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8"/>
  </p:notesMasterIdLst>
  <p:sldIdLst>
    <p:sldId id="462" r:id="rId2"/>
    <p:sldId id="463" r:id="rId3"/>
    <p:sldId id="464" r:id="rId4"/>
    <p:sldId id="465" r:id="rId5"/>
    <p:sldId id="466" r:id="rId6"/>
    <p:sldId id="467" r:id="rId7"/>
    <p:sldId id="469" r:id="rId8"/>
    <p:sldId id="468" r:id="rId9"/>
    <p:sldId id="470" r:id="rId10"/>
    <p:sldId id="473" r:id="rId11"/>
    <p:sldId id="437" r:id="rId12"/>
    <p:sldId id="471" r:id="rId13"/>
    <p:sldId id="440" r:id="rId14"/>
    <p:sldId id="441" r:id="rId15"/>
    <p:sldId id="442" r:id="rId16"/>
    <p:sldId id="443" r:id="rId17"/>
    <p:sldId id="444" r:id="rId18"/>
    <p:sldId id="449" r:id="rId19"/>
    <p:sldId id="451" r:id="rId20"/>
    <p:sldId id="450" r:id="rId21"/>
    <p:sldId id="476" r:id="rId22"/>
    <p:sldId id="453" r:id="rId23"/>
    <p:sldId id="452" r:id="rId24"/>
    <p:sldId id="454" r:id="rId25"/>
    <p:sldId id="456" r:id="rId26"/>
    <p:sldId id="457" r:id="rId27"/>
    <p:sldId id="458" r:id="rId28"/>
    <p:sldId id="459" r:id="rId29"/>
    <p:sldId id="445" r:id="rId30"/>
    <p:sldId id="446" r:id="rId31"/>
    <p:sldId id="447" r:id="rId32"/>
    <p:sldId id="460" r:id="rId33"/>
    <p:sldId id="474" r:id="rId34"/>
    <p:sldId id="461" r:id="rId35"/>
    <p:sldId id="475" r:id="rId36"/>
    <p:sldId id="448" r:id="rId3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006600"/>
    <a:srgbClr val="FF00FF"/>
    <a:srgbClr val="339933"/>
    <a:srgbClr val="FF0000"/>
    <a:srgbClr val="E0E0E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731" autoAdjust="0"/>
  </p:normalViewPr>
  <p:slideViewPr>
    <p:cSldViewPr>
      <p:cViewPr varScale="1">
        <p:scale>
          <a:sx n="40" d="100"/>
          <a:sy n="40" d="100"/>
        </p:scale>
        <p:origin x="1076" y="4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EA480BE8-A137-48B1-99C0-D5D9D65D14C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9BC9BB03-1B02-4F9A-9452-49D1FA5E61B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B13A54A1-57FA-42A7-A792-CE21E023AD7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7" name="Rectangle 5">
            <a:extLst>
              <a:ext uri="{FF2B5EF4-FFF2-40B4-BE49-F238E27FC236}">
                <a16:creationId xmlns:a16="http://schemas.microsoft.com/office/drawing/2014/main" id="{34D27D63-4189-404B-9B45-97C65B66035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F2CCB642-2ACC-4FE3-A1DB-E10CB78FF53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Verdana"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DED9B35E-F9DF-40A9-AC05-AA2E7C722A0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9C144BC2-0C4B-468A-84DD-B8E7F9C5666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69CD05A-40ED-41E0-8ADC-43A211B7EF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2AAE74-9483-4786-9BED-6F81613B1A92}" type="slidenum">
              <a:rPr lang="en-US" altLang="zh-CN" smtClean="0">
                <a:latin typeface="Verdana" panose="020B0604030504040204" pitchFamily="34" charset="0"/>
              </a:rPr>
              <a:pPr>
                <a:spcBef>
                  <a:spcPct val="0"/>
                </a:spcBef>
              </a:pPr>
              <a:t>13</a:t>
            </a:fld>
            <a:endParaRPr lang="en-US" altLang="zh-CN">
              <a:latin typeface="Verdana" panose="020B0604030504040204" pitchFamily="34" charset="0"/>
            </a:endParaRPr>
          </a:p>
        </p:txBody>
      </p:sp>
      <p:sp>
        <p:nvSpPr>
          <p:cNvPr id="17411" name="Rectangle 2">
            <a:extLst>
              <a:ext uri="{FF2B5EF4-FFF2-40B4-BE49-F238E27FC236}">
                <a16:creationId xmlns:a16="http://schemas.microsoft.com/office/drawing/2014/main" id="{DA32FD6B-4B2A-4623-B43C-47A648F1090E}"/>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25C9E18A-F98F-404B-93A2-ABDB99509C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图中看出，谐波次数越高，幅值分量越小，对原波形的贡献越小，所以在一定条件下可忽略高次谐波。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57E0A73-20D3-4ACD-9953-D7AD3E7424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FD1A87A-790F-4B7B-A961-BC7FE913906C}" type="slidenum">
              <a:rPr lang="en-US" altLang="zh-CN" smtClean="0">
                <a:latin typeface="Verdana" panose="020B0604030504040204" pitchFamily="34" charset="0"/>
              </a:rPr>
              <a:pPr>
                <a:spcBef>
                  <a:spcPct val="0"/>
                </a:spcBef>
              </a:pPr>
              <a:t>17</a:t>
            </a:fld>
            <a:endParaRPr lang="en-US" altLang="zh-CN">
              <a:latin typeface="Verdana" panose="020B0604030504040204" pitchFamily="34" charset="0"/>
            </a:endParaRPr>
          </a:p>
        </p:txBody>
      </p:sp>
      <p:sp>
        <p:nvSpPr>
          <p:cNvPr id="22531" name="Rectangle 2">
            <a:extLst>
              <a:ext uri="{FF2B5EF4-FFF2-40B4-BE49-F238E27FC236}">
                <a16:creationId xmlns:a16="http://schemas.microsoft.com/office/drawing/2014/main" id="{2BE60020-840C-4088-8105-A148B4D64652}"/>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AFA20752-D069-4100-A96E-6EEB8C9A52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4F63942-7FA3-49B2-BE59-C5063375A2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5AAB708-D47B-49EE-BD8E-B2713068FAE9}" type="slidenum">
              <a:rPr lang="en-US" altLang="zh-CN" smtClean="0">
                <a:latin typeface="Verdana" panose="020B0604030504040204" pitchFamily="34" charset="0"/>
              </a:rPr>
              <a:pPr>
                <a:spcBef>
                  <a:spcPct val="0"/>
                </a:spcBef>
              </a:pPr>
              <a:t>30</a:t>
            </a:fld>
            <a:endParaRPr lang="en-US" altLang="zh-CN">
              <a:latin typeface="Verdana" panose="020B0604030504040204" pitchFamily="34" charset="0"/>
            </a:endParaRPr>
          </a:p>
        </p:txBody>
      </p:sp>
      <p:sp>
        <p:nvSpPr>
          <p:cNvPr id="36867" name="Rectangle 2">
            <a:extLst>
              <a:ext uri="{FF2B5EF4-FFF2-40B4-BE49-F238E27FC236}">
                <a16:creationId xmlns:a16="http://schemas.microsoft.com/office/drawing/2014/main" id="{1336B463-4280-4D30-BA09-094EA4917505}"/>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9BDF930D-E048-4A05-B051-5523950700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等效电路由三个基本元件构成</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955C1009-ED59-490C-A644-982FDBCD4253}"/>
              </a:ext>
            </a:extLst>
          </p:cNvPr>
          <p:cNvSpPr>
            <a:spLocks noChangeArrowheads="1"/>
          </p:cNvSpPr>
          <p:nvPr/>
        </p:nvSpPr>
        <p:spPr bwMode="auto">
          <a:xfrm>
            <a:off x="685800" y="21336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8" descr="前进">
            <a:hlinkClick r:id="" action="ppaction://hlinkshowjump?jump=nextslide"/>
            <a:extLst>
              <a:ext uri="{FF2B5EF4-FFF2-40B4-BE49-F238E27FC236}">
                <a16:creationId xmlns:a16="http://schemas.microsoft.com/office/drawing/2014/main" id="{2499D546-C70B-4161-AE06-C911034B63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播放">
            <a:hlinkClick r:id="" action="ppaction://hlinkshowjump?jump=endshow"/>
            <a:extLst>
              <a:ext uri="{FF2B5EF4-FFF2-40B4-BE49-F238E27FC236}">
                <a16:creationId xmlns:a16="http://schemas.microsoft.com/office/drawing/2014/main" id="{98515D1C-D7F1-4004-90C9-9F85F644E66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后退">
            <a:hlinkClick r:id="" action="ppaction://hlinkshowjump?jump=previousslide"/>
            <a:extLst>
              <a:ext uri="{FF2B5EF4-FFF2-40B4-BE49-F238E27FC236}">
                <a16:creationId xmlns:a16="http://schemas.microsoft.com/office/drawing/2014/main" id="{EA574582-AFA3-454E-BF60-34AFAB889ED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itchFamily="49" charset="-122"/>
              </a:defRPr>
            </a:lvl1pPr>
          </a:lstStyle>
          <a:p>
            <a:r>
              <a:rPr lang="en-US" altLang="zh-CN"/>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itchFamily="2" charset="2"/>
              <a:buNone/>
              <a:defRPr sz="2800"/>
            </a:lvl1pPr>
          </a:lstStyle>
          <a:p>
            <a:r>
              <a:rPr lang="en-US" altLang="zh-CN"/>
              <a:t>abcdefg</a:t>
            </a:r>
          </a:p>
        </p:txBody>
      </p:sp>
      <p:sp>
        <p:nvSpPr>
          <p:cNvPr id="8" name="Rectangle 4">
            <a:extLst>
              <a:ext uri="{FF2B5EF4-FFF2-40B4-BE49-F238E27FC236}">
                <a16:creationId xmlns:a16="http://schemas.microsoft.com/office/drawing/2014/main" id="{18AABD38-96D1-4276-9EF4-852BFE0FAF88}"/>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44BC4524-1D78-4CE7-B50E-4E79E38312D6}"/>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b="0">
                <a:latin typeface="Verdana" pitchFamily="34" charset="0"/>
              </a:defRPr>
            </a:lvl1pPr>
          </a:lstStyle>
          <a:p>
            <a:pPr>
              <a:defRPr/>
            </a:pPr>
            <a:endParaRPr lang="en-US" altLang="zh-CN"/>
          </a:p>
        </p:txBody>
      </p:sp>
      <p:sp>
        <p:nvSpPr>
          <p:cNvPr id="10" name="Rectangle 6">
            <a:extLst>
              <a:ext uri="{FF2B5EF4-FFF2-40B4-BE49-F238E27FC236}">
                <a16:creationId xmlns:a16="http://schemas.microsoft.com/office/drawing/2014/main" id="{6A075F0A-22BC-4BEA-A4BC-B6DE138F7A50}"/>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2EBB49A8-24D4-4EA1-B022-737919A7D033}" type="slidenum">
              <a:rPr lang="en-US" altLang="zh-CN"/>
              <a:pPr>
                <a:defRPr/>
              </a:pPr>
              <a:t>‹#›</a:t>
            </a:fld>
            <a:endParaRPr lang="en-US" altLang="zh-CN"/>
          </a:p>
        </p:txBody>
      </p:sp>
    </p:spTree>
    <p:extLst>
      <p:ext uri="{BB962C8B-B14F-4D97-AF65-F5344CB8AC3E}">
        <p14:creationId xmlns:p14="http://schemas.microsoft.com/office/powerpoint/2010/main" val="247270726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D44C28F-7368-439F-AB48-6CCA29021C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9E057EF8-B5CA-4EEA-8453-17121CE56E3B}"/>
              </a:ext>
            </a:extLst>
          </p:cNvPr>
          <p:cNvSpPr>
            <a:spLocks noGrp="1" noChangeArrowheads="1"/>
          </p:cNvSpPr>
          <p:nvPr>
            <p:ph type="sldNum" sz="quarter" idx="11"/>
          </p:nvPr>
        </p:nvSpPr>
        <p:spPr>
          <a:ln/>
        </p:spPr>
        <p:txBody>
          <a:bodyPr/>
          <a:lstStyle>
            <a:lvl1pPr>
              <a:defRPr/>
            </a:lvl1pPr>
          </a:lstStyle>
          <a:p>
            <a:pPr>
              <a:defRPr/>
            </a:pPr>
            <a:fld id="{14A97282-D5D4-4A4E-823A-7ED3C9462385}" type="slidenum">
              <a:rPr lang="en-US" altLang="zh-CN"/>
              <a:pPr>
                <a:defRPr/>
              </a:pPr>
              <a:t>‹#›</a:t>
            </a:fld>
            <a:endParaRPr lang="en-US" altLang="zh-CN"/>
          </a:p>
        </p:txBody>
      </p:sp>
    </p:spTree>
    <p:extLst>
      <p:ext uri="{BB962C8B-B14F-4D97-AF65-F5344CB8AC3E}">
        <p14:creationId xmlns:p14="http://schemas.microsoft.com/office/powerpoint/2010/main" val="236100337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D209413-727D-48E7-96A2-E6484341CD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4760A678-8EF9-43B1-A9E2-04C9E40FBCD7}"/>
              </a:ext>
            </a:extLst>
          </p:cNvPr>
          <p:cNvSpPr>
            <a:spLocks noGrp="1" noChangeArrowheads="1"/>
          </p:cNvSpPr>
          <p:nvPr>
            <p:ph type="sldNum" sz="quarter" idx="11"/>
          </p:nvPr>
        </p:nvSpPr>
        <p:spPr>
          <a:ln/>
        </p:spPr>
        <p:txBody>
          <a:bodyPr/>
          <a:lstStyle>
            <a:lvl1pPr>
              <a:defRPr/>
            </a:lvl1pPr>
          </a:lstStyle>
          <a:p>
            <a:pPr>
              <a:defRPr/>
            </a:pPr>
            <a:fld id="{DE595294-71DC-4DD0-8327-97A5F14D8D36}" type="slidenum">
              <a:rPr lang="en-US" altLang="zh-CN"/>
              <a:pPr>
                <a:defRPr/>
              </a:pPr>
              <a:t>‹#›</a:t>
            </a:fld>
            <a:endParaRPr lang="en-US" altLang="zh-CN"/>
          </a:p>
        </p:txBody>
      </p:sp>
    </p:spTree>
    <p:extLst>
      <p:ext uri="{BB962C8B-B14F-4D97-AF65-F5344CB8AC3E}">
        <p14:creationId xmlns:p14="http://schemas.microsoft.com/office/powerpoint/2010/main" val="340916907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6F07801-185A-4863-BB66-19598454AC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A201C752-313E-49C5-AD8C-31C82FF6AF18}"/>
              </a:ext>
            </a:extLst>
          </p:cNvPr>
          <p:cNvSpPr>
            <a:spLocks noGrp="1" noChangeArrowheads="1"/>
          </p:cNvSpPr>
          <p:nvPr>
            <p:ph type="sldNum" sz="quarter" idx="11"/>
          </p:nvPr>
        </p:nvSpPr>
        <p:spPr>
          <a:ln/>
        </p:spPr>
        <p:txBody>
          <a:bodyPr/>
          <a:lstStyle>
            <a:lvl1pPr>
              <a:defRPr/>
            </a:lvl1pPr>
          </a:lstStyle>
          <a:p>
            <a:pPr>
              <a:defRPr/>
            </a:pPr>
            <a:fld id="{E5B326D4-F764-4AD6-BD45-791FBD7C9364}" type="slidenum">
              <a:rPr lang="en-US" altLang="zh-CN"/>
              <a:pPr>
                <a:defRPr/>
              </a:pPr>
              <a:t>‹#›</a:t>
            </a:fld>
            <a:endParaRPr lang="en-US" altLang="zh-CN"/>
          </a:p>
        </p:txBody>
      </p:sp>
    </p:spTree>
    <p:extLst>
      <p:ext uri="{BB962C8B-B14F-4D97-AF65-F5344CB8AC3E}">
        <p14:creationId xmlns:p14="http://schemas.microsoft.com/office/powerpoint/2010/main" val="62549225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2AF45FB6-A739-40A2-8B69-A5DDF3670C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648E8C20-C8C5-41AC-9EAE-A6586C317957}"/>
              </a:ext>
            </a:extLst>
          </p:cNvPr>
          <p:cNvSpPr>
            <a:spLocks noGrp="1" noChangeArrowheads="1"/>
          </p:cNvSpPr>
          <p:nvPr>
            <p:ph type="sldNum" sz="quarter" idx="11"/>
          </p:nvPr>
        </p:nvSpPr>
        <p:spPr>
          <a:ln/>
        </p:spPr>
        <p:txBody>
          <a:bodyPr/>
          <a:lstStyle>
            <a:lvl1pPr>
              <a:defRPr/>
            </a:lvl1pPr>
          </a:lstStyle>
          <a:p>
            <a:pPr>
              <a:defRPr/>
            </a:pPr>
            <a:fld id="{3EB42070-BA5F-4234-8746-761E54B67114}" type="slidenum">
              <a:rPr lang="en-US" altLang="zh-CN"/>
              <a:pPr>
                <a:defRPr/>
              </a:pPr>
              <a:t>‹#›</a:t>
            </a:fld>
            <a:endParaRPr lang="en-US" altLang="zh-CN"/>
          </a:p>
        </p:txBody>
      </p:sp>
    </p:spTree>
    <p:extLst>
      <p:ext uri="{BB962C8B-B14F-4D97-AF65-F5344CB8AC3E}">
        <p14:creationId xmlns:p14="http://schemas.microsoft.com/office/powerpoint/2010/main" val="302247585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7888" y="1628775"/>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63868EEB-3B30-4704-B678-EBEF5F4E9B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D79C73B5-C3BA-4617-83FD-89F9D17F7E37}"/>
              </a:ext>
            </a:extLst>
          </p:cNvPr>
          <p:cNvSpPr>
            <a:spLocks noGrp="1" noChangeArrowheads="1"/>
          </p:cNvSpPr>
          <p:nvPr>
            <p:ph type="sldNum" sz="quarter" idx="11"/>
          </p:nvPr>
        </p:nvSpPr>
        <p:spPr>
          <a:ln/>
        </p:spPr>
        <p:txBody>
          <a:bodyPr/>
          <a:lstStyle>
            <a:lvl1pPr>
              <a:defRPr/>
            </a:lvl1pPr>
          </a:lstStyle>
          <a:p>
            <a:pPr>
              <a:defRPr/>
            </a:pPr>
            <a:fld id="{1F08D73E-84BC-4B85-ACA5-0D7A62D59420}" type="slidenum">
              <a:rPr lang="en-US" altLang="zh-CN"/>
              <a:pPr>
                <a:defRPr/>
              </a:pPr>
              <a:t>‹#›</a:t>
            </a:fld>
            <a:endParaRPr lang="en-US" altLang="zh-CN"/>
          </a:p>
        </p:txBody>
      </p:sp>
    </p:spTree>
    <p:extLst>
      <p:ext uri="{BB962C8B-B14F-4D97-AF65-F5344CB8AC3E}">
        <p14:creationId xmlns:p14="http://schemas.microsoft.com/office/powerpoint/2010/main" val="3218472307"/>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8A0239B2-6658-4085-90F7-17C836EA58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28EAFB34-6936-4D0E-880F-15ABAA40FA51}"/>
              </a:ext>
            </a:extLst>
          </p:cNvPr>
          <p:cNvSpPr>
            <a:spLocks noGrp="1" noChangeArrowheads="1"/>
          </p:cNvSpPr>
          <p:nvPr>
            <p:ph type="sldNum" sz="quarter" idx="11"/>
          </p:nvPr>
        </p:nvSpPr>
        <p:spPr>
          <a:ln/>
        </p:spPr>
        <p:txBody>
          <a:bodyPr/>
          <a:lstStyle>
            <a:lvl1pPr>
              <a:defRPr/>
            </a:lvl1pPr>
          </a:lstStyle>
          <a:p>
            <a:pPr>
              <a:defRPr/>
            </a:pPr>
            <a:fld id="{D238C118-2721-4D9F-89D1-FC23E5F8B61F}" type="slidenum">
              <a:rPr lang="en-US" altLang="zh-CN"/>
              <a:pPr>
                <a:defRPr/>
              </a:pPr>
              <a:t>‹#›</a:t>
            </a:fld>
            <a:endParaRPr lang="en-US" altLang="zh-CN"/>
          </a:p>
        </p:txBody>
      </p:sp>
    </p:spTree>
    <p:extLst>
      <p:ext uri="{BB962C8B-B14F-4D97-AF65-F5344CB8AC3E}">
        <p14:creationId xmlns:p14="http://schemas.microsoft.com/office/powerpoint/2010/main" val="391370674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CC3F94D0-4276-44E1-88B5-5BAAE14A4B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503F0BE3-CE12-4903-AE6B-DC11705A91EB}"/>
              </a:ext>
            </a:extLst>
          </p:cNvPr>
          <p:cNvSpPr>
            <a:spLocks noGrp="1" noChangeArrowheads="1"/>
          </p:cNvSpPr>
          <p:nvPr>
            <p:ph type="sldNum" sz="quarter" idx="11"/>
          </p:nvPr>
        </p:nvSpPr>
        <p:spPr>
          <a:ln/>
        </p:spPr>
        <p:txBody>
          <a:bodyPr/>
          <a:lstStyle>
            <a:lvl1pPr>
              <a:defRPr/>
            </a:lvl1pPr>
          </a:lstStyle>
          <a:p>
            <a:pPr>
              <a:defRPr/>
            </a:pPr>
            <a:fld id="{3F70158C-F211-4BF1-B86D-902D9B6113E1}" type="slidenum">
              <a:rPr lang="en-US" altLang="zh-CN"/>
              <a:pPr>
                <a:defRPr/>
              </a:pPr>
              <a:t>‹#›</a:t>
            </a:fld>
            <a:endParaRPr lang="en-US" altLang="zh-CN"/>
          </a:p>
        </p:txBody>
      </p:sp>
    </p:spTree>
    <p:extLst>
      <p:ext uri="{BB962C8B-B14F-4D97-AF65-F5344CB8AC3E}">
        <p14:creationId xmlns:p14="http://schemas.microsoft.com/office/powerpoint/2010/main" val="83344723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410570A-F6D6-43FE-A261-D465565D47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a:extLst>
              <a:ext uri="{FF2B5EF4-FFF2-40B4-BE49-F238E27FC236}">
                <a16:creationId xmlns:a16="http://schemas.microsoft.com/office/drawing/2014/main" id="{910CB3AC-596B-42D9-A0E2-4A06BFC5598A}"/>
              </a:ext>
            </a:extLst>
          </p:cNvPr>
          <p:cNvSpPr>
            <a:spLocks noGrp="1" noChangeArrowheads="1"/>
          </p:cNvSpPr>
          <p:nvPr>
            <p:ph type="sldNum" sz="quarter" idx="11"/>
          </p:nvPr>
        </p:nvSpPr>
        <p:spPr>
          <a:ln/>
        </p:spPr>
        <p:txBody>
          <a:bodyPr/>
          <a:lstStyle>
            <a:lvl1pPr>
              <a:defRPr/>
            </a:lvl1pPr>
          </a:lstStyle>
          <a:p>
            <a:pPr>
              <a:defRPr/>
            </a:pPr>
            <a:fld id="{1D6B5F1E-A0B0-40C1-A492-4E83747469DB}" type="slidenum">
              <a:rPr lang="en-US" altLang="zh-CN"/>
              <a:pPr>
                <a:defRPr/>
              </a:pPr>
              <a:t>‹#›</a:t>
            </a:fld>
            <a:endParaRPr lang="en-US" altLang="zh-CN"/>
          </a:p>
        </p:txBody>
      </p:sp>
    </p:spTree>
    <p:extLst>
      <p:ext uri="{BB962C8B-B14F-4D97-AF65-F5344CB8AC3E}">
        <p14:creationId xmlns:p14="http://schemas.microsoft.com/office/powerpoint/2010/main" val="405965235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D1CCA3E9-1ED7-4E44-8B8F-F2FD67F678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00C8C955-99EB-47B0-B7DB-9C0A3DF79C1A}"/>
              </a:ext>
            </a:extLst>
          </p:cNvPr>
          <p:cNvSpPr>
            <a:spLocks noGrp="1" noChangeArrowheads="1"/>
          </p:cNvSpPr>
          <p:nvPr>
            <p:ph type="sldNum" sz="quarter" idx="11"/>
          </p:nvPr>
        </p:nvSpPr>
        <p:spPr>
          <a:ln/>
        </p:spPr>
        <p:txBody>
          <a:bodyPr/>
          <a:lstStyle>
            <a:lvl1pPr>
              <a:defRPr/>
            </a:lvl1pPr>
          </a:lstStyle>
          <a:p>
            <a:pPr>
              <a:defRPr/>
            </a:pPr>
            <a:fld id="{B9B26978-0452-4F43-B655-33D0BA7773A0}" type="slidenum">
              <a:rPr lang="en-US" altLang="zh-CN"/>
              <a:pPr>
                <a:defRPr/>
              </a:pPr>
              <a:t>‹#›</a:t>
            </a:fld>
            <a:endParaRPr lang="en-US" altLang="zh-CN"/>
          </a:p>
        </p:txBody>
      </p:sp>
    </p:spTree>
    <p:extLst>
      <p:ext uri="{BB962C8B-B14F-4D97-AF65-F5344CB8AC3E}">
        <p14:creationId xmlns:p14="http://schemas.microsoft.com/office/powerpoint/2010/main" val="354238783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47745718-7618-4F0C-8D3E-83A77B09DA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C1BFF59-7D42-43B7-8BBA-7E6C1793BBDD}"/>
              </a:ext>
            </a:extLst>
          </p:cNvPr>
          <p:cNvSpPr>
            <a:spLocks noGrp="1" noChangeArrowheads="1"/>
          </p:cNvSpPr>
          <p:nvPr>
            <p:ph type="sldNum" sz="quarter" idx="11"/>
          </p:nvPr>
        </p:nvSpPr>
        <p:spPr>
          <a:ln/>
        </p:spPr>
        <p:txBody>
          <a:bodyPr/>
          <a:lstStyle>
            <a:lvl1pPr>
              <a:defRPr/>
            </a:lvl1pPr>
          </a:lstStyle>
          <a:p>
            <a:pPr>
              <a:defRPr/>
            </a:pPr>
            <a:fld id="{57903CE5-3312-4C0A-B88E-D29AEB9AF123}" type="slidenum">
              <a:rPr lang="en-US" altLang="zh-CN"/>
              <a:pPr>
                <a:defRPr/>
              </a:pPr>
              <a:t>‹#›</a:t>
            </a:fld>
            <a:endParaRPr lang="en-US" altLang="zh-CN"/>
          </a:p>
        </p:txBody>
      </p:sp>
    </p:spTree>
    <p:extLst>
      <p:ext uri="{BB962C8B-B14F-4D97-AF65-F5344CB8AC3E}">
        <p14:creationId xmlns:p14="http://schemas.microsoft.com/office/powerpoint/2010/main" val="53829007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09D82C2-4B69-4A30-966B-D85B393F47A0}"/>
              </a:ext>
            </a:extLst>
          </p:cNvPr>
          <p:cNvSpPr>
            <a:spLocks noGrp="1" noChangeArrowheads="1"/>
          </p:cNvSpPr>
          <p:nvPr>
            <p:ph type="title"/>
          </p:nvPr>
        </p:nvSpPr>
        <p:spPr bwMode="auto">
          <a:xfrm>
            <a:off x="574675" y="260350"/>
            <a:ext cx="80010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a:extLst>
              <a:ext uri="{FF2B5EF4-FFF2-40B4-BE49-F238E27FC236}">
                <a16:creationId xmlns:a16="http://schemas.microsoft.com/office/drawing/2014/main" id="{71FD6227-22B4-45B4-85AC-C8B706010B19}"/>
              </a:ext>
            </a:extLst>
          </p:cNvPr>
          <p:cNvSpPr>
            <a:spLocks noGrp="1" noChangeArrowheads="1"/>
          </p:cNvSpPr>
          <p:nvPr>
            <p:ph type="body" idx="1"/>
          </p:nvPr>
        </p:nvSpPr>
        <p:spPr bwMode="auto">
          <a:xfrm>
            <a:off x="611188" y="1628775"/>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A6CA7B26-906D-423F-B4A9-C778AB5454A8}"/>
              </a:ext>
            </a:extLst>
          </p:cNvPr>
          <p:cNvSpPr>
            <a:spLocks noChangeArrowheads="1"/>
          </p:cNvSpPr>
          <p:nvPr/>
        </p:nvSpPr>
        <p:spPr bwMode="auto">
          <a:xfrm>
            <a:off x="609600" y="105251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E30883DE-D7D1-47B5-9FE0-7D8513B9FDEF}"/>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6" name="Rectangle 6">
            <a:extLst>
              <a:ext uri="{FF2B5EF4-FFF2-40B4-BE49-F238E27FC236}">
                <a16:creationId xmlns:a16="http://schemas.microsoft.com/office/drawing/2014/main" id="{B8A328A2-7A15-4FAD-9278-43CCB599214A}"/>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itchFamily="34" charset="0"/>
              </a:defRPr>
            </a:lvl1pPr>
          </a:lstStyle>
          <a:p>
            <a:pPr>
              <a:defRPr/>
            </a:pPr>
            <a:endParaRPr lang="en-US" altLang="zh-CN"/>
          </a:p>
        </p:txBody>
      </p:sp>
      <p:sp>
        <p:nvSpPr>
          <p:cNvPr id="92168" name="Rectangle 8">
            <a:extLst>
              <a:ext uri="{FF2B5EF4-FFF2-40B4-BE49-F238E27FC236}">
                <a16:creationId xmlns:a16="http://schemas.microsoft.com/office/drawing/2014/main" id="{33AB4F95-B68B-49EA-89E0-4F44478740A6}"/>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fld id="{B2F3C756-33C4-450A-AFB5-6CCC526AA199}" type="slidenum">
              <a:rPr lang="en-US" altLang="zh-CN"/>
              <a:pPr>
                <a:defRPr/>
              </a:pPr>
              <a:t>‹#›</a:t>
            </a:fld>
            <a:endParaRPr lang="en-US" altLang="zh-CN"/>
          </a:p>
        </p:txBody>
      </p:sp>
      <p:pic>
        <p:nvPicPr>
          <p:cNvPr id="1032" name="Picture 12" descr="前进">
            <a:hlinkClick r:id="" action="ppaction://hlinkshowjump?jump=nextslide"/>
            <a:extLst>
              <a:ext uri="{FF2B5EF4-FFF2-40B4-BE49-F238E27FC236}">
                <a16:creationId xmlns:a16="http://schemas.microsoft.com/office/drawing/2014/main" id="{062A70D6-B769-4597-BB2F-9132ED2C413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descr="播放">
            <a:hlinkClick r:id="" action="ppaction://hlinkshowjump?jump=endshow"/>
            <a:extLst>
              <a:ext uri="{FF2B5EF4-FFF2-40B4-BE49-F238E27FC236}">
                <a16:creationId xmlns:a16="http://schemas.microsoft.com/office/drawing/2014/main" id="{2486397B-6171-4069-881B-498A0D08838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descr="后退">
            <a:hlinkClick r:id="" action="ppaction://hlinkshowjump?jump=previousslide"/>
            <a:extLst>
              <a:ext uri="{FF2B5EF4-FFF2-40B4-BE49-F238E27FC236}">
                <a16:creationId xmlns:a16="http://schemas.microsoft.com/office/drawing/2014/main" id="{446BC15E-ED66-409B-B510-30C5C1FCFEE9}"/>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wipe dir="r"/>
  </p:transition>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36.xml"/><Relationship Id="rId2" Type="http://schemas.openxmlformats.org/officeDocument/2006/relationships/slide" Target="slide13.xml"/><Relationship Id="rId1" Type="http://schemas.openxmlformats.org/officeDocument/2006/relationships/slideLayout" Target="../slideLayouts/slideLayout1.xml"/><Relationship Id="rId6" Type="http://schemas.openxmlformats.org/officeDocument/2006/relationships/slide" Target="slide29.xml"/><Relationship Id="rId5" Type="http://schemas.openxmlformats.org/officeDocument/2006/relationships/slide" Target="slide24.xml"/><Relationship Id="rId4" Type="http://schemas.openxmlformats.org/officeDocument/2006/relationships/slide" Target="slide18.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libili.com/video/av43525873?p=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8EB8F69-CAF8-465A-98E2-9338F10C22C0}"/>
              </a:ext>
            </a:extLst>
          </p:cNvPr>
          <p:cNvSpPr>
            <a:spLocks noGrp="1" noChangeArrowheads="1"/>
          </p:cNvSpPr>
          <p:nvPr>
            <p:ph type="title"/>
          </p:nvPr>
        </p:nvSpPr>
        <p:spPr/>
        <p:txBody>
          <a:bodyPr/>
          <a:lstStyle/>
          <a:p>
            <a:r>
              <a:rPr lang="en-US" altLang="zh-CN">
                <a:solidFill>
                  <a:srgbClr val="002060"/>
                </a:solidFill>
              </a:rPr>
              <a:t>2.5  </a:t>
            </a:r>
            <a:r>
              <a:rPr lang="zh-CN" altLang="en-US">
                <a:solidFill>
                  <a:srgbClr val="002060"/>
                </a:solidFill>
              </a:rPr>
              <a:t>前言（补充）</a:t>
            </a:r>
          </a:p>
        </p:txBody>
      </p:sp>
      <p:sp>
        <p:nvSpPr>
          <p:cNvPr id="4099" name="内容占位符 2">
            <a:extLst>
              <a:ext uri="{FF2B5EF4-FFF2-40B4-BE49-F238E27FC236}">
                <a16:creationId xmlns:a16="http://schemas.microsoft.com/office/drawing/2014/main" id="{7E2DC3ED-FEA5-4D79-BB32-C12EBFF7E2EA}"/>
              </a:ext>
            </a:extLst>
          </p:cNvPr>
          <p:cNvSpPr>
            <a:spLocks noGrp="1" noChangeArrowheads="1"/>
          </p:cNvSpPr>
          <p:nvPr>
            <p:ph idx="1"/>
          </p:nvPr>
        </p:nvSpPr>
        <p:spPr/>
        <p:txBody>
          <a:bodyPr/>
          <a:lstStyle/>
          <a:p>
            <a:pPr marL="0" indent="0">
              <a:lnSpc>
                <a:spcPct val="200000"/>
              </a:lnSpc>
              <a:buFont typeface="Wingdings" panose="05000000000000000000" pitchFamily="2" charset="2"/>
              <a:buNone/>
            </a:pPr>
            <a:r>
              <a:rPr lang="en-US" altLang="zh-CN" sz="3600">
                <a:solidFill>
                  <a:srgbClr val="002060"/>
                </a:solidFill>
              </a:rPr>
              <a:t>1.</a:t>
            </a:r>
            <a:r>
              <a:rPr lang="zh-CN" altLang="en-US" sz="3600">
                <a:solidFill>
                  <a:srgbClr val="002060"/>
                </a:solidFill>
              </a:rPr>
              <a:t>什么是</a:t>
            </a:r>
            <a:r>
              <a:rPr lang="en-US" altLang="zh-CN" sz="3600">
                <a:solidFill>
                  <a:srgbClr val="002060"/>
                </a:solidFill>
              </a:rPr>
              <a:t>FPGA?</a:t>
            </a:r>
          </a:p>
          <a:p>
            <a:pPr marL="0" indent="0">
              <a:lnSpc>
                <a:spcPct val="200000"/>
              </a:lnSpc>
              <a:buFont typeface="Wingdings" panose="05000000000000000000" pitchFamily="2" charset="2"/>
              <a:buNone/>
            </a:pPr>
            <a:r>
              <a:rPr lang="en-US" altLang="zh-CN" sz="3600">
                <a:solidFill>
                  <a:srgbClr val="002060"/>
                </a:solidFill>
              </a:rPr>
              <a:t>2.</a:t>
            </a:r>
            <a:r>
              <a:rPr lang="zh-CN" altLang="en-US" sz="3600">
                <a:solidFill>
                  <a:srgbClr val="002060"/>
                </a:solidFill>
              </a:rPr>
              <a:t>什么是</a:t>
            </a:r>
            <a:r>
              <a:rPr lang="en-US" altLang="zh-CN" sz="3600">
                <a:solidFill>
                  <a:srgbClr val="002060"/>
                </a:solidFill>
              </a:rPr>
              <a:t>HDL?</a:t>
            </a:r>
          </a:p>
          <a:p>
            <a:pPr marL="0" indent="0">
              <a:lnSpc>
                <a:spcPct val="200000"/>
              </a:lnSpc>
              <a:buFont typeface="Wingdings" panose="05000000000000000000" pitchFamily="2" charset="2"/>
              <a:buNone/>
            </a:pPr>
            <a:r>
              <a:rPr lang="en-US" altLang="zh-CN" sz="3600">
                <a:solidFill>
                  <a:srgbClr val="002060"/>
                </a:solidFill>
              </a:rPr>
              <a:t>3.</a:t>
            </a:r>
            <a:r>
              <a:rPr lang="zh-CN" altLang="en-US" sz="3600">
                <a:solidFill>
                  <a:srgbClr val="002060"/>
                </a:solidFill>
              </a:rPr>
              <a:t>常见的硬件描述语言</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a:extLst>
              <a:ext uri="{FF2B5EF4-FFF2-40B4-BE49-F238E27FC236}">
                <a16:creationId xmlns:a16="http://schemas.microsoft.com/office/drawing/2014/main" id="{76C4279A-86EC-4FDA-9282-3A4D74C03593}"/>
              </a:ext>
            </a:extLst>
          </p:cNvPr>
          <p:cNvSpPr>
            <a:spLocks noGrp="1" noChangeArrowheads="1"/>
          </p:cNvSpPr>
          <p:nvPr>
            <p:ph idx="1"/>
          </p:nvPr>
        </p:nvSpPr>
        <p:spPr/>
        <p:txBody>
          <a:bodyPr/>
          <a:lstStyle/>
          <a:p>
            <a:pPr marL="0" indent="0">
              <a:lnSpc>
                <a:spcPct val="150000"/>
              </a:lnSpc>
              <a:buFont typeface="Wingdings" panose="05000000000000000000" pitchFamily="2" charset="2"/>
              <a:buNone/>
            </a:pPr>
            <a:r>
              <a:rPr lang="zh-CN" altLang="en-US" sz="2400"/>
              <a:t>        随着电路设计规模的不断增加，电路原理图也越来越复杂，而对逻辑电路及系统的设计时间要求却越来越短，这种设计方式不能满足实际的项目需求。</a:t>
            </a:r>
            <a:endParaRPr lang="en-US" altLang="zh-CN" sz="2400"/>
          </a:p>
          <a:p>
            <a:pPr marL="0" indent="0">
              <a:lnSpc>
                <a:spcPct val="150000"/>
              </a:lnSpc>
              <a:buFont typeface="Wingdings" panose="05000000000000000000" pitchFamily="2" charset="2"/>
              <a:buNone/>
            </a:pPr>
            <a:r>
              <a:rPr lang="zh-CN" altLang="en-US" sz="2400"/>
              <a:t>        目前</a:t>
            </a:r>
            <a:r>
              <a:rPr lang="en-US" altLang="zh-CN" sz="2400"/>
              <a:t>Verilog</a:t>
            </a:r>
            <a:r>
              <a:rPr lang="zh-CN" altLang="en-US" sz="2400"/>
              <a:t>设计方式已经在</a:t>
            </a:r>
            <a:r>
              <a:rPr lang="en-US" altLang="zh-CN" sz="2400"/>
              <a:t>FPGA</a:t>
            </a:r>
            <a:r>
              <a:rPr lang="zh-CN" altLang="en-US" sz="2400"/>
              <a:t>开发设计领域占据绝对的主导地位。</a:t>
            </a:r>
          </a:p>
          <a:p>
            <a:pPr marL="0" indent="0">
              <a:buFont typeface="Wingdings" panose="05000000000000000000" pitchFamily="2" charset="2"/>
              <a:buNone/>
            </a:pPr>
            <a:endParaRPr lang="zh-CN" altLang="en-US"/>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62" name="Rectangle 18">
            <a:extLst>
              <a:ext uri="{FF2B5EF4-FFF2-40B4-BE49-F238E27FC236}">
                <a16:creationId xmlns:a16="http://schemas.microsoft.com/office/drawing/2014/main" id="{06A6970B-03F6-4E4D-8E69-2B7A2A401CFB}"/>
              </a:ext>
            </a:extLst>
          </p:cNvPr>
          <p:cNvSpPr>
            <a:spLocks noChangeArrowheads="1"/>
          </p:cNvSpPr>
          <p:nvPr/>
        </p:nvSpPr>
        <p:spPr bwMode="auto">
          <a:xfrm>
            <a:off x="719138" y="2060575"/>
            <a:ext cx="802957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35000"/>
              </a:lnSpc>
              <a:spcBef>
                <a:spcPct val="0"/>
              </a:spcBef>
              <a:buClrTx/>
              <a:buFontTx/>
              <a:buNone/>
            </a:pPr>
            <a:r>
              <a:rPr lang="en-US" altLang="zh-CN" sz="3200">
                <a:solidFill>
                  <a:srgbClr val="000066"/>
                </a:solidFill>
                <a:latin typeface="Times New Roman" panose="02020603050405020304" pitchFamily="18" charset="0"/>
              </a:rPr>
              <a:t>    </a:t>
            </a:r>
            <a:r>
              <a:rPr lang="en-US" altLang="zh-CN" sz="3200">
                <a:solidFill>
                  <a:srgbClr val="000066"/>
                </a:solidFill>
                <a:latin typeface="Times New Roman" panose="02020603050405020304" pitchFamily="18" charset="0"/>
                <a:hlinkClick r:id="rId2" action="ppaction://hlinksldjump"/>
              </a:rPr>
              <a:t>2.5.1</a:t>
            </a:r>
            <a:r>
              <a:rPr lang="en-US" altLang="zh-CN" sz="3200">
                <a:solidFill>
                  <a:srgbClr val="000066"/>
                </a:solidFill>
                <a:latin typeface="楷体_GB2312" pitchFamily="49" charset="-122"/>
                <a:hlinkClick r:id="rId2" action="ppaction://hlinksldjump"/>
              </a:rPr>
              <a:t> </a:t>
            </a:r>
            <a:r>
              <a:rPr lang="en-US" altLang="zh-CN" sz="3200">
                <a:latin typeface="Times New Roman" panose="02020603050405020304" pitchFamily="18" charset="0"/>
                <a:hlinkClick r:id="rId2" action="ppaction://hlinksldjump"/>
              </a:rPr>
              <a:t>Verilog</a:t>
            </a:r>
            <a:r>
              <a:rPr lang="zh-CN" altLang="en-US" sz="3200">
                <a:latin typeface="楷体_GB2312" pitchFamily="49" charset="-122"/>
                <a:hlinkClick r:id="rId2" action="ppaction://hlinksldjump"/>
              </a:rPr>
              <a:t>语言的基本语法规则</a:t>
            </a:r>
            <a:endParaRPr lang="zh-CN" altLang="en-US" sz="3200">
              <a:latin typeface="楷体_GB2312" pitchFamily="49" charset="-122"/>
            </a:endParaRPr>
          </a:p>
          <a:p>
            <a:pPr eaLnBrk="1" hangingPunct="1">
              <a:lnSpc>
                <a:spcPct val="135000"/>
              </a:lnSpc>
              <a:spcBef>
                <a:spcPct val="0"/>
              </a:spcBef>
              <a:buClrTx/>
              <a:buFontTx/>
              <a:buNone/>
            </a:pPr>
            <a:r>
              <a:rPr lang="zh-CN" altLang="en-US" sz="3200">
                <a:latin typeface="楷体_GB2312" pitchFamily="49" charset="-122"/>
              </a:rPr>
              <a:t>   </a:t>
            </a:r>
            <a:r>
              <a:rPr lang="en-US" altLang="zh-CN" sz="3200">
                <a:latin typeface="Times New Roman" panose="02020603050405020304" pitchFamily="18" charset="0"/>
                <a:hlinkClick r:id="rId3" action="ppaction://hlinksldjump"/>
              </a:rPr>
              <a:t>2.5.2</a:t>
            </a:r>
            <a:r>
              <a:rPr lang="en-US" altLang="zh-CN" sz="3200">
                <a:latin typeface="楷体_GB2312" pitchFamily="49" charset="-122"/>
                <a:hlinkClick r:id="rId3" action="ppaction://hlinksldjump"/>
              </a:rPr>
              <a:t> </a:t>
            </a:r>
            <a:r>
              <a:rPr lang="zh-CN" altLang="en-US" sz="3200">
                <a:latin typeface="楷体_GB2312" pitchFamily="49" charset="-122"/>
                <a:hlinkClick r:id="rId3" action="ppaction://hlinksldjump"/>
              </a:rPr>
              <a:t>变量的数据类型</a:t>
            </a:r>
            <a:endParaRPr lang="zh-CN" altLang="en-US" sz="3200">
              <a:latin typeface="楷体_GB2312" pitchFamily="49" charset="-122"/>
            </a:endParaRPr>
          </a:p>
          <a:p>
            <a:pPr eaLnBrk="1" hangingPunct="1">
              <a:lnSpc>
                <a:spcPct val="135000"/>
              </a:lnSpc>
              <a:spcBef>
                <a:spcPct val="0"/>
              </a:spcBef>
              <a:buClrTx/>
              <a:buFontTx/>
              <a:buNone/>
            </a:pPr>
            <a:r>
              <a:rPr lang="zh-CN" altLang="en-US" sz="3200">
                <a:latin typeface="Times New Roman" panose="02020603050405020304" pitchFamily="18" charset="0"/>
              </a:rPr>
              <a:t>    </a:t>
            </a:r>
            <a:r>
              <a:rPr lang="en-US" altLang="zh-CN" sz="3200">
                <a:latin typeface="Times New Roman" panose="02020603050405020304" pitchFamily="18" charset="0"/>
                <a:hlinkClick r:id="rId4" action="ppaction://hlinksldjump"/>
              </a:rPr>
              <a:t>2.5.3</a:t>
            </a:r>
            <a:r>
              <a:rPr lang="en-US" altLang="zh-CN" sz="3200">
                <a:latin typeface="楷体_GB2312" pitchFamily="49" charset="-122"/>
                <a:hlinkClick r:id="rId4" action="ppaction://hlinksldjump"/>
              </a:rPr>
              <a:t> </a:t>
            </a:r>
            <a:r>
              <a:rPr lang="zh-CN" altLang="en-US" sz="3200">
                <a:latin typeface="楷体_GB2312" pitchFamily="49" charset="-122"/>
                <a:hlinkClick r:id="rId4" action="ppaction://hlinksldjump"/>
              </a:rPr>
              <a:t>运算符及其优先级</a:t>
            </a:r>
            <a:endParaRPr lang="zh-CN" altLang="en-US" sz="3200">
              <a:latin typeface="楷体_GB2312" pitchFamily="49" charset="-122"/>
            </a:endParaRPr>
          </a:p>
          <a:p>
            <a:pPr eaLnBrk="1" hangingPunct="1">
              <a:lnSpc>
                <a:spcPct val="135000"/>
              </a:lnSpc>
              <a:spcBef>
                <a:spcPct val="0"/>
              </a:spcBef>
              <a:buClrTx/>
              <a:buFontTx/>
              <a:buNone/>
            </a:pPr>
            <a:r>
              <a:rPr lang="zh-CN" altLang="en-US" sz="3200">
                <a:latin typeface="Times New Roman" panose="02020603050405020304" pitchFamily="18" charset="0"/>
              </a:rPr>
              <a:t>    </a:t>
            </a:r>
            <a:r>
              <a:rPr lang="en-US" altLang="zh-CN" sz="3200">
                <a:latin typeface="Times New Roman" panose="02020603050405020304" pitchFamily="18" charset="0"/>
                <a:hlinkClick r:id="rId5" action="ppaction://hlinksldjump"/>
              </a:rPr>
              <a:t>2.5.4</a:t>
            </a:r>
            <a:r>
              <a:rPr lang="en-US" altLang="zh-CN" sz="3200">
                <a:latin typeface="楷体_GB2312" pitchFamily="49" charset="-122"/>
                <a:hlinkClick r:id="rId5" action="ppaction://hlinksldjump"/>
              </a:rPr>
              <a:t> </a:t>
            </a:r>
            <a:r>
              <a:rPr lang="en-US" altLang="zh-CN" sz="3200">
                <a:latin typeface="Times New Roman" panose="02020603050405020304" pitchFamily="18" charset="0"/>
                <a:hlinkClick r:id="rId5" action="ppaction://hlinksldjump"/>
              </a:rPr>
              <a:t>Verilog</a:t>
            </a:r>
            <a:r>
              <a:rPr lang="zh-CN" altLang="en-US" sz="3200">
                <a:latin typeface="楷体_GB2312" pitchFamily="49" charset="-122"/>
                <a:hlinkClick r:id="rId5" action="ppaction://hlinksldjump"/>
              </a:rPr>
              <a:t>内部的基本门级元件</a:t>
            </a:r>
            <a:endParaRPr lang="zh-CN" altLang="en-US" sz="3200">
              <a:latin typeface="楷体_GB2312" pitchFamily="49" charset="-122"/>
            </a:endParaRPr>
          </a:p>
          <a:p>
            <a:pPr eaLnBrk="1" hangingPunct="1">
              <a:lnSpc>
                <a:spcPct val="135000"/>
              </a:lnSpc>
              <a:spcBef>
                <a:spcPct val="0"/>
              </a:spcBef>
              <a:buClrTx/>
              <a:buFontTx/>
              <a:buNone/>
            </a:pPr>
            <a:r>
              <a:rPr lang="zh-CN" altLang="en-US" sz="3200">
                <a:latin typeface="Times New Roman" panose="02020603050405020304" pitchFamily="18" charset="0"/>
              </a:rPr>
              <a:t>    </a:t>
            </a:r>
            <a:r>
              <a:rPr lang="en-US" altLang="zh-CN" sz="3200">
                <a:latin typeface="Times New Roman" panose="02020603050405020304" pitchFamily="18" charset="0"/>
                <a:hlinkClick r:id="rId6" action="ppaction://hlinksldjump"/>
              </a:rPr>
              <a:t>2.5.5</a:t>
            </a:r>
            <a:r>
              <a:rPr lang="en-US" altLang="zh-CN" sz="3200">
                <a:latin typeface="楷体_GB2312" pitchFamily="49" charset="-122"/>
                <a:hlinkClick r:id="rId6" action="ppaction://hlinksldjump"/>
              </a:rPr>
              <a:t> </a:t>
            </a:r>
            <a:r>
              <a:rPr lang="en-US" altLang="zh-CN" sz="3200">
                <a:latin typeface="Times New Roman" panose="02020603050405020304" pitchFamily="18" charset="0"/>
                <a:hlinkClick r:id="rId6" action="ppaction://hlinksldjump"/>
              </a:rPr>
              <a:t>Verilog</a:t>
            </a:r>
            <a:r>
              <a:rPr lang="zh-CN" altLang="en-US" sz="3200">
                <a:latin typeface="楷体_GB2312" pitchFamily="49" charset="-122"/>
                <a:hlinkClick r:id="rId6" action="ppaction://hlinksldjump"/>
              </a:rPr>
              <a:t>程序的基本结构</a:t>
            </a:r>
            <a:endParaRPr lang="zh-CN" altLang="en-US" sz="3200">
              <a:latin typeface="楷体_GB2312" pitchFamily="49" charset="-122"/>
            </a:endParaRPr>
          </a:p>
          <a:p>
            <a:pPr eaLnBrk="1" hangingPunct="1">
              <a:lnSpc>
                <a:spcPct val="135000"/>
              </a:lnSpc>
              <a:spcBef>
                <a:spcPct val="0"/>
              </a:spcBef>
              <a:buClrTx/>
              <a:buFontTx/>
              <a:buNone/>
            </a:pPr>
            <a:r>
              <a:rPr lang="zh-CN" altLang="en-US" sz="3200">
                <a:latin typeface="楷体_GB2312" pitchFamily="49" charset="-122"/>
              </a:rPr>
              <a:t>   </a:t>
            </a:r>
            <a:r>
              <a:rPr lang="en-US" altLang="zh-CN" sz="3200">
                <a:latin typeface="Times New Roman" panose="02020603050405020304" pitchFamily="18" charset="0"/>
                <a:hlinkClick r:id="rId7" action="ppaction://hlinksldjump"/>
              </a:rPr>
              <a:t>2.5.6 </a:t>
            </a:r>
            <a:r>
              <a:rPr lang="en-US" altLang="zh-CN" sz="3200">
                <a:latin typeface="楷体_GB2312" pitchFamily="49" charset="-122"/>
                <a:hlinkClick r:id="rId7" action="ppaction://hlinksldjump"/>
              </a:rPr>
              <a:t> </a:t>
            </a:r>
            <a:r>
              <a:rPr lang="zh-CN" altLang="en-US" sz="3200">
                <a:latin typeface="楷体_GB2312" pitchFamily="49" charset="-122"/>
                <a:hlinkClick r:id="rId7" action="ppaction://hlinksldjump"/>
              </a:rPr>
              <a:t>逻辑功能的仿真与测试</a:t>
            </a:r>
            <a:endParaRPr lang="zh-CN" altLang="en-US" sz="3200">
              <a:latin typeface="楷体_GB2312" pitchFamily="49" charset="-122"/>
            </a:endParaRPr>
          </a:p>
        </p:txBody>
      </p:sp>
      <p:sp>
        <p:nvSpPr>
          <p:cNvPr id="14339" name="Rectangle 19">
            <a:extLst>
              <a:ext uri="{FF2B5EF4-FFF2-40B4-BE49-F238E27FC236}">
                <a16:creationId xmlns:a16="http://schemas.microsoft.com/office/drawing/2014/main" id="{96033FE2-6315-4ECC-B5CB-13B844A78501}"/>
              </a:ext>
            </a:extLst>
          </p:cNvPr>
          <p:cNvSpPr>
            <a:spLocks noChangeArrowheads="1"/>
          </p:cNvSpPr>
          <p:nvPr/>
        </p:nvSpPr>
        <p:spPr bwMode="auto">
          <a:xfrm>
            <a:off x="900113" y="1347788"/>
            <a:ext cx="709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600">
                <a:solidFill>
                  <a:srgbClr val="CC0000"/>
                </a:solidFill>
                <a:latin typeface="Times New Roman" panose="02020603050405020304" pitchFamily="18" charset="0"/>
              </a:rPr>
              <a:t>2.5 </a:t>
            </a:r>
            <a:r>
              <a:rPr lang="zh-CN" altLang="en-US" sz="3600">
                <a:solidFill>
                  <a:srgbClr val="CC0000"/>
                </a:solidFill>
                <a:latin typeface="楷体_GB2312" pitchFamily="49" charset="-122"/>
              </a:rPr>
              <a:t>硬件描述语言</a:t>
            </a:r>
            <a:r>
              <a:rPr lang="en-US" altLang="zh-CN" sz="3600">
                <a:solidFill>
                  <a:srgbClr val="CC0000"/>
                </a:solidFill>
                <a:latin typeface="Times New Roman" panose="02020603050405020304" pitchFamily="18" charset="0"/>
              </a:rPr>
              <a:t>Verilog HDL</a:t>
            </a:r>
            <a:r>
              <a:rPr lang="zh-CN" altLang="en-US" sz="3600">
                <a:solidFill>
                  <a:srgbClr val="CC0000"/>
                </a:solidFill>
                <a:latin typeface="楷体_GB2312" pitchFamily="49" charset="-122"/>
              </a:rPr>
              <a:t>基础</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4562"/>
                                        </p:tgtEl>
                                        <p:attrNameLst>
                                          <p:attrName>style.visibility</p:attrName>
                                        </p:attrNameLst>
                                      </p:cBhvr>
                                      <p:to>
                                        <p:strVal val="visible"/>
                                      </p:to>
                                    </p:set>
                                    <p:animEffect transition="in" filter="wipe(up)">
                                      <p:cBhvr>
                                        <p:cTn id="7" dur="3000"/>
                                        <p:tgtEl>
                                          <p:spTgt spid="36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212E06C1-F94A-4C73-B9F9-0A4E8E5AF358}"/>
              </a:ext>
            </a:extLst>
          </p:cNvPr>
          <p:cNvSpPr>
            <a:spLocks noGrp="1" noChangeArrowheads="1"/>
          </p:cNvSpPr>
          <p:nvPr>
            <p:ph type="title"/>
          </p:nvPr>
        </p:nvSpPr>
        <p:spPr/>
        <p:txBody>
          <a:bodyPr/>
          <a:lstStyle/>
          <a:p>
            <a:r>
              <a:rPr lang="en-US" altLang="zh-CN"/>
              <a:t>2.5.1-2.5.3</a:t>
            </a:r>
            <a:endParaRPr lang="zh-CN" altLang="en-US"/>
          </a:p>
        </p:txBody>
      </p:sp>
      <p:sp>
        <p:nvSpPr>
          <p:cNvPr id="15363" name="内容占位符 2">
            <a:extLst>
              <a:ext uri="{FF2B5EF4-FFF2-40B4-BE49-F238E27FC236}">
                <a16:creationId xmlns:a16="http://schemas.microsoft.com/office/drawing/2014/main" id="{8D18419E-AEB6-42C3-A93D-EA527D44C38D}"/>
              </a:ext>
            </a:extLst>
          </p:cNvPr>
          <p:cNvSpPr>
            <a:spLocks noGrp="1" noChangeArrowheads="1"/>
          </p:cNvSpPr>
          <p:nvPr>
            <p:ph idx="1"/>
          </p:nvPr>
        </p:nvSpPr>
        <p:spPr/>
        <p:txBody>
          <a:bodyPr/>
          <a:lstStyle/>
          <a:p>
            <a:pPr marL="0" indent="0">
              <a:buFont typeface="Wingdings" panose="05000000000000000000" pitchFamily="2" charset="2"/>
              <a:buNone/>
            </a:pPr>
            <a:r>
              <a:rPr lang="en-US" altLang="zh-CN"/>
              <a:t>2.5.1-2.5.3</a:t>
            </a:r>
            <a:r>
              <a:rPr lang="zh-CN" altLang="en-US"/>
              <a:t>部分内容请看视频：</a:t>
            </a:r>
            <a:endParaRPr lang="en-US" altLang="zh-CN"/>
          </a:p>
          <a:p>
            <a:pPr marL="0" indent="0">
              <a:buFont typeface="Wingdings" panose="05000000000000000000" pitchFamily="2" charset="2"/>
              <a:buNone/>
            </a:pPr>
            <a:r>
              <a:rPr lang="en-US" altLang="zh-CN">
                <a:hlinkClick r:id="rId2"/>
              </a:rPr>
              <a:t>https://www.bilibili.com/video/av43525873?p=2</a:t>
            </a:r>
            <a:endParaRPr lang="en-US" altLang="zh-CN"/>
          </a:p>
          <a:p>
            <a:pPr marL="0" indent="0">
              <a:buFont typeface="Wingdings" panose="05000000000000000000" pitchFamily="2" charset="2"/>
              <a:buNone/>
            </a:pPr>
            <a:r>
              <a:rPr lang="zh-CN" altLang="en-US"/>
              <a:t>基础知识（时间段</a:t>
            </a:r>
            <a:r>
              <a:rPr lang="en-US" altLang="zh-CN"/>
              <a:t>0~15:44</a:t>
            </a:r>
            <a:r>
              <a:rPr lang="zh-CN" altLang="en-US"/>
              <a:t>）</a:t>
            </a:r>
            <a:endParaRPr lang="en-US" altLang="zh-CN"/>
          </a:p>
          <a:p>
            <a:pPr marL="0" indent="0">
              <a:buFont typeface="Wingdings" panose="05000000000000000000" pitchFamily="2" charset="2"/>
              <a:buNone/>
            </a:pPr>
            <a:r>
              <a:rPr lang="zh-CN" altLang="en-US"/>
              <a:t>数据类型（时间段</a:t>
            </a:r>
            <a:r>
              <a:rPr lang="en-US" altLang="zh-CN"/>
              <a:t>15:45~32:41 </a:t>
            </a:r>
            <a:r>
              <a:rPr lang="zh-CN" altLang="en-US"/>
              <a:t>）</a:t>
            </a:r>
            <a:endParaRPr lang="en-US" altLang="zh-CN"/>
          </a:p>
          <a:p>
            <a:pPr marL="0" indent="0">
              <a:buFont typeface="Wingdings" panose="05000000000000000000" pitchFamily="2" charset="2"/>
              <a:buNone/>
            </a:pPr>
            <a:r>
              <a:rPr lang="zh-CN" altLang="en-US"/>
              <a:t>运算符（时间段</a:t>
            </a:r>
            <a:r>
              <a:rPr lang="en-US" altLang="zh-CN"/>
              <a:t>32:42~45:32</a:t>
            </a:r>
            <a:r>
              <a:rPr lang="zh-CN" altLang="en-US"/>
              <a:t>）</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3">
            <a:extLst>
              <a:ext uri="{FF2B5EF4-FFF2-40B4-BE49-F238E27FC236}">
                <a16:creationId xmlns:a16="http://schemas.microsoft.com/office/drawing/2014/main" id="{1AAF26F7-E80C-4F34-B238-C0C684285C10}"/>
              </a:ext>
            </a:extLst>
          </p:cNvPr>
          <p:cNvSpPr>
            <a:spLocks noChangeArrowheads="1"/>
          </p:cNvSpPr>
          <p:nvPr/>
        </p:nvSpPr>
        <p:spPr bwMode="auto">
          <a:xfrm>
            <a:off x="684213" y="355600"/>
            <a:ext cx="56165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2.5.1  Verilog</a:t>
            </a:r>
            <a:r>
              <a:rPr lang="zh-CN" altLang="en-US" sz="2800">
                <a:solidFill>
                  <a:srgbClr val="CC0000"/>
                </a:solidFill>
                <a:latin typeface="楷体_GB2312" pitchFamily="49" charset="-122"/>
              </a:rPr>
              <a:t>语言的基本语法规则</a:t>
            </a:r>
          </a:p>
          <a:p>
            <a:pPr>
              <a:spcBef>
                <a:spcPct val="0"/>
              </a:spcBef>
              <a:buClrTx/>
              <a:buFontTx/>
              <a:buNone/>
            </a:pPr>
            <a:endParaRPr lang="en-US" altLang="zh-CN" sz="2800">
              <a:solidFill>
                <a:srgbClr val="CC0000"/>
              </a:solidFill>
              <a:latin typeface="楷体_GB2312" pitchFamily="49" charset="-122"/>
            </a:endParaRPr>
          </a:p>
        </p:txBody>
      </p:sp>
      <p:sp>
        <p:nvSpPr>
          <p:cNvPr id="367650" name="Rectangle 34">
            <a:extLst>
              <a:ext uri="{FF2B5EF4-FFF2-40B4-BE49-F238E27FC236}">
                <a16:creationId xmlns:a16="http://schemas.microsoft.com/office/drawing/2014/main" id="{C7A424BF-B911-4FAF-A3C5-2C78308235E9}"/>
              </a:ext>
            </a:extLst>
          </p:cNvPr>
          <p:cNvSpPr>
            <a:spLocks noChangeArrowheads="1"/>
          </p:cNvSpPr>
          <p:nvPr/>
        </p:nvSpPr>
        <p:spPr bwMode="auto">
          <a:xfrm>
            <a:off x="250825" y="1412875"/>
            <a:ext cx="85042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35000"/>
              </a:lnSpc>
              <a:spcBef>
                <a:spcPct val="0"/>
              </a:spcBef>
              <a:buClrTx/>
              <a:buFontTx/>
              <a:buNone/>
            </a:pPr>
            <a:r>
              <a:rPr lang="en-US" altLang="zh-CN" sz="2400">
                <a:solidFill>
                  <a:srgbClr val="000066"/>
                </a:solidFill>
                <a:latin typeface="楷体_GB2312" pitchFamily="49" charset="-122"/>
              </a:rPr>
              <a:t>    </a:t>
            </a:r>
            <a:r>
              <a:rPr lang="zh-CN" altLang="en-US" sz="2400">
                <a:solidFill>
                  <a:srgbClr val="000066"/>
                </a:solidFill>
                <a:latin typeface="楷体_GB2312" pitchFamily="49" charset="-122"/>
              </a:rPr>
              <a:t>为对数字电路进行描述（常称为建模），</a:t>
            </a:r>
            <a:r>
              <a:rPr lang="en-US" altLang="zh-CN" sz="2400">
                <a:solidFill>
                  <a:srgbClr val="000066"/>
                </a:solidFill>
                <a:latin typeface="Times New Roman" panose="02020603050405020304" pitchFamily="18" charset="0"/>
              </a:rPr>
              <a:t>Verilog</a:t>
            </a:r>
            <a:r>
              <a:rPr lang="zh-CN" altLang="en-US" sz="2400">
                <a:solidFill>
                  <a:srgbClr val="000066"/>
                </a:solidFill>
                <a:latin typeface="楷体_GB2312" pitchFamily="49" charset="-122"/>
              </a:rPr>
              <a:t>语言规定</a:t>
            </a:r>
          </a:p>
          <a:p>
            <a:pPr eaLnBrk="1" hangingPunct="1">
              <a:lnSpc>
                <a:spcPct val="135000"/>
              </a:lnSpc>
              <a:spcBef>
                <a:spcPct val="0"/>
              </a:spcBef>
              <a:buClrTx/>
              <a:buFontTx/>
              <a:buNone/>
            </a:pPr>
            <a:r>
              <a:rPr lang="zh-CN" altLang="en-US" sz="2400">
                <a:solidFill>
                  <a:srgbClr val="000066"/>
                </a:solidFill>
                <a:latin typeface="楷体_GB2312" pitchFamily="49" charset="-122"/>
              </a:rPr>
              <a:t>了一套完整的语法结构。</a:t>
            </a:r>
          </a:p>
        </p:txBody>
      </p:sp>
      <p:sp>
        <p:nvSpPr>
          <p:cNvPr id="367651" name="Rectangle 35">
            <a:extLst>
              <a:ext uri="{FF2B5EF4-FFF2-40B4-BE49-F238E27FC236}">
                <a16:creationId xmlns:a16="http://schemas.microsoft.com/office/drawing/2014/main" id="{1FB8FF23-D3AA-4051-BA2C-FE69C3D0EF6C}"/>
              </a:ext>
            </a:extLst>
          </p:cNvPr>
          <p:cNvSpPr>
            <a:spLocks noChangeArrowheads="1"/>
          </p:cNvSpPr>
          <p:nvPr/>
        </p:nvSpPr>
        <p:spPr bwMode="auto">
          <a:xfrm>
            <a:off x="288925" y="2560638"/>
            <a:ext cx="860425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35000"/>
              </a:lnSpc>
              <a:spcBef>
                <a:spcPct val="0"/>
              </a:spcBef>
              <a:buClrTx/>
              <a:buFontTx/>
              <a:buNone/>
            </a:pPr>
            <a:r>
              <a:rPr lang="en-US" altLang="zh-CN" sz="2400">
                <a:solidFill>
                  <a:srgbClr val="000066"/>
                </a:solidFill>
                <a:latin typeface="Times New Roman" panose="02020603050405020304" pitchFamily="18" charset="0"/>
              </a:rPr>
              <a:t>1</a:t>
            </a:r>
            <a:r>
              <a:rPr lang="zh-CN" altLang="en-US" sz="2400">
                <a:solidFill>
                  <a:srgbClr val="000066"/>
                </a:solidFill>
                <a:latin typeface="Times New Roman" panose="02020603050405020304" pitchFamily="18" charset="0"/>
              </a:rPr>
              <a:t>．</a:t>
            </a:r>
            <a:r>
              <a:rPr lang="zh-CN" altLang="en-US" sz="2400">
                <a:solidFill>
                  <a:srgbClr val="C00000"/>
                </a:solidFill>
                <a:latin typeface="楷体_GB2312" pitchFamily="49" charset="-122"/>
              </a:rPr>
              <a:t>间隔符</a:t>
            </a:r>
            <a:r>
              <a:rPr lang="en-US" altLang="zh-CN" sz="2400">
                <a:solidFill>
                  <a:srgbClr val="000066"/>
                </a:solidFill>
                <a:latin typeface="Times New Roman" panose="02020603050405020304" pitchFamily="18" charset="0"/>
              </a:rPr>
              <a:t>:</a:t>
            </a:r>
            <a:r>
              <a:rPr lang="en-US" altLang="zh-CN" sz="2400">
                <a:solidFill>
                  <a:srgbClr val="339933"/>
                </a:solidFill>
                <a:latin typeface="Times New Roman" panose="02020603050405020304" pitchFamily="18" charset="0"/>
              </a:rPr>
              <a:t>  </a:t>
            </a:r>
            <a:r>
              <a:rPr lang="en-US" altLang="zh-CN" sz="2400">
                <a:solidFill>
                  <a:srgbClr val="000066"/>
                </a:solidFill>
                <a:latin typeface="Times New Roman" panose="02020603050405020304" pitchFamily="18" charset="0"/>
              </a:rPr>
              <a:t>Verilog</a:t>
            </a:r>
            <a:r>
              <a:rPr lang="en-US" altLang="zh-CN" sz="2400">
                <a:solidFill>
                  <a:srgbClr val="000066"/>
                </a:solidFill>
                <a:latin typeface="楷体_GB2312" pitchFamily="49" charset="-122"/>
              </a:rPr>
              <a:t> </a:t>
            </a:r>
            <a:r>
              <a:rPr lang="zh-CN" altLang="en-US" sz="2400">
                <a:solidFill>
                  <a:srgbClr val="000066"/>
                </a:solidFill>
                <a:latin typeface="楷体_GB2312" pitchFamily="49" charset="-122"/>
              </a:rPr>
              <a:t>的间隔符主要起分隔文本的作用，可以使文本错落有致，便于阅读与修改。</a:t>
            </a:r>
          </a:p>
          <a:p>
            <a:pPr eaLnBrk="1" hangingPunct="1">
              <a:lnSpc>
                <a:spcPct val="135000"/>
              </a:lnSpc>
              <a:spcBef>
                <a:spcPct val="0"/>
              </a:spcBef>
              <a:buClrTx/>
              <a:buFontTx/>
              <a:buNone/>
            </a:pPr>
            <a:r>
              <a:rPr lang="zh-CN" altLang="en-US" sz="2400">
                <a:solidFill>
                  <a:srgbClr val="000066"/>
                </a:solidFill>
                <a:latin typeface="楷体_GB2312" pitchFamily="49" charset="-122"/>
              </a:rPr>
              <a:t>间隔符包括空格符（</a:t>
            </a:r>
            <a:r>
              <a:rPr lang="en-US" altLang="zh-CN" sz="2400">
                <a:solidFill>
                  <a:srgbClr val="000066"/>
                </a:solidFill>
                <a:latin typeface="楷体_GB2312" pitchFamily="49" charset="-122"/>
              </a:rPr>
              <a:t>\b</a:t>
            </a:r>
            <a:r>
              <a:rPr lang="zh-CN" altLang="en-US" sz="2400">
                <a:solidFill>
                  <a:srgbClr val="000066"/>
                </a:solidFill>
                <a:latin typeface="楷体_GB2312" pitchFamily="49" charset="-122"/>
              </a:rPr>
              <a:t>）、</a:t>
            </a:r>
            <a:r>
              <a:rPr lang="en-US" altLang="zh-CN" sz="2400">
                <a:solidFill>
                  <a:srgbClr val="000066"/>
                </a:solidFill>
                <a:latin typeface="Times New Roman" panose="02020603050405020304" pitchFamily="18" charset="0"/>
              </a:rPr>
              <a:t>TAB </a:t>
            </a:r>
            <a:r>
              <a:rPr lang="zh-CN" altLang="en-US" sz="2400">
                <a:solidFill>
                  <a:srgbClr val="000066"/>
                </a:solidFill>
                <a:latin typeface="楷体_GB2312" pitchFamily="49" charset="-122"/>
              </a:rPr>
              <a:t>键（</a:t>
            </a:r>
            <a:r>
              <a:rPr lang="en-US" altLang="zh-CN" sz="2400">
                <a:solidFill>
                  <a:srgbClr val="000066"/>
                </a:solidFill>
                <a:latin typeface="楷体_GB2312" pitchFamily="49" charset="-122"/>
              </a:rPr>
              <a:t>\t</a:t>
            </a:r>
            <a:r>
              <a:rPr lang="zh-CN" altLang="en-US" sz="2400">
                <a:solidFill>
                  <a:srgbClr val="000066"/>
                </a:solidFill>
                <a:latin typeface="楷体_GB2312" pitchFamily="49" charset="-122"/>
              </a:rPr>
              <a:t>）、换行符（</a:t>
            </a:r>
            <a:r>
              <a:rPr lang="en-US" altLang="zh-CN" sz="2400">
                <a:solidFill>
                  <a:srgbClr val="000066"/>
                </a:solidFill>
                <a:latin typeface="楷体_GB2312" pitchFamily="49" charset="-122"/>
              </a:rPr>
              <a:t>\n</a:t>
            </a:r>
            <a:r>
              <a:rPr lang="zh-CN" altLang="en-US" sz="2400">
                <a:solidFill>
                  <a:srgbClr val="000066"/>
                </a:solidFill>
                <a:latin typeface="楷体_GB2312" pitchFamily="49" charset="-122"/>
              </a:rPr>
              <a:t>）及换页符。</a:t>
            </a:r>
          </a:p>
        </p:txBody>
      </p:sp>
      <p:sp>
        <p:nvSpPr>
          <p:cNvPr id="367652" name="Rectangle 36">
            <a:extLst>
              <a:ext uri="{FF2B5EF4-FFF2-40B4-BE49-F238E27FC236}">
                <a16:creationId xmlns:a16="http://schemas.microsoft.com/office/drawing/2014/main" id="{4A4F7648-859B-4A9E-B6BC-FA80963E003E}"/>
              </a:ext>
            </a:extLst>
          </p:cNvPr>
          <p:cNvSpPr>
            <a:spLocks noChangeArrowheads="1"/>
          </p:cNvSpPr>
          <p:nvPr/>
        </p:nvSpPr>
        <p:spPr bwMode="auto">
          <a:xfrm>
            <a:off x="0" y="4581525"/>
            <a:ext cx="9434513"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35000"/>
              </a:lnSpc>
              <a:spcBef>
                <a:spcPct val="0"/>
              </a:spcBef>
              <a:buClrTx/>
              <a:buFontTx/>
              <a:buNone/>
            </a:pPr>
            <a:r>
              <a:rPr lang="en-US" altLang="zh-CN" sz="2400">
                <a:solidFill>
                  <a:srgbClr val="000066"/>
                </a:solidFill>
                <a:latin typeface="Times New Roman" panose="02020603050405020304" pitchFamily="18" charset="0"/>
              </a:rPr>
              <a:t>2</a:t>
            </a:r>
            <a:r>
              <a:rPr lang="zh-CN" altLang="en-US" sz="2400">
                <a:solidFill>
                  <a:srgbClr val="000066"/>
                </a:solidFill>
                <a:latin typeface="Times New Roman" panose="02020603050405020304" pitchFamily="18" charset="0"/>
              </a:rPr>
              <a:t>．</a:t>
            </a:r>
            <a:r>
              <a:rPr lang="zh-CN" altLang="en-US" sz="2400">
                <a:solidFill>
                  <a:srgbClr val="C00000"/>
                </a:solidFill>
                <a:latin typeface="楷体_GB2312" pitchFamily="49" charset="-122"/>
              </a:rPr>
              <a:t>注释符</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注释只是为了改善程序的可读性</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在编译时不起作用。</a:t>
            </a:r>
          </a:p>
          <a:p>
            <a:pPr eaLnBrk="1" hangingPunct="1">
              <a:lnSpc>
                <a:spcPct val="135000"/>
              </a:lnSpc>
              <a:spcBef>
                <a:spcPct val="0"/>
              </a:spcBef>
              <a:buClrTx/>
              <a:buFontTx/>
              <a:buNone/>
            </a:pPr>
            <a:r>
              <a:rPr lang="zh-CN" altLang="en-US" sz="2400">
                <a:solidFill>
                  <a:srgbClr val="C00000"/>
                </a:solidFill>
                <a:latin typeface="楷体_GB2312" pitchFamily="49" charset="-122"/>
              </a:rPr>
              <a:t>多行</a:t>
            </a:r>
            <a:r>
              <a:rPr lang="zh-CN" altLang="en-US" sz="2400">
                <a:solidFill>
                  <a:srgbClr val="000066"/>
                </a:solidFill>
                <a:latin typeface="楷体_GB2312" pitchFamily="49" charset="-122"/>
              </a:rPr>
              <a:t>注释符</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用于写多行注释</a:t>
            </a:r>
            <a:r>
              <a:rPr lang="en-US" altLang="zh-CN" sz="2400">
                <a:solidFill>
                  <a:srgbClr val="000066"/>
                </a:solidFill>
                <a:latin typeface="楷体_GB2312" pitchFamily="49" charset="-122"/>
              </a:rPr>
              <a:t>): </a:t>
            </a:r>
            <a:r>
              <a:rPr lang="en-US" altLang="zh-CN" sz="2400">
                <a:solidFill>
                  <a:srgbClr val="C00000"/>
                </a:solidFill>
                <a:latin typeface="楷体_GB2312" pitchFamily="49" charset="-122"/>
              </a:rPr>
              <a:t>/* --- */</a:t>
            </a:r>
            <a:r>
              <a:rPr lang="zh-CN" altLang="en-US" sz="2400">
                <a:solidFill>
                  <a:srgbClr val="000066"/>
                </a:solidFill>
                <a:latin typeface="楷体_GB2312" pitchFamily="49" charset="-122"/>
              </a:rPr>
              <a:t>；</a:t>
            </a:r>
          </a:p>
          <a:p>
            <a:pPr eaLnBrk="1" hangingPunct="1">
              <a:lnSpc>
                <a:spcPct val="135000"/>
              </a:lnSpc>
              <a:spcBef>
                <a:spcPct val="0"/>
              </a:spcBef>
              <a:buClrTx/>
              <a:buFontTx/>
              <a:buNone/>
            </a:pPr>
            <a:r>
              <a:rPr lang="zh-CN" altLang="en-US" sz="2400">
                <a:solidFill>
                  <a:srgbClr val="00B050"/>
                </a:solidFill>
                <a:latin typeface="楷体_GB2312" pitchFamily="49" charset="-122"/>
              </a:rPr>
              <a:t>单行</a:t>
            </a:r>
            <a:r>
              <a:rPr lang="zh-CN" altLang="en-US" sz="2400">
                <a:solidFill>
                  <a:srgbClr val="000066"/>
                </a:solidFill>
                <a:latin typeface="楷体_GB2312" pitchFamily="49" charset="-122"/>
              </a:rPr>
              <a:t>注释符 </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以</a:t>
            </a:r>
            <a:r>
              <a:rPr lang="en-US" altLang="zh-CN" sz="2400">
                <a:solidFill>
                  <a:srgbClr val="00B050"/>
                </a:solidFill>
                <a:latin typeface="楷体_GB2312" pitchFamily="49" charset="-122"/>
              </a:rPr>
              <a:t>//</a:t>
            </a:r>
            <a:r>
              <a:rPr lang="zh-CN" altLang="en-US" sz="2400">
                <a:solidFill>
                  <a:srgbClr val="000066"/>
                </a:solidFill>
                <a:latin typeface="楷体_GB2312" pitchFamily="49" charset="-122"/>
              </a:rPr>
              <a:t>开始到行尾结束为注释文字。</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7650"/>
                                        </p:tgtEl>
                                        <p:attrNameLst>
                                          <p:attrName>style.visibility</p:attrName>
                                        </p:attrNameLst>
                                      </p:cBhvr>
                                      <p:to>
                                        <p:strVal val="visible"/>
                                      </p:to>
                                    </p:set>
                                    <p:animEffect transition="in" filter="strips(downRight)">
                                      <p:cBhvr>
                                        <p:cTn id="7" dur="2000"/>
                                        <p:tgtEl>
                                          <p:spTgt spid="36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7651"/>
                                        </p:tgtEl>
                                        <p:attrNameLst>
                                          <p:attrName>style.visibility</p:attrName>
                                        </p:attrNameLst>
                                      </p:cBhvr>
                                      <p:to>
                                        <p:strVal val="visible"/>
                                      </p:to>
                                    </p:set>
                                    <p:animEffect transition="in" filter="wipe(up)">
                                      <p:cBhvr>
                                        <p:cTn id="12" dur="2000"/>
                                        <p:tgtEl>
                                          <p:spTgt spid="367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7652"/>
                                        </p:tgtEl>
                                        <p:attrNameLst>
                                          <p:attrName>style.visibility</p:attrName>
                                        </p:attrNameLst>
                                      </p:cBhvr>
                                      <p:to>
                                        <p:strVal val="visible"/>
                                      </p:to>
                                    </p:set>
                                    <p:animEffect transition="in" filter="wipe(up)">
                                      <p:cBhvr>
                                        <p:cTn id="17" dur="2000"/>
                                        <p:tgtEl>
                                          <p:spTgt spid="36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0" grpId="0"/>
      <p:bldP spid="367651" grpId="0"/>
      <p:bldP spid="3676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87" name="Rectangle 23">
            <a:extLst>
              <a:ext uri="{FF2B5EF4-FFF2-40B4-BE49-F238E27FC236}">
                <a16:creationId xmlns:a16="http://schemas.microsoft.com/office/drawing/2014/main" id="{A6DFCB34-A7F6-4D05-89A9-C494579B6B2F}"/>
              </a:ext>
            </a:extLst>
          </p:cNvPr>
          <p:cNvSpPr>
            <a:spLocks noChangeArrowheads="1"/>
          </p:cNvSpPr>
          <p:nvPr/>
        </p:nvSpPr>
        <p:spPr bwMode="auto">
          <a:xfrm>
            <a:off x="395288" y="4483100"/>
            <a:ext cx="82804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cs typeface="Courier New" panose="02070309020205020404" pitchFamily="49" charset="0"/>
              </a:rPr>
              <a:t>为了表示数字逻辑电路的逻辑状态，</a:t>
            </a:r>
            <a:r>
              <a:rPr lang="en-US" altLang="zh-CN" sz="2400">
                <a:solidFill>
                  <a:srgbClr val="000066"/>
                </a:solidFill>
                <a:latin typeface="Times New Roman" panose="02020603050405020304" pitchFamily="18" charset="0"/>
                <a:cs typeface="Courier New" panose="02070309020205020404" pitchFamily="49" charset="0"/>
              </a:rPr>
              <a:t>Verilog</a:t>
            </a:r>
            <a:r>
              <a:rPr lang="zh-CN" altLang="en-US" sz="2400">
                <a:solidFill>
                  <a:srgbClr val="000066"/>
                </a:solidFill>
                <a:latin typeface="楷体_GB2312" pitchFamily="49" charset="-122"/>
                <a:cs typeface="Courier New" panose="02070309020205020404" pitchFamily="49" charset="0"/>
              </a:rPr>
              <a:t>语言规定了</a:t>
            </a:r>
          </a:p>
          <a:p>
            <a:pPr>
              <a:lnSpc>
                <a:spcPct val="135000"/>
              </a:lnSpc>
              <a:spcBef>
                <a:spcPct val="0"/>
              </a:spcBef>
              <a:buClrTx/>
              <a:buFontTx/>
              <a:buNone/>
            </a:pPr>
            <a:r>
              <a:rPr lang="en-US" altLang="zh-CN" sz="2400">
                <a:solidFill>
                  <a:srgbClr val="000066"/>
                </a:solidFill>
                <a:latin typeface="楷体_GB2312" pitchFamily="49" charset="-122"/>
                <a:cs typeface="Courier New" panose="02070309020205020404" pitchFamily="49" charset="0"/>
              </a:rPr>
              <a:t>4</a:t>
            </a:r>
            <a:r>
              <a:rPr lang="zh-CN" altLang="en-US" sz="2400">
                <a:solidFill>
                  <a:srgbClr val="000066"/>
                </a:solidFill>
                <a:latin typeface="楷体_GB2312" pitchFamily="49" charset="-122"/>
                <a:cs typeface="Courier New" panose="02070309020205020404" pitchFamily="49" charset="0"/>
              </a:rPr>
              <a:t>种基本的逻辑值。</a:t>
            </a:r>
          </a:p>
          <a:p>
            <a:pPr>
              <a:spcBef>
                <a:spcPct val="0"/>
              </a:spcBef>
              <a:buClrTx/>
              <a:buFontTx/>
              <a:buNone/>
            </a:pPr>
            <a:endParaRPr lang="en-US" altLang="zh-CN" sz="2400">
              <a:solidFill>
                <a:srgbClr val="000066"/>
              </a:solidFill>
              <a:latin typeface="楷体_GB2312" pitchFamily="49" charset="-122"/>
              <a:cs typeface="Courier New" panose="02070309020205020404" pitchFamily="49" charset="0"/>
            </a:endParaRPr>
          </a:p>
        </p:txBody>
      </p:sp>
      <p:graphicFrame>
        <p:nvGraphicFramePr>
          <p:cNvPr id="369688" name="Group 24">
            <a:extLst>
              <a:ext uri="{FF2B5EF4-FFF2-40B4-BE49-F238E27FC236}">
                <a16:creationId xmlns:a16="http://schemas.microsoft.com/office/drawing/2014/main" id="{740B0DE8-27FD-4243-9112-35BE6700EEFC}"/>
              </a:ext>
            </a:extLst>
          </p:cNvPr>
          <p:cNvGraphicFramePr>
            <a:graphicFrameLocks noGrp="1"/>
          </p:cNvGraphicFramePr>
          <p:nvPr/>
        </p:nvGraphicFramePr>
        <p:xfrm>
          <a:off x="3490913" y="5013325"/>
          <a:ext cx="4681537" cy="1693863"/>
        </p:xfrm>
        <a:graphic>
          <a:graphicData uri="http://schemas.openxmlformats.org/drawingml/2006/table">
            <a:tbl>
              <a:tblPr/>
              <a:tblGrid>
                <a:gridCol w="1441450">
                  <a:extLst>
                    <a:ext uri="{9D8B030D-6E8A-4147-A177-3AD203B41FA5}">
                      <a16:colId xmlns:a16="http://schemas.microsoft.com/office/drawing/2014/main" val="20000"/>
                    </a:ext>
                  </a:extLst>
                </a:gridCol>
                <a:gridCol w="3240087">
                  <a:extLst>
                    <a:ext uri="{9D8B030D-6E8A-4147-A177-3AD203B41FA5}">
                      <a16:colId xmlns:a16="http://schemas.microsoft.com/office/drawing/2014/main" val="20001"/>
                    </a:ext>
                  </a:extLst>
                </a:gridCol>
              </a:tblGrid>
              <a:tr h="504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   0</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逻辑</a:t>
                      </a: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0</a:t>
                      </a: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、逻辑假</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   1</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逻辑</a:t>
                      </a: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1</a:t>
                      </a: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、逻辑真</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  x</a:t>
                      </a: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或</a:t>
                      </a: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X</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不确定的值（未知状态）</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  z</a:t>
                      </a: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或</a:t>
                      </a:r>
                      <a:r>
                        <a:rPr kumimoji="0" lang="en-US" altLang="zh-CN"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Z</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高阻态</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9705" name="Rectangle 41">
            <a:extLst>
              <a:ext uri="{FF2B5EF4-FFF2-40B4-BE49-F238E27FC236}">
                <a16:creationId xmlns:a16="http://schemas.microsoft.com/office/drawing/2014/main" id="{6A42FFC7-9BE6-484B-B0BF-1B02ADA930AB}"/>
              </a:ext>
            </a:extLst>
          </p:cNvPr>
          <p:cNvSpPr>
            <a:spLocks noChangeArrowheads="1"/>
          </p:cNvSpPr>
          <p:nvPr/>
        </p:nvSpPr>
        <p:spPr bwMode="auto">
          <a:xfrm>
            <a:off x="466725" y="1042988"/>
            <a:ext cx="8497888"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35000"/>
              </a:lnSpc>
              <a:spcBef>
                <a:spcPct val="0"/>
              </a:spcBef>
              <a:buClrTx/>
              <a:buFontTx/>
              <a:buNone/>
            </a:pPr>
            <a:r>
              <a:rPr lang="zh-CN" altLang="en-US" sz="2400">
                <a:solidFill>
                  <a:srgbClr val="000066"/>
                </a:solidFill>
                <a:latin typeface="楷体_GB2312" pitchFamily="49" charset="-122"/>
              </a:rPr>
              <a:t>标识符</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给对象（如模块名、电路的输入与输出端口、变量等）取名所用的字符串。以英文字母或下划线开始</a:t>
            </a:r>
          </a:p>
          <a:p>
            <a:pPr eaLnBrk="1" hangingPunct="1">
              <a:lnSpc>
                <a:spcPct val="135000"/>
              </a:lnSpc>
              <a:spcBef>
                <a:spcPct val="0"/>
              </a:spcBef>
              <a:buClrTx/>
              <a:buFontTx/>
              <a:buNone/>
            </a:pPr>
            <a:r>
              <a:rPr lang="zh-CN" altLang="en-US" sz="2400">
                <a:solidFill>
                  <a:srgbClr val="000066"/>
                </a:solidFill>
                <a:latin typeface="楷体_GB2312" pitchFamily="49" charset="-122"/>
              </a:rPr>
              <a:t>如</a:t>
            </a: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ea typeface="宋体" panose="02010600030101010101" pitchFamily="2" charset="-122"/>
              </a:rPr>
              <a:t>clk</a:t>
            </a: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ea typeface="宋体" panose="02010600030101010101" pitchFamily="2" charset="-122"/>
              </a:rPr>
              <a:t>counter8</a:t>
            </a: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ea typeface="宋体" panose="02010600030101010101" pitchFamily="2" charset="-122"/>
              </a:rPr>
              <a:t>_net</a:t>
            </a: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ea typeface="宋体" panose="02010600030101010101" pitchFamily="2" charset="-122"/>
              </a:rPr>
              <a:t>bus_A</a:t>
            </a:r>
            <a:r>
              <a:rPr lang="en-US" altLang="zh-CN" sz="2400" b="0">
                <a:solidFill>
                  <a:srgbClr val="000066"/>
                </a:solidFill>
                <a:latin typeface="Times New Roman" panose="02020603050405020304" pitchFamily="18" charset="0"/>
                <a:ea typeface="宋体" panose="02010600030101010101" pitchFamily="2" charset="-122"/>
              </a:rPr>
              <a:t> </a:t>
            </a:r>
            <a:r>
              <a:rPr lang="zh-CN" altLang="en-US" sz="2400" b="0">
                <a:solidFill>
                  <a:srgbClr val="000066"/>
                </a:solidFill>
                <a:latin typeface="Times New Roman" panose="02020603050405020304" pitchFamily="18" charset="0"/>
                <a:ea typeface="宋体" panose="02010600030101010101" pitchFamily="2" charset="-122"/>
              </a:rPr>
              <a:t>。</a:t>
            </a:r>
            <a:endParaRPr lang="zh-CN" altLang="en-US" sz="2400">
              <a:solidFill>
                <a:srgbClr val="000066"/>
              </a:solidFill>
              <a:latin typeface="楷体_GB2312" pitchFamily="49" charset="-122"/>
            </a:endParaRPr>
          </a:p>
          <a:p>
            <a:pPr eaLnBrk="1" hangingPunct="1">
              <a:spcBef>
                <a:spcPct val="0"/>
              </a:spcBef>
              <a:buClrTx/>
              <a:buFontTx/>
              <a:buNone/>
            </a:pPr>
            <a:r>
              <a:rPr lang="zh-CN" altLang="en-US" sz="2400">
                <a:solidFill>
                  <a:srgbClr val="000066"/>
                </a:solidFill>
                <a:latin typeface="楷体_GB2312" pitchFamily="49" charset="-122"/>
              </a:rPr>
              <a:t>关键词</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是</a:t>
            </a:r>
            <a:r>
              <a:rPr lang="en-US" altLang="zh-CN" sz="2400">
                <a:solidFill>
                  <a:srgbClr val="000066"/>
                </a:solidFill>
                <a:latin typeface="Times New Roman" panose="02020603050405020304" pitchFamily="18" charset="0"/>
              </a:rPr>
              <a:t>Verilog</a:t>
            </a:r>
            <a:r>
              <a:rPr lang="zh-CN" altLang="en-US" sz="2400">
                <a:solidFill>
                  <a:srgbClr val="000066"/>
                </a:solidFill>
                <a:latin typeface="楷体_GB2312" pitchFamily="49" charset="-122"/>
              </a:rPr>
              <a:t>语言本身规定的特殊字符串，用来定义语言的结构。例如，</a:t>
            </a:r>
            <a:r>
              <a:rPr lang="en-US" altLang="zh-CN" sz="2400">
                <a:solidFill>
                  <a:srgbClr val="000066"/>
                </a:solidFill>
                <a:latin typeface="Times New Roman" panose="02020603050405020304" pitchFamily="18" charset="0"/>
              </a:rPr>
              <a:t>module</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endmodule</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input</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output</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wire</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reg</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and</a:t>
            </a:r>
            <a:r>
              <a:rPr lang="zh-CN" altLang="en-US" sz="2400">
                <a:solidFill>
                  <a:srgbClr val="000066"/>
                </a:solidFill>
                <a:latin typeface="楷体_GB2312" pitchFamily="49" charset="-122"/>
              </a:rPr>
              <a:t>等都是关键词。</a:t>
            </a:r>
            <a:r>
              <a:rPr kumimoji="1" lang="zh-CN" altLang="en-US" sz="2400">
                <a:solidFill>
                  <a:srgbClr val="000066"/>
                </a:solidFill>
                <a:latin typeface="Times New Roman" panose="02020603050405020304" pitchFamily="18" charset="0"/>
              </a:rPr>
              <a:t>关键词都是小写，</a:t>
            </a:r>
            <a:r>
              <a:rPr lang="zh-CN" altLang="en-US" sz="2400">
                <a:solidFill>
                  <a:srgbClr val="000066"/>
                </a:solidFill>
                <a:latin typeface="楷体_GB2312" pitchFamily="49" charset="-122"/>
              </a:rPr>
              <a:t>关键词不能作为标识符使用</a:t>
            </a:r>
            <a:r>
              <a:rPr kumimoji="1" lang="zh-CN" altLang="en-US" sz="2400">
                <a:solidFill>
                  <a:srgbClr val="000066"/>
                </a:solidFill>
                <a:latin typeface="Times New Roman" panose="02020603050405020304" pitchFamily="18" charset="0"/>
              </a:rPr>
              <a:t> 。</a:t>
            </a:r>
          </a:p>
        </p:txBody>
      </p:sp>
      <p:sp>
        <p:nvSpPr>
          <p:cNvPr id="369706" name="Rectangle 42">
            <a:extLst>
              <a:ext uri="{FF2B5EF4-FFF2-40B4-BE49-F238E27FC236}">
                <a16:creationId xmlns:a16="http://schemas.microsoft.com/office/drawing/2014/main" id="{BFC055DA-A023-44A3-81C3-62BDB58464F4}"/>
              </a:ext>
            </a:extLst>
          </p:cNvPr>
          <p:cNvSpPr>
            <a:spLocks noChangeArrowheads="1"/>
          </p:cNvSpPr>
          <p:nvPr/>
        </p:nvSpPr>
        <p:spPr bwMode="auto">
          <a:xfrm>
            <a:off x="884238" y="4043363"/>
            <a:ext cx="217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4</a:t>
            </a:r>
            <a:r>
              <a:rPr lang="zh-CN" altLang="en-US" sz="2400">
                <a:solidFill>
                  <a:srgbClr val="000066"/>
                </a:solidFill>
                <a:latin typeface="Times New Roman" panose="02020603050405020304" pitchFamily="18" charset="0"/>
              </a:rPr>
              <a:t>．</a:t>
            </a:r>
            <a:r>
              <a:rPr lang="zh-CN" altLang="en-US" sz="2400">
                <a:solidFill>
                  <a:srgbClr val="C00000"/>
                </a:solidFill>
                <a:latin typeface="楷体_GB2312" pitchFamily="49" charset="-122"/>
              </a:rPr>
              <a:t>逻辑值</a:t>
            </a:r>
            <a:r>
              <a:rPr lang="zh-CN" altLang="en-US" sz="2400">
                <a:solidFill>
                  <a:srgbClr val="000066"/>
                </a:solidFill>
                <a:latin typeface="楷体_GB2312" pitchFamily="49" charset="-122"/>
              </a:rPr>
              <a:t>集合</a:t>
            </a:r>
          </a:p>
        </p:txBody>
      </p:sp>
      <p:sp>
        <p:nvSpPr>
          <p:cNvPr id="18454" name="Rectangle 43">
            <a:extLst>
              <a:ext uri="{FF2B5EF4-FFF2-40B4-BE49-F238E27FC236}">
                <a16:creationId xmlns:a16="http://schemas.microsoft.com/office/drawing/2014/main" id="{BDD4F4CA-5B55-4EB1-9DB7-00BBC1EF4876}"/>
              </a:ext>
            </a:extLst>
          </p:cNvPr>
          <p:cNvSpPr>
            <a:spLocks noChangeArrowheads="1"/>
          </p:cNvSpPr>
          <p:nvPr/>
        </p:nvSpPr>
        <p:spPr bwMode="auto">
          <a:xfrm>
            <a:off x="827088" y="549275"/>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3</a:t>
            </a:r>
            <a:r>
              <a:rPr lang="zh-CN" altLang="en-US" sz="2400">
                <a:solidFill>
                  <a:srgbClr val="000066"/>
                </a:solidFill>
                <a:latin typeface="Times New Roman" panose="02020603050405020304" pitchFamily="18" charset="0"/>
              </a:rPr>
              <a:t>．</a:t>
            </a:r>
            <a:r>
              <a:rPr lang="zh-CN" altLang="en-US" sz="2400">
                <a:solidFill>
                  <a:srgbClr val="C00000"/>
                </a:solidFill>
                <a:latin typeface="楷体_GB2312" pitchFamily="49" charset="-122"/>
              </a:rPr>
              <a:t>标识符</a:t>
            </a:r>
            <a:r>
              <a:rPr lang="zh-CN" altLang="en-US" sz="2400">
                <a:solidFill>
                  <a:srgbClr val="000066"/>
                </a:solidFill>
                <a:latin typeface="楷体_GB2312" pitchFamily="49" charset="-122"/>
              </a:rPr>
              <a:t>和</a:t>
            </a:r>
            <a:r>
              <a:rPr lang="zh-CN" altLang="en-US" sz="2400">
                <a:solidFill>
                  <a:srgbClr val="C00000"/>
                </a:solidFill>
                <a:latin typeface="楷体_GB2312" pitchFamily="49" charset="-122"/>
              </a:rPr>
              <a:t>关键词</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9705"/>
                                        </p:tgtEl>
                                        <p:attrNameLst>
                                          <p:attrName>style.visibility</p:attrName>
                                        </p:attrNameLst>
                                      </p:cBhvr>
                                      <p:to>
                                        <p:strVal val="visible"/>
                                      </p:to>
                                    </p:set>
                                    <p:animEffect transition="in" filter="wipe(up)">
                                      <p:cBhvr>
                                        <p:cTn id="7" dur="500"/>
                                        <p:tgtEl>
                                          <p:spTgt spid="3697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9706"/>
                                        </p:tgtEl>
                                        <p:attrNameLst>
                                          <p:attrName>style.visibility</p:attrName>
                                        </p:attrNameLst>
                                      </p:cBhvr>
                                      <p:to>
                                        <p:strVal val="visible"/>
                                      </p:to>
                                    </p:set>
                                    <p:animEffect transition="in" filter="strips(downRight)">
                                      <p:cBhvr>
                                        <p:cTn id="12" dur="500"/>
                                        <p:tgtEl>
                                          <p:spTgt spid="369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9687"/>
                                        </p:tgtEl>
                                        <p:attrNameLst>
                                          <p:attrName>style.visibility</p:attrName>
                                        </p:attrNameLst>
                                      </p:cBhvr>
                                      <p:to>
                                        <p:strVal val="visible"/>
                                      </p:to>
                                    </p:set>
                                    <p:animEffect transition="in" filter="strips(downRight)">
                                      <p:cBhvr>
                                        <p:cTn id="17" dur="500"/>
                                        <p:tgtEl>
                                          <p:spTgt spid="369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69688"/>
                                        </p:tgtEl>
                                        <p:attrNameLst>
                                          <p:attrName>style.visibility</p:attrName>
                                        </p:attrNameLst>
                                      </p:cBhvr>
                                      <p:to>
                                        <p:strVal val="visible"/>
                                      </p:to>
                                    </p:set>
                                    <p:animEffect transition="in" filter="wipe(up)">
                                      <p:cBhvr>
                                        <p:cTn id="22" dur="500"/>
                                        <p:tgtEl>
                                          <p:spTgt spid="3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autoUpdateAnimBg="0"/>
      <p:bldP spid="369705" grpId="0" autoUpdateAnimBg="0"/>
      <p:bldP spid="36970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1">
            <a:extLst>
              <a:ext uri="{FF2B5EF4-FFF2-40B4-BE49-F238E27FC236}">
                <a16:creationId xmlns:a16="http://schemas.microsoft.com/office/drawing/2014/main" id="{1B291D61-40AD-4784-B616-45EF719BCBDD}"/>
              </a:ext>
            </a:extLst>
          </p:cNvPr>
          <p:cNvSpPr>
            <a:spLocks noChangeArrowheads="1"/>
          </p:cNvSpPr>
          <p:nvPr/>
        </p:nvSpPr>
        <p:spPr bwMode="auto">
          <a:xfrm>
            <a:off x="684213" y="476250"/>
            <a:ext cx="248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5</a:t>
            </a:r>
            <a:r>
              <a:rPr lang="zh-CN" altLang="en-US" sz="2400">
                <a:solidFill>
                  <a:srgbClr val="000066"/>
                </a:solidFill>
                <a:latin typeface="Times New Roman" panose="02020603050405020304" pitchFamily="18" charset="0"/>
              </a:rPr>
              <a:t>．</a:t>
            </a:r>
            <a:r>
              <a:rPr lang="zh-CN" altLang="en-US" sz="2400">
                <a:solidFill>
                  <a:srgbClr val="C00000"/>
                </a:solidFill>
                <a:latin typeface="楷体_GB2312" pitchFamily="49" charset="-122"/>
              </a:rPr>
              <a:t>常量</a:t>
            </a:r>
            <a:r>
              <a:rPr lang="zh-CN" altLang="en-US" sz="2400">
                <a:solidFill>
                  <a:srgbClr val="000066"/>
                </a:solidFill>
                <a:latin typeface="楷体_GB2312" pitchFamily="49" charset="-122"/>
              </a:rPr>
              <a:t>及其表示</a:t>
            </a:r>
          </a:p>
        </p:txBody>
      </p:sp>
      <p:sp>
        <p:nvSpPr>
          <p:cNvPr id="370720" name="Rectangle 32">
            <a:extLst>
              <a:ext uri="{FF2B5EF4-FFF2-40B4-BE49-F238E27FC236}">
                <a16:creationId xmlns:a16="http://schemas.microsoft.com/office/drawing/2014/main" id="{134A2CBD-198B-4679-83C6-EFE8D06E4A43}"/>
              </a:ext>
            </a:extLst>
          </p:cNvPr>
          <p:cNvSpPr>
            <a:spLocks noChangeArrowheads="1"/>
          </p:cNvSpPr>
          <p:nvPr/>
        </p:nvSpPr>
        <p:spPr bwMode="auto">
          <a:xfrm>
            <a:off x="1187450" y="35067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实数型常量</a:t>
            </a:r>
          </a:p>
        </p:txBody>
      </p:sp>
      <p:grpSp>
        <p:nvGrpSpPr>
          <p:cNvPr id="2" name="Group 33">
            <a:extLst>
              <a:ext uri="{FF2B5EF4-FFF2-40B4-BE49-F238E27FC236}">
                <a16:creationId xmlns:a16="http://schemas.microsoft.com/office/drawing/2014/main" id="{5C5ECD31-268D-4B0C-92E5-7166C01D8672}"/>
              </a:ext>
            </a:extLst>
          </p:cNvPr>
          <p:cNvGrpSpPr>
            <a:grpSpLocks/>
          </p:cNvGrpSpPr>
          <p:nvPr/>
        </p:nvGrpSpPr>
        <p:grpSpPr bwMode="auto">
          <a:xfrm>
            <a:off x="2843213" y="3201988"/>
            <a:ext cx="5272087" cy="1435100"/>
            <a:chOff x="1860" y="1661"/>
            <a:chExt cx="3321" cy="904"/>
          </a:xfrm>
        </p:grpSpPr>
        <p:sp>
          <p:nvSpPr>
            <p:cNvPr id="19473" name="Rectangle 34">
              <a:extLst>
                <a:ext uri="{FF2B5EF4-FFF2-40B4-BE49-F238E27FC236}">
                  <a16:creationId xmlns:a16="http://schemas.microsoft.com/office/drawing/2014/main" id="{E54CDE02-C691-43A6-A9AE-4AFA508AF374}"/>
                </a:ext>
              </a:extLst>
            </p:cNvPr>
            <p:cNvSpPr>
              <a:spLocks noChangeArrowheads="1"/>
            </p:cNvSpPr>
            <p:nvPr/>
          </p:nvSpPr>
          <p:spPr bwMode="auto">
            <a:xfrm>
              <a:off x="1971" y="1661"/>
              <a:ext cx="3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十进制记数法 如： </a:t>
              </a:r>
              <a:r>
                <a:rPr lang="en-US" altLang="zh-CN" sz="2400">
                  <a:solidFill>
                    <a:srgbClr val="000066"/>
                  </a:solidFill>
                  <a:latin typeface="楷体_GB2312" pitchFamily="49" charset="-122"/>
                </a:rPr>
                <a:t>0.1</a:t>
              </a:r>
              <a:r>
                <a:rPr lang="zh-CN" altLang="en-US" sz="2400">
                  <a:solidFill>
                    <a:srgbClr val="000066"/>
                  </a:solidFill>
                  <a:latin typeface="楷体_GB2312" pitchFamily="49" charset="-122"/>
                </a:rPr>
                <a:t>、</a:t>
              </a:r>
              <a:r>
                <a:rPr lang="en-US" altLang="zh-CN" sz="2400">
                  <a:solidFill>
                    <a:srgbClr val="000066"/>
                  </a:solidFill>
                  <a:latin typeface="楷体_GB2312" pitchFamily="49" charset="-122"/>
                </a:rPr>
                <a:t>2.0</a:t>
              </a:r>
              <a:r>
                <a:rPr lang="zh-CN" altLang="en-US" sz="2400">
                  <a:solidFill>
                    <a:srgbClr val="000066"/>
                  </a:solidFill>
                  <a:latin typeface="楷体_GB2312" pitchFamily="49" charset="-122"/>
                </a:rPr>
                <a:t>、</a:t>
              </a:r>
              <a:r>
                <a:rPr lang="en-US" altLang="zh-CN" sz="2400">
                  <a:solidFill>
                    <a:srgbClr val="000066"/>
                  </a:solidFill>
                  <a:latin typeface="楷体_GB2312" pitchFamily="49" charset="-122"/>
                </a:rPr>
                <a:t>5.67</a:t>
              </a:r>
            </a:p>
          </p:txBody>
        </p:sp>
        <p:sp>
          <p:nvSpPr>
            <p:cNvPr id="19474" name="Rectangle 35">
              <a:extLst>
                <a:ext uri="{FF2B5EF4-FFF2-40B4-BE49-F238E27FC236}">
                  <a16:creationId xmlns:a16="http://schemas.microsoft.com/office/drawing/2014/main" id="{B8B99ADF-104D-41B6-8FE5-9E83D243EF50}"/>
                </a:ext>
              </a:extLst>
            </p:cNvPr>
            <p:cNvSpPr>
              <a:spLocks noChangeArrowheads="1"/>
            </p:cNvSpPr>
            <p:nvPr/>
          </p:nvSpPr>
          <p:spPr bwMode="auto">
            <a:xfrm>
              <a:off x="2018" y="2085"/>
              <a:ext cx="284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科学记数法  如</a:t>
              </a:r>
              <a:r>
                <a:rPr lang="en-US" altLang="zh-CN" sz="2400">
                  <a:solidFill>
                    <a:srgbClr val="000066"/>
                  </a:solidFill>
                  <a:latin typeface="楷体_GB2312" pitchFamily="49" charset="-122"/>
                </a:rPr>
                <a:t>: </a:t>
              </a:r>
              <a:r>
                <a:rPr lang="en-US" altLang="zh-CN" sz="2000">
                  <a:solidFill>
                    <a:srgbClr val="000066"/>
                  </a:solidFill>
                  <a:latin typeface="Times New Roman" panose="02020603050405020304" pitchFamily="18" charset="0"/>
                  <a:ea typeface="宋体" panose="02010600030101010101" pitchFamily="2" charset="-122"/>
                </a:rPr>
                <a:t>23_5.1e2</a:t>
              </a:r>
              <a:r>
                <a:rPr lang="zh-CN" altLang="en-US" sz="2000">
                  <a:solidFill>
                    <a:srgbClr val="000066"/>
                  </a:solidFill>
                  <a:latin typeface="Times New Roman" panose="02020603050405020304" pitchFamily="18" charset="0"/>
                  <a:ea typeface="宋体" panose="02010600030101010101" pitchFamily="2" charset="-122"/>
                </a:rPr>
                <a:t>、</a:t>
              </a:r>
              <a:r>
                <a:rPr lang="en-US" altLang="zh-CN" sz="2000">
                  <a:solidFill>
                    <a:srgbClr val="000066"/>
                  </a:solidFill>
                  <a:latin typeface="Times New Roman" panose="02020603050405020304" pitchFamily="18" charset="0"/>
                  <a:ea typeface="宋体" panose="02010600030101010101" pitchFamily="2" charset="-122"/>
                </a:rPr>
                <a:t>5E</a:t>
              </a:r>
              <a:r>
                <a:rPr lang="zh-CN" altLang="en-US" sz="2000">
                  <a:solidFill>
                    <a:srgbClr val="000066"/>
                  </a:solidFill>
                  <a:latin typeface="Times New Roman" panose="02020603050405020304" pitchFamily="18" charset="0"/>
                  <a:ea typeface="宋体" panose="02010600030101010101" pitchFamily="2" charset="-122"/>
                </a:rPr>
                <a:t>－</a:t>
              </a:r>
              <a:r>
                <a:rPr lang="en-US" altLang="zh-CN" sz="2000">
                  <a:solidFill>
                    <a:srgbClr val="000066"/>
                  </a:solidFill>
                  <a:latin typeface="Times New Roman" panose="02020603050405020304" pitchFamily="18" charset="0"/>
                  <a:ea typeface="宋体" panose="02010600030101010101" pitchFamily="2" charset="-122"/>
                </a:rPr>
                <a:t>4</a:t>
              </a:r>
            </a:p>
            <a:p>
              <a:pPr eaLnBrk="1" hangingPunct="1">
                <a:spcBef>
                  <a:spcPct val="0"/>
                </a:spcBef>
                <a:buClrTx/>
                <a:buFontTx/>
                <a:buNone/>
              </a:pPr>
              <a:r>
                <a:rPr lang="en-US" altLang="zh-CN" sz="2000">
                  <a:solidFill>
                    <a:srgbClr val="000066"/>
                  </a:solidFill>
                  <a:latin typeface="Times New Roman" panose="02020603050405020304" pitchFamily="18" charset="0"/>
                  <a:ea typeface="宋体" panose="02010600030101010101" pitchFamily="2" charset="-122"/>
                </a:rPr>
                <a:t>                                23510.0</a:t>
              </a:r>
              <a:r>
                <a:rPr lang="zh-CN" altLang="en-US" sz="2000">
                  <a:solidFill>
                    <a:srgbClr val="000066"/>
                  </a:solidFill>
                  <a:latin typeface="Times New Roman" panose="02020603050405020304" pitchFamily="18" charset="0"/>
                  <a:ea typeface="宋体" panose="02010600030101010101" pitchFamily="2" charset="-122"/>
                </a:rPr>
                <a:t>、  </a:t>
              </a:r>
              <a:r>
                <a:rPr lang="en-US" altLang="zh-CN" sz="2000">
                  <a:solidFill>
                    <a:srgbClr val="000066"/>
                  </a:solidFill>
                  <a:latin typeface="Times New Roman" panose="02020603050405020304" pitchFamily="18" charset="0"/>
                  <a:ea typeface="宋体" panose="02010600030101010101" pitchFamily="2" charset="-122"/>
                </a:rPr>
                <a:t>0.0005</a:t>
              </a:r>
            </a:p>
          </p:txBody>
        </p:sp>
        <p:sp>
          <p:nvSpPr>
            <p:cNvPr id="19475" name="AutoShape 36">
              <a:extLst>
                <a:ext uri="{FF2B5EF4-FFF2-40B4-BE49-F238E27FC236}">
                  <a16:creationId xmlns:a16="http://schemas.microsoft.com/office/drawing/2014/main" id="{901B413B-DEF6-4217-92AD-870F1EB8E3A9}"/>
                </a:ext>
              </a:extLst>
            </p:cNvPr>
            <p:cNvSpPr>
              <a:spLocks/>
            </p:cNvSpPr>
            <p:nvPr/>
          </p:nvSpPr>
          <p:spPr bwMode="auto">
            <a:xfrm>
              <a:off x="1860" y="1744"/>
              <a:ext cx="147" cy="663"/>
            </a:xfrm>
            <a:prstGeom prst="leftBrace">
              <a:avLst>
                <a:gd name="adj1" fmla="val 37585"/>
                <a:gd name="adj2" fmla="val 50000"/>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pSp>
      <p:sp>
        <p:nvSpPr>
          <p:cNvPr id="370725" name="Rectangle 37">
            <a:extLst>
              <a:ext uri="{FF2B5EF4-FFF2-40B4-BE49-F238E27FC236}">
                <a16:creationId xmlns:a16="http://schemas.microsoft.com/office/drawing/2014/main" id="{697CD6FF-B33D-4CBF-A581-AF01684126C2}"/>
              </a:ext>
            </a:extLst>
          </p:cNvPr>
          <p:cNvSpPr>
            <a:spLocks noChangeArrowheads="1"/>
          </p:cNvSpPr>
          <p:nvPr/>
        </p:nvSpPr>
        <p:spPr bwMode="auto">
          <a:xfrm>
            <a:off x="106363" y="4540250"/>
            <a:ext cx="90376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Verilog</a:t>
            </a:r>
            <a:r>
              <a:rPr lang="zh-CN" altLang="en-US" sz="2400">
                <a:solidFill>
                  <a:srgbClr val="000066"/>
                </a:solidFill>
                <a:latin typeface="楷体_GB2312" pitchFamily="49" charset="-122"/>
              </a:rPr>
              <a:t>允许用参数定义语句定义一个标识符来代表一个常量，称为</a:t>
            </a:r>
            <a:r>
              <a:rPr lang="zh-CN" altLang="en-US" sz="2400">
                <a:solidFill>
                  <a:srgbClr val="C00000"/>
                </a:solidFill>
                <a:latin typeface="楷体_GB2312" pitchFamily="49" charset="-122"/>
              </a:rPr>
              <a:t>符号常量</a:t>
            </a:r>
            <a:r>
              <a:rPr lang="zh-CN" altLang="en-US" sz="2400">
                <a:solidFill>
                  <a:srgbClr val="000066"/>
                </a:solidFill>
                <a:latin typeface="楷体_GB2312" pitchFamily="49" charset="-122"/>
              </a:rPr>
              <a:t>。定义的格式为：</a:t>
            </a:r>
          </a:p>
          <a:p>
            <a:pPr eaLnBrk="1" hangingPunct="1">
              <a:spcBef>
                <a:spcPct val="0"/>
              </a:spcBef>
              <a:buClrTx/>
              <a:buFontTx/>
              <a:buNone/>
            </a:pPr>
            <a:r>
              <a:rPr lang="en-US" altLang="zh-CN" sz="2400">
                <a:solidFill>
                  <a:srgbClr val="C00000"/>
                </a:solidFill>
                <a:latin typeface="Times New Roman" panose="02020603050405020304" pitchFamily="18" charset="0"/>
              </a:rPr>
              <a:t>parameter</a:t>
            </a:r>
            <a:r>
              <a:rPr lang="en-US" altLang="zh-CN" sz="2400">
                <a:solidFill>
                  <a:srgbClr val="000066"/>
                </a:solidFill>
                <a:latin typeface="Times New Roman" panose="02020603050405020304" pitchFamily="18" charset="0"/>
              </a:rPr>
              <a:t> </a:t>
            </a:r>
            <a:r>
              <a:rPr lang="zh-CN" altLang="en-US" sz="2400">
                <a:solidFill>
                  <a:srgbClr val="000066"/>
                </a:solidFill>
                <a:latin typeface="楷体_GB2312" pitchFamily="49" charset="-122"/>
              </a:rPr>
              <a:t>参数名</a:t>
            </a:r>
            <a:r>
              <a:rPr lang="en-US" altLang="zh-CN" sz="2400">
                <a:solidFill>
                  <a:srgbClr val="000066"/>
                </a:solidFill>
                <a:latin typeface="楷体_GB2312" pitchFamily="49" charset="-122"/>
              </a:rPr>
              <a:t>1</a:t>
            </a:r>
            <a:r>
              <a:rPr lang="zh-CN" altLang="en-US" sz="2400">
                <a:solidFill>
                  <a:srgbClr val="000066"/>
                </a:solidFill>
                <a:latin typeface="楷体_GB2312" pitchFamily="49" charset="-122"/>
              </a:rPr>
              <a:t>＝常量表达式</a:t>
            </a:r>
            <a:r>
              <a:rPr lang="en-US" altLang="zh-CN" sz="2400">
                <a:solidFill>
                  <a:srgbClr val="000066"/>
                </a:solidFill>
                <a:latin typeface="楷体_GB2312" pitchFamily="49" charset="-122"/>
              </a:rPr>
              <a:t>1</a:t>
            </a:r>
            <a:r>
              <a:rPr lang="zh-CN" altLang="en-US" sz="2400">
                <a:solidFill>
                  <a:srgbClr val="000066"/>
                </a:solidFill>
                <a:latin typeface="楷体_GB2312" pitchFamily="49" charset="-122"/>
              </a:rPr>
              <a:t>，参数名</a:t>
            </a:r>
            <a:r>
              <a:rPr lang="en-US" altLang="zh-CN" sz="2400">
                <a:solidFill>
                  <a:srgbClr val="000066"/>
                </a:solidFill>
                <a:latin typeface="楷体_GB2312" pitchFamily="49" charset="-122"/>
              </a:rPr>
              <a:t>2</a:t>
            </a:r>
            <a:r>
              <a:rPr lang="zh-CN" altLang="en-US" sz="2400">
                <a:solidFill>
                  <a:srgbClr val="000066"/>
                </a:solidFill>
                <a:latin typeface="楷体_GB2312" pitchFamily="49" charset="-122"/>
              </a:rPr>
              <a:t>＝常量表达式</a:t>
            </a:r>
            <a:r>
              <a:rPr lang="en-US" altLang="zh-CN" sz="2400">
                <a:solidFill>
                  <a:srgbClr val="000066"/>
                </a:solidFill>
                <a:latin typeface="楷体_GB2312" pitchFamily="49" charset="-122"/>
              </a:rPr>
              <a:t>2</a:t>
            </a:r>
            <a:r>
              <a:rPr lang="zh-CN" altLang="en-US" sz="2400">
                <a:solidFill>
                  <a:srgbClr val="000066"/>
                </a:solidFill>
                <a:latin typeface="楷体_GB2312" pitchFamily="49" charset="-122"/>
              </a:rPr>
              <a:t>，</a:t>
            </a:r>
            <a:r>
              <a:rPr lang="en-US" altLang="zh-CN"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；如   </a:t>
            </a:r>
            <a:r>
              <a:rPr lang="en-US" altLang="zh-CN" sz="2400">
                <a:solidFill>
                  <a:srgbClr val="000066"/>
                </a:solidFill>
                <a:latin typeface="Times New Roman" panose="02020603050405020304" pitchFamily="18" charset="0"/>
                <a:ea typeface="宋体" panose="02010600030101010101" pitchFamily="2" charset="-122"/>
              </a:rPr>
              <a:t>parameter  </a:t>
            </a:r>
            <a:r>
              <a:rPr lang="en-US" altLang="zh-CN" sz="2000">
                <a:solidFill>
                  <a:srgbClr val="000066"/>
                </a:solidFill>
                <a:latin typeface="Times New Roman" panose="02020603050405020304" pitchFamily="18" charset="0"/>
                <a:ea typeface="宋体" panose="02010600030101010101" pitchFamily="2" charset="-122"/>
              </a:rPr>
              <a:t>BIT=1, BYTE=8, PI=3.14;</a:t>
            </a:r>
          </a:p>
        </p:txBody>
      </p:sp>
      <p:grpSp>
        <p:nvGrpSpPr>
          <p:cNvPr id="3" name="Group 38">
            <a:extLst>
              <a:ext uri="{FF2B5EF4-FFF2-40B4-BE49-F238E27FC236}">
                <a16:creationId xmlns:a16="http://schemas.microsoft.com/office/drawing/2014/main" id="{672EA552-B737-4081-8B8A-1DCDA0D57C4D}"/>
              </a:ext>
            </a:extLst>
          </p:cNvPr>
          <p:cNvGrpSpPr>
            <a:grpSpLocks/>
          </p:cNvGrpSpPr>
          <p:nvPr/>
        </p:nvGrpSpPr>
        <p:grpSpPr bwMode="auto">
          <a:xfrm>
            <a:off x="466725" y="6234113"/>
            <a:ext cx="5842000" cy="939800"/>
            <a:chOff x="703" y="3534"/>
            <a:chExt cx="3680" cy="592"/>
          </a:xfrm>
        </p:grpSpPr>
        <p:sp>
          <p:nvSpPr>
            <p:cNvPr id="19471" name="Rectangle 39">
              <a:extLst>
                <a:ext uri="{FF2B5EF4-FFF2-40B4-BE49-F238E27FC236}">
                  <a16:creationId xmlns:a16="http://schemas.microsoft.com/office/drawing/2014/main" id="{11D4D87A-3169-4900-81F0-A2DFF45B95BA}"/>
                </a:ext>
              </a:extLst>
            </p:cNvPr>
            <p:cNvSpPr>
              <a:spLocks noChangeArrowheads="1"/>
            </p:cNvSpPr>
            <p:nvPr/>
          </p:nvSpPr>
          <p:spPr bwMode="auto">
            <a:xfrm>
              <a:off x="793" y="3534"/>
              <a:ext cx="35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6</a:t>
              </a:r>
              <a:r>
                <a:rPr lang="zh-CN" altLang="en-US"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字符串</a:t>
              </a:r>
              <a:r>
                <a:rPr lang="en-US" altLang="zh-CN" sz="2400">
                  <a:solidFill>
                    <a:srgbClr val="000066"/>
                  </a:solidFill>
                  <a:latin typeface="楷体_GB2312" pitchFamily="49" charset="-122"/>
                </a:rPr>
                <a:t>:</a:t>
              </a:r>
              <a:r>
                <a:rPr lang="zh-CN" altLang="en-US" sz="2400">
                  <a:solidFill>
                    <a:srgbClr val="000066"/>
                  </a:solidFill>
                </a:rPr>
                <a:t>字符串是双撇号内的字符序列</a:t>
              </a:r>
            </a:p>
            <a:p>
              <a:pPr eaLnBrk="1" hangingPunct="1">
                <a:spcBef>
                  <a:spcPct val="0"/>
                </a:spcBef>
                <a:buClrTx/>
                <a:buFontTx/>
                <a:buNone/>
              </a:pPr>
              <a:endParaRPr lang="en-US" altLang="zh-CN" sz="2400">
                <a:solidFill>
                  <a:srgbClr val="000066"/>
                </a:solidFill>
                <a:latin typeface="楷体_GB2312" pitchFamily="49" charset="-122"/>
              </a:endParaRPr>
            </a:p>
          </p:txBody>
        </p:sp>
        <p:sp>
          <p:nvSpPr>
            <p:cNvPr id="19472" name="Rectangle 40">
              <a:extLst>
                <a:ext uri="{FF2B5EF4-FFF2-40B4-BE49-F238E27FC236}">
                  <a16:creationId xmlns:a16="http://schemas.microsoft.com/office/drawing/2014/main" id="{E9187D2A-CBF2-4B0C-AFD9-5E1622C6E7DB}"/>
                </a:ext>
              </a:extLst>
            </p:cNvPr>
            <p:cNvSpPr>
              <a:spLocks noChangeArrowheads="1"/>
            </p:cNvSpPr>
            <p:nvPr/>
          </p:nvSpPr>
          <p:spPr bwMode="auto">
            <a:xfrm>
              <a:off x="703" y="3838"/>
              <a:ext cx="2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lang="zh-CN" altLang="zh-CN" sz="2400">
                <a:solidFill>
                  <a:srgbClr val="000066"/>
                </a:solidFill>
                <a:latin typeface="Times New Roman" panose="02020603050405020304" pitchFamily="18" charset="0"/>
              </a:endParaRPr>
            </a:p>
          </p:txBody>
        </p:sp>
      </p:grpSp>
      <p:sp>
        <p:nvSpPr>
          <p:cNvPr id="19463" name="Rectangle 41">
            <a:extLst>
              <a:ext uri="{FF2B5EF4-FFF2-40B4-BE49-F238E27FC236}">
                <a16:creationId xmlns:a16="http://schemas.microsoft.com/office/drawing/2014/main" id="{70ACD7C9-51AD-46EE-ADB7-389FF02D9B53}"/>
              </a:ext>
            </a:extLst>
          </p:cNvPr>
          <p:cNvSpPr>
            <a:spLocks noChangeArrowheads="1"/>
          </p:cNvSpPr>
          <p:nvPr/>
        </p:nvSpPr>
        <p:spPr bwMode="auto">
          <a:xfrm>
            <a:off x="144463" y="271145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常量</a:t>
            </a:r>
          </a:p>
        </p:txBody>
      </p:sp>
      <p:sp>
        <p:nvSpPr>
          <p:cNvPr id="19464" name="AutoShape 42">
            <a:extLst>
              <a:ext uri="{FF2B5EF4-FFF2-40B4-BE49-F238E27FC236}">
                <a16:creationId xmlns:a16="http://schemas.microsoft.com/office/drawing/2014/main" id="{8690931B-D31B-4BFF-BF81-D6A44E84925D}"/>
              </a:ext>
            </a:extLst>
          </p:cNvPr>
          <p:cNvSpPr>
            <a:spLocks/>
          </p:cNvSpPr>
          <p:nvPr/>
        </p:nvSpPr>
        <p:spPr bwMode="auto">
          <a:xfrm>
            <a:off x="982663" y="1806575"/>
            <a:ext cx="312737" cy="2016125"/>
          </a:xfrm>
          <a:prstGeom prst="leftBrace">
            <a:avLst>
              <a:gd name="adj1" fmla="val 53723"/>
              <a:gd name="adj2" fmla="val 50000"/>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pSp>
        <p:nvGrpSpPr>
          <p:cNvPr id="4" name="Group 43">
            <a:extLst>
              <a:ext uri="{FF2B5EF4-FFF2-40B4-BE49-F238E27FC236}">
                <a16:creationId xmlns:a16="http://schemas.microsoft.com/office/drawing/2014/main" id="{04FAD28E-0445-4097-A7E3-32EEC304CBA2}"/>
              </a:ext>
            </a:extLst>
          </p:cNvPr>
          <p:cNvGrpSpPr>
            <a:grpSpLocks/>
          </p:cNvGrpSpPr>
          <p:nvPr/>
        </p:nvGrpSpPr>
        <p:grpSpPr bwMode="auto">
          <a:xfrm>
            <a:off x="2790825" y="1233488"/>
            <a:ext cx="6461125" cy="1651000"/>
            <a:chOff x="1690" y="527"/>
            <a:chExt cx="4070" cy="1040"/>
          </a:xfrm>
        </p:grpSpPr>
        <p:sp>
          <p:nvSpPr>
            <p:cNvPr id="19468" name="Rectangle 44">
              <a:extLst>
                <a:ext uri="{FF2B5EF4-FFF2-40B4-BE49-F238E27FC236}">
                  <a16:creationId xmlns:a16="http://schemas.microsoft.com/office/drawing/2014/main" id="{F9660E01-F36A-4EB7-B3D3-2D989496271F}"/>
                </a:ext>
              </a:extLst>
            </p:cNvPr>
            <p:cNvSpPr>
              <a:spLocks noChangeArrowheads="1"/>
            </p:cNvSpPr>
            <p:nvPr/>
          </p:nvSpPr>
          <p:spPr bwMode="auto">
            <a:xfrm>
              <a:off x="1837" y="527"/>
              <a:ext cx="39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十进制数的形式的表示方法</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表示有符号</a:t>
              </a:r>
              <a:r>
                <a:rPr lang="zh-CN" altLang="en-US" sz="2400">
                  <a:solidFill>
                    <a:srgbClr val="000066"/>
                  </a:solidFill>
                  <a:latin typeface="Times New Roman" panose="02020603050405020304" pitchFamily="18" charset="0"/>
                </a:rPr>
                <a:t>常量</a:t>
              </a:r>
            </a:p>
            <a:p>
              <a:pPr eaLnBrk="1" hangingPunct="1">
                <a:spcBef>
                  <a:spcPct val="0"/>
                </a:spcBef>
                <a:buClrTx/>
                <a:buFontTx/>
                <a:buNone/>
              </a:pPr>
              <a:r>
                <a:rPr lang="zh-CN" altLang="en-US" sz="2400">
                  <a:solidFill>
                    <a:srgbClr val="000066"/>
                  </a:solidFill>
                  <a:latin typeface="楷体_GB2312" pitchFamily="49" charset="-122"/>
                </a:rPr>
                <a:t>例如：</a:t>
              </a:r>
              <a:r>
                <a:rPr lang="en-US" altLang="zh-CN" sz="2400">
                  <a:solidFill>
                    <a:srgbClr val="000066"/>
                  </a:solidFill>
                  <a:latin typeface="楷体_GB2312" pitchFamily="49" charset="-122"/>
                </a:rPr>
                <a:t>30</a:t>
              </a:r>
              <a:r>
                <a:rPr lang="zh-CN" altLang="en-US" sz="2400">
                  <a:solidFill>
                    <a:srgbClr val="000066"/>
                  </a:solidFill>
                  <a:latin typeface="楷体_GB2312" pitchFamily="49" charset="-122"/>
                </a:rPr>
                <a:t>、－</a:t>
              </a:r>
              <a:r>
                <a:rPr lang="en-US" altLang="zh-CN" sz="2400">
                  <a:solidFill>
                    <a:srgbClr val="000066"/>
                  </a:solidFill>
                  <a:latin typeface="楷体_GB2312" pitchFamily="49" charset="-122"/>
                </a:rPr>
                <a:t>2</a:t>
              </a:r>
            </a:p>
          </p:txBody>
        </p:sp>
        <p:sp>
          <p:nvSpPr>
            <p:cNvPr id="19469" name="Rectangle 45">
              <a:extLst>
                <a:ext uri="{FF2B5EF4-FFF2-40B4-BE49-F238E27FC236}">
                  <a16:creationId xmlns:a16="http://schemas.microsoft.com/office/drawing/2014/main" id="{2F2037B4-87FF-4AEF-B16C-3783D59CE3DA}"/>
                </a:ext>
              </a:extLst>
            </p:cNvPr>
            <p:cNvSpPr>
              <a:spLocks noChangeArrowheads="1"/>
            </p:cNvSpPr>
            <p:nvPr/>
          </p:nvSpPr>
          <p:spPr bwMode="auto">
            <a:xfrm>
              <a:off x="1837" y="1049"/>
              <a:ext cx="39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带基数的形式的表示方法</a:t>
              </a:r>
              <a:r>
                <a:rPr lang="en-US" altLang="zh-CN" sz="2400">
                  <a:solidFill>
                    <a:srgbClr val="000066"/>
                  </a:solidFill>
                  <a:latin typeface="楷体_GB2312" pitchFamily="49" charset="-122"/>
                </a:rPr>
                <a:t>:  </a:t>
              </a:r>
              <a:r>
                <a:rPr lang="zh-CN" altLang="en-US" sz="2400">
                  <a:solidFill>
                    <a:srgbClr val="000066"/>
                  </a:solidFill>
                  <a:latin typeface="楷体_GB2312" pitchFamily="49" charset="-122"/>
                </a:rPr>
                <a:t>表示</a:t>
              </a:r>
              <a:r>
                <a:rPr lang="zh-CN" altLang="en-US" sz="2400">
                  <a:solidFill>
                    <a:srgbClr val="000066"/>
                  </a:solidFill>
                  <a:latin typeface="Times New Roman" panose="02020603050405020304" pitchFamily="18" charset="0"/>
                </a:rPr>
                <a:t>常量</a:t>
              </a:r>
              <a:endParaRPr lang="zh-CN" altLang="en-US" sz="2400">
                <a:solidFill>
                  <a:srgbClr val="000066"/>
                </a:solidFill>
                <a:latin typeface="楷体_GB2312" pitchFamily="49" charset="-122"/>
              </a:endParaRPr>
            </a:p>
            <a:p>
              <a:pPr eaLnBrk="1" hangingPunct="1">
                <a:spcBef>
                  <a:spcPct val="0"/>
                </a:spcBef>
                <a:buClrTx/>
                <a:buFontTx/>
                <a:buNone/>
              </a:pPr>
              <a:r>
                <a:rPr lang="zh-CN" altLang="en-US" sz="2400">
                  <a:solidFill>
                    <a:srgbClr val="000066"/>
                  </a:solidFill>
                  <a:latin typeface="楷体_GB2312" pitchFamily="49" charset="-122"/>
                </a:rPr>
                <a:t>格式为：</a:t>
              </a:r>
              <a:r>
                <a:rPr lang="en-US" altLang="zh-CN" sz="2400">
                  <a:solidFill>
                    <a:srgbClr val="000066"/>
                  </a:solidFill>
                  <a:latin typeface="楷体_GB2312" pitchFamily="49" charset="-122"/>
                </a:rPr>
                <a:t>&lt;</a:t>
              </a:r>
              <a:r>
                <a:rPr lang="zh-CN" altLang="en-US" sz="2400">
                  <a:solidFill>
                    <a:srgbClr val="000066"/>
                  </a:solidFill>
                  <a:latin typeface="楷体_GB2312" pitchFamily="49" charset="-122"/>
                </a:rPr>
                <a:t>＋</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a:t>
              </a:r>
              <a:r>
                <a:rPr lang="en-US" altLang="zh-CN" sz="2400">
                  <a:solidFill>
                    <a:srgbClr val="000066"/>
                  </a:solidFill>
                  <a:latin typeface="楷体_GB2312" pitchFamily="49" charset="-122"/>
                </a:rPr>
                <a:t>&gt;&lt;</a:t>
              </a:r>
              <a:r>
                <a:rPr lang="zh-CN" altLang="en-US" sz="2400">
                  <a:solidFill>
                    <a:srgbClr val="000066"/>
                  </a:solidFill>
                  <a:latin typeface="楷体_GB2312" pitchFamily="49" charset="-122"/>
                </a:rPr>
                <a:t>位宽</a:t>
              </a:r>
              <a:r>
                <a:rPr lang="en-US" altLang="zh-CN" sz="2400">
                  <a:solidFill>
                    <a:srgbClr val="000066"/>
                  </a:solidFill>
                  <a:latin typeface="楷体_GB2312" pitchFamily="49" charset="-122"/>
                </a:rPr>
                <a:t>&gt;</a:t>
              </a:r>
              <a:r>
                <a:rPr lang="en-US" altLang="zh-CN" sz="2400">
                  <a:solidFill>
                    <a:srgbClr val="000066"/>
                  </a:solidFill>
                  <a:latin typeface="Times New Roman" panose="02020603050405020304" pitchFamily="18" charset="0"/>
                </a:rPr>
                <a:t>’</a:t>
              </a:r>
              <a:r>
                <a:rPr lang="en-US" altLang="zh-CN" sz="2400">
                  <a:solidFill>
                    <a:srgbClr val="000066"/>
                  </a:solidFill>
                  <a:latin typeface="楷体_GB2312" pitchFamily="49" charset="-122"/>
                </a:rPr>
                <a:t>&lt;</a:t>
              </a:r>
              <a:r>
                <a:rPr lang="zh-CN" altLang="en-US" sz="2400">
                  <a:solidFill>
                    <a:srgbClr val="000066"/>
                  </a:solidFill>
                  <a:latin typeface="楷体_GB2312" pitchFamily="49" charset="-122"/>
                </a:rPr>
                <a:t>基数符号</a:t>
              </a:r>
              <a:r>
                <a:rPr lang="en-US" altLang="zh-CN" sz="2400">
                  <a:solidFill>
                    <a:srgbClr val="000066"/>
                  </a:solidFill>
                  <a:latin typeface="楷体_GB2312" pitchFamily="49" charset="-122"/>
                </a:rPr>
                <a:t>&gt;&lt;</a:t>
              </a:r>
              <a:r>
                <a:rPr lang="zh-CN" altLang="en-US" sz="2400">
                  <a:solidFill>
                    <a:srgbClr val="000066"/>
                  </a:solidFill>
                  <a:latin typeface="楷体_GB2312" pitchFamily="49" charset="-122"/>
                </a:rPr>
                <a:t>数值</a:t>
              </a:r>
              <a:r>
                <a:rPr lang="en-US" altLang="zh-CN" sz="2400">
                  <a:solidFill>
                    <a:srgbClr val="000066"/>
                  </a:solidFill>
                  <a:latin typeface="楷体_GB2312" pitchFamily="49" charset="-122"/>
                </a:rPr>
                <a:t>&gt;</a:t>
              </a:r>
            </a:p>
          </p:txBody>
        </p:sp>
        <p:sp>
          <p:nvSpPr>
            <p:cNvPr id="19470" name="AutoShape 46">
              <a:extLst>
                <a:ext uri="{FF2B5EF4-FFF2-40B4-BE49-F238E27FC236}">
                  <a16:creationId xmlns:a16="http://schemas.microsoft.com/office/drawing/2014/main" id="{AE9CF332-D5C1-4942-8DA3-720D2F035710}"/>
                </a:ext>
              </a:extLst>
            </p:cNvPr>
            <p:cNvSpPr>
              <a:spLocks/>
            </p:cNvSpPr>
            <p:nvPr/>
          </p:nvSpPr>
          <p:spPr bwMode="auto">
            <a:xfrm>
              <a:off x="1690" y="618"/>
              <a:ext cx="147" cy="589"/>
            </a:xfrm>
            <a:prstGeom prst="leftBrace">
              <a:avLst>
                <a:gd name="adj1" fmla="val 33390"/>
                <a:gd name="adj2" fmla="val 50000"/>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pSp>
      <p:sp>
        <p:nvSpPr>
          <p:cNvPr id="370735" name="Rectangle 47">
            <a:extLst>
              <a:ext uri="{FF2B5EF4-FFF2-40B4-BE49-F238E27FC236}">
                <a16:creationId xmlns:a16="http://schemas.microsoft.com/office/drawing/2014/main" id="{8DE9CFB2-7DBD-45F1-BFD8-46D6DAD0828A}"/>
              </a:ext>
            </a:extLst>
          </p:cNvPr>
          <p:cNvSpPr>
            <a:spLocks noChangeArrowheads="1"/>
          </p:cNvSpPr>
          <p:nvPr/>
        </p:nvSpPr>
        <p:spPr bwMode="auto">
          <a:xfrm>
            <a:off x="1476375" y="159385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整数型</a:t>
            </a:r>
          </a:p>
        </p:txBody>
      </p:sp>
      <p:sp>
        <p:nvSpPr>
          <p:cNvPr id="370736" name="Rectangle 48">
            <a:extLst>
              <a:ext uri="{FF2B5EF4-FFF2-40B4-BE49-F238E27FC236}">
                <a16:creationId xmlns:a16="http://schemas.microsoft.com/office/drawing/2014/main" id="{A58C503C-071E-4079-8BF3-8C8F8A22DBB9}"/>
              </a:ext>
            </a:extLst>
          </p:cNvPr>
          <p:cNvSpPr>
            <a:spLocks noChangeArrowheads="1"/>
          </p:cNvSpPr>
          <p:nvPr/>
        </p:nvSpPr>
        <p:spPr bwMode="auto">
          <a:xfrm>
            <a:off x="2925763" y="2787650"/>
            <a:ext cx="625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例如：</a:t>
            </a:r>
            <a:r>
              <a:rPr lang="en-US" altLang="zh-CN" sz="2000">
                <a:solidFill>
                  <a:srgbClr val="000066"/>
                </a:solidFill>
                <a:latin typeface="Times New Roman" panose="02020603050405020304" pitchFamily="18" charset="0"/>
              </a:rPr>
              <a:t>3’b101</a:t>
            </a:r>
            <a:r>
              <a:rPr lang="zh-CN" altLang="en-US" sz="2000">
                <a:solidFill>
                  <a:srgbClr val="000066"/>
                </a:solidFill>
                <a:latin typeface="Times New Roman" panose="02020603050405020304" pitchFamily="18" charset="0"/>
              </a:rPr>
              <a:t>、</a:t>
            </a:r>
            <a:r>
              <a:rPr lang="en-US" altLang="zh-CN" sz="2000">
                <a:solidFill>
                  <a:srgbClr val="000066"/>
                </a:solidFill>
                <a:latin typeface="Times New Roman" panose="02020603050405020304" pitchFamily="18" charset="0"/>
              </a:rPr>
              <a:t>5’o37</a:t>
            </a:r>
            <a:r>
              <a:rPr lang="zh-CN" altLang="en-US" sz="2000">
                <a:solidFill>
                  <a:srgbClr val="000066"/>
                </a:solidFill>
                <a:latin typeface="Times New Roman" panose="02020603050405020304" pitchFamily="18" charset="0"/>
              </a:rPr>
              <a:t>、</a:t>
            </a:r>
            <a:r>
              <a:rPr lang="en-US" altLang="zh-CN" sz="2000">
                <a:solidFill>
                  <a:srgbClr val="000066"/>
                </a:solidFill>
                <a:latin typeface="Times New Roman" panose="02020603050405020304" pitchFamily="18" charset="0"/>
              </a:rPr>
              <a:t>8’he3</a:t>
            </a:r>
            <a:r>
              <a:rPr lang="zh-CN" altLang="en-US" sz="2000">
                <a:solidFill>
                  <a:srgbClr val="000066"/>
                </a:solidFill>
                <a:latin typeface="Times New Roman" panose="02020603050405020304" pitchFamily="18" charset="0"/>
              </a:rPr>
              <a:t>，</a:t>
            </a:r>
            <a:r>
              <a:rPr lang="en-US" altLang="zh-CN" sz="2000">
                <a:solidFill>
                  <a:srgbClr val="000066"/>
                </a:solidFill>
                <a:latin typeface="Times New Roman" panose="02020603050405020304" pitchFamily="18" charset="0"/>
                <a:ea typeface="宋体" panose="02010600030101010101" pitchFamily="2" charset="-122"/>
              </a:rPr>
              <a:t>8’b1001_0011</a:t>
            </a:r>
            <a:r>
              <a:rPr lang="en-US" altLang="zh-CN" sz="2000" b="0">
                <a:solidFill>
                  <a:srgbClr val="000066"/>
                </a:solidFill>
                <a:latin typeface="Times New Roman" panose="02020603050405020304" pitchFamily="18" charset="0"/>
                <a:ea typeface="宋体" panose="02010600030101010101" pitchFamily="2"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0735"/>
                                        </p:tgtEl>
                                        <p:attrNameLst>
                                          <p:attrName>style.visibility</p:attrName>
                                        </p:attrNameLst>
                                      </p:cBhvr>
                                      <p:to>
                                        <p:strVal val="visible"/>
                                      </p:to>
                                    </p:set>
                                    <p:animEffect transition="in" filter="strips(downRight)">
                                      <p:cBhvr>
                                        <p:cTn id="7" dur="500"/>
                                        <p:tgtEl>
                                          <p:spTgt spid="3707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70720">
                                            <p:txEl>
                                              <p:pRg st="0" end="0"/>
                                            </p:txEl>
                                          </p:spTgt>
                                        </p:tgtEl>
                                        <p:attrNameLst>
                                          <p:attrName>style.visibility</p:attrName>
                                        </p:attrNameLst>
                                      </p:cBhvr>
                                      <p:to>
                                        <p:strVal val="visible"/>
                                      </p:to>
                                    </p:set>
                                    <p:animEffect transition="in" filter="strips(downRight)">
                                      <p:cBhvr>
                                        <p:cTn id="12" dur="1000"/>
                                        <p:tgtEl>
                                          <p:spTgt spid="3707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0736"/>
                                        </p:tgtEl>
                                        <p:attrNameLst>
                                          <p:attrName>style.visibility</p:attrName>
                                        </p:attrNameLst>
                                      </p:cBhvr>
                                      <p:to>
                                        <p:strVal val="visible"/>
                                      </p:to>
                                    </p:set>
                                    <p:animEffect transition="in" filter="strips(downRight)">
                                      <p:cBhvr>
                                        <p:cTn id="22" dur="500"/>
                                        <p:tgtEl>
                                          <p:spTgt spid="3707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20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0725"/>
                                        </p:tgtEl>
                                        <p:attrNameLst>
                                          <p:attrName>style.visibility</p:attrName>
                                        </p:attrNameLst>
                                      </p:cBhvr>
                                      <p:to>
                                        <p:strVal val="visible"/>
                                      </p:to>
                                    </p:set>
                                    <p:animEffect transition="in" filter="wipe(up)">
                                      <p:cBhvr>
                                        <p:cTn id="32" dur="1000"/>
                                        <p:tgtEl>
                                          <p:spTgt spid="3707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trips(downRight)">
                                      <p:cBhvr>
                                        <p:cTn id="3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5" grpId="0"/>
      <p:bldP spid="370735" grpId="0"/>
      <p:bldP spid="3707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2543E0C4-A240-4737-96A9-727620FA82CC}"/>
              </a:ext>
            </a:extLst>
          </p:cNvPr>
          <p:cNvSpPr>
            <a:spLocks noChangeArrowheads="1"/>
          </p:cNvSpPr>
          <p:nvPr/>
        </p:nvSpPr>
        <p:spPr bwMode="auto">
          <a:xfrm>
            <a:off x="755650" y="476250"/>
            <a:ext cx="3663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2.5.2 </a:t>
            </a:r>
            <a:r>
              <a:rPr lang="en-US" altLang="zh-CN" sz="2800">
                <a:solidFill>
                  <a:srgbClr val="CC0000"/>
                </a:solidFill>
                <a:latin typeface="楷体_GB2312" pitchFamily="49" charset="-122"/>
              </a:rPr>
              <a:t> </a:t>
            </a:r>
            <a:r>
              <a:rPr lang="zh-CN" altLang="en-US" sz="2800">
                <a:solidFill>
                  <a:srgbClr val="CC0000"/>
                </a:solidFill>
                <a:latin typeface="楷体_GB2312" pitchFamily="49" charset="-122"/>
              </a:rPr>
              <a:t>变量的数据类型</a:t>
            </a:r>
          </a:p>
        </p:txBody>
      </p:sp>
      <p:sp>
        <p:nvSpPr>
          <p:cNvPr id="371726" name="Rectangle 14">
            <a:extLst>
              <a:ext uri="{FF2B5EF4-FFF2-40B4-BE49-F238E27FC236}">
                <a16:creationId xmlns:a16="http://schemas.microsoft.com/office/drawing/2014/main" id="{7D69228F-4BE1-4B0D-B5E4-C341D5AD3EE5}"/>
              </a:ext>
            </a:extLst>
          </p:cNvPr>
          <p:cNvSpPr>
            <a:spLocks noChangeArrowheads="1"/>
          </p:cNvSpPr>
          <p:nvPr/>
        </p:nvSpPr>
        <p:spPr bwMode="auto">
          <a:xfrm>
            <a:off x="539750" y="1263650"/>
            <a:ext cx="75612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lang="en-US" altLang="zh-CN" sz="1000" b="0">
              <a:latin typeface="Times New Roman" panose="02020603050405020304" pitchFamily="18" charset="0"/>
              <a:ea typeface="华康简宋" charset="-122"/>
              <a:cs typeface="Courier New" panose="02070309020205020404" pitchFamily="49" charset="0"/>
            </a:endParaRPr>
          </a:p>
          <a:p>
            <a:pPr>
              <a:spcBef>
                <a:spcPct val="0"/>
              </a:spcBef>
              <a:buClrTx/>
              <a:buFontTx/>
              <a:buNone/>
            </a:pPr>
            <a:r>
              <a:rPr lang="en-US" altLang="zh-CN" sz="2400">
                <a:solidFill>
                  <a:srgbClr val="000066"/>
                </a:solidFill>
                <a:latin typeface="楷体_GB2312" pitchFamily="49" charset="-122"/>
                <a:ea typeface="华康简宋" charset="-122"/>
                <a:cs typeface="Courier New" panose="02070309020205020404" pitchFamily="49" charset="0"/>
              </a:rPr>
              <a:t>1</a:t>
            </a:r>
            <a:r>
              <a:rPr lang="zh-CN" altLang="en-US" sz="2400">
                <a:solidFill>
                  <a:srgbClr val="C00000"/>
                </a:solidFill>
                <a:latin typeface="楷体_GB2312" pitchFamily="49" charset="-122"/>
                <a:ea typeface="华康简宋" charset="-122"/>
                <a:cs typeface="Courier New" panose="02070309020205020404" pitchFamily="49" charset="0"/>
              </a:rPr>
              <a:t>线网</a:t>
            </a:r>
            <a:r>
              <a:rPr lang="zh-CN" altLang="en-US" sz="2400">
                <a:solidFill>
                  <a:srgbClr val="000066"/>
                </a:solidFill>
                <a:latin typeface="楷体_GB2312" pitchFamily="49" charset="-122"/>
                <a:ea typeface="华康简宋" charset="-122"/>
                <a:cs typeface="Courier New" panose="02070309020205020404" pitchFamily="49" charset="0"/>
              </a:rPr>
              <a:t>类型</a:t>
            </a:r>
            <a:r>
              <a:rPr lang="en-US" altLang="zh-CN" sz="2400">
                <a:solidFill>
                  <a:srgbClr val="000066"/>
                </a:solidFill>
                <a:latin typeface="楷体_GB2312" pitchFamily="49" charset="-122"/>
                <a:ea typeface="华康简宋" charset="-122"/>
                <a:cs typeface="Courier New" panose="02070309020205020404" pitchFamily="49" charset="0"/>
              </a:rPr>
              <a:t>:</a:t>
            </a:r>
            <a:r>
              <a:rPr lang="zh-CN" altLang="en-US" sz="2400">
                <a:solidFill>
                  <a:srgbClr val="000066"/>
                </a:solidFill>
                <a:latin typeface="楷体_GB2312" pitchFamily="49" charset="-122"/>
                <a:ea typeface="华康简宋" charset="-122"/>
                <a:cs typeface="Courier New" panose="02070309020205020404" pitchFamily="49" charset="0"/>
              </a:rPr>
              <a:t>是指输出始终根据输入的变化而更新其值的变量</a:t>
            </a:r>
            <a:r>
              <a:rPr lang="en-US" altLang="zh-CN" sz="2400">
                <a:solidFill>
                  <a:srgbClr val="000066"/>
                </a:solidFill>
                <a:latin typeface="楷体_GB2312" pitchFamily="49" charset="-122"/>
                <a:ea typeface="华康简宋" charset="-122"/>
                <a:cs typeface="Courier New" panose="02070309020205020404" pitchFamily="49" charset="0"/>
              </a:rPr>
              <a:t>,</a:t>
            </a:r>
            <a:r>
              <a:rPr lang="zh-CN" altLang="en-US" sz="2400">
                <a:solidFill>
                  <a:srgbClr val="000066"/>
                </a:solidFill>
                <a:latin typeface="楷体_GB2312" pitchFamily="49" charset="-122"/>
                <a:ea typeface="华康简宋" charset="-122"/>
                <a:cs typeface="Courier New" panose="02070309020205020404" pitchFamily="49" charset="0"/>
              </a:rPr>
              <a:t>它一般指的是硬件电路中的各种</a:t>
            </a:r>
            <a:r>
              <a:rPr lang="zh-CN" altLang="en-US" sz="2400">
                <a:solidFill>
                  <a:srgbClr val="C00000"/>
                </a:solidFill>
                <a:latin typeface="楷体_GB2312" pitchFamily="49" charset="-122"/>
                <a:ea typeface="华康简宋" charset="-122"/>
                <a:cs typeface="Courier New" panose="02070309020205020404" pitchFamily="49" charset="0"/>
              </a:rPr>
              <a:t>物理连接</a:t>
            </a:r>
            <a:r>
              <a:rPr lang="en-US" altLang="zh-CN" sz="2400">
                <a:solidFill>
                  <a:srgbClr val="000066"/>
                </a:solidFill>
                <a:latin typeface="楷体_GB2312" pitchFamily="49" charset="-122"/>
                <a:ea typeface="华康简宋" charset="-122"/>
                <a:cs typeface="Courier New" panose="02070309020205020404" pitchFamily="49" charset="0"/>
              </a:rPr>
              <a:t>. </a:t>
            </a:r>
          </a:p>
        </p:txBody>
      </p:sp>
      <p:sp>
        <p:nvSpPr>
          <p:cNvPr id="371727" name="Rectangle 15">
            <a:extLst>
              <a:ext uri="{FF2B5EF4-FFF2-40B4-BE49-F238E27FC236}">
                <a16:creationId xmlns:a16="http://schemas.microsoft.com/office/drawing/2014/main" id="{88E56A3F-BA36-4B25-844A-0F9D50B9F2FB}"/>
              </a:ext>
            </a:extLst>
          </p:cNvPr>
          <p:cNvSpPr>
            <a:spLocks noChangeArrowheads="1"/>
          </p:cNvSpPr>
          <p:nvPr/>
        </p:nvSpPr>
        <p:spPr bwMode="auto">
          <a:xfrm>
            <a:off x="74613" y="5380038"/>
            <a:ext cx="86756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288">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例</a:t>
            </a:r>
            <a:r>
              <a:rPr lang="en-US" altLang="zh-CN" sz="2400">
                <a:solidFill>
                  <a:srgbClr val="000066"/>
                </a:solidFill>
                <a:latin typeface="Times New Roman" panose="02020603050405020304" pitchFamily="18" charset="0"/>
              </a:rPr>
              <a:t>:wire L;</a:t>
            </a:r>
            <a:r>
              <a:rPr lang="en-US" altLang="zh-CN" sz="2400">
                <a:solidFill>
                  <a:srgbClr val="000066"/>
                </a:solidFill>
                <a:latin typeface="楷体_GB2312" pitchFamily="49" charset="-122"/>
              </a:rPr>
              <a:t>  //</a:t>
            </a:r>
            <a:r>
              <a:rPr lang="zh-CN" altLang="en-US" sz="2400">
                <a:solidFill>
                  <a:srgbClr val="000066"/>
                </a:solidFill>
                <a:latin typeface="楷体_GB2312" pitchFamily="49" charset="-122"/>
              </a:rPr>
              <a:t>将上述电路的输出信号</a:t>
            </a:r>
            <a:r>
              <a:rPr lang="en-US" altLang="zh-CN" sz="2400">
                <a:solidFill>
                  <a:srgbClr val="000066"/>
                </a:solidFill>
                <a:latin typeface="楷体_GB2312" pitchFamily="49" charset="-122"/>
              </a:rPr>
              <a:t>L</a:t>
            </a:r>
            <a:r>
              <a:rPr lang="zh-CN" altLang="en-US" sz="2400">
                <a:solidFill>
                  <a:srgbClr val="000066"/>
                </a:solidFill>
                <a:latin typeface="楷体_GB2312" pitchFamily="49" charset="-122"/>
              </a:rPr>
              <a:t>声明为网络型变量</a:t>
            </a:r>
          </a:p>
          <a:p>
            <a:pPr eaLnBrk="1" hangingPunct="1">
              <a:spcBef>
                <a:spcPct val="0"/>
              </a:spcBef>
              <a:buClrTx/>
              <a:buFontTx/>
              <a:buNone/>
            </a:pPr>
            <a:r>
              <a:rPr lang="zh-CN" altLang="en-US" sz="24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wire [7:0] databus;</a:t>
            </a:r>
            <a:r>
              <a:rPr lang="en-US" altLang="zh-CN" sz="2400">
                <a:solidFill>
                  <a:srgbClr val="000066"/>
                </a:solidFill>
                <a:latin typeface="楷体_GB2312" pitchFamily="49" charset="-122"/>
              </a:rPr>
              <a:t> //</a:t>
            </a:r>
            <a:r>
              <a:rPr lang="zh-CN" altLang="en-US" sz="2400">
                <a:solidFill>
                  <a:srgbClr val="000066"/>
                </a:solidFill>
                <a:latin typeface="楷体_GB2312" pitchFamily="49" charset="-122"/>
              </a:rPr>
              <a:t>声明一个</a:t>
            </a:r>
            <a:r>
              <a:rPr lang="en-US" altLang="zh-CN" sz="2400">
                <a:solidFill>
                  <a:srgbClr val="000066"/>
                </a:solidFill>
                <a:latin typeface="楷体_GB2312" pitchFamily="49" charset="-122"/>
              </a:rPr>
              <a:t>8-bit</a:t>
            </a:r>
            <a:r>
              <a:rPr lang="zh-CN" altLang="en-US" sz="2400">
                <a:solidFill>
                  <a:srgbClr val="000066"/>
                </a:solidFill>
                <a:latin typeface="楷体_GB2312" pitchFamily="49" charset="-122"/>
              </a:rPr>
              <a:t>宽的网络型总线变量</a:t>
            </a:r>
          </a:p>
        </p:txBody>
      </p:sp>
      <p:grpSp>
        <p:nvGrpSpPr>
          <p:cNvPr id="2" name="Group 16">
            <a:extLst>
              <a:ext uri="{FF2B5EF4-FFF2-40B4-BE49-F238E27FC236}">
                <a16:creationId xmlns:a16="http://schemas.microsoft.com/office/drawing/2014/main" id="{B67E837E-3F05-4FF0-91A1-B9E6F779DE23}"/>
              </a:ext>
            </a:extLst>
          </p:cNvPr>
          <p:cNvGrpSpPr>
            <a:grpSpLocks/>
          </p:cNvGrpSpPr>
          <p:nvPr/>
        </p:nvGrpSpPr>
        <p:grpSpPr bwMode="auto">
          <a:xfrm>
            <a:off x="611188" y="3919538"/>
            <a:ext cx="7345362" cy="1508125"/>
            <a:chOff x="385" y="2672"/>
            <a:chExt cx="4627" cy="950"/>
          </a:xfrm>
        </p:grpSpPr>
        <p:grpSp>
          <p:nvGrpSpPr>
            <p:cNvPr id="20490" name="Group 17">
              <a:extLst>
                <a:ext uri="{FF2B5EF4-FFF2-40B4-BE49-F238E27FC236}">
                  <a16:creationId xmlns:a16="http://schemas.microsoft.com/office/drawing/2014/main" id="{E45C714D-38F4-4B36-B5BC-DD8AC9691DE7}"/>
                </a:ext>
              </a:extLst>
            </p:cNvPr>
            <p:cNvGrpSpPr>
              <a:grpSpLocks/>
            </p:cNvGrpSpPr>
            <p:nvPr/>
          </p:nvGrpSpPr>
          <p:grpSpPr bwMode="auto">
            <a:xfrm>
              <a:off x="385" y="2672"/>
              <a:ext cx="4627" cy="713"/>
              <a:chOff x="385" y="2672"/>
              <a:chExt cx="4627" cy="713"/>
            </a:xfrm>
          </p:grpSpPr>
          <p:sp>
            <p:nvSpPr>
              <p:cNvPr id="20493" name="Rectangle 18">
                <a:extLst>
                  <a:ext uri="{FF2B5EF4-FFF2-40B4-BE49-F238E27FC236}">
                    <a16:creationId xmlns:a16="http://schemas.microsoft.com/office/drawing/2014/main" id="{F80575B4-FD1D-41F4-A5BA-D02142CC6978}"/>
                  </a:ext>
                </a:extLst>
              </p:cNvPr>
              <p:cNvSpPr>
                <a:spLocks noChangeArrowheads="1"/>
              </p:cNvSpPr>
              <p:nvPr/>
            </p:nvSpPr>
            <p:spPr bwMode="auto">
              <a:xfrm>
                <a:off x="385" y="2672"/>
                <a:ext cx="29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常用的网络类型由关键词</a:t>
                </a:r>
                <a:r>
                  <a:rPr lang="en-US" altLang="zh-CN" sz="2400">
                    <a:solidFill>
                      <a:srgbClr val="C00000"/>
                    </a:solidFill>
                    <a:latin typeface="Times New Roman" panose="02020603050405020304" pitchFamily="18" charset="0"/>
                  </a:rPr>
                  <a:t>wire</a:t>
                </a:r>
                <a:r>
                  <a:rPr lang="zh-CN" altLang="en-US" sz="2400">
                    <a:solidFill>
                      <a:srgbClr val="000066"/>
                    </a:solidFill>
                    <a:latin typeface="楷体_GB2312" pitchFamily="49" charset="-122"/>
                  </a:rPr>
                  <a:t>定义</a:t>
                </a:r>
              </a:p>
            </p:txBody>
          </p:sp>
          <p:sp>
            <p:nvSpPr>
              <p:cNvPr id="20494" name="Rectangle 19">
                <a:extLst>
                  <a:ext uri="{FF2B5EF4-FFF2-40B4-BE49-F238E27FC236}">
                    <a16:creationId xmlns:a16="http://schemas.microsoft.com/office/drawing/2014/main" id="{BD71BA67-F25F-4D9B-AC8C-3FB586CBDF36}"/>
                  </a:ext>
                </a:extLst>
              </p:cNvPr>
              <p:cNvSpPr>
                <a:spLocks noChangeArrowheads="1"/>
              </p:cNvSpPr>
              <p:nvPr/>
            </p:nvSpPr>
            <p:spPr bwMode="auto">
              <a:xfrm>
                <a:off x="1292" y="3158"/>
                <a:ext cx="136" cy="210"/>
              </a:xfrm>
              <a:prstGeom prst="rect">
                <a:avLst/>
              </a:prstGeom>
              <a:solidFill>
                <a:schemeClr val="bg1"/>
              </a:solidFill>
              <a:ln w="28575">
                <a:solidFill>
                  <a:srgbClr val="66CCFF"/>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20495" name="Rectangle 20">
                <a:extLst>
                  <a:ext uri="{FF2B5EF4-FFF2-40B4-BE49-F238E27FC236}">
                    <a16:creationId xmlns:a16="http://schemas.microsoft.com/office/drawing/2014/main" id="{79DEA30F-689A-4EB9-9ADF-60C50FBE238A}"/>
                  </a:ext>
                </a:extLst>
              </p:cNvPr>
              <p:cNvSpPr>
                <a:spLocks noChangeArrowheads="1"/>
              </p:cNvSpPr>
              <p:nvPr/>
            </p:nvSpPr>
            <p:spPr bwMode="auto">
              <a:xfrm>
                <a:off x="385" y="2867"/>
                <a:ext cx="462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wire</a:t>
                </a:r>
                <a:r>
                  <a:rPr lang="zh-CN" altLang="en-US" sz="2400">
                    <a:solidFill>
                      <a:srgbClr val="000066"/>
                    </a:solidFill>
                    <a:latin typeface="楷体_GB2312" pitchFamily="49" charset="-122"/>
                  </a:rPr>
                  <a:t>型变量的定义格式如下：</a:t>
                </a:r>
              </a:p>
              <a:p>
                <a:pPr eaLnBrk="1" hangingPunct="1">
                  <a:spcBef>
                    <a:spcPct val="0"/>
                  </a:spcBef>
                  <a:buClrTx/>
                  <a:buFontTx/>
                  <a:buNone/>
                </a:pPr>
                <a:r>
                  <a:rPr lang="en-US" altLang="zh-CN" sz="2400">
                    <a:solidFill>
                      <a:srgbClr val="000066"/>
                    </a:solidFill>
                    <a:latin typeface="Times New Roman" panose="02020603050405020304" pitchFamily="18" charset="0"/>
                  </a:rPr>
                  <a:t>wire</a:t>
                </a:r>
                <a:r>
                  <a:rPr lang="en-US" altLang="zh-CN" sz="2400">
                    <a:solidFill>
                      <a:srgbClr val="000066"/>
                    </a:solidFill>
                    <a:latin typeface="楷体_GB2312" pitchFamily="49" charset="-122"/>
                  </a:rPr>
                  <a:t> [n-1:0] </a:t>
                </a:r>
                <a:r>
                  <a:rPr lang="zh-CN" altLang="en-US" sz="2400">
                    <a:solidFill>
                      <a:srgbClr val="000066"/>
                    </a:solidFill>
                    <a:latin typeface="楷体_GB2312" pitchFamily="49" charset="-122"/>
                  </a:rPr>
                  <a:t>变量名</a:t>
                </a:r>
                <a:r>
                  <a:rPr lang="en-US" altLang="zh-CN" sz="2400">
                    <a:solidFill>
                      <a:srgbClr val="000066"/>
                    </a:solidFill>
                    <a:latin typeface="楷体_GB2312" pitchFamily="49" charset="-122"/>
                  </a:rPr>
                  <a:t>1</a:t>
                </a:r>
                <a:r>
                  <a:rPr lang="zh-CN" altLang="en-US" sz="2400">
                    <a:solidFill>
                      <a:srgbClr val="000066"/>
                    </a:solidFill>
                    <a:latin typeface="楷体_GB2312" pitchFamily="49" charset="-122"/>
                  </a:rPr>
                  <a:t>，变量名</a:t>
                </a:r>
                <a:r>
                  <a:rPr lang="en-US" altLang="zh-CN" sz="2400">
                    <a:solidFill>
                      <a:srgbClr val="000066"/>
                    </a:solidFill>
                    <a:latin typeface="楷体_GB2312" pitchFamily="49" charset="-122"/>
                  </a:rPr>
                  <a:t>2</a:t>
                </a:r>
                <a:r>
                  <a:rPr lang="zh-CN" altLang="en-US" sz="2400">
                    <a:solidFill>
                      <a:srgbClr val="000066"/>
                    </a:solidFill>
                    <a:latin typeface="楷体_GB2312" pitchFamily="49" charset="-122"/>
                  </a:rPr>
                  <a:t>，</a:t>
                </a:r>
                <a:r>
                  <a:rPr lang="en-US" altLang="zh-CN"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，变量名</a:t>
                </a:r>
                <a:r>
                  <a:rPr lang="en-US" altLang="zh-CN" sz="2400">
                    <a:solidFill>
                      <a:srgbClr val="000066"/>
                    </a:solidFill>
                    <a:latin typeface="Times New Roman" panose="02020603050405020304" pitchFamily="18" charset="0"/>
                  </a:rPr>
                  <a:t>n</a:t>
                </a:r>
                <a:r>
                  <a:rPr lang="zh-CN" altLang="en-US" sz="2400">
                    <a:latin typeface="Times New Roman" panose="02020603050405020304" pitchFamily="18" charset="0"/>
                  </a:rPr>
                  <a:t>；</a:t>
                </a:r>
              </a:p>
            </p:txBody>
          </p:sp>
        </p:grpSp>
        <p:sp>
          <p:nvSpPr>
            <p:cNvPr id="20491" name="Line 21">
              <a:extLst>
                <a:ext uri="{FF2B5EF4-FFF2-40B4-BE49-F238E27FC236}">
                  <a16:creationId xmlns:a16="http://schemas.microsoft.com/office/drawing/2014/main" id="{5968341C-3B54-4CDC-8D4F-82EB1744A0CA}"/>
                </a:ext>
              </a:extLst>
            </p:cNvPr>
            <p:cNvSpPr>
              <a:spLocks noChangeShapeType="1"/>
            </p:cNvSpPr>
            <p:nvPr/>
          </p:nvSpPr>
          <p:spPr bwMode="auto">
            <a:xfrm>
              <a:off x="1429" y="3339"/>
              <a:ext cx="226" cy="46"/>
            </a:xfrm>
            <a:prstGeom prst="line">
              <a:avLst/>
            </a:prstGeom>
            <a:noFill/>
            <a:ln w="28575">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Rectangle 22">
              <a:extLst>
                <a:ext uri="{FF2B5EF4-FFF2-40B4-BE49-F238E27FC236}">
                  <a16:creationId xmlns:a16="http://schemas.microsoft.com/office/drawing/2014/main" id="{E96E6844-2A05-477A-B4C3-C432112C903D}"/>
                </a:ext>
              </a:extLst>
            </p:cNvPr>
            <p:cNvSpPr>
              <a:spLocks noChangeArrowheads="1"/>
            </p:cNvSpPr>
            <p:nvPr/>
          </p:nvSpPr>
          <p:spPr bwMode="auto">
            <a:xfrm>
              <a:off x="1655" y="3373"/>
              <a:ext cx="714" cy="249"/>
            </a:xfrm>
            <a:prstGeom prst="rect">
              <a:avLst/>
            </a:prstGeom>
            <a:noFill/>
            <a:ln w="28575">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1800">
                  <a:solidFill>
                    <a:srgbClr val="000066"/>
                  </a:solidFill>
                  <a:latin typeface="楷体_GB2312" pitchFamily="49" charset="-122"/>
                </a:rPr>
                <a:t>变量宽度</a:t>
              </a:r>
            </a:p>
          </p:txBody>
        </p:sp>
      </p:grpSp>
      <p:grpSp>
        <p:nvGrpSpPr>
          <p:cNvPr id="4" name="Group 45">
            <a:extLst>
              <a:ext uri="{FF2B5EF4-FFF2-40B4-BE49-F238E27FC236}">
                <a16:creationId xmlns:a16="http://schemas.microsoft.com/office/drawing/2014/main" id="{2193B265-9287-4A87-8E4F-03EE1E9EFAEC}"/>
              </a:ext>
            </a:extLst>
          </p:cNvPr>
          <p:cNvGrpSpPr>
            <a:grpSpLocks/>
          </p:cNvGrpSpPr>
          <p:nvPr/>
        </p:nvGrpSpPr>
        <p:grpSpPr bwMode="auto">
          <a:xfrm>
            <a:off x="142875" y="2314575"/>
            <a:ext cx="8893175" cy="1439863"/>
            <a:chOff x="90" y="1458"/>
            <a:chExt cx="5602" cy="907"/>
          </a:xfrm>
        </p:grpSpPr>
        <p:sp>
          <p:nvSpPr>
            <p:cNvPr id="20487" name="Rectangle 24">
              <a:extLst>
                <a:ext uri="{FF2B5EF4-FFF2-40B4-BE49-F238E27FC236}">
                  <a16:creationId xmlns:a16="http://schemas.microsoft.com/office/drawing/2014/main" id="{47DEF230-6F3A-41C0-B542-BD3E55CEED85}"/>
                </a:ext>
              </a:extLst>
            </p:cNvPr>
            <p:cNvSpPr>
              <a:spLocks noChangeArrowheads="1"/>
            </p:cNvSpPr>
            <p:nvPr/>
          </p:nvSpPr>
          <p:spPr bwMode="auto">
            <a:xfrm>
              <a:off x="423" y="1595"/>
              <a:ext cx="345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例</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网络型变量</a:t>
              </a:r>
              <a:r>
                <a:rPr lang="en-US" altLang="zh-CN" sz="2400">
                  <a:solidFill>
                    <a:srgbClr val="000066"/>
                  </a:solidFill>
                  <a:latin typeface="Times New Roman" panose="02020603050405020304" pitchFamily="18" charset="0"/>
                </a:rPr>
                <a:t>L</a:t>
              </a:r>
              <a:r>
                <a:rPr lang="zh-CN" altLang="en-US" sz="2400">
                  <a:solidFill>
                    <a:srgbClr val="000066"/>
                  </a:solidFill>
                  <a:latin typeface="楷体_GB2312" pitchFamily="49" charset="-122"/>
                </a:rPr>
                <a:t>的值由与门的驱动信号</a:t>
              </a:r>
              <a:r>
                <a:rPr lang="en-US" altLang="zh-CN" sz="2400">
                  <a:solidFill>
                    <a:srgbClr val="000066"/>
                  </a:solidFill>
                  <a:latin typeface="楷体_GB2312" pitchFamily="49" charset="-122"/>
                </a:rPr>
                <a:t>a</a:t>
              </a:r>
              <a:r>
                <a:rPr lang="zh-CN" altLang="en-US" sz="2400">
                  <a:solidFill>
                    <a:srgbClr val="000066"/>
                  </a:solidFill>
                  <a:latin typeface="楷体_GB2312" pitchFamily="49" charset="-122"/>
                </a:rPr>
                <a:t>和</a:t>
              </a:r>
              <a:r>
                <a:rPr lang="en-US" altLang="zh-CN" sz="2400">
                  <a:solidFill>
                    <a:srgbClr val="000066"/>
                  </a:solidFill>
                  <a:latin typeface="楷体_GB2312" pitchFamily="49" charset="-122"/>
                </a:rPr>
                <a:t>b</a:t>
              </a:r>
              <a:r>
                <a:rPr lang="zh-CN" altLang="en-US" sz="2400">
                  <a:solidFill>
                    <a:srgbClr val="000066"/>
                  </a:solidFill>
                  <a:latin typeface="楷体_GB2312" pitchFamily="49" charset="-122"/>
                </a:rPr>
                <a:t>所决定，即</a:t>
              </a:r>
              <a:r>
                <a:rPr lang="en-US" altLang="zh-CN" sz="2400">
                  <a:solidFill>
                    <a:srgbClr val="000066"/>
                  </a:solidFill>
                  <a:latin typeface="Times New Roman" panose="02020603050405020304" pitchFamily="18" charset="0"/>
                </a:rPr>
                <a:t>L</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a&amp;b</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a</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b</a:t>
              </a:r>
              <a:r>
                <a:rPr lang="zh-CN" altLang="en-US" sz="2400">
                  <a:solidFill>
                    <a:srgbClr val="000066"/>
                  </a:solidFill>
                  <a:latin typeface="楷体_GB2312" pitchFamily="49" charset="-122"/>
                </a:rPr>
                <a:t>的值发生变化，线网</a:t>
              </a:r>
              <a:r>
                <a:rPr lang="en-US" altLang="zh-CN" sz="2400">
                  <a:solidFill>
                    <a:srgbClr val="000066"/>
                  </a:solidFill>
                  <a:latin typeface="楷体_GB2312" pitchFamily="49" charset="-122"/>
                </a:rPr>
                <a:t>L</a:t>
              </a:r>
              <a:r>
                <a:rPr lang="zh-CN" altLang="en-US" sz="2400">
                  <a:solidFill>
                    <a:srgbClr val="000066"/>
                  </a:solidFill>
                  <a:latin typeface="楷体_GB2312" pitchFamily="49" charset="-122"/>
                </a:rPr>
                <a:t>的值会立即跟着变化。</a:t>
              </a:r>
            </a:p>
          </p:txBody>
        </p:sp>
        <p:sp>
          <p:nvSpPr>
            <p:cNvPr id="20488" name="AutoShape 25">
              <a:extLst>
                <a:ext uri="{FF2B5EF4-FFF2-40B4-BE49-F238E27FC236}">
                  <a16:creationId xmlns:a16="http://schemas.microsoft.com/office/drawing/2014/main" id="{625E1400-8438-49DE-A18D-B35CC5EDD294}"/>
                </a:ext>
              </a:extLst>
            </p:cNvPr>
            <p:cNvSpPr>
              <a:spLocks noChangeArrowheads="1"/>
            </p:cNvSpPr>
            <p:nvPr/>
          </p:nvSpPr>
          <p:spPr bwMode="auto">
            <a:xfrm rot="-5400000">
              <a:off x="2437" y="-889"/>
              <a:ext cx="907" cy="5602"/>
            </a:xfrm>
            <a:prstGeom prst="roundRect">
              <a:avLst>
                <a:gd name="adj" fmla="val 36704"/>
              </a:avLst>
            </a:prstGeom>
            <a:noFill/>
            <a:ln w="285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aphicFrame>
          <p:nvGraphicFramePr>
            <p:cNvPr id="20489" name="Object 43">
              <a:extLst>
                <a:ext uri="{FF2B5EF4-FFF2-40B4-BE49-F238E27FC236}">
                  <a16:creationId xmlns:a16="http://schemas.microsoft.com/office/drawing/2014/main" id="{1D702FD9-EE64-4D97-95E0-D752E5F12C8E}"/>
                </a:ext>
              </a:extLst>
            </p:cNvPr>
            <p:cNvGraphicFramePr>
              <a:graphicFrameLocks noChangeAspect="1"/>
            </p:cNvGraphicFramePr>
            <p:nvPr/>
          </p:nvGraphicFramePr>
          <p:xfrm>
            <a:off x="4014" y="1706"/>
            <a:ext cx="1593" cy="448"/>
          </p:xfrm>
          <a:graphic>
            <a:graphicData uri="http://schemas.openxmlformats.org/presentationml/2006/ole">
              <mc:AlternateContent xmlns:mc="http://schemas.openxmlformats.org/markup-compatibility/2006">
                <mc:Choice xmlns:v="urn:schemas-microsoft-com:vml" Requires="v">
                  <p:oleObj spid="_x0000_s20496" name="图片" r:id="rId3" imgW="1057180" imgH="294674" progId="Word.Picture.8">
                    <p:embed/>
                  </p:oleObj>
                </mc:Choice>
                <mc:Fallback>
                  <p:oleObj name="图片" r:id="rId3" imgW="1057180" imgH="294674" progId="Word.Picture.8">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t="-1321"/>
                        <a:stretch>
                          <a:fillRect/>
                        </a:stretch>
                      </p:blipFill>
                      <p:spPr bwMode="auto">
                        <a:xfrm>
                          <a:off x="4014" y="1706"/>
                          <a:ext cx="1593"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1726"/>
                                        </p:tgtEl>
                                        <p:attrNameLst>
                                          <p:attrName>style.visibility</p:attrName>
                                        </p:attrNameLst>
                                      </p:cBhvr>
                                      <p:to>
                                        <p:strVal val="visible"/>
                                      </p:to>
                                    </p:set>
                                    <p:animEffect transition="in" filter="wipe(up)">
                                      <p:cBhvr>
                                        <p:cTn id="7" dur="500"/>
                                        <p:tgtEl>
                                          <p:spTgt spid="371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1727"/>
                                        </p:tgtEl>
                                        <p:attrNameLst>
                                          <p:attrName>style.visibility</p:attrName>
                                        </p:attrNameLst>
                                      </p:cBhvr>
                                      <p:to>
                                        <p:strVal val="visible"/>
                                      </p:to>
                                    </p:set>
                                    <p:animEffect transition="in" filter="wipe(up)">
                                      <p:cBhvr>
                                        <p:cTn id="22" dur="1000"/>
                                        <p:tgtEl>
                                          <p:spTgt spid="371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6" grpId="0"/>
      <p:bldP spid="3717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60" name="Rectangle 24">
            <a:extLst>
              <a:ext uri="{FF2B5EF4-FFF2-40B4-BE49-F238E27FC236}">
                <a16:creationId xmlns:a16="http://schemas.microsoft.com/office/drawing/2014/main" id="{8598A79D-BA78-4B8A-BED5-81D91517E562}"/>
              </a:ext>
            </a:extLst>
          </p:cNvPr>
          <p:cNvSpPr>
            <a:spLocks noChangeArrowheads="1"/>
          </p:cNvSpPr>
          <p:nvPr/>
        </p:nvSpPr>
        <p:spPr bwMode="auto">
          <a:xfrm>
            <a:off x="323850" y="1090613"/>
            <a:ext cx="8640763"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nSpc>
                <a:spcPct val="145000"/>
              </a:lnSpc>
              <a:spcBef>
                <a:spcPct val="0"/>
              </a:spcBef>
              <a:buClrTx/>
              <a:buFontTx/>
              <a:buNone/>
            </a:pPr>
            <a:r>
              <a:rPr lang="zh-CN" altLang="en-US" sz="2400">
                <a:solidFill>
                  <a:srgbClr val="000066"/>
                </a:solidFill>
                <a:latin typeface="楷体_GB2312" pitchFamily="49" charset="-122"/>
                <a:cs typeface="Courier New" panose="02070309020205020404" pitchFamily="49" charset="0"/>
              </a:rPr>
              <a:t>寄存器型变量对应的是具有状态保持作用的电路元件</a:t>
            </a:r>
            <a:r>
              <a:rPr lang="en-US" altLang="zh-CN" sz="2400">
                <a:solidFill>
                  <a:srgbClr val="000066"/>
                </a:solidFill>
                <a:latin typeface="楷体_GB2312" pitchFamily="49" charset="-122"/>
                <a:cs typeface="Courier New" panose="02070309020205020404" pitchFamily="49" charset="0"/>
              </a:rPr>
              <a:t>,</a:t>
            </a:r>
            <a:r>
              <a:rPr lang="zh-CN" altLang="en-US" sz="2400">
                <a:solidFill>
                  <a:srgbClr val="000066"/>
                </a:solidFill>
                <a:latin typeface="楷体_GB2312" pitchFamily="49" charset="-122"/>
                <a:cs typeface="Courier New" panose="02070309020205020404" pitchFamily="49" charset="0"/>
              </a:rPr>
              <a:t>如触发器寄存器。寄存器型变量</a:t>
            </a:r>
            <a:r>
              <a:rPr lang="zh-CN" altLang="en-US" sz="2400">
                <a:solidFill>
                  <a:srgbClr val="C00000"/>
                </a:solidFill>
                <a:latin typeface="楷体_GB2312" pitchFamily="49" charset="-122"/>
                <a:cs typeface="Courier New" panose="02070309020205020404" pitchFamily="49" charset="0"/>
              </a:rPr>
              <a:t>只能在</a:t>
            </a:r>
            <a:r>
              <a:rPr lang="en-US" altLang="zh-CN" sz="2400">
                <a:solidFill>
                  <a:srgbClr val="C00000"/>
                </a:solidFill>
                <a:latin typeface="Times New Roman" panose="02020603050405020304" pitchFamily="18" charset="0"/>
                <a:cs typeface="Courier New" panose="02070309020205020404" pitchFamily="49" charset="0"/>
              </a:rPr>
              <a:t>initial</a:t>
            </a:r>
            <a:r>
              <a:rPr lang="zh-CN" altLang="en-US" sz="2400">
                <a:solidFill>
                  <a:srgbClr val="C00000"/>
                </a:solidFill>
                <a:latin typeface="Times New Roman" panose="02020603050405020304" pitchFamily="18" charset="0"/>
                <a:cs typeface="Courier New" panose="02070309020205020404" pitchFamily="49" charset="0"/>
              </a:rPr>
              <a:t>或</a:t>
            </a:r>
            <a:r>
              <a:rPr lang="en-US" altLang="zh-CN" sz="2400">
                <a:solidFill>
                  <a:srgbClr val="C00000"/>
                </a:solidFill>
                <a:latin typeface="Times New Roman" panose="02020603050405020304" pitchFamily="18" charset="0"/>
                <a:cs typeface="Courier New" panose="02070309020205020404" pitchFamily="49" charset="0"/>
              </a:rPr>
              <a:t>always</a:t>
            </a:r>
            <a:r>
              <a:rPr lang="zh-CN" altLang="en-US" sz="2400">
                <a:solidFill>
                  <a:srgbClr val="C00000"/>
                </a:solidFill>
                <a:latin typeface="楷体_GB2312" pitchFamily="49" charset="-122"/>
                <a:cs typeface="Courier New" panose="02070309020205020404" pitchFamily="49" charset="0"/>
              </a:rPr>
              <a:t>内部被赋值</a:t>
            </a:r>
            <a:r>
              <a:rPr lang="zh-CN" altLang="en-US" sz="2400">
                <a:solidFill>
                  <a:srgbClr val="000066"/>
                </a:solidFill>
                <a:latin typeface="楷体_GB2312" pitchFamily="49" charset="-122"/>
                <a:cs typeface="Courier New" panose="02070309020205020404" pitchFamily="49" charset="0"/>
              </a:rPr>
              <a:t>。</a:t>
            </a:r>
          </a:p>
        </p:txBody>
      </p:sp>
      <p:sp>
        <p:nvSpPr>
          <p:cNvPr id="21507" name="Rectangle 25">
            <a:extLst>
              <a:ext uri="{FF2B5EF4-FFF2-40B4-BE49-F238E27FC236}">
                <a16:creationId xmlns:a16="http://schemas.microsoft.com/office/drawing/2014/main" id="{468141D2-16A0-4F4A-BE24-E38DC4CAFB75}"/>
              </a:ext>
            </a:extLst>
          </p:cNvPr>
          <p:cNvSpPr>
            <a:spLocks noChangeArrowheads="1"/>
          </p:cNvSpPr>
          <p:nvPr/>
        </p:nvSpPr>
        <p:spPr bwMode="auto">
          <a:xfrm>
            <a:off x="684213" y="620713"/>
            <a:ext cx="217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2</a:t>
            </a:r>
            <a:r>
              <a:rPr lang="zh-CN" altLang="en-US" sz="2400">
                <a:solidFill>
                  <a:srgbClr val="000066"/>
                </a:solidFill>
                <a:latin typeface="Times New Roman" panose="02020603050405020304" pitchFamily="18" charset="0"/>
              </a:rPr>
              <a:t>、</a:t>
            </a:r>
            <a:r>
              <a:rPr lang="zh-CN" altLang="en-US" sz="2400">
                <a:solidFill>
                  <a:srgbClr val="C00000"/>
                </a:solidFill>
                <a:latin typeface="楷体_GB2312" pitchFamily="49" charset="-122"/>
              </a:rPr>
              <a:t>寄存器</a:t>
            </a:r>
            <a:r>
              <a:rPr lang="zh-CN" altLang="en-US" sz="2400">
                <a:solidFill>
                  <a:srgbClr val="000066"/>
                </a:solidFill>
                <a:latin typeface="楷体_GB2312" pitchFamily="49" charset="-122"/>
              </a:rPr>
              <a:t>类型</a:t>
            </a:r>
          </a:p>
        </p:txBody>
      </p:sp>
      <p:graphicFrame>
        <p:nvGraphicFramePr>
          <p:cNvPr id="372762" name="Group 26">
            <a:extLst>
              <a:ext uri="{FF2B5EF4-FFF2-40B4-BE49-F238E27FC236}">
                <a16:creationId xmlns:a16="http://schemas.microsoft.com/office/drawing/2014/main" id="{C463D06C-A971-4750-98F6-05E7765E9C6E}"/>
              </a:ext>
            </a:extLst>
          </p:cNvPr>
          <p:cNvGraphicFramePr>
            <a:graphicFrameLocks noGrp="1"/>
          </p:cNvGraphicFramePr>
          <p:nvPr/>
        </p:nvGraphicFramePr>
        <p:xfrm>
          <a:off x="2089150" y="2708275"/>
          <a:ext cx="6875463" cy="2468563"/>
        </p:xfrm>
        <a:graphic>
          <a:graphicData uri="http://schemas.openxmlformats.org/drawingml/2006/table">
            <a:tbl>
              <a:tblPr/>
              <a:tblGrid>
                <a:gridCol w="1655763">
                  <a:extLst>
                    <a:ext uri="{9D8B030D-6E8A-4147-A177-3AD203B41FA5}">
                      <a16:colId xmlns:a16="http://schemas.microsoft.com/office/drawing/2014/main" val="20000"/>
                    </a:ext>
                  </a:extLst>
                </a:gridCol>
                <a:gridCol w="5219700">
                  <a:extLst>
                    <a:ext uri="{9D8B030D-6E8A-4147-A177-3AD203B41FA5}">
                      <a16:colId xmlns:a16="http://schemas.microsoft.com/office/drawing/2014/main" val="20001"/>
                    </a:ext>
                  </a:extLst>
                </a:gridCol>
              </a:tblGrid>
              <a:tr h="761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200" b="1" i="0" u="none" strike="noStrike" cap="none" normalizeH="0" baseline="0">
                        <a:ln>
                          <a:noFill/>
                        </a:ln>
                        <a:solidFill>
                          <a:srgbClr val="000066"/>
                        </a:solidFill>
                        <a:effectLst/>
                        <a:latin typeface="楷体_GB2312" pitchFamily="49" charset="-122"/>
                        <a:ea typeface="楷体_GB2312" pitchFamily="49"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楷体_GB2312" pitchFamily="49" charset="-122"/>
                          <a:ea typeface="楷体_GB2312" pitchFamily="49" charset="-122"/>
                          <a:cs typeface="Courier New" pitchFamily="49" charset="0"/>
                        </a:rPr>
                        <a:t>寄存器类型</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200" b="1" i="0" u="none" strike="noStrike" cap="none" normalizeH="0" baseline="0">
                        <a:ln>
                          <a:noFill/>
                        </a:ln>
                        <a:solidFill>
                          <a:srgbClr val="000066"/>
                        </a:solidFill>
                        <a:effectLst/>
                        <a:latin typeface="楷体_GB2312" pitchFamily="49" charset="-122"/>
                        <a:ea typeface="楷体_GB2312" pitchFamily="49"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楷体_GB2312" pitchFamily="49" charset="-122"/>
                          <a:ea typeface="楷体_GB2312" pitchFamily="49" charset="-122"/>
                          <a:cs typeface="Courier New" pitchFamily="49" charset="0"/>
                        </a:rPr>
                        <a:t>功能说明</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reg</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楷体_GB2312" pitchFamily="49" charset="-122"/>
                          <a:ea typeface="楷体_GB2312" pitchFamily="49" charset="-122"/>
                          <a:cs typeface="Courier New" pitchFamily="49" charset="0"/>
                        </a:rPr>
                        <a:t>常用的寄存器型变量</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integer</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32</a:t>
                      </a:r>
                      <a:r>
                        <a:rPr kumimoji="0" lang="zh-CN" altLang="en-US" sz="2200" b="1" i="0" u="none" strike="noStrike" cap="none" normalizeH="0" baseline="0">
                          <a:ln>
                            <a:noFill/>
                          </a:ln>
                          <a:solidFill>
                            <a:srgbClr val="000066"/>
                          </a:solidFill>
                          <a:effectLst/>
                          <a:latin typeface="楷体_GB2312" pitchFamily="49" charset="-122"/>
                          <a:ea typeface="楷体_GB2312" pitchFamily="49" charset="-122"/>
                          <a:cs typeface="Courier New" pitchFamily="49" charset="0"/>
                        </a:rPr>
                        <a:t>位带符号的整数型变量</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real</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64</a:t>
                      </a:r>
                      <a:r>
                        <a:rPr kumimoji="0" lang="zh-CN" altLang="en-US" sz="2200" b="1" i="0" u="none" strike="noStrike" cap="none" normalizeH="0" baseline="0">
                          <a:ln>
                            <a:noFill/>
                          </a:ln>
                          <a:solidFill>
                            <a:srgbClr val="000066"/>
                          </a:solidFill>
                          <a:effectLst/>
                          <a:latin typeface="楷体_GB2312" pitchFamily="49" charset="-122"/>
                          <a:ea typeface="楷体_GB2312" pitchFamily="49" charset="-122"/>
                          <a:cs typeface="Courier New" pitchFamily="49" charset="0"/>
                        </a:rPr>
                        <a:t>位带符号的实数型变量，</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6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time</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64</a:t>
                      </a:r>
                      <a:r>
                        <a:rPr kumimoji="0" lang="zh-CN" altLang="en-US" sz="2200" b="1" i="0" u="none" strike="noStrike" cap="none" normalizeH="0" baseline="0">
                          <a:ln>
                            <a:noFill/>
                          </a:ln>
                          <a:solidFill>
                            <a:srgbClr val="000066"/>
                          </a:solidFill>
                          <a:effectLst/>
                          <a:latin typeface="Times New Roman" pitchFamily="18" charset="0"/>
                          <a:ea typeface="楷体_GB2312" pitchFamily="49" charset="-122"/>
                          <a:cs typeface="Courier New" pitchFamily="49" charset="0"/>
                        </a:rPr>
                        <a:t>位无符号的时间变量</a:t>
                      </a: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72782" name="Rectangle 46">
            <a:extLst>
              <a:ext uri="{FF2B5EF4-FFF2-40B4-BE49-F238E27FC236}">
                <a16:creationId xmlns:a16="http://schemas.microsoft.com/office/drawing/2014/main" id="{76BA6FD5-666A-4A24-B752-567048750D6D}"/>
              </a:ext>
            </a:extLst>
          </p:cNvPr>
          <p:cNvSpPr>
            <a:spLocks noChangeArrowheads="1"/>
          </p:cNvSpPr>
          <p:nvPr/>
        </p:nvSpPr>
        <p:spPr bwMode="auto">
          <a:xfrm>
            <a:off x="3132138" y="2279650"/>
            <a:ext cx="3094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4</a:t>
            </a:r>
            <a:r>
              <a:rPr lang="zh-CN" altLang="en-US" sz="2400">
                <a:solidFill>
                  <a:srgbClr val="000066"/>
                </a:solidFill>
                <a:latin typeface="Times New Roman" panose="02020603050405020304" pitchFamily="18" charset="0"/>
              </a:rPr>
              <a:t>种</a:t>
            </a:r>
            <a:r>
              <a:rPr lang="zh-CN" altLang="en-US" sz="2400">
                <a:solidFill>
                  <a:srgbClr val="000066"/>
                </a:solidFill>
                <a:latin typeface="楷体_GB2312" pitchFamily="49" charset="-122"/>
              </a:rPr>
              <a:t>寄存器类型的变量</a:t>
            </a:r>
          </a:p>
        </p:txBody>
      </p:sp>
      <p:sp>
        <p:nvSpPr>
          <p:cNvPr id="372783" name="Rectangle 47">
            <a:extLst>
              <a:ext uri="{FF2B5EF4-FFF2-40B4-BE49-F238E27FC236}">
                <a16:creationId xmlns:a16="http://schemas.microsoft.com/office/drawing/2014/main" id="{B1D28D88-A168-46BF-B322-A63202A5506E}"/>
              </a:ext>
            </a:extLst>
          </p:cNvPr>
          <p:cNvSpPr>
            <a:spLocks noChangeArrowheads="1"/>
          </p:cNvSpPr>
          <p:nvPr/>
        </p:nvSpPr>
        <p:spPr bwMode="auto">
          <a:xfrm>
            <a:off x="863600" y="5337175"/>
            <a:ext cx="828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例： </a:t>
            </a:r>
            <a:r>
              <a:rPr lang="en-US" altLang="zh-CN" sz="2400">
                <a:solidFill>
                  <a:srgbClr val="C00000"/>
                </a:solidFill>
                <a:latin typeface="Times New Roman" panose="02020603050405020304" pitchFamily="18" charset="0"/>
              </a:rPr>
              <a:t>reg</a:t>
            </a:r>
            <a:r>
              <a:rPr lang="en-US" altLang="zh-CN" sz="2400">
                <a:solidFill>
                  <a:srgbClr val="000066"/>
                </a:solidFill>
                <a:latin typeface="Times New Roman" panose="02020603050405020304" pitchFamily="18" charset="0"/>
              </a:rPr>
              <a:t> clock</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a:t>
            </a:r>
            <a:r>
              <a:rPr lang="zh-CN" altLang="en-US" sz="2400">
                <a:solidFill>
                  <a:srgbClr val="000066"/>
                </a:solidFill>
                <a:latin typeface="Times New Roman" panose="02020603050405020304" pitchFamily="18" charset="0"/>
              </a:rPr>
              <a:t>定义一个</a:t>
            </a:r>
            <a:r>
              <a:rPr lang="en-US" altLang="zh-CN" sz="2400">
                <a:solidFill>
                  <a:srgbClr val="000066"/>
                </a:solidFill>
                <a:latin typeface="Times New Roman" panose="02020603050405020304" pitchFamily="18" charset="0"/>
              </a:rPr>
              <a:t>1</a:t>
            </a:r>
            <a:r>
              <a:rPr lang="zh-CN" altLang="en-US" sz="2400">
                <a:solidFill>
                  <a:srgbClr val="000066"/>
                </a:solidFill>
                <a:latin typeface="Times New Roman" panose="02020603050405020304" pitchFamily="18" charset="0"/>
              </a:rPr>
              <a:t>位寄存器变量</a:t>
            </a:r>
          </a:p>
          <a:p>
            <a:pPr eaLnBrk="1" hangingPunct="1">
              <a:spcBef>
                <a:spcPct val="0"/>
              </a:spcBef>
              <a:buClrTx/>
              <a:buFontTx/>
              <a:buNone/>
            </a:pPr>
            <a:r>
              <a:rPr lang="zh-CN" altLang="en-US" sz="24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reg [3:0] counter; //</a:t>
            </a:r>
            <a:r>
              <a:rPr lang="zh-CN" altLang="en-US" sz="2400">
                <a:solidFill>
                  <a:srgbClr val="000066"/>
                </a:solidFill>
                <a:latin typeface="Times New Roman" panose="02020603050405020304" pitchFamily="18" charset="0"/>
              </a:rPr>
              <a:t>定义一个</a:t>
            </a:r>
            <a:r>
              <a:rPr lang="en-US" altLang="zh-CN" sz="2400">
                <a:solidFill>
                  <a:srgbClr val="000066"/>
                </a:solidFill>
                <a:latin typeface="Times New Roman" panose="02020603050405020304" pitchFamily="18" charset="0"/>
              </a:rPr>
              <a:t>4</a:t>
            </a:r>
            <a:r>
              <a:rPr lang="zh-CN" altLang="en-US" sz="2400">
                <a:solidFill>
                  <a:srgbClr val="000066"/>
                </a:solidFill>
                <a:latin typeface="Times New Roman" panose="02020603050405020304" pitchFamily="18" charset="0"/>
              </a:rPr>
              <a:t>位</a:t>
            </a:r>
            <a:r>
              <a:rPr lang="zh-CN" altLang="en-US" sz="2400">
                <a:solidFill>
                  <a:srgbClr val="000066"/>
                </a:solidFill>
                <a:latin typeface="楷体_GB2312" pitchFamily="49" charset="-122"/>
              </a:rPr>
              <a:t>寄存器变量</a:t>
            </a:r>
          </a:p>
        </p:txBody>
      </p:sp>
      <p:grpSp>
        <p:nvGrpSpPr>
          <p:cNvPr id="2" name="Group 48">
            <a:extLst>
              <a:ext uri="{FF2B5EF4-FFF2-40B4-BE49-F238E27FC236}">
                <a16:creationId xmlns:a16="http://schemas.microsoft.com/office/drawing/2014/main" id="{AEB30EF0-A613-4821-BB54-57E9690A3F18}"/>
              </a:ext>
            </a:extLst>
          </p:cNvPr>
          <p:cNvGrpSpPr>
            <a:grpSpLocks/>
          </p:cNvGrpSpPr>
          <p:nvPr/>
        </p:nvGrpSpPr>
        <p:grpSpPr bwMode="auto">
          <a:xfrm>
            <a:off x="323850" y="3644900"/>
            <a:ext cx="1800225" cy="1331913"/>
            <a:chOff x="113" y="2205"/>
            <a:chExt cx="1134" cy="839"/>
          </a:xfrm>
        </p:grpSpPr>
        <p:sp>
          <p:nvSpPr>
            <p:cNvPr id="21532" name="AutoShape 49">
              <a:extLst>
                <a:ext uri="{FF2B5EF4-FFF2-40B4-BE49-F238E27FC236}">
                  <a16:creationId xmlns:a16="http://schemas.microsoft.com/office/drawing/2014/main" id="{AB60263E-93D8-4DD8-BBE9-A65EA70ABDDB}"/>
                </a:ext>
              </a:extLst>
            </p:cNvPr>
            <p:cNvSpPr>
              <a:spLocks/>
            </p:cNvSpPr>
            <p:nvPr/>
          </p:nvSpPr>
          <p:spPr bwMode="auto">
            <a:xfrm>
              <a:off x="1020" y="2205"/>
              <a:ext cx="227" cy="816"/>
            </a:xfrm>
            <a:prstGeom prst="leftBrace">
              <a:avLst>
                <a:gd name="adj1" fmla="val 29956"/>
                <a:gd name="adj2" fmla="val 50000"/>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21533" name="Rectangle 50">
              <a:extLst>
                <a:ext uri="{FF2B5EF4-FFF2-40B4-BE49-F238E27FC236}">
                  <a16:creationId xmlns:a16="http://schemas.microsoft.com/office/drawing/2014/main" id="{2DF39B3B-3968-4A50-9BC2-614B7453568E}"/>
                </a:ext>
              </a:extLst>
            </p:cNvPr>
            <p:cNvSpPr>
              <a:spLocks noChangeArrowheads="1"/>
            </p:cNvSpPr>
            <p:nvPr/>
          </p:nvSpPr>
          <p:spPr bwMode="auto">
            <a:xfrm>
              <a:off x="113" y="2296"/>
              <a:ext cx="90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rPr>
                <a:t>抽象描述</a:t>
              </a:r>
              <a:r>
                <a:rPr lang="en-US" altLang="zh-CN" sz="2400">
                  <a:solidFill>
                    <a:srgbClr val="000066"/>
                  </a:solidFill>
                  <a:latin typeface="楷体_GB2312" pitchFamily="49" charset="-122"/>
                </a:rPr>
                <a:t>,</a:t>
              </a:r>
              <a:r>
                <a:rPr lang="zh-CN" altLang="en-US" sz="2400">
                  <a:solidFill>
                    <a:srgbClr val="000066"/>
                  </a:solidFill>
                  <a:latin typeface="楷体_GB2312" pitchFamily="49" charset="-122"/>
                </a:rPr>
                <a:t>不对应具体硬件</a:t>
              </a:r>
            </a:p>
          </p:txBody>
        </p:sp>
      </p:grpSp>
      <p:sp>
        <p:nvSpPr>
          <p:cNvPr id="21531" name="矩形 2">
            <a:extLst>
              <a:ext uri="{FF2B5EF4-FFF2-40B4-BE49-F238E27FC236}">
                <a16:creationId xmlns:a16="http://schemas.microsoft.com/office/drawing/2014/main" id="{3297B326-B9E3-45CD-8A8D-4ED9A254F5BC}"/>
              </a:ext>
            </a:extLst>
          </p:cNvPr>
          <p:cNvSpPr>
            <a:spLocks noChangeArrowheads="1"/>
          </p:cNvSpPr>
          <p:nvPr/>
        </p:nvSpPr>
        <p:spPr bwMode="auto">
          <a:xfrm>
            <a:off x="1381125" y="6345238"/>
            <a:ext cx="5527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zh-CN" altLang="en-US" sz="2400">
                <a:solidFill>
                  <a:srgbClr val="C00000"/>
                </a:solidFill>
              </a:rPr>
              <a:t>注意：输入、双向信号不能定义为</a:t>
            </a:r>
            <a:r>
              <a:rPr lang="en-US" altLang="zh-CN" sz="2400">
                <a:solidFill>
                  <a:srgbClr val="C00000"/>
                </a:solidFill>
              </a:rPr>
              <a:t>reg</a:t>
            </a:r>
            <a:r>
              <a:rPr lang="zh-CN" altLang="en-US" sz="2400">
                <a:solidFill>
                  <a:srgbClr val="C00000"/>
                </a:solidFill>
              </a:rPr>
              <a:t>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2760"/>
                                        </p:tgtEl>
                                        <p:attrNameLst>
                                          <p:attrName>style.visibility</p:attrName>
                                        </p:attrNameLst>
                                      </p:cBhvr>
                                      <p:to>
                                        <p:strVal val="visible"/>
                                      </p:to>
                                    </p:set>
                                    <p:animEffect transition="in" filter="strips(downRight)">
                                      <p:cBhvr>
                                        <p:cTn id="7" dur="1000"/>
                                        <p:tgtEl>
                                          <p:spTgt spid="372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2762"/>
                                        </p:tgtEl>
                                        <p:attrNameLst>
                                          <p:attrName>style.visibility</p:attrName>
                                        </p:attrNameLst>
                                      </p:cBhvr>
                                      <p:to>
                                        <p:strVal val="visible"/>
                                      </p:to>
                                    </p:set>
                                    <p:animEffect transition="in" filter="wipe(up)">
                                      <p:cBhvr>
                                        <p:cTn id="12" dur="1000"/>
                                        <p:tgtEl>
                                          <p:spTgt spid="37276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72782"/>
                                        </p:tgtEl>
                                        <p:attrNameLst>
                                          <p:attrName>style.visibility</p:attrName>
                                        </p:attrNameLst>
                                      </p:cBhvr>
                                      <p:to>
                                        <p:strVal val="visible"/>
                                      </p:to>
                                    </p:set>
                                    <p:animEffect transition="in" filter="wipe(up)">
                                      <p:cBhvr>
                                        <p:cTn id="15" dur="1000"/>
                                        <p:tgtEl>
                                          <p:spTgt spid="3727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72783"/>
                                        </p:tgtEl>
                                        <p:attrNameLst>
                                          <p:attrName>style.visibility</p:attrName>
                                        </p:attrNameLst>
                                      </p:cBhvr>
                                      <p:to>
                                        <p:strVal val="visible"/>
                                      </p:to>
                                    </p:set>
                                    <p:animEffect transition="in" filter="wipe(up)">
                                      <p:cBhvr>
                                        <p:cTn id="25" dur="1000"/>
                                        <p:tgtEl>
                                          <p:spTgt spid="37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60" grpId="0"/>
      <p:bldP spid="372782" grpId="0"/>
      <p:bldP spid="3727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75E69EE-6A50-4172-8FC0-82710CBBDE59}"/>
              </a:ext>
            </a:extLst>
          </p:cNvPr>
          <p:cNvSpPr>
            <a:spLocks noChangeArrowheads="1"/>
          </p:cNvSpPr>
          <p:nvPr/>
        </p:nvSpPr>
        <p:spPr bwMode="auto">
          <a:xfrm>
            <a:off x="5580063" y="476250"/>
            <a:ext cx="1408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cs typeface="Arial" panose="020B0604020202020204" pitchFamily="34" charset="0"/>
              </a:rPr>
              <a:t>1. </a:t>
            </a:r>
            <a:r>
              <a:rPr kumimoji="1" lang="zh-CN" altLang="en-US" sz="2400">
                <a:solidFill>
                  <a:srgbClr val="000066"/>
                </a:solidFill>
                <a:latin typeface="Times New Roman" panose="02020603050405020304" pitchFamily="18" charset="0"/>
                <a:cs typeface="Arial" panose="020B0604020202020204" pitchFamily="34" charset="0"/>
              </a:rPr>
              <a:t>运算符</a:t>
            </a:r>
          </a:p>
        </p:txBody>
      </p:sp>
      <p:sp>
        <p:nvSpPr>
          <p:cNvPr id="23555" name="Rectangle 41">
            <a:extLst>
              <a:ext uri="{FF2B5EF4-FFF2-40B4-BE49-F238E27FC236}">
                <a16:creationId xmlns:a16="http://schemas.microsoft.com/office/drawing/2014/main" id="{281A4B69-C6F0-41FC-9968-08D022061741}"/>
              </a:ext>
            </a:extLst>
          </p:cNvPr>
          <p:cNvSpPr>
            <a:spLocks noChangeArrowheads="1"/>
          </p:cNvSpPr>
          <p:nvPr/>
        </p:nvSpPr>
        <p:spPr bwMode="auto">
          <a:xfrm>
            <a:off x="395288" y="333375"/>
            <a:ext cx="4608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2.5.3 </a:t>
            </a:r>
            <a:r>
              <a:rPr lang="en-US" altLang="zh-CN" sz="2800">
                <a:solidFill>
                  <a:srgbClr val="CC0000"/>
                </a:solidFill>
                <a:latin typeface="楷体_GB2312" pitchFamily="49" charset="-122"/>
              </a:rPr>
              <a:t> </a:t>
            </a:r>
            <a:r>
              <a:rPr lang="zh-CN" altLang="en-US" sz="2800">
                <a:solidFill>
                  <a:srgbClr val="CC0000"/>
                </a:solidFill>
                <a:latin typeface="楷体_GB2312" pitchFamily="49" charset="-122"/>
              </a:rPr>
              <a:t>运算符及其优先级</a:t>
            </a:r>
          </a:p>
        </p:txBody>
      </p:sp>
      <p:graphicFrame>
        <p:nvGraphicFramePr>
          <p:cNvPr id="397570" name="Group 258">
            <a:extLst>
              <a:ext uri="{FF2B5EF4-FFF2-40B4-BE49-F238E27FC236}">
                <a16:creationId xmlns:a16="http://schemas.microsoft.com/office/drawing/2014/main" id="{FB54410C-A1CD-4E60-819B-B59D81049F75}"/>
              </a:ext>
            </a:extLst>
          </p:cNvPr>
          <p:cNvGraphicFramePr>
            <a:graphicFrameLocks noGrp="1"/>
          </p:cNvGraphicFramePr>
          <p:nvPr/>
        </p:nvGraphicFramePr>
        <p:xfrm>
          <a:off x="107950" y="1484313"/>
          <a:ext cx="8893175" cy="4697412"/>
        </p:xfrm>
        <a:graphic>
          <a:graphicData uri="http://schemas.openxmlformats.org/drawingml/2006/table">
            <a:tbl>
              <a:tblPr/>
              <a:tblGrid>
                <a:gridCol w="1727200">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1416050">
                  <a:extLst>
                    <a:ext uri="{9D8B030D-6E8A-4147-A177-3AD203B41FA5}">
                      <a16:colId xmlns:a16="http://schemas.microsoft.com/office/drawing/2014/main" val="20002"/>
                    </a:ext>
                  </a:extLst>
                </a:gridCol>
                <a:gridCol w="1681162">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gridCol w="1620837">
                  <a:extLst>
                    <a:ext uri="{9D8B030D-6E8A-4147-A177-3AD203B41FA5}">
                      <a16:colId xmlns:a16="http://schemas.microsoft.com/office/drawing/2014/main" val="20005"/>
                    </a:ext>
                  </a:extLst>
                </a:gridCol>
              </a:tblGrid>
              <a:tr h="323894">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类型</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符号</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功能说明</a:t>
                      </a:r>
                    </a:p>
                  </a:txBody>
                  <a:tcPr marT="45726" marB="457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类型</a:t>
                      </a:r>
                    </a:p>
                  </a:txBody>
                  <a:tcPr marT="45726" marB="457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符号</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功能说明</a:t>
                      </a:r>
                    </a:p>
                  </a:txBody>
                  <a:tcPr marT="45726" marB="4572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38496">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算术运算符</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二进制加</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二进制减</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2</a:t>
                      </a: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的补码</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二进制乘</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二进制除</a:t>
                      </a:r>
                    </a:p>
                  </a:txBody>
                  <a:tcPr marT="45726" marB="457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关系运算符</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（双目运算符）</a:t>
                      </a:r>
                    </a:p>
                  </a:txBody>
                  <a:tcPr marT="45726" marB="4572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&gt;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&lt;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&gt;=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&lt;=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大于</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小于</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大于或等于</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小于或等于</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相等</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不相等</a:t>
                      </a:r>
                    </a:p>
                  </a:txBody>
                  <a:tcPr marT="45726" marB="4572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785">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位运算符</a:t>
                      </a:r>
                    </a:p>
                    <a:p>
                      <a:pPr marL="0" marR="0" lvl="0" indent="26987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（双目运算符）</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&amp;</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 </a:t>
                      </a: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或 </a:t>
                      </a: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按位取反</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按位与</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按位或</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按位异或</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按位同或</a:t>
                      </a:r>
                    </a:p>
                  </a:txBody>
                  <a:tcPr marT="45726" marB="457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缩位运算符（单目运算符）</a:t>
                      </a:r>
                    </a:p>
                  </a:txBody>
                  <a:tcPr marT="45726" marB="4572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&amp;</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~&amp;</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 </a:t>
                      </a: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或 </a:t>
                      </a: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缩位与</a:t>
                      </a:r>
                    </a:p>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缩位与非</a:t>
                      </a:r>
                    </a:p>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缩位或</a:t>
                      </a:r>
                    </a:p>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缩位或非</a:t>
                      </a:r>
                    </a:p>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缩位异或</a:t>
                      </a:r>
                    </a:p>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缩位同或</a:t>
                      </a:r>
                    </a:p>
                  </a:txBody>
                  <a:tcPr marT="45726" marB="4572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619">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逻辑运算符</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（双目运算符）</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&amp;&amp;</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逻辑非</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逻辑与</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逻辑或</a:t>
                      </a:r>
                    </a:p>
                  </a:txBody>
                  <a:tcPr marT="45726" marB="457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移位运算符（双目运算符）</a:t>
                      </a:r>
                    </a:p>
                  </a:txBody>
                  <a:tcPr marT="45726" marB="4572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&gt;&gt;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&lt;&lt;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右移</a:t>
                      </a:r>
                    </a:p>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左移</a:t>
                      </a:r>
                    </a:p>
                  </a:txBody>
                  <a:tcPr marT="45726" marB="4572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619">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位拼接运算符</a:t>
                      </a:r>
                    </a:p>
                  </a:txBody>
                  <a:tcPr marT="45726" marB="4572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将多个操作数拼接成为一个操作数</a:t>
                      </a:r>
                    </a:p>
                  </a:txBody>
                  <a:tcPr marT="45726" marB="457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条件运算符（三目运算符）</a:t>
                      </a:r>
                    </a:p>
                  </a:txBody>
                  <a:tcPr marT="45726" marB="4572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1pPr>
                      <a:lvl2pPr marL="742950" indent="-285750" algn="l" eaLnBrk="0" hangingPunct="0">
                        <a:spcBef>
                          <a:spcPct val="20000"/>
                        </a:spcBef>
                        <a:buClr>
                          <a:schemeClr val="accent2"/>
                        </a:buClr>
                        <a:buFont typeface="Wingdings" panose="05000000000000000000" pitchFamily="2" charset="2"/>
                        <a:tabLst>
                          <a:tab pos="266700" algn="r"/>
                          <a:tab pos="2636838" algn="ctr"/>
                          <a:tab pos="5273675" algn="r"/>
                        </a:tabLst>
                        <a:defRPr sz="2600" b="1">
                          <a:solidFill>
                            <a:schemeClr val="tx1"/>
                          </a:solidFill>
                          <a:latin typeface="Arial Narrow" panose="020B0606020202030204" pitchFamily="34" charset="0"/>
                          <a:ea typeface="楷体_GB2312" pitchFamily="49" charset="-122"/>
                        </a:defRPr>
                      </a:lvl2pPr>
                      <a:lvl3pPr marL="11430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3pPr>
                      <a:lvl4pPr marL="1600200" indent="-228600" algn="l" eaLnBrk="0" hangingPunct="0">
                        <a:spcBef>
                          <a:spcPct val="20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4pPr>
                      <a:lvl5pPr marL="2057400" indent="-228600" algn="l" eaLnBrk="0" hangingPunct="0">
                        <a:spcBef>
                          <a:spcPct val="25000"/>
                        </a:spcBef>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66700" algn="r"/>
                          <a:tab pos="2636838" algn="ctr"/>
                          <a:tab pos="5273675" algn="r"/>
                        </a:tabLst>
                        <a:defRPr sz="2000" b="1">
                          <a:solidFill>
                            <a:schemeClr val="tx1"/>
                          </a:solidFill>
                          <a:latin typeface="Arial Narrow" panose="020B0606020202030204" pitchFamily="34" charset="0"/>
                          <a:ea typeface="楷体_GB2312" pitchFamily="49"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1" lang="zh-CN" altLang="en-US" sz="1400" b="1" i="0" u="none" strike="noStrike" cap="none" normalizeH="0" baseline="0">
                          <a:ln>
                            <a:noFill/>
                          </a:ln>
                          <a:solidFill>
                            <a:srgbClr val="000066"/>
                          </a:solidFill>
                          <a:effectLst/>
                          <a:latin typeface="Times New Roman" panose="02020603050405020304" pitchFamily="18" charset="0"/>
                          <a:ea typeface="楷体_GB2312" pitchFamily="49" charset="-122"/>
                          <a:cs typeface="Arial" panose="020B0604020202020204" pitchFamily="34" charset="0"/>
                        </a:rPr>
                        <a:t>根据条件表达式是否成立，选择表达式</a:t>
                      </a:r>
                    </a:p>
                  </a:txBody>
                  <a:tcPr marT="45726" marB="4572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601" name="Rectangle 242">
            <a:extLst>
              <a:ext uri="{FF2B5EF4-FFF2-40B4-BE49-F238E27FC236}">
                <a16:creationId xmlns:a16="http://schemas.microsoft.com/office/drawing/2014/main" id="{81494E98-83C5-45C8-BD38-E6AB4940FE78}"/>
              </a:ext>
            </a:extLst>
          </p:cNvPr>
          <p:cNvSpPr>
            <a:spLocks noChangeArrowheads="1"/>
          </p:cNvSpPr>
          <p:nvPr/>
        </p:nvSpPr>
        <p:spPr bwMode="auto">
          <a:xfrm>
            <a:off x="0" y="10525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Arial" panose="020B0604020202020204" pitchFamily="34" charset="0"/>
              </a:rPr>
              <a:t>运算符分为算术运算符、逻辑运算符、关系运算符、移位运算符等</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105D6123-53C8-4C84-8F75-04E8D5A0FDBC}"/>
              </a:ext>
            </a:extLst>
          </p:cNvPr>
          <p:cNvSpPr>
            <a:spLocks noChangeArrowheads="1"/>
          </p:cNvSpPr>
          <p:nvPr/>
        </p:nvSpPr>
        <p:spPr bwMode="auto">
          <a:xfrm>
            <a:off x="468313" y="4652963"/>
            <a:ext cx="86756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对同一个操作数的重复拼接还可以双重大括号构成的运算符</a:t>
            </a:r>
            <a:r>
              <a:rPr kumimoji="1" lang="en-US" altLang="zh-CN" sz="2400">
                <a:solidFill>
                  <a:srgbClr val="000066"/>
                </a:solidFill>
                <a:latin typeface="Times New Roman" panose="02020603050405020304" pitchFamily="18" charset="0"/>
              </a:rPr>
              <a:t>{{}}</a:t>
            </a:r>
          </a:p>
          <a:p>
            <a:pPr eaLnBrk="1" hangingPunct="1">
              <a:spcBef>
                <a:spcPct val="0"/>
              </a:spcBef>
              <a:buClrTx/>
              <a:buFontTx/>
              <a:buNone/>
            </a:pPr>
            <a:r>
              <a:rPr kumimoji="1" lang="zh-CN" altLang="en-US" sz="2400">
                <a:solidFill>
                  <a:srgbClr val="000066"/>
                </a:solidFill>
                <a:latin typeface="Times New Roman" panose="02020603050405020304" pitchFamily="18" charset="0"/>
              </a:rPr>
              <a:t>例如</a:t>
            </a:r>
            <a:r>
              <a:rPr kumimoji="1" lang="en-US" altLang="zh-CN" sz="2400">
                <a:solidFill>
                  <a:srgbClr val="000066"/>
                </a:solidFill>
                <a:latin typeface="Times New Roman" panose="02020603050405020304" pitchFamily="18" charset="0"/>
              </a:rPr>
              <a:t>{4{A}}=4’b1111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{2{A},2{B},C}=8’b11101000</a:t>
            </a:r>
            <a:r>
              <a:rPr kumimoji="1" lang="zh-CN" altLang="en-US" sz="2400">
                <a:solidFill>
                  <a:srgbClr val="000066"/>
                </a:solidFill>
                <a:latin typeface="Times New Roman" panose="02020603050405020304" pitchFamily="18" charset="0"/>
              </a:rPr>
              <a:t>。</a:t>
            </a:r>
          </a:p>
        </p:txBody>
      </p:sp>
      <p:sp>
        <p:nvSpPr>
          <p:cNvPr id="399363" name="Rectangle 3">
            <a:extLst>
              <a:ext uri="{FF2B5EF4-FFF2-40B4-BE49-F238E27FC236}">
                <a16:creationId xmlns:a16="http://schemas.microsoft.com/office/drawing/2014/main" id="{1D574486-776A-4F8B-BE78-7A6D4E5ECCD6}"/>
              </a:ext>
            </a:extLst>
          </p:cNvPr>
          <p:cNvSpPr>
            <a:spLocks noChangeArrowheads="1"/>
          </p:cNvSpPr>
          <p:nvPr/>
        </p:nvSpPr>
        <p:spPr bwMode="auto">
          <a:xfrm>
            <a:off x="292100" y="1916113"/>
            <a:ext cx="8851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作用是将两个或多个信号的某些位拼接起来成为一个新的操作数，进行运算操作。</a:t>
            </a:r>
          </a:p>
        </p:txBody>
      </p:sp>
      <p:sp>
        <p:nvSpPr>
          <p:cNvPr id="24580" name="Rectangle 4">
            <a:extLst>
              <a:ext uri="{FF2B5EF4-FFF2-40B4-BE49-F238E27FC236}">
                <a16:creationId xmlns:a16="http://schemas.microsoft.com/office/drawing/2014/main" id="{77CBF794-638A-4171-90A5-1C9163DBE639}"/>
              </a:ext>
            </a:extLst>
          </p:cNvPr>
          <p:cNvSpPr>
            <a:spLocks noChangeArrowheads="1"/>
          </p:cNvSpPr>
          <p:nvPr/>
        </p:nvSpPr>
        <p:spPr bwMode="auto">
          <a:xfrm>
            <a:off x="1403350" y="11969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C00000"/>
                </a:solidFill>
                <a:latin typeface="Times New Roman" panose="02020603050405020304" pitchFamily="18" charset="0"/>
              </a:rPr>
              <a:t>位拼接运算符</a:t>
            </a:r>
          </a:p>
        </p:txBody>
      </p:sp>
      <p:sp>
        <p:nvSpPr>
          <p:cNvPr id="399365" name="Rectangle 5">
            <a:extLst>
              <a:ext uri="{FF2B5EF4-FFF2-40B4-BE49-F238E27FC236}">
                <a16:creationId xmlns:a16="http://schemas.microsoft.com/office/drawing/2014/main" id="{FA4C6159-39BA-4C31-9DCF-BEE90A08F547}"/>
              </a:ext>
            </a:extLst>
          </p:cNvPr>
          <p:cNvSpPr>
            <a:spLocks noChangeArrowheads="1"/>
          </p:cNvSpPr>
          <p:nvPr/>
        </p:nvSpPr>
        <p:spPr bwMode="auto">
          <a:xfrm>
            <a:off x="1692275" y="2781300"/>
            <a:ext cx="430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设</a:t>
            </a:r>
            <a:r>
              <a:rPr kumimoji="1" lang="en-US" altLang="zh-CN" sz="2400">
                <a:solidFill>
                  <a:srgbClr val="C00000"/>
                </a:solidFill>
                <a:latin typeface="Times New Roman" panose="02020603050405020304" pitchFamily="18" charset="0"/>
              </a:rPr>
              <a:t>A=1’b1</a:t>
            </a:r>
            <a:r>
              <a:rPr kumimoji="1" lang="zh-CN" altLang="en-US" sz="2400">
                <a:solidFill>
                  <a:srgbClr val="C00000"/>
                </a:solidFill>
                <a:latin typeface="Times New Roman" panose="02020603050405020304" pitchFamily="18" charset="0"/>
              </a:rPr>
              <a:t>，</a:t>
            </a:r>
            <a:r>
              <a:rPr kumimoji="1" lang="en-US" altLang="zh-CN" sz="2400">
                <a:solidFill>
                  <a:srgbClr val="C00000"/>
                </a:solidFill>
                <a:latin typeface="Times New Roman" panose="02020603050405020304" pitchFamily="18" charset="0"/>
              </a:rPr>
              <a:t>B=2’b10</a:t>
            </a:r>
            <a:r>
              <a:rPr kumimoji="1" lang="zh-CN" altLang="en-US" sz="2400">
                <a:solidFill>
                  <a:srgbClr val="C00000"/>
                </a:solidFill>
                <a:latin typeface="Times New Roman" panose="02020603050405020304" pitchFamily="18" charset="0"/>
              </a:rPr>
              <a:t>，</a:t>
            </a:r>
            <a:r>
              <a:rPr kumimoji="1" lang="en-US" altLang="zh-CN" sz="2400">
                <a:solidFill>
                  <a:srgbClr val="C00000"/>
                </a:solidFill>
                <a:latin typeface="Times New Roman" panose="02020603050405020304" pitchFamily="18" charset="0"/>
              </a:rPr>
              <a:t>C=2’b00</a:t>
            </a:r>
          </a:p>
        </p:txBody>
      </p:sp>
      <p:sp>
        <p:nvSpPr>
          <p:cNvPr id="399366" name="Rectangle 6">
            <a:extLst>
              <a:ext uri="{FF2B5EF4-FFF2-40B4-BE49-F238E27FC236}">
                <a16:creationId xmlns:a16="http://schemas.microsoft.com/office/drawing/2014/main" id="{95863E61-1101-4C89-9E77-70045F24993F}"/>
              </a:ext>
            </a:extLst>
          </p:cNvPr>
          <p:cNvSpPr>
            <a:spLocks noChangeArrowheads="1"/>
          </p:cNvSpPr>
          <p:nvPr/>
        </p:nvSpPr>
        <p:spPr bwMode="auto">
          <a:xfrm>
            <a:off x="1619250" y="3357563"/>
            <a:ext cx="4302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则</a:t>
            </a:r>
            <a:r>
              <a:rPr kumimoji="1" lang="en-US" altLang="zh-CN" sz="2400">
                <a:solidFill>
                  <a:srgbClr val="000066"/>
                </a:solidFill>
                <a:latin typeface="Times New Roman" panose="02020603050405020304" pitchFamily="18" charset="0"/>
              </a:rPr>
              <a:t>{B,C}</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4’b1000</a:t>
            </a:r>
          </a:p>
          <a:p>
            <a:pPr eaLnBrk="1" hangingPunct="1">
              <a:spcBef>
                <a:spcPct val="0"/>
              </a:spcBef>
              <a:buClrTx/>
              <a:buFontTx/>
              <a:buNone/>
            </a:pPr>
            <a:r>
              <a:rPr kumimoji="1" lang="en-US" altLang="zh-CN" sz="2400">
                <a:solidFill>
                  <a:srgbClr val="000066"/>
                </a:solidFill>
                <a:latin typeface="Times New Roman" panose="02020603050405020304" pitchFamily="18" charset="0"/>
              </a:rPr>
              <a:t>{A,B[1],C[0]}</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3’b110</a:t>
            </a:r>
          </a:p>
          <a:p>
            <a:pPr eaLnBrk="1" hangingPunct="1">
              <a:spcBef>
                <a:spcPct val="0"/>
              </a:spcBef>
              <a:buClrTx/>
              <a:buFontTx/>
              <a:buNone/>
            </a:pPr>
            <a:r>
              <a:rPr kumimoji="1" lang="en-US" altLang="zh-CN" sz="2400">
                <a:solidFill>
                  <a:srgbClr val="000066"/>
                </a:solidFill>
                <a:latin typeface="Times New Roman" panose="02020603050405020304" pitchFamily="18" charset="0"/>
              </a:rPr>
              <a:t>{A,B,C,3’b101}=8’b11000101</a:t>
            </a:r>
            <a:r>
              <a:rPr kumimoji="1" lang="zh-CN" altLang="en-US" sz="2400">
                <a:solidFill>
                  <a:srgbClr val="000066"/>
                </a:solidFill>
                <a:latin typeface="Times New Roman" panose="02020603050405020304" pitchFamily="18"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63"/>
                                        </p:tgtEl>
                                        <p:attrNameLst>
                                          <p:attrName>style.visibility</p:attrName>
                                        </p:attrNameLst>
                                      </p:cBhvr>
                                      <p:to>
                                        <p:strVal val="visible"/>
                                      </p:to>
                                    </p:set>
                                    <p:animEffect transition="in" filter="wipe(up)">
                                      <p:cBhvr>
                                        <p:cTn id="7" dur="500"/>
                                        <p:tgtEl>
                                          <p:spTgt spid="399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365"/>
                                        </p:tgtEl>
                                        <p:attrNameLst>
                                          <p:attrName>style.visibility</p:attrName>
                                        </p:attrNameLst>
                                      </p:cBhvr>
                                      <p:to>
                                        <p:strVal val="visible"/>
                                      </p:to>
                                    </p:set>
                                    <p:animEffect transition="in" filter="strips(downRight)">
                                      <p:cBhvr>
                                        <p:cTn id="12" dur="500"/>
                                        <p:tgtEl>
                                          <p:spTgt spid="399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366"/>
                                        </p:tgtEl>
                                        <p:attrNameLst>
                                          <p:attrName>style.visibility</p:attrName>
                                        </p:attrNameLst>
                                      </p:cBhvr>
                                      <p:to>
                                        <p:strVal val="visible"/>
                                      </p:to>
                                    </p:set>
                                    <p:animEffect transition="in" filter="wipe(up)">
                                      <p:cBhvr>
                                        <p:cTn id="17" dur="500"/>
                                        <p:tgtEl>
                                          <p:spTgt spid="399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9362"/>
                                        </p:tgtEl>
                                        <p:attrNameLst>
                                          <p:attrName>style.visibility</p:attrName>
                                        </p:attrNameLst>
                                      </p:cBhvr>
                                      <p:to>
                                        <p:strVal val="visible"/>
                                      </p:to>
                                    </p:set>
                                    <p:animEffect transition="in" filter="wipe(up)">
                                      <p:cBhvr>
                                        <p:cTn id="22" dur="500"/>
                                        <p:tgtEl>
                                          <p:spTgt spid="399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p:bldP spid="399363" grpId="0"/>
      <p:bldP spid="399365" grpId="0"/>
      <p:bldP spid="3993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31ED1849-6698-4479-931A-6D200B568212}"/>
              </a:ext>
            </a:extLst>
          </p:cNvPr>
          <p:cNvSpPr>
            <a:spLocks noGrp="1" noChangeArrowheads="1"/>
          </p:cNvSpPr>
          <p:nvPr>
            <p:ph type="title"/>
          </p:nvPr>
        </p:nvSpPr>
        <p:spPr/>
        <p:txBody>
          <a:bodyPr/>
          <a:lstStyle/>
          <a:p>
            <a:pPr>
              <a:lnSpc>
                <a:spcPct val="200000"/>
              </a:lnSpc>
            </a:pPr>
            <a:r>
              <a:rPr lang="zh-CN" altLang="en-US" sz="4000">
                <a:solidFill>
                  <a:srgbClr val="002060"/>
                </a:solidFill>
              </a:rPr>
              <a:t>什么是</a:t>
            </a:r>
            <a:r>
              <a:rPr lang="en-US" altLang="zh-CN" sz="4000">
                <a:solidFill>
                  <a:srgbClr val="002060"/>
                </a:solidFill>
              </a:rPr>
              <a:t>FPGA?</a:t>
            </a:r>
          </a:p>
        </p:txBody>
      </p:sp>
      <p:sp>
        <p:nvSpPr>
          <p:cNvPr id="5123" name="内容占位符 2">
            <a:extLst>
              <a:ext uri="{FF2B5EF4-FFF2-40B4-BE49-F238E27FC236}">
                <a16:creationId xmlns:a16="http://schemas.microsoft.com/office/drawing/2014/main" id="{7FBF0383-BB4C-4176-BA91-B8148307732B}"/>
              </a:ext>
            </a:extLst>
          </p:cNvPr>
          <p:cNvSpPr>
            <a:spLocks noGrp="1" noChangeArrowheads="1"/>
          </p:cNvSpPr>
          <p:nvPr>
            <p:ph idx="1"/>
          </p:nvPr>
        </p:nvSpPr>
        <p:spPr>
          <a:xfrm>
            <a:off x="366713" y="1341438"/>
            <a:ext cx="8958262" cy="4968875"/>
          </a:xfrm>
        </p:spPr>
        <p:txBody>
          <a:bodyPr/>
          <a:lstStyle/>
          <a:p>
            <a:pPr marL="0" indent="0">
              <a:buFont typeface="Wingdings" panose="05000000000000000000" pitchFamily="2" charset="2"/>
              <a:buNone/>
            </a:pPr>
            <a:r>
              <a:rPr lang="zh-CN" altLang="en-US"/>
              <a:t>早期生产的数字集成电路的功能都是</a:t>
            </a:r>
            <a:r>
              <a:rPr lang="zh-CN" altLang="en-US">
                <a:solidFill>
                  <a:srgbClr val="FF0000"/>
                </a:solidFill>
              </a:rPr>
              <a:t>固定不变</a:t>
            </a:r>
            <a:r>
              <a:rPr lang="zh-CN" altLang="en-US"/>
              <a:t>的</a:t>
            </a:r>
            <a:endParaRPr lang="en-US" altLang="zh-CN"/>
          </a:p>
          <a:p>
            <a:pPr marL="0" indent="0">
              <a:buFont typeface="Wingdings" panose="05000000000000000000" pitchFamily="2" charset="2"/>
              <a:buNone/>
            </a:pPr>
            <a:r>
              <a:rPr lang="zh-CN" altLang="en-US"/>
              <a:t>（例如：</a:t>
            </a:r>
            <a:r>
              <a:rPr lang="en-US" altLang="zh-CN"/>
              <a:t>74LS161,74151</a:t>
            </a:r>
            <a:r>
              <a:rPr lang="zh-CN" altLang="en-US"/>
              <a:t>等）</a:t>
            </a: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zh-CN" altLang="en-US"/>
              <a:t>允许用户自行修改内部链接的集成电路：</a:t>
            </a:r>
            <a:endParaRPr lang="en-US" altLang="zh-CN"/>
          </a:p>
          <a:p>
            <a:pPr marL="0" indent="0">
              <a:buFont typeface="Wingdings" panose="05000000000000000000" pitchFamily="2" charset="2"/>
              <a:buNone/>
            </a:pPr>
            <a:r>
              <a:rPr lang="en-US" altLang="zh-CN" b="0">
                <a:solidFill>
                  <a:srgbClr val="0000FF"/>
                </a:solidFill>
              </a:rPr>
              <a:t>       </a:t>
            </a:r>
            <a:r>
              <a:rPr lang="zh-CN" altLang="en-US">
                <a:solidFill>
                  <a:srgbClr val="0000FF"/>
                </a:solidFill>
              </a:rPr>
              <a:t>可编程逻辑器件</a:t>
            </a:r>
            <a:r>
              <a:rPr lang="zh-CN" altLang="en-US"/>
              <a:t>（</a:t>
            </a:r>
            <a:r>
              <a:rPr lang="en-US" altLang="zh-CN"/>
              <a:t>Programmable Logic Device</a:t>
            </a:r>
            <a:r>
              <a:rPr lang="zh-CN" altLang="en-US"/>
              <a:t>）</a:t>
            </a:r>
            <a:endParaRPr lang="en-US" altLang="zh-CN"/>
          </a:p>
          <a:p>
            <a:pPr marL="0" indent="0">
              <a:buFont typeface="Wingdings" panose="05000000000000000000" pitchFamily="2" charset="2"/>
              <a:buNone/>
            </a:pPr>
            <a:r>
              <a:rPr lang="en-US" altLang="zh-CN"/>
              <a:t>PLD</a:t>
            </a:r>
            <a:r>
              <a:rPr lang="zh-CN" altLang="en-US"/>
              <a:t>内部的电路结构可以通过写入编程数据来设置；</a:t>
            </a:r>
            <a:endParaRPr lang="en-US" altLang="zh-CN"/>
          </a:p>
          <a:p>
            <a:pPr marL="0" indent="0">
              <a:buFont typeface="Wingdings" panose="05000000000000000000" pitchFamily="2" charset="2"/>
              <a:buNone/>
            </a:pPr>
            <a:r>
              <a:rPr lang="zh-CN" altLang="en-US"/>
              <a:t>写入</a:t>
            </a:r>
            <a:r>
              <a:rPr lang="en-US" altLang="zh-CN"/>
              <a:t>PLD</a:t>
            </a:r>
            <a:r>
              <a:rPr lang="zh-CN" altLang="en-US"/>
              <a:t>的编程数据还可以擦除重写</a:t>
            </a: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PLD</a:t>
            </a:r>
            <a:r>
              <a:rPr lang="zh-CN" altLang="en-US"/>
              <a:t>的逻辑功能可以由使用者通过</a:t>
            </a:r>
            <a:r>
              <a:rPr lang="zh-CN" altLang="en-US">
                <a:solidFill>
                  <a:srgbClr val="FF0000"/>
                </a:solidFill>
              </a:rPr>
              <a:t>编程</a:t>
            </a:r>
            <a:r>
              <a:rPr lang="zh-CN" altLang="en-US"/>
              <a:t>来设定</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14BDEF0-7F6F-4ABA-8E82-A4ED12FECFEE}"/>
              </a:ext>
            </a:extLst>
          </p:cNvPr>
          <p:cNvSpPr>
            <a:spLocks noChangeArrowheads="1"/>
          </p:cNvSpPr>
          <p:nvPr/>
        </p:nvSpPr>
        <p:spPr bwMode="auto">
          <a:xfrm>
            <a:off x="1042988" y="1196975"/>
            <a:ext cx="4016375" cy="533400"/>
          </a:xfrm>
          <a:prstGeom prst="rect">
            <a:avLst/>
          </a:prstGeom>
          <a:solidFill>
            <a:srgbClr val="FFFFFF"/>
          </a:solidFill>
          <a:ln w="9525">
            <a:solidFill>
              <a:schemeClr val="bg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C00000"/>
                </a:solidFill>
                <a:latin typeface="楷体_GB2312" pitchFamily="49" charset="-122"/>
              </a:rPr>
              <a:t>位运算符与缩位运算的比较</a:t>
            </a:r>
          </a:p>
        </p:txBody>
      </p:sp>
      <p:sp>
        <p:nvSpPr>
          <p:cNvPr id="398339" name="Rectangle 3">
            <a:extLst>
              <a:ext uri="{FF2B5EF4-FFF2-40B4-BE49-F238E27FC236}">
                <a16:creationId xmlns:a16="http://schemas.microsoft.com/office/drawing/2014/main" id="{FB6F1D18-200D-4F82-B816-FE532CF304BF}"/>
              </a:ext>
            </a:extLst>
          </p:cNvPr>
          <p:cNvSpPr>
            <a:spLocks noChangeArrowheads="1"/>
          </p:cNvSpPr>
          <p:nvPr/>
        </p:nvSpPr>
        <p:spPr bwMode="auto">
          <a:xfrm>
            <a:off x="684213" y="1878013"/>
            <a:ext cx="6353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00066"/>
                </a:solidFill>
                <a:latin typeface="Times New Roman" panose="02020603050405020304" pitchFamily="18" charset="0"/>
              </a:rPr>
              <a:t> A</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4’b1010 </a:t>
            </a:r>
            <a:r>
              <a:rPr kumimoji="1" lang="zh-CN" altLang="en-US" sz="2400">
                <a:solidFill>
                  <a:srgbClr val="000066"/>
                </a:solidFill>
                <a:latin typeface="Times New Roman" panose="02020603050405020304" pitchFamily="18" charset="0"/>
              </a:rPr>
              <a:t>、</a:t>
            </a:r>
          </a:p>
          <a:p>
            <a:pPr algn="ctr" eaLnBrk="1" hangingPunct="1">
              <a:spcBef>
                <a:spcPct val="0"/>
              </a:spcBef>
              <a:buClrTx/>
              <a:buFontTx/>
              <a:buNone/>
            </a:pPr>
            <a:r>
              <a:rPr kumimoji="1" lang="en-US" altLang="zh-CN" sz="2400">
                <a:solidFill>
                  <a:srgbClr val="000066"/>
                </a:solidFill>
                <a:latin typeface="Times New Roman" panose="02020603050405020304" pitchFamily="18" charset="0"/>
              </a:rPr>
              <a:t>B</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4’b1111</a:t>
            </a:r>
            <a:r>
              <a:rPr kumimoji="1" lang="zh-CN" altLang="en-US" sz="2400">
                <a:solidFill>
                  <a:srgbClr val="000066"/>
                </a:solidFill>
                <a:latin typeface="Times New Roman" panose="02020603050405020304" pitchFamily="18" charset="0"/>
              </a:rPr>
              <a:t>，</a:t>
            </a:r>
            <a:endParaRPr kumimoji="1" lang="zh-CN" altLang="en-US" sz="2400">
              <a:solidFill>
                <a:srgbClr val="000066"/>
              </a:solidFill>
              <a:latin typeface="楷体_GB2312" pitchFamily="49" charset="-122"/>
            </a:endParaRPr>
          </a:p>
        </p:txBody>
      </p:sp>
      <p:grpSp>
        <p:nvGrpSpPr>
          <p:cNvPr id="2" name="Group 4">
            <a:extLst>
              <a:ext uri="{FF2B5EF4-FFF2-40B4-BE49-F238E27FC236}">
                <a16:creationId xmlns:a16="http://schemas.microsoft.com/office/drawing/2014/main" id="{DB626A4B-4D32-4F5A-B673-8CA2E6923D62}"/>
              </a:ext>
            </a:extLst>
          </p:cNvPr>
          <p:cNvGrpSpPr>
            <a:grpSpLocks/>
          </p:cNvGrpSpPr>
          <p:nvPr/>
        </p:nvGrpSpPr>
        <p:grpSpPr bwMode="auto">
          <a:xfrm>
            <a:off x="468313" y="3106738"/>
            <a:ext cx="8424862" cy="2736850"/>
            <a:chOff x="295" y="1162"/>
            <a:chExt cx="5307" cy="1724"/>
          </a:xfrm>
        </p:grpSpPr>
        <p:sp>
          <p:nvSpPr>
            <p:cNvPr id="25614" name="Rectangle 5">
              <a:extLst>
                <a:ext uri="{FF2B5EF4-FFF2-40B4-BE49-F238E27FC236}">
                  <a16:creationId xmlns:a16="http://schemas.microsoft.com/office/drawing/2014/main" id="{7A0B3B9E-FD60-44FE-9CA4-8407CE9A4C5B}"/>
                </a:ext>
              </a:extLst>
            </p:cNvPr>
            <p:cNvSpPr>
              <a:spLocks noChangeArrowheads="1"/>
            </p:cNvSpPr>
            <p:nvPr/>
          </p:nvSpPr>
          <p:spPr bwMode="auto">
            <a:xfrm>
              <a:off x="4730" y="1388"/>
              <a:ext cx="872"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A~^B=</a:t>
              </a:r>
            </a:p>
            <a:p>
              <a:pPr eaLnBrk="1" hangingPunct="1">
                <a:spcBef>
                  <a:spcPct val="0"/>
                </a:spcBef>
                <a:buClrTx/>
                <a:buFontTx/>
                <a:buNone/>
              </a:pPr>
              <a:r>
                <a:rPr kumimoji="1" lang="en-US" altLang="zh-CN" sz="2400">
                  <a:solidFill>
                    <a:srgbClr val="000066"/>
                  </a:solidFill>
                  <a:latin typeface="Times New Roman" panose="02020603050405020304" pitchFamily="18" charset="0"/>
                </a:rPr>
                <a:t>   1010</a:t>
              </a:r>
            </a:p>
          </p:txBody>
        </p:sp>
        <p:sp>
          <p:nvSpPr>
            <p:cNvPr id="25615" name="Rectangle 6">
              <a:extLst>
                <a:ext uri="{FF2B5EF4-FFF2-40B4-BE49-F238E27FC236}">
                  <a16:creationId xmlns:a16="http://schemas.microsoft.com/office/drawing/2014/main" id="{DC59AE16-69DA-410F-B6F0-EB21DC8A212F}"/>
                </a:ext>
              </a:extLst>
            </p:cNvPr>
            <p:cNvSpPr>
              <a:spLocks noChangeArrowheads="1"/>
            </p:cNvSpPr>
            <p:nvPr/>
          </p:nvSpPr>
          <p:spPr bwMode="auto">
            <a:xfrm>
              <a:off x="3931" y="1389"/>
              <a:ext cx="799"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tabLst>
                  <a:tab pos="266700" algn="r"/>
                  <a:tab pos="2636838" algn="ctr"/>
                  <a:tab pos="5273675" algn="r"/>
                </a:tabLst>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  A^B=</a:t>
              </a:r>
            </a:p>
            <a:p>
              <a:pPr eaLnBrk="1" hangingPunct="1">
                <a:spcBef>
                  <a:spcPct val="0"/>
                </a:spcBef>
                <a:buClrTx/>
                <a:buFontTx/>
                <a:buNone/>
              </a:pPr>
              <a:r>
                <a:rPr kumimoji="1" lang="en-US" altLang="zh-CN" sz="2400">
                  <a:solidFill>
                    <a:srgbClr val="000066"/>
                  </a:solidFill>
                  <a:latin typeface="Times New Roman" panose="02020603050405020304" pitchFamily="18" charset="0"/>
                </a:rPr>
                <a:t>   0101</a:t>
              </a:r>
            </a:p>
          </p:txBody>
        </p:sp>
        <p:sp>
          <p:nvSpPr>
            <p:cNvPr id="25616" name="Rectangle 7">
              <a:extLst>
                <a:ext uri="{FF2B5EF4-FFF2-40B4-BE49-F238E27FC236}">
                  <a16:creationId xmlns:a16="http://schemas.microsoft.com/office/drawing/2014/main" id="{1CEABAE5-90D5-47D3-89DC-15F0E64F793C}"/>
                </a:ext>
              </a:extLst>
            </p:cNvPr>
            <p:cNvSpPr>
              <a:spLocks noChangeArrowheads="1"/>
            </p:cNvSpPr>
            <p:nvPr/>
          </p:nvSpPr>
          <p:spPr bwMode="auto">
            <a:xfrm>
              <a:off x="3117" y="1389"/>
              <a:ext cx="81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A|B=</a:t>
              </a:r>
            </a:p>
            <a:p>
              <a:pPr eaLnBrk="1" hangingPunct="1">
                <a:spcBef>
                  <a:spcPct val="0"/>
                </a:spcBef>
                <a:buClrTx/>
                <a:buFontTx/>
                <a:buNone/>
              </a:pPr>
              <a:r>
                <a:rPr kumimoji="1" lang="en-US" altLang="zh-CN" sz="2400">
                  <a:solidFill>
                    <a:srgbClr val="000066"/>
                  </a:solidFill>
                  <a:latin typeface="Times New Roman" panose="02020603050405020304" pitchFamily="18" charset="0"/>
                </a:rPr>
                <a:t>  1111</a:t>
              </a:r>
            </a:p>
          </p:txBody>
        </p:sp>
        <p:sp>
          <p:nvSpPr>
            <p:cNvPr id="25617" name="Rectangle 8">
              <a:extLst>
                <a:ext uri="{FF2B5EF4-FFF2-40B4-BE49-F238E27FC236}">
                  <a16:creationId xmlns:a16="http://schemas.microsoft.com/office/drawing/2014/main" id="{6DCF2D92-7651-435A-9716-7DAAC8FBAF38}"/>
                </a:ext>
              </a:extLst>
            </p:cNvPr>
            <p:cNvSpPr>
              <a:spLocks noChangeArrowheads="1"/>
            </p:cNvSpPr>
            <p:nvPr/>
          </p:nvSpPr>
          <p:spPr bwMode="auto">
            <a:xfrm>
              <a:off x="2109" y="1434"/>
              <a:ext cx="104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   A&amp;B=</a:t>
              </a:r>
            </a:p>
            <a:p>
              <a:pPr eaLnBrk="1" hangingPunct="1">
                <a:spcBef>
                  <a:spcPct val="0"/>
                </a:spcBef>
                <a:buClrTx/>
                <a:buFontTx/>
                <a:buNone/>
              </a:pPr>
              <a:r>
                <a:rPr kumimoji="1" lang="en-US" altLang="zh-CN" sz="2400">
                  <a:solidFill>
                    <a:srgbClr val="000066"/>
                  </a:solidFill>
                  <a:latin typeface="Times New Roman" panose="02020603050405020304" pitchFamily="18" charset="0"/>
                </a:rPr>
                <a:t>     1010</a:t>
              </a:r>
            </a:p>
          </p:txBody>
        </p:sp>
        <p:sp>
          <p:nvSpPr>
            <p:cNvPr id="25618" name="Rectangle 9">
              <a:extLst>
                <a:ext uri="{FF2B5EF4-FFF2-40B4-BE49-F238E27FC236}">
                  <a16:creationId xmlns:a16="http://schemas.microsoft.com/office/drawing/2014/main" id="{4A722FFC-EF78-477A-B484-2C4DB1262BE4}"/>
                </a:ext>
              </a:extLst>
            </p:cNvPr>
            <p:cNvSpPr>
              <a:spLocks noChangeArrowheads="1"/>
            </p:cNvSpPr>
            <p:nvPr/>
          </p:nvSpPr>
          <p:spPr bwMode="auto">
            <a:xfrm>
              <a:off x="1111" y="1389"/>
              <a:ext cx="113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 = 0101</a:t>
              </a:r>
            </a:p>
            <a:p>
              <a:pPr>
                <a:spcBef>
                  <a:spcPct val="0"/>
                </a:spcBef>
                <a:buClrTx/>
                <a:buFontTx/>
                <a:buNone/>
              </a:pPr>
              <a:r>
                <a:rPr kumimoji="1" lang="en-US" altLang="zh-CN" sz="2400">
                  <a:solidFill>
                    <a:srgbClr val="000066"/>
                  </a:solidFill>
                  <a:latin typeface="Times New Roman" panose="02020603050405020304" pitchFamily="18" charset="0"/>
                </a:rPr>
                <a:t>~B = 0000</a:t>
              </a:r>
            </a:p>
          </p:txBody>
        </p:sp>
        <p:sp>
          <p:nvSpPr>
            <p:cNvPr id="25619" name="Rectangle 10">
              <a:extLst>
                <a:ext uri="{FF2B5EF4-FFF2-40B4-BE49-F238E27FC236}">
                  <a16:creationId xmlns:a16="http://schemas.microsoft.com/office/drawing/2014/main" id="{E16C1512-2A7E-40EB-992D-385AD7FCA64F}"/>
                </a:ext>
              </a:extLst>
            </p:cNvPr>
            <p:cNvSpPr>
              <a:spLocks noChangeArrowheads="1"/>
            </p:cNvSpPr>
            <p:nvPr/>
          </p:nvSpPr>
          <p:spPr bwMode="auto">
            <a:xfrm>
              <a:off x="295" y="1389"/>
              <a:ext cx="99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US" altLang="zh-CN" sz="2400">
                <a:solidFill>
                  <a:srgbClr val="000066"/>
                </a:solidFill>
                <a:latin typeface="Times New Roman" panose="02020603050405020304" pitchFamily="18" charset="0"/>
              </a:endParaRPr>
            </a:p>
            <a:p>
              <a:pPr>
                <a:spcBef>
                  <a:spcPct val="0"/>
                </a:spcBef>
                <a:buClrTx/>
                <a:buFontTx/>
                <a:buNone/>
              </a:pPr>
              <a:r>
                <a:rPr kumimoji="1" lang="en-US" altLang="zh-CN" sz="2400">
                  <a:solidFill>
                    <a:srgbClr val="000066"/>
                  </a:solidFill>
                  <a:latin typeface="Times New Roman" panose="02020603050405020304" pitchFamily="18" charset="0"/>
                </a:rPr>
                <a:t>  </a:t>
              </a:r>
              <a:r>
                <a:rPr kumimoji="1" lang="zh-CN" altLang="en-US" sz="2400">
                  <a:solidFill>
                    <a:srgbClr val="000066"/>
                  </a:solidFill>
                  <a:latin typeface="Times New Roman" panose="02020603050405020304" pitchFamily="18" charset="0"/>
                </a:rPr>
                <a:t>位运算</a:t>
              </a:r>
            </a:p>
          </p:txBody>
        </p:sp>
        <p:sp>
          <p:nvSpPr>
            <p:cNvPr id="25620" name="Line 11">
              <a:extLst>
                <a:ext uri="{FF2B5EF4-FFF2-40B4-BE49-F238E27FC236}">
                  <a16:creationId xmlns:a16="http://schemas.microsoft.com/office/drawing/2014/main" id="{8BD0F56C-DD79-441E-9C0A-B429FE269025}"/>
                </a:ext>
              </a:extLst>
            </p:cNvPr>
            <p:cNvSpPr>
              <a:spLocks noChangeShapeType="1"/>
            </p:cNvSpPr>
            <p:nvPr/>
          </p:nvSpPr>
          <p:spPr bwMode="auto">
            <a:xfrm>
              <a:off x="295" y="1162"/>
              <a:ext cx="530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1" name="Line 12">
              <a:extLst>
                <a:ext uri="{FF2B5EF4-FFF2-40B4-BE49-F238E27FC236}">
                  <a16:creationId xmlns:a16="http://schemas.microsoft.com/office/drawing/2014/main" id="{0F8C3D17-CBBB-49E0-9932-3252C7978505}"/>
                </a:ext>
              </a:extLst>
            </p:cNvPr>
            <p:cNvSpPr>
              <a:spLocks noChangeShapeType="1"/>
            </p:cNvSpPr>
            <p:nvPr/>
          </p:nvSpPr>
          <p:spPr bwMode="auto">
            <a:xfrm>
              <a:off x="295" y="1162"/>
              <a:ext cx="0" cy="172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2" name="Line 13">
              <a:extLst>
                <a:ext uri="{FF2B5EF4-FFF2-40B4-BE49-F238E27FC236}">
                  <a16:creationId xmlns:a16="http://schemas.microsoft.com/office/drawing/2014/main" id="{6348A0C2-634A-47B0-832C-E83C0BB98FAA}"/>
                </a:ext>
              </a:extLst>
            </p:cNvPr>
            <p:cNvSpPr>
              <a:spLocks noChangeShapeType="1"/>
            </p:cNvSpPr>
            <p:nvPr/>
          </p:nvSpPr>
          <p:spPr bwMode="auto">
            <a:xfrm>
              <a:off x="5602" y="1162"/>
              <a:ext cx="0" cy="172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3" name="Line 14">
              <a:extLst>
                <a:ext uri="{FF2B5EF4-FFF2-40B4-BE49-F238E27FC236}">
                  <a16:creationId xmlns:a16="http://schemas.microsoft.com/office/drawing/2014/main" id="{359082A3-BDE5-4D7A-AF76-5960BD2E7A26}"/>
                </a:ext>
              </a:extLst>
            </p:cNvPr>
            <p:cNvSpPr>
              <a:spLocks noChangeShapeType="1"/>
            </p:cNvSpPr>
            <p:nvPr/>
          </p:nvSpPr>
          <p:spPr bwMode="auto">
            <a:xfrm>
              <a:off x="1247" y="1162"/>
              <a:ext cx="0" cy="172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4" name="Line 15">
              <a:extLst>
                <a:ext uri="{FF2B5EF4-FFF2-40B4-BE49-F238E27FC236}">
                  <a16:creationId xmlns:a16="http://schemas.microsoft.com/office/drawing/2014/main" id="{94517A0E-FB75-45A5-93F2-07505F4F5409}"/>
                </a:ext>
              </a:extLst>
            </p:cNvPr>
            <p:cNvSpPr>
              <a:spLocks noChangeShapeType="1"/>
            </p:cNvSpPr>
            <p:nvPr/>
          </p:nvSpPr>
          <p:spPr bwMode="auto">
            <a:xfrm>
              <a:off x="2200" y="1162"/>
              <a:ext cx="0" cy="172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5" name="Line 16">
              <a:extLst>
                <a:ext uri="{FF2B5EF4-FFF2-40B4-BE49-F238E27FC236}">
                  <a16:creationId xmlns:a16="http://schemas.microsoft.com/office/drawing/2014/main" id="{E1771FE2-4525-4AE2-AECA-D2F26EFB55C4}"/>
                </a:ext>
              </a:extLst>
            </p:cNvPr>
            <p:cNvSpPr>
              <a:spLocks noChangeShapeType="1"/>
            </p:cNvSpPr>
            <p:nvPr/>
          </p:nvSpPr>
          <p:spPr bwMode="auto">
            <a:xfrm>
              <a:off x="3117" y="1162"/>
              <a:ext cx="0" cy="172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6" name="Line 17">
              <a:extLst>
                <a:ext uri="{FF2B5EF4-FFF2-40B4-BE49-F238E27FC236}">
                  <a16:creationId xmlns:a16="http://schemas.microsoft.com/office/drawing/2014/main" id="{46F98C3E-787A-4F2B-9184-A1EE3980F0EE}"/>
                </a:ext>
              </a:extLst>
            </p:cNvPr>
            <p:cNvSpPr>
              <a:spLocks noChangeShapeType="1"/>
            </p:cNvSpPr>
            <p:nvPr/>
          </p:nvSpPr>
          <p:spPr bwMode="auto">
            <a:xfrm>
              <a:off x="3931" y="1162"/>
              <a:ext cx="0" cy="172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7" name="Line 18">
              <a:extLst>
                <a:ext uri="{FF2B5EF4-FFF2-40B4-BE49-F238E27FC236}">
                  <a16:creationId xmlns:a16="http://schemas.microsoft.com/office/drawing/2014/main" id="{E6EBFDA3-A1F4-4D18-94C6-6067BF5228F3}"/>
                </a:ext>
              </a:extLst>
            </p:cNvPr>
            <p:cNvSpPr>
              <a:spLocks noChangeShapeType="1"/>
            </p:cNvSpPr>
            <p:nvPr/>
          </p:nvSpPr>
          <p:spPr bwMode="auto">
            <a:xfrm>
              <a:off x="4730" y="1162"/>
              <a:ext cx="0" cy="172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9">
            <a:extLst>
              <a:ext uri="{FF2B5EF4-FFF2-40B4-BE49-F238E27FC236}">
                <a16:creationId xmlns:a16="http://schemas.microsoft.com/office/drawing/2014/main" id="{6F774AAE-2D34-4FC4-8385-8EB6B8F1251D}"/>
              </a:ext>
            </a:extLst>
          </p:cNvPr>
          <p:cNvGrpSpPr>
            <a:grpSpLocks/>
          </p:cNvGrpSpPr>
          <p:nvPr/>
        </p:nvGrpSpPr>
        <p:grpSpPr bwMode="auto">
          <a:xfrm>
            <a:off x="323850" y="4691063"/>
            <a:ext cx="8497888" cy="1401762"/>
            <a:chOff x="249" y="3863"/>
            <a:chExt cx="5353" cy="883"/>
          </a:xfrm>
        </p:grpSpPr>
        <p:sp>
          <p:nvSpPr>
            <p:cNvPr id="25606" name="Rectangle 20">
              <a:extLst>
                <a:ext uri="{FF2B5EF4-FFF2-40B4-BE49-F238E27FC236}">
                  <a16:creationId xmlns:a16="http://schemas.microsoft.com/office/drawing/2014/main" id="{63AC5E63-12D8-4927-B687-FD5D40F695EE}"/>
                </a:ext>
              </a:extLst>
            </p:cNvPr>
            <p:cNvSpPr>
              <a:spLocks noChangeArrowheads="1"/>
            </p:cNvSpPr>
            <p:nvPr/>
          </p:nvSpPr>
          <p:spPr bwMode="auto">
            <a:xfrm>
              <a:off x="4730" y="3975"/>
              <a:ext cx="872"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~^A=1</a:t>
              </a:r>
            </a:p>
            <a:p>
              <a:pPr>
                <a:spcBef>
                  <a:spcPct val="0"/>
                </a:spcBef>
                <a:buClrTx/>
                <a:buFontTx/>
                <a:buNone/>
              </a:pPr>
              <a:r>
                <a:rPr kumimoji="1" lang="en-US" altLang="zh-CN" sz="2400">
                  <a:solidFill>
                    <a:srgbClr val="000066"/>
                  </a:solidFill>
                  <a:latin typeface="Times New Roman" panose="02020603050405020304" pitchFamily="18" charset="0"/>
                </a:rPr>
                <a:t>~^B=1</a:t>
              </a:r>
            </a:p>
          </p:txBody>
        </p:sp>
        <p:sp>
          <p:nvSpPr>
            <p:cNvPr id="25607" name="Rectangle 21">
              <a:extLst>
                <a:ext uri="{FF2B5EF4-FFF2-40B4-BE49-F238E27FC236}">
                  <a16:creationId xmlns:a16="http://schemas.microsoft.com/office/drawing/2014/main" id="{75209D0C-1A68-41B2-8E26-1C4296A350CC}"/>
                </a:ext>
              </a:extLst>
            </p:cNvPr>
            <p:cNvSpPr>
              <a:spLocks noChangeArrowheads="1"/>
            </p:cNvSpPr>
            <p:nvPr/>
          </p:nvSpPr>
          <p:spPr bwMode="auto">
            <a:xfrm>
              <a:off x="3833" y="3999"/>
              <a:ext cx="799"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^A=0</a:t>
              </a:r>
            </a:p>
            <a:p>
              <a:pPr>
                <a:spcBef>
                  <a:spcPct val="0"/>
                </a:spcBef>
                <a:buClrTx/>
                <a:buFontTx/>
                <a:buNone/>
              </a:pPr>
              <a:r>
                <a:rPr kumimoji="1" lang="en-US" altLang="zh-CN" sz="2400">
                  <a:solidFill>
                    <a:srgbClr val="000066"/>
                  </a:solidFill>
                  <a:latin typeface="Times New Roman" panose="02020603050405020304" pitchFamily="18" charset="0"/>
                </a:rPr>
                <a:t>^B=0</a:t>
              </a:r>
            </a:p>
          </p:txBody>
        </p:sp>
        <p:sp>
          <p:nvSpPr>
            <p:cNvPr id="25608" name="Rectangle 22">
              <a:extLst>
                <a:ext uri="{FF2B5EF4-FFF2-40B4-BE49-F238E27FC236}">
                  <a16:creationId xmlns:a16="http://schemas.microsoft.com/office/drawing/2014/main" id="{688668C9-6109-4CD2-AF15-747615C84B06}"/>
                </a:ext>
              </a:extLst>
            </p:cNvPr>
            <p:cNvSpPr>
              <a:spLocks noChangeArrowheads="1"/>
            </p:cNvSpPr>
            <p:nvPr/>
          </p:nvSpPr>
          <p:spPr bwMode="auto">
            <a:xfrm>
              <a:off x="3061" y="3999"/>
              <a:ext cx="814"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|A=1</a:t>
              </a:r>
            </a:p>
            <a:p>
              <a:pPr>
                <a:spcBef>
                  <a:spcPct val="0"/>
                </a:spcBef>
                <a:buClrTx/>
                <a:buFontTx/>
                <a:buNone/>
              </a:pPr>
              <a:r>
                <a:rPr kumimoji="1" lang="en-US" altLang="zh-CN" sz="2400">
                  <a:solidFill>
                    <a:srgbClr val="000066"/>
                  </a:solidFill>
                  <a:latin typeface="Times New Roman" panose="02020603050405020304" pitchFamily="18" charset="0"/>
                </a:rPr>
                <a:t>~|B=0</a:t>
              </a:r>
            </a:p>
          </p:txBody>
        </p:sp>
        <p:sp>
          <p:nvSpPr>
            <p:cNvPr id="25609" name="Rectangle 23">
              <a:extLst>
                <a:ext uri="{FF2B5EF4-FFF2-40B4-BE49-F238E27FC236}">
                  <a16:creationId xmlns:a16="http://schemas.microsoft.com/office/drawing/2014/main" id="{F4752735-4805-4708-8821-9A1E890435AF}"/>
                </a:ext>
              </a:extLst>
            </p:cNvPr>
            <p:cNvSpPr>
              <a:spLocks noChangeArrowheads="1"/>
            </p:cNvSpPr>
            <p:nvPr/>
          </p:nvSpPr>
          <p:spPr bwMode="auto">
            <a:xfrm>
              <a:off x="2154" y="3999"/>
              <a:ext cx="93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~&amp;A=1</a:t>
              </a:r>
            </a:p>
            <a:p>
              <a:pPr>
                <a:spcBef>
                  <a:spcPct val="0"/>
                </a:spcBef>
                <a:buClrTx/>
                <a:buFontTx/>
                <a:buNone/>
              </a:pPr>
              <a:r>
                <a:rPr kumimoji="1" lang="en-US" altLang="zh-CN" sz="2400">
                  <a:solidFill>
                    <a:srgbClr val="000066"/>
                  </a:solidFill>
                  <a:latin typeface="Times New Roman" panose="02020603050405020304" pitchFamily="18" charset="0"/>
                </a:rPr>
                <a:t>&amp;B=1</a:t>
              </a:r>
            </a:p>
          </p:txBody>
        </p:sp>
        <p:sp>
          <p:nvSpPr>
            <p:cNvPr id="25610" name="Rectangle 24">
              <a:extLst>
                <a:ext uri="{FF2B5EF4-FFF2-40B4-BE49-F238E27FC236}">
                  <a16:creationId xmlns:a16="http://schemas.microsoft.com/office/drawing/2014/main" id="{03BA907B-FCE0-49BA-A88C-D4A29670018D}"/>
                </a:ext>
              </a:extLst>
            </p:cNvPr>
            <p:cNvSpPr>
              <a:spLocks noChangeArrowheads="1"/>
            </p:cNvSpPr>
            <p:nvPr/>
          </p:nvSpPr>
          <p:spPr bwMode="auto">
            <a:xfrm>
              <a:off x="1247" y="3908"/>
              <a:ext cx="968"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&amp;A=1&amp;0&amp;1&amp;0=0</a:t>
              </a:r>
            </a:p>
          </p:txBody>
        </p:sp>
        <p:sp>
          <p:nvSpPr>
            <p:cNvPr id="25611" name="Rectangle 25">
              <a:extLst>
                <a:ext uri="{FF2B5EF4-FFF2-40B4-BE49-F238E27FC236}">
                  <a16:creationId xmlns:a16="http://schemas.microsoft.com/office/drawing/2014/main" id="{065A566B-0983-4553-95D4-906F36EEAFF5}"/>
                </a:ext>
              </a:extLst>
            </p:cNvPr>
            <p:cNvSpPr>
              <a:spLocks noChangeArrowheads="1"/>
            </p:cNvSpPr>
            <p:nvPr/>
          </p:nvSpPr>
          <p:spPr bwMode="auto">
            <a:xfrm>
              <a:off x="249" y="3999"/>
              <a:ext cx="1179"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   </a:t>
              </a:r>
              <a:r>
                <a:rPr kumimoji="1" lang="zh-CN" altLang="en-US" sz="2400">
                  <a:solidFill>
                    <a:srgbClr val="000066"/>
                  </a:solidFill>
                  <a:latin typeface="Times New Roman" panose="02020603050405020304" pitchFamily="18" charset="0"/>
                </a:rPr>
                <a:t>缩位运算</a:t>
              </a:r>
            </a:p>
          </p:txBody>
        </p:sp>
        <p:sp>
          <p:nvSpPr>
            <p:cNvPr id="25612" name="Line 26">
              <a:extLst>
                <a:ext uri="{FF2B5EF4-FFF2-40B4-BE49-F238E27FC236}">
                  <a16:creationId xmlns:a16="http://schemas.microsoft.com/office/drawing/2014/main" id="{C0950040-8B11-408E-9026-00EF30E03AC4}"/>
                </a:ext>
              </a:extLst>
            </p:cNvPr>
            <p:cNvSpPr>
              <a:spLocks noChangeShapeType="1"/>
            </p:cNvSpPr>
            <p:nvPr/>
          </p:nvSpPr>
          <p:spPr bwMode="auto">
            <a:xfrm>
              <a:off x="295" y="4610"/>
              <a:ext cx="530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3" name="Line 27">
              <a:extLst>
                <a:ext uri="{FF2B5EF4-FFF2-40B4-BE49-F238E27FC236}">
                  <a16:creationId xmlns:a16="http://schemas.microsoft.com/office/drawing/2014/main" id="{EFECC43A-2D1D-4230-BABF-3819C1314841}"/>
                </a:ext>
              </a:extLst>
            </p:cNvPr>
            <p:cNvSpPr>
              <a:spLocks noChangeShapeType="1"/>
            </p:cNvSpPr>
            <p:nvPr/>
          </p:nvSpPr>
          <p:spPr bwMode="auto">
            <a:xfrm>
              <a:off x="295" y="3863"/>
              <a:ext cx="530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8339"/>
                                        </p:tgtEl>
                                        <p:attrNameLst>
                                          <p:attrName>style.visibility</p:attrName>
                                        </p:attrNameLst>
                                      </p:cBhvr>
                                      <p:to>
                                        <p:strVal val="visible"/>
                                      </p:to>
                                    </p:set>
                                    <p:animEffect transition="in" filter="strips(downRight)">
                                      <p:cBhvr>
                                        <p:cTn id="7" dur="500"/>
                                        <p:tgtEl>
                                          <p:spTgt spid="398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
            <a:extLst>
              <a:ext uri="{FF2B5EF4-FFF2-40B4-BE49-F238E27FC236}">
                <a16:creationId xmlns:a16="http://schemas.microsoft.com/office/drawing/2014/main" id="{7918CF06-D667-42C3-88E4-B9B90278E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1844675"/>
            <a:ext cx="84455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7">
            <a:extLst>
              <a:ext uri="{FF2B5EF4-FFF2-40B4-BE49-F238E27FC236}">
                <a16:creationId xmlns:a16="http://schemas.microsoft.com/office/drawing/2014/main" id="{F6AA8963-FA00-40CB-A105-80117B573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437063"/>
            <a:ext cx="7950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文本框 3">
            <a:extLst>
              <a:ext uri="{FF2B5EF4-FFF2-40B4-BE49-F238E27FC236}">
                <a16:creationId xmlns:a16="http://schemas.microsoft.com/office/drawing/2014/main" id="{C2E307DC-1F20-4E90-8DD4-C6F647E5FAEC}"/>
              </a:ext>
            </a:extLst>
          </p:cNvPr>
          <p:cNvSpPr txBox="1">
            <a:spLocks noChangeArrowheads="1"/>
          </p:cNvSpPr>
          <p:nvPr/>
        </p:nvSpPr>
        <p:spPr bwMode="auto">
          <a:xfrm>
            <a:off x="611188" y="1690688"/>
            <a:ext cx="1728787"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zh-CN" altLang="en-US">
                <a:solidFill>
                  <a:srgbClr val="C00000"/>
                </a:solidFill>
              </a:rPr>
              <a:t>例：</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74F2C3F-EC51-4EC2-A51C-27C480E37BEB}"/>
              </a:ext>
            </a:extLst>
          </p:cNvPr>
          <p:cNvSpPr>
            <a:spLocks noChangeArrowheads="1"/>
          </p:cNvSpPr>
          <p:nvPr/>
        </p:nvSpPr>
        <p:spPr bwMode="auto">
          <a:xfrm>
            <a:off x="827088" y="476250"/>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cs typeface="Arial" panose="020B0604020202020204" pitchFamily="34" charset="0"/>
              </a:rPr>
              <a:t>2. </a:t>
            </a:r>
            <a:r>
              <a:rPr kumimoji="1" lang="zh-CN" altLang="en-US" sz="2400">
                <a:solidFill>
                  <a:srgbClr val="000066"/>
                </a:solidFill>
                <a:latin typeface="Times New Roman" panose="02020603050405020304" pitchFamily="18" charset="0"/>
                <a:cs typeface="Arial" panose="020B0604020202020204" pitchFamily="34" charset="0"/>
              </a:rPr>
              <a:t>运算符的优先级</a:t>
            </a:r>
          </a:p>
        </p:txBody>
      </p:sp>
      <p:sp>
        <p:nvSpPr>
          <p:cNvPr id="27651" name="Rectangle 49">
            <a:extLst>
              <a:ext uri="{FF2B5EF4-FFF2-40B4-BE49-F238E27FC236}">
                <a16:creationId xmlns:a16="http://schemas.microsoft.com/office/drawing/2014/main" id="{F30D10DE-A700-47CA-8F5B-C4344FBD63DF}"/>
              </a:ext>
            </a:extLst>
          </p:cNvPr>
          <p:cNvSpPr>
            <a:spLocks noChangeArrowheads="1"/>
          </p:cNvSpPr>
          <p:nvPr/>
        </p:nvSpPr>
        <p:spPr bwMode="auto">
          <a:xfrm>
            <a:off x="900113" y="1268413"/>
            <a:ext cx="687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Arial" panose="020B0604020202020204" pitchFamily="34" charset="0"/>
              </a:rPr>
              <a:t>优先级的顺序从下向上依次增加。</a:t>
            </a:r>
          </a:p>
        </p:txBody>
      </p:sp>
      <p:sp>
        <p:nvSpPr>
          <p:cNvPr id="27652" name="Rectangle 59">
            <a:extLst>
              <a:ext uri="{FF2B5EF4-FFF2-40B4-BE49-F238E27FC236}">
                <a16:creationId xmlns:a16="http://schemas.microsoft.com/office/drawing/2014/main" id="{F35E8B87-6A9D-492F-BD76-F8C36348135B}"/>
              </a:ext>
            </a:extLst>
          </p:cNvPr>
          <p:cNvSpPr>
            <a:spLocks noChangeArrowheads="1"/>
          </p:cNvSpPr>
          <p:nvPr/>
        </p:nvSpPr>
        <p:spPr bwMode="auto">
          <a:xfrm>
            <a:off x="1603375" y="1482725"/>
            <a:ext cx="8318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27653" name="Line 50">
            <a:extLst>
              <a:ext uri="{FF2B5EF4-FFF2-40B4-BE49-F238E27FC236}">
                <a16:creationId xmlns:a16="http://schemas.microsoft.com/office/drawing/2014/main" id="{C6E34B28-ACC2-4184-9578-F9D4854D8FF4}"/>
              </a:ext>
            </a:extLst>
          </p:cNvPr>
          <p:cNvSpPr>
            <a:spLocks noChangeShapeType="1"/>
          </p:cNvSpPr>
          <p:nvPr/>
        </p:nvSpPr>
        <p:spPr bwMode="auto">
          <a:xfrm flipV="1">
            <a:off x="6659563" y="2565400"/>
            <a:ext cx="0" cy="3384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2655" name="Group 223">
            <a:extLst>
              <a:ext uri="{FF2B5EF4-FFF2-40B4-BE49-F238E27FC236}">
                <a16:creationId xmlns:a16="http://schemas.microsoft.com/office/drawing/2014/main" id="{A83BABBC-1C05-47F1-BA0A-CC02F6CE65B8}"/>
              </a:ext>
            </a:extLst>
          </p:cNvPr>
          <p:cNvGraphicFramePr>
            <a:graphicFrameLocks noGrp="1"/>
          </p:cNvGraphicFramePr>
          <p:nvPr/>
        </p:nvGraphicFramePr>
        <p:xfrm>
          <a:off x="1331913" y="1916113"/>
          <a:ext cx="6335712" cy="4389437"/>
        </p:xfrm>
        <a:graphic>
          <a:graphicData uri="http://schemas.openxmlformats.org/drawingml/2006/table">
            <a:tbl>
              <a:tblPr/>
              <a:tblGrid>
                <a:gridCol w="1335087">
                  <a:extLst>
                    <a:ext uri="{9D8B030D-6E8A-4147-A177-3AD203B41FA5}">
                      <a16:colId xmlns:a16="http://schemas.microsoft.com/office/drawing/2014/main" val="20000"/>
                    </a:ext>
                  </a:extLst>
                </a:gridCol>
                <a:gridCol w="2557463">
                  <a:extLst>
                    <a:ext uri="{9D8B030D-6E8A-4147-A177-3AD203B41FA5}">
                      <a16:colId xmlns:a16="http://schemas.microsoft.com/office/drawing/2014/main" val="20001"/>
                    </a:ext>
                  </a:extLst>
                </a:gridCol>
                <a:gridCol w="2443162">
                  <a:extLst>
                    <a:ext uri="{9D8B030D-6E8A-4147-A177-3AD203B41FA5}">
                      <a16:colId xmlns:a16="http://schemas.microsoft.com/office/drawing/2014/main" val="20002"/>
                    </a:ext>
                  </a:extLst>
                </a:gridCol>
              </a:tblGrid>
              <a:tr h="365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类型</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符号</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优先级别</a:t>
                      </a: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取反</a:t>
                      </a: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  ~  -(</a:t>
                      </a: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求</a:t>
                      </a: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2</a:t>
                      </a: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的补码</a:t>
                      </a: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最高优先级</a:t>
                      </a: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算术</a:t>
                      </a: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  /</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  -</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移位</a:t>
                      </a: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&gt;&gt;  &lt;&lt;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关系</a:t>
                      </a: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&lt;  &lt;=  &gt;  &gt;=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等于</a:t>
                      </a: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  !=</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44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缩位</a:t>
                      </a: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&amp;  ~&amp;</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  ^~</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  ~|</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逻辑</a:t>
                      </a: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&amp;&amp;</a:t>
                      </a:r>
                    </a:p>
                    <a:p>
                      <a:pPr marL="0" marR="0" lvl="0" indent="269875"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条件</a:t>
                      </a:r>
                    </a:p>
                  </a:txBody>
                  <a:tcPr marT="45723" marB="4572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66"/>
                          </a:solidFill>
                          <a:effectLst/>
                          <a:latin typeface="Times New Roman" pitchFamily="18" charset="0"/>
                          <a:ea typeface="楷体_GB2312" pitchFamily="49" charset="-122"/>
                          <a:cs typeface="Arial" pitchFamily="34" charset="0"/>
                        </a:rPr>
                        <a:t>最低优先级</a:t>
                      </a: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9E929A14-9F86-4B01-82FD-EFE20ECC8CD5}"/>
              </a:ext>
            </a:extLst>
          </p:cNvPr>
          <p:cNvSpPr>
            <a:spLocks noChangeArrowheads="1"/>
          </p:cNvSpPr>
          <p:nvPr/>
        </p:nvSpPr>
        <p:spPr bwMode="auto">
          <a:xfrm>
            <a:off x="539750" y="2565400"/>
            <a:ext cx="799306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60000"/>
              </a:lnSpc>
              <a:spcBef>
                <a:spcPct val="0"/>
              </a:spcBef>
              <a:buClrTx/>
              <a:buFontTx/>
              <a:buNone/>
            </a:pPr>
            <a:r>
              <a:rPr kumimoji="1" lang="zh-CN" altLang="en-US" sz="2400">
                <a:solidFill>
                  <a:srgbClr val="000066"/>
                </a:solidFill>
                <a:latin typeface="Times New Roman" panose="02020603050405020304" pitchFamily="18" charset="0"/>
              </a:rPr>
              <a:t>一般用法：</a:t>
            </a:r>
          </a:p>
          <a:p>
            <a:pPr eaLnBrk="1" hangingPunct="1">
              <a:lnSpc>
                <a:spcPct val="160000"/>
              </a:lnSpc>
              <a:spcBef>
                <a:spcPct val="0"/>
              </a:spcBef>
              <a:buClrTx/>
              <a:buFontTx/>
              <a:buNone/>
            </a:pPr>
            <a:r>
              <a:rPr kumimoji="1" lang="en-US" altLang="zh-CN" sz="2400">
                <a:solidFill>
                  <a:srgbClr val="C00000"/>
                </a:solidFill>
                <a:latin typeface="Times New Roman" panose="02020603050405020304" pitchFamily="18" charset="0"/>
              </a:rPr>
              <a:t>condition_expr?expr1:expr2</a:t>
            </a:r>
            <a:r>
              <a:rPr kumimoji="1" lang="en-US" altLang="zh-CN" sz="2400">
                <a:solidFill>
                  <a:srgbClr val="000066"/>
                </a:solidFill>
                <a:latin typeface="Times New Roman" panose="02020603050405020304" pitchFamily="18" charset="0"/>
              </a:rPr>
              <a:t>;</a:t>
            </a:r>
          </a:p>
        </p:txBody>
      </p:sp>
      <p:sp>
        <p:nvSpPr>
          <p:cNvPr id="28675" name="Rectangle 3">
            <a:extLst>
              <a:ext uri="{FF2B5EF4-FFF2-40B4-BE49-F238E27FC236}">
                <a16:creationId xmlns:a16="http://schemas.microsoft.com/office/drawing/2014/main" id="{EC0C35AB-5535-4E00-82C3-AEB52D55DB73}"/>
              </a:ext>
            </a:extLst>
          </p:cNvPr>
          <p:cNvSpPr>
            <a:spLocks noChangeArrowheads="1"/>
          </p:cNvSpPr>
          <p:nvPr/>
        </p:nvSpPr>
        <p:spPr bwMode="auto">
          <a:xfrm>
            <a:off x="971550" y="155733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C00000"/>
                </a:solidFill>
                <a:latin typeface="Times New Roman" panose="02020603050405020304" pitchFamily="18" charset="0"/>
              </a:rPr>
              <a:t>条件运算符</a:t>
            </a:r>
          </a:p>
        </p:txBody>
      </p:sp>
      <p:sp>
        <p:nvSpPr>
          <p:cNvPr id="28676" name="Rectangle 4">
            <a:extLst>
              <a:ext uri="{FF2B5EF4-FFF2-40B4-BE49-F238E27FC236}">
                <a16:creationId xmlns:a16="http://schemas.microsoft.com/office/drawing/2014/main" id="{465C5569-9E8F-43B1-9958-250E7DDA4F1B}"/>
              </a:ext>
            </a:extLst>
          </p:cNvPr>
          <p:cNvSpPr>
            <a:spLocks noChangeArrowheads="1"/>
          </p:cNvSpPr>
          <p:nvPr/>
        </p:nvSpPr>
        <p:spPr bwMode="auto">
          <a:xfrm>
            <a:off x="684213" y="2133600"/>
            <a:ext cx="784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是三目运算符，运算时根据条件表达式的值选择表达式。</a:t>
            </a:r>
          </a:p>
        </p:txBody>
      </p:sp>
      <p:sp>
        <p:nvSpPr>
          <p:cNvPr id="400389" name="Rectangle 5">
            <a:extLst>
              <a:ext uri="{FF2B5EF4-FFF2-40B4-BE49-F238E27FC236}">
                <a16:creationId xmlns:a16="http://schemas.microsoft.com/office/drawing/2014/main" id="{B1EC0AB1-AE4B-4BBF-9AC6-2A74F9A4337E}"/>
              </a:ext>
            </a:extLst>
          </p:cNvPr>
          <p:cNvSpPr>
            <a:spLocks noChangeArrowheads="1"/>
          </p:cNvSpPr>
          <p:nvPr/>
        </p:nvSpPr>
        <p:spPr bwMode="auto">
          <a:xfrm>
            <a:off x="409575" y="3960813"/>
            <a:ext cx="873442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60000"/>
              </a:lnSpc>
              <a:spcBef>
                <a:spcPct val="0"/>
              </a:spcBef>
              <a:buClrTx/>
              <a:buFontTx/>
              <a:buNone/>
            </a:pPr>
            <a:r>
              <a:rPr kumimoji="1" lang="zh-CN" altLang="en-US" sz="2400">
                <a:solidFill>
                  <a:srgbClr val="000066"/>
                </a:solidFill>
                <a:latin typeface="Times New Roman" panose="02020603050405020304" pitchFamily="18" charset="0"/>
              </a:rPr>
              <a:t>首先计算第一个操作数</a:t>
            </a:r>
            <a:r>
              <a:rPr kumimoji="1" lang="en-US" altLang="zh-CN" sz="2400">
                <a:solidFill>
                  <a:srgbClr val="000066"/>
                </a:solidFill>
                <a:latin typeface="Times New Roman" panose="02020603050405020304" pitchFamily="18" charset="0"/>
              </a:rPr>
              <a:t>condition_expr</a:t>
            </a:r>
            <a:r>
              <a:rPr kumimoji="1" lang="zh-CN" altLang="en-US" sz="2400">
                <a:solidFill>
                  <a:srgbClr val="000066"/>
                </a:solidFill>
                <a:latin typeface="Times New Roman" panose="02020603050405020304" pitchFamily="18" charset="0"/>
              </a:rPr>
              <a:t>的值，如果结果为逻辑</a:t>
            </a:r>
            <a:r>
              <a:rPr kumimoji="1" lang="en-US" altLang="zh-CN" sz="2400">
                <a:solidFill>
                  <a:srgbClr val="000066"/>
                </a:solidFill>
                <a:latin typeface="Times New Roman" panose="02020603050405020304" pitchFamily="18" charset="0"/>
              </a:rPr>
              <a:t>1</a:t>
            </a:r>
            <a:r>
              <a:rPr kumimoji="1" lang="zh-CN" altLang="en-US" sz="2400">
                <a:solidFill>
                  <a:srgbClr val="000066"/>
                </a:solidFill>
                <a:latin typeface="Times New Roman" panose="02020603050405020304" pitchFamily="18" charset="0"/>
              </a:rPr>
              <a:t>，</a:t>
            </a:r>
          </a:p>
          <a:p>
            <a:pPr eaLnBrk="1" hangingPunct="1">
              <a:lnSpc>
                <a:spcPct val="160000"/>
              </a:lnSpc>
              <a:spcBef>
                <a:spcPct val="0"/>
              </a:spcBef>
              <a:buClrTx/>
              <a:buFontTx/>
              <a:buNone/>
            </a:pPr>
            <a:r>
              <a:rPr kumimoji="1" lang="zh-CN" altLang="en-US" sz="2400">
                <a:solidFill>
                  <a:srgbClr val="000066"/>
                </a:solidFill>
                <a:latin typeface="Times New Roman" panose="02020603050405020304" pitchFamily="18" charset="0"/>
              </a:rPr>
              <a:t>则选择第二个操作数</a:t>
            </a:r>
            <a:r>
              <a:rPr kumimoji="1" lang="en-US" altLang="zh-CN" sz="2400">
                <a:solidFill>
                  <a:srgbClr val="000066"/>
                </a:solidFill>
                <a:latin typeface="Times New Roman" panose="02020603050405020304" pitchFamily="18" charset="0"/>
              </a:rPr>
              <a:t>expr1</a:t>
            </a:r>
            <a:r>
              <a:rPr kumimoji="1" lang="zh-CN" altLang="en-US" sz="2400">
                <a:solidFill>
                  <a:srgbClr val="000066"/>
                </a:solidFill>
                <a:latin typeface="Times New Roman" panose="02020603050405020304" pitchFamily="18" charset="0"/>
              </a:rPr>
              <a:t>的值作为结果返回，结果为逻辑</a:t>
            </a:r>
            <a:r>
              <a:rPr kumimoji="1" lang="en-US" altLang="zh-CN" sz="2400">
                <a:solidFill>
                  <a:srgbClr val="000066"/>
                </a:solidFill>
                <a:latin typeface="Times New Roman" panose="02020603050405020304" pitchFamily="18" charset="0"/>
              </a:rPr>
              <a:t>0</a:t>
            </a:r>
            <a:r>
              <a:rPr kumimoji="1" lang="zh-CN" altLang="en-US" sz="2400">
                <a:solidFill>
                  <a:srgbClr val="000066"/>
                </a:solidFill>
                <a:latin typeface="Times New Roman" panose="02020603050405020304" pitchFamily="18" charset="0"/>
              </a:rPr>
              <a:t>，</a:t>
            </a:r>
          </a:p>
          <a:p>
            <a:pPr eaLnBrk="1" hangingPunct="1">
              <a:lnSpc>
                <a:spcPct val="160000"/>
              </a:lnSpc>
              <a:spcBef>
                <a:spcPct val="0"/>
              </a:spcBef>
              <a:buClrTx/>
              <a:buFontTx/>
              <a:buNone/>
            </a:pPr>
            <a:r>
              <a:rPr kumimoji="1" lang="zh-CN" altLang="en-US" sz="2400">
                <a:solidFill>
                  <a:srgbClr val="000066"/>
                </a:solidFill>
                <a:latin typeface="Times New Roman" panose="02020603050405020304" pitchFamily="18" charset="0"/>
              </a:rPr>
              <a:t>选择第三个操作数</a:t>
            </a:r>
            <a:r>
              <a:rPr kumimoji="1" lang="en-US" altLang="zh-CN" sz="2400">
                <a:solidFill>
                  <a:srgbClr val="000066"/>
                </a:solidFill>
                <a:latin typeface="Times New Roman" panose="02020603050405020304" pitchFamily="18" charset="0"/>
              </a:rPr>
              <a:t>expr2</a:t>
            </a:r>
            <a:r>
              <a:rPr kumimoji="1" lang="zh-CN" altLang="en-US" sz="2400">
                <a:solidFill>
                  <a:srgbClr val="000066"/>
                </a:solidFill>
                <a:latin typeface="Times New Roman" panose="02020603050405020304" pitchFamily="18" charset="0"/>
              </a:rPr>
              <a:t>的值作为结果返回。</a:t>
            </a:r>
            <a:endParaRPr kumimoji="1" lang="zh-CN" altLang="en-US" sz="2400">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wipe(up)">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0389"/>
                                        </p:tgtEl>
                                        <p:attrNameLst>
                                          <p:attrName>style.visibility</p:attrName>
                                        </p:attrNameLst>
                                      </p:cBhvr>
                                      <p:to>
                                        <p:strVal val="visible"/>
                                      </p:to>
                                    </p:set>
                                    <p:animEffect transition="in" filter="wipe(up)">
                                      <p:cBhvr>
                                        <p:cTn id="12" dur="500"/>
                                        <p:tgtEl>
                                          <p:spTgt spid="400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p:bldP spid="4003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a:extLst>
              <a:ext uri="{FF2B5EF4-FFF2-40B4-BE49-F238E27FC236}">
                <a16:creationId xmlns:a16="http://schemas.microsoft.com/office/drawing/2014/main" id="{414580E3-C62B-4742-92AA-BBE31D0E29B5}"/>
              </a:ext>
            </a:extLst>
          </p:cNvPr>
          <p:cNvSpPr>
            <a:spLocks noChangeArrowheads="1"/>
          </p:cNvSpPr>
          <p:nvPr/>
        </p:nvSpPr>
        <p:spPr bwMode="auto">
          <a:xfrm>
            <a:off x="2843213" y="1992313"/>
            <a:ext cx="2789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楷体_GB2312" pitchFamily="49" charset="-122"/>
              </a:rPr>
              <a:t>基本门级元件模型 </a:t>
            </a:r>
          </a:p>
        </p:txBody>
      </p:sp>
      <p:graphicFrame>
        <p:nvGraphicFramePr>
          <p:cNvPr id="403460" name="Group 4">
            <a:extLst>
              <a:ext uri="{FF2B5EF4-FFF2-40B4-BE49-F238E27FC236}">
                <a16:creationId xmlns:a16="http://schemas.microsoft.com/office/drawing/2014/main" id="{96B52310-57B0-4D71-A7BD-4B95B47F9A0B}"/>
              </a:ext>
            </a:extLst>
          </p:cNvPr>
          <p:cNvGraphicFramePr>
            <a:graphicFrameLocks noGrp="1"/>
          </p:cNvGraphicFramePr>
          <p:nvPr/>
        </p:nvGraphicFramePr>
        <p:xfrm>
          <a:off x="34925" y="2641600"/>
          <a:ext cx="8929688" cy="3379788"/>
        </p:xfrm>
        <a:graphic>
          <a:graphicData uri="http://schemas.openxmlformats.org/drawingml/2006/table">
            <a:tbl>
              <a:tblPr/>
              <a:tblGrid>
                <a:gridCol w="1152525">
                  <a:extLst>
                    <a:ext uri="{9D8B030D-6E8A-4147-A177-3AD203B41FA5}">
                      <a16:colId xmlns:a16="http://schemas.microsoft.com/office/drawing/2014/main" val="20000"/>
                    </a:ext>
                  </a:extLst>
                </a:gridCol>
                <a:gridCol w="3290888">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gridCol w="3175000">
                  <a:extLst>
                    <a:ext uri="{9D8B030D-6E8A-4147-A177-3AD203B41FA5}">
                      <a16:colId xmlns:a16="http://schemas.microsoft.com/office/drawing/2014/main" val="20003"/>
                    </a:ext>
                  </a:extLst>
                </a:gridCol>
              </a:tblGrid>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元件符号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功能说明</a:t>
                      </a:r>
                    </a:p>
                  </a:txBody>
                  <a:tcP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元件符号</a:t>
                      </a:r>
                    </a:p>
                  </a:txBody>
                  <a:tcP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功能说明</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and</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多输入端的与门</a:t>
                      </a:r>
                    </a:p>
                  </a:txBody>
                  <a:tcP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nand</a:t>
                      </a:r>
                    </a:p>
                  </a:txBody>
                  <a:tcP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多输入端的与非门</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or</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多输入端的或门</a:t>
                      </a:r>
                    </a:p>
                  </a:txBody>
                  <a:tcP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nor</a:t>
                      </a:r>
                    </a:p>
                  </a:txBody>
                  <a:tcP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多输入端的或非门</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xor</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多输入端的异或门</a:t>
                      </a:r>
                    </a:p>
                  </a:txBody>
                  <a:tcP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xnor</a:t>
                      </a:r>
                    </a:p>
                  </a:txBody>
                  <a:tcP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多输入端的异或非门</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buf</a:t>
                      </a: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多输出端的缓冲器</a:t>
                      </a:r>
                    </a:p>
                  </a:txBody>
                  <a:tcP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not</a:t>
                      </a:r>
                    </a:p>
                  </a:txBody>
                  <a:tcP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多输出端的反相器</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bufif1</a:t>
                      </a: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控制信号高电平有效的三态缓冲器</a:t>
                      </a:r>
                    </a:p>
                  </a:txBody>
                  <a:tcP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notif1</a:t>
                      </a:r>
                    </a:p>
                  </a:txBody>
                  <a:tcPr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控制信号高电平有效的</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三态反相器</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bufif0</a:t>
                      </a: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控制信号低电平有效的三态缓冲器</a:t>
                      </a:r>
                    </a:p>
                  </a:txBody>
                  <a:tcP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1" i="0" u="none" strike="noStrike" cap="none" normalizeH="0" baseline="0">
                          <a:ln>
                            <a:noFill/>
                          </a:ln>
                          <a:solidFill>
                            <a:srgbClr val="000066"/>
                          </a:solidFill>
                          <a:effectLst/>
                          <a:latin typeface="楷体_GB2312" pitchFamily="49" charset="-122"/>
                          <a:ea typeface="楷体_GB2312" pitchFamily="49" charset="-122"/>
                        </a:rPr>
                        <a:t>notif0</a:t>
                      </a:r>
                    </a:p>
                  </a:txBody>
                  <a:tcPr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控制信号低电平有效的</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rgbClr val="000066"/>
                          </a:solidFill>
                          <a:effectLst/>
                          <a:latin typeface="楷体_GB2312" pitchFamily="49" charset="-122"/>
                          <a:ea typeface="楷体_GB2312" pitchFamily="49" charset="-122"/>
                        </a:rPr>
                        <a:t>三态反相器</a:t>
                      </a: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03503" name="AutoShape 47">
            <a:extLst>
              <a:ext uri="{FF2B5EF4-FFF2-40B4-BE49-F238E27FC236}">
                <a16:creationId xmlns:a16="http://schemas.microsoft.com/office/drawing/2014/main" id="{C8BCA1D5-292B-40A3-AAFF-5BE98723483C}"/>
              </a:ext>
            </a:extLst>
          </p:cNvPr>
          <p:cNvSpPr>
            <a:spLocks noChangeArrowheads="1"/>
          </p:cNvSpPr>
          <p:nvPr/>
        </p:nvSpPr>
        <p:spPr bwMode="auto">
          <a:xfrm>
            <a:off x="71438" y="3362325"/>
            <a:ext cx="8893175" cy="935038"/>
          </a:xfrm>
          <a:prstGeom prst="roundRect">
            <a:avLst>
              <a:gd name="adj" fmla="val 16667"/>
            </a:avLst>
          </a:prstGeom>
          <a:noFill/>
          <a:ln w="25400" algn="ctr">
            <a:solidFill>
              <a:srgbClr val="D60093"/>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403504" name="AutoShape 48">
            <a:extLst>
              <a:ext uri="{FF2B5EF4-FFF2-40B4-BE49-F238E27FC236}">
                <a16:creationId xmlns:a16="http://schemas.microsoft.com/office/drawing/2014/main" id="{81CC7CA6-037C-452B-B27E-EE449AFD07EB}"/>
              </a:ext>
            </a:extLst>
          </p:cNvPr>
          <p:cNvSpPr>
            <a:spLocks noChangeArrowheads="1"/>
          </p:cNvSpPr>
          <p:nvPr/>
        </p:nvSpPr>
        <p:spPr bwMode="auto">
          <a:xfrm>
            <a:off x="106363" y="4297363"/>
            <a:ext cx="8893175" cy="433387"/>
          </a:xfrm>
          <a:prstGeom prst="roundRect">
            <a:avLst>
              <a:gd name="adj" fmla="val 16667"/>
            </a:avLst>
          </a:prstGeom>
          <a:noFill/>
          <a:ln w="25400" algn="ctr">
            <a:solidFill>
              <a:srgbClr val="0066FF"/>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403505" name="AutoShape 49">
            <a:extLst>
              <a:ext uri="{FF2B5EF4-FFF2-40B4-BE49-F238E27FC236}">
                <a16:creationId xmlns:a16="http://schemas.microsoft.com/office/drawing/2014/main" id="{BC6C1A47-6472-45FA-9930-31A9348D82BB}"/>
              </a:ext>
            </a:extLst>
          </p:cNvPr>
          <p:cNvSpPr>
            <a:spLocks noChangeArrowheads="1"/>
          </p:cNvSpPr>
          <p:nvPr/>
        </p:nvSpPr>
        <p:spPr bwMode="auto">
          <a:xfrm>
            <a:off x="106363" y="4800600"/>
            <a:ext cx="8893175" cy="1152525"/>
          </a:xfrm>
          <a:prstGeom prst="roundRect">
            <a:avLst>
              <a:gd name="adj" fmla="val 16667"/>
            </a:avLst>
          </a:prstGeom>
          <a:noFill/>
          <a:ln w="25400" algn="ctr">
            <a:solidFill>
              <a:schemeClr val="accent2"/>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403506" name="AutoShape 50">
            <a:extLst>
              <a:ext uri="{FF2B5EF4-FFF2-40B4-BE49-F238E27FC236}">
                <a16:creationId xmlns:a16="http://schemas.microsoft.com/office/drawing/2014/main" id="{CD88094A-6505-429E-A9E3-3E62052F6A9C}"/>
              </a:ext>
            </a:extLst>
          </p:cNvPr>
          <p:cNvSpPr>
            <a:spLocks noChangeArrowheads="1"/>
          </p:cNvSpPr>
          <p:nvPr/>
        </p:nvSpPr>
        <p:spPr bwMode="auto">
          <a:xfrm>
            <a:off x="7307263" y="2033588"/>
            <a:ext cx="1692275" cy="514350"/>
          </a:xfrm>
          <a:prstGeom prst="wedgeRoundRectCallout">
            <a:avLst>
              <a:gd name="adj1" fmla="val -118292"/>
              <a:gd name="adj2" fmla="val 206171"/>
              <a:gd name="adj3" fmla="val 16667"/>
            </a:avLst>
          </a:prstGeom>
          <a:solidFill>
            <a:schemeClr val="bg1"/>
          </a:solidFill>
          <a:ln w="28575">
            <a:solidFill>
              <a:srgbClr val="FF33CC"/>
            </a:solidFill>
            <a:miter lim="800000"/>
            <a:headEnd/>
            <a:tailEnd/>
          </a:ln>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FontTx/>
              <a:buNone/>
            </a:pPr>
            <a:r>
              <a:rPr kumimoji="1" lang="zh-CN" altLang="en-US" sz="2400">
                <a:solidFill>
                  <a:srgbClr val="000066"/>
                </a:solidFill>
                <a:latin typeface="Times New Roman" panose="02020603050405020304" pitchFamily="18" charset="0"/>
              </a:rPr>
              <a:t>多输入门</a:t>
            </a:r>
          </a:p>
        </p:txBody>
      </p:sp>
      <p:sp>
        <p:nvSpPr>
          <p:cNvPr id="403507" name="AutoShape 51">
            <a:extLst>
              <a:ext uri="{FF2B5EF4-FFF2-40B4-BE49-F238E27FC236}">
                <a16:creationId xmlns:a16="http://schemas.microsoft.com/office/drawing/2014/main" id="{F9CBA497-7790-4436-950F-14CA17959658}"/>
              </a:ext>
            </a:extLst>
          </p:cNvPr>
          <p:cNvSpPr>
            <a:spLocks noChangeArrowheads="1"/>
          </p:cNvSpPr>
          <p:nvPr/>
        </p:nvSpPr>
        <p:spPr bwMode="auto">
          <a:xfrm>
            <a:off x="5435600" y="2065338"/>
            <a:ext cx="1692275" cy="514350"/>
          </a:xfrm>
          <a:prstGeom prst="wedgeRoundRectCallout">
            <a:avLst>
              <a:gd name="adj1" fmla="val -149060"/>
              <a:gd name="adj2" fmla="val 371606"/>
              <a:gd name="adj3" fmla="val 16667"/>
            </a:avLst>
          </a:prstGeom>
          <a:solidFill>
            <a:schemeClr val="bg1"/>
          </a:solidFill>
          <a:ln w="28575">
            <a:solidFill>
              <a:srgbClr val="0066FF"/>
            </a:solidFill>
            <a:miter lim="800000"/>
            <a:headEnd/>
            <a:tailEnd/>
          </a:ln>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FontTx/>
              <a:buNone/>
            </a:pPr>
            <a:r>
              <a:rPr kumimoji="1" lang="zh-CN" altLang="en-US" sz="2400">
                <a:solidFill>
                  <a:srgbClr val="000066"/>
                </a:solidFill>
                <a:latin typeface="Times New Roman" panose="02020603050405020304" pitchFamily="18" charset="0"/>
              </a:rPr>
              <a:t>多输出门</a:t>
            </a:r>
          </a:p>
        </p:txBody>
      </p:sp>
      <p:sp>
        <p:nvSpPr>
          <p:cNvPr id="403508" name="AutoShape 52">
            <a:extLst>
              <a:ext uri="{FF2B5EF4-FFF2-40B4-BE49-F238E27FC236}">
                <a16:creationId xmlns:a16="http://schemas.microsoft.com/office/drawing/2014/main" id="{A7FA16AA-39E6-4A73-8D55-1A0F89979943}"/>
              </a:ext>
            </a:extLst>
          </p:cNvPr>
          <p:cNvSpPr>
            <a:spLocks noChangeArrowheads="1"/>
          </p:cNvSpPr>
          <p:nvPr/>
        </p:nvSpPr>
        <p:spPr bwMode="auto">
          <a:xfrm>
            <a:off x="395288" y="2065338"/>
            <a:ext cx="1692275" cy="514350"/>
          </a:xfrm>
          <a:prstGeom prst="wedgeRoundRectCallout">
            <a:avLst>
              <a:gd name="adj1" fmla="val 114167"/>
              <a:gd name="adj2" fmla="val 489199"/>
              <a:gd name="adj3" fmla="val 16667"/>
            </a:avLst>
          </a:prstGeom>
          <a:solidFill>
            <a:schemeClr val="bg1"/>
          </a:solidFill>
          <a:ln w="28575">
            <a:solidFill>
              <a:schemeClr val="accent2"/>
            </a:solidFill>
            <a:miter lim="800000"/>
            <a:headEnd/>
            <a:tailEnd/>
          </a:ln>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50000"/>
              </a:spcBef>
              <a:buClrTx/>
              <a:buFontTx/>
              <a:buNone/>
            </a:pPr>
            <a:r>
              <a:rPr kumimoji="1" lang="zh-CN" altLang="en-US" sz="2400">
                <a:solidFill>
                  <a:srgbClr val="000066"/>
                </a:solidFill>
                <a:latin typeface="Times New Roman" panose="02020603050405020304" pitchFamily="18" charset="0"/>
              </a:rPr>
              <a:t>三态门</a:t>
            </a:r>
          </a:p>
        </p:txBody>
      </p:sp>
      <p:sp>
        <p:nvSpPr>
          <p:cNvPr id="29748" name="Rectangle 53">
            <a:extLst>
              <a:ext uri="{FF2B5EF4-FFF2-40B4-BE49-F238E27FC236}">
                <a16:creationId xmlns:a16="http://schemas.microsoft.com/office/drawing/2014/main" id="{9210FDC1-000F-408A-9FF8-68B4042A45E4}"/>
              </a:ext>
            </a:extLst>
          </p:cNvPr>
          <p:cNvSpPr>
            <a:spLocks noChangeArrowheads="1"/>
          </p:cNvSpPr>
          <p:nvPr/>
        </p:nvSpPr>
        <p:spPr bwMode="auto">
          <a:xfrm>
            <a:off x="827088" y="552450"/>
            <a:ext cx="5322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800">
                <a:solidFill>
                  <a:schemeClr val="accent2"/>
                </a:solidFill>
                <a:latin typeface="Times New Roman" panose="02020603050405020304" pitchFamily="18" charset="0"/>
              </a:rPr>
              <a:t>2.5.4 Verilog</a:t>
            </a:r>
            <a:r>
              <a:rPr kumimoji="1" lang="zh-CN" altLang="en-US" sz="2800">
                <a:solidFill>
                  <a:schemeClr val="accent2"/>
                </a:solidFill>
                <a:latin typeface="Times New Roman" panose="02020603050405020304" pitchFamily="18" charset="0"/>
              </a:rPr>
              <a:t>内部的基本门级元件</a:t>
            </a:r>
          </a:p>
        </p:txBody>
      </p:sp>
      <p:sp>
        <p:nvSpPr>
          <p:cNvPr id="403510" name="Rectangle 54">
            <a:extLst>
              <a:ext uri="{FF2B5EF4-FFF2-40B4-BE49-F238E27FC236}">
                <a16:creationId xmlns:a16="http://schemas.microsoft.com/office/drawing/2014/main" id="{CD184B55-1151-4E04-948A-89CDC7BFE122}"/>
              </a:ext>
            </a:extLst>
          </p:cNvPr>
          <p:cNvSpPr>
            <a:spLocks noChangeArrowheads="1"/>
          </p:cNvSpPr>
          <p:nvPr/>
        </p:nvSpPr>
        <p:spPr bwMode="auto">
          <a:xfrm>
            <a:off x="684213" y="1341438"/>
            <a:ext cx="806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门级建模</a:t>
            </a:r>
            <a:r>
              <a:rPr kumimoji="1" lang="en-US" altLang="zh-CN" sz="2400">
                <a:solidFill>
                  <a:srgbClr val="000066"/>
                </a:solidFill>
                <a:latin typeface="Times New Roman" panose="02020603050405020304" pitchFamily="18" charset="0"/>
              </a:rPr>
              <a:t>:</a:t>
            </a:r>
            <a:r>
              <a:rPr kumimoji="1" lang="zh-CN" altLang="en-US" sz="2400">
                <a:solidFill>
                  <a:srgbClr val="000066"/>
                </a:solidFill>
                <a:latin typeface="Times New Roman" panose="02020603050405020304" pitchFamily="18" charset="0"/>
              </a:rPr>
              <a:t>将逻辑电路图用</a:t>
            </a:r>
            <a:r>
              <a:rPr kumimoji="1" lang="en-US" altLang="zh-CN" sz="2400">
                <a:solidFill>
                  <a:srgbClr val="000066"/>
                </a:solidFill>
                <a:latin typeface="Times New Roman" panose="02020603050405020304" pitchFamily="18" charset="0"/>
              </a:rPr>
              <a:t>HDL</a:t>
            </a:r>
            <a:r>
              <a:rPr kumimoji="1" lang="zh-CN" altLang="en-US" sz="2400">
                <a:solidFill>
                  <a:srgbClr val="000066"/>
                </a:solidFill>
                <a:latin typeface="Times New Roman" panose="02020603050405020304" pitchFamily="18" charset="0"/>
              </a:rPr>
              <a:t>规定的文本语言表示出来。</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3510"/>
                                        </p:tgtEl>
                                        <p:attrNameLst>
                                          <p:attrName>style.visibility</p:attrName>
                                        </p:attrNameLst>
                                      </p:cBhvr>
                                      <p:to>
                                        <p:strVal val="visible"/>
                                      </p:to>
                                    </p:set>
                                    <p:animEffect transition="in" filter="strips(downRight)">
                                      <p:cBhvr>
                                        <p:cTn id="7" dur="500"/>
                                        <p:tgtEl>
                                          <p:spTgt spid="403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03459">
                                            <p:txEl>
                                              <p:pRg st="0" end="0"/>
                                            </p:txEl>
                                          </p:spTgt>
                                        </p:tgtEl>
                                        <p:attrNameLst>
                                          <p:attrName>style.visibility</p:attrName>
                                        </p:attrNameLst>
                                      </p:cBhvr>
                                      <p:to>
                                        <p:strVal val="visible"/>
                                      </p:to>
                                    </p:set>
                                    <p:animEffect transition="in" filter="strips(downRight)">
                                      <p:cBhvr>
                                        <p:cTn id="12" dur="500"/>
                                        <p:tgtEl>
                                          <p:spTgt spid="4034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3460"/>
                                        </p:tgtEl>
                                        <p:attrNameLst>
                                          <p:attrName>style.visibility</p:attrName>
                                        </p:attrNameLst>
                                      </p:cBhvr>
                                      <p:to>
                                        <p:strVal val="visible"/>
                                      </p:to>
                                    </p:set>
                                    <p:animEffect transition="in" filter="wipe(up)">
                                      <p:cBhvr>
                                        <p:cTn id="17" dur="500"/>
                                        <p:tgtEl>
                                          <p:spTgt spid="403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3503"/>
                                        </p:tgtEl>
                                        <p:attrNameLst>
                                          <p:attrName>style.visibility</p:attrName>
                                        </p:attrNameLst>
                                      </p:cBhvr>
                                      <p:to>
                                        <p:strVal val="visible"/>
                                      </p:to>
                                    </p:set>
                                    <p:animEffect transition="in" filter="box(out)">
                                      <p:cBhvr>
                                        <p:cTn id="22" dur="500"/>
                                        <p:tgtEl>
                                          <p:spTgt spid="4035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3506"/>
                                        </p:tgtEl>
                                        <p:attrNameLst>
                                          <p:attrName>style.visibility</p:attrName>
                                        </p:attrNameLst>
                                      </p:cBhvr>
                                      <p:to>
                                        <p:strVal val="visible"/>
                                      </p:to>
                                    </p:set>
                                    <p:animEffect transition="in" filter="wipe(up)">
                                      <p:cBhvr>
                                        <p:cTn id="27" dur="500"/>
                                        <p:tgtEl>
                                          <p:spTgt spid="4035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3504"/>
                                        </p:tgtEl>
                                        <p:attrNameLst>
                                          <p:attrName>style.visibility</p:attrName>
                                        </p:attrNameLst>
                                      </p:cBhvr>
                                      <p:to>
                                        <p:strVal val="visible"/>
                                      </p:to>
                                    </p:set>
                                    <p:animEffect transition="in" filter="box(out)">
                                      <p:cBhvr>
                                        <p:cTn id="32" dur="500"/>
                                        <p:tgtEl>
                                          <p:spTgt spid="4035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3507"/>
                                        </p:tgtEl>
                                        <p:attrNameLst>
                                          <p:attrName>style.visibility</p:attrName>
                                        </p:attrNameLst>
                                      </p:cBhvr>
                                      <p:to>
                                        <p:strVal val="visible"/>
                                      </p:to>
                                    </p:set>
                                    <p:animEffect transition="in" filter="wipe(up)">
                                      <p:cBhvr>
                                        <p:cTn id="37" dur="500"/>
                                        <p:tgtEl>
                                          <p:spTgt spid="4035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03505"/>
                                        </p:tgtEl>
                                        <p:attrNameLst>
                                          <p:attrName>style.visibility</p:attrName>
                                        </p:attrNameLst>
                                      </p:cBhvr>
                                      <p:to>
                                        <p:strVal val="visible"/>
                                      </p:to>
                                    </p:set>
                                    <p:animEffect transition="in" filter="box(out)">
                                      <p:cBhvr>
                                        <p:cTn id="42" dur="500"/>
                                        <p:tgtEl>
                                          <p:spTgt spid="4035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3508"/>
                                        </p:tgtEl>
                                        <p:attrNameLst>
                                          <p:attrName>style.visibility</p:attrName>
                                        </p:attrNameLst>
                                      </p:cBhvr>
                                      <p:to>
                                        <p:strVal val="visible"/>
                                      </p:to>
                                    </p:set>
                                    <p:animEffect transition="in" filter="wipe(up)">
                                      <p:cBhvr>
                                        <p:cTn id="47" dur="500"/>
                                        <p:tgtEl>
                                          <p:spTgt spid="40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503" grpId="0" animBg="1"/>
      <p:bldP spid="403504" grpId="0" animBg="1"/>
      <p:bldP spid="403505" grpId="0" animBg="1"/>
      <p:bldP spid="403506" grpId="0" animBg="1"/>
      <p:bldP spid="403507" grpId="0" animBg="1"/>
      <p:bldP spid="403508" grpId="0" animBg="1"/>
      <p:bldP spid="4035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3C9EE0E-8BAE-4BAB-9471-AA62203D2C99}"/>
              </a:ext>
            </a:extLst>
          </p:cNvPr>
          <p:cNvSpPr>
            <a:spLocks noChangeArrowheads="1"/>
          </p:cNvSpPr>
          <p:nvPr/>
        </p:nvSpPr>
        <p:spPr bwMode="auto">
          <a:xfrm>
            <a:off x="1258888" y="474663"/>
            <a:ext cx="19129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C00000"/>
                </a:solidFill>
                <a:latin typeface="楷体_GB2312" pitchFamily="49" charset="-122"/>
              </a:rPr>
              <a:t>1</a:t>
            </a:r>
            <a:r>
              <a:rPr kumimoji="1" lang="zh-CN" altLang="en-US" sz="2400">
                <a:solidFill>
                  <a:srgbClr val="C00000"/>
                </a:solidFill>
                <a:latin typeface="楷体_GB2312" pitchFamily="49" charset="-122"/>
              </a:rPr>
              <a:t>、多输入门</a:t>
            </a:r>
          </a:p>
        </p:txBody>
      </p:sp>
      <p:sp>
        <p:nvSpPr>
          <p:cNvPr id="405507" name="Rectangle 3">
            <a:extLst>
              <a:ext uri="{FF2B5EF4-FFF2-40B4-BE49-F238E27FC236}">
                <a16:creationId xmlns:a16="http://schemas.microsoft.com/office/drawing/2014/main" id="{AAEA2C31-FB6F-4742-9990-AA68811F6414}"/>
              </a:ext>
            </a:extLst>
          </p:cNvPr>
          <p:cNvSpPr>
            <a:spLocks noChangeArrowheads="1"/>
          </p:cNvSpPr>
          <p:nvPr/>
        </p:nvSpPr>
        <p:spPr bwMode="auto">
          <a:xfrm>
            <a:off x="827088" y="1123950"/>
            <a:ext cx="578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ahoma" panose="020B0604030504040204" pitchFamily="34" charset="0"/>
              </a:rPr>
              <a:t>只允许有一个输出，但可以有多个输入。 </a:t>
            </a:r>
          </a:p>
        </p:txBody>
      </p:sp>
      <p:sp>
        <p:nvSpPr>
          <p:cNvPr id="405508" name="Rectangle 4">
            <a:extLst>
              <a:ext uri="{FF2B5EF4-FFF2-40B4-BE49-F238E27FC236}">
                <a16:creationId xmlns:a16="http://schemas.microsoft.com/office/drawing/2014/main" id="{2583C786-C5F0-4250-8343-CA84ED7F34CD}"/>
              </a:ext>
            </a:extLst>
          </p:cNvPr>
          <p:cNvSpPr>
            <a:spLocks noChangeArrowheads="1"/>
          </p:cNvSpPr>
          <p:nvPr/>
        </p:nvSpPr>
        <p:spPr bwMode="auto">
          <a:xfrm>
            <a:off x="611188" y="2133600"/>
            <a:ext cx="475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00066"/>
                </a:solidFill>
                <a:latin typeface="Times New Roman" panose="02020603050405020304" pitchFamily="18" charset="0"/>
              </a:rPr>
              <a:t>and  A1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out</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in1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in2</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in3</a:t>
            </a:r>
            <a:r>
              <a:rPr kumimoji="1" lang="zh-CN" altLang="en-US" sz="2400">
                <a:solidFill>
                  <a:srgbClr val="000066"/>
                </a:solidFill>
                <a:latin typeface="Times New Roman" panose="02020603050405020304" pitchFamily="18" charset="0"/>
              </a:rPr>
              <a:t>）； </a:t>
            </a:r>
          </a:p>
        </p:txBody>
      </p:sp>
      <p:sp>
        <p:nvSpPr>
          <p:cNvPr id="30725" name="Line 5">
            <a:extLst>
              <a:ext uri="{FF2B5EF4-FFF2-40B4-BE49-F238E27FC236}">
                <a16:creationId xmlns:a16="http://schemas.microsoft.com/office/drawing/2014/main" id="{B5B50BAE-CF66-48D5-B647-403B6E5B36BC}"/>
              </a:ext>
            </a:extLst>
          </p:cNvPr>
          <p:cNvSpPr>
            <a:spLocks noChangeShapeType="1"/>
          </p:cNvSpPr>
          <p:nvPr/>
        </p:nvSpPr>
        <p:spPr bwMode="auto">
          <a:xfrm>
            <a:off x="3819525" y="1931988"/>
            <a:ext cx="0"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26" name="Line 6">
            <a:extLst>
              <a:ext uri="{FF2B5EF4-FFF2-40B4-BE49-F238E27FC236}">
                <a16:creationId xmlns:a16="http://schemas.microsoft.com/office/drawing/2014/main" id="{31D4CF01-5E5E-4A21-A7AC-22F417B916C6}"/>
              </a:ext>
            </a:extLst>
          </p:cNvPr>
          <p:cNvSpPr>
            <a:spLocks noChangeShapeType="1"/>
          </p:cNvSpPr>
          <p:nvPr/>
        </p:nvSpPr>
        <p:spPr bwMode="auto">
          <a:xfrm>
            <a:off x="3814763" y="333375"/>
            <a:ext cx="0"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27" name="Line 7">
            <a:extLst>
              <a:ext uri="{FF2B5EF4-FFF2-40B4-BE49-F238E27FC236}">
                <a16:creationId xmlns:a16="http://schemas.microsoft.com/office/drawing/2014/main" id="{A5D54D8F-E8DA-4C1C-9F05-AEE420245812}"/>
              </a:ext>
            </a:extLst>
          </p:cNvPr>
          <p:cNvSpPr>
            <a:spLocks noChangeShapeType="1"/>
          </p:cNvSpPr>
          <p:nvPr/>
        </p:nvSpPr>
        <p:spPr bwMode="auto">
          <a:xfrm>
            <a:off x="3825875" y="333375"/>
            <a:ext cx="0"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5562" name="Rectangle 58">
            <a:extLst>
              <a:ext uri="{FF2B5EF4-FFF2-40B4-BE49-F238E27FC236}">
                <a16:creationId xmlns:a16="http://schemas.microsoft.com/office/drawing/2014/main" id="{99EE71D2-80D8-4998-8EC2-A360C7FD0E3B}"/>
              </a:ext>
            </a:extLst>
          </p:cNvPr>
          <p:cNvSpPr>
            <a:spLocks noChangeArrowheads="1"/>
          </p:cNvSpPr>
          <p:nvPr/>
        </p:nvSpPr>
        <p:spPr bwMode="auto">
          <a:xfrm>
            <a:off x="2843213" y="5984875"/>
            <a:ext cx="256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000">
                <a:solidFill>
                  <a:srgbClr val="000066"/>
                </a:solidFill>
                <a:latin typeface="Times New Roman" panose="02020603050405020304" pitchFamily="18" charset="0"/>
              </a:rPr>
              <a:t>X- </a:t>
            </a:r>
            <a:r>
              <a:rPr kumimoji="1" lang="zh-CN" altLang="en-US" sz="2000">
                <a:solidFill>
                  <a:srgbClr val="000066"/>
                </a:solidFill>
                <a:latin typeface="Times New Roman" panose="02020603050405020304" pitchFamily="18" charset="0"/>
              </a:rPr>
              <a:t>不确定状态</a:t>
            </a:r>
          </a:p>
        </p:txBody>
      </p:sp>
      <p:sp>
        <p:nvSpPr>
          <p:cNvPr id="405563" name="Rectangle 59">
            <a:extLst>
              <a:ext uri="{FF2B5EF4-FFF2-40B4-BE49-F238E27FC236}">
                <a16:creationId xmlns:a16="http://schemas.microsoft.com/office/drawing/2014/main" id="{BEFA20B7-80F7-4363-A2EE-A95CDD0646DE}"/>
              </a:ext>
            </a:extLst>
          </p:cNvPr>
          <p:cNvSpPr>
            <a:spLocks noChangeArrowheads="1"/>
          </p:cNvSpPr>
          <p:nvPr/>
        </p:nvSpPr>
        <p:spPr bwMode="auto">
          <a:xfrm>
            <a:off x="5075238" y="5984875"/>
            <a:ext cx="256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000">
                <a:solidFill>
                  <a:srgbClr val="000066"/>
                </a:solidFill>
                <a:latin typeface="Times New Roman" panose="02020603050405020304" pitchFamily="18" charset="0"/>
              </a:rPr>
              <a:t>Z- </a:t>
            </a:r>
            <a:r>
              <a:rPr kumimoji="1" lang="zh-CN" altLang="en-US" sz="2000">
                <a:solidFill>
                  <a:srgbClr val="000066"/>
                </a:solidFill>
                <a:latin typeface="Times New Roman" panose="02020603050405020304" pitchFamily="18" charset="0"/>
              </a:rPr>
              <a:t>高阻态</a:t>
            </a:r>
          </a:p>
        </p:txBody>
      </p:sp>
      <p:grpSp>
        <p:nvGrpSpPr>
          <p:cNvPr id="2" name="Group 60">
            <a:extLst>
              <a:ext uri="{FF2B5EF4-FFF2-40B4-BE49-F238E27FC236}">
                <a16:creationId xmlns:a16="http://schemas.microsoft.com/office/drawing/2014/main" id="{1013C994-4562-49F5-AF2A-D631BA06D807}"/>
              </a:ext>
            </a:extLst>
          </p:cNvPr>
          <p:cNvGrpSpPr>
            <a:grpSpLocks/>
          </p:cNvGrpSpPr>
          <p:nvPr/>
        </p:nvGrpSpPr>
        <p:grpSpPr bwMode="auto">
          <a:xfrm>
            <a:off x="3032125" y="2887663"/>
            <a:ext cx="4321175" cy="2976562"/>
            <a:chOff x="340" y="1753"/>
            <a:chExt cx="2382" cy="2491"/>
          </a:xfrm>
        </p:grpSpPr>
        <p:sp>
          <p:nvSpPr>
            <p:cNvPr id="30736" name="Rectangle 61">
              <a:extLst>
                <a:ext uri="{FF2B5EF4-FFF2-40B4-BE49-F238E27FC236}">
                  <a16:creationId xmlns:a16="http://schemas.microsoft.com/office/drawing/2014/main" id="{3BF26123-45BF-4B87-A940-AE96766CE1AC}"/>
                </a:ext>
              </a:extLst>
            </p:cNvPr>
            <p:cNvSpPr>
              <a:spLocks noChangeArrowheads="1"/>
            </p:cNvSpPr>
            <p:nvPr/>
          </p:nvSpPr>
          <p:spPr bwMode="auto">
            <a:xfrm>
              <a:off x="954" y="1753"/>
              <a:ext cx="92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latin typeface="Times New Roman" panose="02020603050405020304" pitchFamily="18" charset="0"/>
                </a:rPr>
                <a:t> </a:t>
              </a:r>
              <a:r>
                <a:rPr kumimoji="1" lang="en-US" altLang="zh-CN" sz="2400">
                  <a:solidFill>
                    <a:srgbClr val="000066"/>
                  </a:solidFill>
                  <a:latin typeface="Times New Roman" panose="02020603050405020304" pitchFamily="18" charset="0"/>
                </a:rPr>
                <a:t>and</a:t>
              </a:r>
              <a:r>
                <a:rPr kumimoji="1" lang="zh-CN" altLang="en-US" sz="2400">
                  <a:solidFill>
                    <a:srgbClr val="000066"/>
                  </a:solidFill>
                  <a:latin typeface="Times New Roman" panose="02020603050405020304" pitchFamily="18" charset="0"/>
                </a:rPr>
                <a:t>真值表</a:t>
              </a:r>
            </a:p>
          </p:txBody>
        </p:sp>
        <p:grpSp>
          <p:nvGrpSpPr>
            <p:cNvPr id="30737" name="Group 62">
              <a:extLst>
                <a:ext uri="{FF2B5EF4-FFF2-40B4-BE49-F238E27FC236}">
                  <a16:creationId xmlns:a16="http://schemas.microsoft.com/office/drawing/2014/main" id="{DC83D53C-F06D-4C58-8228-210168CDCC01}"/>
                </a:ext>
              </a:extLst>
            </p:cNvPr>
            <p:cNvGrpSpPr>
              <a:grpSpLocks/>
            </p:cNvGrpSpPr>
            <p:nvPr/>
          </p:nvGrpSpPr>
          <p:grpSpPr bwMode="auto">
            <a:xfrm>
              <a:off x="340" y="2160"/>
              <a:ext cx="2382" cy="2084"/>
              <a:chOff x="340" y="2160"/>
              <a:chExt cx="2382" cy="2084"/>
            </a:xfrm>
          </p:grpSpPr>
          <p:sp>
            <p:nvSpPr>
              <p:cNvPr id="30738" name="Rectangle 63">
                <a:extLst>
                  <a:ext uri="{FF2B5EF4-FFF2-40B4-BE49-F238E27FC236}">
                    <a16:creationId xmlns:a16="http://schemas.microsoft.com/office/drawing/2014/main" id="{192AF3F5-0DA7-4B90-989B-5C8D5D0278D5}"/>
                  </a:ext>
                </a:extLst>
              </p:cNvPr>
              <p:cNvSpPr>
                <a:spLocks noChangeArrowheads="1"/>
              </p:cNvSpPr>
              <p:nvPr/>
            </p:nvSpPr>
            <p:spPr bwMode="auto">
              <a:xfrm>
                <a:off x="2321" y="3793"/>
                <a:ext cx="40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39" name="Rectangle 64">
                <a:extLst>
                  <a:ext uri="{FF2B5EF4-FFF2-40B4-BE49-F238E27FC236}">
                    <a16:creationId xmlns:a16="http://schemas.microsoft.com/office/drawing/2014/main" id="{238E3D44-CA9E-48F9-A0A1-3B5CB1914537}"/>
                  </a:ext>
                </a:extLst>
              </p:cNvPr>
              <p:cNvSpPr>
                <a:spLocks noChangeArrowheads="1"/>
              </p:cNvSpPr>
              <p:nvPr/>
            </p:nvSpPr>
            <p:spPr bwMode="auto">
              <a:xfrm>
                <a:off x="1066" y="3793"/>
                <a:ext cx="45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0</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40" name="Rectangle 65">
                <a:extLst>
                  <a:ext uri="{FF2B5EF4-FFF2-40B4-BE49-F238E27FC236}">
                    <a16:creationId xmlns:a16="http://schemas.microsoft.com/office/drawing/2014/main" id="{B6326717-BA11-4AA2-9B50-C8F91E0E9818}"/>
                  </a:ext>
                </a:extLst>
              </p:cNvPr>
              <p:cNvSpPr>
                <a:spLocks noChangeArrowheads="1"/>
              </p:cNvSpPr>
              <p:nvPr/>
            </p:nvSpPr>
            <p:spPr bwMode="auto">
              <a:xfrm>
                <a:off x="748" y="3793"/>
                <a:ext cx="41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200">
                    <a:latin typeface="Times New Roman" panose="02020603050405020304" pitchFamily="18" charset="0"/>
                    <a:ea typeface="华康简宋" charset="-122"/>
                  </a:rPr>
                  <a:t>z</a:t>
                </a:r>
                <a:endParaRPr lang="en-US" altLang="zh-CN" sz="2200">
                  <a:latin typeface="Times New Roman" panose="02020603050405020304" pitchFamily="18" charset="0"/>
                  <a:ea typeface="宋体" panose="02010600030101010101" pitchFamily="2" charset="-122"/>
                </a:endParaRPr>
              </a:p>
            </p:txBody>
          </p:sp>
          <p:sp>
            <p:nvSpPr>
              <p:cNvPr id="30741" name="Rectangle 66">
                <a:extLst>
                  <a:ext uri="{FF2B5EF4-FFF2-40B4-BE49-F238E27FC236}">
                    <a16:creationId xmlns:a16="http://schemas.microsoft.com/office/drawing/2014/main" id="{3C23EA2D-0C38-48B0-AA0A-9E323D2C0727}"/>
                  </a:ext>
                </a:extLst>
              </p:cNvPr>
              <p:cNvSpPr>
                <a:spLocks noChangeArrowheads="1"/>
              </p:cNvSpPr>
              <p:nvPr/>
            </p:nvSpPr>
            <p:spPr bwMode="auto">
              <a:xfrm>
                <a:off x="2321" y="3464"/>
                <a:ext cx="40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42" name="Rectangle 67">
                <a:extLst>
                  <a:ext uri="{FF2B5EF4-FFF2-40B4-BE49-F238E27FC236}">
                    <a16:creationId xmlns:a16="http://schemas.microsoft.com/office/drawing/2014/main" id="{BEB11F3F-6B47-485B-8B19-D4C2E526A9D5}"/>
                  </a:ext>
                </a:extLst>
              </p:cNvPr>
              <p:cNvSpPr>
                <a:spLocks noChangeArrowheads="1"/>
              </p:cNvSpPr>
              <p:nvPr/>
            </p:nvSpPr>
            <p:spPr bwMode="auto">
              <a:xfrm>
                <a:off x="1051" y="3464"/>
                <a:ext cx="42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0</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43" name="Rectangle 68">
                <a:extLst>
                  <a:ext uri="{FF2B5EF4-FFF2-40B4-BE49-F238E27FC236}">
                    <a16:creationId xmlns:a16="http://schemas.microsoft.com/office/drawing/2014/main" id="{6A7ABED6-01BC-405E-B843-BE3DF4A4582A}"/>
                  </a:ext>
                </a:extLst>
              </p:cNvPr>
              <p:cNvSpPr>
                <a:spLocks noChangeArrowheads="1"/>
              </p:cNvSpPr>
              <p:nvPr/>
            </p:nvSpPr>
            <p:spPr bwMode="auto">
              <a:xfrm>
                <a:off x="748" y="3464"/>
                <a:ext cx="4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200">
                    <a:latin typeface="Times New Roman" panose="02020603050405020304" pitchFamily="18" charset="0"/>
                    <a:ea typeface="华康简宋" charset="-122"/>
                  </a:rPr>
                  <a:t>x</a:t>
                </a:r>
                <a:endParaRPr lang="en-US" altLang="zh-CN" sz="2200">
                  <a:latin typeface="Times New Roman" panose="02020603050405020304" pitchFamily="18" charset="0"/>
                  <a:ea typeface="宋体" panose="02010600030101010101" pitchFamily="2" charset="-122"/>
                </a:endParaRPr>
              </a:p>
            </p:txBody>
          </p:sp>
          <p:sp>
            <p:nvSpPr>
              <p:cNvPr id="30744" name="Rectangle 69">
                <a:extLst>
                  <a:ext uri="{FF2B5EF4-FFF2-40B4-BE49-F238E27FC236}">
                    <a16:creationId xmlns:a16="http://schemas.microsoft.com/office/drawing/2014/main" id="{45F48564-7B9F-4AB0-8C78-9EAA5F93A0C6}"/>
                  </a:ext>
                </a:extLst>
              </p:cNvPr>
              <p:cNvSpPr>
                <a:spLocks noChangeArrowheads="1"/>
              </p:cNvSpPr>
              <p:nvPr/>
            </p:nvSpPr>
            <p:spPr bwMode="auto">
              <a:xfrm>
                <a:off x="2290" y="3067"/>
                <a:ext cx="4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45" name="Rectangle 70">
                <a:extLst>
                  <a:ext uri="{FF2B5EF4-FFF2-40B4-BE49-F238E27FC236}">
                    <a16:creationId xmlns:a16="http://schemas.microsoft.com/office/drawing/2014/main" id="{C01BEB40-9E27-4B0B-828D-2AC973115637}"/>
                  </a:ext>
                </a:extLst>
              </p:cNvPr>
              <p:cNvSpPr>
                <a:spLocks noChangeArrowheads="1"/>
              </p:cNvSpPr>
              <p:nvPr/>
            </p:nvSpPr>
            <p:spPr bwMode="auto">
              <a:xfrm>
                <a:off x="1474" y="3067"/>
                <a:ext cx="27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46" name="Rectangle 71">
                <a:extLst>
                  <a:ext uri="{FF2B5EF4-FFF2-40B4-BE49-F238E27FC236}">
                    <a16:creationId xmlns:a16="http://schemas.microsoft.com/office/drawing/2014/main" id="{56868B75-D570-4054-8567-A4D87AAC08F2}"/>
                  </a:ext>
                </a:extLst>
              </p:cNvPr>
              <p:cNvSpPr>
                <a:spLocks noChangeArrowheads="1"/>
              </p:cNvSpPr>
              <p:nvPr/>
            </p:nvSpPr>
            <p:spPr bwMode="auto">
              <a:xfrm>
                <a:off x="1050" y="3067"/>
                <a:ext cx="3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0</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47" name="Rectangle 72">
                <a:extLst>
                  <a:ext uri="{FF2B5EF4-FFF2-40B4-BE49-F238E27FC236}">
                    <a16:creationId xmlns:a16="http://schemas.microsoft.com/office/drawing/2014/main" id="{19A24250-5AD2-4055-AB19-A7975FAF5E67}"/>
                  </a:ext>
                </a:extLst>
              </p:cNvPr>
              <p:cNvSpPr>
                <a:spLocks noChangeArrowheads="1"/>
              </p:cNvSpPr>
              <p:nvPr/>
            </p:nvSpPr>
            <p:spPr bwMode="auto">
              <a:xfrm>
                <a:off x="747" y="3067"/>
                <a:ext cx="41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latin typeface="Times New Roman" panose="02020603050405020304" pitchFamily="18" charset="0"/>
                    <a:ea typeface="华康简宋" charset="-122"/>
                  </a:rPr>
                  <a:t>1</a:t>
                </a:r>
                <a:endParaRPr lang="en-US" altLang="zh-CN" sz="2000">
                  <a:latin typeface="Times New Roman" panose="02020603050405020304" pitchFamily="18" charset="0"/>
                  <a:ea typeface="宋体" panose="02010600030101010101" pitchFamily="2" charset="-122"/>
                </a:endParaRPr>
              </a:p>
            </p:txBody>
          </p:sp>
          <p:sp>
            <p:nvSpPr>
              <p:cNvPr id="30748" name="Rectangle 73">
                <a:extLst>
                  <a:ext uri="{FF2B5EF4-FFF2-40B4-BE49-F238E27FC236}">
                    <a16:creationId xmlns:a16="http://schemas.microsoft.com/office/drawing/2014/main" id="{B9FA62EB-423F-4B19-AFC3-10402E23E8EF}"/>
                  </a:ext>
                </a:extLst>
              </p:cNvPr>
              <p:cNvSpPr>
                <a:spLocks noChangeArrowheads="1"/>
              </p:cNvSpPr>
              <p:nvPr/>
            </p:nvSpPr>
            <p:spPr bwMode="auto">
              <a:xfrm>
                <a:off x="2321" y="2658"/>
                <a:ext cx="19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0</a:t>
                </a:r>
              </a:p>
            </p:txBody>
          </p:sp>
          <p:sp>
            <p:nvSpPr>
              <p:cNvPr id="30749" name="Rectangle 74">
                <a:extLst>
                  <a:ext uri="{FF2B5EF4-FFF2-40B4-BE49-F238E27FC236}">
                    <a16:creationId xmlns:a16="http://schemas.microsoft.com/office/drawing/2014/main" id="{2D8603AA-DB61-43C2-BA87-B79E2F87BC35}"/>
                  </a:ext>
                </a:extLst>
              </p:cNvPr>
              <p:cNvSpPr>
                <a:spLocks noChangeArrowheads="1"/>
              </p:cNvSpPr>
              <p:nvPr/>
            </p:nvSpPr>
            <p:spPr bwMode="auto">
              <a:xfrm>
                <a:off x="1839" y="2658"/>
                <a:ext cx="40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0</a:t>
                </a:r>
              </a:p>
            </p:txBody>
          </p:sp>
          <p:sp>
            <p:nvSpPr>
              <p:cNvPr id="30750" name="Rectangle 75">
                <a:extLst>
                  <a:ext uri="{FF2B5EF4-FFF2-40B4-BE49-F238E27FC236}">
                    <a16:creationId xmlns:a16="http://schemas.microsoft.com/office/drawing/2014/main" id="{855E2A96-BA1E-448C-919D-5FDC9B4A54F8}"/>
                  </a:ext>
                </a:extLst>
              </p:cNvPr>
              <p:cNvSpPr>
                <a:spLocks noChangeArrowheads="1"/>
              </p:cNvSpPr>
              <p:nvPr/>
            </p:nvSpPr>
            <p:spPr bwMode="auto">
              <a:xfrm>
                <a:off x="1474" y="2658"/>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0</a:t>
                </a:r>
              </a:p>
            </p:txBody>
          </p:sp>
          <p:sp>
            <p:nvSpPr>
              <p:cNvPr id="30751" name="Rectangle 76">
                <a:extLst>
                  <a:ext uri="{FF2B5EF4-FFF2-40B4-BE49-F238E27FC236}">
                    <a16:creationId xmlns:a16="http://schemas.microsoft.com/office/drawing/2014/main" id="{7AD3669B-5E9E-4DDB-845B-0956F1BFABB7}"/>
                  </a:ext>
                </a:extLst>
              </p:cNvPr>
              <p:cNvSpPr>
                <a:spLocks noChangeArrowheads="1"/>
              </p:cNvSpPr>
              <p:nvPr/>
            </p:nvSpPr>
            <p:spPr bwMode="auto">
              <a:xfrm>
                <a:off x="1066" y="2665"/>
                <a:ext cx="33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0</a:t>
                </a:r>
              </a:p>
            </p:txBody>
          </p:sp>
          <p:sp>
            <p:nvSpPr>
              <p:cNvPr id="30752" name="Rectangle 77">
                <a:extLst>
                  <a:ext uri="{FF2B5EF4-FFF2-40B4-BE49-F238E27FC236}">
                    <a16:creationId xmlns:a16="http://schemas.microsoft.com/office/drawing/2014/main" id="{D0A2DE57-BD4F-44A1-B641-8CA0C8C6DC80}"/>
                  </a:ext>
                </a:extLst>
              </p:cNvPr>
              <p:cNvSpPr>
                <a:spLocks noChangeArrowheads="1"/>
              </p:cNvSpPr>
              <p:nvPr/>
            </p:nvSpPr>
            <p:spPr bwMode="auto">
              <a:xfrm>
                <a:off x="748" y="2658"/>
                <a:ext cx="4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latin typeface="Times New Roman" panose="02020603050405020304" pitchFamily="18" charset="0"/>
                    <a:ea typeface="华康简宋" charset="-122"/>
                  </a:rPr>
                  <a:t>0</a:t>
                </a:r>
                <a:endParaRPr lang="en-US" altLang="zh-CN" sz="2000">
                  <a:latin typeface="Times New Roman" panose="02020603050405020304" pitchFamily="18" charset="0"/>
                  <a:ea typeface="宋体" panose="02010600030101010101" pitchFamily="2" charset="-122"/>
                </a:endParaRPr>
              </a:p>
            </p:txBody>
          </p:sp>
          <p:sp>
            <p:nvSpPr>
              <p:cNvPr id="30753" name="Rectangle 78">
                <a:extLst>
                  <a:ext uri="{FF2B5EF4-FFF2-40B4-BE49-F238E27FC236}">
                    <a16:creationId xmlns:a16="http://schemas.microsoft.com/office/drawing/2014/main" id="{5D435D93-D8FB-4FBC-AAA7-0693DA30C12E}"/>
                  </a:ext>
                </a:extLst>
              </p:cNvPr>
              <p:cNvSpPr>
                <a:spLocks noChangeArrowheads="1"/>
              </p:cNvSpPr>
              <p:nvPr/>
            </p:nvSpPr>
            <p:spPr bwMode="auto">
              <a:xfrm>
                <a:off x="340" y="2658"/>
                <a:ext cx="317" cy="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en-GB" altLang="zh-CN" sz="1500">
                  <a:solidFill>
                    <a:srgbClr val="000066"/>
                  </a:solidFill>
                  <a:latin typeface="Times New Roman" panose="02020603050405020304" pitchFamily="18" charset="0"/>
                </a:endParaRPr>
              </a:p>
            </p:txBody>
          </p:sp>
          <p:sp>
            <p:nvSpPr>
              <p:cNvPr id="30754" name="Rectangle 79">
                <a:extLst>
                  <a:ext uri="{FF2B5EF4-FFF2-40B4-BE49-F238E27FC236}">
                    <a16:creationId xmlns:a16="http://schemas.microsoft.com/office/drawing/2014/main" id="{18062E9D-9856-4A59-A1B0-41CEE4585750}"/>
                  </a:ext>
                </a:extLst>
              </p:cNvPr>
              <p:cNvSpPr>
                <a:spLocks noChangeArrowheads="1"/>
              </p:cNvSpPr>
              <p:nvPr/>
            </p:nvSpPr>
            <p:spPr bwMode="auto">
              <a:xfrm>
                <a:off x="2245" y="2365"/>
                <a:ext cx="40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200">
                    <a:solidFill>
                      <a:schemeClr val="hlink"/>
                    </a:solidFill>
                    <a:latin typeface="Times New Roman" panose="02020603050405020304" pitchFamily="18" charset="0"/>
                  </a:rPr>
                  <a:t>z</a:t>
                </a:r>
              </a:p>
            </p:txBody>
          </p:sp>
          <p:sp>
            <p:nvSpPr>
              <p:cNvPr id="30755" name="Rectangle 80">
                <a:extLst>
                  <a:ext uri="{FF2B5EF4-FFF2-40B4-BE49-F238E27FC236}">
                    <a16:creationId xmlns:a16="http://schemas.microsoft.com/office/drawing/2014/main" id="{21A3CFD4-3CB6-46AA-BDB6-AAD700558269}"/>
                  </a:ext>
                </a:extLst>
              </p:cNvPr>
              <p:cNvSpPr>
                <a:spLocks noChangeArrowheads="1"/>
              </p:cNvSpPr>
              <p:nvPr/>
            </p:nvSpPr>
            <p:spPr bwMode="auto">
              <a:xfrm>
                <a:off x="1839" y="2409"/>
                <a:ext cx="40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chemeClr val="hlink"/>
                    </a:solidFill>
                    <a:latin typeface="Times New Roman" panose="02020603050405020304" pitchFamily="18" charset="0"/>
                  </a:rPr>
                  <a:t>X</a:t>
                </a:r>
              </a:p>
            </p:txBody>
          </p:sp>
          <p:sp>
            <p:nvSpPr>
              <p:cNvPr id="30756" name="Rectangle 81">
                <a:extLst>
                  <a:ext uri="{FF2B5EF4-FFF2-40B4-BE49-F238E27FC236}">
                    <a16:creationId xmlns:a16="http://schemas.microsoft.com/office/drawing/2014/main" id="{A4A21F3A-3958-4452-912B-EAC1354872AF}"/>
                  </a:ext>
                </a:extLst>
              </p:cNvPr>
              <p:cNvSpPr>
                <a:spLocks noChangeArrowheads="1"/>
              </p:cNvSpPr>
              <p:nvPr/>
            </p:nvSpPr>
            <p:spPr bwMode="auto">
              <a:xfrm>
                <a:off x="1474" y="2432"/>
                <a:ext cx="4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1</a:t>
                </a:r>
              </a:p>
            </p:txBody>
          </p:sp>
          <p:sp>
            <p:nvSpPr>
              <p:cNvPr id="30757" name="Rectangle 82">
                <a:extLst>
                  <a:ext uri="{FF2B5EF4-FFF2-40B4-BE49-F238E27FC236}">
                    <a16:creationId xmlns:a16="http://schemas.microsoft.com/office/drawing/2014/main" id="{43F88818-867F-4D9B-A8B5-23351F2FAEFA}"/>
                  </a:ext>
                </a:extLst>
              </p:cNvPr>
              <p:cNvSpPr>
                <a:spLocks noChangeArrowheads="1"/>
              </p:cNvSpPr>
              <p:nvPr/>
            </p:nvSpPr>
            <p:spPr bwMode="auto">
              <a:xfrm>
                <a:off x="1051" y="2409"/>
                <a:ext cx="3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tabLst>
                    <a:tab pos="266700" algn="r"/>
                    <a:tab pos="2636838" algn="ctr"/>
                    <a:tab pos="5273675" algn="r"/>
                  </a:tabLst>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lang="en-US" altLang="zh-CN" sz="2000">
                    <a:solidFill>
                      <a:srgbClr val="000066"/>
                    </a:solidFill>
                    <a:latin typeface="Times New Roman" panose="02020603050405020304" pitchFamily="18" charset="0"/>
                  </a:rPr>
                  <a:t>0</a:t>
                </a:r>
              </a:p>
            </p:txBody>
          </p:sp>
          <p:sp>
            <p:nvSpPr>
              <p:cNvPr id="30758" name="Rectangle 83">
                <a:extLst>
                  <a:ext uri="{FF2B5EF4-FFF2-40B4-BE49-F238E27FC236}">
                    <a16:creationId xmlns:a16="http://schemas.microsoft.com/office/drawing/2014/main" id="{9F746479-57F7-4587-9365-8BF0EDF4E8F8}"/>
                  </a:ext>
                </a:extLst>
              </p:cNvPr>
              <p:cNvSpPr>
                <a:spLocks noChangeArrowheads="1"/>
              </p:cNvSpPr>
              <p:nvPr/>
            </p:nvSpPr>
            <p:spPr bwMode="auto">
              <a:xfrm>
                <a:off x="1076" y="2160"/>
                <a:ext cx="154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      </a:t>
                </a:r>
                <a:r>
                  <a:rPr lang="zh-CN" altLang="en-US" sz="2000">
                    <a:solidFill>
                      <a:srgbClr val="000066"/>
                    </a:solidFill>
                    <a:latin typeface="Times New Roman" panose="02020603050405020304" pitchFamily="18" charset="0"/>
                  </a:rPr>
                  <a:t>输入</a:t>
                </a:r>
                <a:r>
                  <a:rPr lang="en-US" altLang="zh-CN" sz="2000">
                    <a:solidFill>
                      <a:srgbClr val="000066"/>
                    </a:solidFill>
                    <a:latin typeface="Times New Roman" panose="02020603050405020304" pitchFamily="18" charset="0"/>
                  </a:rPr>
                  <a:t>1</a:t>
                </a:r>
              </a:p>
            </p:txBody>
          </p:sp>
          <p:sp>
            <p:nvSpPr>
              <p:cNvPr id="30759" name="Rectangle 84">
                <a:extLst>
                  <a:ext uri="{FF2B5EF4-FFF2-40B4-BE49-F238E27FC236}">
                    <a16:creationId xmlns:a16="http://schemas.microsoft.com/office/drawing/2014/main" id="{D59FDF42-B783-43E1-A9BE-131D11B19FE0}"/>
                  </a:ext>
                </a:extLst>
              </p:cNvPr>
              <p:cNvSpPr>
                <a:spLocks noChangeArrowheads="1"/>
              </p:cNvSpPr>
              <p:nvPr/>
            </p:nvSpPr>
            <p:spPr bwMode="auto">
              <a:xfrm>
                <a:off x="340" y="2160"/>
                <a:ext cx="736"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9900" indent="-469900">
                  <a:spcBef>
                    <a:spcPct val="20000"/>
                  </a:spcBef>
                  <a:buClr>
                    <a:schemeClr val="accent2"/>
                  </a:buClr>
                  <a:buFont typeface="Wingdings" panose="05000000000000000000" pitchFamily="2" charset="2"/>
                  <a:buChar char="o"/>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tabLst>
                    <a:tab pos="266700" algn="r"/>
                    <a:tab pos="2636838" algn="ctr"/>
                    <a:tab pos="5273675" algn="r"/>
                  </a:tabLst>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000">
                    <a:latin typeface="Times New Roman" panose="02020603050405020304" pitchFamily="18" charset="0"/>
                    <a:ea typeface="华康简宋" charset="-122"/>
                  </a:rPr>
                  <a:t>and</a:t>
                </a:r>
                <a:endParaRPr lang="en-US" altLang="zh-CN" sz="2000">
                  <a:latin typeface="Times New Roman" panose="02020603050405020304" pitchFamily="18" charset="0"/>
                  <a:ea typeface="宋体" panose="02010600030101010101" pitchFamily="2" charset="-122"/>
                </a:endParaRPr>
              </a:p>
            </p:txBody>
          </p:sp>
          <p:sp>
            <p:nvSpPr>
              <p:cNvPr id="30760" name="Line 85">
                <a:extLst>
                  <a:ext uri="{FF2B5EF4-FFF2-40B4-BE49-F238E27FC236}">
                    <a16:creationId xmlns:a16="http://schemas.microsoft.com/office/drawing/2014/main" id="{9A37F570-503A-4E47-91F6-FA530A1B318D}"/>
                  </a:ext>
                </a:extLst>
              </p:cNvPr>
              <p:cNvSpPr>
                <a:spLocks noChangeShapeType="1"/>
              </p:cNvSpPr>
              <p:nvPr/>
            </p:nvSpPr>
            <p:spPr bwMode="auto">
              <a:xfrm>
                <a:off x="340" y="2160"/>
                <a:ext cx="226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1" name="Line 86">
                <a:extLst>
                  <a:ext uri="{FF2B5EF4-FFF2-40B4-BE49-F238E27FC236}">
                    <a16:creationId xmlns:a16="http://schemas.microsoft.com/office/drawing/2014/main" id="{FA6FF3E0-4FDA-43A0-AFCE-4CE2ECF327B0}"/>
                  </a:ext>
                </a:extLst>
              </p:cNvPr>
              <p:cNvSpPr>
                <a:spLocks noChangeShapeType="1"/>
              </p:cNvSpPr>
              <p:nvPr/>
            </p:nvSpPr>
            <p:spPr bwMode="auto">
              <a:xfrm>
                <a:off x="340" y="4171"/>
                <a:ext cx="226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2" name="Line 87">
                <a:extLst>
                  <a:ext uri="{FF2B5EF4-FFF2-40B4-BE49-F238E27FC236}">
                    <a16:creationId xmlns:a16="http://schemas.microsoft.com/office/drawing/2014/main" id="{0765C3CE-5154-4440-854D-DBDD706975BC}"/>
                  </a:ext>
                </a:extLst>
              </p:cNvPr>
              <p:cNvSpPr>
                <a:spLocks noChangeShapeType="1"/>
              </p:cNvSpPr>
              <p:nvPr/>
            </p:nvSpPr>
            <p:spPr bwMode="auto">
              <a:xfrm>
                <a:off x="340" y="2160"/>
                <a:ext cx="0" cy="49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3" name="Line 88">
                <a:extLst>
                  <a:ext uri="{FF2B5EF4-FFF2-40B4-BE49-F238E27FC236}">
                    <a16:creationId xmlns:a16="http://schemas.microsoft.com/office/drawing/2014/main" id="{75C622EB-18AA-4E2D-B1DA-852C1CC6B23E}"/>
                  </a:ext>
                </a:extLst>
              </p:cNvPr>
              <p:cNvSpPr>
                <a:spLocks noChangeShapeType="1"/>
              </p:cNvSpPr>
              <p:nvPr/>
            </p:nvSpPr>
            <p:spPr bwMode="auto">
              <a:xfrm>
                <a:off x="340" y="2658"/>
                <a:ext cx="2283"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4" name="Line 89">
                <a:extLst>
                  <a:ext uri="{FF2B5EF4-FFF2-40B4-BE49-F238E27FC236}">
                    <a16:creationId xmlns:a16="http://schemas.microsoft.com/office/drawing/2014/main" id="{4BFE70C1-78D1-4134-A393-4E97E61CEC21}"/>
                  </a:ext>
                </a:extLst>
              </p:cNvPr>
              <p:cNvSpPr>
                <a:spLocks noChangeShapeType="1"/>
              </p:cNvSpPr>
              <p:nvPr/>
            </p:nvSpPr>
            <p:spPr bwMode="auto">
              <a:xfrm>
                <a:off x="340" y="2658"/>
                <a:ext cx="0" cy="149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5" name="Line 90">
                <a:extLst>
                  <a:ext uri="{FF2B5EF4-FFF2-40B4-BE49-F238E27FC236}">
                    <a16:creationId xmlns:a16="http://schemas.microsoft.com/office/drawing/2014/main" id="{B2FC432D-2917-4202-9071-949827C88DD3}"/>
                  </a:ext>
                </a:extLst>
              </p:cNvPr>
              <p:cNvSpPr>
                <a:spLocks noChangeShapeType="1"/>
              </p:cNvSpPr>
              <p:nvPr/>
            </p:nvSpPr>
            <p:spPr bwMode="auto">
              <a:xfrm flipH="1">
                <a:off x="1020" y="2160"/>
                <a:ext cx="31" cy="1996"/>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6" name="Line 91">
                <a:extLst>
                  <a:ext uri="{FF2B5EF4-FFF2-40B4-BE49-F238E27FC236}">
                    <a16:creationId xmlns:a16="http://schemas.microsoft.com/office/drawing/2014/main" id="{C118D05E-FE58-4B2A-B13F-BBF55D65778F}"/>
                  </a:ext>
                </a:extLst>
              </p:cNvPr>
              <p:cNvSpPr>
                <a:spLocks noChangeShapeType="1"/>
              </p:cNvSpPr>
              <p:nvPr/>
            </p:nvSpPr>
            <p:spPr bwMode="auto">
              <a:xfrm>
                <a:off x="1791" y="2409"/>
                <a:ext cx="0" cy="24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7" name="Line 92">
                <a:extLst>
                  <a:ext uri="{FF2B5EF4-FFF2-40B4-BE49-F238E27FC236}">
                    <a16:creationId xmlns:a16="http://schemas.microsoft.com/office/drawing/2014/main" id="{8B9524D4-887D-4E3F-A1D9-077F3FAD07C5}"/>
                  </a:ext>
                </a:extLst>
              </p:cNvPr>
              <p:cNvSpPr>
                <a:spLocks noChangeShapeType="1"/>
              </p:cNvSpPr>
              <p:nvPr/>
            </p:nvSpPr>
            <p:spPr bwMode="auto">
              <a:xfrm>
                <a:off x="1061" y="2387"/>
                <a:ext cx="154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8" name="Line 93">
                <a:extLst>
                  <a:ext uri="{FF2B5EF4-FFF2-40B4-BE49-F238E27FC236}">
                    <a16:creationId xmlns:a16="http://schemas.microsoft.com/office/drawing/2014/main" id="{30644DE6-1A25-416B-8DE5-D95AFEE08E4A}"/>
                  </a:ext>
                </a:extLst>
              </p:cNvPr>
              <p:cNvSpPr>
                <a:spLocks noChangeShapeType="1"/>
              </p:cNvSpPr>
              <p:nvPr/>
            </p:nvSpPr>
            <p:spPr bwMode="auto">
              <a:xfrm>
                <a:off x="2608" y="2160"/>
                <a:ext cx="0" cy="1996"/>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9" name="Line 94">
                <a:extLst>
                  <a:ext uri="{FF2B5EF4-FFF2-40B4-BE49-F238E27FC236}">
                    <a16:creationId xmlns:a16="http://schemas.microsoft.com/office/drawing/2014/main" id="{968BD4C4-119C-4922-87BE-0A9AA737409B}"/>
                  </a:ext>
                </a:extLst>
              </p:cNvPr>
              <p:cNvSpPr>
                <a:spLocks noChangeShapeType="1"/>
              </p:cNvSpPr>
              <p:nvPr/>
            </p:nvSpPr>
            <p:spPr bwMode="auto">
              <a:xfrm>
                <a:off x="1383" y="2409"/>
                <a:ext cx="0" cy="105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0" name="Line 95">
                <a:extLst>
                  <a:ext uri="{FF2B5EF4-FFF2-40B4-BE49-F238E27FC236}">
                    <a16:creationId xmlns:a16="http://schemas.microsoft.com/office/drawing/2014/main" id="{A969EDB4-AFBE-48D2-BF73-C0CFE8F3244B}"/>
                  </a:ext>
                </a:extLst>
              </p:cNvPr>
              <p:cNvSpPr>
                <a:spLocks noChangeShapeType="1"/>
              </p:cNvSpPr>
              <p:nvPr/>
            </p:nvSpPr>
            <p:spPr bwMode="auto">
              <a:xfrm>
                <a:off x="2154" y="2409"/>
                <a:ext cx="0" cy="1747"/>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1" name="Line 96">
                <a:extLst>
                  <a:ext uri="{FF2B5EF4-FFF2-40B4-BE49-F238E27FC236}">
                    <a16:creationId xmlns:a16="http://schemas.microsoft.com/office/drawing/2014/main" id="{5977A351-2B2F-47FD-BF9C-B4CE6A13F86E}"/>
                  </a:ext>
                </a:extLst>
              </p:cNvPr>
              <p:cNvSpPr>
                <a:spLocks noChangeShapeType="1"/>
              </p:cNvSpPr>
              <p:nvPr/>
            </p:nvSpPr>
            <p:spPr bwMode="auto">
              <a:xfrm>
                <a:off x="657" y="2658"/>
                <a:ext cx="0" cy="149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2" name="Line 97">
                <a:extLst>
                  <a:ext uri="{FF2B5EF4-FFF2-40B4-BE49-F238E27FC236}">
                    <a16:creationId xmlns:a16="http://schemas.microsoft.com/office/drawing/2014/main" id="{0B5F8F99-6328-4C6D-AFDA-898D1E0D4788}"/>
                  </a:ext>
                </a:extLst>
              </p:cNvPr>
              <p:cNvSpPr>
                <a:spLocks noChangeShapeType="1"/>
              </p:cNvSpPr>
              <p:nvPr/>
            </p:nvSpPr>
            <p:spPr bwMode="auto">
              <a:xfrm>
                <a:off x="1383" y="3464"/>
                <a:ext cx="0" cy="402"/>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3" name="Line 98">
                <a:extLst>
                  <a:ext uri="{FF2B5EF4-FFF2-40B4-BE49-F238E27FC236}">
                    <a16:creationId xmlns:a16="http://schemas.microsoft.com/office/drawing/2014/main" id="{36DEC1B2-6CA0-4CB5-91BF-71E529AA7750}"/>
                  </a:ext>
                </a:extLst>
              </p:cNvPr>
              <p:cNvSpPr>
                <a:spLocks noChangeShapeType="1"/>
              </p:cNvSpPr>
              <p:nvPr/>
            </p:nvSpPr>
            <p:spPr bwMode="auto">
              <a:xfrm>
                <a:off x="1383" y="3793"/>
                <a:ext cx="0" cy="37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4" name="Line 99">
                <a:extLst>
                  <a:ext uri="{FF2B5EF4-FFF2-40B4-BE49-F238E27FC236}">
                    <a16:creationId xmlns:a16="http://schemas.microsoft.com/office/drawing/2014/main" id="{728586E3-AB8B-4051-8638-E4E0B27215E6}"/>
                  </a:ext>
                </a:extLst>
              </p:cNvPr>
              <p:cNvSpPr>
                <a:spLocks noChangeShapeType="1"/>
              </p:cNvSpPr>
              <p:nvPr/>
            </p:nvSpPr>
            <p:spPr bwMode="auto">
              <a:xfrm>
                <a:off x="1791" y="3793"/>
                <a:ext cx="0" cy="37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5" name="Line 100">
                <a:extLst>
                  <a:ext uri="{FF2B5EF4-FFF2-40B4-BE49-F238E27FC236}">
                    <a16:creationId xmlns:a16="http://schemas.microsoft.com/office/drawing/2014/main" id="{85C27C58-1010-4BED-8F5D-6195FFE96E3E}"/>
                  </a:ext>
                </a:extLst>
              </p:cNvPr>
              <p:cNvSpPr>
                <a:spLocks noChangeShapeType="1"/>
              </p:cNvSpPr>
              <p:nvPr/>
            </p:nvSpPr>
            <p:spPr bwMode="auto">
              <a:xfrm>
                <a:off x="657" y="3022"/>
                <a:ext cx="195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6" name="Line 101">
                <a:extLst>
                  <a:ext uri="{FF2B5EF4-FFF2-40B4-BE49-F238E27FC236}">
                    <a16:creationId xmlns:a16="http://schemas.microsoft.com/office/drawing/2014/main" id="{80526EE5-DFE1-4DC9-89FE-51267256F361}"/>
                  </a:ext>
                </a:extLst>
              </p:cNvPr>
              <p:cNvSpPr>
                <a:spLocks noChangeShapeType="1"/>
              </p:cNvSpPr>
              <p:nvPr/>
            </p:nvSpPr>
            <p:spPr bwMode="auto">
              <a:xfrm>
                <a:off x="1791" y="2658"/>
                <a:ext cx="0" cy="120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7" name="Line 102">
                <a:extLst>
                  <a:ext uri="{FF2B5EF4-FFF2-40B4-BE49-F238E27FC236}">
                    <a16:creationId xmlns:a16="http://schemas.microsoft.com/office/drawing/2014/main" id="{13AF2958-61C4-4012-AE04-00EC4EC2EEB8}"/>
                  </a:ext>
                </a:extLst>
              </p:cNvPr>
              <p:cNvSpPr>
                <a:spLocks noChangeShapeType="1"/>
              </p:cNvSpPr>
              <p:nvPr/>
            </p:nvSpPr>
            <p:spPr bwMode="auto">
              <a:xfrm>
                <a:off x="657" y="3475"/>
                <a:ext cx="195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8" name="Line 103">
                <a:extLst>
                  <a:ext uri="{FF2B5EF4-FFF2-40B4-BE49-F238E27FC236}">
                    <a16:creationId xmlns:a16="http://schemas.microsoft.com/office/drawing/2014/main" id="{DE418AF8-03A2-4F36-A570-E7FC414FDDC8}"/>
                  </a:ext>
                </a:extLst>
              </p:cNvPr>
              <p:cNvSpPr>
                <a:spLocks noChangeShapeType="1"/>
              </p:cNvSpPr>
              <p:nvPr/>
            </p:nvSpPr>
            <p:spPr bwMode="auto">
              <a:xfrm>
                <a:off x="657" y="3793"/>
                <a:ext cx="195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0779" name="Group 104">
                <a:extLst>
                  <a:ext uri="{FF2B5EF4-FFF2-40B4-BE49-F238E27FC236}">
                    <a16:creationId xmlns:a16="http://schemas.microsoft.com/office/drawing/2014/main" id="{5B8D4159-EE21-4A1F-AF44-CF7FE556FE59}"/>
                  </a:ext>
                </a:extLst>
              </p:cNvPr>
              <p:cNvGrpSpPr>
                <a:grpSpLocks/>
              </p:cNvGrpSpPr>
              <p:nvPr/>
            </p:nvGrpSpPr>
            <p:grpSpPr bwMode="auto">
              <a:xfrm>
                <a:off x="386" y="3022"/>
                <a:ext cx="453" cy="1078"/>
                <a:chOff x="4513" y="754"/>
                <a:chExt cx="453" cy="1078"/>
              </a:xfrm>
            </p:grpSpPr>
            <p:sp>
              <p:nvSpPr>
                <p:cNvPr id="30785" name="Rectangle 105">
                  <a:extLst>
                    <a:ext uri="{FF2B5EF4-FFF2-40B4-BE49-F238E27FC236}">
                      <a16:creationId xmlns:a16="http://schemas.microsoft.com/office/drawing/2014/main" id="{BC80C51E-4D15-496B-ACDD-9EAB43D4458B}"/>
                    </a:ext>
                  </a:extLst>
                </p:cNvPr>
                <p:cNvSpPr>
                  <a:spLocks noChangeArrowheads="1"/>
                </p:cNvSpPr>
                <p:nvPr/>
              </p:nvSpPr>
              <p:spPr bwMode="auto">
                <a:xfrm>
                  <a:off x="4513" y="754"/>
                  <a:ext cx="453"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000">
                      <a:solidFill>
                        <a:srgbClr val="000066"/>
                      </a:solidFill>
                      <a:latin typeface="Times New Roman" panose="02020603050405020304" pitchFamily="18" charset="0"/>
                    </a:rPr>
                    <a:t>输</a:t>
                  </a:r>
                </a:p>
                <a:p>
                  <a:pPr eaLnBrk="1" hangingPunct="1">
                    <a:spcBef>
                      <a:spcPct val="0"/>
                    </a:spcBef>
                    <a:buClrTx/>
                    <a:buFontTx/>
                    <a:buNone/>
                  </a:pPr>
                  <a:r>
                    <a:rPr kumimoji="1" lang="zh-CN" altLang="en-US" sz="2000">
                      <a:solidFill>
                        <a:srgbClr val="000066"/>
                      </a:solidFill>
                      <a:latin typeface="Times New Roman" panose="02020603050405020304" pitchFamily="18" charset="0"/>
                    </a:rPr>
                    <a:t>入</a:t>
                  </a:r>
                </a:p>
              </p:txBody>
            </p:sp>
            <p:sp>
              <p:nvSpPr>
                <p:cNvPr id="30786" name="Rectangle 106">
                  <a:extLst>
                    <a:ext uri="{FF2B5EF4-FFF2-40B4-BE49-F238E27FC236}">
                      <a16:creationId xmlns:a16="http://schemas.microsoft.com/office/drawing/2014/main" id="{26829AAB-5F86-432D-9093-0B159BD33FB5}"/>
                    </a:ext>
                  </a:extLst>
                </p:cNvPr>
                <p:cNvSpPr>
                  <a:spLocks noChangeArrowheads="1"/>
                </p:cNvSpPr>
                <p:nvPr/>
              </p:nvSpPr>
              <p:spPr bwMode="auto">
                <a:xfrm>
                  <a:off x="4558" y="1144"/>
                  <a:ext cx="185"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US" altLang="zh-CN" sz="2400">
                    <a:solidFill>
                      <a:srgbClr val="000066"/>
                    </a:solidFill>
                    <a:latin typeface="Times New Roman" panose="02020603050405020304" pitchFamily="18" charset="0"/>
                  </a:endParaRPr>
                </a:p>
                <a:p>
                  <a:pPr eaLnBrk="1" hangingPunct="1">
                    <a:spcBef>
                      <a:spcPct val="0"/>
                    </a:spcBef>
                    <a:buClrTx/>
                    <a:buFontTx/>
                    <a:buNone/>
                  </a:pPr>
                  <a:r>
                    <a:rPr kumimoji="1" lang="en-US" altLang="zh-CN" sz="2400">
                      <a:solidFill>
                        <a:srgbClr val="000066"/>
                      </a:solidFill>
                      <a:latin typeface="Times New Roman" panose="02020603050405020304" pitchFamily="18" charset="0"/>
                    </a:rPr>
                    <a:t>2</a:t>
                  </a:r>
                </a:p>
              </p:txBody>
            </p:sp>
          </p:grpSp>
          <p:sp>
            <p:nvSpPr>
              <p:cNvPr id="30780" name="Rectangle 107">
                <a:extLst>
                  <a:ext uri="{FF2B5EF4-FFF2-40B4-BE49-F238E27FC236}">
                    <a16:creationId xmlns:a16="http://schemas.microsoft.com/office/drawing/2014/main" id="{A5D5E390-024B-4809-8D3F-540B1379FAD9}"/>
                  </a:ext>
                </a:extLst>
              </p:cNvPr>
              <p:cNvSpPr>
                <a:spLocks noChangeArrowheads="1"/>
              </p:cNvSpPr>
              <p:nvPr/>
            </p:nvSpPr>
            <p:spPr bwMode="auto">
              <a:xfrm>
                <a:off x="1837" y="3071"/>
                <a:ext cx="4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81" name="Rectangle 108">
                <a:extLst>
                  <a:ext uri="{FF2B5EF4-FFF2-40B4-BE49-F238E27FC236}">
                    <a16:creationId xmlns:a16="http://schemas.microsoft.com/office/drawing/2014/main" id="{3B8D9B38-1AE3-4182-85D7-AAFA9106C40A}"/>
                  </a:ext>
                </a:extLst>
              </p:cNvPr>
              <p:cNvSpPr>
                <a:spLocks noChangeArrowheads="1"/>
              </p:cNvSpPr>
              <p:nvPr/>
            </p:nvSpPr>
            <p:spPr bwMode="auto">
              <a:xfrm>
                <a:off x="1481" y="3480"/>
                <a:ext cx="26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82" name="Rectangle 109">
                <a:extLst>
                  <a:ext uri="{FF2B5EF4-FFF2-40B4-BE49-F238E27FC236}">
                    <a16:creationId xmlns:a16="http://schemas.microsoft.com/office/drawing/2014/main" id="{75A594AA-EB60-470C-BFE9-B087E507D1CF}"/>
                  </a:ext>
                </a:extLst>
              </p:cNvPr>
              <p:cNvSpPr>
                <a:spLocks noChangeArrowheads="1"/>
              </p:cNvSpPr>
              <p:nvPr/>
            </p:nvSpPr>
            <p:spPr bwMode="auto">
              <a:xfrm>
                <a:off x="1882" y="3475"/>
                <a:ext cx="26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83" name="Rectangle 110">
                <a:extLst>
                  <a:ext uri="{FF2B5EF4-FFF2-40B4-BE49-F238E27FC236}">
                    <a16:creationId xmlns:a16="http://schemas.microsoft.com/office/drawing/2014/main" id="{8C94C78D-99C2-4665-AF4E-1526BAEF12D6}"/>
                  </a:ext>
                </a:extLst>
              </p:cNvPr>
              <p:cNvSpPr>
                <a:spLocks noChangeArrowheads="1"/>
              </p:cNvSpPr>
              <p:nvPr/>
            </p:nvSpPr>
            <p:spPr bwMode="auto">
              <a:xfrm>
                <a:off x="1837" y="3838"/>
                <a:ext cx="26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0784" name="Rectangle 111">
                <a:extLst>
                  <a:ext uri="{FF2B5EF4-FFF2-40B4-BE49-F238E27FC236}">
                    <a16:creationId xmlns:a16="http://schemas.microsoft.com/office/drawing/2014/main" id="{FF2DACBA-7AF2-44A0-B61D-3B444963BF4F}"/>
                  </a:ext>
                </a:extLst>
              </p:cNvPr>
              <p:cNvSpPr>
                <a:spLocks noChangeArrowheads="1"/>
              </p:cNvSpPr>
              <p:nvPr/>
            </p:nvSpPr>
            <p:spPr bwMode="auto">
              <a:xfrm>
                <a:off x="1475" y="3838"/>
                <a:ext cx="26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grpSp>
      </p:grpSp>
      <p:grpSp>
        <p:nvGrpSpPr>
          <p:cNvPr id="5" name="Group 112">
            <a:extLst>
              <a:ext uri="{FF2B5EF4-FFF2-40B4-BE49-F238E27FC236}">
                <a16:creationId xmlns:a16="http://schemas.microsoft.com/office/drawing/2014/main" id="{09770D11-80C5-41D0-AAD1-235D51C8E1D7}"/>
              </a:ext>
            </a:extLst>
          </p:cNvPr>
          <p:cNvGrpSpPr>
            <a:grpSpLocks/>
          </p:cNvGrpSpPr>
          <p:nvPr/>
        </p:nvGrpSpPr>
        <p:grpSpPr bwMode="auto">
          <a:xfrm>
            <a:off x="1266825" y="1635125"/>
            <a:ext cx="2174875" cy="884238"/>
            <a:chOff x="2835" y="1104"/>
            <a:chExt cx="1370" cy="557"/>
          </a:xfrm>
        </p:grpSpPr>
        <p:sp>
          <p:nvSpPr>
            <p:cNvPr id="30733" name="Line 113">
              <a:extLst>
                <a:ext uri="{FF2B5EF4-FFF2-40B4-BE49-F238E27FC236}">
                  <a16:creationId xmlns:a16="http://schemas.microsoft.com/office/drawing/2014/main" id="{A94E2EC8-4E55-484E-A916-0C3EE10C092C}"/>
                </a:ext>
              </a:extLst>
            </p:cNvPr>
            <p:cNvSpPr>
              <a:spLocks noChangeShapeType="1"/>
            </p:cNvSpPr>
            <p:nvPr/>
          </p:nvSpPr>
          <p:spPr bwMode="auto">
            <a:xfrm>
              <a:off x="2835" y="1661"/>
              <a:ext cx="273"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34" name="Line 114">
              <a:extLst>
                <a:ext uri="{FF2B5EF4-FFF2-40B4-BE49-F238E27FC236}">
                  <a16:creationId xmlns:a16="http://schemas.microsoft.com/office/drawing/2014/main" id="{87F7BBB0-65D7-4E57-B920-60AB49A94D56}"/>
                </a:ext>
              </a:extLst>
            </p:cNvPr>
            <p:cNvSpPr>
              <a:spLocks noChangeShapeType="1"/>
            </p:cNvSpPr>
            <p:nvPr/>
          </p:nvSpPr>
          <p:spPr bwMode="auto">
            <a:xfrm flipH="1">
              <a:off x="3061" y="1162"/>
              <a:ext cx="590" cy="499"/>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5" name="Rectangle 115">
              <a:extLst>
                <a:ext uri="{FF2B5EF4-FFF2-40B4-BE49-F238E27FC236}">
                  <a16:creationId xmlns:a16="http://schemas.microsoft.com/office/drawing/2014/main" id="{71C3D00F-E9E3-4340-9CA2-B40DA7115794}"/>
                </a:ext>
              </a:extLst>
            </p:cNvPr>
            <p:cNvSpPr>
              <a:spLocks noChangeArrowheads="1"/>
            </p:cNvSpPr>
            <p:nvPr/>
          </p:nvSpPr>
          <p:spPr bwMode="auto">
            <a:xfrm>
              <a:off x="3606" y="1104"/>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000">
                  <a:solidFill>
                    <a:srgbClr val="000066"/>
                  </a:solidFill>
                  <a:latin typeface="Tahoma" panose="020B0604030504040204" pitchFamily="34" charset="0"/>
                </a:rPr>
                <a:t>调用名</a:t>
              </a:r>
            </a:p>
          </p:txBody>
        </p:sp>
      </p:grpSp>
      <p:pic>
        <p:nvPicPr>
          <p:cNvPr id="30732" name="Picture 116">
            <a:extLst>
              <a:ext uri="{FF2B5EF4-FFF2-40B4-BE49-F238E27FC236}">
                <a16:creationId xmlns:a16="http://schemas.microsoft.com/office/drawing/2014/main" id="{89D48D5D-76DB-40EE-B7F6-B957AEE5E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700213"/>
            <a:ext cx="2376487"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5507"/>
                                        </p:tgtEl>
                                        <p:attrNameLst>
                                          <p:attrName>style.visibility</p:attrName>
                                        </p:attrNameLst>
                                      </p:cBhvr>
                                      <p:to>
                                        <p:strVal val="visible"/>
                                      </p:to>
                                    </p:set>
                                    <p:animEffect transition="in" filter="strips(downRight)">
                                      <p:cBhvr>
                                        <p:cTn id="7" dur="500"/>
                                        <p:tgtEl>
                                          <p:spTgt spid="405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5508"/>
                                        </p:tgtEl>
                                        <p:attrNameLst>
                                          <p:attrName>style.visibility</p:attrName>
                                        </p:attrNameLst>
                                      </p:cBhvr>
                                      <p:to>
                                        <p:strVal val="visible"/>
                                      </p:to>
                                    </p:set>
                                    <p:animEffect transition="in" filter="strips(downRight)">
                                      <p:cBhvr>
                                        <p:cTn id="12" dur="500"/>
                                        <p:tgtEl>
                                          <p:spTgt spid="405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5562"/>
                                        </p:tgtEl>
                                        <p:attrNameLst>
                                          <p:attrName>style.visibility</p:attrName>
                                        </p:attrNameLst>
                                      </p:cBhvr>
                                      <p:to>
                                        <p:strVal val="visible"/>
                                      </p:to>
                                    </p:set>
                                    <p:animEffect transition="in" filter="strips(downRight)">
                                      <p:cBhvr>
                                        <p:cTn id="27" dur="500"/>
                                        <p:tgtEl>
                                          <p:spTgt spid="405562"/>
                                        </p:tgtEl>
                                      </p:cBhvr>
                                    </p:animEffect>
                                  </p:childTnLst>
                                </p:cTn>
                              </p:par>
                            </p:childTnLst>
                          </p:cTn>
                        </p:par>
                        <p:par>
                          <p:cTn id="28" fill="hold" nodeType="afterGroup">
                            <p:stCondLst>
                              <p:cond delay="500"/>
                            </p:stCondLst>
                            <p:childTnLst>
                              <p:par>
                                <p:cTn id="29" presetID="18" presetClass="entr" presetSubtype="6" fill="hold" grpId="0" nodeType="afterEffect">
                                  <p:stCondLst>
                                    <p:cond delay="0"/>
                                  </p:stCondLst>
                                  <p:childTnLst>
                                    <p:set>
                                      <p:cBhvr>
                                        <p:cTn id="30" dur="1" fill="hold">
                                          <p:stCondLst>
                                            <p:cond delay="0"/>
                                          </p:stCondLst>
                                        </p:cTn>
                                        <p:tgtEl>
                                          <p:spTgt spid="405563"/>
                                        </p:tgtEl>
                                        <p:attrNameLst>
                                          <p:attrName>style.visibility</p:attrName>
                                        </p:attrNameLst>
                                      </p:cBhvr>
                                      <p:to>
                                        <p:strVal val="visible"/>
                                      </p:to>
                                    </p:set>
                                    <p:animEffect transition="in" filter="strips(downRight)">
                                      <p:cBhvr>
                                        <p:cTn id="31" dur="500"/>
                                        <p:tgtEl>
                                          <p:spTgt spid="405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autoUpdateAnimBg="0"/>
      <p:bldP spid="405508" grpId="0" autoUpdateAnimBg="0"/>
      <p:bldP spid="405562" grpId="0" autoUpdateAnimBg="0"/>
      <p:bldP spid="4055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E33ECC4-C5C3-4573-90E5-FB5E3FE5429A}"/>
              </a:ext>
            </a:extLst>
          </p:cNvPr>
          <p:cNvGrpSpPr>
            <a:grpSpLocks/>
          </p:cNvGrpSpPr>
          <p:nvPr/>
        </p:nvGrpSpPr>
        <p:grpSpPr bwMode="auto">
          <a:xfrm>
            <a:off x="682625" y="1920875"/>
            <a:ext cx="3662363" cy="3813175"/>
            <a:chOff x="430" y="1482"/>
            <a:chExt cx="2307" cy="2402"/>
          </a:xfrm>
        </p:grpSpPr>
        <p:sp>
          <p:nvSpPr>
            <p:cNvPr id="31798" name="Rectangle 3">
              <a:extLst>
                <a:ext uri="{FF2B5EF4-FFF2-40B4-BE49-F238E27FC236}">
                  <a16:creationId xmlns:a16="http://schemas.microsoft.com/office/drawing/2014/main" id="{B4DADEDB-9DA8-419F-A480-7BA3675AEA32}"/>
                </a:ext>
              </a:extLst>
            </p:cNvPr>
            <p:cNvSpPr>
              <a:spLocks noChangeArrowheads="1"/>
            </p:cNvSpPr>
            <p:nvPr/>
          </p:nvSpPr>
          <p:spPr bwMode="auto">
            <a:xfrm>
              <a:off x="2336" y="3506"/>
              <a:ext cx="40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99" name="Rectangle 4">
              <a:extLst>
                <a:ext uri="{FF2B5EF4-FFF2-40B4-BE49-F238E27FC236}">
                  <a16:creationId xmlns:a16="http://schemas.microsoft.com/office/drawing/2014/main" id="{D55F4AF1-517E-4080-B7F3-32920EF52256}"/>
                </a:ext>
              </a:extLst>
            </p:cNvPr>
            <p:cNvSpPr>
              <a:spLocks noChangeArrowheads="1"/>
            </p:cNvSpPr>
            <p:nvPr/>
          </p:nvSpPr>
          <p:spPr bwMode="auto">
            <a:xfrm>
              <a:off x="1927" y="3506"/>
              <a:ext cx="40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0" name="Rectangle 5">
              <a:extLst>
                <a:ext uri="{FF2B5EF4-FFF2-40B4-BE49-F238E27FC236}">
                  <a16:creationId xmlns:a16="http://schemas.microsoft.com/office/drawing/2014/main" id="{DA2A50B4-A486-4945-A82F-A3B1C030AE89}"/>
                </a:ext>
              </a:extLst>
            </p:cNvPr>
            <p:cNvSpPr>
              <a:spLocks noChangeArrowheads="1"/>
            </p:cNvSpPr>
            <p:nvPr/>
          </p:nvSpPr>
          <p:spPr bwMode="auto">
            <a:xfrm>
              <a:off x="1564" y="3506"/>
              <a:ext cx="40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1" name="Rectangle 6">
              <a:extLst>
                <a:ext uri="{FF2B5EF4-FFF2-40B4-BE49-F238E27FC236}">
                  <a16:creationId xmlns:a16="http://schemas.microsoft.com/office/drawing/2014/main" id="{37461E0C-D796-4581-BC45-795066CE878B}"/>
                </a:ext>
              </a:extLst>
            </p:cNvPr>
            <p:cNvSpPr>
              <a:spLocks noChangeArrowheads="1"/>
            </p:cNvSpPr>
            <p:nvPr/>
          </p:nvSpPr>
          <p:spPr bwMode="auto">
            <a:xfrm>
              <a:off x="1247" y="3506"/>
              <a:ext cx="45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2" name="Rectangle 7">
              <a:extLst>
                <a:ext uri="{FF2B5EF4-FFF2-40B4-BE49-F238E27FC236}">
                  <a16:creationId xmlns:a16="http://schemas.microsoft.com/office/drawing/2014/main" id="{15D70484-8D0F-4DC0-982A-1DFDF9DDE23A}"/>
                </a:ext>
              </a:extLst>
            </p:cNvPr>
            <p:cNvSpPr>
              <a:spLocks noChangeArrowheads="1"/>
            </p:cNvSpPr>
            <p:nvPr/>
          </p:nvSpPr>
          <p:spPr bwMode="auto">
            <a:xfrm>
              <a:off x="884" y="3506"/>
              <a:ext cx="41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latin typeface="Times New Roman" panose="02020603050405020304" pitchFamily="18" charset="0"/>
                  <a:ea typeface="华康简宋" charset="-122"/>
                </a:rPr>
                <a:t>Z</a:t>
              </a:r>
              <a:endParaRPr lang="en-US" altLang="zh-CN" sz="2000">
                <a:latin typeface="Times New Roman" panose="02020603050405020304" pitchFamily="18" charset="0"/>
                <a:ea typeface="宋体" panose="02010600030101010101" pitchFamily="2" charset="-122"/>
              </a:endParaRPr>
            </a:p>
          </p:txBody>
        </p:sp>
        <p:sp>
          <p:nvSpPr>
            <p:cNvPr id="31803" name="Rectangle 8">
              <a:extLst>
                <a:ext uri="{FF2B5EF4-FFF2-40B4-BE49-F238E27FC236}">
                  <a16:creationId xmlns:a16="http://schemas.microsoft.com/office/drawing/2014/main" id="{82751FCA-D7E7-4C7C-A55D-0E17253EA5FD}"/>
                </a:ext>
              </a:extLst>
            </p:cNvPr>
            <p:cNvSpPr>
              <a:spLocks noChangeArrowheads="1"/>
            </p:cNvSpPr>
            <p:nvPr/>
          </p:nvSpPr>
          <p:spPr bwMode="auto">
            <a:xfrm>
              <a:off x="2336" y="3104"/>
              <a:ext cx="40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4" name="Rectangle 9">
              <a:extLst>
                <a:ext uri="{FF2B5EF4-FFF2-40B4-BE49-F238E27FC236}">
                  <a16:creationId xmlns:a16="http://schemas.microsoft.com/office/drawing/2014/main" id="{01C50080-6EA3-49C9-A0E7-D5564149604B}"/>
                </a:ext>
              </a:extLst>
            </p:cNvPr>
            <p:cNvSpPr>
              <a:spLocks noChangeArrowheads="1"/>
            </p:cNvSpPr>
            <p:nvPr/>
          </p:nvSpPr>
          <p:spPr bwMode="auto">
            <a:xfrm>
              <a:off x="1927" y="3104"/>
              <a:ext cx="40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5" name="Rectangle 10">
              <a:extLst>
                <a:ext uri="{FF2B5EF4-FFF2-40B4-BE49-F238E27FC236}">
                  <a16:creationId xmlns:a16="http://schemas.microsoft.com/office/drawing/2014/main" id="{292BFCD9-18DF-402C-88B6-54633622640E}"/>
                </a:ext>
              </a:extLst>
            </p:cNvPr>
            <p:cNvSpPr>
              <a:spLocks noChangeArrowheads="1"/>
            </p:cNvSpPr>
            <p:nvPr/>
          </p:nvSpPr>
          <p:spPr bwMode="auto">
            <a:xfrm>
              <a:off x="1564" y="3104"/>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6" name="Rectangle 11">
              <a:extLst>
                <a:ext uri="{FF2B5EF4-FFF2-40B4-BE49-F238E27FC236}">
                  <a16:creationId xmlns:a16="http://schemas.microsoft.com/office/drawing/2014/main" id="{1938CCC0-5FA2-4713-9D3A-51BCC28293DF}"/>
                </a:ext>
              </a:extLst>
            </p:cNvPr>
            <p:cNvSpPr>
              <a:spLocks noChangeArrowheads="1"/>
            </p:cNvSpPr>
            <p:nvPr/>
          </p:nvSpPr>
          <p:spPr bwMode="auto">
            <a:xfrm>
              <a:off x="1232" y="3104"/>
              <a:ext cx="42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7" name="Rectangle 12">
              <a:extLst>
                <a:ext uri="{FF2B5EF4-FFF2-40B4-BE49-F238E27FC236}">
                  <a16:creationId xmlns:a16="http://schemas.microsoft.com/office/drawing/2014/main" id="{5187913C-58EC-4AFB-9940-DF554C06D894}"/>
                </a:ext>
              </a:extLst>
            </p:cNvPr>
            <p:cNvSpPr>
              <a:spLocks noChangeArrowheads="1"/>
            </p:cNvSpPr>
            <p:nvPr/>
          </p:nvSpPr>
          <p:spPr bwMode="auto">
            <a:xfrm>
              <a:off x="884" y="3104"/>
              <a:ext cx="4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latin typeface="Times New Roman" panose="02020603050405020304" pitchFamily="18" charset="0"/>
                  <a:ea typeface="华康简宋" charset="-122"/>
                </a:rPr>
                <a:t>X</a:t>
              </a:r>
              <a:endParaRPr lang="en-US" altLang="zh-CN" sz="2000">
                <a:latin typeface="Times New Roman" panose="02020603050405020304" pitchFamily="18" charset="0"/>
                <a:ea typeface="宋体" panose="02010600030101010101" pitchFamily="2" charset="-122"/>
              </a:endParaRPr>
            </a:p>
          </p:txBody>
        </p:sp>
        <p:sp>
          <p:nvSpPr>
            <p:cNvPr id="31808" name="Rectangle 13">
              <a:extLst>
                <a:ext uri="{FF2B5EF4-FFF2-40B4-BE49-F238E27FC236}">
                  <a16:creationId xmlns:a16="http://schemas.microsoft.com/office/drawing/2014/main" id="{4CD941EF-BA41-404F-8AC4-3C85D612C1AD}"/>
                </a:ext>
              </a:extLst>
            </p:cNvPr>
            <p:cNvSpPr>
              <a:spLocks noChangeArrowheads="1"/>
            </p:cNvSpPr>
            <p:nvPr/>
          </p:nvSpPr>
          <p:spPr bwMode="auto">
            <a:xfrm>
              <a:off x="2336" y="2700"/>
              <a:ext cx="40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09" name="Rectangle 14">
              <a:extLst>
                <a:ext uri="{FF2B5EF4-FFF2-40B4-BE49-F238E27FC236}">
                  <a16:creationId xmlns:a16="http://schemas.microsoft.com/office/drawing/2014/main" id="{86BB1A56-3DE3-4187-8FB9-DC9319DDC81E}"/>
                </a:ext>
              </a:extLst>
            </p:cNvPr>
            <p:cNvSpPr>
              <a:spLocks noChangeArrowheads="1"/>
            </p:cNvSpPr>
            <p:nvPr/>
          </p:nvSpPr>
          <p:spPr bwMode="auto">
            <a:xfrm>
              <a:off x="1927" y="2700"/>
              <a:ext cx="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10" name="Rectangle 15">
              <a:extLst>
                <a:ext uri="{FF2B5EF4-FFF2-40B4-BE49-F238E27FC236}">
                  <a16:creationId xmlns:a16="http://schemas.microsoft.com/office/drawing/2014/main" id="{63E40FD6-FD35-43FD-99AC-F68688BCFDD7}"/>
                </a:ext>
              </a:extLst>
            </p:cNvPr>
            <p:cNvSpPr>
              <a:spLocks noChangeArrowheads="1"/>
            </p:cNvSpPr>
            <p:nvPr/>
          </p:nvSpPr>
          <p:spPr bwMode="auto">
            <a:xfrm>
              <a:off x="1564" y="2700"/>
              <a:ext cx="4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11" name="Rectangle 16">
              <a:extLst>
                <a:ext uri="{FF2B5EF4-FFF2-40B4-BE49-F238E27FC236}">
                  <a16:creationId xmlns:a16="http://schemas.microsoft.com/office/drawing/2014/main" id="{C3BB0413-DF7C-45D5-A3E6-59C75E20E16C}"/>
                </a:ext>
              </a:extLst>
            </p:cNvPr>
            <p:cNvSpPr>
              <a:spLocks noChangeArrowheads="1"/>
            </p:cNvSpPr>
            <p:nvPr/>
          </p:nvSpPr>
          <p:spPr bwMode="auto">
            <a:xfrm>
              <a:off x="1232" y="2700"/>
              <a:ext cx="3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812" name="Rectangle 17">
              <a:extLst>
                <a:ext uri="{FF2B5EF4-FFF2-40B4-BE49-F238E27FC236}">
                  <a16:creationId xmlns:a16="http://schemas.microsoft.com/office/drawing/2014/main" id="{2CEB29B9-A4F2-478E-A624-313F565D1753}"/>
                </a:ext>
              </a:extLst>
            </p:cNvPr>
            <p:cNvSpPr>
              <a:spLocks noChangeArrowheads="1"/>
            </p:cNvSpPr>
            <p:nvPr/>
          </p:nvSpPr>
          <p:spPr bwMode="auto">
            <a:xfrm>
              <a:off x="884" y="2700"/>
              <a:ext cx="41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latin typeface="Times New Roman" panose="02020603050405020304" pitchFamily="18" charset="0"/>
                  <a:ea typeface="华康简宋" charset="-122"/>
                </a:rPr>
                <a:t>1</a:t>
              </a:r>
              <a:endParaRPr lang="en-US" altLang="zh-CN" sz="2000">
                <a:latin typeface="Times New Roman" panose="02020603050405020304" pitchFamily="18" charset="0"/>
                <a:ea typeface="宋体" panose="02010600030101010101" pitchFamily="2" charset="-122"/>
              </a:endParaRPr>
            </a:p>
          </p:txBody>
        </p:sp>
        <p:sp>
          <p:nvSpPr>
            <p:cNvPr id="31813" name="Rectangle 18">
              <a:extLst>
                <a:ext uri="{FF2B5EF4-FFF2-40B4-BE49-F238E27FC236}">
                  <a16:creationId xmlns:a16="http://schemas.microsoft.com/office/drawing/2014/main" id="{91505F22-6AB6-4396-B91C-C55FD864F6C0}"/>
                </a:ext>
              </a:extLst>
            </p:cNvPr>
            <p:cNvSpPr>
              <a:spLocks noChangeArrowheads="1"/>
            </p:cNvSpPr>
            <p:nvPr/>
          </p:nvSpPr>
          <p:spPr bwMode="auto">
            <a:xfrm>
              <a:off x="2276" y="2298"/>
              <a:ext cx="40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X</a:t>
              </a:r>
            </a:p>
          </p:txBody>
        </p:sp>
        <p:sp>
          <p:nvSpPr>
            <p:cNvPr id="31814" name="Rectangle 19">
              <a:extLst>
                <a:ext uri="{FF2B5EF4-FFF2-40B4-BE49-F238E27FC236}">
                  <a16:creationId xmlns:a16="http://schemas.microsoft.com/office/drawing/2014/main" id="{C620AF3E-187F-474F-8CFD-67373DB21CB0}"/>
                </a:ext>
              </a:extLst>
            </p:cNvPr>
            <p:cNvSpPr>
              <a:spLocks noChangeArrowheads="1"/>
            </p:cNvSpPr>
            <p:nvPr/>
          </p:nvSpPr>
          <p:spPr bwMode="auto">
            <a:xfrm>
              <a:off x="1867" y="2298"/>
              <a:ext cx="40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X</a:t>
              </a:r>
            </a:p>
          </p:txBody>
        </p:sp>
        <p:sp>
          <p:nvSpPr>
            <p:cNvPr id="31815" name="Rectangle 20">
              <a:extLst>
                <a:ext uri="{FF2B5EF4-FFF2-40B4-BE49-F238E27FC236}">
                  <a16:creationId xmlns:a16="http://schemas.microsoft.com/office/drawing/2014/main" id="{2BFDA54E-28F6-46C3-B98C-41D9FB5EDBAE}"/>
                </a:ext>
              </a:extLst>
            </p:cNvPr>
            <p:cNvSpPr>
              <a:spLocks noChangeArrowheads="1"/>
            </p:cNvSpPr>
            <p:nvPr/>
          </p:nvSpPr>
          <p:spPr bwMode="auto">
            <a:xfrm>
              <a:off x="1504" y="2298"/>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1</a:t>
              </a:r>
            </a:p>
          </p:txBody>
        </p:sp>
        <p:sp>
          <p:nvSpPr>
            <p:cNvPr id="31816" name="Rectangle 21">
              <a:extLst>
                <a:ext uri="{FF2B5EF4-FFF2-40B4-BE49-F238E27FC236}">
                  <a16:creationId xmlns:a16="http://schemas.microsoft.com/office/drawing/2014/main" id="{12CC6C51-D84C-4EF3-8868-08FF05A351BE}"/>
                </a:ext>
              </a:extLst>
            </p:cNvPr>
            <p:cNvSpPr>
              <a:spLocks noChangeArrowheads="1"/>
            </p:cNvSpPr>
            <p:nvPr/>
          </p:nvSpPr>
          <p:spPr bwMode="auto">
            <a:xfrm>
              <a:off x="1142" y="2298"/>
              <a:ext cx="33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0</a:t>
              </a:r>
            </a:p>
          </p:txBody>
        </p:sp>
        <p:sp>
          <p:nvSpPr>
            <p:cNvPr id="31817" name="Rectangle 22">
              <a:extLst>
                <a:ext uri="{FF2B5EF4-FFF2-40B4-BE49-F238E27FC236}">
                  <a16:creationId xmlns:a16="http://schemas.microsoft.com/office/drawing/2014/main" id="{6BC9D1D8-7800-489F-9CF2-7ACF052D3177}"/>
                </a:ext>
              </a:extLst>
            </p:cNvPr>
            <p:cNvSpPr>
              <a:spLocks noChangeArrowheads="1"/>
            </p:cNvSpPr>
            <p:nvPr/>
          </p:nvSpPr>
          <p:spPr bwMode="auto">
            <a:xfrm>
              <a:off x="869" y="2298"/>
              <a:ext cx="4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latin typeface="Times New Roman" panose="02020603050405020304" pitchFamily="18" charset="0"/>
                  <a:ea typeface="华康简宋" charset="-122"/>
                </a:rPr>
                <a:t>0</a:t>
              </a:r>
              <a:endParaRPr lang="en-US" altLang="zh-CN" sz="2000">
                <a:latin typeface="Times New Roman" panose="02020603050405020304" pitchFamily="18" charset="0"/>
                <a:ea typeface="宋体" panose="02010600030101010101" pitchFamily="2" charset="-122"/>
              </a:endParaRPr>
            </a:p>
          </p:txBody>
        </p:sp>
        <p:sp>
          <p:nvSpPr>
            <p:cNvPr id="31818" name="Rectangle 23">
              <a:extLst>
                <a:ext uri="{FF2B5EF4-FFF2-40B4-BE49-F238E27FC236}">
                  <a16:creationId xmlns:a16="http://schemas.microsoft.com/office/drawing/2014/main" id="{26C1F25C-791D-4263-9268-4D0BD237DEE3}"/>
                </a:ext>
              </a:extLst>
            </p:cNvPr>
            <p:cNvSpPr>
              <a:spLocks noChangeArrowheads="1"/>
            </p:cNvSpPr>
            <p:nvPr/>
          </p:nvSpPr>
          <p:spPr bwMode="auto">
            <a:xfrm>
              <a:off x="431" y="2298"/>
              <a:ext cx="317" cy="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en-GB" altLang="zh-CN" sz="2000">
                <a:solidFill>
                  <a:srgbClr val="000066"/>
                </a:solidFill>
                <a:latin typeface="Times New Roman" panose="02020603050405020304" pitchFamily="18" charset="0"/>
              </a:endParaRPr>
            </a:p>
          </p:txBody>
        </p:sp>
        <p:sp>
          <p:nvSpPr>
            <p:cNvPr id="31819" name="Rectangle 24">
              <a:extLst>
                <a:ext uri="{FF2B5EF4-FFF2-40B4-BE49-F238E27FC236}">
                  <a16:creationId xmlns:a16="http://schemas.microsoft.com/office/drawing/2014/main" id="{7DD2D953-1B7D-4586-BE2D-318F08C2AA50}"/>
                </a:ext>
              </a:extLst>
            </p:cNvPr>
            <p:cNvSpPr>
              <a:spLocks noChangeArrowheads="1"/>
            </p:cNvSpPr>
            <p:nvPr/>
          </p:nvSpPr>
          <p:spPr bwMode="auto">
            <a:xfrm>
              <a:off x="2276" y="2049"/>
              <a:ext cx="40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Z</a:t>
              </a:r>
            </a:p>
          </p:txBody>
        </p:sp>
        <p:sp>
          <p:nvSpPr>
            <p:cNvPr id="31820" name="Rectangle 25">
              <a:extLst>
                <a:ext uri="{FF2B5EF4-FFF2-40B4-BE49-F238E27FC236}">
                  <a16:creationId xmlns:a16="http://schemas.microsoft.com/office/drawing/2014/main" id="{45A15C79-3638-4373-A855-8AC795D27FC9}"/>
                </a:ext>
              </a:extLst>
            </p:cNvPr>
            <p:cNvSpPr>
              <a:spLocks noChangeArrowheads="1"/>
            </p:cNvSpPr>
            <p:nvPr/>
          </p:nvSpPr>
          <p:spPr bwMode="auto">
            <a:xfrm>
              <a:off x="1867" y="2049"/>
              <a:ext cx="40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X</a:t>
              </a:r>
            </a:p>
          </p:txBody>
        </p:sp>
        <p:sp>
          <p:nvSpPr>
            <p:cNvPr id="31821" name="Rectangle 26">
              <a:extLst>
                <a:ext uri="{FF2B5EF4-FFF2-40B4-BE49-F238E27FC236}">
                  <a16:creationId xmlns:a16="http://schemas.microsoft.com/office/drawing/2014/main" id="{5778C712-5E5A-467F-8F45-0F4F8F6DF331}"/>
                </a:ext>
              </a:extLst>
            </p:cNvPr>
            <p:cNvSpPr>
              <a:spLocks noChangeArrowheads="1"/>
            </p:cNvSpPr>
            <p:nvPr/>
          </p:nvSpPr>
          <p:spPr bwMode="auto">
            <a:xfrm>
              <a:off x="1504" y="2049"/>
              <a:ext cx="4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rPr>
                <a:t>1</a:t>
              </a:r>
            </a:p>
          </p:txBody>
        </p:sp>
        <p:sp>
          <p:nvSpPr>
            <p:cNvPr id="31822" name="Rectangle 27">
              <a:extLst>
                <a:ext uri="{FF2B5EF4-FFF2-40B4-BE49-F238E27FC236}">
                  <a16:creationId xmlns:a16="http://schemas.microsoft.com/office/drawing/2014/main" id="{FAF30FAD-B694-481A-8E36-A2D4549BF726}"/>
                </a:ext>
              </a:extLst>
            </p:cNvPr>
            <p:cNvSpPr>
              <a:spLocks noChangeArrowheads="1"/>
            </p:cNvSpPr>
            <p:nvPr/>
          </p:nvSpPr>
          <p:spPr bwMode="auto">
            <a:xfrm>
              <a:off x="1142" y="2049"/>
              <a:ext cx="3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tabLst>
                  <a:tab pos="266700" algn="r"/>
                  <a:tab pos="2636838" algn="ctr"/>
                  <a:tab pos="5273675" algn="r"/>
                </a:tabLst>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lang="en-US" altLang="zh-CN" sz="2000">
                  <a:solidFill>
                    <a:srgbClr val="000066"/>
                  </a:solidFill>
                  <a:latin typeface="Times New Roman" panose="02020603050405020304" pitchFamily="18" charset="0"/>
                </a:rPr>
                <a:t>0</a:t>
              </a:r>
            </a:p>
          </p:txBody>
        </p:sp>
        <p:sp>
          <p:nvSpPr>
            <p:cNvPr id="31823" name="Rectangle 28">
              <a:extLst>
                <a:ext uri="{FF2B5EF4-FFF2-40B4-BE49-F238E27FC236}">
                  <a16:creationId xmlns:a16="http://schemas.microsoft.com/office/drawing/2014/main" id="{B6CA9C5D-BF64-4C20-ACA6-94A47018929B}"/>
                </a:ext>
              </a:extLst>
            </p:cNvPr>
            <p:cNvSpPr>
              <a:spLocks noChangeArrowheads="1"/>
            </p:cNvSpPr>
            <p:nvPr/>
          </p:nvSpPr>
          <p:spPr bwMode="auto">
            <a:xfrm>
              <a:off x="1167" y="1800"/>
              <a:ext cx="154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000">
                  <a:solidFill>
                    <a:srgbClr val="000066"/>
                  </a:solidFill>
                  <a:latin typeface="Times New Roman" panose="02020603050405020304" pitchFamily="18" charset="0"/>
                </a:rPr>
                <a:t>输入</a:t>
              </a:r>
              <a:r>
                <a:rPr lang="en-US" altLang="zh-CN" sz="2000">
                  <a:solidFill>
                    <a:srgbClr val="000066"/>
                  </a:solidFill>
                  <a:latin typeface="Times New Roman" panose="02020603050405020304" pitchFamily="18" charset="0"/>
                </a:rPr>
                <a:t>1</a:t>
              </a:r>
            </a:p>
          </p:txBody>
        </p:sp>
        <p:sp>
          <p:nvSpPr>
            <p:cNvPr id="31824" name="Rectangle 29">
              <a:extLst>
                <a:ext uri="{FF2B5EF4-FFF2-40B4-BE49-F238E27FC236}">
                  <a16:creationId xmlns:a16="http://schemas.microsoft.com/office/drawing/2014/main" id="{97593FB6-E093-4E62-A246-13141CC69497}"/>
                </a:ext>
              </a:extLst>
            </p:cNvPr>
            <p:cNvSpPr>
              <a:spLocks noChangeArrowheads="1"/>
            </p:cNvSpPr>
            <p:nvPr/>
          </p:nvSpPr>
          <p:spPr bwMode="auto">
            <a:xfrm>
              <a:off x="431" y="1800"/>
              <a:ext cx="736"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tabLst>
                  <a:tab pos="266700" algn="r"/>
                  <a:tab pos="2636838" algn="ctr"/>
                  <a:tab pos="5273675" algn="r"/>
                </a:tabLst>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200">
                  <a:latin typeface="Times New Roman" panose="02020603050405020304" pitchFamily="18" charset="0"/>
                  <a:ea typeface="华康简宋" charset="-122"/>
                </a:rPr>
                <a:t>or</a:t>
              </a:r>
              <a:endParaRPr lang="en-US" altLang="zh-CN" sz="2200">
                <a:latin typeface="Times New Roman" panose="02020603050405020304" pitchFamily="18" charset="0"/>
                <a:ea typeface="宋体" panose="02010600030101010101" pitchFamily="2" charset="-122"/>
              </a:endParaRPr>
            </a:p>
          </p:txBody>
        </p:sp>
        <p:sp>
          <p:nvSpPr>
            <p:cNvPr id="31825" name="Line 30">
              <a:extLst>
                <a:ext uri="{FF2B5EF4-FFF2-40B4-BE49-F238E27FC236}">
                  <a16:creationId xmlns:a16="http://schemas.microsoft.com/office/drawing/2014/main" id="{BD1F0AB9-D908-47D9-9597-D06F7DF33980}"/>
                </a:ext>
              </a:extLst>
            </p:cNvPr>
            <p:cNvSpPr>
              <a:spLocks noChangeShapeType="1"/>
            </p:cNvSpPr>
            <p:nvPr/>
          </p:nvSpPr>
          <p:spPr bwMode="auto">
            <a:xfrm>
              <a:off x="431" y="1800"/>
              <a:ext cx="226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6" name="Line 31">
              <a:extLst>
                <a:ext uri="{FF2B5EF4-FFF2-40B4-BE49-F238E27FC236}">
                  <a16:creationId xmlns:a16="http://schemas.microsoft.com/office/drawing/2014/main" id="{FEEF1931-EFC3-44E0-A40E-AFA537CC568F}"/>
                </a:ext>
              </a:extLst>
            </p:cNvPr>
            <p:cNvSpPr>
              <a:spLocks noChangeShapeType="1"/>
            </p:cNvSpPr>
            <p:nvPr/>
          </p:nvSpPr>
          <p:spPr bwMode="auto">
            <a:xfrm>
              <a:off x="431" y="3884"/>
              <a:ext cx="226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7" name="Line 32">
              <a:extLst>
                <a:ext uri="{FF2B5EF4-FFF2-40B4-BE49-F238E27FC236}">
                  <a16:creationId xmlns:a16="http://schemas.microsoft.com/office/drawing/2014/main" id="{A911DE26-7630-47B5-96E7-400A37D36256}"/>
                </a:ext>
              </a:extLst>
            </p:cNvPr>
            <p:cNvSpPr>
              <a:spLocks noChangeShapeType="1"/>
            </p:cNvSpPr>
            <p:nvPr/>
          </p:nvSpPr>
          <p:spPr bwMode="auto">
            <a:xfrm>
              <a:off x="431" y="1800"/>
              <a:ext cx="0" cy="49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8" name="Line 33">
              <a:extLst>
                <a:ext uri="{FF2B5EF4-FFF2-40B4-BE49-F238E27FC236}">
                  <a16:creationId xmlns:a16="http://schemas.microsoft.com/office/drawing/2014/main" id="{1CEFF47C-508C-43FE-ADE7-92C887E71D0F}"/>
                </a:ext>
              </a:extLst>
            </p:cNvPr>
            <p:cNvSpPr>
              <a:spLocks noChangeShapeType="1"/>
            </p:cNvSpPr>
            <p:nvPr/>
          </p:nvSpPr>
          <p:spPr bwMode="auto">
            <a:xfrm>
              <a:off x="431" y="2298"/>
              <a:ext cx="2283"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9" name="Line 34">
              <a:extLst>
                <a:ext uri="{FF2B5EF4-FFF2-40B4-BE49-F238E27FC236}">
                  <a16:creationId xmlns:a16="http://schemas.microsoft.com/office/drawing/2014/main" id="{F39516DF-5CC4-4293-809D-45F7B7F8451F}"/>
                </a:ext>
              </a:extLst>
            </p:cNvPr>
            <p:cNvSpPr>
              <a:spLocks noChangeShapeType="1"/>
            </p:cNvSpPr>
            <p:nvPr/>
          </p:nvSpPr>
          <p:spPr bwMode="auto">
            <a:xfrm>
              <a:off x="431" y="2298"/>
              <a:ext cx="0" cy="1586"/>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0" name="Line 35">
              <a:extLst>
                <a:ext uri="{FF2B5EF4-FFF2-40B4-BE49-F238E27FC236}">
                  <a16:creationId xmlns:a16="http://schemas.microsoft.com/office/drawing/2014/main" id="{0BEEC802-48AA-4129-8A81-692F1D4BF61C}"/>
                </a:ext>
              </a:extLst>
            </p:cNvPr>
            <p:cNvSpPr>
              <a:spLocks noChangeShapeType="1"/>
            </p:cNvSpPr>
            <p:nvPr/>
          </p:nvSpPr>
          <p:spPr bwMode="auto">
            <a:xfrm>
              <a:off x="1142" y="1800"/>
              <a:ext cx="0" cy="208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1" name="Line 36">
              <a:extLst>
                <a:ext uri="{FF2B5EF4-FFF2-40B4-BE49-F238E27FC236}">
                  <a16:creationId xmlns:a16="http://schemas.microsoft.com/office/drawing/2014/main" id="{71FEF59B-CDC1-4317-8C18-00DC1ADE9110}"/>
                </a:ext>
              </a:extLst>
            </p:cNvPr>
            <p:cNvSpPr>
              <a:spLocks noChangeShapeType="1"/>
            </p:cNvSpPr>
            <p:nvPr/>
          </p:nvSpPr>
          <p:spPr bwMode="auto">
            <a:xfrm>
              <a:off x="1837" y="2049"/>
              <a:ext cx="0" cy="24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2" name="Line 37">
              <a:extLst>
                <a:ext uri="{FF2B5EF4-FFF2-40B4-BE49-F238E27FC236}">
                  <a16:creationId xmlns:a16="http://schemas.microsoft.com/office/drawing/2014/main" id="{6E3E30BE-E1D7-4C93-BE90-E3BC7B356EEE}"/>
                </a:ext>
              </a:extLst>
            </p:cNvPr>
            <p:cNvSpPr>
              <a:spLocks noChangeShapeType="1"/>
            </p:cNvSpPr>
            <p:nvPr/>
          </p:nvSpPr>
          <p:spPr bwMode="auto">
            <a:xfrm>
              <a:off x="1156" y="2049"/>
              <a:ext cx="154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3" name="Line 38">
              <a:extLst>
                <a:ext uri="{FF2B5EF4-FFF2-40B4-BE49-F238E27FC236}">
                  <a16:creationId xmlns:a16="http://schemas.microsoft.com/office/drawing/2014/main" id="{E77708B4-38AE-4EB8-9C00-39DA4A28AECB}"/>
                </a:ext>
              </a:extLst>
            </p:cNvPr>
            <p:cNvSpPr>
              <a:spLocks noChangeShapeType="1"/>
            </p:cNvSpPr>
            <p:nvPr/>
          </p:nvSpPr>
          <p:spPr bwMode="auto">
            <a:xfrm>
              <a:off x="2714" y="1800"/>
              <a:ext cx="0" cy="2084"/>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4" name="Line 39">
              <a:extLst>
                <a:ext uri="{FF2B5EF4-FFF2-40B4-BE49-F238E27FC236}">
                  <a16:creationId xmlns:a16="http://schemas.microsoft.com/office/drawing/2014/main" id="{6950CA8E-9242-4C55-BF5D-68D12C60FA98}"/>
                </a:ext>
              </a:extLst>
            </p:cNvPr>
            <p:cNvSpPr>
              <a:spLocks noChangeShapeType="1"/>
            </p:cNvSpPr>
            <p:nvPr/>
          </p:nvSpPr>
          <p:spPr bwMode="auto">
            <a:xfrm>
              <a:off x="1474" y="2049"/>
              <a:ext cx="0" cy="105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5" name="Line 40">
              <a:extLst>
                <a:ext uri="{FF2B5EF4-FFF2-40B4-BE49-F238E27FC236}">
                  <a16:creationId xmlns:a16="http://schemas.microsoft.com/office/drawing/2014/main" id="{BD4F8BF2-4B38-446E-A91E-8CF7FB4C5659}"/>
                </a:ext>
              </a:extLst>
            </p:cNvPr>
            <p:cNvSpPr>
              <a:spLocks noChangeShapeType="1"/>
            </p:cNvSpPr>
            <p:nvPr/>
          </p:nvSpPr>
          <p:spPr bwMode="auto">
            <a:xfrm>
              <a:off x="2200" y="2049"/>
              <a:ext cx="0" cy="183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6" name="Line 41">
              <a:extLst>
                <a:ext uri="{FF2B5EF4-FFF2-40B4-BE49-F238E27FC236}">
                  <a16:creationId xmlns:a16="http://schemas.microsoft.com/office/drawing/2014/main" id="{39F0C402-F8A3-472C-BD90-484894673B15}"/>
                </a:ext>
              </a:extLst>
            </p:cNvPr>
            <p:cNvSpPr>
              <a:spLocks noChangeShapeType="1"/>
            </p:cNvSpPr>
            <p:nvPr/>
          </p:nvSpPr>
          <p:spPr bwMode="auto">
            <a:xfrm>
              <a:off x="748" y="2298"/>
              <a:ext cx="0" cy="1586"/>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7" name="Line 42">
              <a:extLst>
                <a:ext uri="{FF2B5EF4-FFF2-40B4-BE49-F238E27FC236}">
                  <a16:creationId xmlns:a16="http://schemas.microsoft.com/office/drawing/2014/main" id="{3EB0B6AB-5F43-489C-9664-98D9139F99D9}"/>
                </a:ext>
              </a:extLst>
            </p:cNvPr>
            <p:cNvSpPr>
              <a:spLocks noChangeShapeType="1"/>
            </p:cNvSpPr>
            <p:nvPr/>
          </p:nvSpPr>
          <p:spPr bwMode="auto">
            <a:xfrm>
              <a:off x="1474" y="3104"/>
              <a:ext cx="0" cy="402"/>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8" name="Line 43">
              <a:extLst>
                <a:ext uri="{FF2B5EF4-FFF2-40B4-BE49-F238E27FC236}">
                  <a16:creationId xmlns:a16="http://schemas.microsoft.com/office/drawing/2014/main" id="{F8AD36C8-0182-46C4-B5E3-4FBF5D6B3900}"/>
                </a:ext>
              </a:extLst>
            </p:cNvPr>
            <p:cNvSpPr>
              <a:spLocks noChangeShapeType="1"/>
            </p:cNvSpPr>
            <p:nvPr/>
          </p:nvSpPr>
          <p:spPr bwMode="auto">
            <a:xfrm>
              <a:off x="1474" y="3506"/>
              <a:ext cx="0" cy="37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9" name="Line 44">
              <a:extLst>
                <a:ext uri="{FF2B5EF4-FFF2-40B4-BE49-F238E27FC236}">
                  <a16:creationId xmlns:a16="http://schemas.microsoft.com/office/drawing/2014/main" id="{222A1926-7DFC-4B0A-91E2-3D6981562B36}"/>
                </a:ext>
              </a:extLst>
            </p:cNvPr>
            <p:cNvSpPr>
              <a:spLocks noChangeShapeType="1"/>
            </p:cNvSpPr>
            <p:nvPr/>
          </p:nvSpPr>
          <p:spPr bwMode="auto">
            <a:xfrm>
              <a:off x="1837" y="3506"/>
              <a:ext cx="0" cy="37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40" name="Line 45">
              <a:extLst>
                <a:ext uri="{FF2B5EF4-FFF2-40B4-BE49-F238E27FC236}">
                  <a16:creationId xmlns:a16="http://schemas.microsoft.com/office/drawing/2014/main" id="{11622B81-027B-44AB-A7B6-A7D1871B4F56}"/>
                </a:ext>
              </a:extLst>
            </p:cNvPr>
            <p:cNvSpPr>
              <a:spLocks noChangeShapeType="1"/>
            </p:cNvSpPr>
            <p:nvPr/>
          </p:nvSpPr>
          <p:spPr bwMode="auto">
            <a:xfrm>
              <a:off x="748" y="2700"/>
              <a:ext cx="195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41" name="Line 46">
              <a:extLst>
                <a:ext uri="{FF2B5EF4-FFF2-40B4-BE49-F238E27FC236}">
                  <a16:creationId xmlns:a16="http://schemas.microsoft.com/office/drawing/2014/main" id="{38A9506F-FB4C-42CA-86DC-B28DEA82FBFC}"/>
                </a:ext>
              </a:extLst>
            </p:cNvPr>
            <p:cNvSpPr>
              <a:spLocks noChangeShapeType="1"/>
            </p:cNvSpPr>
            <p:nvPr/>
          </p:nvSpPr>
          <p:spPr bwMode="auto">
            <a:xfrm>
              <a:off x="1837" y="2298"/>
              <a:ext cx="0" cy="120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42" name="Line 47">
              <a:extLst>
                <a:ext uri="{FF2B5EF4-FFF2-40B4-BE49-F238E27FC236}">
                  <a16:creationId xmlns:a16="http://schemas.microsoft.com/office/drawing/2014/main" id="{D69EA56C-E53C-4D43-ABE5-BBDE7DE79603}"/>
                </a:ext>
              </a:extLst>
            </p:cNvPr>
            <p:cNvSpPr>
              <a:spLocks noChangeShapeType="1"/>
            </p:cNvSpPr>
            <p:nvPr/>
          </p:nvSpPr>
          <p:spPr bwMode="auto">
            <a:xfrm>
              <a:off x="748" y="3104"/>
              <a:ext cx="195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43" name="Line 48">
              <a:extLst>
                <a:ext uri="{FF2B5EF4-FFF2-40B4-BE49-F238E27FC236}">
                  <a16:creationId xmlns:a16="http://schemas.microsoft.com/office/drawing/2014/main" id="{54100D38-CA00-41C5-99C3-60ECDA158AB3}"/>
                </a:ext>
              </a:extLst>
            </p:cNvPr>
            <p:cNvSpPr>
              <a:spLocks noChangeShapeType="1"/>
            </p:cNvSpPr>
            <p:nvPr/>
          </p:nvSpPr>
          <p:spPr bwMode="auto">
            <a:xfrm>
              <a:off x="748" y="3506"/>
              <a:ext cx="195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1844" name="Group 49">
              <a:extLst>
                <a:ext uri="{FF2B5EF4-FFF2-40B4-BE49-F238E27FC236}">
                  <a16:creationId xmlns:a16="http://schemas.microsoft.com/office/drawing/2014/main" id="{DDB3868A-F032-47E5-A158-5750C51DAFAD}"/>
                </a:ext>
              </a:extLst>
            </p:cNvPr>
            <p:cNvGrpSpPr>
              <a:grpSpLocks/>
            </p:cNvGrpSpPr>
            <p:nvPr/>
          </p:nvGrpSpPr>
          <p:grpSpPr bwMode="auto">
            <a:xfrm>
              <a:off x="430" y="2662"/>
              <a:ext cx="453" cy="689"/>
              <a:chOff x="4513" y="754"/>
              <a:chExt cx="453" cy="689"/>
            </a:xfrm>
          </p:grpSpPr>
          <p:sp>
            <p:nvSpPr>
              <p:cNvPr id="31846" name="Rectangle 50">
                <a:extLst>
                  <a:ext uri="{FF2B5EF4-FFF2-40B4-BE49-F238E27FC236}">
                    <a16:creationId xmlns:a16="http://schemas.microsoft.com/office/drawing/2014/main" id="{CA131110-4C06-4632-A9FA-5ADFD2F22DBA}"/>
                  </a:ext>
                </a:extLst>
              </p:cNvPr>
              <p:cNvSpPr>
                <a:spLocks noChangeArrowheads="1"/>
              </p:cNvSpPr>
              <p:nvPr/>
            </p:nvSpPr>
            <p:spPr bwMode="auto">
              <a:xfrm>
                <a:off x="4513" y="754"/>
                <a:ext cx="4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000">
                    <a:solidFill>
                      <a:srgbClr val="000066"/>
                    </a:solidFill>
                    <a:latin typeface="Times New Roman" panose="02020603050405020304" pitchFamily="18" charset="0"/>
                  </a:rPr>
                  <a:t>输</a:t>
                </a:r>
              </a:p>
              <a:p>
                <a:pPr eaLnBrk="1" hangingPunct="1">
                  <a:spcBef>
                    <a:spcPct val="0"/>
                  </a:spcBef>
                  <a:buClrTx/>
                  <a:buFontTx/>
                  <a:buNone/>
                </a:pPr>
                <a:r>
                  <a:rPr kumimoji="1" lang="zh-CN" altLang="en-US" sz="2000">
                    <a:solidFill>
                      <a:srgbClr val="000066"/>
                    </a:solidFill>
                    <a:latin typeface="Times New Roman" panose="02020603050405020304" pitchFamily="18" charset="0"/>
                  </a:rPr>
                  <a:t>入</a:t>
                </a:r>
              </a:p>
            </p:txBody>
          </p:sp>
          <p:sp>
            <p:nvSpPr>
              <p:cNvPr id="31847" name="Rectangle 51">
                <a:extLst>
                  <a:ext uri="{FF2B5EF4-FFF2-40B4-BE49-F238E27FC236}">
                    <a16:creationId xmlns:a16="http://schemas.microsoft.com/office/drawing/2014/main" id="{2382D80B-A5E4-498C-8676-76F2E7ECCDE9}"/>
                  </a:ext>
                </a:extLst>
              </p:cNvPr>
              <p:cNvSpPr>
                <a:spLocks noChangeArrowheads="1"/>
              </p:cNvSpPr>
              <p:nvPr/>
            </p:nvSpPr>
            <p:spPr bwMode="auto">
              <a:xfrm>
                <a:off x="4558" y="119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000">
                    <a:solidFill>
                      <a:srgbClr val="000066"/>
                    </a:solidFill>
                    <a:latin typeface="Times New Roman" panose="02020603050405020304" pitchFamily="18" charset="0"/>
                  </a:rPr>
                  <a:t>2</a:t>
                </a:r>
              </a:p>
            </p:txBody>
          </p:sp>
        </p:grpSp>
        <p:sp>
          <p:nvSpPr>
            <p:cNvPr id="31845" name="Rectangle 52">
              <a:extLst>
                <a:ext uri="{FF2B5EF4-FFF2-40B4-BE49-F238E27FC236}">
                  <a16:creationId xmlns:a16="http://schemas.microsoft.com/office/drawing/2014/main" id="{F9D747F0-C068-4DC6-BEC5-5A0CAD2C0D71}"/>
                </a:ext>
              </a:extLst>
            </p:cNvPr>
            <p:cNvSpPr>
              <a:spLocks noChangeArrowheads="1"/>
            </p:cNvSpPr>
            <p:nvPr/>
          </p:nvSpPr>
          <p:spPr bwMode="auto">
            <a:xfrm>
              <a:off x="1207" y="1482"/>
              <a:ext cx="8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latin typeface="Times New Roman" panose="02020603050405020304" pitchFamily="18" charset="0"/>
                </a:rPr>
                <a:t> </a:t>
              </a:r>
              <a:r>
                <a:rPr kumimoji="1" lang="en-US" altLang="zh-CN" sz="2400">
                  <a:solidFill>
                    <a:srgbClr val="000066"/>
                  </a:solidFill>
                  <a:latin typeface="Times New Roman" panose="02020603050405020304" pitchFamily="18" charset="0"/>
                </a:rPr>
                <a:t>or</a:t>
              </a:r>
              <a:r>
                <a:rPr kumimoji="1" lang="zh-CN" altLang="en-US" sz="2000">
                  <a:solidFill>
                    <a:srgbClr val="000066"/>
                  </a:solidFill>
                  <a:latin typeface="Times New Roman" panose="02020603050405020304" pitchFamily="18" charset="0"/>
                </a:rPr>
                <a:t>真值表</a:t>
              </a:r>
            </a:p>
          </p:txBody>
        </p:sp>
      </p:grpSp>
      <p:grpSp>
        <p:nvGrpSpPr>
          <p:cNvPr id="4" name="Group 53">
            <a:extLst>
              <a:ext uri="{FF2B5EF4-FFF2-40B4-BE49-F238E27FC236}">
                <a16:creationId xmlns:a16="http://schemas.microsoft.com/office/drawing/2014/main" id="{F4583497-88AC-4A8F-A539-A7E8E0C4A53A}"/>
              </a:ext>
            </a:extLst>
          </p:cNvPr>
          <p:cNvGrpSpPr>
            <a:grpSpLocks/>
          </p:cNvGrpSpPr>
          <p:nvPr/>
        </p:nvGrpSpPr>
        <p:grpSpPr bwMode="auto">
          <a:xfrm>
            <a:off x="4716463" y="1844675"/>
            <a:ext cx="3960812" cy="3889375"/>
            <a:chOff x="2971" y="1434"/>
            <a:chExt cx="2495" cy="2450"/>
          </a:xfrm>
        </p:grpSpPr>
        <p:grpSp>
          <p:nvGrpSpPr>
            <p:cNvPr id="31748" name="Group 54">
              <a:extLst>
                <a:ext uri="{FF2B5EF4-FFF2-40B4-BE49-F238E27FC236}">
                  <a16:creationId xmlns:a16="http://schemas.microsoft.com/office/drawing/2014/main" id="{F43DF57E-F59D-43E6-B142-55C90FC9ADE4}"/>
                </a:ext>
              </a:extLst>
            </p:cNvPr>
            <p:cNvGrpSpPr>
              <a:grpSpLocks/>
            </p:cNvGrpSpPr>
            <p:nvPr/>
          </p:nvGrpSpPr>
          <p:grpSpPr bwMode="auto">
            <a:xfrm>
              <a:off x="3062" y="2659"/>
              <a:ext cx="453" cy="696"/>
              <a:chOff x="4513" y="754"/>
              <a:chExt cx="453" cy="696"/>
            </a:xfrm>
          </p:grpSpPr>
          <p:sp>
            <p:nvSpPr>
              <p:cNvPr id="31796" name="Rectangle 55">
                <a:extLst>
                  <a:ext uri="{FF2B5EF4-FFF2-40B4-BE49-F238E27FC236}">
                    <a16:creationId xmlns:a16="http://schemas.microsoft.com/office/drawing/2014/main" id="{17221988-5DBE-4680-B9DF-FD14ED242E6F}"/>
                  </a:ext>
                </a:extLst>
              </p:cNvPr>
              <p:cNvSpPr>
                <a:spLocks noChangeArrowheads="1"/>
              </p:cNvSpPr>
              <p:nvPr/>
            </p:nvSpPr>
            <p:spPr bwMode="auto">
              <a:xfrm>
                <a:off x="4513" y="754"/>
                <a:ext cx="4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000">
                    <a:solidFill>
                      <a:srgbClr val="000066"/>
                    </a:solidFill>
                    <a:latin typeface="楷体_GB2312" pitchFamily="49" charset="-122"/>
                  </a:rPr>
                  <a:t>输</a:t>
                </a:r>
              </a:p>
              <a:p>
                <a:pPr eaLnBrk="1" hangingPunct="1">
                  <a:spcBef>
                    <a:spcPct val="0"/>
                  </a:spcBef>
                  <a:buClrTx/>
                  <a:buFontTx/>
                  <a:buNone/>
                </a:pPr>
                <a:r>
                  <a:rPr kumimoji="1" lang="zh-CN" altLang="en-US" sz="2000">
                    <a:solidFill>
                      <a:srgbClr val="000066"/>
                    </a:solidFill>
                    <a:latin typeface="楷体_GB2312" pitchFamily="49" charset="-122"/>
                  </a:rPr>
                  <a:t>入</a:t>
                </a:r>
              </a:p>
            </p:txBody>
          </p:sp>
          <p:sp>
            <p:nvSpPr>
              <p:cNvPr id="31797" name="Rectangle 56">
                <a:extLst>
                  <a:ext uri="{FF2B5EF4-FFF2-40B4-BE49-F238E27FC236}">
                    <a16:creationId xmlns:a16="http://schemas.microsoft.com/office/drawing/2014/main" id="{EDE8EC0D-8C73-4B37-9CBD-C8AA2B88BBFD}"/>
                  </a:ext>
                </a:extLst>
              </p:cNvPr>
              <p:cNvSpPr>
                <a:spLocks noChangeArrowheads="1"/>
              </p:cNvSpPr>
              <p:nvPr/>
            </p:nvSpPr>
            <p:spPr bwMode="auto">
              <a:xfrm>
                <a:off x="4558" y="11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2</a:t>
                </a:r>
              </a:p>
            </p:txBody>
          </p:sp>
        </p:grpSp>
        <p:sp>
          <p:nvSpPr>
            <p:cNvPr id="31749" name="Rectangle 57">
              <a:extLst>
                <a:ext uri="{FF2B5EF4-FFF2-40B4-BE49-F238E27FC236}">
                  <a16:creationId xmlns:a16="http://schemas.microsoft.com/office/drawing/2014/main" id="{670D2E17-BEAE-4572-A082-DED9395F541B}"/>
                </a:ext>
              </a:extLst>
            </p:cNvPr>
            <p:cNvSpPr>
              <a:spLocks noChangeArrowheads="1"/>
            </p:cNvSpPr>
            <p:nvPr/>
          </p:nvSpPr>
          <p:spPr bwMode="auto">
            <a:xfrm>
              <a:off x="5067" y="3503"/>
              <a:ext cx="39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0" name="Rectangle 58">
              <a:extLst>
                <a:ext uri="{FF2B5EF4-FFF2-40B4-BE49-F238E27FC236}">
                  <a16:creationId xmlns:a16="http://schemas.microsoft.com/office/drawing/2014/main" id="{E69D6804-9977-46AC-BDCA-D703CF0AE7B1}"/>
                </a:ext>
              </a:extLst>
            </p:cNvPr>
            <p:cNvSpPr>
              <a:spLocks noChangeArrowheads="1"/>
            </p:cNvSpPr>
            <p:nvPr/>
          </p:nvSpPr>
          <p:spPr bwMode="auto">
            <a:xfrm>
              <a:off x="4659" y="3503"/>
              <a:ext cx="40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1" name="Rectangle 59">
              <a:extLst>
                <a:ext uri="{FF2B5EF4-FFF2-40B4-BE49-F238E27FC236}">
                  <a16:creationId xmlns:a16="http://schemas.microsoft.com/office/drawing/2014/main" id="{20231C76-C7CB-4102-BC8C-2FD13035B8E4}"/>
                </a:ext>
              </a:extLst>
            </p:cNvPr>
            <p:cNvSpPr>
              <a:spLocks noChangeArrowheads="1"/>
            </p:cNvSpPr>
            <p:nvPr/>
          </p:nvSpPr>
          <p:spPr bwMode="auto">
            <a:xfrm>
              <a:off x="4251" y="3503"/>
              <a:ext cx="40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2" name="Rectangle 60">
              <a:extLst>
                <a:ext uri="{FF2B5EF4-FFF2-40B4-BE49-F238E27FC236}">
                  <a16:creationId xmlns:a16="http://schemas.microsoft.com/office/drawing/2014/main" id="{7EA6A394-35D2-4267-B068-906CE00BBDC1}"/>
                </a:ext>
              </a:extLst>
            </p:cNvPr>
            <p:cNvSpPr>
              <a:spLocks noChangeArrowheads="1"/>
            </p:cNvSpPr>
            <p:nvPr/>
          </p:nvSpPr>
          <p:spPr bwMode="auto">
            <a:xfrm>
              <a:off x="3845" y="3503"/>
              <a:ext cx="40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3" name="Rectangle 61">
              <a:extLst>
                <a:ext uri="{FF2B5EF4-FFF2-40B4-BE49-F238E27FC236}">
                  <a16:creationId xmlns:a16="http://schemas.microsoft.com/office/drawing/2014/main" id="{0F518BCC-079A-4347-B607-F944FC8EE503}"/>
                </a:ext>
              </a:extLst>
            </p:cNvPr>
            <p:cNvSpPr>
              <a:spLocks noChangeArrowheads="1"/>
            </p:cNvSpPr>
            <p:nvPr/>
          </p:nvSpPr>
          <p:spPr bwMode="auto">
            <a:xfrm>
              <a:off x="3425" y="3503"/>
              <a:ext cx="42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Z</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4" name="Rectangle 62">
              <a:extLst>
                <a:ext uri="{FF2B5EF4-FFF2-40B4-BE49-F238E27FC236}">
                  <a16:creationId xmlns:a16="http://schemas.microsoft.com/office/drawing/2014/main" id="{40C23CD5-6ED0-4C8C-9070-149AF9FFA13C}"/>
                </a:ext>
              </a:extLst>
            </p:cNvPr>
            <p:cNvSpPr>
              <a:spLocks noChangeArrowheads="1"/>
            </p:cNvSpPr>
            <p:nvPr/>
          </p:nvSpPr>
          <p:spPr bwMode="auto">
            <a:xfrm>
              <a:off x="5067" y="3101"/>
              <a:ext cx="39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5" name="Rectangle 63">
              <a:extLst>
                <a:ext uri="{FF2B5EF4-FFF2-40B4-BE49-F238E27FC236}">
                  <a16:creationId xmlns:a16="http://schemas.microsoft.com/office/drawing/2014/main" id="{B09C9B64-1684-4460-95CE-B3B99F44B01B}"/>
                </a:ext>
              </a:extLst>
            </p:cNvPr>
            <p:cNvSpPr>
              <a:spLocks noChangeArrowheads="1"/>
            </p:cNvSpPr>
            <p:nvPr/>
          </p:nvSpPr>
          <p:spPr bwMode="auto">
            <a:xfrm>
              <a:off x="4649" y="3112"/>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6" name="Rectangle 64">
              <a:extLst>
                <a:ext uri="{FF2B5EF4-FFF2-40B4-BE49-F238E27FC236}">
                  <a16:creationId xmlns:a16="http://schemas.microsoft.com/office/drawing/2014/main" id="{139E0180-739F-40A8-8757-FA054B898389}"/>
                </a:ext>
              </a:extLst>
            </p:cNvPr>
            <p:cNvSpPr>
              <a:spLocks noChangeArrowheads="1"/>
            </p:cNvSpPr>
            <p:nvPr/>
          </p:nvSpPr>
          <p:spPr bwMode="auto">
            <a:xfrm>
              <a:off x="4251" y="3101"/>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7" name="Rectangle 65">
              <a:extLst>
                <a:ext uri="{FF2B5EF4-FFF2-40B4-BE49-F238E27FC236}">
                  <a16:creationId xmlns:a16="http://schemas.microsoft.com/office/drawing/2014/main" id="{15E5A4BF-50BF-46DE-A7D0-67A3B97E6DFD}"/>
                </a:ext>
              </a:extLst>
            </p:cNvPr>
            <p:cNvSpPr>
              <a:spLocks noChangeArrowheads="1"/>
            </p:cNvSpPr>
            <p:nvPr/>
          </p:nvSpPr>
          <p:spPr bwMode="auto">
            <a:xfrm>
              <a:off x="3845" y="3101"/>
              <a:ext cx="40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8" name="Rectangle 66">
              <a:extLst>
                <a:ext uri="{FF2B5EF4-FFF2-40B4-BE49-F238E27FC236}">
                  <a16:creationId xmlns:a16="http://schemas.microsoft.com/office/drawing/2014/main" id="{09E78A03-3866-4DFB-8BE7-E6062B07779C}"/>
                </a:ext>
              </a:extLst>
            </p:cNvPr>
            <p:cNvSpPr>
              <a:spLocks noChangeArrowheads="1"/>
            </p:cNvSpPr>
            <p:nvPr/>
          </p:nvSpPr>
          <p:spPr bwMode="auto">
            <a:xfrm>
              <a:off x="3425" y="3101"/>
              <a:ext cx="4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59" name="Rectangle 67">
              <a:extLst>
                <a:ext uri="{FF2B5EF4-FFF2-40B4-BE49-F238E27FC236}">
                  <a16:creationId xmlns:a16="http://schemas.microsoft.com/office/drawing/2014/main" id="{8091175E-16EA-4E1B-A84F-5ABDD06C10F7}"/>
                </a:ext>
              </a:extLst>
            </p:cNvPr>
            <p:cNvSpPr>
              <a:spLocks noChangeArrowheads="1"/>
            </p:cNvSpPr>
            <p:nvPr/>
          </p:nvSpPr>
          <p:spPr bwMode="auto">
            <a:xfrm>
              <a:off x="5067" y="2697"/>
              <a:ext cx="3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60" name="Rectangle 68">
              <a:extLst>
                <a:ext uri="{FF2B5EF4-FFF2-40B4-BE49-F238E27FC236}">
                  <a16:creationId xmlns:a16="http://schemas.microsoft.com/office/drawing/2014/main" id="{7E4400F7-8528-4448-9F72-04C199C536FE}"/>
                </a:ext>
              </a:extLst>
            </p:cNvPr>
            <p:cNvSpPr>
              <a:spLocks noChangeArrowheads="1"/>
            </p:cNvSpPr>
            <p:nvPr/>
          </p:nvSpPr>
          <p:spPr bwMode="auto">
            <a:xfrm>
              <a:off x="4659" y="2697"/>
              <a:ext cx="4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61" name="Rectangle 69">
              <a:extLst>
                <a:ext uri="{FF2B5EF4-FFF2-40B4-BE49-F238E27FC236}">
                  <a16:creationId xmlns:a16="http://schemas.microsoft.com/office/drawing/2014/main" id="{A2132250-BF02-47E6-94CE-2BBD45808970}"/>
                </a:ext>
              </a:extLst>
            </p:cNvPr>
            <p:cNvSpPr>
              <a:spLocks noChangeArrowheads="1"/>
            </p:cNvSpPr>
            <p:nvPr/>
          </p:nvSpPr>
          <p:spPr bwMode="auto">
            <a:xfrm>
              <a:off x="4251" y="2697"/>
              <a:ext cx="4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0</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62" name="Rectangle 70">
              <a:extLst>
                <a:ext uri="{FF2B5EF4-FFF2-40B4-BE49-F238E27FC236}">
                  <a16:creationId xmlns:a16="http://schemas.microsoft.com/office/drawing/2014/main" id="{52E96DA7-B300-4CF5-92E4-7A1C15793B41}"/>
                </a:ext>
              </a:extLst>
            </p:cNvPr>
            <p:cNvSpPr>
              <a:spLocks noChangeArrowheads="1"/>
            </p:cNvSpPr>
            <p:nvPr/>
          </p:nvSpPr>
          <p:spPr bwMode="auto">
            <a:xfrm>
              <a:off x="3845" y="2697"/>
              <a:ext cx="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1</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63" name="Rectangle 71">
              <a:extLst>
                <a:ext uri="{FF2B5EF4-FFF2-40B4-BE49-F238E27FC236}">
                  <a16:creationId xmlns:a16="http://schemas.microsoft.com/office/drawing/2014/main" id="{1E0A3085-7099-4D85-A8F0-3C3223C6A0E9}"/>
                </a:ext>
              </a:extLst>
            </p:cNvPr>
            <p:cNvSpPr>
              <a:spLocks noChangeArrowheads="1"/>
            </p:cNvSpPr>
            <p:nvPr/>
          </p:nvSpPr>
          <p:spPr bwMode="auto">
            <a:xfrm>
              <a:off x="3425" y="2697"/>
              <a:ext cx="4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200">
                  <a:solidFill>
                    <a:srgbClr val="000066"/>
                  </a:solidFill>
                  <a:latin typeface="Times New Roman" panose="02020603050405020304" pitchFamily="18" charset="0"/>
                  <a:ea typeface="华康简宋" charset="-122"/>
                </a:rPr>
                <a:t>1</a:t>
              </a:r>
              <a:endParaRPr lang="en-US" altLang="zh-CN" sz="2200">
                <a:solidFill>
                  <a:srgbClr val="000066"/>
                </a:solidFill>
                <a:latin typeface="Times New Roman" panose="02020603050405020304" pitchFamily="18" charset="0"/>
                <a:ea typeface="宋体" panose="02010600030101010101" pitchFamily="2" charset="-122"/>
              </a:endParaRPr>
            </a:p>
          </p:txBody>
        </p:sp>
        <p:sp>
          <p:nvSpPr>
            <p:cNvPr id="31764" name="Rectangle 72">
              <a:extLst>
                <a:ext uri="{FF2B5EF4-FFF2-40B4-BE49-F238E27FC236}">
                  <a16:creationId xmlns:a16="http://schemas.microsoft.com/office/drawing/2014/main" id="{65D39352-B87F-4835-AFC1-B9A5D90E18D3}"/>
                </a:ext>
              </a:extLst>
            </p:cNvPr>
            <p:cNvSpPr>
              <a:spLocks noChangeArrowheads="1"/>
            </p:cNvSpPr>
            <p:nvPr/>
          </p:nvSpPr>
          <p:spPr bwMode="auto">
            <a:xfrm>
              <a:off x="5067" y="2295"/>
              <a:ext cx="39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X</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65" name="Rectangle 73">
              <a:extLst>
                <a:ext uri="{FF2B5EF4-FFF2-40B4-BE49-F238E27FC236}">
                  <a16:creationId xmlns:a16="http://schemas.microsoft.com/office/drawing/2014/main" id="{5FA4CC10-3F4B-4971-885F-39D6F54928CC}"/>
                </a:ext>
              </a:extLst>
            </p:cNvPr>
            <p:cNvSpPr>
              <a:spLocks noChangeArrowheads="1"/>
            </p:cNvSpPr>
            <p:nvPr/>
          </p:nvSpPr>
          <p:spPr bwMode="auto">
            <a:xfrm>
              <a:off x="4659" y="2295"/>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楷体_GB2312" pitchFamily="49" charset="-122"/>
                </a:rPr>
                <a:t>X</a:t>
              </a:r>
            </a:p>
          </p:txBody>
        </p:sp>
        <p:sp>
          <p:nvSpPr>
            <p:cNvPr id="31766" name="Rectangle 74">
              <a:extLst>
                <a:ext uri="{FF2B5EF4-FFF2-40B4-BE49-F238E27FC236}">
                  <a16:creationId xmlns:a16="http://schemas.microsoft.com/office/drawing/2014/main" id="{E19466A2-D7E9-4293-99C7-B91FC2C0B9E3}"/>
                </a:ext>
              </a:extLst>
            </p:cNvPr>
            <p:cNvSpPr>
              <a:spLocks noChangeArrowheads="1"/>
            </p:cNvSpPr>
            <p:nvPr/>
          </p:nvSpPr>
          <p:spPr bwMode="auto">
            <a:xfrm>
              <a:off x="4251" y="2295"/>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楷体_GB2312" pitchFamily="49" charset="-122"/>
                </a:rPr>
                <a:t>1</a:t>
              </a:r>
            </a:p>
          </p:txBody>
        </p:sp>
        <p:sp>
          <p:nvSpPr>
            <p:cNvPr id="31767" name="Rectangle 75">
              <a:extLst>
                <a:ext uri="{FF2B5EF4-FFF2-40B4-BE49-F238E27FC236}">
                  <a16:creationId xmlns:a16="http://schemas.microsoft.com/office/drawing/2014/main" id="{51E3B4F9-D86B-4114-A618-C0C1897EE32F}"/>
                </a:ext>
              </a:extLst>
            </p:cNvPr>
            <p:cNvSpPr>
              <a:spLocks noChangeArrowheads="1"/>
            </p:cNvSpPr>
            <p:nvPr/>
          </p:nvSpPr>
          <p:spPr bwMode="auto">
            <a:xfrm>
              <a:off x="3845" y="2295"/>
              <a:ext cx="40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楷体_GB2312" pitchFamily="49" charset="-122"/>
                </a:rPr>
                <a:t>0</a:t>
              </a:r>
            </a:p>
          </p:txBody>
        </p:sp>
        <p:sp>
          <p:nvSpPr>
            <p:cNvPr id="31768" name="Rectangle 76">
              <a:extLst>
                <a:ext uri="{FF2B5EF4-FFF2-40B4-BE49-F238E27FC236}">
                  <a16:creationId xmlns:a16="http://schemas.microsoft.com/office/drawing/2014/main" id="{9DCF512C-563D-494F-ADAD-8600E72F2E4A}"/>
                </a:ext>
              </a:extLst>
            </p:cNvPr>
            <p:cNvSpPr>
              <a:spLocks noChangeArrowheads="1"/>
            </p:cNvSpPr>
            <p:nvPr/>
          </p:nvSpPr>
          <p:spPr bwMode="auto">
            <a:xfrm>
              <a:off x="3425" y="2295"/>
              <a:ext cx="4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200">
                  <a:solidFill>
                    <a:srgbClr val="000066"/>
                  </a:solidFill>
                  <a:latin typeface="楷体_GB2312" pitchFamily="49" charset="-122"/>
                </a:rPr>
                <a:t>0</a:t>
              </a:r>
            </a:p>
          </p:txBody>
        </p:sp>
        <p:sp>
          <p:nvSpPr>
            <p:cNvPr id="31769" name="Rectangle 77">
              <a:extLst>
                <a:ext uri="{FF2B5EF4-FFF2-40B4-BE49-F238E27FC236}">
                  <a16:creationId xmlns:a16="http://schemas.microsoft.com/office/drawing/2014/main" id="{325459D4-47A6-49DA-8EF4-F212B86EF697}"/>
                </a:ext>
              </a:extLst>
            </p:cNvPr>
            <p:cNvSpPr>
              <a:spLocks noChangeArrowheads="1"/>
            </p:cNvSpPr>
            <p:nvPr/>
          </p:nvSpPr>
          <p:spPr bwMode="auto">
            <a:xfrm>
              <a:off x="2971" y="2295"/>
              <a:ext cx="454" cy="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en-GB" altLang="zh-CN" sz="2000">
                <a:solidFill>
                  <a:srgbClr val="000066"/>
                </a:solidFill>
                <a:latin typeface="楷体_GB2312" pitchFamily="49" charset="-122"/>
              </a:endParaRPr>
            </a:p>
          </p:txBody>
        </p:sp>
        <p:sp>
          <p:nvSpPr>
            <p:cNvPr id="31770" name="Rectangle 78">
              <a:extLst>
                <a:ext uri="{FF2B5EF4-FFF2-40B4-BE49-F238E27FC236}">
                  <a16:creationId xmlns:a16="http://schemas.microsoft.com/office/drawing/2014/main" id="{0F518698-12B1-4E98-94C7-C6251B5507B2}"/>
                </a:ext>
              </a:extLst>
            </p:cNvPr>
            <p:cNvSpPr>
              <a:spLocks noChangeArrowheads="1"/>
            </p:cNvSpPr>
            <p:nvPr/>
          </p:nvSpPr>
          <p:spPr bwMode="auto">
            <a:xfrm>
              <a:off x="5067" y="2046"/>
              <a:ext cx="39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Times New Roman" panose="02020603050405020304" pitchFamily="18" charset="0"/>
                  <a:ea typeface="华康简宋" charset="-122"/>
                </a:rPr>
                <a:t>Z</a:t>
              </a:r>
              <a:endParaRPr lang="en-US" altLang="zh-CN" sz="2000">
                <a:solidFill>
                  <a:srgbClr val="000066"/>
                </a:solidFill>
                <a:latin typeface="Times New Roman" panose="02020603050405020304" pitchFamily="18" charset="0"/>
                <a:ea typeface="宋体" panose="02010600030101010101" pitchFamily="2" charset="-122"/>
              </a:endParaRPr>
            </a:p>
          </p:txBody>
        </p:sp>
        <p:sp>
          <p:nvSpPr>
            <p:cNvPr id="31771" name="Rectangle 79">
              <a:extLst>
                <a:ext uri="{FF2B5EF4-FFF2-40B4-BE49-F238E27FC236}">
                  <a16:creationId xmlns:a16="http://schemas.microsoft.com/office/drawing/2014/main" id="{85233B05-33E7-43D0-8A9E-12AA3C485068}"/>
                </a:ext>
              </a:extLst>
            </p:cNvPr>
            <p:cNvSpPr>
              <a:spLocks noChangeArrowheads="1"/>
            </p:cNvSpPr>
            <p:nvPr/>
          </p:nvSpPr>
          <p:spPr bwMode="auto">
            <a:xfrm>
              <a:off x="4659" y="2046"/>
              <a:ext cx="4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000">
                  <a:solidFill>
                    <a:srgbClr val="000066"/>
                  </a:solidFill>
                  <a:latin typeface="楷体_GB2312" pitchFamily="49" charset="-122"/>
                </a:rPr>
                <a:t>X</a:t>
              </a:r>
            </a:p>
          </p:txBody>
        </p:sp>
        <p:sp>
          <p:nvSpPr>
            <p:cNvPr id="31772" name="Rectangle 80">
              <a:extLst>
                <a:ext uri="{FF2B5EF4-FFF2-40B4-BE49-F238E27FC236}">
                  <a16:creationId xmlns:a16="http://schemas.microsoft.com/office/drawing/2014/main" id="{122F4591-4C46-450F-B9D5-E7D1E30037BF}"/>
                </a:ext>
              </a:extLst>
            </p:cNvPr>
            <p:cNvSpPr>
              <a:spLocks noChangeArrowheads="1"/>
            </p:cNvSpPr>
            <p:nvPr/>
          </p:nvSpPr>
          <p:spPr bwMode="auto">
            <a:xfrm>
              <a:off x="4251" y="2046"/>
              <a:ext cx="4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200">
                  <a:solidFill>
                    <a:srgbClr val="000066"/>
                  </a:solidFill>
                  <a:latin typeface="楷体_GB2312" pitchFamily="49" charset="-122"/>
                </a:rPr>
                <a:t>1</a:t>
              </a:r>
            </a:p>
          </p:txBody>
        </p:sp>
        <p:sp>
          <p:nvSpPr>
            <p:cNvPr id="31773" name="Rectangle 81">
              <a:extLst>
                <a:ext uri="{FF2B5EF4-FFF2-40B4-BE49-F238E27FC236}">
                  <a16:creationId xmlns:a16="http://schemas.microsoft.com/office/drawing/2014/main" id="{A6857FDF-CA31-4AC5-82CF-5C98A12935B1}"/>
                </a:ext>
              </a:extLst>
            </p:cNvPr>
            <p:cNvSpPr>
              <a:spLocks noChangeArrowheads="1"/>
            </p:cNvSpPr>
            <p:nvPr/>
          </p:nvSpPr>
          <p:spPr bwMode="auto">
            <a:xfrm>
              <a:off x="3845" y="2046"/>
              <a:ext cx="40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200">
                  <a:solidFill>
                    <a:srgbClr val="000066"/>
                  </a:solidFill>
                  <a:latin typeface="楷体_GB2312" pitchFamily="49" charset="-122"/>
                </a:rPr>
                <a:t>0</a:t>
              </a:r>
            </a:p>
          </p:txBody>
        </p:sp>
        <p:sp>
          <p:nvSpPr>
            <p:cNvPr id="31774" name="Rectangle 82">
              <a:extLst>
                <a:ext uri="{FF2B5EF4-FFF2-40B4-BE49-F238E27FC236}">
                  <a16:creationId xmlns:a16="http://schemas.microsoft.com/office/drawing/2014/main" id="{E4993EC4-9E9A-4E43-948A-2EFAAA8B7A4D}"/>
                </a:ext>
              </a:extLst>
            </p:cNvPr>
            <p:cNvSpPr>
              <a:spLocks noChangeArrowheads="1"/>
            </p:cNvSpPr>
            <p:nvPr/>
          </p:nvSpPr>
          <p:spPr bwMode="auto">
            <a:xfrm>
              <a:off x="3845" y="1797"/>
              <a:ext cx="162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000">
                  <a:solidFill>
                    <a:srgbClr val="000066"/>
                  </a:solidFill>
                  <a:latin typeface="楷体_GB2312" pitchFamily="49" charset="-122"/>
                </a:rPr>
                <a:t>输入</a:t>
              </a:r>
              <a:r>
                <a:rPr lang="en-US" altLang="zh-CN" sz="2000">
                  <a:solidFill>
                    <a:srgbClr val="000066"/>
                  </a:solidFill>
                  <a:latin typeface="楷体_GB2312" pitchFamily="49" charset="-122"/>
                </a:rPr>
                <a:t>1</a:t>
              </a:r>
            </a:p>
          </p:txBody>
        </p:sp>
        <p:sp>
          <p:nvSpPr>
            <p:cNvPr id="31775" name="Rectangle 83">
              <a:extLst>
                <a:ext uri="{FF2B5EF4-FFF2-40B4-BE49-F238E27FC236}">
                  <a16:creationId xmlns:a16="http://schemas.microsoft.com/office/drawing/2014/main" id="{1C68FD8E-83FC-40A0-8BD9-959D52D580AF}"/>
                </a:ext>
              </a:extLst>
            </p:cNvPr>
            <p:cNvSpPr>
              <a:spLocks noChangeArrowheads="1"/>
            </p:cNvSpPr>
            <p:nvPr/>
          </p:nvSpPr>
          <p:spPr bwMode="auto">
            <a:xfrm>
              <a:off x="2971" y="1797"/>
              <a:ext cx="874"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tabLst>
                  <a:tab pos="266700" algn="r"/>
                  <a:tab pos="2636838" algn="ctr"/>
                  <a:tab pos="5273675" algn="r"/>
                </a:tabLst>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tabLst>
                  <a:tab pos="266700" algn="r"/>
                  <a:tab pos="2636838" algn="ctr"/>
                  <a:tab pos="5273675" algn="r"/>
                </a:tabLst>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266700" algn="r"/>
                  <a:tab pos="2636838" algn="ctr"/>
                  <a:tab pos="5273675"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200">
                  <a:solidFill>
                    <a:srgbClr val="000066"/>
                  </a:solidFill>
                  <a:latin typeface="楷体_GB2312" pitchFamily="49" charset="-122"/>
                </a:rPr>
                <a:t>xor</a:t>
              </a:r>
            </a:p>
          </p:txBody>
        </p:sp>
        <p:sp>
          <p:nvSpPr>
            <p:cNvPr id="31776" name="Line 84">
              <a:extLst>
                <a:ext uri="{FF2B5EF4-FFF2-40B4-BE49-F238E27FC236}">
                  <a16:creationId xmlns:a16="http://schemas.microsoft.com/office/drawing/2014/main" id="{B0B66F9F-314C-4211-A04C-40EB3DA3E287}"/>
                </a:ext>
              </a:extLst>
            </p:cNvPr>
            <p:cNvSpPr>
              <a:spLocks noChangeShapeType="1"/>
            </p:cNvSpPr>
            <p:nvPr/>
          </p:nvSpPr>
          <p:spPr bwMode="auto">
            <a:xfrm>
              <a:off x="5466" y="1797"/>
              <a:ext cx="0" cy="2084"/>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7" name="Line 85">
              <a:extLst>
                <a:ext uri="{FF2B5EF4-FFF2-40B4-BE49-F238E27FC236}">
                  <a16:creationId xmlns:a16="http://schemas.microsoft.com/office/drawing/2014/main" id="{CEC07C58-0E33-46AD-8BE4-45A2D1E32F17}"/>
                </a:ext>
              </a:extLst>
            </p:cNvPr>
            <p:cNvSpPr>
              <a:spLocks noChangeShapeType="1"/>
            </p:cNvSpPr>
            <p:nvPr/>
          </p:nvSpPr>
          <p:spPr bwMode="auto">
            <a:xfrm>
              <a:off x="3062" y="1797"/>
              <a:ext cx="0" cy="49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8" name="Line 86">
              <a:extLst>
                <a:ext uri="{FF2B5EF4-FFF2-40B4-BE49-F238E27FC236}">
                  <a16:creationId xmlns:a16="http://schemas.microsoft.com/office/drawing/2014/main" id="{01222048-F5F8-4F3C-9D47-9990E32E329B}"/>
                </a:ext>
              </a:extLst>
            </p:cNvPr>
            <p:cNvSpPr>
              <a:spLocks noChangeShapeType="1"/>
            </p:cNvSpPr>
            <p:nvPr/>
          </p:nvSpPr>
          <p:spPr bwMode="auto">
            <a:xfrm>
              <a:off x="3062" y="2295"/>
              <a:ext cx="2404"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9" name="Line 87">
              <a:extLst>
                <a:ext uri="{FF2B5EF4-FFF2-40B4-BE49-F238E27FC236}">
                  <a16:creationId xmlns:a16="http://schemas.microsoft.com/office/drawing/2014/main" id="{544DE4C7-DA34-4B62-AF40-AB17E95F653D}"/>
                </a:ext>
              </a:extLst>
            </p:cNvPr>
            <p:cNvSpPr>
              <a:spLocks noChangeShapeType="1"/>
            </p:cNvSpPr>
            <p:nvPr/>
          </p:nvSpPr>
          <p:spPr bwMode="auto">
            <a:xfrm>
              <a:off x="3845" y="1797"/>
              <a:ext cx="0" cy="208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0" name="Line 88">
              <a:extLst>
                <a:ext uri="{FF2B5EF4-FFF2-40B4-BE49-F238E27FC236}">
                  <a16:creationId xmlns:a16="http://schemas.microsoft.com/office/drawing/2014/main" id="{06BD93B0-5162-4770-836B-1190D9D1CA5A}"/>
                </a:ext>
              </a:extLst>
            </p:cNvPr>
            <p:cNvSpPr>
              <a:spLocks noChangeShapeType="1"/>
            </p:cNvSpPr>
            <p:nvPr/>
          </p:nvSpPr>
          <p:spPr bwMode="auto">
            <a:xfrm>
              <a:off x="4659" y="2046"/>
              <a:ext cx="0" cy="24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1" name="Line 89">
              <a:extLst>
                <a:ext uri="{FF2B5EF4-FFF2-40B4-BE49-F238E27FC236}">
                  <a16:creationId xmlns:a16="http://schemas.microsoft.com/office/drawing/2014/main" id="{5813F6FB-BFB9-49D3-9C31-1B3CCE948490}"/>
                </a:ext>
              </a:extLst>
            </p:cNvPr>
            <p:cNvSpPr>
              <a:spLocks noChangeShapeType="1"/>
            </p:cNvSpPr>
            <p:nvPr/>
          </p:nvSpPr>
          <p:spPr bwMode="auto">
            <a:xfrm>
              <a:off x="3845" y="2046"/>
              <a:ext cx="1621"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2" name="Line 90">
              <a:extLst>
                <a:ext uri="{FF2B5EF4-FFF2-40B4-BE49-F238E27FC236}">
                  <a16:creationId xmlns:a16="http://schemas.microsoft.com/office/drawing/2014/main" id="{40286D2F-E41E-4C7F-9640-4595B655D8A5}"/>
                </a:ext>
              </a:extLst>
            </p:cNvPr>
            <p:cNvSpPr>
              <a:spLocks noChangeShapeType="1"/>
            </p:cNvSpPr>
            <p:nvPr/>
          </p:nvSpPr>
          <p:spPr bwMode="auto">
            <a:xfrm>
              <a:off x="4251" y="2046"/>
              <a:ext cx="0" cy="105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3" name="Line 91">
              <a:extLst>
                <a:ext uri="{FF2B5EF4-FFF2-40B4-BE49-F238E27FC236}">
                  <a16:creationId xmlns:a16="http://schemas.microsoft.com/office/drawing/2014/main" id="{101434DD-D76B-42E0-A49F-3C0FFDD3521B}"/>
                </a:ext>
              </a:extLst>
            </p:cNvPr>
            <p:cNvSpPr>
              <a:spLocks noChangeShapeType="1"/>
            </p:cNvSpPr>
            <p:nvPr/>
          </p:nvSpPr>
          <p:spPr bwMode="auto">
            <a:xfrm>
              <a:off x="5067" y="2046"/>
              <a:ext cx="0" cy="183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4" name="Line 92">
              <a:extLst>
                <a:ext uri="{FF2B5EF4-FFF2-40B4-BE49-F238E27FC236}">
                  <a16:creationId xmlns:a16="http://schemas.microsoft.com/office/drawing/2014/main" id="{E6615A9D-457D-44B9-9497-1C41C214BD65}"/>
                </a:ext>
              </a:extLst>
            </p:cNvPr>
            <p:cNvSpPr>
              <a:spLocks noChangeShapeType="1"/>
            </p:cNvSpPr>
            <p:nvPr/>
          </p:nvSpPr>
          <p:spPr bwMode="auto">
            <a:xfrm>
              <a:off x="3062" y="2295"/>
              <a:ext cx="0" cy="1586"/>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5" name="Line 93">
              <a:extLst>
                <a:ext uri="{FF2B5EF4-FFF2-40B4-BE49-F238E27FC236}">
                  <a16:creationId xmlns:a16="http://schemas.microsoft.com/office/drawing/2014/main" id="{8AC96990-73E1-483B-8296-709F75FF529D}"/>
                </a:ext>
              </a:extLst>
            </p:cNvPr>
            <p:cNvSpPr>
              <a:spLocks noChangeShapeType="1"/>
            </p:cNvSpPr>
            <p:nvPr/>
          </p:nvSpPr>
          <p:spPr bwMode="auto">
            <a:xfrm>
              <a:off x="3425" y="2295"/>
              <a:ext cx="0" cy="1586"/>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6" name="Line 94">
              <a:extLst>
                <a:ext uri="{FF2B5EF4-FFF2-40B4-BE49-F238E27FC236}">
                  <a16:creationId xmlns:a16="http://schemas.microsoft.com/office/drawing/2014/main" id="{1BF1367D-7CC2-463A-9FD3-B63DAD17ABCA}"/>
                </a:ext>
              </a:extLst>
            </p:cNvPr>
            <p:cNvSpPr>
              <a:spLocks noChangeShapeType="1"/>
            </p:cNvSpPr>
            <p:nvPr/>
          </p:nvSpPr>
          <p:spPr bwMode="auto">
            <a:xfrm>
              <a:off x="4251" y="3101"/>
              <a:ext cx="0" cy="402"/>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7" name="Line 95">
              <a:extLst>
                <a:ext uri="{FF2B5EF4-FFF2-40B4-BE49-F238E27FC236}">
                  <a16:creationId xmlns:a16="http://schemas.microsoft.com/office/drawing/2014/main" id="{1B6382D9-F3CE-4A2A-A966-C42300734409}"/>
                </a:ext>
              </a:extLst>
            </p:cNvPr>
            <p:cNvSpPr>
              <a:spLocks noChangeShapeType="1"/>
            </p:cNvSpPr>
            <p:nvPr/>
          </p:nvSpPr>
          <p:spPr bwMode="auto">
            <a:xfrm>
              <a:off x="4251" y="3503"/>
              <a:ext cx="0" cy="37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8" name="Line 96">
              <a:extLst>
                <a:ext uri="{FF2B5EF4-FFF2-40B4-BE49-F238E27FC236}">
                  <a16:creationId xmlns:a16="http://schemas.microsoft.com/office/drawing/2014/main" id="{1935E144-7602-4478-B68D-E39729DA1ADB}"/>
                </a:ext>
              </a:extLst>
            </p:cNvPr>
            <p:cNvSpPr>
              <a:spLocks noChangeShapeType="1"/>
            </p:cNvSpPr>
            <p:nvPr/>
          </p:nvSpPr>
          <p:spPr bwMode="auto">
            <a:xfrm>
              <a:off x="4659" y="3503"/>
              <a:ext cx="0" cy="37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9" name="Line 97">
              <a:extLst>
                <a:ext uri="{FF2B5EF4-FFF2-40B4-BE49-F238E27FC236}">
                  <a16:creationId xmlns:a16="http://schemas.microsoft.com/office/drawing/2014/main" id="{8677EA60-0192-4DCF-93A0-CFD166E5F979}"/>
                </a:ext>
              </a:extLst>
            </p:cNvPr>
            <p:cNvSpPr>
              <a:spLocks noChangeShapeType="1"/>
            </p:cNvSpPr>
            <p:nvPr/>
          </p:nvSpPr>
          <p:spPr bwMode="auto">
            <a:xfrm>
              <a:off x="3425" y="2697"/>
              <a:ext cx="204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0" name="Line 98">
              <a:extLst>
                <a:ext uri="{FF2B5EF4-FFF2-40B4-BE49-F238E27FC236}">
                  <a16:creationId xmlns:a16="http://schemas.microsoft.com/office/drawing/2014/main" id="{4BD9660C-6BFC-4D01-A6C1-BD3C695B6D89}"/>
                </a:ext>
              </a:extLst>
            </p:cNvPr>
            <p:cNvSpPr>
              <a:spLocks noChangeShapeType="1"/>
            </p:cNvSpPr>
            <p:nvPr/>
          </p:nvSpPr>
          <p:spPr bwMode="auto">
            <a:xfrm>
              <a:off x="4659" y="2295"/>
              <a:ext cx="0" cy="120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1" name="Line 99">
              <a:extLst>
                <a:ext uri="{FF2B5EF4-FFF2-40B4-BE49-F238E27FC236}">
                  <a16:creationId xmlns:a16="http://schemas.microsoft.com/office/drawing/2014/main" id="{78C151F0-72BD-4216-A90F-8ADD8CC9EE4E}"/>
                </a:ext>
              </a:extLst>
            </p:cNvPr>
            <p:cNvSpPr>
              <a:spLocks noChangeShapeType="1"/>
            </p:cNvSpPr>
            <p:nvPr/>
          </p:nvSpPr>
          <p:spPr bwMode="auto">
            <a:xfrm>
              <a:off x="3424" y="3112"/>
              <a:ext cx="204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2" name="Line 100">
              <a:extLst>
                <a:ext uri="{FF2B5EF4-FFF2-40B4-BE49-F238E27FC236}">
                  <a16:creationId xmlns:a16="http://schemas.microsoft.com/office/drawing/2014/main" id="{9E0C27F7-818F-4AFA-8113-F9DAD2D27C87}"/>
                </a:ext>
              </a:extLst>
            </p:cNvPr>
            <p:cNvSpPr>
              <a:spLocks noChangeShapeType="1"/>
            </p:cNvSpPr>
            <p:nvPr/>
          </p:nvSpPr>
          <p:spPr bwMode="auto">
            <a:xfrm>
              <a:off x="3425" y="3503"/>
              <a:ext cx="204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3" name="Line 101">
              <a:extLst>
                <a:ext uri="{FF2B5EF4-FFF2-40B4-BE49-F238E27FC236}">
                  <a16:creationId xmlns:a16="http://schemas.microsoft.com/office/drawing/2014/main" id="{EE82F425-CE81-4550-AF49-9B27D42EB4CC}"/>
                </a:ext>
              </a:extLst>
            </p:cNvPr>
            <p:cNvSpPr>
              <a:spLocks noChangeShapeType="1"/>
            </p:cNvSpPr>
            <p:nvPr/>
          </p:nvSpPr>
          <p:spPr bwMode="auto">
            <a:xfrm>
              <a:off x="3062" y="3884"/>
              <a:ext cx="2404"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4" name="Line 102">
              <a:extLst>
                <a:ext uri="{FF2B5EF4-FFF2-40B4-BE49-F238E27FC236}">
                  <a16:creationId xmlns:a16="http://schemas.microsoft.com/office/drawing/2014/main" id="{15B20E00-0598-4724-82C5-8C47FBD22718}"/>
                </a:ext>
              </a:extLst>
            </p:cNvPr>
            <p:cNvSpPr>
              <a:spLocks noChangeShapeType="1"/>
            </p:cNvSpPr>
            <p:nvPr/>
          </p:nvSpPr>
          <p:spPr bwMode="auto">
            <a:xfrm>
              <a:off x="3062" y="1797"/>
              <a:ext cx="2404"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5" name="Rectangle 103">
              <a:extLst>
                <a:ext uri="{FF2B5EF4-FFF2-40B4-BE49-F238E27FC236}">
                  <a16:creationId xmlns:a16="http://schemas.microsoft.com/office/drawing/2014/main" id="{980F63C8-3A0C-4525-8D72-4F622115BE27}"/>
                </a:ext>
              </a:extLst>
            </p:cNvPr>
            <p:cNvSpPr>
              <a:spLocks noChangeArrowheads="1"/>
            </p:cNvSpPr>
            <p:nvPr/>
          </p:nvSpPr>
          <p:spPr bwMode="auto">
            <a:xfrm>
              <a:off x="3520" y="1434"/>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latin typeface="Tahoma" panose="020B0604030504040204" pitchFamily="34" charset="0"/>
                </a:rPr>
                <a:t>xor</a:t>
              </a:r>
              <a:r>
                <a:rPr kumimoji="1" lang="zh-CN" altLang="en-US" sz="2400">
                  <a:solidFill>
                    <a:srgbClr val="000066"/>
                  </a:solidFill>
                  <a:latin typeface="Times New Roman" panose="02020603050405020304" pitchFamily="18" charset="0"/>
                </a:rPr>
                <a:t>真值表</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23E7FAA-4F54-49F0-8788-EA51C8B2363D}"/>
              </a:ext>
            </a:extLst>
          </p:cNvPr>
          <p:cNvSpPr>
            <a:spLocks noChangeArrowheads="1"/>
          </p:cNvSpPr>
          <p:nvPr/>
        </p:nvSpPr>
        <p:spPr bwMode="auto">
          <a:xfrm>
            <a:off x="1042988" y="561975"/>
            <a:ext cx="1912937" cy="414338"/>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bIns="0"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C00000"/>
                </a:solidFill>
                <a:latin typeface="楷体_GB2312" pitchFamily="49" charset="-122"/>
              </a:rPr>
              <a:t>2</a:t>
            </a:r>
            <a:r>
              <a:rPr kumimoji="1" lang="zh-CN" altLang="en-US" sz="2400">
                <a:solidFill>
                  <a:srgbClr val="C00000"/>
                </a:solidFill>
                <a:latin typeface="楷体_GB2312" pitchFamily="49" charset="-122"/>
              </a:rPr>
              <a:t>、多输出门</a:t>
            </a:r>
          </a:p>
        </p:txBody>
      </p:sp>
      <p:sp>
        <p:nvSpPr>
          <p:cNvPr id="407555" name="Rectangle 3">
            <a:extLst>
              <a:ext uri="{FF2B5EF4-FFF2-40B4-BE49-F238E27FC236}">
                <a16:creationId xmlns:a16="http://schemas.microsoft.com/office/drawing/2014/main" id="{29B56F7A-ADD9-4096-847F-733560C0F102}"/>
              </a:ext>
            </a:extLst>
          </p:cNvPr>
          <p:cNvSpPr>
            <a:spLocks noChangeArrowheads="1"/>
          </p:cNvSpPr>
          <p:nvPr/>
        </p:nvSpPr>
        <p:spPr bwMode="auto">
          <a:xfrm>
            <a:off x="755650" y="1125538"/>
            <a:ext cx="517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ahoma" panose="020B0604030504040204" pitchFamily="34" charset="0"/>
              </a:rPr>
              <a:t>允许有多个输出，但只有一个输入。 </a:t>
            </a:r>
          </a:p>
        </p:txBody>
      </p:sp>
      <p:sp>
        <p:nvSpPr>
          <p:cNvPr id="407556" name="Rectangle 4">
            <a:extLst>
              <a:ext uri="{FF2B5EF4-FFF2-40B4-BE49-F238E27FC236}">
                <a16:creationId xmlns:a16="http://schemas.microsoft.com/office/drawing/2014/main" id="{9A3EEBC3-CEB8-4CDF-94DF-9D8337F6B732}"/>
              </a:ext>
            </a:extLst>
          </p:cNvPr>
          <p:cNvSpPr>
            <a:spLocks noChangeArrowheads="1"/>
          </p:cNvSpPr>
          <p:nvPr/>
        </p:nvSpPr>
        <p:spPr bwMode="auto">
          <a:xfrm>
            <a:off x="0" y="1916113"/>
            <a:ext cx="495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288">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00066"/>
                </a:solidFill>
                <a:latin typeface="Times New Roman" panose="02020603050405020304" pitchFamily="18" charset="0"/>
              </a:rPr>
              <a:t>not  N1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out1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out2</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in</a:t>
            </a:r>
            <a:r>
              <a:rPr kumimoji="1" lang="zh-CN" altLang="en-US" sz="2400">
                <a:solidFill>
                  <a:srgbClr val="000066"/>
                </a:solidFill>
                <a:latin typeface="Times New Roman" panose="02020603050405020304" pitchFamily="18" charset="0"/>
              </a:rPr>
              <a:t>）；</a:t>
            </a:r>
          </a:p>
        </p:txBody>
      </p:sp>
      <p:grpSp>
        <p:nvGrpSpPr>
          <p:cNvPr id="2" name="Group 5">
            <a:extLst>
              <a:ext uri="{FF2B5EF4-FFF2-40B4-BE49-F238E27FC236}">
                <a16:creationId xmlns:a16="http://schemas.microsoft.com/office/drawing/2014/main" id="{FF47C8AD-B67B-4051-AB8B-8CCA15489FD4}"/>
              </a:ext>
            </a:extLst>
          </p:cNvPr>
          <p:cNvGrpSpPr>
            <a:grpSpLocks/>
          </p:cNvGrpSpPr>
          <p:nvPr/>
        </p:nvGrpSpPr>
        <p:grpSpPr bwMode="auto">
          <a:xfrm>
            <a:off x="5021263" y="4029075"/>
            <a:ext cx="3367087" cy="2063750"/>
            <a:chOff x="396" y="2568"/>
            <a:chExt cx="2121" cy="1300"/>
          </a:xfrm>
        </p:grpSpPr>
        <p:sp>
          <p:nvSpPr>
            <p:cNvPr id="32836" name="Rectangle 6">
              <a:extLst>
                <a:ext uri="{FF2B5EF4-FFF2-40B4-BE49-F238E27FC236}">
                  <a16:creationId xmlns:a16="http://schemas.microsoft.com/office/drawing/2014/main" id="{4F8C6A24-02AA-451B-8E7A-3CF8DAB68A68}"/>
                </a:ext>
              </a:extLst>
            </p:cNvPr>
            <p:cNvSpPr>
              <a:spLocks noChangeArrowheads="1"/>
            </p:cNvSpPr>
            <p:nvPr/>
          </p:nvSpPr>
          <p:spPr bwMode="auto">
            <a:xfrm>
              <a:off x="2152" y="3460"/>
              <a:ext cx="36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2837" name="Rectangle 7">
              <a:extLst>
                <a:ext uri="{FF2B5EF4-FFF2-40B4-BE49-F238E27FC236}">
                  <a16:creationId xmlns:a16="http://schemas.microsoft.com/office/drawing/2014/main" id="{620D3782-ACF8-4852-8342-CB2D3BD10E5B}"/>
                </a:ext>
              </a:extLst>
            </p:cNvPr>
            <p:cNvSpPr>
              <a:spLocks noChangeArrowheads="1"/>
            </p:cNvSpPr>
            <p:nvPr/>
          </p:nvSpPr>
          <p:spPr bwMode="auto">
            <a:xfrm>
              <a:off x="1778" y="3460"/>
              <a:ext cx="3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2838" name="Rectangle 8">
              <a:extLst>
                <a:ext uri="{FF2B5EF4-FFF2-40B4-BE49-F238E27FC236}">
                  <a16:creationId xmlns:a16="http://schemas.microsoft.com/office/drawing/2014/main" id="{C89718DA-CADB-495E-9EF8-3908FC69627F}"/>
                </a:ext>
              </a:extLst>
            </p:cNvPr>
            <p:cNvSpPr>
              <a:spLocks noChangeArrowheads="1"/>
            </p:cNvSpPr>
            <p:nvPr/>
          </p:nvSpPr>
          <p:spPr bwMode="auto">
            <a:xfrm>
              <a:off x="1405" y="3460"/>
              <a:ext cx="37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2839" name="Rectangle 9">
              <a:extLst>
                <a:ext uri="{FF2B5EF4-FFF2-40B4-BE49-F238E27FC236}">
                  <a16:creationId xmlns:a16="http://schemas.microsoft.com/office/drawing/2014/main" id="{23C134D7-A1D4-4249-9965-56B86FE30079}"/>
                </a:ext>
              </a:extLst>
            </p:cNvPr>
            <p:cNvSpPr>
              <a:spLocks noChangeArrowheads="1"/>
            </p:cNvSpPr>
            <p:nvPr/>
          </p:nvSpPr>
          <p:spPr bwMode="auto">
            <a:xfrm>
              <a:off x="1031" y="3460"/>
              <a:ext cx="3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2840" name="Rectangle 10">
              <a:extLst>
                <a:ext uri="{FF2B5EF4-FFF2-40B4-BE49-F238E27FC236}">
                  <a16:creationId xmlns:a16="http://schemas.microsoft.com/office/drawing/2014/main" id="{75E4FF57-1539-4646-B8F8-C1A08BCA74AF}"/>
                </a:ext>
              </a:extLst>
            </p:cNvPr>
            <p:cNvSpPr>
              <a:spLocks noChangeArrowheads="1"/>
            </p:cNvSpPr>
            <p:nvPr/>
          </p:nvSpPr>
          <p:spPr bwMode="auto">
            <a:xfrm>
              <a:off x="426" y="3460"/>
              <a:ext cx="60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GB" altLang="zh-CN" sz="2400">
                <a:solidFill>
                  <a:srgbClr val="000066"/>
                </a:solidFill>
                <a:latin typeface="Times New Roman" panose="02020603050405020304" pitchFamily="18" charset="0"/>
              </a:endParaRPr>
            </a:p>
          </p:txBody>
        </p:sp>
        <p:sp>
          <p:nvSpPr>
            <p:cNvPr id="32841" name="Rectangle 11">
              <a:extLst>
                <a:ext uri="{FF2B5EF4-FFF2-40B4-BE49-F238E27FC236}">
                  <a16:creationId xmlns:a16="http://schemas.microsoft.com/office/drawing/2014/main" id="{21BEC38F-0A43-4A24-85C9-4EA94222B784}"/>
                </a:ext>
              </a:extLst>
            </p:cNvPr>
            <p:cNvSpPr>
              <a:spLocks noChangeArrowheads="1"/>
            </p:cNvSpPr>
            <p:nvPr/>
          </p:nvSpPr>
          <p:spPr bwMode="auto">
            <a:xfrm>
              <a:off x="2152" y="3173"/>
              <a:ext cx="36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2842" name="Rectangle 12">
              <a:extLst>
                <a:ext uri="{FF2B5EF4-FFF2-40B4-BE49-F238E27FC236}">
                  <a16:creationId xmlns:a16="http://schemas.microsoft.com/office/drawing/2014/main" id="{4151588B-917B-4535-A21D-E00E9DD974C7}"/>
                </a:ext>
              </a:extLst>
            </p:cNvPr>
            <p:cNvSpPr>
              <a:spLocks noChangeArrowheads="1"/>
            </p:cNvSpPr>
            <p:nvPr/>
          </p:nvSpPr>
          <p:spPr bwMode="auto">
            <a:xfrm>
              <a:off x="1778" y="3173"/>
              <a:ext cx="3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2843" name="Rectangle 13">
              <a:extLst>
                <a:ext uri="{FF2B5EF4-FFF2-40B4-BE49-F238E27FC236}">
                  <a16:creationId xmlns:a16="http://schemas.microsoft.com/office/drawing/2014/main" id="{08AF464B-21BD-4879-B2D0-4EF6A870F83C}"/>
                </a:ext>
              </a:extLst>
            </p:cNvPr>
            <p:cNvSpPr>
              <a:spLocks noChangeArrowheads="1"/>
            </p:cNvSpPr>
            <p:nvPr/>
          </p:nvSpPr>
          <p:spPr bwMode="auto">
            <a:xfrm>
              <a:off x="1405" y="3173"/>
              <a:ext cx="37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2844" name="Rectangle 14">
              <a:extLst>
                <a:ext uri="{FF2B5EF4-FFF2-40B4-BE49-F238E27FC236}">
                  <a16:creationId xmlns:a16="http://schemas.microsoft.com/office/drawing/2014/main" id="{85CEC2B3-E526-4E9E-81E2-6313F7C2CB2F}"/>
                </a:ext>
              </a:extLst>
            </p:cNvPr>
            <p:cNvSpPr>
              <a:spLocks noChangeArrowheads="1"/>
            </p:cNvSpPr>
            <p:nvPr/>
          </p:nvSpPr>
          <p:spPr bwMode="auto">
            <a:xfrm>
              <a:off x="1031" y="3173"/>
              <a:ext cx="3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2845" name="Rectangle 15">
              <a:extLst>
                <a:ext uri="{FF2B5EF4-FFF2-40B4-BE49-F238E27FC236}">
                  <a16:creationId xmlns:a16="http://schemas.microsoft.com/office/drawing/2014/main" id="{FA3E16A9-4300-4471-BB3D-D620363223BC}"/>
                </a:ext>
              </a:extLst>
            </p:cNvPr>
            <p:cNvSpPr>
              <a:spLocks noChangeArrowheads="1"/>
            </p:cNvSpPr>
            <p:nvPr/>
          </p:nvSpPr>
          <p:spPr bwMode="auto">
            <a:xfrm>
              <a:off x="1031" y="2886"/>
              <a:ext cx="14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输 入</a:t>
              </a:r>
            </a:p>
          </p:txBody>
        </p:sp>
        <p:sp>
          <p:nvSpPr>
            <p:cNvPr id="32846" name="Rectangle 16">
              <a:extLst>
                <a:ext uri="{FF2B5EF4-FFF2-40B4-BE49-F238E27FC236}">
                  <a16:creationId xmlns:a16="http://schemas.microsoft.com/office/drawing/2014/main" id="{BB57A426-326B-4C19-B5B0-3BB2FCB1B6A7}"/>
                </a:ext>
              </a:extLst>
            </p:cNvPr>
            <p:cNvSpPr>
              <a:spLocks noChangeArrowheads="1"/>
            </p:cNvSpPr>
            <p:nvPr/>
          </p:nvSpPr>
          <p:spPr bwMode="auto">
            <a:xfrm>
              <a:off x="426" y="2886"/>
              <a:ext cx="60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buf</a:t>
              </a:r>
            </a:p>
          </p:txBody>
        </p:sp>
        <p:sp>
          <p:nvSpPr>
            <p:cNvPr id="32847" name="Line 17">
              <a:extLst>
                <a:ext uri="{FF2B5EF4-FFF2-40B4-BE49-F238E27FC236}">
                  <a16:creationId xmlns:a16="http://schemas.microsoft.com/office/drawing/2014/main" id="{40355AAB-CBC1-46E0-9D6D-681F99E62CB9}"/>
                </a:ext>
              </a:extLst>
            </p:cNvPr>
            <p:cNvSpPr>
              <a:spLocks noChangeShapeType="1"/>
            </p:cNvSpPr>
            <p:nvPr/>
          </p:nvSpPr>
          <p:spPr bwMode="auto">
            <a:xfrm>
              <a:off x="426" y="2886"/>
              <a:ext cx="208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48" name="Line 18">
              <a:extLst>
                <a:ext uri="{FF2B5EF4-FFF2-40B4-BE49-F238E27FC236}">
                  <a16:creationId xmlns:a16="http://schemas.microsoft.com/office/drawing/2014/main" id="{3068F8C3-04CA-4EA3-8E78-926BA0CCB942}"/>
                </a:ext>
              </a:extLst>
            </p:cNvPr>
            <p:cNvSpPr>
              <a:spLocks noChangeShapeType="1"/>
            </p:cNvSpPr>
            <p:nvPr/>
          </p:nvSpPr>
          <p:spPr bwMode="auto">
            <a:xfrm>
              <a:off x="426" y="3868"/>
              <a:ext cx="208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49" name="Line 19">
              <a:extLst>
                <a:ext uri="{FF2B5EF4-FFF2-40B4-BE49-F238E27FC236}">
                  <a16:creationId xmlns:a16="http://schemas.microsoft.com/office/drawing/2014/main" id="{A6092BF6-5389-4751-9320-679A338BD78E}"/>
                </a:ext>
              </a:extLst>
            </p:cNvPr>
            <p:cNvSpPr>
              <a:spLocks noChangeShapeType="1"/>
            </p:cNvSpPr>
            <p:nvPr/>
          </p:nvSpPr>
          <p:spPr bwMode="auto">
            <a:xfrm>
              <a:off x="426" y="2886"/>
              <a:ext cx="0" cy="57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0" name="Line 20">
              <a:extLst>
                <a:ext uri="{FF2B5EF4-FFF2-40B4-BE49-F238E27FC236}">
                  <a16:creationId xmlns:a16="http://schemas.microsoft.com/office/drawing/2014/main" id="{815B4E50-842C-42C8-8DF3-191513954BFF}"/>
                </a:ext>
              </a:extLst>
            </p:cNvPr>
            <p:cNvSpPr>
              <a:spLocks noChangeShapeType="1"/>
            </p:cNvSpPr>
            <p:nvPr/>
          </p:nvSpPr>
          <p:spPr bwMode="auto">
            <a:xfrm>
              <a:off x="426" y="3460"/>
              <a:ext cx="2091"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1" name="Line 21">
              <a:extLst>
                <a:ext uri="{FF2B5EF4-FFF2-40B4-BE49-F238E27FC236}">
                  <a16:creationId xmlns:a16="http://schemas.microsoft.com/office/drawing/2014/main" id="{FD7C258A-B0A8-4DAC-B3D2-27B784D43A19}"/>
                </a:ext>
              </a:extLst>
            </p:cNvPr>
            <p:cNvSpPr>
              <a:spLocks noChangeShapeType="1"/>
            </p:cNvSpPr>
            <p:nvPr/>
          </p:nvSpPr>
          <p:spPr bwMode="auto">
            <a:xfrm>
              <a:off x="426" y="3460"/>
              <a:ext cx="0" cy="40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2" name="Line 22">
              <a:extLst>
                <a:ext uri="{FF2B5EF4-FFF2-40B4-BE49-F238E27FC236}">
                  <a16:creationId xmlns:a16="http://schemas.microsoft.com/office/drawing/2014/main" id="{B96C6E02-79F6-4521-8AD2-48C1E3C5FA20}"/>
                </a:ext>
              </a:extLst>
            </p:cNvPr>
            <p:cNvSpPr>
              <a:spLocks noChangeShapeType="1"/>
            </p:cNvSpPr>
            <p:nvPr/>
          </p:nvSpPr>
          <p:spPr bwMode="auto">
            <a:xfrm>
              <a:off x="1031" y="2886"/>
              <a:ext cx="0" cy="982"/>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3" name="Line 23">
              <a:extLst>
                <a:ext uri="{FF2B5EF4-FFF2-40B4-BE49-F238E27FC236}">
                  <a16:creationId xmlns:a16="http://schemas.microsoft.com/office/drawing/2014/main" id="{B9B25331-4C40-47F1-A2AE-B921BC921409}"/>
                </a:ext>
              </a:extLst>
            </p:cNvPr>
            <p:cNvSpPr>
              <a:spLocks noChangeShapeType="1"/>
            </p:cNvSpPr>
            <p:nvPr/>
          </p:nvSpPr>
          <p:spPr bwMode="auto">
            <a:xfrm>
              <a:off x="1405" y="3173"/>
              <a:ext cx="0" cy="287"/>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4" name="Line 24">
              <a:extLst>
                <a:ext uri="{FF2B5EF4-FFF2-40B4-BE49-F238E27FC236}">
                  <a16:creationId xmlns:a16="http://schemas.microsoft.com/office/drawing/2014/main" id="{08092CEC-BEF3-41A6-AAD2-55410497DBAA}"/>
                </a:ext>
              </a:extLst>
            </p:cNvPr>
            <p:cNvSpPr>
              <a:spLocks noChangeShapeType="1"/>
            </p:cNvSpPr>
            <p:nvPr/>
          </p:nvSpPr>
          <p:spPr bwMode="auto">
            <a:xfrm>
              <a:off x="1031" y="3173"/>
              <a:ext cx="1486"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5" name="Line 25">
              <a:extLst>
                <a:ext uri="{FF2B5EF4-FFF2-40B4-BE49-F238E27FC236}">
                  <a16:creationId xmlns:a16="http://schemas.microsoft.com/office/drawing/2014/main" id="{85744C71-EA95-4F28-9D39-A07CAA428A6E}"/>
                </a:ext>
              </a:extLst>
            </p:cNvPr>
            <p:cNvSpPr>
              <a:spLocks noChangeShapeType="1"/>
            </p:cNvSpPr>
            <p:nvPr/>
          </p:nvSpPr>
          <p:spPr bwMode="auto">
            <a:xfrm>
              <a:off x="2517" y="2886"/>
              <a:ext cx="0" cy="982"/>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6" name="Line 26">
              <a:extLst>
                <a:ext uri="{FF2B5EF4-FFF2-40B4-BE49-F238E27FC236}">
                  <a16:creationId xmlns:a16="http://schemas.microsoft.com/office/drawing/2014/main" id="{7EC59C21-5585-4397-A87F-55C58434AC71}"/>
                </a:ext>
              </a:extLst>
            </p:cNvPr>
            <p:cNvSpPr>
              <a:spLocks noChangeShapeType="1"/>
            </p:cNvSpPr>
            <p:nvPr/>
          </p:nvSpPr>
          <p:spPr bwMode="auto">
            <a:xfrm>
              <a:off x="1778" y="3173"/>
              <a:ext cx="0" cy="69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7" name="Line 27">
              <a:extLst>
                <a:ext uri="{FF2B5EF4-FFF2-40B4-BE49-F238E27FC236}">
                  <a16:creationId xmlns:a16="http://schemas.microsoft.com/office/drawing/2014/main" id="{06A6A89A-B9EA-4C75-9844-2D10739E515A}"/>
                </a:ext>
              </a:extLst>
            </p:cNvPr>
            <p:cNvSpPr>
              <a:spLocks noChangeShapeType="1"/>
            </p:cNvSpPr>
            <p:nvPr/>
          </p:nvSpPr>
          <p:spPr bwMode="auto">
            <a:xfrm>
              <a:off x="2152" y="3173"/>
              <a:ext cx="0" cy="69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8" name="Line 28">
              <a:extLst>
                <a:ext uri="{FF2B5EF4-FFF2-40B4-BE49-F238E27FC236}">
                  <a16:creationId xmlns:a16="http://schemas.microsoft.com/office/drawing/2014/main" id="{8DF01A4D-F45C-4535-A1CA-99D55B6F10EC}"/>
                </a:ext>
              </a:extLst>
            </p:cNvPr>
            <p:cNvSpPr>
              <a:spLocks noChangeShapeType="1"/>
            </p:cNvSpPr>
            <p:nvPr/>
          </p:nvSpPr>
          <p:spPr bwMode="auto">
            <a:xfrm>
              <a:off x="1405" y="3460"/>
              <a:ext cx="0" cy="40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59" name="Rectangle 29">
              <a:extLst>
                <a:ext uri="{FF2B5EF4-FFF2-40B4-BE49-F238E27FC236}">
                  <a16:creationId xmlns:a16="http://schemas.microsoft.com/office/drawing/2014/main" id="{AB3D51FF-E84B-4393-9BD1-80B7FB287D07}"/>
                </a:ext>
              </a:extLst>
            </p:cNvPr>
            <p:cNvSpPr>
              <a:spLocks noChangeArrowheads="1"/>
            </p:cNvSpPr>
            <p:nvPr/>
          </p:nvSpPr>
          <p:spPr bwMode="auto">
            <a:xfrm>
              <a:off x="396" y="3521"/>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ahoma" panose="020B0604030504040204" pitchFamily="34" charset="0"/>
                </a:rPr>
                <a:t>输   出</a:t>
              </a:r>
            </a:p>
          </p:txBody>
        </p:sp>
        <p:sp>
          <p:nvSpPr>
            <p:cNvPr id="32860" name="Rectangle 30">
              <a:extLst>
                <a:ext uri="{FF2B5EF4-FFF2-40B4-BE49-F238E27FC236}">
                  <a16:creationId xmlns:a16="http://schemas.microsoft.com/office/drawing/2014/main" id="{599EF0B4-B9A3-4958-9EC0-699E7E97D2EE}"/>
                </a:ext>
              </a:extLst>
            </p:cNvPr>
            <p:cNvSpPr>
              <a:spLocks noChangeArrowheads="1"/>
            </p:cNvSpPr>
            <p:nvPr/>
          </p:nvSpPr>
          <p:spPr bwMode="auto">
            <a:xfrm>
              <a:off x="884" y="2568"/>
              <a:ext cx="10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 buf</a:t>
              </a:r>
              <a:r>
                <a:rPr kumimoji="1" lang="zh-CN" altLang="en-US" sz="2400">
                  <a:solidFill>
                    <a:srgbClr val="000066"/>
                  </a:solidFill>
                  <a:latin typeface="Times New Roman" panose="02020603050405020304" pitchFamily="18" charset="0"/>
                </a:rPr>
                <a:t>真值表 </a:t>
              </a:r>
            </a:p>
          </p:txBody>
        </p:sp>
      </p:grpSp>
      <p:grpSp>
        <p:nvGrpSpPr>
          <p:cNvPr id="3" name="Group 31">
            <a:extLst>
              <a:ext uri="{FF2B5EF4-FFF2-40B4-BE49-F238E27FC236}">
                <a16:creationId xmlns:a16="http://schemas.microsoft.com/office/drawing/2014/main" id="{DB06BE7A-64AE-4CDE-B0CF-67E7CE212F04}"/>
              </a:ext>
            </a:extLst>
          </p:cNvPr>
          <p:cNvGrpSpPr>
            <a:grpSpLocks/>
          </p:cNvGrpSpPr>
          <p:nvPr/>
        </p:nvGrpSpPr>
        <p:grpSpPr bwMode="auto">
          <a:xfrm>
            <a:off x="611188" y="4003675"/>
            <a:ext cx="3321050" cy="2089150"/>
            <a:chOff x="3056" y="2614"/>
            <a:chExt cx="2092" cy="1316"/>
          </a:xfrm>
        </p:grpSpPr>
        <p:sp>
          <p:nvSpPr>
            <p:cNvPr id="32810" name="Rectangle 32">
              <a:extLst>
                <a:ext uri="{FF2B5EF4-FFF2-40B4-BE49-F238E27FC236}">
                  <a16:creationId xmlns:a16="http://schemas.microsoft.com/office/drawing/2014/main" id="{B9D7F255-FD75-46F8-AA83-B5A0004E63A7}"/>
                </a:ext>
              </a:extLst>
            </p:cNvPr>
            <p:cNvSpPr>
              <a:spLocks noChangeArrowheads="1"/>
            </p:cNvSpPr>
            <p:nvPr/>
          </p:nvSpPr>
          <p:spPr bwMode="auto">
            <a:xfrm>
              <a:off x="3082" y="3567"/>
              <a:ext cx="6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ahoma" panose="020B0604030504040204" pitchFamily="34" charset="0"/>
                </a:rPr>
                <a:t>输  出</a:t>
              </a:r>
            </a:p>
          </p:txBody>
        </p:sp>
        <p:grpSp>
          <p:nvGrpSpPr>
            <p:cNvPr id="32811" name="Group 33">
              <a:extLst>
                <a:ext uri="{FF2B5EF4-FFF2-40B4-BE49-F238E27FC236}">
                  <a16:creationId xmlns:a16="http://schemas.microsoft.com/office/drawing/2014/main" id="{E6B89797-CC0D-47DD-8365-31E6ABD78F74}"/>
                </a:ext>
              </a:extLst>
            </p:cNvPr>
            <p:cNvGrpSpPr>
              <a:grpSpLocks/>
            </p:cNvGrpSpPr>
            <p:nvPr/>
          </p:nvGrpSpPr>
          <p:grpSpPr bwMode="auto">
            <a:xfrm>
              <a:off x="3056" y="2932"/>
              <a:ext cx="2092" cy="998"/>
              <a:chOff x="3056" y="2523"/>
              <a:chExt cx="2092" cy="998"/>
            </a:xfrm>
          </p:grpSpPr>
          <p:sp>
            <p:nvSpPr>
              <p:cNvPr id="32813" name="Rectangle 34">
                <a:extLst>
                  <a:ext uri="{FF2B5EF4-FFF2-40B4-BE49-F238E27FC236}">
                    <a16:creationId xmlns:a16="http://schemas.microsoft.com/office/drawing/2014/main" id="{325E596F-47C9-4D52-B8AD-E0D3982E123F}"/>
                  </a:ext>
                </a:extLst>
              </p:cNvPr>
              <p:cNvSpPr>
                <a:spLocks noChangeArrowheads="1"/>
              </p:cNvSpPr>
              <p:nvPr/>
            </p:nvSpPr>
            <p:spPr bwMode="auto">
              <a:xfrm>
                <a:off x="4759" y="3097"/>
                <a:ext cx="36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2814" name="Rectangle 35">
                <a:extLst>
                  <a:ext uri="{FF2B5EF4-FFF2-40B4-BE49-F238E27FC236}">
                    <a16:creationId xmlns:a16="http://schemas.microsoft.com/office/drawing/2014/main" id="{1F7E1355-B058-4185-A4C5-C8CA600F86B7}"/>
                  </a:ext>
                </a:extLst>
              </p:cNvPr>
              <p:cNvSpPr>
                <a:spLocks noChangeArrowheads="1"/>
              </p:cNvSpPr>
              <p:nvPr/>
            </p:nvSpPr>
            <p:spPr bwMode="auto">
              <a:xfrm>
                <a:off x="4386" y="3097"/>
                <a:ext cx="37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2815" name="Rectangle 36">
                <a:extLst>
                  <a:ext uri="{FF2B5EF4-FFF2-40B4-BE49-F238E27FC236}">
                    <a16:creationId xmlns:a16="http://schemas.microsoft.com/office/drawing/2014/main" id="{8F7E9FC0-0113-47AC-A4E1-920E97F66DB0}"/>
                  </a:ext>
                </a:extLst>
              </p:cNvPr>
              <p:cNvSpPr>
                <a:spLocks noChangeArrowheads="1"/>
              </p:cNvSpPr>
              <p:nvPr/>
            </p:nvSpPr>
            <p:spPr bwMode="auto">
              <a:xfrm>
                <a:off x="4012" y="3097"/>
                <a:ext cx="3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2816" name="Rectangle 37">
                <a:extLst>
                  <a:ext uri="{FF2B5EF4-FFF2-40B4-BE49-F238E27FC236}">
                    <a16:creationId xmlns:a16="http://schemas.microsoft.com/office/drawing/2014/main" id="{F597FD2B-DE23-4512-8F2E-0B4B6DB2BC36}"/>
                  </a:ext>
                </a:extLst>
              </p:cNvPr>
              <p:cNvSpPr>
                <a:spLocks noChangeArrowheads="1"/>
              </p:cNvSpPr>
              <p:nvPr/>
            </p:nvSpPr>
            <p:spPr bwMode="auto">
              <a:xfrm>
                <a:off x="3638" y="3097"/>
                <a:ext cx="3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2817" name="Rectangle 38">
                <a:extLst>
                  <a:ext uri="{FF2B5EF4-FFF2-40B4-BE49-F238E27FC236}">
                    <a16:creationId xmlns:a16="http://schemas.microsoft.com/office/drawing/2014/main" id="{5336CFEA-DBD2-4BE9-BFA0-315442AFC1E7}"/>
                  </a:ext>
                </a:extLst>
              </p:cNvPr>
              <p:cNvSpPr>
                <a:spLocks noChangeArrowheads="1"/>
              </p:cNvSpPr>
              <p:nvPr/>
            </p:nvSpPr>
            <p:spPr bwMode="auto">
              <a:xfrm>
                <a:off x="3056" y="3097"/>
                <a:ext cx="58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GB" altLang="zh-CN" sz="2400">
                  <a:solidFill>
                    <a:srgbClr val="000066"/>
                  </a:solidFill>
                  <a:latin typeface="Times New Roman" panose="02020603050405020304" pitchFamily="18" charset="0"/>
                </a:endParaRPr>
              </a:p>
            </p:txBody>
          </p:sp>
          <p:sp>
            <p:nvSpPr>
              <p:cNvPr id="32818" name="Rectangle 39">
                <a:extLst>
                  <a:ext uri="{FF2B5EF4-FFF2-40B4-BE49-F238E27FC236}">
                    <a16:creationId xmlns:a16="http://schemas.microsoft.com/office/drawing/2014/main" id="{277F6651-96FC-4F5B-B96C-A8F49E6ACCE4}"/>
                  </a:ext>
                </a:extLst>
              </p:cNvPr>
              <p:cNvSpPr>
                <a:spLocks noChangeArrowheads="1"/>
              </p:cNvSpPr>
              <p:nvPr/>
            </p:nvSpPr>
            <p:spPr bwMode="auto">
              <a:xfrm>
                <a:off x="4759" y="2810"/>
                <a:ext cx="36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2819" name="Rectangle 40">
                <a:extLst>
                  <a:ext uri="{FF2B5EF4-FFF2-40B4-BE49-F238E27FC236}">
                    <a16:creationId xmlns:a16="http://schemas.microsoft.com/office/drawing/2014/main" id="{54FFF5EF-9426-4461-8DAD-2B663CAE5420}"/>
                  </a:ext>
                </a:extLst>
              </p:cNvPr>
              <p:cNvSpPr>
                <a:spLocks noChangeArrowheads="1"/>
              </p:cNvSpPr>
              <p:nvPr/>
            </p:nvSpPr>
            <p:spPr bwMode="auto">
              <a:xfrm>
                <a:off x="4386" y="2810"/>
                <a:ext cx="37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2820" name="Rectangle 41">
                <a:extLst>
                  <a:ext uri="{FF2B5EF4-FFF2-40B4-BE49-F238E27FC236}">
                    <a16:creationId xmlns:a16="http://schemas.microsoft.com/office/drawing/2014/main" id="{E909DABD-0369-4BE0-B0B5-D00FCCA47888}"/>
                  </a:ext>
                </a:extLst>
              </p:cNvPr>
              <p:cNvSpPr>
                <a:spLocks noChangeArrowheads="1"/>
              </p:cNvSpPr>
              <p:nvPr/>
            </p:nvSpPr>
            <p:spPr bwMode="auto">
              <a:xfrm>
                <a:off x="4012" y="2810"/>
                <a:ext cx="3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2821" name="Rectangle 42">
                <a:extLst>
                  <a:ext uri="{FF2B5EF4-FFF2-40B4-BE49-F238E27FC236}">
                    <a16:creationId xmlns:a16="http://schemas.microsoft.com/office/drawing/2014/main" id="{DE9CDDC6-D627-4E91-A94B-49774BD503F9}"/>
                  </a:ext>
                </a:extLst>
              </p:cNvPr>
              <p:cNvSpPr>
                <a:spLocks noChangeArrowheads="1"/>
              </p:cNvSpPr>
              <p:nvPr/>
            </p:nvSpPr>
            <p:spPr bwMode="auto">
              <a:xfrm>
                <a:off x="3638" y="2810"/>
                <a:ext cx="3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2822" name="Rectangle 43">
                <a:extLst>
                  <a:ext uri="{FF2B5EF4-FFF2-40B4-BE49-F238E27FC236}">
                    <a16:creationId xmlns:a16="http://schemas.microsoft.com/office/drawing/2014/main" id="{E61C6B23-AB11-4905-9FCC-9D8F721D7EA6}"/>
                  </a:ext>
                </a:extLst>
              </p:cNvPr>
              <p:cNvSpPr>
                <a:spLocks noChangeArrowheads="1"/>
              </p:cNvSpPr>
              <p:nvPr/>
            </p:nvSpPr>
            <p:spPr bwMode="auto">
              <a:xfrm>
                <a:off x="3638" y="2523"/>
                <a:ext cx="148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输 入</a:t>
                </a:r>
              </a:p>
            </p:txBody>
          </p:sp>
          <p:sp>
            <p:nvSpPr>
              <p:cNvPr id="32823" name="Rectangle 44">
                <a:extLst>
                  <a:ext uri="{FF2B5EF4-FFF2-40B4-BE49-F238E27FC236}">
                    <a16:creationId xmlns:a16="http://schemas.microsoft.com/office/drawing/2014/main" id="{4872458E-5839-4810-85AD-0CF1E9C1F83E}"/>
                  </a:ext>
                </a:extLst>
              </p:cNvPr>
              <p:cNvSpPr>
                <a:spLocks noChangeArrowheads="1"/>
              </p:cNvSpPr>
              <p:nvPr/>
            </p:nvSpPr>
            <p:spPr bwMode="auto">
              <a:xfrm>
                <a:off x="3056" y="2523"/>
                <a:ext cx="582"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not</a:t>
                </a:r>
              </a:p>
            </p:txBody>
          </p:sp>
          <p:sp>
            <p:nvSpPr>
              <p:cNvPr id="32824" name="Line 45">
                <a:extLst>
                  <a:ext uri="{FF2B5EF4-FFF2-40B4-BE49-F238E27FC236}">
                    <a16:creationId xmlns:a16="http://schemas.microsoft.com/office/drawing/2014/main" id="{466C98DD-2B08-49E3-BCB1-85BB849DC846}"/>
                  </a:ext>
                </a:extLst>
              </p:cNvPr>
              <p:cNvSpPr>
                <a:spLocks noChangeShapeType="1"/>
              </p:cNvSpPr>
              <p:nvPr/>
            </p:nvSpPr>
            <p:spPr bwMode="auto">
              <a:xfrm>
                <a:off x="5148" y="2523"/>
                <a:ext cx="0" cy="982"/>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5" name="Line 46">
                <a:extLst>
                  <a:ext uri="{FF2B5EF4-FFF2-40B4-BE49-F238E27FC236}">
                    <a16:creationId xmlns:a16="http://schemas.microsoft.com/office/drawing/2014/main" id="{0DE76BE1-9BA8-44E1-AE51-ABCB46872FB3}"/>
                  </a:ext>
                </a:extLst>
              </p:cNvPr>
              <p:cNvSpPr>
                <a:spLocks noChangeShapeType="1"/>
              </p:cNvSpPr>
              <p:nvPr/>
            </p:nvSpPr>
            <p:spPr bwMode="auto">
              <a:xfrm>
                <a:off x="3056" y="2523"/>
                <a:ext cx="0" cy="57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6" name="Line 47">
                <a:extLst>
                  <a:ext uri="{FF2B5EF4-FFF2-40B4-BE49-F238E27FC236}">
                    <a16:creationId xmlns:a16="http://schemas.microsoft.com/office/drawing/2014/main" id="{60F2B98E-2406-4961-ABDC-7A70A08E1AA4}"/>
                  </a:ext>
                </a:extLst>
              </p:cNvPr>
              <p:cNvSpPr>
                <a:spLocks noChangeShapeType="1"/>
              </p:cNvSpPr>
              <p:nvPr/>
            </p:nvSpPr>
            <p:spPr bwMode="auto">
              <a:xfrm>
                <a:off x="3056" y="3097"/>
                <a:ext cx="2069"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7" name="Line 48">
                <a:extLst>
                  <a:ext uri="{FF2B5EF4-FFF2-40B4-BE49-F238E27FC236}">
                    <a16:creationId xmlns:a16="http://schemas.microsoft.com/office/drawing/2014/main" id="{F090D3C2-ECB5-4A5E-A8EE-EB8CC5A6C576}"/>
                  </a:ext>
                </a:extLst>
              </p:cNvPr>
              <p:cNvSpPr>
                <a:spLocks noChangeShapeType="1"/>
              </p:cNvSpPr>
              <p:nvPr/>
            </p:nvSpPr>
            <p:spPr bwMode="auto">
              <a:xfrm>
                <a:off x="3638" y="2523"/>
                <a:ext cx="0" cy="982"/>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8" name="Line 49">
                <a:extLst>
                  <a:ext uri="{FF2B5EF4-FFF2-40B4-BE49-F238E27FC236}">
                    <a16:creationId xmlns:a16="http://schemas.microsoft.com/office/drawing/2014/main" id="{33A77D10-A696-43BE-B927-9A8C30CB8295}"/>
                  </a:ext>
                </a:extLst>
              </p:cNvPr>
              <p:cNvSpPr>
                <a:spLocks noChangeShapeType="1"/>
              </p:cNvSpPr>
              <p:nvPr/>
            </p:nvSpPr>
            <p:spPr bwMode="auto">
              <a:xfrm>
                <a:off x="4012" y="2810"/>
                <a:ext cx="0" cy="287"/>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9" name="Line 50">
                <a:extLst>
                  <a:ext uri="{FF2B5EF4-FFF2-40B4-BE49-F238E27FC236}">
                    <a16:creationId xmlns:a16="http://schemas.microsoft.com/office/drawing/2014/main" id="{C224CB39-2FB7-456F-9DAF-7AFFA68819FD}"/>
                  </a:ext>
                </a:extLst>
              </p:cNvPr>
              <p:cNvSpPr>
                <a:spLocks noChangeShapeType="1"/>
              </p:cNvSpPr>
              <p:nvPr/>
            </p:nvSpPr>
            <p:spPr bwMode="auto">
              <a:xfrm>
                <a:off x="3638" y="2810"/>
                <a:ext cx="148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0" name="Line 51">
                <a:extLst>
                  <a:ext uri="{FF2B5EF4-FFF2-40B4-BE49-F238E27FC236}">
                    <a16:creationId xmlns:a16="http://schemas.microsoft.com/office/drawing/2014/main" id="{E54E0F5B-F206-46C6-AFA6-499675D8E266}"/>
                  </a:ext>
                </a:extLst>
              </p:cNvPr>
              <p:cNvSpPr>
                <a:spLocks noChangeShapeType="1"/>
              </p:cNvSpPr>
              <p:nvPr/>
            </p:nvSpPr>
            <p:spPr bwMode="auto">
              <a:xfrm>
                <a:off x="4386" y="2810"/>
                <a:ext cx="0" cy="69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1" name="Line 52">
                <a:extLst>
                  <a:ext uri="{FF2B5EF4-FFF2-40B4-BE49-F238E27FC236}">
                    <a16:creationId xmlns:a16="http://schemas.microsoft.com/office/drawing/2014/main" id="{FD2D0B6B-781D-4D60-B6C5-8AB3482AC664}"/>
                  </a:ext>
                </a:extLst>
              </p:cNvPr>
              <p:cNvSpPr>
                <a:spLocks noChangeShapeType="1"/>
              </p:cNvSpPr>
              <p:nvPr/>
            </p:nvSpPr>
            <p:spPr bwMode="auto">
              <a:xfrm>
                <a:off x="4759" y="2810"/>
                <a:ext cx="0" cy="695"/>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2" name="Line 53">
                <a:extLst>
                  <a:ext uri="{FF2B5EF4-FFF2-40B4-BE49-F238E27FC236}">
                    <a16:creationId xmlns:a16="http://schemas.microsoft.com/office/drawing/2014/main" id="{C1E75605-303F-4B64-9F09-2EA3736D0687}"/>
                  </a:ext>
                </a:extLst>
              </p:cNvPr>
              <p:cNvSpPr>
                <a:spLocks noChangeShapeType="1"/>
              </p:cNvSpPr>
              <p:nvPr/>
            </p:nvSpPr>
            <p:spPr bwMode="auto">
              <a:xfrm>
                <a:off x="3056" y="3097"/>
                <a:ext cx="0" cy="40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3" name="Line 54">
                <a:extLst>
                  <a:ext uri="{FF2B5EF4-FFF2-40B4-BE49-F238E27FC236}">
                    <a16:creationId xmlns:a16="http://schemas.microsoft.com/office/drawing/2014/main" id="{97041AA4-95ED-4DE4-8146-1E6C07536ED9}"/>
                  </a:ext>
                </a:extLst>
              </p:cNvPr>
              <p:cNvSpPr>
                <a:spLocks noChangeShapeType="1"/>
              </p:cNvSpPr>
              <p:nvPr/>
            </p:nvSpPr>
            <p:spPr bwMode="auto">
              <a:xfrm>
                <a:off x="4012" y="3097"/>
                <a:ext cx="0" cy="408"/>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4" name="Line 55">
                <a:extLst>
                  <a:ext uri="{FF2B5EF4-FFF2-40B4-BE49-F238E27FC236}">
                    <a16:creationId xmlns:a16="http://schemas.microsoft.com/office/drawing/2014/main" id="{39CCA1C9-4651-43C5-B6D7-E204A2270F38}"/>
                  </a:ext>
                </a:extLst>
              </p:cNvPr>
              <p:cNvSpPr>
                <a:spLocks noChangeShapeType="1"/>
              </p:cNvSpPr>
              <p:nvPr/>
            </p:nvSpPr>
            <p:spPr bwMode="auto">
              <a:xfrm>
                <a:off x="3059" y="3521"/>
                <a:ext cx="208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5" name="Line 56">
                <a:extLst>
                  <a:ext uri="{FF2B5EF4-FFF2-40B4-BE49-F238E27FC236}">
                    <a16:creationId xmlns:a16="http://schemas.microsoft.com/office/drawing/2014/main" id="{40AEDB2D-A2E4-4BF9-A2A5-DFF8FA015674}"/>
                  </a:ext>
                </a:extLst>
              </p:cNvPr>
              <p:cNvSpPr>
                <a:spLocks noChangeShapeType="1"/>
              </p:cNvSpPr>
              <p:nvPr/>
            </p:nvSpPr>
            <p:spPr bwMode="auto">
              <a:xfrm>
                <a:off x="3061" y="2523"/>
                <a:ext cx="208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2812" name="Rectangle 57">
              <a:extLst>
                <a:ext uri="{FF2B5EF4-FFF2-40B4-BE49-F238E27FC236}">
                  <a16:creationId xmlns:a16="http://schemas.microsoft.com/office/drawing/2014/main" id="{D0A94ACD-EE87-41A1-81AA-505D2BD4FBB0}"/>
                </a:ext>
              </a:extLst>
            </p:cNvPr>
            <p:cNvSpPr>
              <a:spLocks noChangeArrowheads="1"/>
            </p:cNvSpPr>
            <p:nvPr/>
          </p:nvSpPr>
          <p:spPr bwMode="auto">
            <a:xfrm>
              <a:off x="3606" y="2614"/>
              <a:ext cx="1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not</a:t>
              </a:r>
              <a:r>
                <a:rPr kumimoji="1" lang="zh-CN" altLang="en-US" sz="2400">
                  <a:solidFill>
                    <a:srgbClr val="000066"/>
                  </a:solidFill>
                  <a:latin typeface="Times New Roman" panose="02020603050405020304" pitchFamily="18" charset="0"/>
                </a:rPr>
                <a:t>真值表 </a:t>
              </a:r>
            </a:p>
          </p:txBody>
        </p:sp>
      </p:grpSp>
      <p:sp>
        <p:nvSpPr>
          <p:cNvPr id="407610" name="Rectangle 58">
            <a:extLst>
              <a:ext uri="{FF2B5EF4-FFF2-40B4-BE49-F238E27FC236}">
                <a16:creationId xmlns:a16="http://schemas.microsoft.com/office/drawing/2014/main" id="{A9FF5BA5-7939-477A-870B-DAD2B44D5106}"/>
              </a:ext>
            </a:extLst>
          </p:cNvPr>
          <p:cNvSpPr>
            <a:spLocks noChangeArrowheads="1"/>
          </p:cNvSpPr>
          <p:nvPr/>
        </p:nvSpPr>
        <p:spPr bwMode="auto">
          <a:xfrm>
            <a:off x="4716463" y="1844675"/>
            <a:ext cx="468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buf  B1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out1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out2</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in</a:t>
            </a:r>
            <a:r>
              <a:rPr kumimoji="1" lang="zh-CN" altLang="en-US" sz="2400">
                <a:solidFill>
                  <a:srgbClr val="000066"/>
                </a:solidFill>
                <a:latin typeface="Times New Roman" panose="02020603050405020304" pitchFamily="18" charset="0"/>
              </a:rPr>
              <a:t>）；</a:t>
            </a:r>
          </a:p>
        </p:txBody>
      </p:sp>
      <p:grpSp>
        <p:nvGrpSpPr>
          <p:cNvPr id="5" name="Group 59">
            <a:extLst>
              <a:ext uri="{FF2B5EF4-FFF2-40B4-BE49-F238E27FC236}">
                <a16:creationId xmlns:a16="http://schemas.microsoft.com/office/drawing/2014/main" id="{E708A943-6121-43E2-9EDA-741E89BFE44E}"/>
              </a:ext>
            </a:extLst>
          </p:cNvPr>
          <p:cNvGrpSpPr>
            <a:grpSpLocks/>
          </p:cNvGrpSpPr>
          <p:nvPr/>
        </p:nvGrpSpPr>
        <p:grpSpPr bwMode="auto">
          <a:xfrm>
            <a:off x="928688" y="2425700"/>
            <a:ext cx="3287712" cy="1322388"/>
            <a:chOff x="585" y="1528"/>
            <a:chExt cx="2071" cy="833"/>
          </a:xfrm>
        </p:grpSpPr>
        <p:sp>
          <p:nvSpPr>
            <p:cNvPr id="32793" name="Line 60">
              <a:extLst>
                <a:ext uri="{FF2B5EF4-FFF2-40B4-BE49-F238E27FC236}">
                  <a16:creationId xmlns:a16="http://schemas.microsoft.com/office/drawing/2014/main" id="{2DBA0A65-EAAE-4C9F-BE93-824E56D7CCB9}"/>
                </a:ext>
              </a:extLst>
            </p:cNvPr>
            <p:cNvSpPr>
              <a:spLocks noChangeShapeType="1"/>
            </p:cNvSpPr>
            <p:nvPr/>
          </p:nvSpPr>
          <p:spPr bwMode="auto">
            <a:xfrm>
              <a:off x="2090" y="2231"/>
              <a:ext cx="0" cy="0"/>
            </a:xfrm>
            <a:prstGeom prst="line">
              <a:avLst/>
            </a:prstGeom>
            <a:noFill/>
            <a:ln w="2857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4" name="Text Box 61">
              <a:extLst>
                <a:ext uri="{FF2B5EF4-FFF2-40B4-BE49-F238E27FC236}">
                  <a16:creationId xmlns:a16="http://schemas.microsoft.com/office/drawing/2014/main" id="{A6AE3720-2D53-4F4E-9141-BF2E1FB96567}"/>
                </a:ext>
              </a:extLst>
            </p:cNvPr>
            <p:cNvSpPr txBox="1">
              <a:spLocks noChangeArrowheads="1"/>
            </p:cNvSpPr>
            <p:nvPr/>
          </p:nvSpPr>
          <p:spPr bwMode="auto">
            <a:xfrm>
              <a:off x="2246" y="1528"/>
              <a:ext cx="3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out1</a:t>
              </a:r>
              <a:endParaRPr kumimoji="1" lang="en-US" altLang="zh-CN" sz="2000">
                <a:latin typeface="Times New Roman" panose="02020603050405020304" pitchFamily="18" charset="0"/>
              </a:endParaRPr>
            </a:p>
          </p:txBody>
        </p:sp>
        <p:sp>
          <p:nvSpPr>
            <p:cNvPr id="32795" name="Line 62">
              <a:extLst>
                <a:ext uri="{FF2B5EF4-FFF2-40B4-BE49-F238E27FC236}">
                  <a16:creationId xmlns:a16="http://schemas.microsoft.com/office/drawing/2014/main" id="{AF44C9F0-8E28-45A0-BC02-79AB9DC8B34E}"/>
                </a:ext>
              </a:extLst>
            </p:cNvPr>
            <p:cNvSpPr>
              <a:spLocks noChangeShapeType="1"/>
            </p:cNvSpPr>
            <p:nvPr/>
          </p:nvSpPr>
          <p:spPr bwMode="auto">
            <a:xfrm flipV="1">
              <a:off x="1746" y="1612"/>
              <a:ext cx="0" cy="6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96" name="Line 63">
              <a:extLst>
                <a:ext uri="{FF2B5EF4-FFF2-40B4-BE49-F238E27FC236}">
                  <a16:creationId xmlns:a16="http://schemas.microsoft.com/office/drawing/2014/main" id="{0E4D6A38-02E2-4FD0-B4D1-347A11FAE916}"/>
                </a:ext>
              </a:extLst>
            </p:cNvPr>
            <p:cNvSpPr>
              <a:spLocks noChangeShapeType="1"/>
            </p:cNvSpPr>
            <p:nvPr/>
          </p:nvSpPr>
          <p:spPr bwMode="auto">
            <a:xfrm>
              <a:off x="1746" y="1615"/>
              <a:ext cx="4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97" name="Line 64">
              <a:extLst>
                <a:ext uri="{FF2B5EF4-FFF2-40B4-BE49-F238E27FC236}">
                  <a16:creationId xmlns:a16="http://schemas.microsoft.com/office/drawing/2014/main" id="{B0EEA13E-FCD0-4F4C-BBF2-55C95BC098BA}"/>
                </a:ext>
              </a:extLst>
            </p:cNvPr>
            <p:cNvSpPr>
              <a:spLocks noChangeShapeType="1"/>
            </p:cNvSpPr>
            <p:nvPr/>
          </p:nvSpPr>
          <p:spPr bwMode="auto">
            <a:xfrm>
              <a:off x="1404" y="2038"/>
              <a:ext cx="34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32798" name="Group 65">
              <a:extLst>
                <a:ext uri="{FF2B5EF4-FFF2-40B4-BE49-F238E27FC236}">
                  <a16:creationId xmlns:a16="http://schemas.microsoft.com/office/drawing/2014/main" id="{9EF50EAC-422E-482C-8489-4A4BD9A951BD}"/>
                </a:ext>
              </a:extLst>
            </p:cNvPr>
            <p:cNvGrpSpPr>
              <a:grpSpLocks/>
            </p:cNvGrpSpPr>
            <p:nvPr/>
          </p:nvGrpSpPr>
          <p:grpSpPr bwMode="auto">
            <a:xfrm>
              <a:off x="1061" y="1862"/>
              <a:ext cx="348" cy="357"/>
              <a:chOff x="4071" y="3930"/>
              <a:chExt cx="465" cy="420"/>
            </a:xfrm>
          </p:grpSpPr>
          <p:sp>
            <p:nvSpPr>
              <p:cNvPr id="32808" name="AutoShape 66">
                <a:extLst>
                  <a:ext uri="{FF2B5EF4-FFF2-40B4-BE49-F238E27FC236}">
                    <a16:creationId xmlns:a16="http://schemas.microsoft.com/office/drawing/2014/main" id="{C2D5B185-8558-4C47-B033-3B66A206344E}"/>
                  </a:ext>
                </a:extLst>
              </p:cNvPr>
              <p:cNvSpPr>
                <a:spLocks noChangeArrowheads="1"/>
              </p:cNvSpPr>
              <p:nvPr/>
            </p:nvSpPr>
            <p:spPr bwMode="auto">
              <a:xfrm rot="5400000">
                <a:off x="4035" y="3966"/>
                <a:ext cx="420" cy="347"/>
              </a:xfrm>
              <a:prstGeom prst="flowChartExtract">
                <a:avLst/>
              </a:prstGeom>
              <a:solidFill>
                <a:srgbClr val="FFFFFF"/>
              </a:solidFill>
              <a:ln w="28575">
                <a:solidFill>
                  <a:srgbClr val="000000"/>
                </a:solidFill>
                <a:miter lim="800000"/>
                <a:headEnd/>
                <a:tailEnd/>
              </a:ln>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2809" name="Oval 67">
                <a:extLst>
                  <a:ext uri="{FF2B5EF4-FFF2-40B4-BE49-F238E27FC236}">
                    <a16:creationId xmlns:a16="http://schemas.microsoft.com/office/drawing/2014/main" id="{8F3BCD10-CD90-40E4-8228-024E820C9659}"/>
                  </a:ext>
                </a:extLst>
              </p:cNvPr>
              <p:cNvSpPr>
                <a:spLocks noChangeArrowheads="1"/>
              </p:cNvSpPr>
              <p:nvPr/>
            </p:nvSpPr>
            <p:spPr bwMode="auto">
              <a:xfrm>
                <a:off x="4416" y="4068"/>
                <a:ext cx="120" cy="120"/>
              </a:xfrm>
              <a:prstGeom prst="ellipse">
                <a:avLst/>
              </a:prstGeom>
              <a:solidFill>
                <a:srgbClr val="FFFFFF"/>
              </a:solidFill>
              <a:ln w="28575">
                <a:solidFill>
                  <a:srgbClr val="000000"/>
                </a:solidFill>
                <a:round/>
                <a:headEnd/>
                <a:tailEnd/>
              </a:ln>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pSp>
        <p:sp>
          <p:nvSpPr>
            <p:cNvPr id="32799" name="Line 68">
              <a:extLst>
                <a:ext uri="{FF2B5EF4-FFF2-40B4-BE49-F238E27FC236}">
                  <a16:creationId xmlns:a16="http://schemas.microsoft.com/office/drawing/2014/main" id="{49D1A13E-40E3-4349-94B7-F57BEA072C7D}"/>
                </a:ext>
              </a:extLst>
            </p:cNvPr>
            <p:cNvSpPr>
              <a:spLocks noChangeShapeType="1"/>
            </p:cNvSpPr>
            <p:nvPr/>
          </p:nvSpPr>
          <p:spPr bwMode="auto">
            <a:xfrm>
              <a:off x="764" y="2033"/>
              <a:ext cx="3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800" name="Oval 69">
              <a:extLst>
                <a:ext uri="{FF2B5EF4-FFF2-40B4-BE49-F238E27FC236}">
                  <a16:creationId xmlns:a16="http://schemas.microsoft.com/office/drawing/2014/main" id="{7BDA9172-1C7A-4812-AB6D-D26DB3B57A65}"/>
                </a:ext>
              </a:extLst>
            </p:cNvPr>
            <p:cNvSpPr>
              <a:spLocks noChangeArrowheads="1"/>
            </p:cNvSpPr>
            <p:nvPr/>
          </p:nvSpPr>
          <p:spPr bwMode="auto">
            <a:xfrm flipV="1">
              <a:off x="1712" y="1979"/>
              <a:ext cx="67" cy="71"/>
            </a:xfrm>
            <a:prstGeom prst="ellipse">
              <a:avLst/>
            </a:prstGeom>
            <a:solidFill>
              <a:srgbClr val="000000"/>
            </a:solidFill>
            <a:ln w="28575">
              <a:solidFill>
                <a:srgbClr val="000000"/>
              </a:solidFill>
              <a:round/>
              <a:headEnd/>
              <a:tailEnd/>
            </a:ln>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2801" name="Oval 70">
              <a:extLst>
                <a:ext uri="{FF2B5EF4-FFF2-40B4-BE49-F238E27FC236}">
                  <a16:creationId xmlns:a16="http://schemas.microsoft.com/office/drawing/2014/main" id="{AAC59BD2-B859-4CF5-BF39-D65774DB05F5}"/>
                </a:ext>
              </a:extLst>
            </p:cNvPr>
            <p:cNvSpPr>
              <a:spLocks noChangeArrowheads="1"/>
            </p:cNvSpPr>
            <p:nvPr/>
          </p:nvSpPr>
          <p:spPr bwMode="auto">
            <a:xfrm flipV="1">
              <a:off x="1719" y="1810"/>
              <a:ext cx="67" cy="71"/>
            </a:xfrm>
            <a:prstGeom prst="ellipse">
              <a:avLst/>
            </a:prstGeom>
            <a:solidFill>
              <a:srgbClr val="000000"/>
            </a:solidFill>
            <a:ln w="28575">
              <a:solidFill>
                <a:srgbClr val="000000"/>
              </a:solidFill>
              <a:round/>
              <a:headEnd/>
              <a:tailEnd/>
            </a:ln>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2802" name="Text Box 71">
              <a:extLst>
                <a:ext uri="{FF2B5EF4-FFF2-40B4-BE49-F238E27FC236}">
                  <a16:creationId xmlns:a16="http://schemas.microsoft.com/office/drawing/2014/main" id="{3F2C0C01-15F3-4A4F-9264-08A5B50712D1}"/>
                </a:ext>
              </a:extLst>
            </p:cNvPr>
            <p:cNvSpPr txBox="1">
              <a:spLocks noChangeArrowheads="1"/>
            </p:cNvSpPr>
            <p:nvPr/>
          </p:nvSpPr>
          <p:spPr bwMode="auto">
            <a:xfrm>
              <a:off x="585" y="1915"/>
              <a:ext cx="23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in</a:t>
              </a:r>
              <a:endParaRPr kumimoji="1" lang="en-US" altLang="zh-CN" sz="2000">
                <a:latin typeface="Times New Roman" panose="02020603050405020304" pitchFamily="18" charset="0"/>
              </a:endParaRPr>
            </a:p>
          </p:txBody>
        </p:sp>
        <p:sp>
          <p:nvSpPr>
            <p:cNvPr id="32803" name="Line 72">
              <a:extLst>
                <a:ext uri="{FF2B5EF4-FFF2-40B4-BE49-F238E27FC236}">
                  <a16:creationId xmlns:a16="http://schemas.microsoft.com/office/drawing/2014/main" id="{66383B5B-9191-4FDF-BBB4-3651B37BFBF7}"/>
                </a:ext>
              </a:extLst>
            </p:cNvPr>
            <p:cNvSpPr>
              <a:spLocks noChangeShapeType="1"/>
            </p:cNvSpPr>
            <p:nvPr/>
          </p:nvSpPr>
          <p:spPr bwMode="auto">
            <a:xfrm>
              <a:off x="1746" y="1839"/>
              <a:ext cx="4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804" name="Line 73">
              <a:extLst>
                <a:ext uri="{FF2B5EF4-FFF2-40B4-BE49-F238E27FC236}">
                  <a16:creationId xmlns:a16="http://schemas.microsoft.com/office/drawing/2014/main" id="{278A089B-0218-4DC4-B951-908A74992CAD}"/>
                </a:ext>
              </a:extLst>
            </p:cNvPr>
            <p:cNvSpPr>
              <a:spLocks noChangeShapeType="1"/>
            </p:cNvSpPr>
            <p:nvPr/>
          </p:nvSpPr>
          <p:spPr bwMode="auto">
            <a:xfrm>
              <a:off x="1746" y="2294"/>
              <a:ext cx="4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805" name="Text Box 74">
              <a:extLst>
                <a:ext uri="{FF2B5EF4-FFF2-40B4-BE49-F238E27FC236}">
                  <a16:creationId xmlns:a16="http://schemas.microsoft.com/office/drawing/2014/main" id="{C965D98B-3E7B-4DC2-839D-EC4D70BAC3AD}"/>
                </a:ext>
              </a:extLst>
            </p:cNvPr>
            <p:cNvSpPr txBox="1">
              <a:spLocks noChangeArrowheads="1"/>
            </p:cNvSpPr>
            <p:nvPr/>
          </p:nvSpPr>
          <p:spPr bwMode="auto">
            <a:xfrm>
              <a:off x="2234" y="1773"/>
              <a:ext cx="37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out2</a:t>
              </a:r>
              <a:endParaRPr kumimoji="1" lang="en-US" altLang="zh-CN" sz="2000">
                <a:latin typeface="Times New Roman" panose="02020603050405020304" pitchFamily="18" charset="0"/>
              </a:endParaRPr>
            </a:p>
          </p:txBody>
        </p:sp>
        <p:sp>
          <p:nvSpPr>
            <p:cNvPr id="32806" name="Text Box 75">
              <a:extLst>
                <a:ext uri="{FF2B5EF4-FFF2-40B4-BE49-F238E27FC236}">
                  <a16:creationId xmlns:a16="http://schemas.microsoft.com/office/drawing/2014/main" id="{F124B74D-A9C9-436E-8580-C8737B82FA2C}"/>
                </a:ext>
              </a:extLst>
            </p:cNvPr>
            <p:cNvSpPr txBox="1">
              <a:spLocks noChangeArrowheads="1"/>
            </p:cNvSpPr>
            <p:nvPr/>
          </p:nvSpPr>
          <p:spPr bwMode="auto">
            <a:xfrm>
              <a:off x="2239" y="2155"/>
              <a:ext cx="36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outN</a:t>
              </a:r>
              <a:endParaRPr kumimoji="1" lang="en-US" altLang="zh-CN" sz="2000">
                <a:latin typeface="Times New Roman" panose="02020603050405020304" pitchFamily="18" charset="0"/>
              </a:endParaRPr>
            </a:p>
          </p:txBody>
        </p:sp>
        <p:sp>
          <p:nvSpPr>
            <p:cNvPr id="32807" name="Text Box 76">
              <a:extLst>
                <a:ext uri="{FF2B5EF4-FFF2-40B4-BE49-F238E27FC236}">
                  <a16:creationId xmlns:a16="http://schemas.microsoft.com/office/drawing/2014/main" id="{EF439A90-9F54-47F3-A97B-88C50CA1BDB8}"/>
                </a:ext>
              </a:extLst>
            </p:cNvPr>
            <p:cNvSpPr txBox="1">
              <a:spLocks noChangeArrowheads="1"/>
            </p:cNvSpPr>
            <p:nvPr/>
          </p:nvSpPr>
          <p:spPr bwMode="auto">
            <a:xfrm>
              <a:off x="2330" y="2004"/>
              <a:ext cx="32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10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ndParaRPr>
            </a:p>
          </p:txBody>
        </p:sp>
      </p:grpSp>
      <p:grpSp>
        <p:nvGrpSpPr>
          <p:cNvPr id="7" name="Group 77">
            <a:extLst>
              <a:ext uri="{FF2B5EF4-FFF2-40B4-BE49-F238E27FC236}">
                <a16:creationId xmlns:a16="http://schemas.microsoft.com/office/drawing/2014/main" id="{77FA46C5-BA53-4F16-A03A-499AC04085AF}"/>
              </a:ext>
            </a:extLst>
          </p:cNvPr>
          <p:cNvGrpSpPr>
            <a:grpSpLocks/>
          </p:cNvGrpSpPr>
          <p:nvPr/>
        </p:nvGrpSpPr>
        <p:grpSpPr bwMode="auto">
          <a:xfrm>
            <a:off x="5364163" y="2492375"/>
            <a:ext cx="3565525" cy="1217613"/>
            <a:chOff x="3379" y="1570"/>
            <a:chExt cx="1805" cy="767"/>
          </a:xfrm>
        </p:grpSpPr>
        <p:sp>
          <p:nvSpPr>
            <p:cNvPr id="32778" name="Line 78">
              <a:extLst>
                <a:ext uri="{FF2B5EF4-FFF2-40B4-BE49-F238E27FC236}">
                  <a16:creationId xmlns:a16="http://schemas.microsoft.com/office/drawing/2014/main" id="{39DEEE57-325F-4B06-BC19-23C5C681E069}"/>
                </a:ext>
              </a:extLst>
            </p:cNvPr>
            <p:cNvSpPr>
              <a:spLocks noChangeShapeType="1"/>
            </p:cNvSpPr>
            <p:nvPr/>
          </p:nvSpPr>
          <p:spPr bwMode="auto">
            <a:xfrm>
              <a:off x="4710" y="2273"/>
              <a:ext cx="0" cy="0"/>
            </a:xfrm>
            <a:prstGeom prst="line">
              <a:avLst/>
            </a:prstGeom>
            <a:noFill/>
            <a:ln w="2857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9" name="Text Box 79">
              <a:extLst>
                <a:ext uri="{FF2B5EF4-FFF2-40B4-BE49-F238E27FC236}">
                  <a16:creationId xmlns:a16="http://schemas.microsoft.com/office/drawing/2014/main" id="{C1CC7191-813E-42B9-9990-EBC82FA2E5BB}"/>
                </a:ext>
              </a:extLst>
            </p:cNvPr>
            <p:cNvSpPr txBox="1">
              <a:spLocks noChangeArrowheads="1"/>
            </p:cNvSpPr>
            <p:nvPr/>
          </p:nvSpPr>
          <p:spPr bwMode="auto">
            <a:xfrm>
              <a:off x="4866" y="1570"/>
              <a:ext cx="27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out1</a:t>
              </a:r>
              <a:endParaRPr kumimoji="1" lang="en-US" altLang="zh-CN" sz="2000">
                <a:latin typeface="Times New Roman" panose="02020603050405020304" pitchFamily="18" charset="0"/>
              </a:endParaRPr>
            </a:p>
          </p:txBody>
        </p:sp>
        <p:sp>
          <p:nvSpPr>
            <p:cNvPr id="32780" name="Line 80">
              <a:extLst>
                <a:ext uri="{FF2B5EF4-FFF2-40B4-BE49-F238E27FC236}">
                  <a16:creationId xmlns:a16="http://schemas.microsoft.com/office/drawing/2014/main" id="{4A63FE9B-0BD2-4E37-BFFB-02AAC2D47BB8}"/>
                </a:ext>
              </a:extLst>
            </p:cNvPr>
            <p:cNvSpPr>
              <a:spLocks noChangeShapeType="1"/>
            </p:cNvSpPr>
            <p:nvPr/>
          </p:nvSpPr>
          <p:spPr bwMode="auto">
            <a:xfrm flipV="1">
              <a:off x="4366" y="1654"/>
              <a:ext cx="1" cy="47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1" name="Line 81">
              <a:extLst>
                <a:ext uri="{FF2B5EF4-FFF2-40B4-BE49-F238E27FC236}">
                  <a16:creationId xmlns:a16="http://schemas.microsoft.com/office/drawing/2014/main" id="{64E08005-C421-4775-A65E-CFE6852E3E0A}"/>
                </a:ext>
              </a:extLst>
            </p:cNvPr>
            <p:cNvSpPr>
              <a:spLocks noChangeShapeType="1"/>
            </p:cNvSpPr>
            <p:nvPr/>
          </p:nvSpPr>
          <p:spPr bwMode="auto">
            <a:xfrm>
              <a:off x="4366" y="1657"/>
              <a:ext cx="33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2" name="Line 82">
              <a:extLst>
                <a:ext uri="{FF2B5EF4-FFF2-40B4-BE49-F238E27FC236}">
                  <a16:creationId xmlns:a16="http://schemas.microsoft.com/office/drawing/2014/main" id="{13673DCA-AA36-499E-BE84-2ABAC04778D5}"/>
                </a:ext>
              </a:extLst>
            </p:cNvPr>
            <p:cNvSpPr>
              <a:spLocks noChangeShapeType="1"/>
            </p:cNvSpPr>
            <p:nvPr/>
          </p:nvSpPr>
          <p:spPr bwMode="auto">
            <a:xfrm>
              <a:off x="4105" y="2035"/>
              <a:ext cx="24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3" name="AutoShape 83">
              <a:extLst>
                <a:ext uri="{FF2B5EF4-FFF2-40B4-BE49-F238E27FC236}">
                  <a16:creationId xmlns:a16="http://schemas.microsoft.com/office/drawing/2014/main" id="{6D9AE2F6-93D8-42E2-82F2-ECB5BB8BD1F8}"/>
                </a:ext>
              </a:extLst>
            </p:cNvPr>
            <p:cNvSpPr>
              <a:spLocks noChangeArrowheads="1"/>
            </p:cNvSpPr>
            <p:nvPr/>
          </p:nvSpPr>
          <p:spPr bwMode="auto">
            <a:xfrm rot="5400000">
              <a:off x="3789" y="1886"/>
              <a:ext cx="313" cy="317"/>
            </a:xfrm>
            <a:prstGeom prst="flowChartExtract">
              <a:avLst/>
            </a:prstGeom>
            <a:solidFill>
              <a:srgbClr val="FFFFFF"/>
            </a:solidFill>
            <a:ln w="28575">
              <a:solidFill>
                <a:srgbClr val="000000"/>
              </a:solidFill>
              <a:miter lim="800000"/>
              <a:headEnd/>
              <a:tailEnd/>
            </a:ln>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2784" name="Line 84">
              <a:extLst>
                <a:ext uri="{FF2B5EF4-FFF2-40B4-BE49-F238E27FC236}">
                  <a16:creationId xmlns:a16="http://schemas.microsoft.com/office/drawing/2014/main" id="{5DFB299B-BABD-45B0-BD01-27B6855A7D39}"/>
                </a:ext>
              </a:extLst>
            </p:cNvPr>
            <p:cNvSpPr>
              <a:spLocks noChangeShapeType="1"/>
            </p:cNvSpPr>
            <p:nvPr/>
          </p:nvSpPr>
          <p:spPr bwMode="auto">
            <a:xfrm>
              <a:off x="3558" y="2075"/>
              <a:ext cx="21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5" name="Oval 85">
              <a:extLst>
                <a:ext uri="{FF2B5EF4-FFF2-40B4-BE49-F238E27FC236}">
                  <a16:creationId xmlns:a16="http://schemas.microsoft.com/office/drawing/2014/main" id="{6ECBFC90-304D-41A7-AE31-282807E0A438}"/>
                </a:ext>
              </a:extLst>
            </p:cNvPr>
            <p:cNvSpPr>
              <a:spLocks noChangeArrowheads="1"/>
            </p:cNvSpPr>
            <p:nvPr/>
          </p:nvSpPr>
          <p:spPr bwMode="auto">
            <a:xfrm flipV="1">
              <a:off x="4332" y="2021"/>
              <a:ext cx="48" cy="50"/>
            </a:xfrm>
            <a:prstGeom prst="ellipse">
              <a:avLst/>
            </a:prstGeom>
            <a:solidFill>
              <a:srgbClr val="000000"/>
            </a:solidFill>
            <a:ln w="28575">
              <a:solidFill>
                <a:srgbClr val="000000"/>
              </a:solidFill>
              <a:round/>
              <a:headEnd/>
              <a:tailEnd/>
            </a:ln>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2786" name="Oval 86">
              <a:extLst>
                <a:ext uri="{FF2B5EF4-FFF2-40B4-BE49-F238E27FC236}">
                  <a16:creationId xmlns:a16="http://schemas.microsoft.com/office/drawing/2014/main" id="{414EB9A0-1A9F-4197-A2D9-011A1C6122D1}"/>
                </a:ext>
              </a:extLst>
            </p:cNvPr>
            <p:cNvSpPr>
              <a:spLocks noChangeArrowheads="1"/>
            </p:cNvSpPr>
            <p:nvPr/>
          </p:nvSpPr>
          <p:spPr bwMode="auto">
            <a:xfrm flipV="1">
              <a:off x="4339" y="1852"/>
              <a:ext cx="48" cy="50"/>
            </a:xfrm>
            <a:prstGeom prst="ellipse">
              <a:avLst/>
            </a:prstGeom>
            <a:solidFill>
              <a:srgbClr val="000000"/>
            </a:solidFill>
            <a:ln w="28575">
              <a:solidFill>
                <a:srgbClr val="000000"/>
              </a:solidFill>
              <a:round/>
              <a:headEnd/>
              <a:tailEnd/>
            </a:ln>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2787" name="Text Box 87">
              <a:extLst>
                <a:ext uri="{FF2B5EF4-FFF2-40B4-BE49-F238E27FC236}">
                  <a16:creationId xmlns:a16="http://schemas.microsoft.com/office/drawing/2014/main" id="{D774C8C6-7C24-4D13-A7F7-2A1D275E7540}"/>
                </a:ext>
              </a:extLst>
            </p:cNvPr>
            <p:cNvSpPr txBox="1">
              <a:spLocks noChangeArrowheads="1"/>
            </p:cNvSpPr>
            <p:nvPr/>
          </p:nvSpPr>
          <p:spPr bwMode="auto">
            <a:xfrm>
              <a:off x="3379" y="1957"/>
              <a:ext cx="16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in</a:t>
              </a:r>
              <a:endParaRPr kumimoji="1" lang="en-US" altLang="zh-CN" sz="2000">
                <a:latin typeface="Times New Roman" panose="02020603050405020304" pitchFamily="18" charset="0"/>
              </a:endParaRPr>
            </a:p>
          </p:txBody>
        </p:sp>
        <p:sp>
          <p:nvSpPr>
            <p:cNvPr id="32788" name="Line 88">
              <a:extLst>
                <a:ext uri="{FF2B5EF4-FFF2-40B4-BE49-F238E27FC236}">
                  <a16:creationId xmlns:a16="http://schemas.microsoft.com/office/drawing/2014/main" id="{206202F5-0F8B-4114-8C8E-F92825D90851}"/>
                </a:ext>
              </a:extLst>
            </p:cNvPr>
            <p:cNvSpPr>
              <a:spLocks noChangeShapeType="1"/>
            </p:cNvSpPr>
            <p:nvPr/>
          </p:nvSpPr>
          <p:spPr bwMode="auto">
            <a:xfrm>
              <a:off x="4366" y="1881"/>
              <a:ext cx="33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9" name="Line 89">
              <a:extLst>
                <a:ext uri="{FF2B5EF4-FFF2-40B4-BE49-F238E27FC236}">
                  <a16:creationId xmlns:a16="http://schemas.microsoft.com/office/drawing/2014/main" id="{014C1CD4-B4F7-4FD0-9964-17BE7E2C673C}"/>
                </a:ext>
              </a:extLst>
            </p:cNvPr>
            <p:cNvSpPr>
              <a:spLocks noChangeShapeType="1"/>
            </p:cNvSpPr>
            <p:nvPr/>
          </p:nvSpPr>
          <p:spPr bwMode="auto">
            <a:xfrm>
              <a:off x="4366" y="2336"/>
              <a:ext cx="33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90" name="Text Box 90">
              <a:extLst>
                <a:ext uri="{FF2B5EF4-FFF2-40B4-BE49-F238E27FC236}">
                  <a16:creationId xmlns:a16="http://schemas.microsoft.com/office/drawing/2014/main" id="{B488685D-12F2-4DA4-869D-F0E8431EFEA5}"/>
                </a:ext>
              </a:extLst>
            </p:cNvPr>
            <p:cNvSpPr txBox="1">
              <a:spLocks noChangeArrowheads="1"/>
            </p:cNvSpPr>
            <p:nvPr/>
          </p:nvSpPr>
          <p:spPr bwMode="auto">
            <a:xfrm>
              <a:off x="4854" y="1815"/>
              <a:ext cx="26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out2</a:t>
              </a:r>
              <a:endParaRPr kumimoji="1" lang="en-US" altLang="zh-CN" sz="2000">
                <a:latin typeface="Times New Roman" panose="02020603050405020304" pitchFamily="18" charset="0"/>
              </a:endParaRPr>
            </a:p>
          </p:txBody>
        </p:sp>
        <p:sp>
          <p:nvSpPr>
            <p:cNvPr id="32791" name="Text Box 91">
              <a:extLst>
                <a:ext uri="{FF2B5EF4-FFF2-40B4-BE49-F238E27FC236}">
                  <a16:creationId xmlns:a16="http://schemas.microsoft.com/office/drawing/2014/main" id="{A154F28B-81D2-4210-86DD-DB85F3C10996}"/>
                </a:ext>
              </a:extLst>
            </p:cNvPr>
            <p:cNvSpPr txBox="1">
              <a:spLocks noChangeArrowheads="1"/>
            </p:cNvSpPr>
            <p:nvPr/>
          </p:nvSpPr>
          <p:spPr bwMode="auto">
            <a:xfrm>
              <a:off x="4859" y="2197"/>
              <a:ext cx="26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2000">
                  <a:latin typeface="Times New Roman" panose="02020603050405020304" pitchFamily="18" charset="0"/>
                  <a:ea typeface="宋体" panose="02010600030101010101" pitchFamily="2" charset="-122"/>
                </a:rPr>
                <a:t>outN</a:t>
              </a:r>
              <a:endParaRPr kumimoji="1" lang="en-US" altLang="zh-CN" sz="2000">
                <a:latin typeface="Times New Roman" panose="02020603050405020304" pitchFamily="18" charset="0"/>
              </a:endParaRPr>
            </a:p>
          </p:txBody>
        </p:sp>
        <p:sp>
          <p:nvSpPr>
            <p:cNvPr id="32792" name="Text Box 92">
              <a:extLst>
                <a:ext uri="{FF2B5EF4-FFF2-40B4-BE49-F238E27FC236}">
                  <a16:creationId xmlns:a16="http://schemas.microsoft.com/office/drawing/2014/main" id="{3ACF12EF-7196-4025-BF12-BF9BB5C8EF5C}"/>
                </a:ext>
              </a:extLst>
            </p:cNvPr>
            <p:cNvSpPr txBox="1">
              <a:spLocks noChangeArrowheads="1"/>
            </p:cNvSpPr>
            <p:nvPr/>
          </p:nvSpPr>
          <p:spPr bwMode="auto">
            <a:xfrm>
              <a:off x="4950" y="2046"/>
              <a:ext cx="23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en-US" altLang="zh-CN" sz="10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strips(downRight)">
                                      <p:cBhvr>
                                        <p:cTn id="7" dur="500"/>
                                        <p:tgtEl>
                                          <p:spTgt spid="407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7556"/>
                                        </p:tgtEl>
                                        <p:attrNameLst>
                                          <p:attrName>style.visibility</p:attrName>
                                        </p:attrNameLst>
                                      </p:cBhvr>
                                      <p:to>
                                        <p:strVal val="visible"/>
                                      </p:to>
                                    </p:set>
                                    <p:animEffect transition="in" filter="strips(downRight)">
                                      <p:cBhvr>
                                        <p:cTn id="12" dur="500"/>
                                        <p:tgtEl>
                                          <p:spTgt spid="407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7610"/>
                                        </p:tgtEl>
                                        <p:attrNameLst>
                                          <p:attrName>style.visibility</p:attrName>
                                        </p:attrNameLst>
                                      </p:cBhvr>
                                      <p:to>
                                        <p:strVal val="visible"/>
                                      </p:to>
                                    </p:set>
                                    <p:animEffect transition="in" filter="strips(downRight)">
                                      <p:cBhvr>
                                        <p:cTn id="27" dur="500"/>
                                        <p:tgtEl>
                                          <p:spTgt spid="4076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p:bldP spid="407556" grpId="0"/>
      <p:bldP spid="4076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0F867E0D-29F8-4DEB-A321-A9D9E63083BC}"/>
              </a:ext>
            </a:extLst>
          </p:cNvPr>
          <p:cNvGrpSpPr>
            <a:grpSpLocks/>
          </p:cNvGrpSpPr>
          <p:nvPr/>
        </p:nvGrpSpPr>
        <p:grpSpPr bwMode="auto">
          <a:xfrm>
            <a:off x="466725" y="3573463"/>
            <a:ext cx="4033838" cy="3221037"/>
            <a:chOff x="291" y="809"/>
            <a:chExt cx="2453" cy="2913"/>
          </a:xfrm>
        </p:grpSpPr>
        <p:sp>
          <p:nvSpPr>
            <p:cNvPr id="33844" name="Rectangle 3">
              <a:extLst>
                <a:ext uri="{FF2B5EF4-FFF2-40B4-BE49-F238E27FC236}">
                  <a16:creationId xmlns:a16="http://schemas.microsoft.com/office/drawing/2014/main" id="{9AE43B47-A553-4B8D-BAA6-CBF0CED56C98}"/>
                </a:ext>
              </a:extLst>
            </p:cNvPr>
            <p:cNvSpPr>
              <a:spLocks noChangeArrowheads="1"/>
            </p:cNvSpPr>
            <p:nvPr/>
          </p:nvSpPr>
          <p:spPr bwMode="auto">
            <a:xfrm>
              <a:off x="974" y="809"/>
              <a:ext cx="113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000">
                  <a:solidFill>
                    <a:srgbClr val="000066"/>
                  </a:solidFill>
                  <a:latin typeface="Times New Roman" panose="02020603050405020304" pitchFamily="18" charset="0"/>
                </a:rPr>
                <a:t>bufif1</a:t>
              </a:r>
              <a:r>
                <a:rPr kumimoji="1" lang="zh-CN" altLang="en-US" sz="2000">
                  <a:solidFill>
                    <a:srgbClr val="000066"/>
                  </a:solidFill>
                  <a:latin typeface="Times New Roman" panose="02020603050405020304" pitchFamily="18" charset="0"/>
                </a:rPr>
                <a:t>真值表</a:t>
              </a:r>
            </a:p>
          </p:txBody>
        </p:sp>
        <p:sp>
          <p:nvSpPr>
            <p:cNvPr id="33845" name="Line 4">
              <a:extLst>
                <a:ext uri="{FF2B5EF4-FFF2-40B4-BE49-F238E27FC236}">
                  <a16:creationId xmlns:a16="http://schemas.microsoft.com/office/drawing/2014/main" id="{D6146DEE-0AE5-4201-9C53-CEFC392027B2}"/>
                </a:ext>
              </a:extLst>
            </p:cNvPr>
            <p:cNvSpPr>
              <a:spLocks noChangeShapeType="1"/>
            </p:cNvSpPr>
            <p:nvPr/>
          </p:nvSpPr>
          <p:spPr bwMode="auto">
            <a:xfrm>
              <a:off x="2579" y="1222"/>
              <a:ext cx="0"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46" name="Rectangle 5">
              <a:extLst>
                <a:ext uri="{FF2B5EF4-FFF2-40B4-BE49-F238E27FC236}">
                  <a16:creationId xmlns:a16="http://schemas.microsoft.com/office/drawing/2014/main" id="{307CB059-F314-49B5-B3E3-CEB08C88E265}"/>
                </a:ext>
              </a:extLst>
            </p:cNvPr>
            <p:cNvSpPr>
              <a:spLocks noChangeArrowheads="1"/>
            </p:cNvSpPr>
            <p:nvPr/>
          </p:nvSpPr>
          <p:spPr bwMode="auto">
            <a:xfrm>
              <a:off x="2492" y="3158"/>
              <a:ext cx="20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47" name="Rectangle 6">
              <a:extLst>
                <a:ext uri="{FF2B5EF4-FFF2-40B4-BE49-F238E27FC236}">
                  <a16:creationId xmlns:a16="http://schemas.microsoft.com/office/drawing/2014/main" id="{A66544D1-50BA-47E1-BF2F-4CE720FE2D9B}"/>
                </a:ext>
              </a:extLst>
            </p:cNvPr>
            <p:cNvSpPr>
              <a:spLocks noChangeArrowheads="1"/>
            </p:cNvSpPr>
            <p:nvPr/>
          </p:nvSpPr>
          <p:spPr bwMode="auto">
            <a:xfrm>
              <a:off x="2061" y="3158"/>
              <a:ext cx="43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48" name="Rectangle 7">
              <a:extLst>
                <a:ext uri="{FF2B5EF4-FFF2-40B4-BE49-F238E27FC236}">
                  <a16:creationId xmlns:a16="http://schemas.microsoft.com/office/drawing/2014/main" id="{A1EB66CE-747B-4039-91F0-35AEC55B7F0A}"/>
                </a:ext>
              </a:extLst>
            </p:cNvPr>
            <p:cNvSpPr>
              <a:spLocks noChangeArrowheads="1"/>
            </p:cNvSpPr>
            <p:nvPr/>
          </p:nvSpPr>
          <p:spPr bwMode="auto">
            <a:xfrm>
              <a:off x="1519" y="3158"/>
              <a:ext cx="22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49" name="Rectangle 8">
              <a:extLst>
                <a:ext uri="{FF2B5EF4-FFF2-40B4-BE49-F238E27FC236}">
                  <a16:creationId xmlns:a16="http://schemas.microsoft.com/office/drawing/2014/main" id="{09B2BCC8-B22B-4F62-AE61-64A84FE12CFE}"/>
                </a:ext>
              </a:extLst>
            </p:cNvPr>
            <p:cNvSpPr>
              <a:spLocks noChangeArrowheads="1"/>
            </p:cNvSpPr>
            <p:nvPr/>
          </p:nvSpPr>
          <p:spPr bwMode="auto">
            <a:xfrm>
              <a:off x="1087" y="3158"/>
              <a:ext cx="398"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50" name="Rectangle 9">
              <a:extLst>
                <a:ext uri="{FF2B5EF4-FFF2-40B4-BE49-F238E27FC236}">
                  <a16:creationId xmlns:a16="http://schemas.microsoft.com/office/drawing/2014/main" id="{79398FF8-1250-47FD-88CD-5D9D0E6A49FE}"/>
                </a:ext>
              </a:extLst>
            </p:cNvPr>
            <p:cNvSpPr>
              <a:spLocks noChangeArrowheads="1"/>
            </p:cNvSpPr>
            <p:nvPr/>
          </p:nvSpPr>
          <p:spPr bwMode="auto">
            <a:xfrm>
              <a:off x="699" y="3158"/>
              <a:ext cx="388"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51" name="Rectangle 10">
              <a:extLst>
                <a:ext uri="{FF2B5EF4-FFF2-40B4-BE49-F238E27FC236}">
                  <a16:creationId xmlns:a16="http://schemas.microsoft.com/office/drawing/2014/main" id="{FF2D4534-4B75-4B42-B1FD-08513F2A8FFE}"/>
                </a:ext>
              </a:extLst>
            </p:cNvPr>
            <p:cNvSpPr>
              <a:spLocks noChangeArrowheads="1"/>
            </p:cNvSpPr>
            <p:nvPr/>
          </p:nvSpPr>
          <p:spPr bwMode="auto">
            <a:xfrm>
              <a:off x="2492" y="2886"/>
              <a:ext cx="25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52" name="Rectangle 11">
              <a:extLst>
                <a:ext uri="{FF2B5EF4-FFF2-40B4-BE49-F238E27FC236}">
                  <a16:creationId xmlns:a16="http://schemas.microsoft.com/office/drawing/2014/main" id="{B69516EC-9FCD-42CB-BB1A-7DCEBC5CA417}"/>
                </a:ext>
              </a:extLst>
            </p:cNvPr>
            <p:cNvSpPr>
              <a:spLocks noChangeArrowheads="1"/>
            </p:cNvSpPr>
            <p:nvPr/>
          </p:nvSpPr>
          <p:spPr bwMode="auto">
            <a:xfrm>
              <a:off x="2061" y="2886"/>
              <a:ext cx="18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53" name="Rectangle 12">
              <a:extLst>
                <a:ext uri="{FF2B5EF4-FFF2-40B4-BE49-F238E27FC236}">
                  <a16:creationId xmlns:a16="http://schemas.microsoft.com/office/drawing/2014/main" id="{D81A596C-39A9-49C0-9DD8-DE9A9CCA4639}"/>
                </a:ext>
              </a:extLst>
            </p:cNvPr>
            <p:cNvSpPr>
              <a:spLocks noChangeArrowheads="1"/>
            </p:cNvSpPr>
            <p:nvPr/>
          </p:nvSpPr>
          <p:spPr bwMode="auto">
            <a:xfrm>
              <a:off x="1519" y="2886"/>
              <a:ext cx="27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54" name="Rectangle 13">
              <a:extLst>
                <a:ext uri="{FF2B5EF4-FFF2-40B4-BE49-F238E27FC236}">
                  <a16:creationId xmlns:a16="http://schemas.microsoft.com/office/drawing/2014/main" id="{79B28B0E-013B-4454-95C7-A8629DAD2753}"/>
                </a:ext>
              </a:extLst>
            </p:cNvPr>
            <p:cNvSpPr>
              <a:spLocks noChangeArrowheads="1"/>
            </p:cNvSpPr>
            <p:nvPr/>
          </p:nvSpPr>
          <p:spPr bwMode="auto">
            <a:xfrm>
              <a:off x="1087" y="2886"/>
              <a:ext cx="398"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55" name="Rectangle 14">
              <a:extLst>
                <a:ext uri="{FF2B5EF4-FFF2-40B4-BE49-F238E27FC236}">
                  <a16:creationId xmlns:a16="http://schemas.microsoft.com/office/drawing/2014/main" id="{51100219-95CC-4C6F-B832-0F0576A602AD}"/>
                </a:ext>
              </a:extLst>
            </p:cNvPr>
            <p:cNvSpPr>
              <a:spLocks noChangeArrowheads="1"/>
            </p:cNvSpPr>
            <p:nvPr/>
          </p:nvSpPr>
          <p:spPr bwMode="auto">
            <a:xfrm>
              <a:off x="699" y="2886"/>
              <a:ext cx="388"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56" name="Rectangle 15">
              <a:extLst>
                <a:ext uri="{FF2B5EF4-FFF2-40B4-BE49-F238E27FC236}">
                  <a16:creationId xmlns:a16="http://schemas.microsoft.com/office/drawing/2014/main" id="{5C7BA8B5-EB14-4C47-BD42-B6EC136B5C30}"/>
                </a:ext>
              </a:extLst>
            </p:cNvPr>
            <p:cNvSpPr>
              <a:spLocks noChangeArrowheads="1"/>
            </p:cNvSpPr>
            <p:nvPr/>
          </p:nvSpPr>
          <p:spPr bwMode="auto">
            <a:xfrm>
              <a:off x="2393" y="2437"/>
              <a:ext cx="35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1/z</a:t>
              </a:r>
            </a:p>
          </p:txBody>
        </p:sp>
        <p:sp>
          <p:nvSpPr>
            <p:cNvPr id="33857" name="Rectangle 16">
              <a:extLst>
                <a:ext uri="{FF2B5EF4-FFF2-40B4-BE49-F238E27FC236}">
                  <a16:creationId xmlns:a16="http://schemas.microsoft.com/office/drawing/2014/main" id="{CD83DC33-637F-4250-9F98-219CE4D29F94}"/>
                </a:ext>
              </a:extLst>
            </p:cNvPr>
            <p:cNvSpPr>
              <a:spLocks noChangeArrowheads="1"/>
            </p:cNvSpPr>
            <p:nvPr/>
          </p:nvSpPr>
          <p:spPr bwMode="auto">
            <a:xfrm>
              <a:off x="1915" y="2432"/>
              <a:ext cx="37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1/z</a:t>
              </a:r>
            </a:p>
          </p:txBody>
        </p:sp>
        <p:sp>
          <p:nvSpPr>
            <p:cNvPr id="33858" name="Rectangle 17">
              <a:extLst>
                <a:ext uri="{FF2B5EF4-FFF2-40B4-BE49-F238E27FC236}">
                  <a16:creationId xmlns:a16="http://schemas.microsoft.com/office/drawing/2014/main" id="{414DE244-0447-429F-A23C-9BC094A19FA5}"/>
                </a:ext>
              </a:extLst>
            </p:cNvPr>
            <p:cNvSpPr>
              <a:spLocks noChangeArrowheads="1"/>
            </p:cNvSpPr>
            <p:nvPr/>
          </p:nvSpPr>
          <p:spPr bwMode="auto">
            <a:xfrm>
              <a:off x="1528" y="2432"/>
              <a:ext cx="399"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3859" name="Rectangle 18">
              <a:extLst>
                <a:ext uri="{FF2B5EF4-FFF2-40B4-BE49-F238E27FC236}">
                  <a16:creationId xmlns:a16="http://schemas.microsoft.com/office/drawing/2014/main" id="{EE31740D-C950-4048-A46D-8454069BCEB7}"/>
                </a:ext>
              </a:extLst>
            </p:cNvPr>
            <p:cNvSpPr>
              <a:spLocks noChangeArrowheads="1"/>
            </p:cNvSpPr>
            <p:nvPr/>
          </p:nvSpPr>
          <p:spPr bwMode="auto">
            <a:xfrm>
              <a:off x="1087" y="2432"/>
              <a:ext cx="39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60" name="Rectangle 19">
              <a:extLst>
                <a:ext uri="{FF2B5EF4-FFF2-40B4-BE49-F238E27FC236}">
                  <a16:creationId xmlns:a16="http://schemas.microsoft.com/office/drawing/2014/main" id="{8E952E07-0401-40BC-83CF-064CB967C2E9}"/>
                </a:ext>
              </a:extLst>
            </p:cNvPr>
            <p:cNvSpPr>
              <a:spLocks noChangeArrowheads="1"/>
            </p:cNvSpPr>
            <p:nvPr/>
          </p:nvSpPr>
          <p:spPr bwMode="auto">
            <a:xfrm>
              <a:off x="699" y="2432"/>
              <a:ext cx="38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3861" name="Rectangle 20">
              <a:extLst>
                <a:ext uri="{FF2B5EF4-FFF2-40B4-BE49-F238E27FC236}">
                  <a16:creationId xmlns:a16="http://schemas.microsoft.com/office/drawing/2014/main" id="{15BC1DDE-A500-4F22-890D-E8AEB6B9EBAB}"/>
                </a:ext>
              </a:extLst>
            </p:cNvPr>
            <p:cNvSpPr>
              <a:spLocks noChangeArrowheads="1"/>
            </p:cNvSpPr>
            <p:nvPr/>
          </p:nvSpPr>
          <p:spPr bwMode="auto">
            <a:xfrm>
              <a:off x="2393" y="1979"/>
              <a:ext cx="35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0/z</a:t>
              </a:r>
            </a:p>
          </p:txBody>
        </p:sp>
        <p:sp>
          <p:nvSpPr>
            <p:cNvPr id="33862" name="Rectangle 21">
              <a:extLst>
                <a:ext uri="{FF2B5EF4-FFF2-40B4-BE49-F238E27FC236}">
                  <a16:creationId xmlns:a16="http://schemas.microsoft.com/office/drawing/2014/main" id="{717B9810-9ED9-40D8-B65C-9D73BB51AADA}"/>
                </a:ext>
              </a:extLst>
            </p:cNvPr>
            <p:cNvSpPr>
              <a:spLocks noChangeArrowheads="1"/>
            </p:cNvSpPr>
            <p:nvPr/>
          </p:nvSpPr>
          <p:spPr bwMode="auto">
            <a:xfrm>
              <a:off x="1915" y="1979"/>
              <a:ext cx="57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0/z</a:t>
              </a:r>
            </a:p>
          </p:txBody>
        </p:sp>
        <p:sp>
          <p:nvSpPr>
            <p:cNvPr id="33863" name="Rectangle 22">
              <a:extLst>
                <a:ext uri="{FF2B5EF4-FFF2-40B4-BE49-F238E27FC236}">
                  <a16:creationId xmlns:a16="http://schemas.microsoft.com/office/drawing/2014/main" id="{102CF639-EC51-4DF9-B1F1-917EE2916DB6}"/>
                </a:ext>
              </a:extLst>
            </p:cNvPr>
            <p:cNvSpPr>
              <a:spLocks noChangeArrowheads="1"/>
            </p:cNvSpPr>
            <p:nvPr/>
          </p:nvSpPr>
          <p:spPr bwMode="auto">
            <a:xfrm>
              <a:off x="1528" y="1979"/>
              <a:ext cx="3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3864" name="Rectangle 23">
              <a:extLst>
                <a:ext uri="{FF2B5EF4-FFF2-40B4-BE49-F238E27FC236}">
                  <a16:creationId xmlns:a16="http://schemas.microsoft.com/office/drawing/2014/main" id="{E46D18DC-8899-438D-A782-8B1B49A7257C}"/>
                </a:ext>
              </a:extLst>
            </p:cNvPr>
            <p:cNvSpPr>
              <a:spLocks noChangeArrowheads="1"/>
            </p:cNvSpPr>
            <p:nvPr/>
          </p:nvSpPr>
          <p:spPr bwMode="auto">
            <a:xfrm>
              <a:off x="1067" y="1984"/>
              <a:ext cx="39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65" name="Rectangle 24">
              <a:extLst>
                <a:ext uri="{FF2B5EF4-FFF2-40B4-BE49-F238E27FC236}">
                  <a16:creationId xmlns:a16="http://schemas.microsoft.com/office/drawing/2014/main" id="{DE83DAE0-0344-430C-BC9F-1A946FC1ACBE}"/>
                </a:ext>
              </a:extLst>
            </p:cNvPr>
            <p:cNvSpPr>
              <a:spLocks noChangeArrowheads="1"/>
            </p:cNvSpPr>
            <p:nvPr/>
          </p:nvSpPr>
          <p:spPr bwMode="auto">
            <a:xfrm>
              <a:off x="699" y="1979"/>
              <a:ext cx="388"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3866" name="Rectangle 25">
              <a:extLst>
                <a:ext uri="{FF2B5EF4-FFF2-40B4-BE49-F238E27FC236}">
                  <a16:creationId xmlns:a16="http://schemas.microsoft.com/office/drawing/2014/main" id="{AF451234-F8C7-472B-BE3D-92939E2992BC}"/>
                </a:ext>
              </a:extLst>
            </p:cNvPr>
            <p:cNvSpPr>
              <a:spLocks noChangeArrowheads="1"/>
            </p:cNvSpPr>
            <p:nvPr/>
          </p:nvSpPr>
          <p:spPr bwMode="auto">
            <a:xfrm>
              <a:off x="2492" y="1577"/>
              <a:ext cx="20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67" name="Rectangle 26">
              <a:extLst>
                <a:ext uri="{FF2B5EF4-FFF2-40B4-BE49-F238E27FC236}">
                  <a16:creationId xmlns:a16="http://schemas.microsoft.com/office/drawing/2014/main" id="{C1FA7E36-445C-432C-B424-986602D3DE21}"/>
                </a:ext>
              </a:extLst>
            </p:cNvPr>
            <p:cNvSpPr>
              <a:spLocks noChangeArrowheads="1"/>
            </p:cNvSpPr>
            <p:nvPr/>
          </p:nvSpPr>
          <p:spPr bwMode="auto">
            <a:xfrm>
              <a:off x="2010" y="1577"/>
              <a:ext cx="43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68" name="Rectangle 27">
              <a:extLst>
                <a:ext uri="{FF2B5EF4-FFF2-40B4-BE49-F238E27FC236}">
                  <a16:creationId xmlns:a16="http://schemas.microsoft.com/office/drawing/2014/main" id="{1DAB4C3B-8242-4681-B0AD-8C4249D08269}"/>
                </a:ext>
              </a:extLst>
            </p:cNvPr>
            <p:cNvSpPr>
              <a:spLocks noChangeArrowheads="1"/>
            </p:cNvSpPr>
            <p:nvPr/>
          </p:nvSpPr>
          <p:spPr bwMode="auto">
            <a:xfrm>
              <a:off x="1519" y="1577"/>
              <a:ext cx="399"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3869" name="Rectangle 28">
              <a:extLst>
                <a:ext uri="{FF2B5EF4-FFF2-40B4-BE49-F238E27FC236}">
                  <a16:creationId xmlns:a16="http://schemas.microsoft.com/office/drawing/2014/main" id="{4CCFE73A-0A98-4434-86D1-157E37E05F5E}"/>
                </a:ext>
              </a:extLst>
            </p:cNvPr>
            <p:cNvSpPr>
              <a:spLocks noChangeArrowheads="1"/>
            </p:cNvSpPr>
            <p:nvPr/>
          </p:nvSpPr>
          <p:spPr bwMode="auto">
            <a:xfrm>
              <a:off x="1087" y="1577"/>
              <a:ext cx="39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3870" name="Rectangle 29">
              <a:extLst>
                <a:ext uri="{FF2B5EF4-FFF2-40B4-BE49-F238E27FC236}">
                  <a16:creationId xmlns:a16="http://schemas.microsoft.com/office/drawing/2014/main" id="{FA352F41-B526-48B4-AF91-B3B580BACD92}"/>
                </a:ext>
              </a:extLst>
            </p:cNvPr>
            <p:cNvSpPr>
              <a:spLocks noChangeArrowheads="1"/>
            </p:cNvSpPr>
            <p:nvPr/>
          </p:nvSpPr>
          <p:spPr bwMode="auto">
            <a:xfrm>
              <a:off x="992" y="1253"/>
              <a:ext cx="165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控制输入</a:t>
              </a:r>
            </a:p>
          </p:txBody>
        </p:sp>
        <p:sp>
          <p:nvSpPr>
            <p:cNvPr id="33871" name="Rectangle 30">
              <a:extLst>
                <a:ext uri="{FF2B5EF4-FFF2-40B4-BE49-F238E27FC236}">
                  <a16:creationId xmlns:a16="http://schemas.microsoft.com/office/drawing/2014/main" id="{3210BFF0-50C9-4C57-ACB5-F4130125F4CD}"/>
                </a:ext>
              </a:extLst>
            </p:cNvPr>
            <p:cNvSpPr>
              <a:spLocks noChangeArrowheads="1"/>
            </p:cNvSpPr>
            <p:nvPr/>
          </p:nvSpPr>
          <p:spPr bwMode="auto">
            <a:xfrm>
              <a:off x="291" y="1253"/>
              <a:ext cx="729"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bufif1</a:t>
              </a:r>
            </a:p>
          </p:txBody>
        </p:sp>
        <p:sp>
          <p:nvSpPr>
            <p:cNvPr id="33872" name="Line 31">
              <a:extLst>
                <a:ext uri="{FF2B5EF4-FFF2-40B4-BE49-F238E27FC236}">
                  <a16:creationId xmlns:a16="http://schemas.microsoft.com/office/drawing/2014/main" id="{BDC53F08-F4E6-45EE-BEA0-84C9DB3A7978}"/>
                </a:ext>
              </a:extLst>
            </p:cNvPr>
            <p:cNvSpPr>
              <a:spLocks noChangeShapeType="1"/>
            </p:cNvSpPr>
            <p:nvPr/>
          </p:nvSpPr>
          <p:spPr bwMode="auto">
            <a:xfrm>
              <a:off x="302" y="1253"/>
              <a:ext cx="2393"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73" name="Line 32">
              <a:extLst>
                <a:ext uri="{FF2B5EF4-FFF2-40B4-BE49-F238E27FC236}">
                  <a16:creationId xmlns:a16="http://schemas.microsoft.com/office/drawing/2014/main" id="{9E3E385E-508C-4221-A2E5-2EB9CF05137F}"/>
                </a:ext>
              </a:extLst>
            </p:cNvPr>
            <p:cNvSpPr>
              <a:spLocks noChangeShapeType="1"/>
            </p:cNvSpPr>
            <p:nvPr/>
          </p:nvSpPr>
          <p:spPr bwMode="auto">
            <a:xfrm>
              <a:off x="302" y="3566"/>
              <a:ext cx="2393"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74" name="Line 33">
              <a:extLst>
                <a:ext uri="{FF2B5EF4-FFF2-40B4-BE49-F238E27FC236}">
                  <a16:creationId xmlns:a16="http://schemas.microsoft.com/office/drawing/2014/main" id="{541BD1BF-22D3-4515-A4D0-CDE0AEF86175}"/>
                </a:ext>
              </a:extLst>
            </p:cNvPr>
            <p:cNvSpPr>
              <a:spLocks noChangeShapeType="1"/>
            </p:cNvSpPr>
            <p:nvPr/>
          </p:nvSpPr>
          <p:spPr bwMode="auto">
            <a:xfrm>
              <a:off x="302" y="1253"/>
              <a:ext cx="0" cy="862"/>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75" name="Line 34">
              <a:extLst>
                <a:ext uri="{FF2B5EF4-FFF2-40B4-BE49-F238E27FC236}">
                  <a16:creationId xmlns:a16="http://schemas.microsoft.com/office/drawing/2014/main" id="{B52F4065-2A78-4780-99FB-1F9ED334812B}"/>
                </a:ext>
              </a:extLst>
            </p:cNvPr>
            <p:cNvSpPr>
              <a:spLocks noChangeShapeType="1"/>
            </p:cNvSpPr>
            <p:nvPr/>
          </p:nvSpPr>
          <p:spPr bwMode="auto">
            <a:xfrm>
              <a:off x="302" y="1888"/>
              <a:ext cx="2393"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76" name="Line 35">
              <a:extLst>
                <a:ext uri="{FF2B5EF4-FFF2-40B4-BE49-F238E27FC236}">
                  <a16:creationId xmlns:a16="http://schemas.microsoft.com/office/drawing/2014/main" id="{5400E4A6-0442-42DB-90AC-F71D849989B7}"/>
                </a:ext>
              </a:extLst>
            </p:cNvPr>
            <p:cNvSpPr>
              <a:spLocks noChangeShapeType="1"/>
            </p:cNvSpPr>
            <p:nvPr/>
          </p:nvSpPr>
          <p:spPr bwMode="auto">
            <a:xfrm>
              <a:off x="302" y="2115"/>
              <a:ext cx="0" cy="1451"/>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77" name="Line 36">
              <a:extLst>
                <a:ext uri="{FF2B5EF4-FFF2-40B4-BE49-F238E27FC236}">
                  <a16:creationId xmlns:a16="http://schemas.microsoft.com/office/drawing/2014/main" id="{51B73B4A-6D56-4572-897C-CEF3A82D4F54}"/>
                </a:ext>
              </a:extLst>
            </p:cNvPr>
            <p:cNvSpPr>
              <a:spLocks noChangeShapeType="1"/>
            </p:cNvSpPr>
            <p:nvPr/>
          </p:nvSpPr>
          <p:spPr bwMode="auto">
            <a:xfrm>
              <a:off x="992" y="1253"/>
              <a:ext cx="0" cy="2313"/>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78" name="Line 37">
              <a:extLst>
                <a:ext uri="{FF2B5EF4-FFF2-40B4-BE49-F238E27FC236}">
                  <a16:creationId xmlns:a16="http://schemas.microsoft.com/office/drawing/2014/main" id="{3E62522D-46AD-4518-B45E-F0D895108D90}"/>
                </a:ext>
              </a:extLst>
            </p:cNvPr>
            <p:cNvSpPr>
              <a:spLocks noChangeShapeType="1"/>
            </p:cNvSpPr>
            <p:nvPr/>
          </p:nvSpPr>
          <p:spPr bwMode="auto">
            <a:xfrm flipH="1">
              <a:off x="1836" y="1577"/>
              <a:ext cx="3" cy="198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79" name="Line 38">
              <a:extLst>
                <a:ext uri="{FF2B5EF4-FFF2-40B4-BE49-F238E27FC236}">
                  <a16:creationId xmlns:a16="http://schemas.microsoft.com/office/drawing/2014/main" id="{65A3CC60-EA50-4460-A5BE-28E0210BAA8B}"/>
                </a:ext>
              </a:extLst>
            </p:cNvPr>
            <p:cNvSpPr>
              <a:spLocks noChangeShapeType="1"/>
            </p:cNvSpPr>
            <p:nvPr/>
          </p:nvSpPr>
          <p:spPr bwMode="auto">
            <a:xfrm>
              <a:off x="975" y="1577"/>
              <a:ext cx="1703"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0" name="Line 39">
              <a:extLst>
                <a:ext uri="{FF2B5EF4-FFF2-40B4-BE49-F238E27FC236}">
                  <a16:creationId xmlns:a16="http://schemas.microsoft.com/office/drawing/2014/main" id="{55A18462-F967-43E2-BAB8-A8C84FA9686A}"/>
                </a:ext>
              </a:extLst>
            </p:cNvPr>
            <p:cNvSpPr>
              <a:spLocks noChangeShapeType="1"/>
            </p:cNvSpPr>
            <p:nvPr/>
          </p:nvSpPr>
          <p:spPr bwMode="auto">
            <a:xfrm>
              <a:off x="2695" y="1253"/>
              <a:ext cx="0" cy="2313"/>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1" name="Line 40">
              <a:extLst>
                <a:ext uri="{FF2B5EF4-FFF2-40B4-BE49-F238E27FC236}">
                  <a16:creationId xmlns:a16="http://schemas.microsoft.com/office/drawing/2014/main" id="{E40C6564-EE68-490A-BB53-899CCC889C84}"/>
                </a:ext>
              </a:extLst>
            </p:cNvPr>
            <p:cNvSpPr>
              <a:spLocks noChangeShapeType="1"/>
            </p:cNvSpPr>
            <p:nvPr/>
          </p:nvSpPr>
          <p:spPr bwMode="auto">
            <a:xfrm>
              <a:off x="1338" y="1577"/>
              <a:ext cx="0" cy="1707"/>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2" name="Line 41">
              <a:extLst>
                <a:ext uri="{FF2B5EF4-FFF2-40B4-BE49-F238E27FC236}">
                  <a16:creationId xmlns:a16="http://schemas.microsoft.com/office/drawing/2014/main" id="{E53F8392-0799-469E-85D9-FACB3F57B880}"/>
                </a:ext>
              </a:extLst>
            </p:cNvPr>
            <p:cNvSpPr>
              <a:spLocks noChangeShapeType="1"/>
            </p:cNvSpPr>
            <p:nvPr/>
          </p:nvSpPr>
          <p:spPr bwMode="auto">
            <a:xfrm>
              <a:off x="2290" y="1577"/>
              <a:ext cx="0" cy="1989"/>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3" name="Line 42">
              <a:extLst>
                <a:ext uri="{FF2B5EF4-FFF2-40B4-BE49-F238E27FC236}">
                  <a16:creationId xmlns:a16="http://schemas.microsoft.com/office/drawing/2014/main" id="{0D86AC15-B1AC-4C6D-A6D1-76B6927B38D9}"/>
                </a:ext>
              </a:extLst>
            </p:cNvPr>
            <p:cNvSpPr>
              <a:spLocks noChangeShapeType="1"/>
            </p:cNvSpPr>
            <p:nvPr/>
          </p:nvSpPr>
          <p:spPr bwMode="auto">
            <a:xfrm>
              <a:off x="604" y="1888"/>
              <a:ext cx="0" cy="1678"/>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4" name="Line 43">
              <a:extLst>
                <a:ext uri="{FF2B5EF4-FFF2-40B4-BE49-F238E27FC236}">
                  <a16:creationId xmlns:a16="http://schemas.microsoft.com/office/drawing/2014/main" id="{E731C8D1-3D57-4319-8586-418C2EFD47FB}"/>
                </a:ext>
              </a:extLst>
            </p:cNvPr>
            <p:cNvSpPr>
              <a:spLocks noChangeShapeType="1"/>
            </p:cNvSpPr>
            <p:nvPr/>
          </p:nvSpPr>
          <p:spPr bwMode="auto">
            <a:xfrm>
              <a:off x="1338" y="2886"/>
              <a:ext cx="0" cy="68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5" name="Line 44">
              <a:extLst>
                <a:ext uri="{FF2B5EF4-FFF2-40B4-BE49-F238E27FC236}">
                  <a16:creationId xmlns:a16="http://schemas.microsoft.com/office/drawing/2014/main" id="{98C2BF33-2DC4-4A82-980E-2DD9CCAE6237}"/>
                </a:ext>
              </a:extLst>
            </p:cNvPr>
            <p:cNvSpPr>
              <a:spLocks noChangeShapeType="1"/>
            </p:cNvSpPr>
            <p:nvPr/>
          </p:nvSpPr>
          <p:spPr bwMode="auto">
            <a:xfrm>
              <a:off x="604" y="2342"/>
              <a:ext cx="209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6" name="Line 45">
              <a:extLst>
                <a:ext uri="{FF2B5EF4-FFF2-40B4-BE49-F238E27FC236}">
                  <a16:creationId xmlns:a16="http://schemas.microsoft.com/office/drawing/2014/main" id="{9135AD6C-2943-468A-A001-44939EC1B8B1}"/>
                </a:ext>
              </a:extLst>
            </p:cNvPr>
            <p:cNvSpPr>
              <a:spLocks noChangeShapeType="1"/>
            </p:cNvSpPr>
            <p:nvPr/>
          </p:nvSpPr>
          <p:spPr bwMode="auto">
            <a:xfrm>
              <a:off x="589" y="2840"/>
              <a:ext cx="2106"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7" name="Line 46">
              <a:extLst>
                <a:ext uri="{FF2B5EF4-FFF2-40B4-BE49-F238E27FC236}">
                  <a16:creationId xmlns:a16="http://schemas.microsoft.com/office/drawing/2014/main" id="{13AB86CD-39F3-43E1-8467-731BA5768F8B}"/>
                </a:ext>
              </a:extLst>
            </p:cNvPr>
            <p:cNvSpPr>
              <a:spLocks noChangeShapeType="1"/>
            </p:cNvSpPr>
            <p:nvPr/>
          </p:nvSpPr>
          <p:spPr bwMode="auto">
            <a:xfrm>
              <a:off x="589" y="3203"/>
              <a:ext cx="2106"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88" name="Rectangle 47">
              <a:extLst>
                <a:ext uri="{FF2B5EF4-FFF2-40B4-BE49-F238E27FC236}">
                  <a16:creationId xmlns:a16="http://schemas.microsoft.com/office/drawing/2014/main" id="{5E6F958F-A8B6-46CC-932E-EABCCF4D4FA5}"/>
                </a:ext>
              </a:extLst>
            </p:cNvPr>
            <p:cNvSpPr>
              <a:spLocks noChangeArrowheads="1"/>
            </p:cNvSpPr>
            <p:nvPr/>
          </p:nvSpPr>
          <p:spPr bwMode="auto">
            <a:xfrm>
              <a:off x="303" y="2252"/>
              <a:ext cx="321"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ahoma" panose="020B0604030504040204" pitchFamily="34" charset="0"/>
                </a:rPr>
                <a:t>数</a:t>
              </a:r>
            </a:p>
            <a:p>
              <a:pPr eaLnBrk="1" hangingPunct="1">
                <a:spcBef>
                  <a:spcPct val="0"/>
                </a:spcBef>
                <a:buClrTx/>
                <a:buFontTx/>
                <a:buNone/>
              </a:pPr>
              <a:r>
                <a:rPr kumimoji="1" lang="zh-CN" altLang="en-US" sz="2400">
                  <a:solidFill>
                    <a:srgbClr val="000066"/>
                  </a:solidFill>
                  <a:latin typeface="Tahoma" panose="020B0604030504040204" pitchFamily="34" charset="0"/>
                </a:rPr>
                <a:t>据</a:t>
              </a:r>
            </a:p>
            <a:p>
              <a:pPr eaLnBrk="1" hangingPunct="1">
                <a:spcBef>
                  <a:spcPct val="0"/>
                </a:spcBef>
                <a:buClrTx/>
                <a:buFontTx/>
                <a:buNone/>
              </a:pPr>
              <a:r>
                <a:rPr kumimoji="1" lang="zh-CN" altLang="en-US" sz="2400">
                  <a:solidFill>
                    <a:srgbClr val="000066"/>
                  </a:solidFill>
                  <a:latin typeface="Tahoma" panose="020B0604030504040204" pitchFamily="34" charset="0"/>
                </a:rPr>
                <a:t>输</a:t>
              </a:r>
            </a:p>
            <a:p>
              <a:pPr eaLnBrk="1" hangingPunct="1">
                <a:spcBef>
                  <a:spcPct val="0"/>
                </a:spcBef>
                <a:buClrTx/>
                <a:buFontTx/>
                <a:buNone/>
              </a:pPr>
              <a:r>
                <a:rPr kumimoji="1" lang="zh-CN" altLang="en-US" sz="2400">
                  <a:solidFill>
                    <a:srgbClr val="000066"/>
                  </a:solidFill>
                  <a:latin typeface="Tahoma" panose="020B0604030504040204" pitchFamily="34" charset="0"/>
                </a:rPr>
                <a:t>入</a:t>
              </a:r>
            </a:p>
          </p:txBody>
        </p:sp>
      </p:grpSp>
      <p:grpSp>
        <p:nvGrpSpPr>
          <p:cNvPr id="3" name="Group 48">
            <a:extLst>
              <a:ext uri="{FF2B5EF4-FFF2-40B4-BE49-F238E27FC236}">
                <a16:creationId xmlns:a16="http://schemas.microsoft.com/office/drawing/2014/main" id="{74B116F5-89DC-4FB6-AEA4-1060E3B63E86}"/>
              </a:ext>
            </a:extLst>
          </p:cNvPr>
          <p:cNvGrpSpPr>
            <a:grpSpLocks/>
          </p:cNvGrpSpPr>
          <p:nvPr/>
        </p:nvGrpSpPr>
        <p:grpSpPr bwMode="auto">
          <a:xfrm>
            <a:off x="5003800" y="3578225"/>
            <a:ext cx="3384550" cy="3163888"/>
            <a:chOff x="3058" y="799"/>
            <a:chExt cx="2276" cy="2764"/>
          </a:xfrm>
        </p:grpSpPr>
        <p:sp>
          <p:nvSpPr>
            <p:cNvPr id="33799" name="Line 49">
              <a:extLst>
                <a:ext uri="{FF2B5EF4-FFF2-40B4-BE49-F238E27FC236}">
                  <a16:creationId xmlns:a16="http://schemas.microsoft.com/office/drawing/2014/main" id="{B8DED55D-348E-4D93-B785-5102E4817368}"/>
                </a:ext>
              </a:extLst>
            </p:cNvPr>
            <p:cNvSpPr>
              <a:spLocks noChangeShapeType="1"/>
            </p:cNvSpPr>
            <p:nvPr/>
          </p:nvSpPr>
          <p:spPr bwMode="auto">
            <a:xfrm>
              <a:off x="5215" y="1162"/>
              <a:ext cx="0"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0" name="Rectangle 50">
              <a:extLst>
                <a:ext uri="{FF2B5EF4-FFF2-40B4-BE49-F238E27FC236}">
                  <a16:creationId xmlns:a16="http://schemas.microsoft.com/office/drawing/2014/main" id="{E35A97DB-D7B3-4A0F-AAB4-592DC7C4785E}"/>
                </a:ext>
              </a:extLst>
            </p:cNvPr>
            <p:cNvSpPr>
              <a:spLocks noChangeArrowheads="1"/>
            </p:cNvSpPr>
            <p:nvPr/>
          </p:nvSpPr>
          <p:spPr bwMode="auto">
            <a:xfrm>
              <a:off x="4925" y="3098"/>
              <a:ext cx="409"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01" name="Rectangle 51">
              <a:extLst>
                <a:ext uri="{FF2B5EF4-FFF2-40B4-BE49-F238E27FC236}">
                  <a16:creationId xmlns:a16="http://schemas.microsoft.com/office/drawing/2014/main" id="{2C89E7BF-3294-4B74-A5BC-4A44882A6C1E}"/>
                </a:ext>
              </a:extLst>
            </p:cNvPr>
            <p:cNvSpPr>
              <a:spLocks noChangeArrowheads="1"/>
            </p:cNvSpPr>
            <p:nvPr/>
          </p:nvSpPr>
          <p:spPr bwMode="auto">
            <a:xfrm>
              <a:off x="4604" y="3113"/>
              <a:ext cx="36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02" name="Rectangle 52">
              <a:extLst>
                <a:ext uri="{FF2B5EF4-FFF2-40B4-BE49-F238E27FC236}">
                  <a16:creationId xmlns:a16="http://schemas.microsoft.com/office/drawing/2014/main" id="{11FA2FDD-86E6-4D4B-B80D-9744FFB0BB16}"/>
                </a:ext>
              </a:extLst>
            </p:cNvPr>
            <p:cNvSpPr>
              <a:spLocks noChangeArrowheads="1"/>
            </p:cNvSpPr>
            <p:nvPr/>
          </p:nvSpPr>
          <p:spPr bwMode="auto">
            <a:xfrm>
              <a:off x="4089" y="3098"/>
              <a:ext cx="2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03" name="Rectangle 53">
              <a:extLst>
                <a:ext uri="{FF2B5EF4-FFF2-40B4-BE49-F238E27FC236}">
                  <a16:creationId xmlns:a16="http://schemas.microsoft.com/office/drawing/2014/main" id="{01326D9E-0705-41B8-B3B4-D90011571A28}"/>
                </a:ext>
              </a:extLst>
            </p:cNvPr>
            <p:cNvSpPr>
              <a:spLocks noChangeArrowheads="1"/>
            </p:cNvSpPr>
            <p:nvPr/>
          </p:nvSpPr>
          <p:spPr bwMode="auto">
            <a:xfrm>
              <a:off x="3712" y="3098"/>
              <a:ext cx="34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04" name="Rectangle 54">
              <a:extLst>
                <a:ext uri="{FF2B5EF4-FFF2-40B4-BE49-F238E27FC236}">
                  <a16:creationId xmlns:a16="http://schemas.microsoft.com/office/drawing/2014/main" id="{D1BC62AD-0390-4742-9837-2DE8596EEEC8}"/>
                </a:ext>
              </a:extLst>
            </p:cNvPr>
            <p:cNvSpPr>
              <a:spLocks noChangeArrowheads="1"/>
            </p:cNvSpPr>
            <p:nvPr/>
          </p:nvSpPr>
          <p:spPr bwMode="auto">
            <a:xfrm>
              <a:off x="3435" y="3098"/>
              <a:ext cx="35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05" name="Rectangle 55">
              <a:extLst>
                <a:ext uri="{FF2B5EF4-FFF2-40B4-BE49-F238E27FC236}">
                  <a16:creationId xmlns:a16="http://schemas.microsoft.com/office/drawing/2014/main" id="{B3EE866E-C8D0-4170-93FA-08A23CA2A23F}"/>
                </a:ext>
              </a:extLst>
            </p:cNvPr>
            <p:cNvSpPr>
              <a:spLocks noChangeArrowheads="1"/>
            </p:cNvSpPr>
            <p:nvPr/>
          </p:nvSpPr>
          <p:spPr bwMode="auto">
            <a:xfrm>
              <a:off x="4925" y="2826"/>
              <a:ext cx="36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06" name="Rectangle 56">
              <a:extLst>
                <a:ext uri="{FF2B5EF4-FFF2-40B4-BE49-F238E27FC236}">
                  <a16:creationId xmlns:a16="http://schemas.microsoft.com/office/drawing/2014/main" id="{26630E60-809A-4EBB-8DB4-D4CA2F79ABD1}"/>
                </a:ext>
              </a:extLst>
            </p:cNvPr>
            <p:cNvSpPr>
              <a:spLocks noChangeArrowheads="1"/>
            </p:cNvSpPr>
            <p:nvPr/>
          </p:nvSpPr>
          <p:spPr bwMode="auto">
            <a:xfrm>
              <a:off x="4604" y="2841"/>
              <a:ext cx="36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07" name="Rectangle 57">
              <a:extLst>
                <a:ext uri="{FF2B5EF4-FFF2-40B4-BE49-F238E27FC236}">
                  <a16:creationId xmlns:a16="http://schemas.microsoft.com/office/drawing/2014/main" id="{E1EF8EEC-50F4-4E83-8505-CDBF6EF36922}"/>
                </a:ext>
              </a:extLst>
            </p:cNvPr>
            <p:cNvSpPr>
              <a:spLocks noChangeArrowheads="1"/>
            </p:cNvSpPr>
            <p:nvPr/>
          </p:nvSpPr>
          <p:spPr bwMode="auto">
            <a:xfrm>
              <a:off x="4089" y="2826"/>
              <a:ext cx="33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08" name="Rectangle 58">
              <a:extLst>
                <a:ext uri="{FF2B5EF4-FFF2-40B4-BE49-F238E27FC236}">
                  <a16:creationId xmlns:a16="http://schemas.microsoft.com/office/drawing/2014/main" id="{417D3B55-7FDE-4680-B657-6FC22C7AF146}"/>
                </a:ext>
              </a:extLst>
            </p:cNvPr>
            <p:cNvSpPr>
              <a:spLocks noChangeArrowheads="1"/>
            </p:cNvSpPr>
            <p:nvPr/>
          </p:nvSpPr>
          <p:spPr bwMode="auto">
            <a:xfrm>
              <a:off x="3712" y="2826"/>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09" name="Rectangle 59">
              <a:extLst>
                <a:ext uri="{FF2B5EF4-FFF2-40B4-BE49-F238E27FC236}">
                  <a16:creationId xmlns:a16="http://schemas.microsoft.com/office/drawing/2014/main" id="{DAB19BE4-877E-4F04-9BF3-B85609C49183}"/>
                </a:ext>
              </a:extLst>
            </p:cNvPr>
            <p:cNvSpPr>
              <a:spLocks noChangeArrowheads="1"/>
            </p:cNvSpPr>
            <p:nvPr/>
          </p:nvSpPr>
          <p:spPr bwMode="auto">
            <a:xfrm>
              <a:off x="3435" y="2826"/>
              <a:ext cx="35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10" name="Rectangle 60">
              <a:extLst>
                <a:ext uri="{FF2B5EF4-FFF2-40B4-BE49-F238E27FC236}">
                  <a16:creationId xmlns:a16="http://schemas.microsoft.com/office/drawing/2014/main" id="{18834CE3-BBB8-43D4-996B-158DCFD3FC62}"/>
                </a:ext>
              </a:extLst>
            </p:cNvPr>
            <p:cNvSpPr>
              <a:spLocks noChangeArrowheads="1"/>
            </p:cNvSpPr>
            <p:nvPr/>
          </p:nvSpPr>
          <p:spPr bwMode="auto">
            <a:xfrm>
              <a:off x="4835" y="2387"/>
              <a:ext cx="4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0/z</a:t>
              </a:r>
            </a:p>
          </p:txBody>
        </p:sp>
        <p:sp>
          <p:nvSpPr>
            <p:cNvPr id="33811" name="Rectangle 61">
              <a:extLst>
                <a:ext uri="{FF2B5EF4-FFF2-40B4-BE49-F238E27FC236}">
                  <a16:creationId xmlns:a16="http://schemas.microsoft.com/office/drawing/2014/main" id="{FD74157A-CE07-47DB-B747-6AFE9083414E}"/>
                </a:ext>
              </a:extLst>
            </p:cNvPr>
            <p:cNvSpPr>
              <a:spLocks noChangeArrowheads="1"/>
            </p:cNvSpPr>
            <p:nvPr/>
          </p:nvSpPr>
          <p:spPr bwMode="auto">
            <a:xfrm>
              <a:off x="4465" y="2387"/>
              <a:ext cx="412"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0/z</a:t>
              </a:r>
            </a:p>
          </p:txBody>
        </p:sp>
        <p:sp>
          <p:nvSpPr>
            <p:cNvPr id="33812" name="Rectangle 62">
              <a:extLst>
                <a:ext uri="{FF2B5EF4-FFF2-40B4-BE49-F238E27FC236}">
                  <a16:creationId xmlns:a16="http://schemas.microsoft.com/office/drawing/2014/main" id="{FC0B39E1-EB1A-4076-825B-A59ADDE22797}"/>
                </a:ext>
              </a:extLst>
            </p:cNvPr>
            <p:cNvSpPr>
              <a:spLocks noChangeArrowheads="1"/>
            </p:cNvSpPr>
            <p:nvPr/>
          </p:nvSpPr>
          <p:spPr bwMode="auto">
            <a:xfrm>
              <a:off x="4089" y="2372"/>
              <a:ext cx="33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3813" name="Rectangle 63">
              <a:extLst>
                <a:ext uri="{FF2B5EF4-FFF2-40B4-BE49-F238E27FC236}">
                  <a16:creationId xmlns:a16="http://schemas.microsoft.com/office/drawing/2014/main" id="{C1E4ADD8-A48D-47A7-B99E-0EBA84C9AA9F}"/>
                </a:ext>
              </a:extLst>
            </p:cNvPr>
            <p:cNvSpPr>
              <a:spLocks noChangeArrowheads="1"/>
            </p:cNvSpPr>
            <p:nvPr/>
          </p:nvSpPr>
          <p:spPr bwMode="auto">
            <a:xfrm>
              <a:off x="3712" y="2372"/>
              <a:ext cx="34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14" name="Rectangle 64">
              <a:extLst>
                <a:ext uri="{FF2B5EF4-FFF2-40B4-BE49-F238E27FC236}">
                  <a16:creationId xmlns:a16="http://schemas.microsoft.com/office/drawing/2014/main" id="{575CABEC-5F5D-4F39-9FD4-D2E97806DE40}"/>
                </a:ext>
              </a:extLst>
            </p:cNvPr>
            <p:cNvSpPr>
              <a:spLocks noChangeArrowheads="1"/>
            </p:cNvSpPr>
            <p:nvPr/>
          </p:nvSpPr>
          <p:spPr bwMode="auto">
            <a:xfrm>
              <a:off x="3435" y="2372"/>
              <a:ext cx="39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3815" name="Rectangle 65">
              <a:extLst>
                <a:ext uri="{FF2B5EF4-FFF2-40B4-BE49-F238E27FC236}">
                  <a16:creationId xmlns:a16="http://schemas.microsoft.com/office/drawing/2014/main" id="{55E2808F-B84E-488E-BB78-8B02B03112DF}"/>
                </a:ext>
              </a:extLst>
            </p:cNvPr>
            <p:cNvSpPr>
              <a:spLocks noChangeArrowheads="1"/>
            </p:cNvSpPr>
            <p:nvPr/>
          </p:nvSpPr>
          <p:spPr bwMode="auto">
            <a:xfrm>
              <a:off x="4831" y="1919"/>
              <a:ext cx="5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1/z</a:t>
              </a:r>
            </a:p>
          </p:txBody>
        </p:sp>
        <p:sp>
          <p:nvSpPr>
            <p:cNvPr id="33816" name="Rectangle 66">
              <a:extLst>
                <a:ext uri="{FF2B5EF4-FFF2-40B4-BE49-F238E27FC236}">
                  <a16:creationId xmlns:a16="http://schemas.microsoft.com/office/drawing/2014/main" id="{6CB43EE1-7A16-4704-B0BD-E6E81B873B9E}"/>
                </a:ext>
              </a:extLst>
            </p:cNvPr>
            <p:cNvSpPr>
              <a:spLocks noChangeArrowheads="1"/>
            </p:cNvSpPr>
            <p:nvPr/>
          </p:nvSpPr>
          <p:spPr bwMode="auto">
            <a:xfrm>
              <a:off x="4465" y="1934"/>
              <a:ext cx="4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1/z</a:t>
              </a:r>
            </a:p>
          </p:txBody>
        </p:sp>
        <p:sp>
          <p:nvSpPr>
            <p:cNvPr id="33817" name="Rectangle 67">
              <a:extLst>
                <a:ext uri="{FF2B5EF4-FFF2-40B4-BE49-F238E27FC236}">
                  <a16:creationId xmlns:a16="http://schemas.microsoft.com/office/drawing/2014/main" id="{B7BC35D2-2330-444F-A216-DAFED8B6ECC8}"/>
                </a:ext>
              </a:extLst>
            </p:cNvPr>
            <p:cNvSpPr>
              <a:spLocks noChangeArrowheads="1"/>
            </p:cNvSpPr>
            <p:nvPr/>
          </p:nvSpPr>
          <p:spPr bwMode="auto">
            <a:xfrm>
              <a:off x="4055" y="1919"/>
              <a:ext cx="36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3818" name="Rectangle 68">
              <a:extLst>
                <a:ext uri="{FF2B5EF4-FFF2-40B4-BE49-F238E27FC236}">
                  <a16:creationId xmlns:a16="http://schemas.microsoft.com/office/drawing/2014/main" id="{DFFEF60B-ED76-4C94-B73A-F8741C8DF613}"/>
                </a:ext>
              </a:extLst>
            </p:cNvPr>
            <p:cNvSpPr>
              <a:spLocks noChangeArrowheads="1"/>
            </p:cNvSpPr>
            <p:nvPr/>
          </p:nvSpPr>
          <p:spPr bwMode="auto">
            <a:xfrm>
              <a:off x="3410" y="1893"/>
              <a:ext cx="37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3819" name="Rectangle 69">
              <a:extLst>
                <a:ext uri="{FF2B5EF4-FFF2-40B4-BE49-F238E27FC236}">
                  <a16:creationId xmlns:a16="http://schemas.microsoft.com/office/drawing/2014/main" id="{1BBD8D82-4F7E-4F10-8EB0-114A060E74E3}"/>
                </a:ext>
              </a:extLst>
            </p:cNvPr>
            <p:cNvSpPr>
              <a:spLocks noChangeArrowheads="1"/>
            </p:cNvSpPr>
            <p:nvPr/>
          </p:nvSpPr>
          <p:spPr bwMode="auto">
            <a:xfrm>
              <a:off x="3691" y="1888"/>
              <a:ext cx="36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20" name="Rectangle 70">
              <a:extLst>
                <a:ext uri="{FF2B5EF4-FFF2-40B4-BE49-F238E27FC236}">
                  <a16:creationId xmlns:a16="http://schemas.microsoft.com/office/drawing/2014/main" id="{D4A54DE6-A0A9-48EF-9CC4-F243E8143CA6}"/>
                </a:ext>
              </a:extLst>
            </p:cNvPr>
            <p:cNvSpPr>
              <a:spLocks noChangeArrowheads="1"/>
            </p:cNvSpPr>
            <p:nvPr/>
          </p:nvSpPr>
          <p:spPr bwMode="auto">
            <a:xfrm>
              <a:off x="4925" y="1517"/>
              <a:ext cx="3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z</a:t>
              </a:r>
            </a:p>
          </p:txBody>
        </p:sp>
        <p:sp>
          <p:nvSpPr>
            <p:cNvPr id="33821" name="Rectangle 71">
              <a:extLst>
                <a:ext uri="{FF2B5EF4-FFF2-40B4-BE49-F238E27FC236}">
                  <a16:creationId xmlns:a16="http://schemas.microsoft.com/office/drawing/2014/main" id="{AEC0A89F-8E6E-45DD-A16D-8236563DC2D6}"/>
                </a:ext>
              </a:extLst>
            </p:cNvPr>
            <p:cNvSpPr>
              <a:spLocks noChangeArrowheads="1"/>
            </p:cNvSpPr>
            <p:nvPr/>
          </p:nvSpPr>
          <p:spPr bwMode="auto">
            <a:xfrm>
              <a:off x="4555" y="1532"/>
              <a:ext cx="4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x</a:t>
              </a:r>
            </a:p>
          </p:txBody>
        </p:sp>
        <p:sp>
          <p:nvSpPr>
            <p:cNvPr id="33822" name="Rectangle 72">
              <a:extLst>
                <a:ext uri="{FF2B5EF4-FFF2-40B4-BE49-F238E27FC236}">
                  <a16:creationId xmlns:a16="http://schemas.microsoft.com/office/drawing/2014/main" id="{3EF0CA08-8E64-4759-BB88-D8908996915C}"/>
                </a:ext>
              </a:extLst>
            </p:cNvPr>
            <p:cNvSpPr>
              <a:spLocks noChangeArrowheads="1"/>
            </p:cNvSpPr>
            <p:nvPr/>
          </p:nvSpPr>
          <p:spPr bwMode="auto">
            <a:xfrm>
              <a:off x="4089" y="1517"/>
              <a:ext cx="37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a:t>
              </a:r>
            </a:p>
          </p:txBody>
        </p:sp>
        <p:sp>
          <p:nvSpPr>
            <p:cNvPr id="33823" name="Rectangle 73">
              <a:extLst>
                <a:ext uri="{FF2B5EF4-FFF2-40B4-BE49-F238E27FC236}">
                  <a16:creationId xmlns:a16="http://schemas.microsoft.com/office/drawing/2014/main" id="{5A8D3721-C14B-4996-847F-464E7D387B08}"/>
                </a:ext>
              </a:extLst>
            </p:cNvPr>
            <p:cNvSpPr>
              <a:spLocks noChangeArrowheads="1"/>
            </p:cNvSpPr>
            <p:nvPr/>
          </p:nvSpPr>
          <p:spPr bwMode="auto">
            <a:xfrm>
              <a:off x="3712" y="1517"/>
              <a:ext cx="377"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0</a:t>
              </a:r>
            </a:p>
          </p:txBody>
        </p:sp>
        <p:sp>
          <p:nvSpPr>
            <p:cNvPr id="33824" name="Rectangle 74">
              <a:extLst>
                <a:ext uri="{FF2B5EF4-FFF2-40B4-BE49-F238E27FC236}">
                  <a16:creationId xmlns:a16="http://schemas.microsoft.com/office/drawing/2014/main" id="{1F546CB9-0C9E-4AD3-9821-3726E709F9EF}"/>
                </a:ext>
              </a:extLst>
            </p:cNvPr>
            <p:cNvSpPr>
              <a:spLocks noChangeArrowheads="1"/>
            </p:cNvSpPr>
            <p:nvPr/>
          </p:nvSpPr>
          <p:spPr bwMode="auto">
            <a:xfrm>
              <a:off x="3712" y="1193"/>
              <a:ext cx="157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控制输入</a:t>
              </a:r>
            </a:p>
          </p:txBody>
        </p:sp>
        <p:sp>
          <p:nvSpPr>
            <p:cNvPr id="33825" name="Rectangle 75">
              <a:extLst>
                <a:ext uri="{FF2B5EF4-FFF2-40B4-BE49-F238E27FC236}">
                  <a16:creationId xmlns:a16="http://schemas.microsoft.com/office/drawing/2014/main" id="{AFB40753-1A05-4F0D-843C-46C211DA9F27}"/>
                </a:ext>
              </a:extLst>
            </p:cNvPr>
            <p:cNvSpPr>
              <a:spLocks noChangeArrowheads="1"/>
            </p:cNvSpPr>
            <p:nvPr/>
          </p:nvSpPr>
          <p:spPr bwMode="auto">
            <a:xfrm>
              <a:off x="3107" y="1253"/>
              <a:ext cx="7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notif1</a:t>
              </a:r>
            </a:p>
          </p:txBody>
        </p:sp>
        <p:sp>
          <p:nvSpPr>
            <p:cNvPr id="33826" name="Line 76">
              <a:extLst>
                <a:ext uri="{FF2B5EF4-FFF2-40B4-BE49-F238E27FC236}">
                  <a16:creationId xmlns:a16="http://schemas.microsoft.com/office/drawing/2014/main" id="{AF5DC1ED-A412-4888-B10D-3814795838F1}"/>
                </a:ext>
              </a:extLst>
            </p:cNvPr>
            <p:cNvSpPr>
              <a:spLocks noChangeShapeType="1"/>
            </p:cNvSpPr>
            <p:nvPr/>
          </p:nvSpPr>
          <p:spPr bwMode="auto">
            <a:xfrm>
              <a:off x="3058" y="1193"/>
              <a:ext cx="226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7" name="Line 77">
              <a:extLst>
                <a:ext uri="{FF2B5EF4-FFF2-40B4-BE49-F238E27FC236}">
                  <a16:creationId xmlns:a16="http://schemas.microsoft.com/office/drawing/2014/main" id="{560BC03C-C3BE-49EA-BECA-2639D7FDCAC5}"/>
                </a:ext>
              </a:extLst>
            </p:cNvPr>
            <p:cNvSpPr>
              <a:spLocks noChangeShapeType="1"/>
            </p:cNvSpPr>
            <p:nvPr/>
          </p:nvSpPr>
          <p:spPr bwMode="auto">
            <a:xfrm>
              <a:off x="3058" y="3506"/>
              <a:ext cx="226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8" name="Line 78">
              <a:extLst>
                <a:ext uri="{FF2B5EF4-FFF2-40B4-BE49-F238E27FC236}">
                  <a16:creationId xmlns:a16="http://schemas.microsoft.com/office/drawing/2014/main" id="{39070FA0-3635-418A-B91C-ADA5FD357A64}"/>
                </a:ext>
              </a:extLst>
            </p:cNvPr>
            <p:cNvSpPr>
              <a:spLocks noChangeShapeType="1"/>
            </p:cNvSpPr>
            <p:nvPr/>
          </p:nvSpPr>
          <p:spPr bwMode="auto">
            <a:xfrm>
              <a:off x="3058" y="1193"/>
              <a:ext cx="0" cy="862"/>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9" name="Line 79">
              <a:extLst>
                <a:ext uri="{FF2B5EF4-FFF2-40B4-BE49-F238E27FC236}">
                  <a16:creationId xmlns:a16="http://schemas.microsoft.com/office/drawing/2014/main" id="{D3497D76-EED3-44B1-B11B-CC1A6D64B1B6}"/>
                </a:ext>
              </a:extLst>
            </p:cNvPr>
            <p:cNvSpPr>
              <a:spLocks noChangeShapeType="1"/>
            </p:cNvSpPr>
            <p:nvPr/>
          </p:nvSpPr>
          <p:spPr bwMode="auto">
            <a:xfrm>
              <a:off x="3058" y="1828"/>
              <a:ext cx="2267"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0" name="Line 80">
              <a:extLst>
                <a:ext uri="{FF2B5EF4-FFF2-40B4-BE49-F238E27FC236}">
                  <a16:creationId xmlns:a16="http://schemas.microsoft.com/office/drawing/2014/main" id="{EB98D383-558C-43F1-8F86-7716EC294C8E}"/>
                </a:ext>
              </a:extLst>
            </p:cNvPr>
            <p:cNvSpPr>
              <a:spLocks noChangeShapeType="1"/>
            </p:cNvSpPr>
            <p:nvPr/>
          </p:nvSpPr>
          <p:spPr bwMode="auto">
            <a:xfrm>
              <a:off x="3058" y="2055"/>
              <a:ext cx="0" cy="1451"/>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Line 81">
              <a:extLst>
                <a:ext uri="{FF2B5EF4-FFF2-40B4-BE49-F238E27FC236}">
                  <a16:creationId xmlns:a16="http://schemas.microsoft.com/office/drawing/2014/main" id="{79381CC2-EEC2-46AB-A15F-E04C5BACD8E5}"/>
                </a:ext>
              </a:extLst>
            </p:cNvPr>
            <p:cNvSpPr>
              <a:spLocks noChangeShapeType="1"/>
            </p:cNvSpPr>
            <p:nvPr/>
          </p:nvSpPr>
          <p:spPr bwMode="auto">
            <a:xfrm>
              <a:off x="3712" y="1193"/>
              <a:ext cx="0" cy="2313"/>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2" name="Line 82">
              <a:extLst>
                <a:ext uri="{FF2B5EF4-FFF2-40B4-BE49-F238E27FC236}">
                  <a16:creationId xmlns:a16="http://schemas.microsoft.com/office/drawing/2014/main" id="{AA96D58E-103C-4E77-9221-9A1556ABA7C2}"/>
                </a:ext>
              </a:extLst>
            </p:cNvPr>
            <p:cNvSpPr>
              <a:spLocks noChangeShapeType="1"/>
            </p:cNvSpPr>
            <p:nvPr/>
          </p:nvSpPr>
          <p:spPr bwMode="auto">
            <a:xfrm flipH="1">
              <a:off x="4422" y="1532"/>
              <a:ext cx="3" cy="198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3" name="Line 83">
              <a:extLst>
                <a:ext uri="{FF2B5EF4-FFF2-40B4-BE49-F238E27FC236}">
                  <a16:creationId xmlns:a16="http://schemas.microsoft.com/office/drawing/2014/main" id="{36DEC0D1-5E83-490C-AF27-6B88A2B9EB42}"/>
                </a:ext>
              </a:extLst>
            </p:cNvPr>
            <p:cNvSpPr>
              <a:spLocks noChangeShapeType="1"/>
            </p:cNvSpPr>
            <p:nvPr/>
          </p:nvSpPr>
          <p:spPr bwMode="auto">
            <a:xfrm>
              <a:off x="3712" y="1517"/>
              <a:ext cx="1613"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Line 84">
              <a:extLst>
                <a:ext uri="{FF2B5EF4-FFF2-40B4-BE49-F238E27FC236}">
                  <a16:creationId xmlns:a16="http://schemas.microsoft.com/office/drawing/2014/main" id="{3169C72A-1B3E-4838-9DE8-1B636A21B8AC}"/>
                </a:ext>
              </a:extLst>
            </p:cNvPr>
            <p:cNvSpPr>
              <a:spLocks noChangeShapeType="1"/>
            </p:cNvSpPr>
            <p:nvPr/>
          </p:nvSpPr>
          <p:spPr bwMode="auto">
            <a:xfrm>
              <a:off x="5329" y="1193"/>
              <a:ext cx="0" cy="2313"/>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5" name="Line 85">
              <a:extLst>
                <a:ext uri="{FF2B5EF4-FFF2-40B4-BE49-F238E27FC236}">
                  <a16:creationId xmlns:a16="http://schemas.microsoft.com/office/drawing/2014/main" id="{F02B97CA-88E1-4ECA-85B3-8374E5F1B747}"/>
                </a:ext>
              </a:extLst>
            </p:cNvPr>
            <p:cNvSpPr>
              <a:spLocks noChangeShapeType="1"/>
            </p:cNvSpPr>
            <p:nvPr/>
          </p:nvSpPr>
          <p:spPr bwMode="auto">
            <a:xfrm>
              <a:off x="4089" y="1517"/>
              <a:ext cx="0" cy="1707"/>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6" name="Line 86">
              <a:extLst>
                <a:ext uri="{FF2B5EF4-FFF2-40B4-BE49-F238E27FC236}">
                  <a16:creationId xmlns:a16="http://schemas.microsoft.com/office/drawing/2014/main" id="{672B3F79-EB22-452A-8CF9-0120E9E97386}"/>
                </a:ext>
              </a:extLst>
            </p:cNvPr>
            <p:cNvSpPr>
              <a:spLocks noChangeShapeType="1"/>
            </p:cNvSpPr>
            <p:nvPr/>
          </p:nvSpPr>
          <p:spPr bwMode="auto">
            <a:xfrm>
              <a:off x="4876" y="1532"/>
              <a:ext cx="0" cy="1989"/>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7" name="Line 87">
              <a:extLst>
                <a:ext uri="{FF2B5EF4-FFF2-40B4-BE49-F238E27FC236}">
                  <a16:creationId xmlns:a16="http://schemas.microsoft.com/office/drawing/2014/main" id="{ED1044A3-16CF-4EBB-9A61-50A81848952C}"/>
                </a:ext>
              </a:extLst>
            </p:cNvPr>
            <p:cNvSpPr>
              <a:spLocks noChangeShapeType="1"/>
            </p:cNvSpPr>
            <p:nvPr/>
          </p:nvSpPr>
          <p:spPr bwMode="auto">
            <a:xfrm>
              <a:off x="3344" y="1842"/>
              <a:ext cx="0" cy="1664"/>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8" name="Line 88">
              <a:extLst>
                <a:ext uri="{FF2B5EF4-FFF2-40B4-BE49-F238E27FC236}">
                  <a16:creationId xmlns:a16="http://schemas.microsoft.com/office/drawing/2014/main" id="{69FBFB39-F205-4BD0-807B-C155CBD403E1}"/>
                </a:ext>
              </a:extLst>
            </p:cNvPr>
            <p:cNvSpPr>
              <a:spLocks noChangeShapeType="1"/>
            </p:cNvSpPr>
            <p:nvPr/>
          </p:nvSpPr>
          <p:spPr bwMode="auto">
            <a:xfrm>
              <a:off x="4089" y="2826"/>
              <a:ext cx="0" cy="68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9" name="Line 89">
              <a:extLst>
                <a:ext uri="{FF2B5EF4-FFF2-40B4-BE49-F238E27FC236}">
                  <a16:creationId xmlns:a16="http://schemas.microsoft.com/office/drawing/2014/main" id="{1F808685-9646-4A1E-A919-07358AEAF2FB}"/>
                </a:ext>
              </a:extLst>
            </p:cNvPr>
            <p:cNvSpPr>
              <a:spLocks noChangeShapeType="1"/>
            </p:cNvSpPr>
            <p:nvPr/>
          </p:nvSpPr>
          <p:spPr bwMode="auto">
            <a:xfrm>
              <a:off x="3344" y="2282"/>
              <a:ext cx="1981"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40" name="Line 90">
              <a:extLst>
                <a:ext uri="{FF2B5EF4-FFF2-40B4-BE49-F238E27FC236}">
                  <a16:creationId xmlns:a16="http://schemas.microsoft.com/office/drawing/2014/main" id="{58538C16-0CC8-4D03-B728-BD889FBEF4DA}"/>
                </a:ext>
              </a:extLst>
            </p:cNvPr>
            <p:cNvSpPr>
              <a:spLocks noChangeShapeType="1"/>
            </p:cNvSpPr>
            <p:nvPr/>
          </p:nvSpPr>
          <p:spPr bwMode="auto">
            <a:xfrm>
              <a:off x="3330" y="2780"/>
              <a:ext cx="1995"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41" name="Line 91">
              <a:extLst>
                <a:ext uri="{FF2B5EF4-FFF2-40B4-BE49-F238E27FC236}">
                  <a16:creationId xmlns:a16="http://schemas.microsoft.com/office/drawing/2014/main" id="{43B0CBDE-C5E5-4DC8-A915-DB36E510C3DB}"/>
                </a:ext>
              </a:extLst>
            </p:cNvPr>
            <p:cNvSpPr>
              <a:spLocks noChangeShapeType="1"/>
            </p:cNvSpPr>
            <p:nvPr/>
          </p:nvSpPr>
          <p:spPr bwMode="auto">
            <a:xfrm>
              <a:off x="3330" y="3143"/>
              <a:ext cx="1995" cy="0"/>
            </a:xfrm>
            <a:prstGeom prst="line">
              <a:avLst/>
            </a:prstGeom>
            <a:noFill/>
            <a:ln w="9525"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42" name="Rectangle 92">
              <a:extLst>
                <a:ext uri="{FF2B5EF4-FFF2-40B4-BE49-F238E27FC236}">
                  <a16:creationId xmlns:a16="http://schemas.microsoft.com/office/drawing/2014/main" id="{AA412A31-B8FC-460F-B853-B7923D9787DB}"/>
                </a:ext>
              </a:extLst>
            </p:cNvPr>
            <p:cNvSpPr>
              <a:spLocks noChangeArrowheads="1"/>
            </p:cNvSpPr>
            <p:nvPr/>
          </p:nvSpPr>
          <p:spPr bwMode="auto">
            <a:xfrm>
              <a:off x="3058" y="2206"/>
              <a:ext cx="305" cy="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ahoma" panose="020B0604030504040204" pitchFamily="34" charset="0"/>
                </a:rPr>
                <a:t>数</a:t>
              </a:r>
            </a:p>
            <a:p>
              <a:pPr eaLnBrk="1" hangingPunct="1">
                <a:spcBef>
                  <a:spcPct val="0"/>
                </a:spcBef>
                <a:buClrTx/>
                <a:buFontTx/>
                <a:buNone/>
              </a:pPr>
              <a:r>
                <a:rPr kumimoji="1" lang="zh-CN" altLang="en-US" sz="2400">
                  <a:solidFill>
                    <a:srgbClr val="000066"/>
                  </a:solidFill>
                  <a:latin typeface="Tahoma" panose="020B0604030504040204" pitchFamily="34" charset="0"/>
                </a:rPr>
                <a:t>据</a:t>
              </a:r>
            </a:p>
            <a:p>
              <a:pPr eaLnBrk="1" hangingPunct="1">
                <a:spcBef>
                  <a:spcPct val="0"/>
                </a:spcBef>
                <a:buClrTx/>
                <a:buFontTx/>
                <a:buNone/>
              </a:pPr>
              <a:r>
                <a:rPr kumimoji="1" lang="zh-CN" altLang="en-US" sz="2400">
                  <a:solidFill>
                    <a:srgbClr val="000066"/>
                  </a:solidFill>
                  <a:latin typeface="Tahoma" panose="020B0604030504040204" pitchFamily="34" charset="0"/>
                </a:rPr>
                <a:t>输</a:t>
              </a:r>
            </a:p>
            <a:p>
              <a:pPr eaLnBrk="1" hangingPunct="1">
                <a:spcBef>
                  <a:spcPct val="0"/>
                </a:spcBef>
                <a:buClrTx/>
                <a:buFontTx/>
                <a:buNone/>
              </a:pPr>
              <a:r>
                <a:rPr kumimoji="1" lang="zh-CN" altLang="en-US" sz="2400">
                  <a:solidFill>
                    <a:srgbClr val="000066"/>
                  </a:solidFill>
                  <a:latin typeface="Tahoma" panose="020B0604030504040204" pitchFamily="34" charset="0"/>
                </a:rPr>
                <a:t>入</a:t>
              </a:r>
            </a:p>
          </p:txBody>
        </p:sp>
        <p:sp>
          <p:nvSpPr>
            <p:cNvPr id="33843" name="Rectangle 93">
              <a:extLst>
                <a:ext uri="{FF2B5EF4-FFF2-40B4-BE49-F238E27FC236}">
                  <a16:creationId xmlns:a16="http://schemas.microsoft.com/office/drawing/2014/main" id="{B405EE07-D502-46CC-808B-9C736D30EED1}"/>
                </a:ext>
              </a:extLst>
            </p:cNvPr>
            <p:cNvSpPr>
              <a:spLocks noChangeArrowheads="1"/>
            </p:cNvSpPr>
            <p:nvPr/>
          </p:nvSpPr>
          <p:spPr bwMode="auto">
            <a:xfrm>
              <a:off x="3696" y="799"/>
              <a:ext cx="150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50000"/>
                </a:spcBef>
                <a:buClrTx/>
                <a:buFontTx/>
                <a:buNone/>
              </a:pPr>
              <a:r>
                <a:rPr kumimoji="1" lang="en-US" altLang="zh-CN" sz="2000">
                  <a:solidFill>
                    <a:srgbClr val="000066"/>
                  </a:solidFill>
                  <a:latin typeface="Times New Roman" panose="02020603050405020304" pitchFamily="18" charset="0"/>
                </a:rPr>
                <a:t>notif1</a:t>
              </a:r>
              <a:r>
                <a:rPr kumimoji="1" lang="zh-CN" altLang="en-US" sz="2000">
                  <a:solidFill>
                    <a:srgbClr val="000066"/>
                  </a:solidFill>
                  <a:latin typeface="Times New Roman" panose="02020603050405020304" pitchFamily="18" charset="0"/>
                </a:rPr>
                <a:t>真值表</a:t>
              </a:r>
              <a:endParaRPr kumimoji="1" lang="zh-CN" altLang="en-US" sz="2000" b="0">
                <a:solidFill>
                  <a:srgbClr val="000066"/>
                </a:solidFill>
                <a:latin typeface="Times New Roman" panose="02020603050405020304" pitchFamily="18" charset="0"/>
              </a:endParaRPr>
            </a:p>
          </p:txBody>
        </p:sp>
      </p:grpSp>
      <p:sp>
        <p:nvSpPr>
          <p:cNvPr id="33796" name="Rectangle 94">
            <a:extLst>
              <a:ext uri="{FF2B5EF4-FFF2-40B4-BE49-F238E27FC236}">
                <a16:creationId xmlns:a16="http://schemas.microsoft.com/office/drawing/2014/main" id="{1901EC4B-7D5D-414C-91DD-70B2B673A168}"/>
              </a:ext>
            </a:extLst>
          </p:cNvPr>
          <p:cNvSpPr>
            <a:spLocks noChangeArrowheads="1"/>
          </p:cNvSpPr>
          <p:nvPr/>
        </p:nvSpPr>
        <p:spPr bwMode="auto">
          <a:xfrm>
            <a:off x="1260475" y="547688"/>
            <a:ext cx="161131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C00000"/>
                </a:solidFill>
                <a:latin typeface="Tahoma" panose="020B0604030504040204" pitchFamily="34" charset="0"/>
              </a:rPr>
              <a:t>3</a:t>
            </a:r>
            <a:r>
              <a:rPr kumimoji="1" lang="zh-CN" altLang="en-US" sz="2400">
                <a:solidFill>
                  <a:srgbClr val="C00000"/>
                </a:solidFill>
                <a:latin typeface="Tahoma" panose="020B0604030504040204" pitchFamily="34" charset="0"/>
              </a:rPr>
              <a:t>、三态门</a:t>
            </a:r>
            <a:endParaRPr kumimoji="1" lang="zh-CN" altLang="en-US" sz="2400">
              <a:solidFill>
                <a:srgbClr val="C00000"/>
              </a:solidFill>
              <a:latin typeface="Times New Roman" panose="02020603050405020304" pitchFamily="18" charset="0"/>
              <a:ea typeface="宋体" panose="02010600030101010101" pitchFamily="2" charset="-122"/>
            </a:endParaRPr>
          </a:p>
        </p:txBody>
      </p:sp>
      <p:sp>
        <p:nvSpPr>
          <p:cNvPr id="408671" name="Rectangle 95">
            <a:extLst>
              <a:ext uri="{FF2B5EF4-FFF2-40B4-BE49-F238E27FC236}">
                <a16:creationId xmlns:a16="http://schemas.microsoft.com/office/drawing/2014/main" id="{330BFA21-72A5-4AC0-8EF0-27DBB9A99CBD}"/>
              </a:ext>
            </a:extLst>
          </p:cNvPr>
          <p:cNvSpPr>
            <a:spLocks noChangeArrowheads="1"/>
          </p:cNvSpPr>
          <p:nvPr/>
        </p:nvSpPr>
        <p:spPr bwMode="auto">
          <a:xfrm>
            <a:off x="1044575" y="1095375"/>
            <a:ext cx="748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ahoma" panose="020B0604030504040204" pitchFamily="34" charset="0"/>
              </a:rPr>
              <a:t>有一个输出、一个数据输入和一个输入控制。</a:t>
            </a:r>
          </a:p>
          <a:p>
            <a:pPr eaLnBrk="1" hangingPunct="1">
              <a:spcBef>
                <a:spcPct val="0"/>
              </a:spcBef>
              <a:buClrTx/>
              <a:buFontTx/>
              <a:buNone/>
            </a:pPr>
            <a:r>
              <a:rPr kumimoji="1" lang="zh-CN" altLang="en-US" sz="2400">
                <a:solidFill>
                  <a:srgbClr val="000066"/>
                </a:solidFill>
                <a:latin typeface="Tahoma" panose="020B0604030504040204" pitchFamily="34" charset="0"/>
              </a:rPr>
              <a:t>如果输入控制信号无效，则三态门的输出为高阻态</a:t>
            </a:r>
            <a:r>
              <a:rPr kumimoji="1" lang="en-US" altLang="zh-CN" sz="2400">
                <a:solidFill>
                  <a:srgbClr val="000066"/>
                </a:solidFill>
                <a:latin typeface="Tahoma" panose="020B0604030504040204" pitchFamily="34" charset="0"/>
              </a:rPr>
              <a:t>z</a:t>
            </a:r>
            <a:r>
              <a:rPr kumimoji="1" lang="zh-CN" altLang="en-US" sz="2400">
                <a:solidFill>
                  <a:srgbClr val="000066"/>
                </a:solidFill>
                <a:latin typeface="Tahoma" panose="020B0604030504040204" pitchFamily="34" charset="0"/>
              </a:rPr>
              <a:t>。 </a:t>
            </a:r>
          </a:p>
        </p:txBody>
      </p:sp>
      <p:graphicFrame>
        <p:nvGraphicFramePr>
          <p:cNvPr id="408672" name="Object 96">
            <a:extLst>
              <a:ext uri="{FF2B5EF4-FFF2-40B4-BE49-F238E27FC236}">
                <a16:creationId xmlns:a16="http://schemas.microsoft.com/office/drawing/2014/main" id="{354DE1DC-7700-4FCA-AC05-460247CC2555}"/>
              </a:ext>
            </a:extLst>
          </p:cNvPr>
          <p:cNvGraphicFramePr>
            <a:graphicFrameLocks noChangeAspect="1"/>
          </p:cNvGraphicFramePr>
          <p:nvPr/>
        </p:nvGraphicFramePr>
        <p:xfrm>
          <a:off x="1331913" y="2024063"/>
          <a:ext cx="6192837" cy="1568450"/>
        </p:xfrm>
        <a:graphic>
          <a:graphicData uri="http://schemas.openxmlformats.org/presentationml/2006/ole">
            <mc:AlternateContent xmlns:mc="http://schemas.openxmlformats.org/markup-compatibility/2006">
              <mc:Choice xmlns:v="urn:schemas-microsoft-com:vml" Requires="v">
                <p:oleObj spid="_x0000_s33889" name="图片" r:id="rId3" imgW="4056888" imgH="1030224" progId="Word.Picture.8">
                  <p:embed/>
                </p:oleObj>
              </mc:Choice>
              <mc:Fallback>
                <p:oleObj name="图片" r:id="rId3" imgW="4056888" imgH="1030224" progId="Word.Picture.8">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24063"/>
                        <a:ext cx="61928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8671"/>
                                        </p:tgtEl>
                                        <p:attrNameLst>
                                          <p:attrName>style.visibility</p:attrName>
                                        </p:attrNameLst>
                                      </p:cBhvr>
                                      <p:to>
                                        <p:strVal val="visible"/>
                                      </p:to>
                                    </p:set>
                                    <p:animEffect transition="in" filter="wipe(up)">
                                      <p:cBhvr>
                                        <p:cTn id="7" dur="500"/>
                                        <p:tgtEl>
                                          <p:spTgt spid="4086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8672"/>
                                        </p:tgtEl>
                                        <p:attrNameLst>
                                          <p:attrName>style.visibility</p:attrName>
                                        </p:attrNameLst>
                                      </p:cBhvr>
                                      <p:to>
                                        <p:strVal val="visible"/>
                                      </p:to>
                                    </p:set>
                                    <p:animEffect transition="in" filter="wipe(left)">
                                      <p:cBhvr>
                                        <p:cTn id="12" dur="500"/>
                                        <p:tgtEl>
                                          <p:spTgt spid="4086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7" name="Rectangle 13">
            <a:extLst>
              <a:ext uri="{FF2B5EF4-FFF2-40B4-BE49-F238E27FC236}">
                <a16:creationId xmlns:a16="http://schemas.microsoft.com/office/drawing/2014/main" id="{A3D246A6-8142-46C7-A515-0566BC74E5FB}"/>
              </a:ext>
            </a:extLst>
          </p:cNvPr>
          <p:cNvSpPr>
            <a:spLocks noChangeArrowheads="1"/>
          </p:cNvSpPr>
          <p:nvPr/>
        </p:nvSpPr>
        <p:spPr bwMode="auto">
          <a:xfrm>
            <a:off x="466725" y="2722563"/>
            <a:ext cx="8569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nSpc>
                <a:spcPct val="150000"/>
              </a:lnSpc>
              <a:spcBef>
                <a:spcPct val="0"/>
              </a:spcBef>
              <a:buClrTx/>
              <a:buFontTx/>
              <a:buNone/>
            </a:pPr>
            <a:r>
              <a:rPr lang="en-US" altLang="zh-CN" sz="2400">
                <a:solidFill>
                  <a:srgbClr val="000066"/>
                </a:solidFill>
                <a:latin typeface="Times New Roman" panose="02020603050405020304" pitchFamily="18" charset="0"/>
              </a:rPr>
              <a:t>2</a:t>
            </a:r>
            <a:r>
              <a:rPr lang="zh-CN" altLang="en-US"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每个模块先要进行端口的定义，并说明输入</a:t>
            </a: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input)</a:t>
            </a:r>
            <a:r>
              <a:rPr lang="zh-CN" altLang="en-US" sz="2400">
                <a:solidFill>
                  <a:srgbClr val="000066"/>
                </a:solidFill>
                <a:latin typeface="楷体_GB2312" pitchFamily="49" charset="-122"/>
              </a:rPr>
              <a:t>和输出</a:t>
            </a:r>
          </a:p>
          <a:p>
            <a:pPr>
              <a:lnSpc>
                <a:spcPct val="150000"/>
              </a:lnSpc>
              <a:spcBef>
                <a:spcPct val="0"/>
              </a:spcBef>
              <a:buClrTx/>
              <a:buFontTx/>
              <a:buNone/>
            </a:pPr>
            <a:r>
              <a:rPr lang="zh-CN" altLang="en-US" sz="2400">
                <a:solidFill>
                  <a:srgbClr val="000066"/>
                </a:solidFill>
                <a:latin typeface="Times New Roman" panose="02020603050405020304" pitchFamily="18" charset="0"/>
              </a:rPr>
              <a:t>（</a:t>
            </a:r>
            <a:r>
              <a:rPr lang="en-US" altLang="zh-CN" sz="2400">
                <a:solidFill>
                  <a:srgbClr val="000066"/>
                </a:solidFill>
                <a:latin typeface="Times New Roman" panose="02020603050405020304" pitchFamily="18" charset="0"/>
              </a:rPr>
              <a:t>output),</a:t>
            </a:r>
            <a:r>
              <a:rPr lang="zh-CN" altLang="en-US" sz="2400">
                <a:solidFill>
                  <a:srgbClr val="000066"/>
                </a:solidFill>
                <a:latin typeface="Times New Roman" panose="02020603050405020304" pitchFamily="18" charset="0"/>
              </a:rPr>
              <a:t>然后对模块功能进行描述。</a:t>
            </a:r>
            <a:endParaRPr lang="zh-CN" altLang="en-US" sz="2400">
              <a:solidFill>
                <a:srgbClr val="000066"/>
              </a:solidFill>
              <a:latin typeface="楷体_GB2312" pitchFamily="49" charset="-122"/>
            </a:endParaRPr>
          </a:p>
        </p:txBody>
      </p:sp>
      <p:sp>
        <p:nvSpPr>
          <p:cNvPr id="34819" name="Rectangle 14">
            <a:extLst>
              <a:ext uri="{FF2B5EF4-FFF2-40B4-BE49-F238E27FC236}">
                <a16:creationId xmlns:a16="http://schemas.microsoft.com/office/drawing/2014/main" id="{27D39DBD-6879-4CCE-A711-5B4C27C8A5EC}"/>
              </a:ext>
            </a:extLst>
          </p:cNvPr>
          <p:cNvSpPr>
            <a:spLocks noChangeArrowheads="1"/>
          </p:cNvSpPr>
          <p:nvPr/>
        </p:nvSpPr>
        <p:spPr bwMode="auto">
          <a:xfrm>
            <a:off x="611188" y="549275"/>
            <a:ext cx="4608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2.5.5 Verilog</a:t>
            </a:r>
            <a:r>
              <a:rPr lang="zh-CN" altLang="en-US" sz="2800">
                <a:solidFill>
                  <a:srgbClr val="CC0000"/>
                </a:solidFill>
                <a:latin typeface="楷体_GB2312" pitchFamily="49" charset="-122"/>
              </a:rPr>
              <a:t>程序的基本结构</a:t>
            </a:r>
          </a:p>
        </p:txBody>
      </p:sp>
      <p:sp>
        <p:nvSpPr>
          <p:cNvPr id="374799" name="Rectangle 15">
            <a:extLst>
              <a:ext uri="{FF2B5EF4-FFF2-40B4-BE49-F238E27FC236}">
                <a16:creationId xmlns:a16="http://schemas.microsoft.com/office/drawing/2014/main" id="{4B6835A4-16F3-436F-9E29-7F4787FFFB82}"/>
              </a:ext>
            </a:extLst>
          </p:cNvPr>
          <p:cNvSpPr>
            <a:spLocks noChangeArrowheads="1"/>
          </p:cNvSpPr>
          <p:nvPr/>
        </p:nvSpPr>
        <p:spPr bwMode="auto">
          <a:xfrm>
            <a:off x="496888" y="1484313"/>
            <a:ext cx="81803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楷体_GB2312" pitchFamily="49" charset="-122"/>
              </a:rPr>
              <a:t>   </a:t>
            </a:r>
            <a:r>
              <a:rPr lang="zh-CN" altLang="en-US" sz="2400">
                <a:solidFill>
                  <a:srgbClr val="000066"/>
                </a:solidFill>
                <a:latin typeface="楷体_GB2312" pitchFamily="49" charset="-122"/>
              </a:rPr>
              <a:t>模块是</a:t>
            </a:r>
            <a:r>
              <a:rPr lang="en-US" altLang="zh-CN" sz="2400">
                <a:solidFill>
                  <a:srgbClr val="000066"/>
                </a:solidFill>
                <a:latin typeface="Times New Roman" panose="02020603050405020304" pitchFamily="18" charset="0"/>
              </a:rPr>
              <a:t>Verilog</a:t>
            </a:r>
            <a:r>
              <a:rPr lang="zh-CN" altLang="en-US" sz="2400">
                <a:solidFill>
                  <a:srgbClr val="000066"/>
                </a:solidFill>
                <a:latin typeface="楷体_GB2312" pitchFamily="49" charset="-122"/>
              </a:rPr>
              <a:t>描述电路的基本单元。对数字电路建模时，用一个或多个模块。不同模块之间通过端口进行连接。</a:t>
            </a:r>
          </a:p>
        </p:txBody>
      </p:sp>
      <p:sp>
        <p:nvSpPr>
          <p:cNvPr id="374800" name="Rectangle 16">
            <a:extLst>
              <a:ext uri="{FF2B5EF4-FFF2-40B4-BE49-F238E27FC236}">
                <a16:creationId xmlns:a16="http://schemas.microsoft.com/office/drawing/2014/main" id="{20D2D3ED-2FC2-4B63-A935-7B9D073FB34F}"/>
              </a:ext>
            </a:extLst>
          </p:cNvPr>
          <p:cNvSpPr>
            <a:spLocks noChangeArrowheads="1"/>
          </p:cNvSpPr>
          <p:nvPr/>
        </p:nvSpPr>
        <p:spPr bwMode="auto">
          <a:xfrm>
            <a:off x="468313" y="2132013"/>
            <a:ext cx="8208962"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nSpc>
                <a:spcPct val="150000"/>
              </a:lnSpc>
              <a:spcBef>
                <a:spcPct val="0"/>
              </a:spcBef>
              <a:buClrTx/>
              <a:buFontTx/>
              <a:buNone/>
            </a:pPr>
            <a:r>
              <a:rPr lang="en-US" altLang="zh-CN" sz="2400">
                <a:solidFill>
                  <a:srgbClr val="000066"/>
                </a:solidFill>
                <a:latin typeface="Times New Roman" panose="02020603050405020304" pitchFamily="18" charset="0"/>
              </a:rPr>
              <a:t>1</a:t>
            </a:r>
            <a:r>
              <a:rPr lang="zh-CN" altLang="en-US"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每个模块以关键词</a:t>
            </a:r>
            <a:r>
              <a:rPr lang="en-US" altLang="zh-CN" sz="2400">
                <a:solidFill>
                  <a:srgbClr val="000066"/>
                </a:solidFill>
                <a:latin typeface="Times New Roman" panose="02020603050405020304" pitchFamily="18" charset="0"/>
              </a:rPr>
              <a:t>module</a:t>
            </a:r>
            <a:r>
              <a:rPr lang="zh-CN" altLang="en-US" sz="2400">
                <a:solidFill>
                  <a:srgbClr val="000066"/>
                </a:solidFill>
                <a:latin typeface="Times New Roman" panose="02020603050405020304" pitchFamily="18" charset="0"/>
              </a:rPr>
              <a:t>开始，</a:t>
            </a:r>
            <a:r>
              <a:rPr lang="zh-CN" altLang="en-US" sz="2400">
                <a:solidFill>
                  <a:srgbClr val="000066"/>
                </a:solidFill>
                <a:latin typeface="楷体_GB2312" pitchFamily="49" charset="-122"/>
              </a:rPr>
              <a:t>以</a:t>
            </a:r>
            <a:r>
              <a:rPr lang="en-US" altLang="zh-CN" sz="2400">
                <a:solidFill>
                  <a:srgbClr val="000066"/>
                </a:solidFill>
                <a:latin typeface="Times New Roman" panose="02020603050405020304" pitchFamily="18" charset="0"/>
              </a:rPr>
              <a:t>endmodule</a:t>
            </a:r>
            <a:r>
              <a:rPr lang="zh-CN" altLang="en-US" sz="2400">
                <a:solidFill>
                  <a:srgbClr val="000066"/>
                </a:solidFill>
                <a:latin typeface="楷体_GB2312" pitchFamily="49" charset="-122"/>
              </a:rPr>
              <a:t>结束。</a:t>
            </a:r>
          </a:p>
        </p:txBody>
      </p:sp>
      <p:sp>
        <p:nvSpPr>
          <p:cNvPr id="374801" name="Rectangle 17">
            <a:extLst>
              <a:ext uri="{FF2B5EF4-FFF2-40B4-BE49-F238E27FC236}">
                <a16:creationId xmlns:a16="http://schemas.microsoft.com/office/drawing/2014/main" id="{242E2E5B-92C8-4E43-ABD4-D56CA3B53023}"/>
              </a:ext>
            </a:extLst>
          </p:cNvPr>
          <p:cNvSpPr>
            <a:spLocks noChangeArrowheads="1"/>
          </p:cNvSpPr>
          <p:nvPr/>
        </p:nvSpPr>
        <p:spPr bwMode="auto">
          <a:xfrm>
            <a:off x="466725" y="3875088"/>
            <a:ext cx="79216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nSpc>
                <a:spcPct val="150000"/>
              </a:lnSpc>
              <a:spcBef>
                <a:spcPct val="0"/>
              </a:spcBef>
              <a:buClrTx/>
              <a:buFontTx/>
              <a:buNone/>
            </a:pPr>
            <a:r>
              <a:rPr lang="en-US" altLang="zh-CN" sz="2400">
                <a:solidFill>
                  <a:srgbClr val="000066"/>
                </a:solidFill>
                <a:latin typeface="楷体_GB2312" pitchFamily="49" charset="-122"/>
              </a:rPr>
              <a:t>3</a:t>
            </a:r>
            <a:r>
              <a:rPr lang="zh-CN" altLang="en-US" sz="2400">
                <a:solidFill>
                  <a:srgbClr val="000066"/>
                </a:solidFill>
                <a:latin typeface="楷体_GB2312" pitchFamily="49" charset="-122"/>
              </a:rPr>
              <a:t>、除了</a:t>
            </a:r>
            <a:r>
              <a:rPr lang="en-US" altLang="zh-CN" sz="2400">
                <a:solidFill>
                  <a:srgbClr val="000066"/>
                </a:solidFill>
                <a:latin typeface="Times New Roman" panose="02020603050405020304" pitchFamily="18" charset="0"/>
                <a:ea typeface="宋体" panose="02010600030101010101" pitchFamily="2" charset="-122"/>
              </a:rPr>
              <a:t>endmodule</a:t>
            </a:r>
            <a:r>
              <a:rPr lang="zh-CN" altLang="en-US" sz="2400">
                <a:solidFill>
                  <a:srgbClr val="000066"/>
                </a:solidFill>
                <a:latin typeface="Times New Roman" panose="02020603050405020304" pitchFamily="18" charset="0"/>
              </a:rPr>
              <a:t>语句外，每个语句后必须有分号。</a:t>
            </a:r>
          </a:p>
        </p:txBody>
      </p:sp>
      <p:sp>
        <p:nvSpPr>
          <p:cNvPr id="374802" name="Rectangle 18">
            <a:extLst>
              <a:ext uri="{FF2B5EF4-FFF2-40B4-BE49-F238E27FC236}">
                <a16:creationId xmlns:a16="http://schemas.microsoft.com/office/drawing/2014/main" id="{B057E183-5DED-4342-AE50-E92E2511C334}"/>
              </a:ext>
            </a:extLst>
          </p:cNvPr>
          <p:cNvSpPr>
            <a:spLocks noChangeArrowheads="1"/>
          </p:cNvSpPr>
          <p:nvPr/>
        </p:nvSpPr>
        <p:spPr bwMode="auto">
          <a:xfrm>
            <a:off x="539750" y="4437063"/>
            <a:ext cx="748823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nSpc>
                <a:spcPct val="150000"/>
              </a:lnSpc>
              <a:spcBef>
                <a:spcPct val="0"/>
              </a:spcBef>
              <a:buClrTx/>
              <a:buFontTx/>
              <a:buNone/>
            </a:pPr>
            <a:r>
              <a:rPr lang="en-US" altLang="zh-CN" sz="2400">
                <a:solidFill>
                  <a:srgbClr val="000066"/>
                </a:solidFill>
                <a:latin typeface="Times New Roman" panose="02020603050405020304" pitchFamily="18" charset="0"/>
              </a:rPr>
              <a:t>4</a:t>
            </a:r>
            <a:r>
              <a:rPr lang="zh-CN" altLang="en-US"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可以用</a:t>
            </a:r>
            <a:r>
              <a:rPr lang="en-US" altLang="zh-CN" sz="2400">
                <a:solidFill>
                  <a:srgbClr val="000066"/>
                </a:solidFill>
                <a:latin typeface="Times New Roman" panose="02020603050405020304" pitchFamily="18" charset="0"/>
                <a:ea typeface="宋体" panose="02010600030101010101" pitchFamily="2" charset="-122"/>
              </a:rPr>
              <a:t>/* --- */</a:t>
            </a:r>
            <a:r>
              <a:rPr lang="zh-CN" altLang="en-US" sz="2400">
                <a:solidFill>
                  <a:srgbClr val="000066"/>
                </a:solidFill>
                <a:latin typeface="Times New Roman" panose="02020603050405020304" pitchFamily="18" charset="0"/>
              </a:rPr>
              <a:t>和</a:t>
            </a:r>
            <a:r>
              <a:rPr lang="en-US" altLang="zh-CN" sz="2400">
                <a:solidFill>
                  <a:srgbClr val="000066"/>
                </a:solidFill>
                <a:latin typeface="Times New Roman" panose="02020603050405020304" pitchFamily="18" charset="0"/>
                <a:ea typeface="宋体" panose="02010600030101010101" pitchFamily="2" charset="-122"/>
              </a:rPr>
              <a:t>//…..</a:t>
            </a:r>
            <a:r>
              <a:rPr lang="zh-CN" altLang="en-US" sz="2400">
                <a:solidFill>
                  <a:srgbClr val="000066"/>
                </a:solidFill>
                <a:latin typeface="Times New Roman" panose="02020603050405020304" pitchFamily="18" charset="0"/>
                <a:ea typeface="宋体" panose="02010600030101010101" pitchFamily="2" charset="-122"/>
              </a:rPr>
              <a:t>对</a:t>
            </a:r>
            <a:r>
              <a:rPr lang="zh-CN" altLang="en-US" sz="2400">
                <a:solidFill>
                  <a:srgbClr val="000066"/>
                </a:solidFill>
                <a:latin typeface="Times New Roman" panose="02020603050405020304" pitchFamily="18" charset="0"/>
              </a:rPr>
              <a:t>程序的任何部分做注释。</a:t>
            </a:r>
          </a:p>
        </p:txBody>
      </p:sp>
      <p:sp>
        <p:nvSpPr>
          <p:cNvPr id="374803" name="Rectangle 19">
            <a:extLst>
              <a:ext uri="{FF2B5EF4-FFF2-40B4-BE49-F238E27FC236}">
                <a16:creationId xmlns:a16="http://schemas.microsoft.com/office/drawing/2014/main" id="{B689995F-B8CE-4E7A-919E-752C7C05A288}"/>
              </a:ext>
            </a:extLst>
          </p:cNvPr>
          <p:cNvSpPr>
            <a:spLocks noChangeArrowheads="1"/>
          </p:cNvSpPr>
          <p:nvPr/>
        </p:nvSpPr>
        <p:spPr bwMode="auto">
          <a:xfrm>
            <a:off x="539750" y="5086350"/>
            <a:ext cx="820896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nSpc>
                <a:spcPct val="150000"/>
              </a:lnSpc>
              <a:spcBef>
                <a:spcPct val="0"/>
              </a:spcBef>
              <a:buClrTx/>
              <a:buFontTx/>
              <a:buNone/>
            </a:pPr>
            <a:r>
              <a:rPr lang="en-US" altLang="zh-CN" sz="2400">
                <a:solidFill>
                  <a:srgbClr val="000066"/>
                </a:solidFill>
                <a:latin typeface="Times New Roman" panose="02020603050405020304" pitchFamily="18" charset="0"/>
              </a:rPr>
              <a:t>5</a:t>
            </a:r>
            <a:r>
              <a:rPr lang="zh-CN" altLang="en-US"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逻辑功能的描述方式有三种不同风格：结构描述方式（门级描述方式），数据流描述方式，行为描述方式。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4799"/>
                                        </p:tgtEl>
                                        <p:attrNameLst>
                                          <p:attrName>style.visibility</p:attrName>
                                        </p:attrNameLst>
                                      </p:cBhvr>
                                      <p:to>
                                        <p:strVal val="visible"/>
                                      </p:to>
                                    </p:set>
                                    <p:animEffect transition="in" filter="strips(downRight)">
                                      <p:cBhvr>
                                        <p:cTn id="7" dur="500"/>
                                        <p:tgtEl>
                                          <p:spTgt spid="374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4800"/>
                                        </p:tgtEl>
                                        <p:attrNameLst>
                                          <p:attrName>style.visibility</p:attrName>
                                        </p:attrNameLst>
                                      </p:cBhvr>
                                      <p:to>
                                        <p:strVal val="visible"/>
                                      </p:to>
                                    </p:set>
                                    <p:animEffect transition="in" filter="strips(downRight)">
                                      <p:cBhvr>
                                        <p:cTn id="12" dur="500"/>
                                        <p:tgtEl>
                                          <p:spTgt spid="374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74797"/>
                                        </p:tgtEl>
                                        <p:attrNameLst>
                                          <p:attrName>style.visibility</p:attrName>
                                        </p:attrNameLst>
                                      </p:cBhvr>
                                      <p:to>
                                        <p:strVal val="visible"/>
                                      </p:to>
                                    </p:set>
                                    <p:animEffect transition="in" filter="strips(downRight)">
                                      <p:cBhvr>
                                        <p:cTn id="17" dur="500"/>
                                        <p:tgtEl>
                                          <p:spTgt spid="374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4801"/>
                                        </p:tgtEl>
                                        <p:attrNameLst>
                                          <p:attrName>style.visibility</p:attrName>
                                        </p:attrNameLst>
                                      </p:cBhvr>
                                      <p:to>
                                        <p:strVal val="visible"/>
                                      </p:to>
                                    </p:set>
                                    <p:animEffect transition="in" filter="strips(downRight)">
                                      <p:cBhvr>
                                        <p:cTn id="22" dur="500"/>
                                        <p:tgtEl>
                                          <p:spTgt spid="374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74802"/>
                                        </p:tgtEl>
                                        <p:attrNameLst>
                                          <p:attrName>style.visibility</p:attrName>
                                        </p:attrNameLst>
                                      </p:cBhvr>
                                      <p:to>
                                        <p:strVal val="visible"/>
                                      </p:to>
                                    </p:set>
                                    <p:animEffect transition="in" filter="strips(downRight)">
                                      <p:cBhvr>
                                        <p:cTn id="27" dur="500"/>
                                        <p:tgtEl>
                                          <p:spTgt spid="3748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74803"/>
                                        </p:tgtEl>
                                        <p:attrNameLst>
                                          <p:attrName>style.visibility</p:attrName>
                                        </p:attrNameLst>
                                      </p:cBhvr>
                                      <p:to>
                                        <p:strVal val="visible"/>
                                      </p:to>
                                    </p:set>
                                    <p:animEffect transition="in" filter="strips(downRight)">
                                      <p:cBhvr>
                                        <p:cTn id="32" dur="500"/>
                                        <p:tgtEl>
                                          <p:spTgt spid="37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7" grpId="0"/>
      <p:bldP spid="374799" grpId="0"/>
      <p:bldP spid="374800" grpId="0"/>
      <p:bldP spid="374801" grpId="0"/>
      <p:bldP spid="374802" grpId="0"/>
      <p:bldP spid="3748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DDEA4ED-B817-49ED-AB4E-DFA6EF151BB1}"/>
              </a:ext>
            </a:extLst>
          </p:cNvPr>
          <p:cNvSpPr>
            <a:spLocks noGrp="1" noChangeArrowheads="1"/>
          </p:cNvSpPr>
          <p:nvPr>
            <p:ph type="title"/>
          </p:nvPr>
        </p:nvSpPr>
        <p:spPr/>
        <p:txBody>
          <a:bodyPr/>
          <a:lstStyle/>
          <a:p>
            <a:pPr>
              <a:lnSpc>
                <a:spcPct val="200000"/>
              </a:lnSpc>
            </a:pPr>
            <a:r>
              <a:rPr lang="zh-CN" altLang="en-US" sz="4000">
                <a:solidFill>
                  <a:srgbClr val="002060"/>
                </a:solidFill>
              </a:rPr>
              <a:t>什么是</a:t>
            </a:r>
            <a:r>
              <a:rPr lang="en-US" altLang="zh-CN" sz="4000">
                <a:solidFill>
                  <a:srgbClr val="002060"/>
                </a:solidFill>
              </a:rPr>
              <a:t>FPGA?</a:t>
            </a:r>
          </a:p>
        </p:txBody>
      </p:sp>
      <p:sp>
        <p:nvSpPr>
          <p:cNvPr id="6147" name="内容占位符 2">
            <a:extLst>
              <a:ext uri="{FF2B5EF4-FFF2-40B4-BE49-F238E27FC236}">
                <a16:creationId xmlns:a16="http://schemas.microsoft.com/office/drawing/2014/main" id="{EC9104C1-1C8B-4044-92D3-3FE717140797}"/>
              </a:ext>
            </a:extLst>
          </p:cNvPr>
          <p:cNvSpPr>
            <a:spLocks noGrp="1" noChangeArrowheads="1"/>
          </p:cNvSpPr>
          <p:nvPr>
            <p:ph idx="1"/>
          </p:nvPr>
        </p:nvSpPr>
        <p:spPr>
          <a:xfrm>
            <a:off x="90488" y="1268413"/>
            <a:ext cx="8963025" cy="5229225"/>
          </a:xfrm>
        </p:spPr>
        <p:txBody>
          <a:bodyPr/>
          <a:lstStyle/>
          <a:p>
            <a:pPr marL="0" indent="0">
              <a:buFont typeface="Wingdings" panose="05000000000000000000" pitchFamily="2" charset="2"/>
              <a:buNone/>
            </a:pPr>
            <a:r>
              <a:rPr lang="zh-CN" altLang="en-US"/>
              <a:t>常用的可编程逻辑器件：</a:t>
            </a:r>
            <a:endParaRPr lang="en-US" altLang="zh-CN"/>
          </a:p>
          <a:p>
            <a:pPr marL="0" indent="0">
              <a:buFont typeface="Wingdings" panose="05000000000000000000" pitchFamily="2" charset="2"/>
              <a:buNone/>
            </a:pPr>
            <a:r>
              <a:rPr lang="en-US" altLang="zh-CN">
                <a:solidFill>
                  <a:srgbClr val="C00000"/>
                </a:solidFill>
              </a:rPr>
              <a:t>CPLD</a:t>
            </a:r>
            <a:r>
              <a:rPr lang="en-US" altLang="zh-CN"/>
              <a:t>: </a:t>
            </a:r>
            <a:r>
              <a:rPr lang="zh-CN" altLang="en-US"/>
              <a:t>复杂可编程逻辑器件（</a:t>
            </a:r>
            <a:r>
              <a:rPr lang="en-US" altLang="zh-CN"/>
              <a:t>Complex Programmable Logic Device </a:t>
            </a:r>
            <a:r>
              <a:rPr lang="zh-CN" altLang="en-US"/>
              <a:t>）</a:t>
            </a:r>
            <a:endParaRPr lang="en-US" altLang="zh-CN"/>
          </a:p>
          <a:p>
            <a:pPr marL="0" indent="0">
              <a:buFont typeface="Wingdings" panose="05000000000000000000" pitchFamily="2" charset="2"/>
              <a:buNone/>
            </a:pPr>
            <a:r>
              <a:rPr lang="en-US" altLang="zh-CN">
                <a:solidFill>
                  <a:srgbClr val="C00000"/>
                </a:solidFill>
              </a:rPr>
              <a:t> FPGA</a:t>
            </a:r>
            <a:r>
              <a:rPr lang="en-US" altLang="zh-CN"/>
              <a:t>: </a:t>
            </a:r>
            <a:r>
              <a:rPr lang="zh-CN" altLang="en-US"/>
              <a:t>现场可编程门阵列（</a:t>
            </a:r>
            <a:r>
              <a:rPr lang="en-US" altLang="zh-CN"/>
              <a:t>Field Programmable Gate Array</a:t>
            </a:r>
            <a:r>
              <a:rPr lang="zh-CN" altLang="en-US"/>
              <a:t>）</a:t>
            </a: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zh-CN" altLang="en-US">
                <a:solidFill>
                  <a:srgbClr val="C00000"/>
                </a:solidFill>
              </a:rPr>
              <a:t>本质差异</a:t>
            </a:r>
            <a:r>
              <a:rPr lang="zh-CN" altLang="en-US"/>
              <a:t>：电路结构不同</a:t>
            </a:r>
            <a:endParaRPr lang="en-US" altLang="zh-CN"/>
          </a:p>
          <a:p>
            <a:pPr marL="0" indent="0">
              <a:buFont typeface="Wingdings" panose="05000000000000000000" pitchFamily="2" charset="2"/>
              <a:buNone/>
            </a:pPr>
            <a:r>
              <a:rPr lang="en-US" altLang="zh-CN"/>
              <a:t>CPLD:</a:t>
            </a:r>
            <a:r>
              <a:rPr lang="zh-CN" altLang="en-US"/>
              <a:t>基于“乘积项”的与或逻辑阵列。</a:t>
            </a:r>
            <a:endParaRPr lang="en-US" altLang="zh-CN"/>
          </a:p>
          <a:p>
            <a:pPr marL="0" indent="0">
              <a:buFont typeface="Wingdings" panose="05000000000000000000" pitchFamily="2" charset="2"/>
              <a:buNone/>
            </a:pPr>
            <a:r>
              <a:rPr lang="en-US" altLang="zh-CN"/>
              <a:t>FPGA:</a:t>
            </a:r>
            <a:r>
              <a:rPr lang="zh-CN" altLang="en-US"/>
              <a:t>基于“查找表”的</a:t>
            </a:r>
            <a:r>
              <a:rPr lang="en-US" altLang="zh-CN"/>
              <a:t>CLB</a:t>
            </a:r>
            <a:r>
              <a:rPr lang="zh-CN" altLang="en-US"/>
              <a:t>阵列。</a:t>
            </a:r>
            <a:r>
              <a:rPr lang="en-US" altLang="zh-CN"/>
              <a:t>(</a:t>
            </a:r>
            <a:r>
              <a:rPr lang="zh-CN" altLang="en-US"/>
              <a:t>可以实现更大规模逻辑电路）</a:t>
            </a:r>
            <a:endParaRPr lang="en-US" altLang="zh-CN"/>
          </a:p>
          <a:p>
            <a:pPr marL="0" indent="0">
              <a:buFont typeface="Wingdings" panose="05000000000000000000" pitchFamily="2" charset="2"/>
              <a:buNone/>
            </a:pPr>
            <a:endParaRPr lang="zh-CN" altLang="en-US"/>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845" name="Object 37">
            <a:extLst>
              <a:ext uri="{FF2B5EF4-FFF2-40B4-BE49-F238E27FC236}">
                <a16:creationId xmlns:a16="http://schemas.microsoft.com/office/drawing/2014/main" id="{B4F7A413-64D6-4A83-ABBA-5BD72BAFE7C9}"/>
              </a:ext>
            </a:extLst>
          </p:cNvPr>
          <p:cNvGraphicFramePr>
            <a:graphicFrameLocks noChangeAspect="1"/>
          </p:cNvGraphicFramePr>
          <p:nvPr/>
        </p:nvGraphicFramePr>
        <p:xfrm>
          <a:off x="0" y="1336675"/>
          <a:ext cx="9467850" cy="5332413"/>
        </p:xfrm>
        <a:graphic>
          <a:graphicData uri="http://schemas.openxmlformats.org/presentationml/2006/ole">
            <mc:AlternateContent xmlns:mc="http://schemas.openxmlformats.org/markup-compatibility/2006">
              <mc:Choice xmlns:v="urn:schemas-microsoft-com:vml" Requires="v">
                <p:oleObj spid="_x0000_s35844" name="图片" r:id="rId4" imgW="4572000" imgH="2325624" progId="Word.Picture.8">
                  <p:embed/>
                </p:oleObj>
              </mc:Choice>
              <mc:Fallback>
                <p:oleObj name="图片" r:id="rId4" imgW="4572000" imgH="2325624" progId="Word.Picture.8">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36675"/>
                        <a:ext cx="9467850"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3" name="Rectangle 38">
            <a:extLst>
              <a:ext uri="{FF2B5EF4-FFF2-40B4-BE49-F238E27FC236}">
                <a16:creationId xmlns:a16="http://schemas.microsoft.com/office/drawing/2014/main" id="{D9912C6F-6393-4242-B268-2C4EFD2D5602}"/>
              </a:ext>
            </a:extLst>
          </p:cNvPr>
          <p:cNvSpPr>
            <a:spLocks noChangeArrowheads="1"/>
          </p:cNvSpPr>
          <p:nvPr/>
        </p:nvSpPr>
        <p:spPr bwMode="auto">
          <a:xfrm>
            <a:off x="827088" y="1177925"/>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rgbClr val="000066"/>
                </a:solidFill>
                <a:latin typeface="Times New Roman" panose="02020603050405020304" pitchFamily="18" charset="0"/>
              </a:rPr>
              <a:t>模块定义的一般语法结构如下：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5845"/>
                                        </p:tgtEl>
                                        <p:attrNameLst>
                                          <p:attrName>style.visibility</p:attrName>
                                        </p:attrNameLst>
                                      </p:cBhvr>
                                      <p:to>
                                        <p:strVal val="visible"/>
                                      </p:to>
                                    </p:set>
                                    <p:animEffect transition="in" filter="wipe(up)">
                                      <p:cBhvr>
                                        <p:cTn id="7" dur="1000"/>
                                        <p:tgtEl>
                                          <p:spTgt spid="37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a:extLst>
              <a:ext uri="{FF2B5EF4-FFF2-40B4-BE49-F238E27FC236}">
                <a16:creationId xmlns:a16="http://schemas.microsoft.com/office/drawing/2014/main" id="{F0137D5D-32F5-4339-96DB-E99D0E008ABA}"/>
              </a:ext>
            </a:extLst>
          </p:cNvPr>
          <p:cNvGrpSpPr>
            <a:grpSpLocks/>
          </p:cNvGrpSpPr>
          <p:nvPr/>
        </p:nvGrpSpPr>
        <p:grpSpPr bwMode="auto">
          <a:xfrm>
            <a:off x="4919663" y="2781300"/>
            <a:ext cx="2820987" cy="673100"/>
            <a:chOff x="2533" y="1908"/>
            <a:chExt cx="1777" cy="424"/>
          </a:xfrm>
        </p:grpSpPr>
        <p:sp>
          <p:nvSpPr>
            <p:cNvPr id="37900" name="AutoShape 22" descr="永恒">
              <a:extLst>
                <a:ext uri="{FF2B5EF4-FFF2-40B4-BE49-F238E27FC236}">
                  <a16:creationId xmlns:a16="http://schemas.microsoft.com/office/drawing/2014/main" id="{B81A4424-26C5-471A-BF5D-CBA99DC92052}"/>
                </a:ext>
              </a:extLst>
            </p:cNvPr>
            <p:cNvSpPr>
              <a:spLocks/>
            </p:cNvSpPr>
            <p:nvPr/>
          </p:nvSpPr>
          <p:spPr bwMode="auto">
            <a:xfrm>
              <a:off x="2533" y="1908"/>
              <a:ext cx="156" cy="424"/>
            </a:xfrm>
            <a:prstGeom prst="rightBrace">
              <a:avLst>
                <a:gd name="adj1" fmla="val 22650"/>
                <a:gd name="adj2" fmla="val 45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7901" name="AutoShape 23">
              <a:extLst>
                <a:ext uri="{FF2B5EF4-FFF2-40B4-BE49-F238E27FC236}">
                  <a16:creationId xmlns:a16="http://schemas.microsoft.com/office/drawing/2014/main" id="{8B5BC8BF-A6B0-484B-A5E0-0EE2578CAAF8}"/>
                </a:ext>
              </a:extLst>
            </p:cNvPr>
            <p:cNvSpPr>
              <a:spLocks noChangeArrowheads="1"/>
            </p:cNvSpPr>
            <p:nvPr/>
          </p:nvSpPr>
          <p:spPr bwMode="auto">
            <a:xfrm>
              <a:off x="2905" y="1958"/>
              <a:ext cx="1405" cy="287"/>
            </a:xfrm>
            <a:prstGeom prst="wedgeRoundRectCallout">
              <a:avLst>
                <a:gd name="adj1" fmla="val -66653"/>
                <a:gd name="adj2" fmla="val -1917"/>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ahoma" panose="020B0604030504040204" pitchFamily="34" charset="0"/>
                </a:rPr>
                <a:t>端口类型说明</a:t>
              </a:r>
            </a:p>
          </p:txBody>
        </p:sp>
      </p:grpSp>
      <p:grpSp>
        <p:nvGrpSpPr>
          <p:cNvPr id="3" name="Group 24">
            <a:extLst>
              <a:ext uri="{FF2B5EF4-FFF2-40B4-BE49-F238E27FC236}">
                <a16:creationId xmlns:a16="http://schemas.microsoft.com/office/drawing/2014/main" id="{9F2C7502-835A-4D4F-A741-FEB58284003D}"/>
              </a:ext>
            </a:extLst>
          </p:cNvPr>
          <p:cNvGrpSpPr>
            <a:grpSpLocks/>
          </p:cNvGrpSpPr>
          <p:nvPr/>
        </p:nvGrpSpPr>
        <p:grpSpPr bwMode="auto">
          <a:xfrm>
            <a:off x="6011863" y="4383088"/>
            <a:ext cx="2847975" cy="1638300"/>
            <a:chOff x="3253" y="2732"/>
            <a:chExt cx="1793" cy="864"/>
          </a:xfrm>
        </p:grpSpPr>
        <p:sp>
          <p:nvSpPr>
            <p:cNvPr id="37898" name="AutoShape 25" descr="永恒">
              <a:extLst>
                <a:ext uri="{FF2B5EF4-FFF2-40B4-BE49-F238E27FC236}">
                  <a16:creationId xmlns:a16="http://schemas.microsoft.com/office/drawing/2014/main" id="{BF49EE0D-9167-4181-A928-54E4CA072DD5}"/>
                </a:ext>
              </a:extLst>
            </p:cNvPr>
            <p:cNvSpPr>
              <a:spLocks/>
            </p:cNvSpPr>
            <p:nvPr/>
          </p:nvSpPr>
          <p:spPr bwMode="auto">
            <a:xfrm>
              <a:off x="3253" y="2732"/>
              <a:ext cx="144" cy="864"/>
            </a:xfrm>
            <a:prstGeom prst="rightBrace">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7899" name="AutoShape 26">
              <a:extLst>
                <a:ext uri="{FF2B5EF4-FFF2-40B4-BE49-F238E27FC236}">
                  <a16:creationId xmlns:a16="http://schemas.microsoft.com/office/drawing/2014/main" id="{F79470A7-4052-4F84-A2F4-A052097F8A35}"/>
                </a:ext>
              </a:extLst>
            </p:cNvPr>
            <p:cNvSpPr>
              <a:spLocks noChangeArrowheads="1"/>
            </p:cNvSpPr>
            <p:nvPr/>
          </p:nvSpPr>
          <p:spPr bwMode="auto">
            <a:xfrm>
              <a:off x="3651" y="3087"/>
              <a:ext cx="1395" cy="345"/>
            </a:xfrm>
            <a:prstGeom prst="wedgeRoundRectCallout">
              <a:avLst>
                <a:gd name="adj1" fmla="val -68995"/>
                <a:gd name="adj2" fmla="val -27972"/>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ahoma" panose="020B0604030504040204" pitchFamily="34" charset="0"/>
                </a:rPr>
                <a:t>电路结构描述</a:t>
              </a:r>
              <a:endParaRPr kumimoji="1" lang="zh-CN" altLang="en-US" sz="2400" b="0">
                <a:solidFill>
                  <a:srgbClr val="000066"/>
                </a:solidFill>
                <a:latin typeface="Tahoma" panose="020B0604030504040204" pitchFamily="34" charset="0"/>
              </a:endParaRPr>
            </a:p>
          </p:txBody>
        </p:sp>
      </p:grpSp>
      <p:sp>
        <p:nvSpPr>
          <p:cNvPr id="377883" name="AutoShape 27">
            <a:extLst>
              <a:ext uri="{FF2B5EF4-FFF2-40B4-BE49-F238E27FC236}">
                <a16:creationId xmlns:a16="http://schemas.microsoft.com/office/drawing/2014/main" id="{5AEB0223-536C-4394-8350-262583080E89}"/>
              </a:ext>
            </a:extLst>
          </p:cNvPr>
          <p:cNvSpPr>
            <a:spLocks noChangeArrowheads="1"/>
          </p:cNvSpPr>
          <p:nvPr/>
        </p:nvSpPr>
        <p:spPr bwMode="auto">
          <a:xfrm>
            <a:off x="1403350" y="1341438"/>
            <a:ext cx="2230438" cy="455612"/>
          </a:xfrm>
          <a:prstGeom prst="wedgeRoundRectCallout">
            <a:avLst>
              <a:gd name="adj1" fmla="val -27366"/>
              <a:gd name="adj2" fmla="val 219685"/>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imes New Roman" panose="02020603050405020304" pitchFamily="18" charset="0"/>
              </a:rPr>
              <a:t>模块名</a:t>
            </a:r>
          </a:p>
          <a:p>
            <a:pPr algn="ctr" eaLnBrk="1" hangingPunct="1">
              <a:spcBef>
                <a:spcPct val="0"/>
              </a:spcBef>
              <a:buClrTx/>
              <a:buFontTx/>
              <a:buNone/>
            </a:pPr>
            <a:endParaRPr kumimoji="1" lang="en-US" altLang="zh-CN" sz="2400">
              <a:solidFill>
                <a:srgbClr val="000066"/>
              </a:solidFill>
              <a:latin typeface="Tahoma" panose="020B0604030504040204" pitchFamily="34" charset="0"/>
            </a:endParaRPr>
          </a:p>
        </p:txBody>
      </p:sp>
      <p:sp>
        <p:nvSpPr>
          <p:cNvPr id="377884" name="AutoShape 28">
            <a:extLst>
              <a:ext uri="{FF2B5EF4-FFF2-40B4-BE49-F238E27FC236}">
                <a16:creationId xmlns:a16="http://schemas.microsoft.com/office/drawing/2014/main" id="{124785AE-600D-4FCC-8C43-0095D875130B}"/>
              </a:ext>
            </a:extLst>
          </p:cNvPr>
          <p:cNvSpPr>
            <a:spLocks noChangeArrowheads="1"/>
          </p:cNvSpPr>
          <p:nvPr/>
        </p:nvSpPr>
        <p:spPr bwMode="auto">
          <a:xfrm>
            <a:off x="7597775" y="3475038"/>
            <a:ext cx="1222375" cy="746125"/>
          </a:xfrm>
          <a:prstGeom prst="wedgeRoundRectCallout">
            <a:avLst>
              <a:gd name="adj1" fmla="val -100259"/>
              <a:gd name="adj2" fmla="val -20426"/>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ahoma" panose="020B0604030504040204" pitchFamily="34" charset="0"/>
              </a:rPr>
              <a:t>数据类型说明</a:t>
            </a:r>
            <a:endParaRPr kumimoji="1" lang="zh-CN" altLang="en-US" sz="2400">
              <a:solidFill>
                <a:srgbClr val="000066"/>
              </a:solidFill>
              <a:latin typeface="Times New Roman" panose="02020603050405020304" pitchFamily="18" charset="0"/>
            </a:endParaRPr>
          </a:p>
          <a:p>
            <a:pPr algn="ctr" eaLnBrk="1" hangingPunct="1">
              <a:spcBef>
                <a:spcPct val="0"/>
              </a:spcBef>
              <a:buClrTx/>
              <a:buFontTx/>
              <a:buNone/>
            </a:pPr>
            <a:endParaRPr kumimoji="1" lang="en-US" altLang="zh-CN" sz="2400">
              <a:solidFill>
                <a:srgbClr val="000066"/>
              </a:solidFill>
              <a:latin typeface="Tahoma" panose="020B0604030504040204" pitchFamily="34" charset="0"/>
            </a:endParaRPr>
          </a:p>
        </p:txBody>
      </p:sp>
      <p:sp>
        <p:nvSpPr>
          <p:cNvPr id="37894" name="Rectangle 29">
            <a:extLst>
              <a:ext uri="{FF2B5EF4-FFF2-40B4-BE49-F238E27FC236}">
                <a16:creationId xmlns:a16="http://schemas.microsoft.com/office/drawing/2014/main" id="{9BDDF49E-A0D6-499A-9E43-B4A81EE3DFCE}"/>
              </a:ext>
            </a:extLst>
          </p:cNvPr>
          <p:cNvSpPr>
            <a:spLocks noChangeArrowheads="1"/>
          </p:cNvSpPr>
          <p:nvPr/>
        </p:nvSpPr>
        <p:spPr bwMode="auto">
          <a:xfrm>
            <a:off x="0" y="620713"/>
            <a:ext cx="616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u="sng">
                <a:solidFill>
                  <a:srgbClr val="000066"/>
                </a:solidFill>
                <a:latin typeface="楷体_GB2312" pitchFamily="49" charset="-122"/>
              </a:rPr>
              <a:t>例  用结构描述方式建立门电路</a:t>
            </a:r>
            <a:r>
              <a:rPr lang="en-US" altLang="zh-CN" sz="2400" u="sng">
                <a:solidFill>
                  <a:srgbClr val="000066"/>
                </a:solidFill>
                <a:latin typeface="楷体_GB2312" pitchFamily="49" charset="-122"/>
              </a:rPr>
              <a:t>Verilog</a:t>
            </a:r>
            <a:r>
              <a:rPr lang="zh-CN" altLang="en-US" sz="2400" u="sng">
                <a:solidFill>
                  <a:srgbClr val="000066"/>
                </a:solidFill>
                <a:latin typeface="楷体_GB2312" pitchFamily="49" charset="-122"/>
              </a:rPr>
              <a:t>模型</a:t>
            </a:r>
          </a:p>
        </p:txBody>
      </p:sp>
      <p:sp>
        <p:nvSpPr>
          <p:cNvPr id="377887" name="Rectangle 31">
            <a:extLst>
              <a:ext uri="{FF2B5EF4-FFF2-40B4-BE49-F238E27FC236}">
                <a16:creationId xmlns:a16="http://schemas.microsoft.com/office/drawing/2014/main" id="{454474A5-0F36-4F3A-9E11-3EAD2DA20E0B}"/>
              </a:ext>
            </a:extLst>
          </p:cNvPr>
          <p:cNvSpPr>
            <a:spLocks noChangeArrowheads="1"/>
          </p:cNvSpPr>
          <p:nvPr/>
        </p:nvSpPr>
        <p:spPr bwMode="auto">
          <a:xfrm>
            <a:off x="36513" y="2349500"/>
            <a:ext cx="67167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module</a:t>
            </a:r>
            <a:r>
              <a:rPr lang="en-US" altLang="zh-CN" sz="2400" b="0">
                <a:solidFill>
                  <a:srgbClr val="000066"/>
                </a:solidFill>
                <a:latin typeface="Times New Roman" panose="02020603050405020304" pitchFamily="18" charset="0"/>
              </a:rPr>
              <a:t> mux2to1(D0, D1, S, Y</a:t>
            </a:r>
            <a:r>
              <a:rPr lang="en-US" altLang="zh-CN" sz="1800">
                <a:ea typeface="宋体" panose="02010600030101010101" pitchFamily="2" charset="-122"/>
              </a:rPr>
              <a:t> </a:t>
            </a:r>
            <a:r>
              <a:rPr lang="en-US" altLang="zh-CN" sz="2400" b="0">
                <a:solidFill>
                  <a:srgbClr val="000066"/>
                </a:solidFill>
                <a:latin typeface="Times New Roman" panose="02020603050405020304" pitchFamily="18" charset="0"/>
              </a:rPr>
              <a:t>);</a:t>
            </a:r>
          </a:p>
          <a:p>
            <a:pPr eaLnBrk="1" hangingPunct="1">
              <a:spcBef>
                <a:spcPct val="0"/>
              </a:spcBef>
              <a:buClrTx/>
              <a:buFontTx/>
              <a:buNone/>
            </a:pPr>
            <a:r>
              <a:rPr lang="en-US" altLang="zh-CN" sz="2400" b="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input</a:t>
            </a:r>
            <a:r>
              <a:rPr lang="en-US" altLang="zh-CN" sz="2400" b="0">
                <a:solidFill>
                  <a:srgbClr val="000066"/>
                </a:solidFill>
                <a:latin typeface="Times New Roman" panose="02020603050405020304" pitchFamily="18" charset="0"/>
              </a:rPr>
              <a:t> D0, D1, S;  //</a:t>
            </a:r>
            <a:r>
              <a:rPr lang="zh-CN" altLang="en-US" sz="2400">
                <a:solidFill>
                  <a:srgbClr val="000066"/>
                </a:solidFill>
                <a:latin typeface="Times New Roman" panose="02020603050405020304" pitchFamily="18" charset="0"/>
              </a:rPr>
              <a:t>定义输入信号</a:t>
            </a:r>
          </a:p>
          <a:p>
            <a:pPr eaLnBrk="1" hangingPunct="1">
              <a:spcBef>
                <a:spcPct val="0"/>
              </a:spcBef>
              <a:buClrTx/>
              <a:buFontTx/>
              <a:buNone/>
            </a:pPr>
            <a:r>
              <a:rPr lang="zh-CN" altLang="en-US" sz="24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output Y;    //</a:t>
            </a:r>
            <a:r>
              <a:rPr lang="zh-CN" altLang="en-US" sz="2400">
                <a:solidFill>
                  <a:srgbClr val="000066"/>
                </a:solidFill>
                <a:latin typeface="Times New Roman" panose="02020603050405020304" pitchFamily="18" charset="0"/>
              </a:rPr>
              <a:t>定义输出信号</a:t>
            </a:r>
          </a:p>
          <a:p>
            <a:pPr eaLnBrk="1" hangingPunct="1">
              <a:spcBef>
                <a:spcPct val="0"/>
              </a:spcBef>
              <a:buClrTx/>
              <a:buFontTx/>
              <a:buNone/>
            </a:pPr>
            <a:r>
              <a:rPr lang="zh-CN" altLang="en-US" sz="24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wire Snot, A, B ; //</a:t>
            </a:r>
            <a:r>
              <a:rPr lang="zh-CN" altLang="en-US" sz="2400">
                <a:solidFill>
                  <a:srgbClr val="000066"/>
                </a:solidFill>
                <a:latin typeface="Times New Roman" panose="02020603050405020304" pitchFamily="18" charset="0"/>
              </a:rPr>
              <a:t>定义内部节点信号数据类型</a:t>
            </a:r>
          </a:p>
          <a:p>
            <a:pPr eaLnBrk="1" hangingPunct="1">
              <a:spcBef>
                <a:spcPct val="0"/>
              </a:spcBef>
              <a:buClrTx/>
              <a:buFontTx/>
              <a:buNone/>
            </a:pPr>
            <a:r>
              <a:rPr lang="en-US" altLang="zh-CN" sz="2400">
                <a:solidFill>
                  <a:srgbClr val="000066"/>
                </a:solidFill>
                <a:latin typeface="Times New Roman" panose="02020603050405020304" pitchFamily="18" charset="0"/>
              </a:rPr>
              <a:t>//</a:t>
            </a:r>
            <a:r>
              <a:rPr lang="zh-CN" altLang="en-US" sz="2400">
                <a:solidFill>
                  <a:srgbClr val="000066"/>
                </a:solidFill>
                <a:latin typeface="Times New Roman" panose="02020603050405020304" pitchFamily="18" charset="0"/>
              </a:rPr>
              <a:t>下面对电路的逻辑功能进行描述</a:t>
            </a:r>
          </a:p>
          <a:p>
            <a:pPr eaLnBrk="1" hangingPunct="1">
              <a:spcBef>
                <a:spcPct val="0"/>
              </a:spcBef>
              <a:buClrTx/>
              <a:buFontTx/>
              <a:buNone/>
            </a:pPr>
            <a:r>
              <a:rPr lang="zh-CN" altLang="en-US" sz="24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not</a:t>
            </a:r>
            <a:r>
              <a:rPr lang="en-US" altLang="zh-CN" sz="2400" b="0">
                <a:solidFill>
                  <a:srgbClr val="000066"/>
                </a:solidFill>
                <a:latin typeface="Times New Roman" panose="02020603050405020304" pitchFamily="18" charset="0"/>
              </a:rPr>
              <a:t> U1(Snot, S); </a:t>
            </a:r>
          </a:p>
          <a:p>
            <a:pPr eaLnBrk="1" hangingPunct="1">
              <a:spcBef>
                <a:spcPct val="0"/>
              </a:spcBef>
              <a:buClrTx/>
              <a:buFontTx/>
              <a:buNone/>
            </a:pPr>
            <a:r>
              <a:rPr lang="en-US" altLang="zh-CN" sz="2400" b="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and</a:t>
            </a:r>
            <a:r>
              <a:rPr lang="en-US" altLang="zh-CN" sz="2400" b="0">
                <a:solidFill>
                  <a:srgbClr val="000066"/>
                </a:solidFill>
                <a:latin typeface="Times New Roman" panose="02020603050405020304" pitchFamily="18" charset="0"/>
              </a:rPr>
              <a:t> U2(A, D0, Snot);</a:t>
            </a:r>
          </a:p>
          <a:p>
            <a:pPr eaLnBrk="1" hangingPunct="1">
              <a:spcBef>
                <a:spcPct val="0"/>
              </a:spcBef>
              <a:buClrTx/>
              <a:buFontTx/>
              <a:buNone/>
            </a:pPr>
            <a:r>
              <a:rPr lang="en-US" altLang="zh-CN" sz="2400" b="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and</a:t>
            </a:r>
            <a:r>
              <a:rPr lang="en-US" altLang="zh-CN" sz="2400" b="0">
                <a:solidFill>
                  <a:srgbClr val="000066"/>
                </a:solidFill>
                <a:latin typeface="Times New Roman" panose="02020603050405020304" pitchFamily="18" charset="0"/>
              </a:rPr>
              <a:t> U3(B, D1, S);</a:t>
            </a:r>
          </a:p>
          <a:p>
            <a:pPr eaLnBrk="1" hangingPunct="1">
              <a:spcBef>
                <a:spcPct val="0"/>
              </a:spcBef>
              <a:buClrTx/>
              <a:buFontTx/>
              <a:buNone/>
            </a:pPr>
            <a:r>
              <a:rPr lang="en-US" altLang="zh-CN" sz="2400" b="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or</a:t>
            </a:r>
            <a:r>
              <a:rPr lang="en-US" altLang="zh-CN" sz="2400" b="0">
                <a:solidFill>
                  <a:srgbClr val="000066"/>
                </a:solidFill>
                <a:latin typeface="Times New Roman" panose="02020603050405020304" pitchFamily="18" charset="0"/>
              </a:rPr>
              <a:t> U4(Y, A, B);</a:t>
            </a:r>
            <a:endParaRPr lang="en-US" altLang="zh-CN" sz="2400" u="sng">
              <a:solidFill>
                <a:srgbClr val="000066"/>
              </a:solidFill>
              <a:latin typeface="Times New Roman" panose="02020603050405020304" pitchFamily="18" charset="0"/>
            </a:endParaRPr>
          </a:p>
          <a:p>
            <a:pPr eaLnBrk="1" hangingPunct="1">
              <a:spcBef>
                <a:spcPct val="0"/>
              </a:spcBef>
              <a:buClrTx/>
              <a:buFontTx/>
              <a:buNone/>
            </a:pPr>
            <a:r>
              <a:rPr lang="en-US" altLang="zh-CN" sz="2400" u="sng">
                <a:solidFill>
                  <a:srgbClr val="000066"/>
                </a:solidFill>
                <a:latin typeface="Times New Roman" panose="02020603050405020304" pitchFamily="18" charset="0"/>
              </a:rPr>
              <a:t>endmodule</a:t>
            </a:r>
            <a:r>
              <a:rPr lang="en-US" altLang="zh-CN" sz="2400" b="0">
                <a:solidFill>
                  <a:srgbClr val="000066"/>
                </a:solidFill>
                <a:latin typeface="Verdana" panose="020B0604030504040204" pitchFamily="34" charset="0"/>
                <a:ea typeface="宋体" panose="02010600030101010101" pitchFamily="2" charset="-122"/>
              </a:rPr>
              <a:t>                       </a:t>
            </a:r>
          </a:p>
        </p:txBody>
      </p:sp>
      <p:sp>
        <p:nvSpPr>
          <p:cNvPr id="37896" name="Rectangle 33">
            <a:extLst>
              <a:ext uri="{FF2B5EF4-FFF2-40B4-BE49-F238E27FC236}">
                <a16:creationId xmlns:a16="http://schemas.microsoft.com/office/drawing/2014/main" id="{5F7ECBE7-2FD2-45AA-9861-EEA86B64AF31}"/>
              </a:ext>
            </a:extLst>
          </p:cNvPr>
          <p:cNvSpPr>
            <a:spLocks noChangeArrowheads="1"/>
          </p:cNvSpPr>
          <p:nvPr/>
        </p:nvSpPr>
        <p:spPr bwMode="auto">
          <a:xfrm>
            <a:off x="0"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aphicFrame>
        <p:nvGraphicFramePr>
          <p:cNvPr id="377888" name="Object 32">
            <a:extLst>
              <a:ext uri="{FF2B5EF4-FFF2-40B4-BE49-F238E27FC236}">
                <a16:creationId xmlns:a16="http://schemas.microsoft.com/office/drawing/2014/main" id="{C73886BD-BB84-486D-A117-39426FE5747F}"/>
              </a:ext>
            </a:extLst>
          </p:cNvPr>
          <p:cNvGraphicFramePr>
            <a:graphicFrameLocks noChangeAspect="1"/>
          </p:cNvGraphicFramePr>
          <p:nvPr/>
        </p:nvGraphicFramePr>
        <p:xfrm>
          <a:off x="5543550" y="982663"/>
          <a:ext cx="3602038" cy="1835150"/>
        </p:xfrm>
        <a:graphic>
          <a:graphicData uri="http://schemas.openxmlformats.org/presentationml/2006/ole">
            <mc:AlternateContent xmlns:mc="http://schemas.openxmlformats.org/markup-compatibility/2006">
              <mc:Choice xmlns:v="urn:schemas-microsoft-com:vml" Requires="v">
                <p:oleObj spid="_x0000_s37902" name="Picture" r:id="rId3" imgW="2146300" imgH="1092200" progId="Word.Picture.8">
                  <p:embed/>
                </p:oleObj>
              </mc:Choice>
              <mc:Fallback>
                <p:oleObj name="Picture" r:id="rId3" imgW="2146300" imgH="1092200" progId="Word.Picture.8">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t="-1314"/>
                      <a:stretch>
                        <a:fillRect/>
                      </a:stretch>
                    </p:blipFill>
                    <p:spPr bwMode="auto">
                      <a:xfrm>
                        <a:off x="5543550" y="982663"/>
                        <a:ext cx="3602038" cy="1835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7888"/>
                                        </p:tgtEl>
                                        <p:attrNameLst>
                                          <p:attrName>style.visibility</p:attrName>
                                        </p:attrNameLst>
                                      </p:cBhvr>
                                      <p:to>
                                        <p:strVal val="visible"/>
                                      </p:to>
                                    </p:set>
                                    <p:animEffect transition="in" filter="wipe(left)">
                                      <p:cBhvr>
                                        <p:cTn id="7" dur="500"/>
                                        <p:tgtEl>
                                          <p:spTgt spid="377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7887"/>
                                        </p:tgtEl>
                                        <p:attrNameLst>
                                          <p:attrName>style.visibility</p:attrName>
                                        </p:attrNameLst>
                                      </p:cBhvr>
                                      <p:to>
                                        <p:strVal val="visible"/>
                                      </p:to>
                                    </p:set>
                                    <p:animEffect transition="in" filter="wipe(up)">
                                      <p:cBhvr>
                                        <p:cTn id="12" dur="500"/>
                                        <p:tgtEl>
                                          <p:spTgt spid="3778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7883"/>
                                        </p:tgtEl>
                                        <p:attrNameLst>
                                          <p:attrName>style.visibility</p:attrName>
                                        </p:attrNameLst>
                                      </p:cBhvr>
                                      <p:to>
                                        <p:strVal val="visible"/>
                                      </p:to>
                                    </p:set>
                                    <p:animEffect transition="in" filter="wipe(up)">
                                      <p:cBhvr>
                                        <p:cTn id="17" dur="500"/>
                                        <p:tgtEl>
                                          <p:spTgt spid="377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77884"/>
                                        </p:tgtEl>
                                        <p:attrNameLst>
                                          <p:attrName>style.visibility</p:attrName>
                                        </p:attrNameLst>
                                      </p:cBhvr>
                                      <p:to>
                                        <p:strVal val="visible"/>
                                      </p:to>
                                    </p:set>
                                    <p:animEffect transition="in" filter="wipe(right)">
                                      <p:cBhvr>
                                        <p:cTn id="27" dur="500"/>
                                        <p:tgtEl>
                                          <p:spTgt spid="3778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83" grpId="0" animBg="1"/>
      <p:bldP spid="377884" grpId="0" animBg="1"/>
      <p:bldP spid="37788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2" name="Rectangle 12">
            <a:extLst>
              <a:ext uri="{FF2B5EF4-FFF2-40B4-BE49-F238E27FC236}">
                <a16:creationId xmlns:a16="http://schemas.microsoft.com/office/drawing/2014/main" id="{23E8BC0A-9D58-47FB-A5EB-12CCB309D750}"/>
              </a:ext>
            </a:extLst>
          </p:cNvPr>
          <p:cNvSpPr>
            <a:spLocks noChangeArrowheads="1"/>
          </p:cNvSpPr>
          <p:nvPr/>
        </p:nvSpPr>
        <p:spPr bwMode="auto">
          <a:xfrm>
            <a:off x="36513" y="2728913"/>
            <a:ext cx="88566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module</a:t>
            </a:r>
            <a:r>
              <a:rPr lang="en-US" altLang="zh-CN" sz="2400" b="0">
                <a:solidFill>
                  <a:srgbClr val="000066"/>
                </a:solidFill>
                <a:latin typeface="Times New Roman" panose="02020603050405020304" pitchFamily="18" charset="0"/>
              </a:rPr>
              <a:t> mux2to1_dataflow(D0, D1, S, Y</a:t>
            </a:r>
            <a:r>
              <a:rPr lang="en-US" altLang="zh-CN" sz="1800">
                <a:ea typeface="宋体" panose="02010600030101010101" pitchFamily="2" charset="-122"/>
              </a:rPr>
              <a:t> </a:t>
            </a:r>
            <a:r>
              <a:rPr lang="en-US" altLang="zh-CN" sz="2400" b="0">
                <a:solidFill>
                  <a:srgbClr val="000066"/>
                </a:solidFill>
                <a:latin typeface="Times New Roman" panose="02020603050405020304" pitchFamily="18" charset="0"/>
              </a:rPr>
              <a:t>);</a:t>
            </a:r>
          </a:p>
          <a:p>
            <a:pPr eaLnBrk="1" hangingPunct="1">
              <a:spcBef>
                <a:spcPct val="0"/>
              </a:spcBef>
              <a:buClrTx/>
              <a:buFontTx/>
              <a:buNone/>
            </a:pPr>
            <a:r>
              <a:rPr lang="en-US" altLang="zh-CN" sz="2400" b="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input</a:t>
            </a:r>
            <a:r>
              <a:rPr lang="en-US" altLang="zh-CN" sz="2400" b="0">
                <a:solidFill>
                  <a:srgbClr val="000066"/>
                </a:solidFill>
                <a:latin typeface="Times New Roman" panose="02020603050405020304" pitchFamily="18" charset="0"/>
              </a:rPr>
              <a:t> D0, D1, S;  </a:t>
            </a:r>
            <a:endParaRPr lang="en-US" altLang="zh-CN" sz="2400">
              <a:solidFill>
                <a:srgbClr val="000066"/>
              </a:solidFill>
              <a:latin typeface="Times New Roman" panose="02020603050405020304" pitchFamily="18" charset="0"/>
            </a:endParaRPr>
          </a:p>
          <a:p>
            <a:pPr eaLnBrk="1" hangingPunct="1">
              <a:spcBef>
                <a:spcPct val="0"/>
              </a:spcBef>
              <a:buClrTx/>
              <a:buFontTx/>
              <a:buNone/>
            </a:pPr>
            <a:r>
              <a:rPr lang="en-US" altLang="zh-CN" sz="2400">
                <a:solidFill>
                  <a:srgbClr val="000066"/>
                </a:solidFill>
                <a:latin typeface="Times New Roman" panose="02020603050405020304" pitchFamily="18" charset="0"/>
              </a:rPr>
              <a:t>  output Y;</a:t>
            </a:r>
          </a:p>
          <a:p>
            <a:pPr eaLnBrk="1" hangingPunct="1">
              <a:spcBef>
                <a:spcPct val="0"/>
              </a:spcBef>
              <a:buClrTx/>
              <a:buFontTx/>
              <a:buNone/>
            </a:pPr>
            <a:r>
              <a:rPr lang="en-US" altLang="zh-CN" sz="2400">
                <a:solidFill>
                  <a:srgbClr val="000066"/>
                </a:solidFill>
                <a:latin typeface="Times New Roman" panose="02020603050405020304" pitchFamily="18" charset="0"/>
              </a:rPr>
              <a:t>  wire Y ; </a:t>
            </a:r>
          </a:p>
          <a:p>
            <a:pPr eaLnBrk="1" hangingPunct="1">
              <a:spcBef>
                <a:spcPct val="0"/>
              </a:spcBef>
              <a:buClrTx/>
              <a:buFontTx/>
              <a:buNone/>
            </a:pPr>
            <a:r>
              <a:rPr lang="en-US" altLang="zh-CN" sz="2400">
                <a:solidFill>
                  <a:srgbClr val="000066"/>
                </a:solidFill>
                <a:latin typeface="Times New Roman" panose="02020603050405020304" pitchFamily="18" charset="0"/>
              </a:rPr>
              <a:t>//</a:t>
            </a:r>
            <a:r>
              <a:rPr lang="zh-CN" altLang="en-US" sz="2400">
                <a:solidFill>
                  <a:srgbClr val="000066"/>
                </a:solidFill>
                <a:latin typeface="Times New Roman" panose="02020603050405020304" pitchFamily="18" charset="0"/>
              </a:rPr>
              <a:t>下面是逻辑功能描述</a:t>
            </a:r>
          </a:p>
          <a:p>
            <a:pPr eaLnBrk="1" hangingPunct="1">
              <a:spcBef>
                <a:spcPct val="0"/>
              </a:spcBef>
              <a:buClrTx/>
              <a:buFontTx/>
              <a:buNone/>
            </a:pPr>
            <a:r>
              <a:rPr lang="zh-CN" altLang="en-US" sz="24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assign Y = (~S &amp; D0) | (S &amp; D1); //</a:t>
            </a:r>
            <a:r>
              <a:rPr lang="zh-CN" altLang="en-US" sz="2400">
                <a:solidFill>
                  <a:srgbClr val="000066"/>
                </a:solidFill>
                <a:latin typeface="Times New Roman" panose="02020603050405020304" pitchFamily="18" charset="0"/>
              </a:rPr>
              <a:t>表达式左边</a:t>
            </a:r>
            <a:r>
              <a:rPr lang="en-US" altLang="zh-CN" sz="2400">
                <a:solidFill>
                  <a:srgbClr val="000066"/>
                </a:solidFill>
                <a:latin typeface="Times New Roman" panose="02020603050405020304" pitchFamily="18" charset="0"/>
              </a:rPr>
              <a:t>Y</a:t>
            </a:r>
            <a:r>
              <a:rPr lang="zh-CN" altLang="en-US" sz="2400">
                <a:solidFill>
                  <a:srgbClr val="000066"/>
                </a:solidFill>
                <a:latin typeface="Times New Roman" panose="02020603050405020304" pitchFamily="18" charset="0"/>
              </a:rPr>
              <a:t>必须是</a:t>
            </a:r>
            <a:r>
              <a:rPr lang="en-US" altLang="zh-CN" sz="2400">
                <a:solidFill>
                  <a:srgbClr val="000066"/>
                </a:solidFill>
                <a:latin typeface="Times New Roman" panose="02020603050405020304" pitchFamily="18" charset="0"/>
              </a:rPr>
              <a:t>wire</a:t>
            </a:r>
            <a:r>
              <a:rPr lang="zh-CN" altLang="en-US" sz="2400">
                <a:solidFill>
                  <a:srgbClr val="000066"/>
                </a:solidFill>
                <a:latin typeface="Times New Roman" panose="02020603050405020304" pitchFamily="18" charset="0"/>
              </a:rPr>
              <a:t>型</a:t>
            </a:r>
          </a:p>
          <a:p>
            <a:pPr eaLnBrk="1" hangingPunct="1">
              <a:spcBef>
                <a:spcPct val="0"/>
              </a:spcBef>
              <a:buClrTx/>
              <a:buFontTx/>
              <a:buNone/>
            </a:pPr>
            <a:r>
              <a:rPr lang="en-US" altLang="zh-CN" sz="2400" u="sng">
                <a:solidFill>
                  <a:srgbClr val="000066"/>
                </a:solidFill>
                <a:latin typeface="Times New Roman" panose="02020603050405020304" pitchFamily="18" charset="0"/>
              </a:rPr>
              <a:t>endmodule</a:t>
            </a:r>
            <a:r>
              <a:rPr lang="en-US" altLang="zh-CN" sz="2400" b="0">
                <a:solidFill>
                  <a:srgbClr val="000066"/>
                </a:solidFill>
                <a:latin typeface="Verdana" panose="020B0604030504040204" pitchFamily="34" charset="0"/>
                <a:ea typeface="宋体" panose="02010600030101010101" pitchFamily="2" charset="-122"/>
              </a:rPr>
              <a:t>                       </a:t>
            </a:r>
          </a:p>
        </p:txBody>
      </p:sp>
      <p:grpSp>
        <p:nvGrpSpPr>
          <p:cNvPr id="2" name="Group 3">
            <a:extLst>
              <a:ext uri="{FF2B5EF4-FFF2-40B4-BE49-F238E27FC236}">
                <a16:creationId xmlns:a16="http://schemas.microsoft.com/office/drawing/2014/main" id="{DA2383FB-6335-4361-9880-924DCCF07374}"/>
              </a:ext>
            </a:extLst>
          </p:cNvPr>
          <p:cNvGrpSpPr>
            <a:grpSpLocks/>
          </p:cNvGrpSpPr>
          <p:nvPr/>
        </p:nvGrpSpPr>
        <p:grpSpPr bwMode="auto">
          <a:xfrm>
            <a:off x="4919663" y="3189288"/>
            <a:ext cx="2820987" cy="673100"/>
            <a:chOff x="2533" y="1908"/>
            <a:chExt cx="1777" cy="424"/>
          </a:xfrm>
        </p:grpSpPr>
        <p:sp>
          <p:nvSpPr>
            <p:cNvPr id="38924" name="AutoShape 4" descr="永恒">
              <a:extLst>
                <a:ext uri="{FF2B5EF4-FFF2-40B4-BE49-F238E27FC236}">
                  <a16:creationId xmlns:a16="http://schemas.microsoft.com/office/drawing/2014/main" id="{6B8E9A2D-F9B1-4065-973C-FFA5191F7EC5}"/>
                </a:ext>
              </a:extLst>
            </p:cNvPr>
            <p:cNvSpPr>
              <a:spLocks/>
            </p:cNvSpPr>
            <p:nvPr/>
          </p:nvSpPr>
          <p:spPr bwMode="auto">
            <a:xfrm>
              <a:off x="2533" y="1908"/>
              <a:ext cx="156" cy="424"/>
            </a:xfrm>
            <a:prstGeom prst="rightBrace">
              <a:avLst>
                <a:gd name="adj1" fmla="val 22650"/>
                <a:gd name="adj2" fmla="val 45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8925" name="AutoShape 5">
              <a:extLst>
                <a:ext uri="{FF2B5EF4-FFF2-40B4-BE49-F238E27FC236}">
                  <a16:creationId xmlns:a16="http://schemas.microsoft.com/office/drawing/2014/main" id="{C4F035CF-1F1C-4D6B-8B47-047818B3CD6D}"/>
                </a:ext>
              </a:extLst>
            </p:cNvPr>
            <p:cNvSpPr>
              <a:spLocks noChangeArrowheads="1"/>
            </p:cNvSpPr>
            <p:nvPr/>
          </p:nvSpPr>
          <p:spPr bwMode="auto">
            <a:xfrm>
              <a:off x="2905" y="1958"/>
              <a:ext cx="1405" cy="287"/>
            </a:xfrm>
            <a:prstGeom prst="wedgeRoundRectCallout">
              <a:avLst>
                <a:gd name="adj1" fmla="val -66653"/>
                <a:gd name="adj2" fmla="val -1917"/>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ahoma" panose="020B0604030504040204" pitchFamily="34" charset="0"/>
                </a:rPr>
                <a:t>端口类型说明</a:t>
              </a:r>
            </a:p>
          </p:txBody>
        </p:sp>
      </p:grpSp>
      <p:sp>
        <p:nvSpPr>
          <p:cNvPr id="409608" name="AutoShape 8">
            <a:extLst>
              <a:ext uri="{FF2B5EF4-FFF2-40B4-BE49-F238E27FC236}">
                <a16:creationId xmlns:a16="http://schemas.microsoft.com/office/drawing/2014/main" id="{6228F7A1-2165-4707-BACE-2711FC4AC641}"/>
              </a:ext>
            </a:extLst>
          </p:cNvPr>
          <p:cNvSpPr>
            <a:spLocks noChangeArrowheads="1"/>
          </p:cNvSpPr>
          <p:nvPr/>
        </p:nvSpPr>
        <p:spPr bwMode="auto">
          <a:xfrm>
            <a:off x="6927850" y="5205413"/>
            <a:ext cx="2216150" cy="654050"/>
          </a:xfrm>
          <a:prstGeom prst="wedgeRoundRectCallout">
            <a:avLst>
              <a:gd name="adj1" fmla="val -91403"/>
              <a:gd name="adj2" fmla="val -83736"/>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ahoma" panose="020B0604030504040204" pitchFamily="34" charset="0"/>
              </a:rPr>
              <a:t>电路结构描述</a:t>
            </a:r>
            <a:endParaRPr kumimoji="1" lang="zh-CN" altLang="en-US" sz="2400" b="0">
              <a:solidFill>
                <a:srgbClr val="000066"/>
              </a:solidFill>
              <a:latin typeface="Tahoma" panose="020B0604030504040204" pitchFamily="34" charset="0"/>
            </a:endParaRPr>
          </a:p>
        </p:txBody>
      </p:sp>
      <p:sp>
        <p:nvSpPr>
          <p:cNvPr id="409610" name="AutoShape 10">
            <a:extLst>
              <a:ext uri="{FF2B5EF4-FFF2-40B4-BE49-F238E27FC236}">
                <a16:creationId xmlns:a16="http://schemas.microsoft.com/office/drawing/2014/main" id="{08C635F1-C440-4126-95F2-1D0E00130475}"/>
              </a:ext>
            </a:extLst>
          </p:cNvPr>
          <p:cNvSpPr>
            <a:spLocks noChangeArrowheads="1"/>
          </p:cNvSpPr>
          <p:nvPr/>
        </p:nvSpPr>
        <p:spPr bwMode="auto">
          <a:xfrm>
            <a:off x="3059113" y="3476625"/>
            <a:ext cx="1222375" cy="746125"/>
          </a:xfrm>
          <a:prstGeom prst="wedgeRoundRectCallout">
            <a:avLst>
              <a:gd name="adj1" fmla="val -100259"/>
              <a:gd name="adj2" fmla="val 37449"/>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ahoma" panose="020B0604030504040204" pitchFamily="34" charset="0"/>
              </a:rPr>
              <a:t>数据类型说明</a:t>
            </a:r>
            <a:endParaRPr kumimoji="1" lang="zh-CN" altLang="en-US" sz="2400">
              <a:solidFill>
                <a:srgbClr val="000066"/>
              </a:solidFill>
              <a:latin typeface="Times New Roman" panose="02020603050405020304" pitchFamily="18" charset="0"/>
            </a:endParaRPr>
          </a:p>
          <a:p>
            <a:pPr algn="ctr" eaLnBrk="1" hangingPunct="1">
              <a:spcBef>
                <a:spcPct val="0"/>
              </a:spcBef>
              <a:buClrTx/>
              <a:buFontTx/>
              <a:buNone/>
            </a:pPr>
            <a:endParaRPr kumimoji="1" lang="en-US" altLang="zh-CN" sz="2400">
              <a:solidFill>
                <a:srgbClr val="000066"/>
              </a:solidFill>
              <a:latin typeface="Tahoma" panose="020B0604030504040204" pitchFamily="34" charset="0"/>
            </a:endParaRPr>
          </a:p>
        </p:txBody>
      </p:sp>
      <p:sp>
        <p:nvSpPr>
          <p:cNvPr id="38918" name="Rectangle 11">
            <a:extLst>
              <a:ext uri="{FF2B5EF4-FFF2-40B4-BE49-F238E27FC236}">
                <a16:creationId xmlns:a16="http://schemas.microsoft.com/office/drawing/2014/main" id="{1C0E0D53-EE1B-4358-A0B4-60E0062C7AF1}"/>
              </a:ext>
            </a:extLst>
          </p:cNvPr>
          <p:cNvSpPr>
            <a:spLocks noChangeArrowheads="1"/>
          </p:cNvSpPr>
          <p:nvPr/>
        </p:nvSpPr>
        <p:spPr bwMode="auto">
          <a:xfrm>
            <a:off x="312738" y="620713"/>
            <a:ext cx="447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u="sng">
                <a:solidFill>
                  <a:srgbClr val="000066"/>
                </a:solidFill>
                <a:latin typeface="楷体_GB2312" pitchFamily="49" charset="-122"/>
              </a:rPr>
              <a:t>例  用数据流描述方式建立模型</a:t>
            </a:r>
          </a:p>
        </p:txBody>
      </p:sp>
      <p:sp>
        <p:nvSpPr>
          <p:cNvPr id="38919" name="Rectangle 13">
            <a:extLst>
              <a:ext uri="{FF2B5EF4-FFF2-40B4-BE49-F238E27FC236}">
                <a16:creationId xmlns:a16="http://schemas.microsoft.com/office/drawing/2014/main" id="{829C2834-0469-4C92-99EE-EA54C2FE4901}"/>
              </a:ext>
            </a:extLst>
          </p:cNvPr>
          <p:cNvSpPr>
            <a:spLocks noChangeArrowheads="1"/>
          </p:cNvSpPr>
          <p:nvPr/>
        </p:nvSpPr>
        <p:spPr bwMode="auto">
          <a:xfrm>
            <a:off x="0" y="2708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38920" name="Rectangle 16">
            <a:extLst>
              <a:ext uri="{FF2B5EF4-FFF2-40B4-BE49-F238E27FC236}">
                <a16:creationId xmlns:a16="http://schemas.microsoft.com/office/drawing/2014/main" id="{F34B6AC0-CF7B-489E-8B41-28785376AE93}"/>
              </a:ext>
            </a:extLst>
          </p:cNvPr>
          <p:cNvSpPr>
            <a:spLocks noChangeArrowheads="1"/>
          </p:cNvSpPr>
          <p:nvPr/>
        </p:nvSpPr>
        <p:spPr bwMode="auto">
          <a:xfrm>
            <a:off x="0" y="313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aphicFrame>
        <p:nvGraphicFramePr>
          <p:cNvPr id="38921" name="Object 15">
            <a:extLst>
              <a:ext uri="{FF2B5EF4-FFF2-40B4-BE49-F238E27FC236}">
                <a16:creationId xmlns:a16="http://schemas.microsoft.com/office/drawing/2014/main" id="{1091A4EE-9C4F-46E1-A9C0-76849F684EDB}"/>
              </a:ext>
            </a:extLst>
          </p:cNvPr>
          <p:cNvGraphicFramePr>
            <a:graphicFrameLocks noChangeAspect="1"/>
          </p:cNvGraphicFramePr>
          <p:nvPr/>
        </p:nvGraphicFramePr>
        <p:xfrm>
          <a:off x="1763713" y="1700213"/>
          <a:ext cx="2376487" cy="538162"/>
        </p:xfrm>
        <a:graphic>
          <a:graphicData uri="http://schemas.openxmlformats.org/presentationml/2006/ole">
            <mc:AlternateContent xmlns:mc="http://schemas.openxmlformats.org/markup-compatibility/2006">
              <mc:Choice xmlns:v="urn:schemas-microsoft-com:vml" Requires="v">
                <p:oleObj spid="_x0000_s38926" name="公式" r:id="rId3" imgW="1129810" imgH="253890" progId="Equation.3">
                  <p:embed/>
                </p:oleObj>
              </mc:Choice>
              <mc:Fallback>
                <p:oleObj name="公式" r:id="rId3" imgW="1129810" imgH="25389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700213"/>
                        <a:ext cx="23764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17" name="Rectangle 17">
            <a:extLst>
              <a:ext uri="{FF2B5EF4-FFF2-40B4-BE49-F238E27FC236}">
                <a16:creationId xmlns:a16="http://schemas.microsoft.com/office/drawing/2014/main" id="{D8CFE75F-4650-4F5B-9EF7-711703C1143F}"/>
              </a:ext>
            </a:extLst>
          </p:cNvPr>
          <p:cNvSpPr>
            <a:spLocks noChangeArrowheads="1"/>
          </p:cNvSpPr>
          <p:nvPr/>
        </p:nvSpPr>
        <p:spPr bwMode="auto">
          <a:xfrm>
            <a:off x="466725" y="5949950"/>
            <a:ext cx="8370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注意，在</a:t>
            </a:r>
            <a:r>
              <a:rPr kumimoji="1" lang="en-US" altLang="zh-CN" sz="2400">
                <a:solidFill>
                  <a:srgbClr val="000066"/>
                </a:solidFill>
                <a:latin typeface="Times New Roman" panose="02020603050405020304" pitchFamily="18" charset="0"/>
              </a:rPr>
              <a:t>assign</a:t>
            </a:r>
            <a:r>
              <a:rPr kumimoji="1" lang="zh-CN" altLang="en-US" sz="2400">
                <a:solidFill>
                  <a:srgbClr val="000066"/>
                </a:solidFill>
                <a:latin typeface="Times New Roman" panose="02020603050405020304" pitchFamily="18" charset="0"/>
              </a:rPr>
              <a:t>语句中，左边变量的数据类型必须是</a:t>
            </a:r>
            <a:r>
              <a:rPr kumimoji="1" lang="en-US" altLang="zh-CN" sz="2400">
                <a:solidFill>
                  <a:srgbClr val="000066"/>
                </a:solidFill>
                <a:latin typeface="Times New Roman" panose="02020603050405020304" pitchFamily="18" charset="0"/>
              </a:rPr>
              <a:t>wire</a:t>
            </a:r>
            <a:r>
              <a:rPr kumimoji="1" lang="zh-CN" altLang="en-US" sz="2400">
                <a:solidFill>
                  <a:srgbClr val="000066"/>
                </a:solidFill>
                <a:latin typeface="Times New Roman" panose="02020603050405020304" pitchFamily="18" charset="0"/>
              </a:rPr>
              <a:t>型。</a:t>
            </a:r>
            <a:endParaRPr kumimoji="1" lang="en-US" altLang="zh-CN" sz="2400">
              <a:solidFill>
                <a:srgbClr val="000066"/>
              </a:solidFill>
              <a:latin typeface="Times New Roman" panose="02020603050405020304" pitchFamily="18" charset="0"/>
            </a:endParaRPr>
          </a:p>
          <a:p>
            <a:pPr eaLnBrk="1" hangingPunct="1">
              <a:spcBef>
                <a:spcPct val="0"/>
              </a:spcBef>
              <a:buClrTx/>
              <a:buFontTx/>
              <a:buNone/>
            </a:pPr>
            <a:r>
              <a:rPr kumimoji="1" lang="en-US" altLang="zh-CN" sz="2400">
                <a:solidFill>
                  <a:srgbClr val="000066"/>
                </a:solidFill>
                <a:latin typeface="Times New Roman" panose="02020603050405020304" pitchFamily="18" charset="0"/>
              </a:rPr>
              <a:t>Assign</a:t>
            </a:r>
            <a:r>
              <a:rPr kumimoji="1" lang="zh-CN" altLang="en-US" sz="2400">
                <a:solidFill>
                  <a:srgbClr val="000066"/>
                </a:solidFill>
                <a:latin typeface="Times New Roman" panose="02020603050405020304" pitchFamily="18" charset="0"/>
              </a:rPr>
              <a:t>语句是并行执行的。</a:t>
            </a:r>
          </a:p>
        </p:txBody>
      </p:sp>
      <p:graphicFrame>
        <p:nvGraphicFramePr>
          <p:cNvPr id="38923" name="Object 32">
            <a:extLst>
              <a:ext uri="{FF2B5EF4-FFF2-40B4-BE49-F238E27FC236}">
                <a16:creationId xmlns:a16="http://schemas.microsoft.com/office/drawing/2014/main" id="{981364E6-3E13-4B9D-BD19-AAEB63CA3A24}"/>
              </a:ext>
            </a:extLst>
          </p:cNvPr>
          <p:cNvGraphicFramePr>
            <a:graphicFrameLocks noChangeAspect="1"/>
          </p:cNvGraphicFramePr>
          <p:nvPr/>
        </p:nvGraphicFramePr>
        <p:xfrm>
          <a:off x="5543550" y="982663"/>
          <a:ext cx="3602038" cy="1835150"/>
        </p:xfrm>
        <a:graphic>
          <a:graphicData uri="http://schemas.openxmlformats.org/presentationml/2006/ole">
            <mc:AlternateContent xmlns:mc="http://schemas.openxmlformats.org/markup-compatibility/2006">
              <mc:Choice xmlns:v="urn:schemas-microsoft-com:vml" Requires="v">
                <p:oleObj spid="_x0000_s38927" name="Picture" r:id="rId5" imgW="2146300" imgH="1092200" progId="Word.Picture.8">
                  <p:embed/>
                </p:oleObj>
              </mc:Choice>
              <mc:Fallback>
                <p:oleObj name="Picture" r:id="rId5" imgW="2146300" imgH="1092200" progId="Word.Picture.8">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t="-1314"/>
                      <a:stretch>
                        <a:fillRect/>
                      </a:stretch>
                    </p:blipFill>
                    <p:spPr bwMode="auto">
                      <a:xfrm>
                        <a:off x="5543550" y="982663"/>
                        <a:ext cx="3602038" cy="1835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12"/>
                                        </p:tgtEl>
                                        <p:attrNameLst>
                                          <p:attrName>style.visibility</p:attrName>
                                        </p:attrNameLst>
                                      </p:cBhvr>
                                      <p:to>
                                        <p:strVal val="visible"/>
                                      </p:to>
                                    </p:set>
                                    <p:animEffect transition="in" filter="wipe(up)">
                                      <p:cBhvr>
                                        <p:cTn id="7" dur="500"/>
                                        <p:tgtEl>
                                          <p:spTgt spid="409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09610"/>
                                        </p:tgtEl>
                                        <p:attrNameLst>
                                          <p:attrName>style.visibility</p:attrName>
                                        </p:attrNameLst>
                                      </p:cBhvr>
                                      <p:to>
                                        <p:strVal val="visible"/>
                                      </p:to>
                                    </p:set>
                                    <p:animEffect transition="in" filter="wipe(right)">
                                      <p:cBhvr>
                                        <p:cTn id="17" dur="500"/>
                                        <p:tgtEl>
                                          <p:spTgt spid="4096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608"/>
                                        </p:tgtEl>
                                        <p:attrNameLst>
                                          <p:attrName>style.visibility</p:attrName>
                                        </p:attrNameLst>
                                      </p:cBhvr>
                                      <p:to>
                                        <p:strVal val="visible"/>
                                      </p:to>
                                    </p:set>
                                    <p:animEffect transition="in" filter="box(in)">
                                      <p:cBhvr>
                                        <p:cTn id="22" dur="500"/>
                                        <p:tgtEl>
                                          <p:spTgt spid="4096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9617"/>
                                        </p:tgtEl>
                                        <p:attrNameLst>
                                          <p:attrName>style.visibility</p:attrName>
                                        </p:attrNameLst>
                                      </p:cBhvr>
                                      <p:to>
                                        <p:strVal val="visible"/>
                                      </p:to>
                                    </p:set>
                                    <p:animEffect transition="in" filter="strips(downRight)">
                                      <p:cBhvr>
                                        <p:cTn id="27" dur="500"/>
                                        <p:tgtEl>
                                          <p:spTgt spid="409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2" grpId="0"/>
      <p:bldP spid="409608" grpId="0" animBg="1"/>
      <p:bldP spid="409610" grpId="0" animBg="1"/>
      <p:bldP spid="4096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15">
            <a:extLst>
              <a:ext uri="{FF2B5EF4-FFF2-40B4-BE49-F238E27FC236}">
                <a16:creationId xmlns:a16="http://schemas.microsoft.com/office/drawing/2014/main" id="{4B019488-42C7-4293-8668-7ED8F773BE93}"/>
              </a:ext>
            </a:extLst>
          </p:cNvPr>
          <p:cNvGrpSpPr>
            <a:grpSpLocks/>
          </p:cNvGrpSpPr>
          <p:nvPr/>
        </p:nvGrpSpPr>
        <p:grpSpPr bwMode="auto">
          <a:xfrm>
            <a:off x="827088" y="2349500"/>
            <a:ext cx="5832475" cy="3370263"/>
            <a:chOff x="1103" y="1832"/>
            <a:chExt cx="3674" cy="2123"/>
          </a:xfrm>
        </p:grpSpPr>
        <p:sp>
          <p:nvSpPr>
            <p:cNvPr id="39940" name="Freeform 5">
              <a:extLst>
                <a:ext uri="{FF2B5EF4-FFF2-40B4-BE49-F238E27FC236}">
                  <a16:creationId xmlns:a16="http://schemas.microsoft.com/office/drawing/2014/main" id="{8256F02A-975A-45C9-A0A1-0E445A76D12B}"/>
                </a:ext>
              </a:extLst>
            </p:cNvPr>
            <p:cNvSpPr>
              <a:spLocks/>
            </p:cNvSpPr>
            <p:nvPr/>
          </p:nvSpPr>
          <p:spPr bwMode="auto">
            <a:xfrm>
              <a:off x="1239" y="1838"/>
              <a:ext cx="2631" cy="224"/>
            </a:xfrm>
            <a:custGeom>
              <a:avLst/>
              <a:gdLst>
                <a:gd name="T0" fmla="*/ 0 w 2631"/>
                <a:gd name="T1" fmla="*/ 0 h 224"/>
                <a:gd name="T2" fmla="*/ 0 w 2631"/>
                <a:gd name="T3" fmla="*/ 224 h 224"/>
                <a:gd name="T4" fmla="*/ 2631 w 2631"/>
                <a:gd name="T5" fmla="*/ 224 h 224"/>
                <a:gd name="T6" fmla="*/ 2631 w 2631"/>
                <a:gd name="T7" fmla="*/ 0 h 224"/>
                <a:gd name="T8" fmla="*/ 0 w 2631"/>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1" h="224">
                  <a:moveTo>
                    <a:pt x="0" y="0"/>
                  </a:moveTo>
                  <a:lnTo>
                    <a:pt x="0" y="224"/>
                  </a:lnTo>
                  <a:lnTo>
                    <a:pt x="2631" y="224"/>
                  </a:lnTo>
                  <a:lnTo>
                    <a:pt x="2631" y="0"/>
                  </a:lnTo>
                  <a:lnTo>
                    <a:pt x="0" y="0"/>
                  </a:lnTo>
                  <a:close/>
                </a:path>
              </a:pathLst>
            </a:custGeom>
            <a:solidFill>
              <a:srgbClr val="FFFFFF"/>
            </a:solidFill>
            <a:ln w="12700" cap="flat">
              <a:solidFill>
                <a:srgbClr val="000000">
                  <a:alpha val="0"/>
                </a:srgbClr>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9941" name="Picture 7">
              <a:extLst>
                <a:ext uri="{FF2B5EF4-FFF2-40B4-BE49-F238E27FC236}">
                  <a16:creationId xmlns:a16="http://schemas.microsoft.com/office/drawing/2014/main" id="{F506EABE-7F33-4244-894B-B485AFA32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 y="1832"/>
              <a:ext cx="264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2" name="Picture 8">
              <a:extLst>
                <a:ext uri="{FF2B5EF4-FFF2-40B4-BE49-F238E27FC236}">
                  <a16:creationId xmlns:a16="http://schemas.microsoft.com/office/drawing/2014/main" id="{E14BA31A-8326-4E58-AAF4-6401024E1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 y="2192"/>
              <a:ext cx="223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3" name="Picture 9">
              <a:extLst>
                <a:ext uri="{FF2B5EF4-FFF2-40B4-BE49-F238E27FC236}">
                  <a16:creationId xmlns:a16="http://schemas.microsoft.com/office/drawing/2014/main" id="{2B4D0B3B-3DFD-4C7F-814C-5A169F67C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 y="2736"/>
              <a:ext cx="2648"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4" name="Text Box 13">
              <a:extLst>
                <a:ext uri="{FF2B5EF4-FFF2-40B4-BE49-F238E27FC236}">
                  <a16:creationId xmlns:a16="http://schemas.microsoft.com/office/drawing/2014/main" id="{612EAEC0-3615-447A-B8F4-402C4B2F621B}"/>
                </a:ext>
              </a:extLst>
            </p:cNvPr>
            <p:cNvSpPr txBox="1">
              <a:spLocks noChangeArrowheads="1"/>
            </p:cNvSpPr>
            <p:nvPr/>
          </p:nvSpPr>
          <p:spPr bwMode="auto">
            <a:xfrm>
              <a:off x="1103" y="3199"/>
              <a:ext cx="358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sz="2400"/>
                <a:t>同一目标变量名不允许有多个不同赋值表达式；但驱动表达式为高阻态，则另作别论 </a:t>
              </a:r>
            </a:p>
          </p:txBody>
        </p:sp>
        <p:sp>
          <p:nvSpPr>
            <p:cNvPr id="39945" name="Text Box 14">
              <a:extLst>
                <a:ext uri="{FF2B5EF4-FFF2-40B4-BE49-F238E27FC236}">
                  <a16:creationId xmlns:a16="http://schemas.microsoft.com/office/drawing/2014/main" id="{360B1E49-ECF1-4505-B08E-072EFF68B458}"/>
                </a:ext>
              </a:extLst>
            </p:cNvPr>
            <p:cNvSpPr txBox="1">
              <a:spLocks noChangeArrowheads="1"/>
            </p:cNvSpPr>
            <p:nvPr/>
          </p:nvSpPr>
          <p:spPr bwMode="auto">
            <a:xfrm>
              <a:off x="4051" y="2836"/>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a:solidFill>
                    <a:srgbClr val="FF0000"/>
                  </a:solidFill>
                </a:rPr>
                <a:t>错！</a:t>
              </a:r>
            </a:p>
          </p:txBody>
        </p:sp>
      </p:grpSp>
      <p:sp>
        <p:nvSpPr>
          <p:cNvPr id="39939" name="矩形 8">
            <a:extLst>
              <a:ext uri="{FF2B5EF4-FFF2-40B4-BE49-F238E27FC236}">
                <a16:creationId xmlns:a16="http://schemas.microsoft.com/office/drawing/2014/main" id="{A98B89D4-C520-48C0-92C1-E1F187F14CE7}"/>
              </a:ext>
            </a:extLst>
          </p:cNvPr>
          <p:cNvSpPr>
            <a:spLocks noChangeArrowheads="1"/>
          </p:cNvSpPr>
          <p:nvPr/>
        </p:nvSpPr>
        <p:spPr bwMode="auto">
          <a:xfrm>
            <a:off x="950913" y="1504950"/>
            <a:ext cx="327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800">
                <a:solidFill>
                  <a:srgbClr val="C00000"/>
                </a:solidFill>
                <a:cs typeface="Tahoma" panose="020B0604030504040204" pitchFamily="34" charset="0"/>
              </a:rPr>
              <a:t>assign</a:t>
            </a:r>
            <a:r>
              <a:rPr lang="zh-CN" altLang="en-US" sz="2800">
                <a:solidFill>
                  <a:srgbClr val="C00000"/>
                </a:solidFill>
                <a:cs typeface="Times New Roman" panose="02020603050405020304" pitchFamily="18" charset="0"/>
              </a:rPr>
              <a:t>连续</a:t>
            </a:r>
            <a:r>
              <a:rPr lang="zh-CN" altLang="en-US" sz="2800">
                <a:solidFill>
                  <a:srgbClr val="C00000"/>
                </a:solidFill>
                <a:latin typeface="Arial" panose="020B0604020202020204" pitchFamily="34" charset="0"/>
                <a:cs typeface="Times New Roman" panose="02020603050405020304" pitchFamily="18" charset="0"/>
              </a:rPr>
              <a:t>赋值语句</a:t>
            </a:r>
            <a:endParaRPr lang="zh-CN" altLang="en-US" sz="2800">
              <a:solidFill>
                <a:srgbClr val="C00000"/>
              </a:solidFill>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30" name="AutoShape 6">
            <a:extLst>
              <a:ext uri="{FF2B5EF4-FFF2-40B4-BE49-F238E27FC236}">
                <a16:creationId xmlns:a16="http://schemas.microsoft.com/office/drawing/2014/main" id="{EEF4353C-C8EE-4A3E-8F75-0EF3876EB727}"/>
              </a:ext>
            </a:extLst>
          </p:cNvPr>
          <p:cNvSpPr>
            <a:spLocks noChangeArrowheads="1"/>
          </p:cNvSpPr>
          <p:nvPr/>
        </p:nvSpPr>
        <p:spPr bwMode="auto">
          <a:xfrm>
            <a:off x="3201988" y="3213100"/>
            <a:ext cx="1368425" cy="863600"/>
          </a:xfrm>
          <a:prstGeom prst="wedgeRoundRectCallout">
            <a:avLst>
              <a:gd name="adj1" fmla="val -131671"/>
              <a:gd name="adj2" fmla="val 37866"/>
              <a:gd name="adj3" fmla="val 16667"/>
            </a:avLst>
          </a:prstGeom>
          <a:solidFill>
            <a:schemeClr val="bg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latin typeface="Tahoma" panose="020B0604030504040204" pitchFamily="34" charset="0"/>
              </a:rPr>
              <a:t>数据类型说明</a:t>
            </a:r>
            <a:endParaRPr kumimoji="1" lang="zh-CN" altLang="en-US" sz="2400">
              <a:solidFill>
                <a:srgbClr val="000066"/>
              </a:solidFill>
              <a:latin typeface="Times New Roman" panose="02020603050405020304" pitchFamily="18" charset="0"/>
            </a:endParaRPr>
          </a:p>
          <a:p>
            <a:pPr algn="ctr" eaLnBrk="1" hangingPunct="1">
              <a:spcBef>
                <a:spcPct val="0"/>
              </a:spcBef>
              <a:buClrTx/>
              <a:buFontTx/>
              <a:buNone/>
            </a:pPr>
            <a:endParaRPr kumimoji="1" lang="en-US" altLang="zh-CN" sz="2400">
              <a:solidFill>
                <a:srgbClr val="000066"/>
              </a:solidFill>
              <a:latin typeface="Tahoma" panose="020B0604030504040204" pitchFamily="34" charset="0"/>
            </a:endParaRPr>
          </a:p>
        </p:txBody>
      </p:sp>
      <p:sp>
        <p:nvSpPr>
          <p:cNvPr id="40963" name="Rectangle 7">
            <a:extLst>
              <a:ext uri="{FF2B5EF4-FFF2-40B4-BE49-F238E27FC236}">
                <a16:creationId xmlns:a16="http://schemas.microsoft.com/office/drawing/2014/main" id="{669AFB38-713A-485A-B543-A6D5CC0F66D0}"/>
              </a:ext>
            </a:extLst>
          </p:cNvPr>
          <p:cNvSpPr>
            <a:spLocks noChangeArrowheads="1"/>
          </p:cNvSpPr>
          <p:nvPr/>
        </p:nvSpPr>
        <p:spPr bwMode="auto">
          <a:xfrm>
            <a:off x="312738" y="620713"/>
            <a:ext cx="416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u="sng">
                <a:solidFill>
                  <a:srgbClr val="000066"/>
                </a:solidFill>
                <a:latin typeface="楷体_GB2312" pitchFamily="49" charset="-122"/>
              </a:rPr>
              <a:t>例  用行为描述方式建立模型</a:t>
            </a:r>
          </a:p>
        </p:txBody>
      </p:sp>
      <p:sp>
        <p:nvSpPr>
          <p:cNvPr id="40964" name="Rectangle 8">
            <a:extLst>
              <a:ext uri="{FF2B5EF4-FFF2-40B4-BE49-F238E27FC236}">
                <a16:creationId xmlns:a16="http://schemas.microsoft.com/office/drawing/2014/main" id="{52F44206-22A4-4466-A533-B3A26D2C91C6}"/>
              </a:ext>
            </a:extLst>
          </p:cNvPr>
          <p:cNvSpPr>
            <a:spLocks noChangeArrowheads="1"/>
          </p:cNvSpPr>
          <p:nvPr/>
        </p:nvSpPr>
        <p:spPr bwMode="auto">
          <a:xfrm>
            <a:off x="395288" y="2532063"/>
            <a:ext cx="799306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module</a:t>
            </a:r>
            <a:r>
              <a:rPr lang="en-US" altLang="zh-CN" sz="2400" b="0">
                <a:solidFill>
                  <a:srgbClr val="000066"/>
                </a:solidFill>
                <a:latin typeface="Times New Roman" panose="02020603050405020304" pitchFamily="18" charset="0"/>
              </a:rPr>
              <a:t> mux2to1_bh(D0, D1, S, Y</a:t>
            </a:r>
            <a:r>
              <a:rPr lang="en-US" altLang="zh-CN" sz="1800">
                <a:ea typeface="宋体" panose="02010600030101010101" pitchFamily="2" charset="-122"/>
              </a:rPr>
              <a:t> </a:t>
            </a:r>
            <a:r>
              <a:rPr lang="en-US" altLang="zh-CN" sz="2400" b="0">
                <a:solidFill>
                  <a:srgbClr val="000066"/>
                </a:solidFill>
                <a:latin typeface="Times New Roman" panose="02020603050405020304" pitchFamily="18" charset="0"/>
              </a:rPr>
              <a:t>);</a:t>
            </a:r>
          </a:p>
          <a:p>
            <a:pPr eaLnBrk="1" hangingPunct="1">
              <a:spcBef>
                <a:spcPct val="0"/>
              </a:spcBef>
              <a:buClrTx/>
              <a:buFontTx/>
              <a:buNone/>
            </a:pPr>
            <a:r>
              <a:rPr lang="en-US" altLang="zh-CN" sz="2400" b="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input</a:t>
            </a:r>
            <a:r>
              <a:rPr lang="en-US" altLang="zh-CN" sz="2400" b="0">
                <a:solidFill>
                  <a:srgbClr val="000066"/>
                </a:solidFill>
                <a:latin typeface="Times New Roman" panose="02020603050405020304" pitchFamily="18" charset="0"/>
              </a:rPr>
              <a:t> D0, D1, S;  </a:t>
            </a:r>
            <a:endParaRPr lang="en-US" altLang="zh-CN" sz="2400">
              <a:solidFill>
                <a:srgbClr val="000066"/>
              </a:solidFill>
              <a:latin typeface="Times New Roman" panose="02020603050405020304" pitchFamily="18" charset="0"/>
            </a:endParaRPr>
          </a:p>
          <a:p>
            <a:pPr eaLnBrk="1" hangingPunct="1">
              <a:spcBef>
                <a:spcPct val="0"/>
              </a:spcBef>
              <a:buClrTx/>
              <a:buFontTx/>
              <a:buNone/>
            </a:pPr>
            <a:r>
              <a:rPr lang="en-US" altLang="zh-CN" sz="2400">
                <a:solidFill>
                  <a:srgbClr val="000066"/>
                </a:solidFill>
                <a:latin typeface="Times New Roman" panose="02020603050405020304" pitchFamily="18" charset="0"/>
              </a:rPr>
              <a:t>  output Y;</a:t>
            </a:r>
          </a:p>
          <a:p>
            <a:pPr eaLnBrk="1" hangingPunct="1">
              <a:spcBef>
                <a:spcPct val="0"/>
              </a:spcBef>
              <a:buClrTx/>
              <a:buFontTx/>
              <a:buNone/>
            </a:pPr>
            <a:r>
              <a:rPr lang="en-US" altLang="zh-CN" sz="2400">
                <a:solidFill>
                  <a:srgbClr val="000066"/>
                </a:solidFill>
                <a:latin typeface="Times New Roman" panose="02020603050405020304" pitchFamily="18" charset="0"/>
              </a:rPr>
              <a:t>  reg Y ; </a:t>
            </a:r>
          </a:p>
          <a:p>
            <a:pPr eaLnBrk="1" hangingPunct="1">
              <a:spcBef>
                <a:spcPct val="0"/>
              </a:spcBef>
              <a:buClrTx/>
              <a:buFontTx/>
              <a:buNone/>
            </a:pPr>
            <a:r>
              <a:rPr lang="en-US" altLang="zh-CN" sz="2400">
                <a:solidFill>
                  <a:srgbClr val="000066"/>
                </a:solidFill>
                <a:latin typeface="Times New Roman" panose="02020603050405020304" pitchFamily="18" charset="0"/>
              </a:rPr>
              <a:t>//</a:t>
            </a:r>
            <a:r>
              <a:rPr lang="zh-CN" altLang="en-US" sz="2400">
                <a:solidFill>
                  <a:srgbClr val="000066"/>
                </a:solidFill>
                <a:latin typeface="Times New Roman" panose="02020603050405020304" pitchFamily="18" charset="0"/>
              </a:rPr>
              <a:t>逻辑功能描述</a:t>
            </a:r>
          </a:p>
          <a:p>
            <a:pPr eaLnBrk="1" hangingPunct="1">
              <a:spcBef>
                <a:spcPct val="0"/>
              </a:spcBef>
              <a:buClrTx/>
              <a:buFontTx/>
              <a:buNone/>
            </a:pPr>
            <a:r>
              <a:rPr lang="zh-CN" altLang="en-US" sz="2400">
                <a:solidFill>
                  <a:srgbClr val="000066"/>
                </a:solidFill>
                <a:latin typeface="Times New Roman" panose="02020603050405020304" pitchFamily="18" charset="0"/>
              </a:rPr>
              <a:t>   </a:t>
            </a:r>
            <a:r>
              <a:rPr lang="en-US" altLang="zh-CN" sz="2400">
                <a:solidFill>
                  <a:srgbClr val="000066"/>
                </a:solidFill>
                <a:latin typeface="Times New Roman" panose="02020603050405020304" pitchFamily="18" charset="0"/>
              </a:rPr>
              <a:t>always @(S or D0 or D1) </a:t>
            </a:r>
          </a:p>
          <a:p>
            <a:pPr eaLnBrk="1" hangingPunct="1">
              <a:spcBef>
                <a:spcPct val="0"/>
              </a:spcBef>
              <a:buClrTx/>
              <a:buFontTx/>
              <a:buNone/>
            </a:pPr>
            <a:r>
              <a:rPr lang="en-US" altLang="zh-CN" sz="2400">
                <a:solidFill>
                  <a:srgbClr val="000066"/>
                </a:solidFill>
                <a:latin typeface="Times New Roman" panose="02020603050405020304" pitchFamily="18" charset="0"/>
              </a:rPr>
              <a:t>           if (S == 1)  Y = D1;  //</a:t>
            </a:r>
            <a:r>
              <a:rPr lang="zh-CN" altLang="en-US" sz="2400">
                <a:solidFill>
                  <a:srgbClr val="000066"/>
                </a:solidFill>
                <a:latin typeface="Times New Roman" panose="02020603050405020304" pitchFamily="18" charset="0"/>
              </a:rPr>
              <a:t>也可以写成 </a:t>
            </a:r>
            <a:r>
              <a:rPr lang="en-US" altLang="zh-CN" sz="2400">
                <a:solidFill>
                  <a:srgbClr val="000066"/>
                </a:solidFill>
                <a:latin typeface="Times New Roman" panose="02020603050405020304" pitchFamily="18" charset="0"/>
              </a:rPr>
              <a:t>if (S)  Y = D1;</a:t>
            </a:r>
          </a:p>
          <a:p>
            <a:pPr eaLnBrk="1" hangingPunct="1">
              <a:spcBef>
                <a:spcPct val="0"/>
              </a:spcBef>
              <a:buClrTx/>
              <a:buFontTx/>
              <a:buNone/>
            </a:pPr>
            <a:r>
              <a:rPr lang="en-US" altLang="zh-CN" sz="2400">
                <a:solidFill>
                  <a:srgbClr val="000066"/>
                </a:solidFill>
                <a:latin typeface="Times New Roman" panose="02020603050405020304" pitchFamily="18" charset="0"/>
              </a:rPr>
              <a:t>           else  Y = D0;   //</a:t>
            </a:r>
            <a:r>
              <a:rPr lang="zh-CN" altLang="en-US" sz="2400">
                <a:solidFill>
                  <a:srgbClr val="000066"/>
                </a:solidFill>
                <a:latin typeface="Times New Roman" panose="02020603050405020304" pitchFamily="18" charset="0"/>
              </a:rPr>
              <a:t>注意表达式左边的</a:t>
            </a:r>
            <a:r>
              <a:rPr lang="en-US" altLang="zh-CN" sz="2400">
                <a:solidFill>
                  <a:srgbClr val="000066"/>
                </a:solidFill>
                <a:latin typeface="Times New Roman" panose="02020603050405020304" pitchFamily="18" charset="0"/>
              </a:rPr>
              <a:t>Y</a:t>
            </a:r>
            <a:r>
              <a:rPr lang="zh-CN" altLang="en-US" sz="2400">
                <a:solidFill>
                  <a:srgbClr val="000066"/>
                </a:solidFill>
                <a:latin typeface="Times New Roman" panose="02020603050405020304" pitchFamily="18" charset="0"/>
              </a:rPr>
              <a:t>必须是</a:t>
            </a:r>
            <a:r>
              <a:rPr lang="en-US" altLang="zh-CN" sz="2400">
                <a:solidFill>
                  <a:srgbClr val="000066"/>
                </a:solidFill>
                <a:latin typeface="Times New Roman" panose="02020603050405020304" pitchFamily="18" charset="0"/>
              </a:rPr>
              <a:t>reg</a:t>
            </a:r>
            <a:r>
              <a:rPr lang="zh-CN" altLang="en-US" sz="2400">
                <a:solidFill>
                  <a:srgbClr val="000066"/>
                </a:solidFill>
                <a:latin typeface="Times New Roman" panose="02020603050405020304" pitchFamily="18" charset="0"/>
              </a:rPr>
              <a:t>型</a:t>
            </a:r>
          </a:p>
          <a:p>
            <a:pPr eaLnBrk="1" hangingPunct="1">
              <a:spcBef>
                <a:spcPct val="0"/>
              </a:spcBef>
              <a:buClrTx/>
              <a:buFontTx/>
              <a:buNone/>
            </a:pPr>
            <a:r>
              <a:rPr lang="en-US" altLang="zh-CN" sz="2400" u="sng">
                <a:solidFill>
                  <a:srgbClr val="000066"/>
                </a:solidFill>
                <a:latin typeface="Times New Roman" panose="02020603050405020304" pitchFamily="18" charset="0"/>
              </a:rPr>
              <a:t>endmodule</a:t>
            </a:r>
            <a:r>
              <a:rPr lang="en-US" altLang="zh-CN" sz="2400" b="0">
                <a:solidFill>
                  <a:srgbClr val="000066"/>
                </a:solidFill>
                <a:latin typeface="Verdana" panose="020B0604030504040204" pitchFamily="34" charset="0"/>
                <a:ea typeface="宋体" panose="02010600030101010101" pitchFamily="2" charset="-122"/>
              </a:rPr>
              <a:t>                       </a:t>
            </a:r>
          </a:p>
        </p:txBody>
      </p:sp>
      <p:sp>
        <p:nvSpPr>
          <p:cNvPr id="40965" name="Rectangle 9">
            <a:extLst>
              <a:ext uri="{FF2B5EF4-FFF2-40B4-BE49-F238E27FC236}">
                <a16:creationId xmlns:a16="http://schemas.microsoft.com/office/drawing/2014/main" id="{2DA452B9-AC20-45E1-82B1-398DCB8936F9}"/>
              </a:ext>
            </a:extLst>
          </p:cNvPr>
          <p:cNvSpPr>
            <a:spLocks noChangeArrowheads="1"/>
          </p:cNvSpPr>
          <p:nvPr/>
        </p:nvSpPr>
        <p:spPr bwMode="auto">
          <a:xfrm>
            <a:off x="0"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40966" name="Rectangle 11">
            <a:extLst>
              <a:ext uri="{FF2B5EF4-FFF2-40B4-BE49-F238E27FC236}">
                <a16:creationId xmlns:a16="http://schemas.microsoft.com/office/drawing/2014/main" id="{BA6916A0-41AD-47A9-A9F3-2DD4C4864666}"/>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endParaRPr lang="zh-CN" altLang="en-US" sz="1800">
              <a:ea typeface="宋体" panose="02010600030101010101" pitchFamily="2" charset="-122"/>
            </a:endParaRPr>
          </a:p>
        </p:txBody>
      </p:sp>
      <p:graphicFrame>
        <p:nvGraphicFramePr>
          <p:cNvPr id="40967" name="Object 12">
            <a:extLst>
              <a:ext uri="{FF2B5EF4-FFF2-40B4-BE49-F238E27FC236}">
                <a16:creationId xmlns:a16="http://schemas.microsoft.com/office/drawing/2014/main" id="{3C8CD6A0-46D1-496A-8EFE-C7978D2EF8FB}"/>
              </a:ext>
            </a:extLst>
          </p:cNvPr>
          <p:cNvGraphicFramePr>
            <a:graphicFrameLocks noChangeAspect="1"/>
          </p:cNvGraphicFramePr>
          <p:nvPr/>
        </p:nvGraphicFramePr>
        <p:xfrm>
          <a:off x="1763713" y="1700213"/>
          <a:ext cx="2376487" cy="538162"/>
        </p:xfrm>
        <a:graphic>
          <a:graphicData uri="http://schemas.openxmlformats.org/presentationml/2006/ole">
            <mc:AlternateContent xmlns:mc="http://schemas.openxmlformats.org/markup-compatibility/2006">
              <mc:Choice xmlns:v="urn:schemas-microsoft-com:vml" Requires="v">
                <p:oleObj spid="_x0000_s40970" name="公式" r:id="rId3" imgW="1129810" imgH="253890" progId="Equation.3">
                  <p:embed/>
                </p:oleObj>
              </mc:Choice>
              <mc:Fallback>
                <p:oleObj name="公式" r:id="rId3" imgW="1129810" imgH="25389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700213"/>
                        <a:ext cx="23764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8" name="Object 32">
            <a:extLst>
              <a:ext uri="{FF2B5EF4-FFF2-40B4-BE49-F238E27FC236}">
                <a16:creationId xmlns:a16="http://schemas.microsoft.com/office/drawing/2014/main" id="{84299802-9833-4298-B898-76AD57568163}"/>
              </a:ext>
            </a:extLst>
          </p:cNvPr>
          <p:cNvGraphicFramePr>
            <a:graphicFrameLocks noChangeAspect="1"/>
          </p:cNvGraphicFramePr>
          <p:nvPr/>
        </p:nvGraphicFramePr>
        <p:xfrm>
          <a:off x="5543550" y="982663"/>
          <a:ext cx="3602038" cy="1835150"/>
        </p:xfrm>
        <a:graphic>
          <a:graphicData uri="http://schemas.openxmlformats.org/presentationml/2006/ole">
            <mc:AlternateContent xmlns:mc="http://schemas.openxmlformats.org/markup-compatibility/2006">
              <mc:Choice xmlns:v="urn:schemas-microsoft-com:vml" Requires="v">
                <p:oleObj spid="_x0000_s40971" name="Picture" r:id="rId5" imgW="2146300" imgH="1092200" progId="Word.Picture.8">
                  <p:embed/>
                </p:oleObj>
              </mc:Choice>
              <mc:Fallback>
                <p:oleObj name="Picture" r:id="rId5" imgW="2146300" imgH="1092200" progId="Word.Picture.8">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t="-1314"/>
                      <a:stretch>
                        <a:fillRect/>
                      </a:stretch>
                    </p:blipFill>
                    <p:spPr bwMode="auto">
                      <a:xfrm>
                        <a:off x="5543550" y="982663"/>
                        <a:ext cx="3602038" cy="1835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TextBox 9">
            <a:extLst>
              <a:ext uri="{FF2B5EF4-FFF2-40B4-BE49-F238E27FC236}">
                <a16:creationId xmlns:a16="http://schemas.microsoft.com/office/drawing/2014/main" id="{0F37B347-D21E-4B2F-99C0-65F1DC85021A}"/>
              </a:ext>
            </a:extLst>
          </p:cNvPr>
          <p:cNvSpPr txBox="1">
            <a:spLocks noChangeArrowheads="1"/>
          </p:cNvSpPr>
          <p:nvPr/>
        </p:nvSpPr>
        <p:spPr bwMode="auto">
          <a:xfrm>
            <a:off x="-214313" y="6000750"/>
            <a:ext cx="9358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1800">
                <a:ea typeface="宋体" panose="02010600030101010101" pitchFamily="2" charset="-122"/>
              </a:rPr>
              <a:t>注意：</a:t>
            </a:r>
            <a:r>
              <a:rPr lang="zh-CN" altLang="en-US" sz="1800">
                <a:solidFill>
                  <a:srgbClr val="000066"/>
                </a:solidFill>
                <a:latin typeface="Times New Roman" panose="02020603050405020304" pitchFamily="18" charset="0"/>
              </a:rPr>
              <a:t> </a:t>
            </a:r>
            <a:r>
              <a:rPr lang="en-US" altLang="zh-CN" sz="1800">
                <a:solidFill>
                  <a:srgbClr val="000066"/>
                </a:solidFill>
                <a:latin typeface="Times New Roman" panose="02020603050405020304" pitchFamily="18" charset="0"/>
              </a:rPr>
              <a:t>always @(S or D0 or D1)</a:t>
            </a:r>
            <a:r>
              <a:rPr lang="zh-CN" altLang="en-US" sz="1800">
                <a:solidFill>
                  <a:srgbClr val="000066"/>
                </a:solidFill>
                <a:latin typeface="Times New Roman" panose="02020603050405020304" pitchFamily="18" charset="0"/>
              </a:rPr>
              <a:t>，也可写成</a:t>
            </a:r>
            <a:r>
              <a:rPr lang="en-US" altLang="zh-CN" sz="1800">
                <a:solidFill>
                  <a:srgbClr val="000066"/>
                </a:solidFill>
                <a:latin typeface="Times New Roman" panose="02020603050405020304" pitchFamily="18" charset="0"/>
              </a:rPr>
              <a:t>always @(S ,D0 ,D1)</a:t>
            </a:r>
            <a:r>
              <a:rPr lang="zh-CN" altLang="en-US" sz="1800">
                <a:solidFill>
                  <a:srgbClr val="000066"/>
                </a:solidFill>
                <a:latin typeface="Times New Roman" panose="02020603050405020304" pitchFamily="18" charset="0"/>
              </a:rPr>
              <a:t>或</a:t>
            </a:r>
            <a:r>
              <a:rPr lang="en-US" altLang="zh-CN" sz="1800">
                <a:solidFill>
                  <a:srgbClr val="000066"/>
                </a:solidFill>
                <a:latin typeface="Times New Roman" panose="02020603050405020304" pitchFamily="18" charset="0"/>
              </a:rPr>
              <a:t>always @(*)</a:t>
            </a:r>
          </a:p>
          <a:p>
            <a:pPr eaLnBrk="1" hangingPunct="1">
              <a:spcBef>
                <a:spcPct val="0"/>
              </a:spcBef>
              <a:buClrTx/>
              <a:buFontTx/>
              <a:buNone/>
            </a:pPr>
            <a:r>
              <a:rPr lang="en-US" altLang="zh-CN" sz="1800">
                <a:solidFill>
                  <a:srgbClr val="000066"/>
                </a:solidFill>
                <a:latin typeface="Times New Roman" panose="02020603050405020304" pitchFamily="18" charset="0"/>
              </a:rPr>
              <a:t>            always</a:t>
            </a:r>
            <a:r>
              <a:rPr lang="zh-CN" altLang="en-US" sz="1800">
                <a:solidFill>
                  <a:srgbClr val="000066"/>
                </a:solidFill>
                <a:latin typeface="Times New Roman" panose="02020603050405020304" pitchFamily="18" charset="0"/>
              </a:rPr>
              <a:t>语句按代码排列顺序执行的</a:t>
            </a:r>
            <a:endParaRPr lang="en-US" altLang="zh-CN" sz="1800">
              <a:solidFill>
                <a:srgbClr val="000066"/>
              </a:solidFill>
              <a:latin typeface="Times New Roman" panose="02020603050405020304" pitchFamily="18" charset="0"/>
            </a:endParaRPr>
          </a:p>
          <a:p>
            <a:pPr algn="ctr" eaLnBrk="1" hangingPunct="1">
              <a:spcBef>
                <a:spcPct val="0"/>
              </a:spcBef>
              <a:buClrTx/>
              <a:buFontTx/>
              <a:buNone/>
            </a:pPr>
            <a:endParaRPr lang="en-US" altLang="zh-CN" sz="1800">
              <a:solidFill>
                <a:srgbClr val="000066"/>
              </a:solidFill>
              <a:latin typeface="Times New Roman" panose="02020603050405020304" pitchFamily="18" charset="0"/>
            </a:endParaRPr>
          </a:p>
          <a:p>
            <a:pPr algn="ctr" eaLnBrk="1" hangingPunct="1">
              <a:spcBef>
                <a:spcPct val="0"/>
              </a:spcBef>
              <a:buClrTx/>
              <a:buFontTx/>
              <a:buNone/>
            </a:pPr>
            <a:r>
              <a:rPr lang="en-US" altLang="zh-CN" sz="1800">
                <a:solidFill>
                  <a:srgbClr val="000066"/>
                </a:solidFill>
                <a:latin typeface="Times New Roman" panose="02020603050405020304" pitchFamily="18" charset="0"/>
              </a:rPr>
              <a:t>    </a:t>
            </a:r>
            <a:endParaRPr lang="zh-CN" altLang="en-US" sz="1800">
              <a:ea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10630"/>
                                        </p:tgtEl>
                                        <p:attrNameLst>
                                          <p:attrName>style.visibility</p:attrName>
                                        </p:attrNameLst>
                                      </p:cBhvr>
                                      <p:to>
                                        <p:strVal val="visible"/>
                                      </p:to>
                                    </p:set>
                                    <p:animEffect transition="in" filter="wipe(right)">
                                      <p:cBhvr>
                                        <p:cTn id="7" dur="500"/>
                                        <p:tgtEl>
                                          <p:spTgt spid="41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6">
            <a:extLst>
              <a:ext uri="{FF2B5EF4-FFF2-40B4-BE49-F238E27FC236}">
                <a16:creationId xmlns:a16="http://schemas.microsoft.com/office/drawing/2014/main" id="{B023B57E-BBAA-45D6-9CC4-B0B71A4493C0}"/>
              </a:ext>
            </a:extLst>
          </p:cNvPr>
          <p:cNvGrpSpPr>
            <a:grpSpLocks/>
          </p:cNvGrpSpPr>
          <p:nvPr/>
        </p:nvGrpSpPr>
        <p:grpSpPr bwMode="auto">
          <a:xfrm>
            <a:off x="684213" y="1412875"/>
            <a:ext cx="6767512" cy="2663825"/>
            <a:chOff x="876" y="2972"/>
            <a:chExt cx="3900" cy="1217"/>
          </a:xfrm>
        </p:grpSpPr>
        <p:pic>
          <p:nvPicPr>
            <p:cNvPr id="41988" name="Picture 7">
              <a:extLst>
                <a:ext uri="{FF2B5EF4-FFF2-40B4-BE49-F238E27FC236}">
                  <a16:creationId xmlns:a16="http://schemas.microsoft.com/office/drawing/2014/main" id="{FCB72013-922A-407A-9063-106924E6B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 y="3199"/>
              <a:ext cx="328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9" name="Text Box 11">
              <a:extLst>
                <a:ext uri="{FF2B5EF4-FFF2-40B4-BE49-F238E27FC236}">
                  <a16:creationId xmlns:a16="http://schemas.microsoft.com/office/drawing/2014/main" id="{A4559AF4-4646-431C-A15B-9AA13FC281CF}"/>
                </a:ext>
              </a:extLst>
            </p:cNvPr>
            <p:cNvSpPr txBox="1">
              <a:spLocks noChangeArrowheads="1"/>
            </p:cNvSpPr>
            <p:nvPr/>
          </p:nvSpPr>
          <p:spPr bwMode="auto">
            <a:xfrm>
              <a:off x="876" y="2972"/>
              <a:ext cx="831"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ts val="2175"/>
                </a:lnSpc>
              </a:pPr>
              <a:r>
                <a:rPr lang="zh-CN" altLang="en-US" sz="2800">
                  <a:solidFill>
                    <a:srgbClr val="C00000"/>
                  </a:solidFill>
                  <a:latin typeface="Arial" panose="020B0604020202020204" pitchFamily="34" charset="0"/>
                  <a:cs typeface="Times New Roman" panose="02020603050405020304" pitchFamily="18" charset="0"/>
                </a:rPr>
                <a:t>过程语句</a:t>
              </a:r>
            </a:p>
          </p:txBody>
        </p:sp>
        <p:sp>
          <p:nvSpPr>
            <p:cNvPr id="41990" name="Text Box 15">
              <a:extLst>
                <a:ext uri="{FF2B5EF4-FFF2-40B4-BE49-F238E27FC236}">
                  <a16:creationId xmlns:a16="http://schemas.microsoft.com/office/drawing/2014/main" id="{0CFE9AB5-3CB3-4630-A00B-02A9F5BF71FC}"/>
                </a:ext>
              </a:extLst>
            </p:cNvPr>
            <p:cNvSpPr txBox="1">
              <a:spLocks noChangeArrowheads="1"/>
            </p:cNvSpPr>
            <p:nvPr/>
          </p:nvSpPr>
          <p:spPr bwMode="auto">
            <a:xfrm>
              <a:off x="1284" y="3698"/>
              <a:ext cx="349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a:t>always @ (a,b,c,d,s1,s2)</a:t>
              </a:r>
            </a:p>
            <a:p>
              <a:pPr>
                <a:spcBef>
                  <a:spcPct val="50000"/>
                </a:spcBef>
              </a:pPr>
              <a:r>
                <a:rPr lang="en-US" altLang="zh-CN"/>
                <a:t>always @ *</a:t>
              </a:r>
            </a:p>
          </p:txBody>
        </p:sp>
      </p:grpSp>
      <p:sp>
        <p:nvSpPr>
          <p:cNvPr id="41987" name="文本框 5">
            <a:extLst>
              <a:ext uri="{FF2B5EF4-FFF2-40B4-BE49-F238E27FC236}">
                <a16:creationId xmlns:a16="http://schemas.microsoft.com/office/drawing/2014/main" id="{D79B9027-F12F-41BE-8331-D2D6FB1F3CB4}"/>
              </a:ext>
            </a:extLst>
          </p:cNvPr>
          <p:cNvSpPr txBox="1">
            <a:spLocks noChangeArrowheads="1"/>
          </p:cNvSpPr>
          <p:nvPr/>
        </p:nvSpPr>
        <p:spPr bwMode="auto">
          <a:xfrm>
            <a:off x="522288" y="4221163"/>
            <a:ext cx="84423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150000"/>
              </a:lnSpc>
            </a:pPr>
            <a:r>
              <a:rPr lang="en-US" altLang="zh-CN" sz="2400">
                <a:solidFill>
                  <a:srgbClr val="C00000"/>
                </a:solidFill>
              </a:rPr>
              <a:t>1.</a:t>
            </a:r>
            <a:r>
              <a:rPr lang="zh-CN" altLang="en-US" sz="2400">
                <a:solidFill>
                  <a:srgbClr val="C00000"/>
                </a:solidFill>
              </a:rPr>
              <a:t>试图通过选择性地列入敏感信号来改变逻辑设计是无效的！</a:t>
            </a:r>
            <a:endParaRPr lang="en-US" altLang="zh-CN" sz="2400">
              <a:solidFill>
                <a:srgbClr val="C00000"/>
              </a:solidFill>
            </a:endParaRPr>
          </a:p>
          <a:p>
            <a:pPr>
              <a:lnSpc>
                <a:spcPct val="150000"/>
              </a:lnSpc>
            </a:pPr>
            <a:r>
              <a:rPr lang="en-US" altLang="zh-CN" sz="2400">
                <a:solidFill>
                  <a:srgbClr val="C00000"/>
                </a:solidFill>
              </a:rPr>
              <a:t>2.</a:t>
            </a:r>
            <a:r>
              <a:rPr lang="zh-CN" altLang="en-US" sz="2400">
                <a:solidFill>
                  <a:srgbClr val="C00000"/>
                </a:solidFill>
              </a:rPr>
              <a:t>一个模块中可以有多个过程语句，所有的过程语句本身都属于并行语句，而由任一过程引导的各类语句属于顺序语句。</a:t>
            </a:r>
            <a:endParaRPr lang="en-US" altLang="zh-CN" sz="2400">
              <a:solidFill>
                <a:srgbClr val="C00000"/>
              </a:solidFill>
            </a:endParaRPr>
          </a:p>
          <a:p>
            <a:endParaRPr lang="zh-CN" altLang="en-US">
              <a:solidFill>
                <a:srgbClr val="C00000"/>
              </a:solidFill>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5">
            <a:extLst>
              <a:ext uri="{FF2B5EF4-FFF2-40B4-BE49-F238E27FC236}">
                <a16:creationId xmlns:a16="http://schemas.microsoft.com/office/drawing/2014/main" id="{9BB9E4D3-2446-4382-BC4E-04EF58E9EF43}"/>
              </a:ext>
            </a:extLst>
          </p:cNvPr>
          <p:cNvSpPr>
            <a:spLocks noChangeArrowheads="1"/>
          </p:cNvSpPr>
          <p:nvPr/>
        </p:nvSpPr>
        <p:spPr bwMode="auto">
          <a:xfrm>
            <a:off x="684213" y="549275"/>
            <a:ext cx="401161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76176" bIns="76176"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CC0000"/>
                </a:solidFill>
                <a:latin typeface="Times New Roman" panose="02020603050405020304" pitchFamily="18" charset="0"/>
              </a:rPr>
              <a:t>2.5.6</a:t>
            </a:r>
            <a:r>
              <a:rPr lang="en-US" altLang="zh-CN" sz="2400">
                <a:solidFill>
                  <a:srgbClr val="CC0000"/>
                </a:solidFill>
                <a:latin typeface="楷体_GB2312" pitchFamily="49" charset="-122"/>
              </a:rPr>
              <a:t> </a:t>
            </a:r>
            <a:r>
              <a:rPr lang="zh-CN" altLang="en-US" sz="2400">
                <a:solidFill>
                  <a:srgbClr val="CC0000"/>
                </a:solidFill>
                <a:latin typeface="楷体_GB2312" pitchFamily="49" charset="-122"/>
              </a:rPr>
              <a:t>逻辑功能的仿真与测试</a:t>
            </a:r>
          </a:p>
          <a:p>
            <a:pPr>
              <a:spcBef>
                <a:spcPct val="0"/>
              </a:spcBef>
              <a:buClrTx/>
              <a:buFontTx/>
              <a:buNone/>
            </a:pPr>
            <a:endParaRPr lang="en-US" altLang="zh-CN" sz="2400">
              <a:solidFill>
                <a:srgbClr val="CC0000"/>
              </a:solidFill>
              <a:latin typeface="楷体_GB2312" pitchFamily="49" charset="-122"/>
            </a:endParaRPr>
          </a:p>
        </p:txBody>
      </p:sp>
      <p:sp>
        <p:nvSpPr>
          <p:cNvPr id="43011" name="Rectangle 26">
            <a:extLst>
              <a:ext uri="{FF2B5EF4-FFF2-40B4-BE49-F238E27FC236}">
                <a16:creationId xmlns:a16="http://schemas.microsoft.com/office/drawing/2014/main" id="{611456B4-7C8F-4F66-AD55-F97A84BFE48B}"/>
              </a:ext>
            </a:extLst>
          </p:cNvPr>
          <p:cNvSpPr>
            <a:spLocks noChangeArrowheads="1"/>
          </p:cNvSpPr>
          <p:nvPr/>
        </p:nvSpPr>
        <p:spPr bwMode="auto">
          <a:xfrm>
            <a:off x="431800" y="1125538"/>
            <a:ext cx="87487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cs typeface="Courier New" panose="02070309020205020404" pitchFamily="49" charset="0"/>
              </a:rPr>
              <a:t>逻辑电路的设计块完成后，就要测试这个设计块描述的逻辑功能是否正确。为此必须在输入端口加入测试信号，而从其输出端口检测其结果是否正确，这一过程常称为搭建测试平台。根据仿真软件的不同，搭建测试平台的方法也不同。</a:t>
            </a:r>
          </a:p>
        </p:txBody>
      </p:sp>
      <p:pic>
        <p:nvPicPr>
          <p:cNvPr id="43012" name="Picture 39" descr="1">
            <a:extLst>
              <a:ext uri="{FF2B5EF4-FFF2-40B4-BE49-F238E27FC236}">
                <a16:creationId xmlns:a16="http://schemas.microsoft.com/office/drawing/2014/main" id="{F1FE2EB9-1C9B-443F-848A-E6947817F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924175"/>
            <a:ext cx="87852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BD2DEB6A-A27B-458D-9FF5-7CCE4FF6FE63}"/>
              </a:ext>
            </a:extLst>
          </p:cNvPr>
          <p:cNvSpPr>
            <a:spLocks noGrp="1" noChangeArrowheads="1"/>
          </p:cNvSpPr>
          <p:nvPr>
            <p:ph type="title"/>
          </p:nvPr>
        </p:nvSpPr>
        <p:spPr/>
        <p:txBody>
          <a:bodyPr/>
          <a:lstStyle/>
          <a:p>
            <a:r>
              <a:rPr lang="zh-CN" altLang="en-US"/>
              <a:t>什么是</a:t>
            </a:r>
            <a:r>
              <a:rPr lang="en-US" altLang="zh-CN"/>
              <a:t>FPGA?</a:t>
            </a:r>
            <a:endParaRPr lang="zh-CN" altLang="en-US"/>
          </a:p>
        </p:txBody>
      </p:sp>
      <p:sp>
        <p:nvSpPr>
          <p:cNvPr id="7171" name="内容占位符 2">
            <a:extLst>
              <a:ext uri="{FF2B5EF4-FFF2-40B4-BE49-F238E27FC236}">
                <a16:creationId xmlns:a16="http://schemas.microsoft.com/office/drawing/2014/main" id="{EBDD328F-2059-474B-8B0D-3F3718FB70C6}"/>
              </a:ext>
            </a:extLst>
          </p:cNvPr>
          <p:cNvSpPr>
            <a:spLocks noGrp="1" noChangeArrowheads="1"/>
          </p:cNvSpPr>
          <p:nvPr>
            <p:ph idx="1"/>
          </p:nvPr>
        </p:nvSpPr>
        <p:spPr/>
        <p:txBody>
          <a:bodyPr/>
          <a:lstStyle/>
          <a:p>
            <a:pPr marL="0" indent="0">
              <a:buFont typeface="Wingdings" panose="05000000000000000000" pitchFamily="2" charset="2"/>
              <a:buNone/>
            </a:pPr>
            <a:r>
              <a:rPr lang="zh-CN" altLang="en-US">
                <a:solidFill>
                  <a:srgbClr val="C00000"/>
                </a:solidFill>
              </a:rPr>
              <a:t>什么是</a:t>
            </a:r>
            <a:r>
              <a:rPr lang="en-US" altLang="zh-CN">
                <a:solidFill>
                  <a:srgbClr val="C00000"/>
                </a:solidFill>
              </a:rPr>
              <a:t>FPGA</a:t>
            </a:r>
            <a:r>
              <a:rPr lang="en-US" altLang="zh-CN"/>
              <a:t>?</a:t>
            </a:r>
          </a:p>
          <a:p>
            <a:pPr marL="0" indent="0">
              <a:buFont typeface="Wingdings" panose="05000000000000000000" pitchFamily="2" charset="2"/>
              <a:buNone/>
            </a:pPr>
            <a:r>
              <a:rPr lang="en-US" altLang="zh-CN"/>
              <a:t>         </a:t>
            </a:r>
            <a:r>
              <a:rPr lang="zh-CN" altLang="en-US"/>
              <a:t>一种可通过编程来修改其逻辑功能的数字集成电路（芯片）</a:t>
            </a: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zh-CN" altLang="en-US">
                <a:solidFill>
                  <a:srgbClr val="C00000"/>
                </a:solidFill>
              </a:rPr>
              <a:t>与单片机的区别？</a:t>
            </a:r>
            <a:endParaRPr lang="en-US" altLang="zh-CN">
              <a:solidFill>
                <a:srgbClr val="C00000"/>
              </a:solidFill>
            </a:endParaRPr>
          </a:p>
          <a:p>
            <a:pPr marL="0" indent="0">
              <a:buFont typeface="Wingdings" panose="05000000000000000000" pitchFamily="2" charset="2"/>
              <a:buNone/>
            </a:pPr>
            <a:r>
              <a:rPr lang="en-US" altLang="zh-CN"/>
              <a:t>         </a:t>
            </a:r>
            <a:r>
              <a:rPr lang="zh-CN" altLang="en-US"/>
              <a:t>对单片机编程并不改变其电路的内部连接结构，只是根据要求实现的功能来编写运行的程序（指令）</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BE9E80D-7B53-4188-8ABF-48D378164D02}"/>
              </a:ext>
            </a:extLst>
          </p:cNvPr>
          <p:cNvSpPr>
            <a:spLocks noGrp="1" noChangeArrowheads="1"/>
          </p:cNvSpPr>
          <p:nvPr>
            <p:ph type="title"/>
          </p:nvPr>
        </p:nvSpPr>
        <p:spPr/>
        <p:txBody>
          <a:bodyPr/>
          <a:lstStyle/>
          <a:p>
            <a:r>
              <a:rPr lang="zh-CN" altLang="en-US"/>
              <a:t>什么是</a:t>
            </a:r>
            <a:r>
              <a:rPr lang="en-US" altLang="zh-CN"/>
              <a:t>HDL?</a:t>
            </a:r>
            <a:endParaRPr lang="zh-CN" altLang="en-US"/>
          </a:p>
        </p:txBody>
      </p:sp>
      <p:sp>
        <p:nvSpPr>
          <p:cNvPr id="8195" name="内容占位符 2">
            <a:extLst>
              <a:ext uri="{FF2B5EF4-FFF2-40B4-BE49-F238E27FC236}">
                <a16:creationId xmlns:a16="http://schemas.microsoft.com/office/drawing/2014/main" id="{2D34A4AF-CDE9-4AA6-AE73-2369A9FF41E7}"/>
              </a:ext>
            </a:extLst>
          </p:cNvPr>
          <p:cNvSpPr>
            <a:spLocks noGrp="1" noChangeArrowheads="1"/>
          </p:cNvSpPr>
          <p:nvPr>
            <p:ph idx="1"/>
          </p:nvPr>
        </p:nvSpPr>
        <p:spPr>
          <a:xfrm>
            <a:off x="571500" y="1196975"/>
            <a:ext cx="8001000" cy="6383338"/>
          </a:xfrm>
        </p:spPr>
        <p:txBody>
          <a:bodyPr/>
          <a:lstStyle/>
          <a:p>
            <a:pPr marL="0" indent="0">
              <a:buFont typeface="Wingdings" panose="05000000000000000000" pitchFamily="2" charset="2"/>
              <a:buNone/>
            </a:pPr>
            <a:r>
              <a:rPr lang="zh-CN" altLang="en-US"/>
              <a:t>数字系统设计流程</a:t>
            </a: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zh-CN" altLang="en-US" sz="2400">
                <a:solidFill>
                  <a:srgbClr val="C00000"/>
                </a:solidFill>
              </a:rPr>
              <a:t>逻辑设计（前端）</a:t>
            </a:r>
            <a:endParaRPr lang="en-US" altLang="zh-CN" sz="2400">
              <a:solidFill>
                <a:srgbClr val="C00000"/>
              </a:solidFill>
            </a:endParaRPr>
          </a:p>
          <a:p>
            <a:pPr marL="0" indent="0">
              <a:lnSpc>
                <a:spcPct val="150000"/>
              </a:lnSpc>
              <a:buFont typeface="Wingdings" panose="05000000000000000000" pitchFamily="2" charset="2"/>
              <a:buNone/>
            </a:pPr>
            <a:r>
              <a:rPr lang="zh-CN" altLang="en-US" sz="2400"/>
              <a:t>硬件描述语言（</a:t>
            </a:r>
            <a:r>
              <a:rPr lang="en-US" altLang="zh-CN" sz="2400"/>
              <a:t>Hardware Description Language</a:t>
            </a:r>
            <a:r>
              <a:rPr lang="zh-CN" altLang="en-US" sz="2400"/>
              <a:t>）</a:t>
            </a:r>
            <a:r>
              <a:rPr lang="en-US" altLang="zh-CN" sz="2400"/>
              <a:t>:</a:t>
            </a:r>
            <a:r>
              <a:rPr lang="zh-CN" altLang="en-US" sz="2400">
                <a:solidFill>
                  <a:srgbClr val="000066"/>
                </a:solidFill>
                <a:latin typeface="楷体_GB2312" pitchFamily="49" charset="-122"/>
              </a:rPr>
              <a:t>它是一种以文本形式来描述数字系统硬件的结构和行为的语言</a:t>
            </a:r>
            <a:endParaRPr lang="en-US" altLang="zh-CN" sz="2400"/>
          </a:p>
          <a:p>
            <a:pPr marL="0" indent="0">
              <a:lnSpc>
                <a:spcPct val="150000"/>
              </a:lnSpc>
              <a:buFont typeface="Wingdings" panose="05000000000000000000" pitchFamily="2" charset="2"/>
              <a:buNone/>
            </a:pPr>
            <a:r>
              <a:rPr lang="en-US" altLang="zh-CN" sz="2400"/>
              <a:t>HDL</a:t>
            </a:r>
            <a:r>
              <a:rPr lang="zh-CN" altLang="en-US" sz="2400"/>
              <a:t>可以在不同的层次对数字电路的结构、功能和行为进行描述。</a:t>
            </a:r>
            <a:endParaRPr lang="en-US" altLang="zh-CN" sz="2400"/>
          </a:p>
          <a:p>
            <a:pPr marL="0" indent="0">
              <a:lnSpc>
                <a:spcPct val="150000"/>
              </a:lnSpc>
              <a:buFont typeface="Wingdings" panose="05000000000000000000" pitchFamily="2" charset="2"/>
              <a:buNone/>
            </a:pPr>
            <a:r>
              <a:rPr lang="zh-CN" altLang="en-US" sz="2400">
                <a:solidFill>
                  <a:srgbClr val="000066"/>
                </a:solidFill>
                <a:latin typeface="楷体_GB2312" pitchFamily="49" charset="-122"/>
              </a:rPr>
              <a:t>用它可以表示逻辑电路图、逻辑表达式，复杂数字逻辑系统完成的逻辑功能</a:t>
            </a:r>
            <a:endParaRPr lang="en-US" altLang="zh-CN" sz="2400"/>
          </a:p>
        </p:txBody>
      </p:sp>
      <p:grpSp>
        <p:nvGrpSpPr>
          <p:cNvPr id="8196" name="组合 8">
            <a:extLst>
              <a:ext uri="{FF2B5EF4-FFF2-40B4-BE49-F238E27FC236}">
                <a16:creationId xmlns:a16="http://schemas.microsoft.com/office/drawing/2014/main" id="{9705565B-1B54-477F-A81B-A83F91FD203B}"/>
              </a:ext>
            </a:extLst>
          </p:cNvPr>
          <p:cNvGrpSpPr>
            <a:grpSpLocks/>
          </p:cNvGrpSpPr>
          <p:nvPr/>
        </p:nvGrpSpPr>
        <p:grpSpPr bwMode="auto">
          <a:xfrm>
            <a:off x="900113" y="1700213"/>
            <a:ext cx="7191375" cy="1014412"/>
            <a:chOff x="899490" y="2505804"/>
            <a:chExt cx="7191672" cy="1013183"/>
          </a:xfrm>
        </p:grpSpPr>
        <p:sp>
          <p:nvSpPr>
            <p:cNvPr id="4" name="文本框 3">
              <a:extLst>
                <a:ext uri="{FF2B5EF4-FFF2-40B4-BE49-F238E27FC236}">
                  <a16:creationId xmlns:a16="http://schemas.microsoft.com/office/drawing/2014/main" id="{E6B31156-76A3-4A03-AEBF-C523B186D192}"/>
                </a:ext>
              </a:extLst>
            </p:cNvPr>
            <p:cNvSpPr txBox="1"/>
            <p:nvPr/>
          </p:nvSpPr>
          <p:spPr>
            <a:xfrm>
              <a:off x="899490" y="2564470"/>
              <a:ext cx="1800299" cy="954517"/>
            </a:xfrm>
            <a:prstGeom prst="rect">
              <a:avLst/>
            </a:prstGeom>
            <a:solidFill>
              <a:schemeClr val="accent1">
                <a:lumMod val="60000"/>
                <a:lumOff val="40000"/>
              </a:schemeClr>
            </a:solidFill>
          </p:spPr>
          <p:txBody>
            <a:bodyPr>
              <a:spAutoFit/>
            </a:bodyPr>
            <a:lstStyle/>
            <a:p>
              <a:pPr>
                <a:defRPr/>
              </a:pPr>
              <a:r>
                <a:rPr lang="zh-CN" altLang="en-US" sz="2800" dirty="0">
                  <a:solidFill>
                    <a:srgbClr val="C00000"/>
                  </a:solidFill>
                </a:rPr>
                <a:t>逻辑设计</a:t>
              </a:r>
              <a:endParaRPr lang="en-US" altLang="zh-CN" sz="2800" dirty="0">
                <a:solidFill>
                  <a:srgbClr val="C00000"/>
                </a:solidFill>
              </a:endParaRPr>
            </a:p>
            <a:p>
              <a:pPr>
                <a:defRPr/>
              </a:pPr>
              <a:r>
                <a:rPr lang="zh-CN" altLang="en-US" sz="2800" dirty="0">
                  <a:solidFill>
                    <a:srgbClr val="C00000"/>
                  </a:solidFill>
                </a:rPr>
                <a:t>（前端）</a:t>
              </a:r>
            </a:p>
          </p:txBody>
        </p:sp>
        <p:sp>
          <p:nvSpPr>
            <p:cNvPr id="5" name="文本框 4">
              <a:extLst>
                <a:ext uri="{FF2B5EF4-FFF2-40B4-BE49-F238E27FC236}">
                  <a16:creationId xmlns:a16="http://schemas.microsoft.com/office/drawing/2014/main" id="{24BF69ED-6F57-4FB3-BA1E-3FDCB13C0D02}"/>
                </a:ext>
              </a:extLst>
            </p:cNvPr>
            <p:cNvSpPr txBox="1"/>
            <p:nvPr/>
          </p:nvSpPr>
          <p:spPr>
            <a:xfrm>
              <a:off x="3595176" y="2564470"/>
              <a:ext cx="1800299" cy="954517"/>
            </a:xfrm>
            <a:prstGeom prst="rect">
              <a:avLst/>
            </a:prstGeom>
            <a:solidFill>
              <a:schemeClr val="accent1">
                <a:lumMod val="60000"/>
                <a:lumOff val="40000"/>
              </a:schemeClr>
            </a:solidFill>
          </p:spPr>
          <p:txBody>
            <a:bodyPr>
              <a:spAutoFit/>
            </a:bodyPr>
            <a:lstStyle/>
            <a:p>
              <a:pPr>
                <a:defRPr/>
              </a:pPr>
              <a:r>
                <a:rPr lang="zh-CN" altLang="en-US" sz="2800" dirty="0">
                  <a:solidFill>
                    <a:srgbClr val="C00000"/>
                  </a:solidFill>
                </a:rPr>
                <a:t>电路实现</a:t>
              </a:r>
              <a:endParaRPr lang="en-US" altLang="zh-CN" sz="2800" dirty="0">
                <a:solidFill>
                  <a:srgbClr val="C00000"/>
                </a:solidFill>
              </a:endParaRPr>
            </a:p>
            <a:p>
              <a:pPr>
                <a:defRPr/>
              </a:pPr>
              <a:r>
                <a:rPr lang="zh-CN" altLang="en-US" sz="2800" dirty="0">
                  <a:solidFill>
                    <a:srgbClr val="C00000"/>
                  </a:solidFill>
                </a:rPr>
                <a:t>（后端）</a:t>
              </a:r>
            </a:p>
          </p:txBody>
        </p:sp>
        <p:sp>
          <p:nvSpPr>
            <p:cNvPr id="6" name="文本框 5">
              <a:extLst>
                <a:ext uri="{FF2B5EF4-FFF2-40B4-BE49-F238E27FC236}">
                  <a16:creationId xmlns:a16="http://schemas.microsoft.com/office/drawing/2014/main" id="{6F2A272F-7698-4401-928A-750B07C53519}"/>
                </a:ext>
              </a:extLst>
            </p:cNvPr>
            <p:cNvSpPr txBox="1"/>
            <p:nvPr/>
          </p:nvSpPr>
          <p:spPr>
            <a:xfrm>
              <a:off x="6290863" y="2505804"/>
              <a:ext cx="1800299" cy="954517"/>
            </a:xfrm>
            <a:prstGeom prst="rect">
              <a:avLst/>
            </a:prstGeom>
            <a:solidFill>
              <a:schemeClr val="accent1">
                <a:lumMod val="60000"/>
                <a:lumOff val="40000"/>
              </a:schemeClr>
            </a:solidFill>
          </p:spPr>
          <p:txBody>
            <a:bodyPr>
              <a:spAutoFit/>
            </a:bodyPr>
            <a:lstStyle/>
            <a:p>
              <a:pPr>
                <a:defRPr/>
              </a:pPr>
              <a:r>
                <a:rPr lang="zh-CN" altLang="en-US" sz="2800" dirty="0">
                  <a:solidFill>
                    <a:srgbClr val="C00000"/>
                  </a:solidFill>
                </a:rPr>
                <a:t>系统验证</a:t>
              </a:r>
              <a:endParaRPr lang="en-US" altLang="zh-CN" sz="2800" dirty="0">
                <a:solidFill>
                  <a:srgbClr val="C00000"/>
                </a:solidFill>
              </a:endParaRPr>
            </a:p>
            <a:p>
              <a:pPr>
                <a:defRPr/>
              </a:pPr>
              <a:endParaRPr lang="zh-CN" altLang="en-US" sz="2800" dirty="0">
                <a:solidFill>
                  <a:srgbClr val="C00000"/>
                </a:solidFill>
              </a:endParaRPr>
            </a:p>
          </p:txBody>
        </p:sp>
        <p:sp>
          <p:nvSpPr>
            <p:cNvPr id="8200" name="箭头: 右 6">
              <a:extLst>
                <a:ext uri="{FF2B5EF4-FFF2-40B4-BE49-F238E27FC236}">
                  <a16:creationId xmlns:a16="http://schemas.microsoft.com/office/drawing/2014/main" id="{84833554-229B-4B28-A02C-C5BEE1B5FAE9}"/>
                </a:ext>
              </a:extLst>
            </p:cNvPr>
            <p:cNvSpPr>
              <a:spLocks noChangeArrowheads="1"/>
            </p:cNvSpPr>
            <p:nvPr/>
          </p:nvSpPr>
          <p:spPr bwMode="auto">
            <a:xfrm>
              <a:off x="2803091" y="2982857"/>
              <a:ext cx="792110" cy="230113"/>
            </a:xfrm>
            <a:prstGeom prst="rightArrow">
              <a:avLst>
                <a:gd name="adj1" fmla="val 50000"/>
                <a:gd name="adj2" fmla="val 49993"/>
              </a:avLst>
            </a:prstGeom>
            <a:solidFill>
              <a:srgbClr val="92D050"/>
            </a:solidFill>
            <a:ln w="9525" algn="ctr">
              <a:solidFill>
                <a:schemeClr val="tx1"/>
              </a:solidFill>
              <a:round/>
              <a:headEnd/>
              <a:tailEnd/>
            </a:ln>
          </p:spPr>
          <p:txBody>
            <a:bodyPr wrap="none"/>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201" name="箭头: 右 7">
              <a:extLst>
                <a:ext uri="{FF2B5EF4-FFF2-40B4-BE49-F238E27FC236}">
                  <a16:creationId xmlns:a16="http://schemas.microsoft.com/office/drawing/2014/main" id="{E520FC14-9FE1-40FC-86F7-CD137AF42186}"/>
                </a:ext>
              </a:extLst>
            </p:cNvPr>
            <p:cNvSpPr>
              <a:spLocks noChangeArrowheads="1"/>
            </p:cNvSpPr>
            <p:nvPr/>
          </p:nvSpPr>
          <p:spPr bwMode="auto">
            <a:xfrm>
              <a:off x="5436120" y="2926876"/>
              <a:ext cx="792110" cy="230113"/>
            </a:xfrm>
            <a:prstGeom prst="rightArrow">
              <a:avLst>
                <a:gd name="adj1" fmla="val 50000"/>
                <a:gd name="adj2" fmla="val 49993"/>
              </a:avLst>
            </a:prstGeom>
            <a:solidFill>
              <a:srgbClr val="92D050"/>
            </a:solidFill>
            <a:ln w="9525" algn="ctr">
              <a:solidFill>
                <a:schemeClr val="tx1"/>
              </a:solidFill>
              <a:round/>
              <a:headEnd/>
              <a:tailEnd/>
            </a:ln>
          </p:spPr>
          <p:txBody>
            <a:bodyPr wrap="none"/>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F12614B4-5C38-46E4-93DE-7E502DF3490B}"/>
              </a:ext>
            </a:extLst>
          </p:cNvPr>
          <p:cNvSpPr>
            <a:spLocks noGrp="1" noChangeArrowheads="1"/>
          </p:cNvSpPr>
          <p:nvPr>
            <p:ph type="title"/>
          </p:nvPr>
        </p:nvSpPr>
        <p:spPr/>
        <p:txBody>
          <a:bodyPr/>
          <a:lstStyle/>
          <a:p>
            <a:r>
              <a:rPr lang="zh-CN" altLang="en-US"/>
              <a:t>什么是</a:t>
            </a:r>
            <a:r>
              <a:rPr lang="en-US" altLang="zh-CN"/>
              <a:t>HDL?</a:t>
            </a:r>
            <a:endParaRPr lang="zh-CN" altLang="en-US"/>
          </a:p>
        </p:txBody>
      </p:sp>
      <p:sp>
        <p:nvSpPr>
          <p:cNvPr id="9219" name="内容占位符 2">
            <a:extLst>
              <a:ext uri="{FF2B5EF4-FFF2-40B4-BE49-F238E27FC236}">
                <a16:creationId xmlns:a16="http://schemas.microsoft.com/office/drawing/2014/main" id="{91730B8B-2C99-4465-8F88-2195AB022C41}"/>
              </a:ext>
            </a:extLst>
          </p:cNvPr>
          <p:cNvSpPr>
            <a:spLocks noGrp="1" noChangeArrowheads="1"/>
          </p:cNvSpPr>
          <p:nvPr>
            <p:ph idx="1"/>
          </p:nvPr>
        </p:nvSpPr>
        <p:spPr>
          <a:xfrm>
            <a:off x="606425" y="1295400"/>
            <a:ext cx="8001000" cy="4941888"/>
          </a:xfrm>
        </p:spPr>
        <p:txBody>
          <a:bodyPr/>
          <a:lstStyle/>
          <a:p>
            <a:pPr marL="0" indent="0">
              <a:buFont typeface="Wingdings" panose="05000000000000000000" pitchFamily="2" charset="2"/>
              <a:buNone/>
            </a:pPr>
            <a:r>
              <a:rPr lang="zh-CN" altLang="en-US" sz="2400">
                <a:solidFill>
                  <a:srgbClr val="C00000"/>
                </a:solidFill>
              </a:rPr>
              <a:t>电路实现（后端）</a:t>
            </a:r>
            <a:endParaRPr lang="en-US" altLang="zh-CN" sz="2400">
              <a:solidFill>
                <a:srgbClr val="C00000"/>
              </a:solidFill>
            </a:endParaRPr>
          </a:p>
          <a:p>
            <a:pPr marL="0" indent="0">
              <a:lnSpc>
                <a:spcPct val="150000"/>
              </a:lnSpc>
              <a:buFont typeface="Wingdings" panose="05000000000000000000" pitchFamily="2" charset="2"/>
              <a:buNone/>
            </a:pPr>
            <a:r>
              <a:rPr lang="en-US" altLang="zh-CN" sz="2400"/>
              <a:t>         </a:t>
            </a:r>
            <a:r>
              <a:rPr lang="en-US" altLang="zh-CN" sz="2400">
                <a:solidFill>
                  <a:srgbClr val="000066"/>
                </a:solidFill>
              </a:rPr>
              <a:t>HDL</a:t>
            </a:r>
            <a:r>
              <a:rPr lang="zh-CN" altLang="en-US" sz="2400">
                <a:solidFill>
                  <a:srgbClr val="000066"/>
                </a:solidFill>
              </a:rPr>
              <a:t>所描述的电路可以通过</a:t>
            </a:r>
            <a:r>
              <a:rPr lang="zh-CN" altLang="en-US" sz="2400">
                <a:solidFill>
                  <a:srgbClr val="C00000"/>
                </a:solidFill>
              </a:rPr>
              <a:t>综合工具（</a:t>
            </a:r>
            <a:r>
              <a:rPr lang="en-US" altLang="zh-CN" sz="2400">
                <a:solidFill>
                  <a:srgbClr val="C00000"/>
                </a:solidFill>
              </a:rPr>
              <a:t>EDA</a:t>
            </a:r>
            <a:r>
              <a:rPr lang="zh-CN" altLang="en-US" sz="2400">
                <a:solidFill>
                  <a:srgbClr val="C00000"/>
                </a:solidFill>
              </a:rPr>
              <a:t>工具）</a:t>
            </a:r>
            <a:r>
              <a:rPr lang="zh-CN" altLang="en-US" sz="2400">
                <a:solidFill>
                  <a:srgbClr val="000066"/>
                </a:solidFill>
              </a:rPr>
              <a:t>将其转换为门级电路网表，然后将其与某种工艺的基本元件逐一对应起来，再通过布局布线工具转换为电路布线结构。</a:t>
            </a:r>
          </a:p>
          <a:p>
            <a:pPr marL="0" indent="0">
              <a:lnSpc>
                <a:spcPct val="150000"/>
              </a:lnSpc>
              <a:buFont typeface="Wingdings" panose="05000000000000000000" pitchFamily="2" charset="2"/>
              <a:buNone/>
            </a:pPr>
            <a:r>
              <a:rPr lang="zh-CN" altLang="en-US" sz="2400">
                <a:solidFill>
                  <a:srgbClr val="C00000"/>
                </a:solidFill>
                <a:latin typeface="楷体_GB2312" pitchFamily="49" charset="-122"/>
              </a:rPr>
              <a:t>计算机对</a:t>
            </a:r>
            <a:r>
              <a:rPr lang="en-US" altLang="zh-CN" sz="2400">
                <a:solidFill>
                  <a:srgbClr val="C00000"/>
                </a:solidFill>
                <a:latin typeface="楷体_GB2312" pitchFamily="49" charset="-122"/>
              </a:rPr>
              <a:t>HDL </a:t>
            </a:r>
            <a:r>
              <a:rPr lang="zh-CN" altLang="en-US" sz="2400">
                <a:solidFill>
                  <a:srgbClr val="C00000"/>
                </a:solidFill>
                <a:latin typeface="楷体_GB2312" pitchFamily="49" charset="-122"/>
              </a:rPr>
              <a:t>的处理：逻辑仿真和逻辑综合</a:t>
            </a:r>
            <a:endParaRPr lang="en-US" altLang="zh-CN" sz="2400">
              <a:solidFill>
                <a:srgbClr val="C00000"/>
              </a:solidFill>
              <a:latin typeface="楷体_GB2312" pitchFamily="49" charset="-122"/>
            </a:endParaRPr>
          </a:p>
          <a:p>
            <a:pPr marL="0" indent="0">
              <a:lnSpc>
                <a:spcPct val="150000"/>
              </a:lnSpc>
              <a:buFont typeface="Wingdings" panose="05000000000000000000" pitchFamily="2" charset="2"/>
              <a:buNone/>
            </a:pPr>
            <a:r>
              <a:rPr lang="zh-CN" altLang="en-US" sz="2400">
                <a:solidFill>
                  <a:srgbClr val="C00000"/>
                </a:solidFill>
              </a:rPr>
              <a:t>逻辑仿真： </a:t>
            </a:r>
            <a:r>
              <a:rPr lang="zh-CN" altLang="en-US" sz="2400">
                <a:solidFill>
                  <a:srgbClr val="000066"/>
                </a:solidFill>
              </a:rPr>
              <a:t>是指用计算机仿真软件对数字逻辑电路的结构和行为进行预测</a:t>
            </a:r>
            <a:r>
              <a:rPr lang="en-US" altLang="zh-CN" sz="2400">
                <a:solidFill>
                  <a:srgbClr val="000066"/>
                </a:solidFill>
              </a:rPr>
              <a:t>.</a:t>
            </a:r>
            <a:r>
              <a:rPr lang="zh-CN" altLang="en-US" sz="2400">
                <a:solidFill>
                  <a:srgbClr val="000066"/>
                </a:solidFill>
              </a:rPr>
              <a:t>仿真器对</a:t>
            </a:r>
            <a:r>
              <a:rPr lang="en-US" altLang="zh-CN" sz="2400">
                <a:solidFill>
                  <a:srgbClr val="000066"/>
                </a:solidFill>
              </a:rPr>
              <a:t>HDL</a:t>
            </a:r>
            <a:r>
              <a:rPr lang="zh-CN" altLang="en-US" sz="2400">
                <a:solidFill>
                  <a:srgbClr val="000066"/>
                </a:solidFill>
              </a:rPr>
              <a:t>描述进行解释，以文本形式或时序波形图形式给出电路的输出。在仿真期间如发现设计中存在错误，就再要对</a:t>
            </a:r>
            <a:r>
              <a:rPr lang="en-US" altLang="zh-CN" sz="2400">
                <a:solidFill>
                  <a:srgbClr val="000066"/>
                </a:solidFill>
              </a:rPr>
              <a:t>HDL</a:t>
            </a:r>
            <a:r>
              <a:rPr lang="zh-CN" altLang="en-US" sz="2400">
                <a:solidFill>
                  <a:srgbClr val="000066"/>
                </a:solidFill>
              </a:rPr>
              <a:t>描述进行及时的修改。</a:t>
            </a:r>
          </a:p>
          <a:p>
            <a:pPr marL="0" indent="0">
              <a:lnSpc>
                <a:spcPct val="150000"/>
              </a:lnSpc>
              <a:buFont typeface="Wingdings" panose="05000000000000000000" pitchFamily="2" charset="2"/>
              <a:buNone/>
            </a:pPr>
            <a:endParaRPr lang="en-US" altLang="zh-CN" sz="2400">
              <a:solidFill>
                <a:srgbClr val="C00000"/>
              </a:solidFill>
              <a:latin typeface="楷体_GB2312" pitchFamily="49" charset="-122"/>
            </a:endParaRPr>
          </a:p>
          <a:p>
            <a:pPr marL="0" indent="0">
              <a:buFont typeface="Wingdings" panose="05000000000000000000" pitchFamily="2" charset="2"/>
              <a:buNone/>
            </a:pPr>
            <a:endParaRPr lang="zh-CN"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46BF2420-7CD0-45F5-9467-A2DAA4E953E8}"/>
              </a:ext>
            </a:extLst>
          </p:cNvPr>
          <p:cNvSpPr>
            <a:spLocks noGrp="1" noChangeArrowheads="1"/>
          </p:cNvSpPr>
          <p:nvPr>
            <p:ph idx="1"/>
          </p:nvPr>
        </p:nvSpPr>
        <p:spPr/>
        <p:txBody>
          <a:bodyPr/>
          <a:lstStyle/>
          <a:p>
            <a:pPr marL="0" indent="0">
              <a:lnSpc>
                <a:spcPct val="150000"/>
              </a:lnSpc>
              <a:buFont typeface="Wingdings" panose="05000000000000000000" pitchFamily="2" charset="2"/>
              <a:buNone/>
            </a:pPr>
            <a:r>
              <a:rPr lang="zh-CN" altLang="en-US" sz="2400">
                <a:solidFill>
                  <a:srgbClr val="C00000"/>
                </a:solidFill>
              </a:rPr>
              <a:t>逻辑综合 </a:t>
            </a:r>
            <a:r>
              <a:rPr lang="zh-CN" altLang="en-US" sz="2400"/>
              <a:t>是</a:t>
            </a:r>
            <a:r>
              <a:rPr lang="zh-CN" altLang="en-US" sz="2400">
                <a:solidFill>
                  <a:srgbClr val="000066"/>
                </a:solidFill>
              </a:rPr>
              <a:t>指从</a:t>
            </a:r>
            <a:r>
              <a:rPr lang="en-US" altLang="zh-CN" sz="2400">
                <a:solidFill>
                  <a:srgbClr val="000066"/>
                </a:solidFill>
              </a:rPr>
              <a:t>HDL</a:t>
            </a:r>
            <a:r>
              <a:rPr lang="zh-CN" altLang="en-US" sz="2400">
                <a:solidFill>
                  <a:srgbClr val="000066"/>
                </a:solidFill>
              </a:rPr>
              <a:t>描述的数字逻辑电路模型中导出电路基本元件列表以及元件之间的连接关系（常称为门级网表）的过程。类似对高级程序语言设计进行编译产生目标代码的过程，产生门级元件及其连接关系的数据库，根据这个数据库可以制作出集成电路或印刷电路板</a:t>
            </a:r>
            <a:r>
              <a:rPr lang="en-US" altLang="zh-CN" sz="2400">
                <a:solidFill>
                  <a:srgbClr val="000066"/>
                </a:solidFill>
              </a:rPr>
              <a:t>PCB</a:t>
            </a:r>
            <a:r>
              <a:rPr lang="zh-CN" altLang="en-US" sz="2400">
                <a:solidFill>
                  <a:srgbClr val="000066"/>
                </a:solidFill>
              </a:rPr>
              <a:t>。</a:t>
            </a:r>
          </a:p>
          <a:p>
            <a:pPr marL="0" indent="0">
              <a:buFont typeface="Wingdings" panose="05000000000000000000" pitchFamily="2" charset="2"/>
              <a:buNone/>
            </a:pPr>
            <a:endParaRPr lang="zh-CN" altLang="en-US"/>
          </a:p>
        </p:txBody>
      </p:sp>
      <p:sp>
        <p:nvSpPr>
          <p:cNvPr id="10243" name="标题 1">
            <a:extLst>
              <a:ext uri="{FF2B5EF4-FFF2-40B4-BE49-F238E27FC236}">
                <a16:creationId xmlns:a16="http://schemas.microsoft.com/office/drawing/2014/main" id="{9F25B20F-6424-4820-BB61-C3A7031B4FA4}"/>
              </a:ext>
            </a:extLst>
          </p:cNvPr>
          <p:cNvSpPr>
            <a:spLocks noGrp="1" noChangeArrowheads="1"/>
          </p:cNvSpPr>
          <p:nvPr>
            <p:ph type="title"/>
          </p:nvPr>
        </p:nvSpPr>
        <p:spPr/>
        <p:txBody>
          <a:bodyPr/>
          <a:lstStyle/>
          <a:p>
            <a:r>
              <a:rPr lang="zh-CN" altLang="en-US"/>
              <a:t>什么是</a:t>
            </a:r>
            <a:r>
              <a:rPr lang="en-US" altLang="zh-CN"/>
              <a:t>HDL?</a:t>
            </a:r>
            <a:endParaRPr lang="zh-CN" altLang="en-US"/>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CF5AF984-C843-4BD8-A8A1-730764E8ACAB}"/>
              </a:ext>
            </a:extLst>
          </p:cNvPr>
          <p:cNvSpPr>
            <a:spLocks noGrp="1" noChangeArrowheads="1"/>
          </p:cNvSpPr>
          <p:nvPr>
            <p:ph type="title"/>
          </p:nvPr>
        </p:nvSpPr>
        <p:spPr/>
        <p:txBody>
          <a:bodyPr/>
          <a:lstStyle/>
          <a:p>
            <a:r>
              <a:rPr lang="en-US" altLang="zh-CN"/>
              <a:t>Verilog</a:t>
            </a:r>
            <a:r>
              <a:rPr lang="zh-CN" altLang="en-US"/>
              <a:t> 简介</a:t>
            </a:r>
          </a:p>
        </p:txBody>
      </p:sp>
      <p:sp>
        <p:nvSpPr>
          <p:cNvPr id="11267" name="内容占位符 2">
            <a:extLst>
              <a:ext uri="{FF2B5EF4-FFF2-40B4-BE49-F238E27FC236}">
                <a16:creationId xmlns:a16="http://schemas.microsoft.com/office/drawing/2014/main" id="{72FA1CDA-0FC7-4D9A-B58C-1F7F49E87668}"/>
              </a:ext>
            </a:extLst>
          </p:cNvPr>
          <p:cNvSpPr>
            <a:spLocks noGrp="1" noChangeArrowheads="1"/>
          </p:cNvSpPr>
          <p:nvPr>
            <p:ph idx="1"/>
          </p:nvPr>
        </p:nvSpPr>
        <p:spPr/>
        <p:txBody>
          <a:bodyPr/>
          <a:lstStyle/>
          <a:p>
            <a:pPr marL="0" indent="0">
              <a:lnSpc>
                <a:spcPct val="150000"/>
              </a:lnSpc>
              <a:buFont typeface="Wingdings" panose="05000000000000000000" pitchFamily="2" charset="2"/>
              <a:buNone/>
            </a:pPr>
            <a:r>
              <a:rPr lang="zh-CN" altLang="en-US"/>
              <a:t>常见的硬件描述语言：</a:t>
            </a:r>
            <a:endParaRPr lang="en-US" altLang="zh-CN"/>
          </a:p>
          <a:p>
            <a:pPr marL="0" indent="0">
              <a:lnSpc>
                <a:spcPct val="150000"/>
              </a:lnSpc>
              <a:buFont typeface="Wingdings" panose="05000000000000000000" pitchFamily="2" charset="2"/>
              <a:buNone/>
            </a:pPr>
            <a:r>
              <a:rPr lang="en-US" altLang="zh-CN">
                <a:solidFill>
                  <a:srgbClr val="C00000"/>
                </a:solidFill>
              </a:rPr>
              <a:t>Verilog HDL  </a:t>
            </a:r>
            <a:r>
              <a:rPr lang="en-US" altLang="zh-CN"/>
              <a:t>,    </a:t>
            </a:r>
            <a:r>
              <a:rPr lang="en-US" altLang="zh-CN">
                <a:solidFill>
                  <a:srgbClr val="C00000"/>
                </a:solidFill>
              </a:rPr>
              <a:t>VHDL </a:t>
            </a:r>
            <a:r>
              <a:rPr lang="en-US" altLang="zh-CN"/>
              <a:t>    </a:t>
            </a:r>
            <a:r>
              <a:rPr lang="en-US" altLang="zh-CN">
                <a:solidFill>
                  <a:srgbClr val="C00000"/>
                </a:solidFill>
              </a:rPr>
              <a:t>,    ABEL</a:t>
            </a:r>
            <a:r>
              <a:rPr lang="en-US" altLang="zh-CN"/>
              <a:t>(</a:t>
            </a:r>
            <a:r>
              <a:rPr lang="zh-CN" altLang="en-US"/>
              <a:t>较早）</a:t>
            </a:r>
            <a:endParaRPr lang="en-US" altLang="zh-CN"/>
          </a:p>
          <a:p>
            <a:pPr marL="0" indent="0">
              <a:lnSpc>
                <a:spcPct val="150000"/>
              </a:lnSpc>
              <a:buFont typeface="Wingdings" panose="05000000000000000000" pitchFamily="2" charset="2"/>
              <a:buNone/>
            </a:pPr>
            <a:r>
              <a:rPr lang="en-US" altLang="zh-CN"/>
              <a:t>1995</a:t>
            </a:r>
            <a:r>
              <a:rPr lang="zh-CN" altLang="en-US"/>
              <a:t>年，</a:t>
            </a:r>
            <a:r>
              <a:rPr lang="en-US" altLang="zh-CN"/>
              <a:t>Verilog</a:t>
            </a:r>
            <a:r>
              <a:rPr lang="zh-CN" altLang="en-US"/>
              <a:t>语言正式被批准为</a:t>
            </a:r>
            <a:r>
              <a:rPr lang="en-US" altLang="zh-CN"/>
              <a:t>IEEE</a:t>
            </a:r>
            <a:r>
              <a:rPr lang="zh-CN" altLang="en-US"/>
              <a:t>的标准，叫做</a:t>
            </a:r>
            <a:r>
              <a:rPr lang="en-US" altLang="zh-CN"/>
              <a:t>1364-1995.</a:t>
            </a:r>
          </a:p>
          <a:p>
            <a:pPr marL="0" indent="0">
              <a:lnSpc>
                <a:spcPct val="150000"/>
              </a:lnSpc>
              <a:buFont typeface="Wingdings" panose="05000000000000000000" pitchFamily="2" charset="2"/>
              <a:buNone/>
            </a:pPr>
            <a:r>
              <a:rPr lang="en-US" altLang="zh-CN"/>
              <a:t>2001</a:t>
            </a:r>
            <a:r>
              <a:rPr lang="zh-CN" altLang="en-US"/>
              <a:t>年，</a:t>
            </a:r>
            <a:r>
              <a:rPr lang="en-US" altLang="zh-CN"/>
              <a:t>2005</a:t>
            </a:r>
            <a:r>
              <a:rPr lang="zh-CN" altLang="en-US"/>
              <a:t>年修订增强版。</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C62A5154-6681-48D0-AFE4-7EF7C7F14C35}"/>
              </a:ext>
            </a:extLst>
          </p:cNvPr>
          <p:cNvSpPr>
            <a:spLocks noGrp="1" noChangeArrowheads="1"/>
          </p:cNvSpPr>
          <p:nvPr>
            <p:ph idx="1"/>
          </p:nvPr>
        </p:nvSpPr>
        <p:spPr>
          <a:xfrm>
            <a:off x="571500" y="1268413"/>
            <a:ext cx="8001000" cy="4824412"/>
          </a:xfrm>
        </p:spPr>
        <p:txBody>
          <a:bodyPr/>
          <a:lstStyle/>
          <a:p>
            <a:pPr marL="0" indent="0">
              <a:spcBef>
                <a:spcPct val="0"/>
              </a:spcBef>
              <a:buFont typeface="Wingdings" panose="05000000000000000000" pitchFamily="2" charset="2"/>
              <a:buNone/>
            </a:pPr>
            <a:r>
              <a:rPr lang="zh-CN" altLang="en-US">
                <a:solidFill>
                  <a:srgbClr val="C00000"/>
                </a:solidFill>
              </a:rPr>
              <a:t>原理图输入法</a:t>
            </a:r>
            <a:endParaRPr lang="en-US" altLang="zh-CN">
              <a:solidFill>
                <a:srgbClr val="C00000"/>
              </a:solidFill>
            </a:endParaRPr>
          </a:p>
          <a:p>
            <a:pPr marL="0" indent="0">
              <a:spcBef>
                <a:spcPct val="0"/>
              </a:spcBef>
              <a:buFont typeface="Wingdings" panose="05000000000000000000" pitchFamily="2" charset="2"/>
              <a:buNone/>
            </a:pPr>
            <a:r>
              <a:rPr lang="en-US" altLang="zh-CN"/>
              <a:t>       </a:t>
            </a:r>
            <a:r>
              <a:rPr lang="zh-CN" altLang="en-US" sz="2400"/>
              <a:t>在</a:t>
            </a:r>
            <a:r>
              <a:rPr lang="en-US" altLang="zh-CN" sz="2400"/>
              <a:t>FPGA</a:t>
            </a:r>
            <a:r>
              <a:rPr lang="zh-CN" altLang="en-US" sz="2400"/>
              <a:t>设计中，还有一种原理图输入法，这种输入方式能够很直观地看到电路结构并快速理解。</a:t>
            </a:r>
            <a:endParaRPr lang="en-US" altLang="zh-CN" sz="2400"/>
          </a:p>
          <a:p>
            <a:pPr marL="0" indent="0">
              <a:lnSpc>
                <a:spcPct val="150000"/>
              </a:lnSpc>
              <a:buFont typeface="Wingdings" panose="05000000000000000000" pitchFamily="2" charset="2"/>
              <a:buNone/>
            </a:pPr>
            <a:r>
              <a:rPr lang="zh-CN" altLang="en-US" sz="2400"/>
              <a:t>         </a:t>
            </a:r>
          </a:p>
        </p:txBody>
      </p:sp>
      <p:sp>
        <p:nvSpPr>
          <p:cNvPr id="12291" name="标题 1">
            <a:extLst>
              <a:ext uri="{FF2B5EF4-FFF2-40B4-BE49-F238E27FC236}">
                <a16:creationId xmlns:a16="http://schemas.microsoft.com/office/drawing/2014/main" id="{C05F6339-900E-4449-8391-4EE26124365E}"/>
              </a:ext>
            </a:extLst>
          </p:cNvPr>
          <p:cNvSpPr>
            <a:spLocks noGrp="1" noChangeArrowheads="1"/>
          </p:cNvSpPr>
          <p:nvPr>
            <p:ph type="title"/>
          </p:nvPr>
        </p:nvSpPr>
        <p:spPr/>
        <p:txBody>
          <a:bodyPr/>
          <a:lstStyle/>
          <a:p>
            <a:r>
              <a:rPr lang="en-US" altLang="zh-CN"/>
              <a:t>Verilog</a:t>
            </a:r>
            <a:r>
              <a:rPr lang="zh-CN" altLang="en-US"/>
              <a:t> 简介</a:t>
            </a:r>
          </a:p>
        </p:txBody>
      </p:sp>
      <p:graphicFrame>
        <p:nvGraphicFramePr>
          <p:cNvPr id="12292" name="Object 14">
            <a:extLst>
              <a:ext uri="{FF2B5EF4-FFF2-40B4-BE49-F238E27FC236}">
                <a16:creationId xmlns:a16="http://schemas.microsoft.com/office/drawing/2014/main" id="{513B0D47-76A6-4E2F-A08B-FDFD5CF0A8AA}"/>
              </a:ext>
            </a:extLst>
          </p:cNvPr>
          <p:cNvGraphicFramePr>
            <a:graphicFrameLocks noChangeAspect="1"/>
          </p:cNvGraphicFramePr>
          <p:nvPr/>
        </p:nvGraphicFramePr>
        <p:xfrm>
          <a:off x="611188" y="2632075"/>
          <a:ext cx="3960812" cy="3965575"/>
        </p:xfrm>
        <a:graphic>
          <a:graphicData uri="http://schemas.openxmlformats.org/presentationml/2006/ole">
            <mc:AlternateContent xmlns:mc="http://schemas.openxmlformats.org/markup-compatibility/2006">
              <mc:Choice xmlns:v="urn:schemas-microsoft-com:vml" Requires="v">
                <p:oleObj spid="_x0000_s12294" name="图片" r:id="rId3" imgW="3217164" imgH="3172968" progId="Word.Picture.8">
                  <p:embed/>
                </p:oleObj>
              </mc:Choice>
              <mc:Fallback>
                <p:oleObj name="图片" r:id="rId3" imgW="3217164" imgH="3172968"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t="-1404"/>
                      <a:stretch>
                        <a:fillRect/>
                      </a:stretch>
                    </p:blipFill>
                    <p:spPr bwMode="auto">
                      <a:xfrm>
                        <a:off x="611188" y="2632075"/>
                        <a:ext cx="3960812" cy="3965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文本框 5">
            <a:extLst>
              <a:ext uri="{FF2B5EF4-FFF2-40B4-BE49-F238E27FC236}">
                <a16:creationId xmlns:a16="http://schemas.microsoft.com/office/drawing/2014/main" id="{EBF1E6AB-8640-4260-BD40-F84C262B2B3A}"/>
              </a:ext>
            </a:extLst>
          </p:cNvPr>
          <p:cNvSpPr txBox="1">
            <a:spLocks noChangeArrowheads="1"/>
          </p:cNvSpPr>
          <p:nvPr/>
        </p:nvSpPr>
        <p:spPr bwMode="auto">
          <a:xfrm>
            <a:off x="5435600" y="3136900"/>
            <a:ext cx="280828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zh-CN" altLang="en-US" sz="2800">
                <a:solidFill>
                  <a:srgbClr val="C00000"/>
                </a:solidFill>
              </a:rPr>
              <a:t>例如：这是一个译码器，如果用原理图输入需要多少个底层元件呢？</a:t>
            </a:r>
          </a:p>
        </p:txBody>
      </p:sp>
    </p:spTree>
  </p:cSld>
  <p:clrMapOvr>
    <a:masterClrMapping/>
  </p:clrMapOvr>
  <p:transition>
    <p:wipe dir="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lnDef>
    <a:txDef>
      <a:spPr>
        <a:noFill/>
      </a:spPr>
      <a:bodyPr wrap="square" rtlCol="0">
        <a:spAutoFit/>
      </a:bodyPr>
      <a:lstStyle>
        <a:defPPr algn="l">
          <a:defRPr dirty="0" smtClean="0">
            <a:solidFill>
              <a:srgbClr val="C00000"/>
            </a:solidFill>
          </a:defRPr>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16124</TotalTime>
  <Words>3117</Words>
  <Application>Microsoft Office PowerPoint</Application>
  <PresentationFormat>全屏显示(4:3)</PresentationFormat>
  <Paragraphs>591</Paragraphs>
  <Slides>36</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51" baseType="lpstr">
      <vt:lpstr>Arial Narrow</vt:lpstr>
      <vt:lpstr>宋体</vt:lpstr>
      <vt:lpstr>Arial</vt:lpstr>
      <vt:lpstr>楷体_GB2312</vt:lpstr>
      <vt:lpstr>Wingdings</vt:lpstr>
      <vt:lpstr>Times New Roman</vt:lpstr>
      <vt:lpstr>Verdana</vt:lpstr>
      <vt:lpstr>Courier New</vt:lpstr>
      <vt:lpstr>华康简宋</vt:lpstr>
      <vt:lpstr>Tahoma</vt:lpstr>
      <vt:lpstr>Profile</vt:lpstr>
      <vt:lpstr>图片</vt:lpstr>
      <vt:lpstr>Microsoft Word 图片</vt:lpstr>
      <vt:lpstr>Microsoft Word Picture</vt:lpstr>
      <vt:lpstr>Microsoft 公式 3.0</vt:lpstr>
      <vt:lpstr>2.5  前言（补充）</vt:lpstr>
      <vt:lpstr>什么是FPGA?</vt:lpstr>
      <vt:lpstr>什么是FPGA?</vt:lpstr>
      <vt:lpstr>什么是FPGA?</vt:lpstr>
      <vt:lpstr>什么是HDL?</vt:lpstr>
      <vt:lpstr>什么是HDL?</vt:lpstr>
      <vt:lpstr>什么是HDL?</vt:lpstr>
      <vt:lpstr>Verilog 简介</vt:lpstr>
      <vt:lpstr>Verilog 简介</vt:lpstr>
      <vt:lpstr>PowerPoint 演示文稿</vt:lpstr>
      <vt:lpstr>PowerPoint 演示文稿</vt:lpstr>
      <vt:lpstr>2.5.1-2.5.3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Wang Moby</cp:lastModifiedBy>
  <cp:revision>1755</cp:revision>
  <dcterms:created xsi:type="dcterms:W3CDTF">2004-08-29T02:51:05Z</dcterms:created>
  <dcterms:modified xsi:type="dcterms:W3CDTF">2020-04-25T08:40:41Z</dcterms:modified>
</cp:coreProperties>
</file>