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702" r:id="rId2"/>
    <p:sldMasterId id="2147483707" r:id="rId3"/>
    <p:sldMasterId id="2147483710" r:id="rId4"/>
    <p:sldMasterId id="2147483713" r:id="rId5"/>
  </p:sldMasterIdLst>
  <p:notesMasterIdLst>
    <p:notesMasterId r:id="rId62"/>
  </p:notesMasterIdLst>
  <p:handoutMasterIdLst>
    <p:handoutMasterId r:id="rId63"/>
  </p:handoutMasterIdLst>
  <p:sldIdLst>
    <p:sldId id="437" r:id="rId6"/>
    <p:sldId id="438" r:id="rId7"/>
    <p:sldId id="488" r:id="rId8"/>
    <p:sldId id="459" r:id="rId9"/>
    <p:sldId id="439" r:id="rId10"/>
    <p:sldId id="500" r:id="rId11"/>
    <p:sldId id="468" r:id="rId12"/>
    <p:sldId id="467" r:id="rId13"/>
    <p:sldId id="474" r:id="rId14"/>
    <p:sldId id="475" r:id="rId15"/>
    <p:sldId id="487" r:id="rId16"/>
    <p:sldId id="470" r:id="rId17"/>
    <p:sldId id="471" r:id="rId18"/>
    <p:sldId id="502" r:id="rId19"/>
    <p:sldId id="469" r:id="rId20"/>
    <p:sldId id="503" r:id="rId21"/>
    <p:sldId id="477" r:id="rId22"/>
    <p:sldId id="478" r:id="rId23"/>
    <p:sldId id="479" r:id="rId24"/>
    <p:sldId id="480" r:id="rId25"/>
    <p:sldId id="481" r:id="rId26"/>
    <p:sldId id="482" r:id="rId27"/>
    <p:sldId id="483" r:id="rId28"/>
    <p:sldId id="484" r:id="rId29"/>
    <p:sldId id="485" r:id="rId30"/>
    <p:sldId id="504" r:id="rId31"/>
    <p:sldId id="505" r:id="rId32"/>
    <p:sldId id="506" r:id="rId33"/>
    <p:sldId id="507" r:id="rId34"/>
    <p:sldId id="508" r:id="rId35"/>
    <p:sldId id="509" r:id="rId36"/>
    <p:sldId id="489" r:id="rId37"/>
    <p:sldId id="510" r:id="rId38"/>
    <p:sldId id="511" r:id="rId39"/>
    <p:sldId id="512" r:id="rId40"/>
    <p:sldId id="513" r:id="rId41"/>
    <p:sldId id="514" r:id="rId42"/>
    <p:sldId id="515" r:id="rId43"/>
    <p:sldId id="516" r:id="rId44"/>
    <p:sldId id="517" r:id="rId45"/>
    <p:sldId id="518" r:id="rId46"/>
    <p:sldId id="519" r:id="rId47"/>
    <p:sldId id="520" r:id="rId48"/>
    <p:sldId id="521" r:id="rId49"/>
    <p:sldId id="522" r:id="rId50"/>
    <p:sldId id="523" r:id="rId51"/>
    <p:sldId id="524" r:id="rId52"/>
    <p:sldId id="525" r:id="rId53"/>
    <p:sldId id="526" r:id="rId54"/>
    <p:sldId id="527" r:id="rId55"/>
    <p:sldId id="528" r:id="rId56"/>
    <p:sldId id="529" r:id="rId57"/>
    <p:sldId id="456" r:id="rId58"/>
    <p:sldId id="530" r:id="rId59"/>
    <p:sldId id="531" r:id="rId60"/>
    <p:sldId id="532" r:id="rId6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00FF"/>
    <a:srgbClr val="0000CC"/>
    <a:srgbClr val="339933"/>
    <a:srgbClr val="FF0000"/>
    <a:srgbClr val="E0E0E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B6B651-5A95-4276-ABCD-AAE6415D0219}" v="4" dt="2020-09-01T07:02:45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9" autoAdjust="0"/>
    <p:restoredTop sz="93896" autoAdjust="0"/>
  </p:normalViewPr>
  <p:slideViewPr>
    <p:cSldViewPr>
      <p:cViewPr varScale="1">
        <p:scale>
          <a:sx n="72" d="100"/>
          <a:sy n="72" d="100"/>
        </p:scale>
        <p:origin x="920" y="5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90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handoutMaster" Target="handoutMasters/handout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小黑" userId="93b7902d-c078-4d6f-b7cd-70530e4b37b2" providerId="ADAL" clId="{E5B6B651-5A95-4276-ABCD-AAE6415D0219}"/>
    <pc:docChg chg="custSel modSld">
      <pc:chgData name="小黑" userId="93b7902d-c078-4d6f-b7cd-70530e4b37b2" providerId="ADAL" clId="{E5B6B651-5A95-4276-ABCD-AAE6415D0219}" dt="2020-09-01T07:04:49.240" v="4" actId="478"/>
      <pc:docMkLst>
        <pc:docMk/>
      </pc:docMkLst>
      <pc:sldChg chg="delSp modSp">
        <pc:chgData name="小黑" userId="93b7902d-c078-4d6f-b7cd-70530e4b37b2" providerId="ADAL" clId="{E5B6B651-5A95-4276-ABCD-AAE6415D0219}" dt="2020-09-01T07:02:45.903" v="3" actId="478"/>
        <pc:sldMkLst>
          <pc:docMk/>
          <pc:sldMk cId="0" sldId="510"/>
        </pc:sldMkLst>
        <pc:spChg chg="del mod">
          <ac:chgData name="小黑" userId="93b7902d-c078-4d6f-b7cd-70530e4b37b2" providerId="ADAL" clId="{E5B6B651-5A95-4276-ABCD-AAE6415D0219}" dt="2020-09-01T07:02:45.903" v="3" actId="478"/>
          <ac:spMkLst>
            <pc:docMk/>
            <pc:sldMk cId="0" sldId="510"/>
            <ac:spMk id="50179" creationId="{1458A57A-F989-4A6B-A665-AF5EFD04774F}"/>
          </ac:spMkLst>
        </pc:spChg>
      </pc:sldChg>
      <pc:sldChg chg="delSp mod">
        <pc:chgData name="小黑" userId="93b7902d-c078-4d6f-b7cd-70530e4b37b2" providerId="ADAL" clId="{E5B6B651-5A95-4276-ABCD-AAE6415D0219}" dt="2020-09-01T07:04:49.240" v="4" actId="478"/>
        <pc:sldMkLst>
          <pc:docMk/>
          <pc:sldMk cId="0" sldId="525"/>
        </pc:sldMkLst>
        <pc:spChg chg="del">
          <ac:chgData name="小黑" userId="93b7902d-c078-4d6f-b7cd-70530e4b37b2" providerId="ADAL" clId="{E5B6B651-5A95-4276-ABCD-AAE6415D0219}" dt="2020-09-01T07:04:49.240" v="4" actId="478"/>
          <ac:spMkLst>
            <pc:docMk/>
            <pc:sldMk cId="0" sldId="525"/>
            <ac:spMk id="65541" creationId="{D8769DED-1F21-4F10-AE52-1241525DB75C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emf"/><Relationship Id="rId7" Type="http://schemas.openxmlformats.org/officeDocument/2006/relationships/image" Target="../media/image32.wmf"/><Relationship Id="rId2" Type="http://schemas.openxmlformats.org/officeDocument/2006/relationships/image" Target="../media/image27.e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56FEFD79-6AA8-496D-AE82-73A32A84BD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4506B7C4-E532-4E90-A7A0-C3FF5931C81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F208F707-A846-4987-B670-1B7A613645E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9" name="Rectangle 5">
            <a:extLst>
              <a:ext uri="{FF2B5EF4-FFF2-40B4-BE49-F238E27FC236}">
                <a16:creationId xmlns:a16="http://schemas.microsoft.com/office/drawing/2014/main" id="{DCE4FE4B-8846-4AB6-92FB-32ECBAB937E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smtClean="0"/>
            </a:lvl1pPr>
          </a:lstStyle>
          <a:p>
            <a:pPr>
              <a:defRPr/>
            </a:pPr>
            <a:fld id="{1F75012A-E0BB-434E-9FC9-B745FEDF79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7CD15D2A-B08A-4842-98AF-06A13B0C71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26EE11A4-F995-4928-94EC-7A191D1ADE7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8970114F-03C6-4F58-8BEF-A8BDECDC6F1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23950" y="684213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7" name="Rectangle 5">
            <a:extLst>
              <a:ext uri="{FF2B5EF4-FFF2-40B4-BE49-F238E27FC236}">
                <a16:creationId xmlns:a16="http://schemas.microsoft.com/office/drawing/2014/main" id="{D2BA9907-0284-41CF-975C-690A8B8246F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2278" name="Rectangle 6">
            <a:extLst>
              <a:ext uri="{FF2B5EF4-FFF2-40B4-BE49-F238E27FC236}">
                <a16:creationId xmlns:a16="http://schemas.microsoft.com/office/drawing/2014/main" id="{85C95F3F-105E-4458-BAF1-C471DFEBD84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279" name="Rectangle 7">
            <a:extLst>
              <a:ext uri="{FF2B5EF4-FFF2-40B4-BE49-F238E27FC236}">
                <a16:creationId xmlns:a16="http://schemas.microsoft.com/office/drawing/2014/main" id="{CF3A3EEF-44D2-4069-A000-81C63FEF88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6709F588-30DB-430F-8991-5FDB47EE9E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0C92BCA8-0235-4C26-9D56-BB7F544D65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0BD4509-B169-4B95-B905-14A36E3EDED7}" type="slidenum"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zh-CN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B95C331-1825-4779-BEFA-D2F4A2E2D8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2A4CFC0E-405B-45C1-B56E-63C55FFEF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AD3B30A7-7869-48EC-8D09-EEB0DE7CBD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8337F3C-1ED3-462C-B6C7-598CD6DE4442}" type="slidenum"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zh-CN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A0CE3AF1-F122-4785-A5B8-370959AE0C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EF1C756-72A9-4D6E-81B9-2EF1BB57A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图中看出，谐波次数越高，幅值分量越小，对原波形的贡献越小，所以在一定条件下可忽略高次谐波。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09C6BEB8-A5F2-48D4-AE61-2692BAAFE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5573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8" descr="前进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7043D82-E254-4667-A959-9DFAAC4CF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播放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08F8B60-5D8A-4028-A7A4-838AE6DB29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后退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2B21A3C-F0E3-4D47-BD16-B1BC0DA2FF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ea typeface="隶书" pitchFamily="49" charset="-122"/>
              </a:defRPr>
            </a:lvl1pPr>
          </a:lstStyle>
          <a:p>
            <a:r>
              <a:rPr lang="en-US" altLang="zh-CN"/>
              <a:t>abcd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/>
              <a:t>abcdefg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07F642F-5D09-4F09-9DD3-8A160562E9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E059843-6361-4A00-BFED-896731F186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3A50653-7CC0-401C-8088-AAD19128C8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7268A9-D49A-4654-86FB-1564C9D802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646180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20610E-D3D6-4F8B-978D-D9BA6029C6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435C5B4-47DD-40CF-A35C-1BF43BEBD5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4D162-94FC-4A3C-B04A-5DE933817A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071512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260350"/>
            <a:ext cx="2008188" cy="5635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4675" y="260350"/>
            <a:ext cx="5876925" cy="5635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8ABF752-917D-4C5F-948F-31A91CA4D7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BD07308-F662-41FD-A352-6B47CFBD44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0F0A2-A587-42D4-A687-03D9F16AB9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403203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80DD6ED6-A5B2-4B8F-BAE0-A82289CB00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8A805A6D-FB71-4FE5-8B18-00F1515C1D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337E787-A9C4-4BF1-8A6F-843C32758D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5396862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820F307-0BB3-4524-AB70-EF7E18D88C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96719C57-D67E-46DC-82A3-9BFAC8E80B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DD47F2B-3F9E-4153-8CA8-31D39B8715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443681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74675" y="260350"/>
            <a:ext cx="8037513" cy="5635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3355FA0-C6FF-437E-A5BB-CB6D382B6C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676E1C2-2692-445F-B493-33141C66EF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FE9D657-2513-44A6-A22A-8D781993A9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477771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902ACA79-4238-4B29-B913-53726A083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8" descr="前进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283F92-DE6F-4AD3-8393-0496C81EEF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播放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A9E4698-955D-4912-AA7A-C37CCF0F3E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后退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15CC40D-3872-4492-BD9B-8B7C8AD754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ea typeface="隶书" pitchFamily="49" charset="-122"/>
              </a:defRPr>
            </a:lvl1pPr>
          </a:lstStyle>
          <a:p>
            <a:r>
              <a:rPr lang="en-US" altLang="zh-CN"/>
              <a:t>abcd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/>
              <a:t>abcdefg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52087DD-8A24-4933-98F8-BBFCFE0FF6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60F272F-33FC-42DA-AEC4-16AB560A40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8256CA5-1D16-47FE-BFB8-9541EEADC2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b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06298B6-EE3C-4615-BF05-2556A198C5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9018841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BDE9842-EC4F-4C46-8C81-C6481044FE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1E0A6B5A-C789-40CF-8619-374E716AF6D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5EBE240-7A7E-4FF6-8862-489422DC4F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444911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839BE372-1F62-45E5-B36C-36876EDA04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EFF4B1F2-C1D6-47CE-AB84-860B6B2649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A7F904E-44D1-49F6-9196-7D6A48F0BB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0314771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72A8DD9-0F60-44DA-8C75-FCD5A4E004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BB0265A-1017-4CCF-89EB-0AAFFCF87E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320CE-11B4-4584-9CAE-550120EA17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89204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2F80BBB-CF60-488A-B5EE-7CE084CC27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AF64831-50D2-4DB4-B67C-C2A0277690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69403-96D6-4375-9B79-7BC2F4F74F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4700286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7888" y="1628775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9B74C0D-C5F6-46AB-9952-4CF58990D4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87ABB51-4A79-4958-8DDF-2DE15C4571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516FD-2384-424E-947B-B1441087E4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891358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194B78-E8B4-4831-B9AF-1FD851E347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8C805D3-2BF7-42BC-AA45-329A0E42BA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BC23D-F396-47E5-AFA1-DA7651915A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19029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102739F-2D2E-491A-B3D6-B4AC0A4CA0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87FBA6C-EEC3-4EB6-BC6F-1E15C2FB660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CC6CE-F7DC-4CC1-A141-9027264E16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9736264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54992A14-88C9-466A-9F86-937F3128A4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17AB1867-F5C8-44CE-8B6E-78A34B73F8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A5B5F-C079-4777-B6AE-88364E2752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6510131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26B40C2-A2B2-48D8-A737-95571BB9D8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1FE22A0-A5F6-4CB2-BA99-3DFEAAB127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FF588-FF2C-405D-961F-9801B56559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927705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6D1EACE-0BF1-4DC2-8AFB-3B01014B1E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4780619-7A66-460B-A45D-6B6F9F7AAA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0E150-7772-4354-B3EB-3D07A9295E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7395562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B3389-C0D2-471E-9A02-12472C4A51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60350"/>
            <a:ext cx="80010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abcd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69437B7-35A1-4128-AC50-F0F52BE366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abvd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67B0835D-BCB9-4BED-8E2C-65674B213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13FA53DD-94B2-4D95-92D2-61CBEA6186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02118A5B-C003-4CC7-8889-5B3BC1A7DB8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66F3C00F-2184-4C57-8A47-D00B949FEA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E3FA12EC-0918-48E9-8A8E-C39299E889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2" name="Picture 12" descr="前进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B3E35A-3C60-4EE6-801F-8E5E68C89E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3" descr="播放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B4EE18E-91C4-4200-8122-F428DCBFBB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4" descr="后退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26410E8-2223-4383-B284-4D2AFCB2F9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7C43032-C5A9-4C97-8226-382A3727B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60350"/>
            <a:ext cx="80010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abcd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AF4AC86-ED13-41E4-AC7B-84F4DF4CB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abvd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AutoShape 4">
            <a:extLst>
              <a:ext uri="{FF2B5EF4-FFF2-40B4-BE49-F238E27FC236}">
                <a16:creationId xmlns:a16="http://schemas.microsoft.com/office/drawing/2014/main" id="{246F75E1-2428-4772-B3E5-9CA6E7EAF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" name="Line 5">
            <a:extLst>
              <a:ext uri="{FF2B5EF4-FFF2-40B4-BE49-F238E27FC236}">
                <a16:creationId xmlns:a16="http://schemas.microsoft.com/office/drawing/2014/main" id="{472D457B-5F29-4434-9AD0-CD0C61C2E4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8096DAE9-EF5F-4574-9F74-B2BAC6C4FDC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92535C24-32C1-4D67-AF9C-4D5C965396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86912C9-A2F4-4D7C-B425-32FEAACB85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6" name="Picture 12" descr="前进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5DCE81-9C12-42D6-9FB8-06E809C438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13" descr="播放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86B981E-8E83-4F39-A63B-FDEA9072DC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4" descr="后退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9A5889-AE2A-4524-84CA-CED13734C7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EFE6770-0DBA-4A11-99B5-49974743B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60350"/>
            <a:ext cx="80010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abcd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D28CC88-3416-4E99-A31A-FC668296B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abvd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AutoShape 4">
            <a:extLst>
              <a:ext uri="{FF2B5EF4-FFF2-40B4-BE49-F238E27FC236}">
                <a16:creationId xmlns:a16="http://schemas.microsoft.com/office/drawing/2014/main" id="{CE15AFCF-AE33-4436-8C04-ACDE56988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" name="Line 5">
            <a:extLst>
              <a:ext uri="{FF2B5EF4-FFF2-40B4-BE49-F238E27FC236}">
                <a16:creationId xmlns:a16="http://schemas.microsoft.com/office/drawing/2014/main" id="{7E548398-C0E0-46AA-8939-EF3215FA01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0573A3F7-99A2-4DEC-A75C-FC117E87DF0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4C455260-9456-4A85-A69D-3AFEFA75FF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502AEE5B-0CF5-4BFA-AFFF-96CBE90993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0" name="Picture 12" descr="前进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06B858C-7432-4393-9994-23CBF7BAF5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13" descr="播放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ECB1DEC-8D1F-452D-8358-9A6A6FBFD8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4" descr="后退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E895ECB-C7B7-4267-8EE7-0F3348EB06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8307B7D-8AD9-4E7D-8305-4F74757A9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60350"/>
            <a:ext cx="80010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abcd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F9066AA-A61C-4B87-AAC9-52144B908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abvd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8A1250FE-97CD-422B-94CB-28FCBEE80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1" name="Line 5">
            <a:extLst>
              <a:ext uri="{FF2B5EF4-FFF2-40B4-BE49-F238E27FC236}">
                <a16:creationId xmlns:a16="http://schemas.microsoft.com/office/drawing/2014/main" id="{DF8EF9F5-842A-4140-9DA1-C70A9E0A36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054B50BF-41A8-4589-9487-D94FB02CC4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5DB3B405-D906-44E3-8150-E361A28EEC6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9B955AA7-8863-4604-8004-DE9E4644C2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4104" name="Picture 12" descr="前进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2BA2B3F-0CDC-4E1D-8168-241284D735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3" descr="播放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BCF21B1-E733-4C0B-80CB-C74FCF9D6B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4" descr="后退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01846D0-DABB-4C4A-8DFA-081125ABB1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40A9C50-A39D-4C34-9732-CD6ED7A87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60350"/>
            <a:ext cx="80010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abcd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6BE582-927A-4383-B3DC-AF48705EC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abvd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4" name="AutoShape 4">
            <a:extLst>
              <a:ext uri="{FF2B5EF4-FFF2-40B4-BE49-F238E27FC236}">
                <a16:creationId xmlns:a16="http://schemas.microsoft.com/office/drawing/2014/main" id="{0C682939-BE58-4DFA-8D32-4B773E7B2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5" name="Line 5">
            <a:extLst>
              <a:ext uri="{FF2B5EF4-FFF2-40B4-BE49-F238E27FC236}">
                <a16:creationId xmlns:a16="http://schemas.microsoft.com/office/drawing/2014/main" id="{91AE555B-AF9B-46CE-9C23-F44A076975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3529AAC1-F6D8-415D-B8B7-E57B4656F0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A64B89A7-9C52-449D-80FC-21B69CDA8D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B9763F9A-B8DF-41D6-AC16-8034B7375C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128" name="Picture 12" descr="前进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C625B92-10BA-4CD4-A623-1E3D91EFE8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13" descr="播放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0F533D3-3B74-40DE-8522-A16477B7BC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4" descr="后退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B0E5DCE-CCCD-4E03-A7C5-8401A4F873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ch03-7.ppt" TargetMode="External"/><Relationship Id="rId3" Type="http://schemas.openxmlformats.org/officeDocument/2006/relationships/slide" Target="slide3.xml"/><Relationship Id="rId7" Type="http://schemas.openxmlformats.org/officeDocument/2006/relationships/hyperlink" Target="ch03-5.ppt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hyperlink" Target="ch03-4.ppt" TargetMode="External"/><Relationship Id="rId5" Type="http://schemas.openxmlformats.org/officeDocument/2006/relationships/hyperlink" Target="ch03-3.ppt" TargetMode="External"/><Relationship Id="rId10" Type="http://schemas.openxmlformats.org/officeDocument/2006/relationships/hyperlink" Target="ch03-9.ppt" TargetMode="External"/><Relationship Id="rId4" Type="http://schemas.openxmlformats.org/officeDocument/2006/relationships/hyperlink" Target="ch03-2.ppt" TargetMode="External"/><Relationship Id="rId9" Type="http://schemas.openxmlformats.org/officeDocument/2006/relationships/hyperlink" Target="ch03-8.pp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I:\Ele_digital\chap02\dch2-1to2.ppt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audio" Target="../media/audio1.wav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0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7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5.xml"/><Relationship Id="rId5" Type="http://schemas.openxmlformats.org/officeDocument/2006/relationships/slide" Target="slide23.xml"/><Relationship Id="rId4" Type="http://schemas.openxmlformats.org/officeDocument/2006/relationships/slide" Target="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5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I:\Ele_digital\chap02\dch1-1to2.ppt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8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9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61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56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66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67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6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70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9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71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72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73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65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74.emf"/><Relationship Id="rId4" Type="http://schemas.openxmlformats.org/officeDocument/2006/relationships/oleObject" Target="../embeddings/oleObject6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8">
            <a:extLst>
              <a:ext uri="{FF2B5EF4-FFF2-40B4-BE49-F238E27FC236}">
                <a16:creationId xmlns:a16="http://schemas.microsoft.com/office/drawing/2014/main" id="{8E3D59DF-30CE-4763-AF8A-C4DA526EB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692150"/>
            <a:ext cx="40195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800">
                <a:solidFill>
                  <a:srgbClr val="CC0000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4800">
                <a:solidFill>
                  <a:srgbClr val="CC0000"/>
                </a:solidFill>
                <a:latin typeface="楷体_GB2312" pitchFamily="49" charset="-122"/>
              </a:rPr>
              <a:t>  </a:t>
            </a:r>
            <a:r>
              <a:rPr kumimoji="1" lang="zh-CN" altLang="en-US" sz="4800">
                <a:solidFill>
                  <a:srgbClr val="CC0000"/>
                </a:solidFill>
                <a:latin typeface="楷体_GB2312" pitchFamily="49" charset="-122"/>
              </a:rPr>
              <a:t>逻辑门电路</a:t>
            </a:r>
          </a:p>
        </p:txBody>
      </p:sp>
      <p:sp>
        <p:nvSpPr>
          <p:cNvPr id="15363" name="Rectangle 19">
            <a:extLst>
              <a:ext uri="{FF2B5EF4-FFF2-40B4-BE49-F238E27FC236}">
                <a16:creationId xmlns:a16="http://schemas.microsoft.com/office/drawing/2014/main" id="{80BF014D-A45B-4DEE-95C4-C4F4D04B9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628775"/>
            <a:ext cx="8351837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11346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11346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11346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11346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11346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11346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11346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11346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11346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rgbClr val="000066"/>
                </a:solidFill>
                <a:latin typeface="Times New Roman" panose="02020603050405020304" pitchFamily="18" charset="0"/>
                <a:hlinkClick r:id="rId3" action="ppaction://hlinksldjump"/>
              </a:rPr>
              <a:t>3.1  </a:t>
            </a:r>
            <a:r>
              <a:rPr kumimoji="1" lang="zh-CN" altLang="en-US" sz="2800">
                <a:solidFill>
                  <a:srgbClr val="000066"/>
                </a:solidFill>
                <a:latin typeface="楷体_GB2312" pitchFamily="49" charset="-122"/>
                <a:hlinkClick r:id="rId3" action="ppaction://hlinksldjump"/>
              </a:rPr>
              <a:t>逻辑门电路简介</a:t>
            </a:r>
            <a:endParaRPr kumimoji="1" lang="zh-CN" altLang="en-US" sz="2800">
              <a:solidFill>
                <a:srgbClr val="000066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rgbClr val="000066"/>
                </a:solidFill>
                <a:latin typeface="Times New Roman" panose="02020603050405020304" pitchFamily="18" charset="0"/>
                <a:hlinkClick r:id="rId4" action="ppaction://hlinkpres?slideindex=1&amp;slidetitle="/>
              </a:rPr>
              <a:t>3.2</a:t>
            </a:r>
            <a:r>
              <a:rPr kumimoji="1" lang="en-US" altLang="zh-CN" sz="2800">
                <a:solidFill>
                  <a:srgbClr val="000066"/>
                </a:solidFill>
                <a:latin typeface="楷体_GB2312" pitchFamily="49" charset="-122"/>
                <a:hlinkClick r:id="rId4" action="ppaction://hlinkpres?slideindex=1&amp;slidetitle="/>
              </a:rPr>
              <a:t> </a:t>
            </a:r>
            <a:r>
              <a:rPr kumimoji="1" lang="zh-CN" altLang="en-US" sz="2800">
                <a:solidFill>
                  <a:srgbClr val="000066"/>
                </a:solidFill>
                <a:latin typeface="楷体_GB2312" pitchFamily="49" charset="-122"/>
                <a:hlinkClick r:id="rId4" action="ppaction://hlinkpres?slideindex=1&amp;slidetitle="/>
              </a:rPr>
              <a:t>基本</a:t>
            </a:r>
            <a:r>
              <a:rPr kumimoji="1" lang="en-US" altLang="zh-CN" sz="2800">
                <a:solidFill>
                  <a:srgbClr val="000066"/>
                </a:solidFill>
                <a:latin typeface="楷体_GB2312" pitchFamily="49" charset="-122"/>
                <a:hlinkClick r:id="rId4" action="ppaction://hlinkpres?slideindex=1&amp;slidetitle="/>
              </a:rPr>
              <a:t>CMOS</a:t>
            </a:r>
            <a:r>
              <a:rPr kumimoji="1" lang="zh-CN" altLang="en-US" sz="2800">
                <a:solidFill>
                  <a:srgbClr val="000066"/>
                </a:solidFill>
                <a:latin typeface="楷体_GB2312" pitchFamily="49" charset="-122"/>
                <a:hlinkClick r:id="rId4" action="ppaction://hlinkpres?slideindex=1&amp;slidetitle="/>
              </a:rPr>
              <a:t>逻辑门电路</a:t>
            </a:r>
            <a:endParaRPr kumimoji="1" lang="zh-CN" altLang="en-US" sz="2800">
              <a:solidFill>
                <a:srgbClr val="000066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rgbClr val="000066"/>
                </a:solidFill>
                <a:latin typeface="Times New Roman" panose="02020603050405020304" pitchFamily="18" charset="0"/>
                <a:hlinkClick r:id="rId5" action="ppaction://hlinkpres?slideindex=1&amp;slidetitle="/>
              </a:rPr>
              <a:t>3.3</a:t>
            </a:r>
            <a:r>
              <a:rPr kumimoji="1" lang="en-US" altLang="zh-CN" sz="2800">
                <a:solidFill>
                  <a:srgbClr val="000066"/>
                </a:solidFill>
                <a:latin typeface="楷体_GB2312" pitchFamily="49" charset="-122"/>
                <a:hlinkClick r:id="rId5" action="ppaction://hlinkpres?slideindex=1&amp;slidetitle="/>
              </a:rPr>
              <a:t> CMOS</a:t>
            </a:r>
            <a:r>
              <a:rPr kumimoji="1" lang="zh-CN" altLang="en-US" sz="2800">
                <a:solidFill>
                  <a:srgbClr val="000066"/>
                </a:solidFill>
                <a:latin typeface="楷体_GB2312" pitchFamily="49" charset="-122"/>
                <a:hlinkClick r:id="rId5" action="ppaction://hlinkpres?slideindex=1&amp;slidetitle="/>
              </a:rPr>
              <a:t>逻辑门电路的不同输出结构及参数</a:t>
            </a:r>
            <a:endParaRPr kumimoji="1" lang="zh-CN" altLang="en-US" sz="2800">
              <a:solidFill>
                <a:srgbClr val="000066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rgbClr val="000066"/>
                </a:solidFill>
                <a:latin typeface="Times New Roman" panose="02020603050405020304" pitchFamily="18" charset="0"/>
                <a:hlinkClick r:id="rId6" action="ppaction://hlinkpres?slideindex=1&amp;slidetitle="/>
              </a:rPr>
              <a:t>3.4 </a:t>
            </a:r>
            <a:r>
              <a:rPr kumimoji="1" lang="zh-CN" altLang="en-US" sz="2800">
                <a:solidFill>
                  <a:srgbClr val="000066"/>
                </a:solidFill>
                <a:latin typeface="楷体_GB2312" pitchFamily="49" charset="-122"/>
                <a:hlinkClick r:id="rId6" action="ppaction://hlinkpres?slideindex=1&amp;slidetitle="/>
              </a:rPr>
              <a:t>类</a:t>
            </a:r>
            <a:r>
              <a:rPr kumimoji="1" lang="en-US" altLang="zh-CN" sz="2800">
                <a:solidFill>
                  <a:srgbClr val="000066"/>
                </a:solidFill>
                <a:latin typeface="楷体_GB2312" pitchFamily="49" charset="-122"/>
                <a:hlinkClick r:id="rId6" action="ppaction://hlinkpres?slideindex=1&amp;slidetitle="/>
              </a:rPr>
              <a:t>NMOS</a:t>
            </a:r>
            <a:r>
              <a:rPr kumimoji="1" lang="zh-CN" altLang="en-US" sz="2800">
                <a:solidFill>
                  <a:srgbClr val="000066"/>
                </a:solidFill>
                <a:latin typeface="楷体_GB2312" pitchFamily="49" charset="-122"/>
                <a:hlinkClick r:id="rId6" action="ppaction://hlinkpres?slideindex=1&amp;slidetitle="/>
              </a:rPr>
              <a:t>和</a:t>
            </a:r>
            <a:r>
              <a:rPr kumimoji="1" lang="en-US" altLang="zh-CN" sz="2800">
                <a:solidFill>
                  <a:srgbClr val="000066"/>
                </a:solidFill>
                <a:latin typeface="楷体_GB2312" pitchFamily="49" charset="-122"/>
                <a:hlinkClick r:id="rId6" action="ppaction://hlinkpres?slideindex=1&amp;slidetitle="/>
              </a:rPr>
              <a:t>BiCMOS</a:t>
            </a:r>
            <a:r>
              <a:rPr kumimoji="1" lang="zh-CN" altLang="en-US" sz="2800">
                <a:solidFill>
                  <a:srgbClr val="000066"/>
                </a:solidFill>
                <a:latin typeface="楷体_GB2312" pitchFamily="49" charset="-122"/>
                <a:hlinkClick r:id="rId6" action="ppaction://hlinkpres?slideindex=1&amp;slidetitle="/>
              </a:rPr>
              <a:t>逻辑门电路</a:t>
            </a:r>
            <a:endParaRPr kumimoji="1" lang="zh-CN" altLang="en-US" sz="2800">
              <a:solidFill>
                <a:srgbClr val="000066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rgbClr val="000066"/>
                </a:solidFill>
                <a:latin typeface="Times New Roman" panose="02020603050405020304" pitchFamily="18" charset="0"/>
                <a:hlinkClick r:id="rId7" action="ppaction://hlinkpres?slideindex=1&amp;slidetitle="/>
              </a:rPr>
              <a:t>3.5  TTL</a:t>
            </a:r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  <a:hlinkClick r:id="rId7" action="ppaction://hlinkpres?slideindex=1&amp;slidetitle="/>
              </a:rPr>
              <a:t>逻辑门电路</a:t>
            </a:r>
            <a:endParaRPr kumimoji="1" lang="zh-CN" altLang="en-US" sz="28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kumimoji="1" lang="en-US" altLang="zh-CN" sz="2800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3.6</a:t>
            </a:r>
            <a:r>
              <a:rPr kumimoji="1" lang="en-US" altLang="zh-CN" sz="2800">
                <a:solidFill>
                  <a:srgbClr val="000066"/>
                </a:solidFill>
                <a:latin typeface="楷体_GB2312" pitchFamily="49" charset="-122"/>
                <a:sym typeface="Symbol" panose="05050102010706020507" pitchFamily="18" charset="2"/>
              </a:rPr>
              <a:t> ECL</a:t>
            </a:r>
            <a:r>
              <a:rPr kumimoji="1" lang="zh-CN" altLang="en-US" sz="2800">
                <a:solidFill>
                  <a:srgbClr val="000066"/>
                </a:solidFill>
                <a:latin typeface="楷体_GB2312" pitchFamily="49" charset="-122"/>
                <a:sym typeface="Symbol" panose="05050102010706020507" pitchFamily="18" charset="2"/>
              </a:rPr>
              <a:t>逻辑门电路</a:t>
            </a:r>
            <a:endParaRPr kumimoji="1" lang="zh-CN" altLang="en-US" sz="28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  <a:hlinkClick r:id="rId8" action="ppaction://hlinkpres?slideindex=1&amp;slidetitle="/>
              </a:rPr>
              <a:t>3.7</a:t>
            </a:r>
            <a:r>
              <a:rPr kumimoji="1" lang="en-US" altLang="zh-CN" sz="2800">
                <a:solidFill>
                  <a:srgbClr val="000066"/>
                </a:solidFill>
                <a:latin typeface="楷体_GB2312" pitchFamily="49" charset="-122"/>
                <a:sym typeface="Symbol" panose="05050102010706020507" pitchFamily="18" charset="2"/>
                <a:hlinkClick r:id="rId8" action="ppaction://hlinkpres?slideindex=1&amp;slidetitle="/>
              </a:rPr>
              <a:t> </a:t>
            </a:r>
            <a:r>
              <a:rPr kumimoji="1" lang="zh-CN" altLang="en-US" sz="2800">
                <a:solidFill>
                  <a:srgbClr val="000066"/>
                </a:solidFill>
                <a:latin typeface="楷体_GB2312" pitchFamily="49" charset="-122"/>
                <a:sym typeface="Symbol" panose="05050102010706020507" pitchFamily="18" charset="2"/>
                <a:hlinkClick r:id="rId8" action="ppaction://hlinkpres?slideindex=1&amp;slidetitle="/>
              </a:rPr>
              <a:t>逻辑描述中的几个问题</a:t>
            </a:r>
            <a:endParaRPr kumimoji="1" lang="zh-CN" altLang="en-US" sz="2800">
              <a:solidFill>
                <a:srgbClr val="000066"/>
              </a:solidFill>
              <a:latin typeface="楷体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  <a:hlinkClick r:id="rId9" action="ppaction://hlinkpres?slideindex=1&amp;slidetitle="/>
              </a:rPr>
              <a:t>3.8</a:t>
            </a:r>
            <a:r>
              <a:rPr kumimoji="1" lang="en-US" altLang="zh-CN" sz="2800">
                <a:solidFill>
                  <a:srgbClr val="000066"/>
                </a:solidFill>
                <a:latin typeface="楷体_GB2312" pitchFamily="49" charset="-122"/>
                <a:sym typeface="Symbol" panose="05050102010706020507" pitchFamily="18" charset="2"/>
                <a:hlinkClick r:id="rId9" action="ppaction://hlinkpres?slideindex=1&amp;slidetitle="/>
              </a:rPr>
              <a:t> </a:t>
            </a:r>
            <a:r>
              <a:rPr kumimoji="1" lang="zh-CN" altLang="en-US" sz="2800">
                <a:solidFill>
                  <a:srgbClr val="000066"/>
                </a:solidFill>
                <a:latin typeface="楷体_GB2312" pitchFamily="49" charset="-122"/>
                <a:sym typeface="Symbol" panose="05050102010706020507" pitchFamily="18" charset="2"/>
                <a:hlinkClick r:id="rId9" action="ppaction://hlinkpres?slideindex=1&amp;slidetitle="/>
              </a:rPr>
              <a:t>逻辑门电路使用中的几个实际问题</a:t>
            </a:r>
            <a:endParaRPr kumimoji="1" lang="zh-CN" altLang="en-US" sz="2800">
              <a:solidFill>
                <a:srgbClr val="000066"/>
              </a:solidFill>
              <a:latin typeface="楷体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rgbClr val="000066"/>
                </a:solidFill>
                <a:latin typeface="Times New Roman" panose="02020603050405020304" pitchFamily="18" charset="0"/>
                <a:hlinkClick r:id="rId10" action="ppaction://hlinkpres?slideindex=1&amp;slidetitle="/>
              </a:rPr>
              <a:t>3.9  </a:t>
            </a:r>
            <a:r>
              <a:rPr kumimoji="1" lang="zh-CN" altLang="en-US" sz="2800">
                <a:solidFill>
                  <a:srgbClr val="000066"/>
                </a:solidFill>
                <a:latin typeface="楷体_GB2312" pitchFamily="49" charset="-122"/>
                <a:hlinkClick r:id="rId10" action="ppaction://hlinkpres?slideindex=1&amp;slidetitle="/>
              </a:rPr>
              <a:t>用</a:t>
            </a:r>
            <a:r>
              <a:rPr kumimoji="1" lang="en-US" altLang="zh-CN" sz="2800">
                <a:solidFill>
                  <a:srgbClr val="000066"/>
                </a:solidFill>
                <a:latin typeface="楷体_GB2312" pitchFamily="49" charset="-122"/>
                <a:hlinkClick r:id="rId10" action="ppaction://hlinkpres?slideindex=1&amp;slidetitle="/>
              </a:rPr>
              <a:t>VerilogHDL</a:t>
            </a:r>
            <a:r>
              <a:rPr kumimoji="1" lang="zh-CN" altLang="en-US" sz="2800">
                <a:solidFill>
                  <a:srgbClr val="000066"/>
                </a:solidFill>
                <a:latin typeface="楷体_GB2312" pitchFamily="49" charset="-122"/>
                <a:hlinkClick r:id="rId10" action="ppaction://hlinkpres?slideindex=1&amp;slidetitle="/>
              </a:rPr>
              <a:t>描述</a:t>
            </a:r>
            <a:r>
              <a:rPr kumimoji="1" lang="en-US" altLang="zh-CN" sz="2800">
                <a:solidFill>
                  <a:srgbClr val="000066"/>
                </a:solidFill>
                <a:latin typeface="楷体_GB2312" pitchFamily="49" charset="-122"/>
                <a:hlinkClick r:id="rId10" action="ppaction://hlinkpres?slideindex=1&amp;slidetitle="/>
              </a:rPr>
              <a:t>CMOS</a:t>
            </a:r>
            <a:r>
              <a:rPr kumimoji="1" lang="zh-CN" altLang="en-US" sz="2800">
                <a:solidFill>
                  <a:srgbClr val="000066"/>
                </a:solidFill>
                <a:latin typeface="楷体_GB2312" pitchFamily="49" charset="-122"/>
                <a:hlinkClick r:id="rId10" action="ppaction://hlinkpres?slideindex=1&amp;slidetitle="/>
              </a:rPr>
              <a:t>逻辑门电路</a:t>
            </a:r>
            <a:endParaRPr kumimoji="1" lang="zh-CN" altLang="en-US" sz="2800">
              <a:solidFill>
                <a:srgbClr val="000066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>
    <p:wipe dir="r"/>
    <p:sndAc>
      <p:stSnd>
        <p:snd r:embed="rId2" name="PROJCTOR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4" name="Text Box 4">
            <a:extLst>
              <a:ext uri="{FF2B5EF4-FFF2-40B4-BE49-F238E27FC236}">
                <a16:creationId xmlns:a16="http://schemas.microsoft.com/office/drawing/2014/main" id="{8E5CFAA3-E27E-4B67-8864-8054F86A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084763"/>
            <a:ext cx="1793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solidFill>
                  <a:srgbClr val="000066"/>
                </a:solidFill>
                <a:latin typeface="楷体_GB2312" pitchFamily="49" charset="-122"/>
              </a:rPr>
              <a:t>或非门</a:t>
            </a:r>
          </a:p>
        </p:txBody>
      </p:sp>
      <p:graphicFrame>
        <p:nvGraphicFramePr>
          <p:cNvPr id="419845" name="Object 5">
            <a:extLst>
              <a:ext uri="{FF2B5EF4-FFF2-40B4-BE49-F238E27FC236}">
                <a16:creationId xmlns:a16="http://schemas.microsoft.com/office/drawing/2014/main" id="{075C54A4-A5D9-43F8-B47B-15C63DEC61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5661025"/>
          <a:ext cx="14271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公式" r:id="rId3" imgW="552416" imgH="171585" progId="Equation.3">
                  <p:embed/>
                </p:oleObj>
              </mc:Choice>
              <mc:Fallback>
                <p:oleObj name="公式" r:id="rId3" imgW="552416" imgH="171585" progId="Equation.3">
                  <p:embed/>
                  <p:pic>
                    <p:nvPicPr>
                      <p:cNvPr id="419845" name="Object 5">
                        <a:extLst>
                          <a:ext uri="{FF2B5EF4-FFF2-40B4-BE49-F238E27FC236}">
                            <a16:creationId xmlns:a16="http://schemas.microsoft.com/office/drawing/2014/main" id="{075C54A4-A5D9-43F8-B47B-15C63DEC61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661025"/>
                        <a:ext cx="14271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6">
            <a:extLst>
              <a:ext uri="{FF2B5EF4-FFF2-40B4-BE49-F238E27FC236}">
                <a16:creationId xmlns:a16="http://schemas.microsoft.com/office/drawing/2014/main" id="{0A5CED6D-6CD7-4115-BF87-FD1A733ED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27050"/>
            <a:ext cx="2401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CMOS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或</a:t>
            </a:r>
            <a:r>
              <a:rPr kumimoji="1" lang="zh-CN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非门</a:t>
            </a:r>
            <a:endParaRPr kumimoji="1" lang="zh-CN" altLang="en-US" sz="24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0DAC8815-7E85-4B56-953D-5BD6AD45DE0A}"/>
              </a:ext>
            </a:extLst>
          </p:cNvPr>
          <p:cNvGrpSpPr>
            <a:grpSpLocks/>
          </p:cNvGrpSpPr>
          <p:nvPr/>
        </p:nvGrpSpPr>
        <p:grpSpPr bwMode="auto">
          <a:xfrm>
            <a:off x="306388" y="1412875"/>
            <a:ext cx="3636962" cy="3875088"/>
            <a:chOff x="385" y="727"/>
            <a:chExt cx="2291" cy="2441"/>
          </a:xfrm>
        </p:grpSpPr>
        <p:sp>
          <p:nvSpPr>
            <p:cNvPr id="24635" name="Line 8">
              <a:extLst>
                <a:ext uri="{FF2B5EF4-FFF2-40B4-BE49-F238E27FC236}">
                  <a16:creationId xmlns:a16="http://schemas.microsoft.com/office/drawing/2014/main" id="{435703DA-420C-4A75-9DD6-C6F233A057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6" y="3011"/>
              <a:ext cx="162" cy="0"/>
            </a:xfrm>
            <a:prstGeom prst="line">
              <a:avLst/>
            </a:prstGeom>
            <a:noFill/>
            <a:ln w="650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6" name="Line 9">
              <a:extLst>
                <a:ext uri="{FF2B5EF4-FFF2-40B4-BE49-F238E27FC236}">
                  <a16:creationId xmlns:a16="http://schemas.microsoft.com/office/drawing/2014/main" id="{6FA07F3C-9809-46E5-A833-A727C59436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0" y="2197"/>
              <a:ext cx="11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7" name="Line 10">
              <a:extLst>
                <a:ext uri="{FF2B5EF4-FFF2-40B4-BE49-F238E27FC236}">
                  <a16:creationId xmlns:a16="http://schemas.microsoft.com/office/drawing/2014/main" id="{85965BCD-0F23-4E5B-A44A-0FB913F0A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18" y="803"/>
              <a:ext cx="0" cy="37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8" name="Rectangle 11">
              <a:extLst>
                <a:ext uri="{FF2B5EF4-FFF2-40B4-BE49-F238E27FC236}">
                  <a16:creationId xmlns:a16="http://schemas.microsoft.com/office/drawing/2014/main" id="{A57BCE64-E750-489F-AE9A-64AA3252F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1224"/>
              <a:ext cx="3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en-GB" altLang="zh-CN" sz="2400" b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39" name="Line 12">
              <a:extLst>
                <a:ext uri="{FF2B5EF4-FFF2-40B4-BE49-F238E27FC236}">
                  <a16:creationId xmlns:a16="http://schemas.microsoft.com/office/drawing/2014/main" id="{F6C021F9-B442-4747-9AAC-DDCEC55F2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" y="1734"/>
              <a:ext cx="116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0" name="Line 13">
              <a:extLst>
                <a:ext uri="{FF2B5EF4-FFF2-40B4-BE49-F238E27FC236}">
                  <a16:creationId xmlns:a16="http://schemas.microsoft.com/office/drawing/2014/main" id="{B572A6DE-66F7-4738-8C4E-FE4ACA542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7" y="1727"/>
              <a:ext cx="0" cy="9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1" name="Oval 14">
              <a:extLst>
                <a:ext uri="{FF2B5EF4-FFF2-40B4-BE49-F238E27FC236}">
                  <a16:creationId xmlns:a16="http://schemas.microsoft.com/office/drawing/2014/main" id="{0554F40C-ACD1-4DFA-830B-084930240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2163"/>
              <a:ext cx="63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42" name="Rectangle 15">
              <a:extLst>
                <a:ext uri="{FF2B5EF4-FFF2-40B4-BE49-F238E27FC236}">
                  <a16:creationId xmlns:a16="http://schemas.microsoft.com/office/drawing/2014/main" id="{30C13119-7393-45A8-8A78-207E445CA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727"/>
              <a:ext cx="37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1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kumimoji="1" lang="en-US" altLang="zh-CN" sz="2100" i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100" baseline="-25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DD</a:t>
              </a:r>
              <a:endParaRPr kumimoji="1" lang="en-US" altLang="zh-CN" sz="2400" b="0" baseline="-25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43" name="Rectangle 16">
              <a:extLst>
                <a:ext uri="{FF2B5EF4-FFF2-40B4-BE49-F238E27FC236}">
                  <a16:creationId xmlns:a16="http://schemas.microsoft.com/office/drawing/2014/main" id="{20CE8C40-B96B-4207-8819-E3E473B78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755"/>
              <a:ext cx="2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+5V</a:t>
              </a:r>
              <a:endParaRPr kumimoji="1" lang="en-US" altLang="zh-CN" sz="2000" b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4644" name="Group 17">
              <a:extLst>
                <a:ext uri="{FF2B5EF4-FFF2-40B4-BE49-F238E27FC236}">
                  <a16:creationId xmlns:a16="http://schemas.microsoft.com/office/drawing/2014/main" id="{0DC5B22C-7A24-48F7-8BE5-758FC043B5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1" y="2867"/>
              <a:ext cx="108" cy="301"/>
              <a:chOff x="2528" y="3044"/>
              <a:chExt cx="108" cy="301"/>
            </a:xfrm>
          </p:grpSpPr>
          <p:sp>
            <p:nvSpPr>
              <p:cNvPr id="24713" name="Rectangle 18">
                <a:extLst>
                  <a:ext uri="{FF2B5EF4-FFF2-40B4-BE49-F238E27FC236}">
                    <a16:creationId xmlns:a16="http://schemas.microsoft.com/office/drawing/2014/main" id="{FBEEC89A-A2FB-460D-92C4-1A384E126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3044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en-GB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714" name="Rectangle 19">
                <a:extLst>
                  <a:ext uri="{FF2B5EF4-FFF2-40B4-BE49-F238E27FC236}">
                    <a16:creationId xmlns:a16="http://schemas.microsoft.com/office/drawing/2014/main" id="{FEA61260-E6BF-465B-9B0E-5B6AB3B3D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5" y="3115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en-GB" altLang="zh-CN" sz="24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645" name="Group 20">
              <a:extLst>
                <a:ext uri="{FF2B5EF4-FFF2-40B4-BE49-F238E27FC236}">
                  <a16:creationId xmlns:a16="http://schemas.microsoft.com/office/drawing/2014/main" id="{03C2E967-7AE7-45F5-BB3B-18E8062080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3" y="1215"/>
              <a:ext cx="245" cy="202"/>
              <a:chOff x="2436" y="1577"/>
              <a:chExt cx="245" cy="202"/>
            </a:xfrm>
          </p:grpSpPr>
          <p:sp>
            <p:nvSpPr>
              <p:cNvPr id="24711" name="Rectangle 21">
                <a:extLst>
                  <a:ext uri="{FF2B5EF4-FFF2-40B4-BE49-F238E27FC236}">
                    <a16:creationId xmlns:a16="http://schemas.microsoft.com/office/drawing/2014/main" id="{AA539190-7A1A-44B3-8E63-38DBE3FA4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6" y="1577"/>
                <a:ext cx="11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10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kumimoji="1" lang="en-US" altLang="zh-CN" sz="2400" b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712" name="Rectangle 22">
                <a:extLst>
                  <a:ext uri="{FF2B5EF4-FFF2-40B4-BE49-F238E27FC236}">
                    <a16:creationId xmlns:a16="http://schemas.microsoft.com/office/drawing/2014/main" id="{F3486ED7-6C20-4C6A-B4A6-6705EC33A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1623"/>
                <a:ext cx="1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50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P1</a:t>
                </a:r>
                <a:endParaRPr kumimoji="1" lang="en-US" altLang="zh-CN" sz="2400" b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646" name="Group 23">
              <a:extLst>
                <a:ext uri="{FF2B5EF4-FFF2-40B4-BE49-F238E27FC236}">
                  <a16:creationId xmlns:a16="http://schemas.microsoft.com/office/drawing/2014/main" id="{397FEDDB-4C1A-4574-8DB4-1BBAB6A35E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7" y="2245"/>
              <a:ext cx="264" cy="202"/>
              <a:chOff x="2615" y="2078"/>
              <a:chExt cx="264" cy="202"/>
            </a:xfrm>
          </p:grpSpPr>
          <p:sp>
            <p:nvSpPr>
              <p:cNvPr id="24709" name="Rectangle 24">
                <a:extLst>
                  <a:ext uri="{FF2B5EF4-FFF2-40B4-BE49-F238E27FC236}">
                    <a16:creationId xmlns:a16="http://schemas.microsoft.com/office/drawing/2014/main" id="{A19B6236-C4FF-404A-8022-22A49E129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5" y="2078"/>
                <a:ext cx="11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10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kumimoji="1" lang="en-US" altLang="zh-CN" sz="2400" b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710" name="Rectangle 25">
                <a:extLst>
                  <a:ext uri="{FF2B5EF4-FFF2-40B4-BE49-F238E27FC236}">
                    <a16:creationId xmlns:a16="http://schemas.microsoft.com/office/drawing/2014/main" id="{C630D59F-4AEE-4638-9FF1-4AD71FB7C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2" y="2124"/>
                <a:ext cx="14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50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N1</a:t>
                </a:r>
                <a:endParaRPr kumimoji="1" lang="en-US" altLang="zh-CN" sz="2400" b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4647" name="Line 26">
              <a:extLst>
                <a:ext uri="{FF2B5EF4-FFF2-40B4-BE49-F238E27FC236}">
                  <a16:creationId xmlns:a16="http://schemas.microsoft.com/office/drawing/2014/main" id="{9F2BD504-7A58-4616-9BA4-0C15F9486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1288"/>
              <a:ext cx="1" cy="8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8" name="Line 27">
              <a:extLst>
                <a:ext uri="{FF2B5EF4-FFF2-40B4-BE49-F238E27FC236}">
                  <a16:creationId xmlns:a16="http://schemas.microsoft.com/office/drawing/2014/main" id="{A2E187C4-349F-401E-A3F0-0DCE58AD12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9" y="1208"/>
              <a:ext cx="115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9" name="Line 28">
              <a:extLst>
                <a:ext uri="{FF2B5EF4-FFF2-40B4-BE49-F238E27FC236}">
                  <a16:creationId xmlns:a16="http://schemas.microsoft.com/office/drawing/2014/main" id="{A42795FD-FB63-4A5C-8563-DEE6DCC0E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1165"/>
              <a:ext cx="12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0" name="Line 29">
              <a:extLst>
                <a:ext uri="{FF2B5EF4-FFF2-40B4-BE49-F238E27FC236}">
                  <a16:creationId xmlns:a16="http://schemas.microsoft.com/office/drawing/2014/main" id="{A814342C-54D0-419B-857F-B0FDA69E4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1328"/>
              <a:ext cx="29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1" name="Line 30">
              <a:extLst>
                <a:ext uri="{FF2B5EF4-FFF2-40B4-BE49-F238E27FC236}">
                  <a16:creationId xmlns:a16="http://schemas.microsoft.com/office/drawing/2014/main" id="{F2EE9C98-D0CE-4FD6-A79B-ED3E12716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1492"/>
              <a:ext cx="12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2" name="Line 31">
              <a:extLst>
                <a:ext uri="{FF2B5EF4-FFF2-40B4-BE49-F238E27FC236}">
                  <a16:creationId xmlns:a16="http://schemas.microsoft.com/office/drawing/2014/main" id="{B1EC0B15-1BB5-43DB-9993-2AEC6196D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" y="2404"/>
              <a:ext cx="1" cy="24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3" name="Line 32">
              <a:extLst>
                <a:ext uri="{FF2B5EF4-FFF2-40B4-BE49-F238E27FC236}">
                  <a16:creationId xmlns:a16="http://schemas.microsoft.com/office/drawing/2014/main" id="{2D0300A5-FB4F-422A-96CA-F99DB7F19D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" y="2317"/>
              <a:ext cx="1" cy="8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4" name="Line 33">
              <a:extLst>
                <a:ext uri="{FF2B5EF4-FFF2-40B4-BE49-F238E27FC236}">
                  <a16:creationId xmlns:a16="http://schemas.microsoft.com/office/drawing/2014/main" id="{F054912D-2BA3-44CD-BB84-3E6BC0972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" y="2480"/>
              <a:ext cx="1" cy="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5" name="Line 34">
              <a:extLst>
                <a:ext uri="{FF2B5EF4-FFF2-40B4-BE49-F238E27FC236}">
                  <a16:creationId xmlns:a16="http://schemas.microsoft.com/office/drawing/2014/main" id="{57F54C52-DEAD-4DEB-A153-92DE79C5F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" y="2644"/>
              <a:ext cx="1" cy="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6" name="Line 35">
              <a:extLst>
                <a:ext uri="{FF2B5EF4-FFF2-40B4-BE49-F238E27FC236}">
                  <a16:creationId xmlns:a16="http://schemas.microsoft.com/office/drawing/2014/main" id="{C4B641C5-6D9C-4C40-8209-591946941F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7" y="2520"/>
              <a:ext cx="28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7" name="Line 36">
              <a:extLst>
                <a:ext uri="{FF2B5EF4-FFF2-40B4-BE49-F238E27FC236}">
                  <a16:creationId xmlns:a16="http://schemas.microsoft.com/office/drawing/2014/main" id="{EE6109B8-F971-41E8-A55B-AFBE952B1F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7" y="2685"/>
              <a:ext cx="12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8" name="Line 37">
              <a:extLst>
                <a:ext uri="{FF2B5EF4-FFF2-40B4-BE49-F238E27FC236}">
                  <a16:creationId xmlns:a16="http://schemas.microsoft.com/office/drawing/2014/main" id="{E2911E4B-43FD-402F-923E-DB32FA7A99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7" y="2357"/>
              <a:ext cx="1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9" name="Oval 38">
              <a:extLst>
                <a:ext uri="{FF2B5EF4-FFF2-40B4-BE49-F238E27FC236}">
                  <a16:creationId xmlns:a16="http://schemas.microsoft.com/office/drawing/2014/main" id="{E62C77DF-8791-4861-A7BE-ACD3B9572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" y="1710"/>
              <a:ext cx="42" cy="42"/>
            </a:xfrm>
            <a:prstGeom prst="ellipse">
              <a:avLst/>
            </a:prstGeom>
            <a:solidFill>
              <a:srgbClr val="000000"/>
            </a:solidFill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60" name="Line 39">
              <a:extLst>
                <a:ext uri="{FF2B5EF4-FFF2-40B4-BE49-F238E27FC236}">
                  <a16:creationId xmlns:a16="http://schemas.microsoft.com/office/drawing/2014/main" id="{B693F23E-44DC-428B-9AAF-64A943AA2B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85" y="1033"/>
              <a:ext cx="0" cy="8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61" name="Line 40">
              <a:extLst>
                <a:ext uri="{FF2B5EF4-FFF2-40B4-BE49-F238E27FC236}">
                  <a16:creationId xmlns:a16="http://schemas.microsoft.com/office/drawing/2014/main" id="{E1571823-87A3-4D8A-B4C1-E036613D33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19" y="1041"/>
              <a:ext cx="1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62" name="Oval 41">
              <a:extLst>
                <a:ext uri="{FF2B5EF4-FFF2-40B4-BE49-F238E27FC236}">
                  <a16:creationId xmlns:a16="http://schemas.microsoft.com/office/drawing/2014/main" id="{3CF1DF57-C4E7-4B1B-909D-3CFF21454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1021"/>
              <a:ext cx="42" cy="42"/>
            </a:xfrm>
            <a:prstGeom prst="ellipse">
              <a:avLst/>
            </a:prstGeom>
            <a:solidFill>
              <a:srgbClr val="000000"/>
            </a:solidFill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63" name="Line 42">
              <a:extLst>
                <a:ext uri="{FF2B5EF4-FFF2-40B4-BE49-F238E27FC236}">
                  <a16:creationId xmlns:a16="http://schemas.microsoft.com/office/drawing/2014/main" id="{F516BA26-2021-46D2-8F57-0A48EB10F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2" y="1206"/>
              <a:ext cx="1" cy="24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64" name="Line 43">
              <a:extLst>
                <a:ext uri="{FF2B5EF4-FFF2-40B4-BE49-F238E27FC236}">
                  <a16:creationId xmlns:a16="http://schemas.microsoft.com/office/drawing/2014/main" id="{4F27AAD2-C74F-44A6-8595-65B7A77AF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5" y="1124"/>
              <a:ext cx="1" cy="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65" name="Line 44">
              <a:extLst>
                <a:ext uri="{FF2B5EF4-FFF2-40B4-BE49-F238E27FC236}">
                  <a16:creationId xmlns:a16="http://schemas.microsoft.com/office/drawing/2014/main" id="{FC216C5C-F114-4838-BAF4-4CFDEAD42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5" y="1451"/>
              <a:ext cx="1" cy="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666" name="Group 45">
              <a:extLst>
                <a:ext uri="{FF2B5EF4-FFF2-40B4-BE49-F238E27FC236}">
                  <a16:creationId xmlns:a16="http://schemas.microsoft.com/office/drawing/2014/main" id="{73C628D6-15A9-41F7-9FB8-BA08CAA5E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5" y="2245"/>
              <a:ext cx="264" cy="202"/>
              <a:chOff x="2625" y="2584"/>
              <a:chExt cx="264" cy="202"/>
            </a:xfrm>
          </p:grpSpPr>
          <p:sp>
            <p:nvSpPr>
              <p:cNvPr id="24707" name="Rectangle 46">
                <a:extLst>
                  <a:ext uri="{FF2B5EF4-FFF2-40B4-BE49-F238E27FC236}">
                    <a16:creationId xmlns:a16="http://schemas.microsoft.com/office/drawing/2014/main" id="{EDEF7427-4097-4F74-86A6-4E564BAC7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5" y="2584"/>
                <a:ext cx="11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10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kumimoji="1" lang="en-US" altLang="zh-CN" sz="2400" b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708" name="Rectangle 47">
                <a:extLst>
                  <a:ext uri="{FF2B5EF4-FFF2-40B4-BE49-F238E27FC236}">
                    <a16:creationId xmlns:a16="http://schemas.microsoft.com/office/drawing/2014/main" id="{FD8B8747-E4A9-49D6-A3D2-26F8B0E99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2" y="2630"/>
                <a:ext cx="14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50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N2</a:t>
                </a:r>
                <a:endParaRPr kumimoji="1" lang="en-US" altLang="zh-CN" sz="2400" b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667" name="Group 48">
              <a:extLst>
                <a:ext uri="{FF2B5EF4-FFF2-40B4-BE49-F238E27FC236}">
                  <a16:creationId xmlns:a16="http://schemas.microsoft.com/office/drawing/2014/main" id="{7E3238DB-3448-4F01-B97B-ADC11AD93D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3" y="1738"/>
              <a:ext cx="246" cy="202"/>
              <a:chOff x="1597" y="1572"/>
              <a:chExt cx="246" cy="202"/>
            </a:xfrm>
          </p:grpSpPr>
          <p:sp>
            <p:nvSpPr>
              <p:cNvPr id="24705" name="Rectangle 49">
                <a:extLst>
                  <a:ext uri="{FF2B5EF4-FFF2-40B4-BE49-F238E27FC236}">
                    <a16:creationId xmlns:a16="http://schemas.microsoft.com/office/drawing/2014/main" id="{E8A1FC65-3380-4297-8691-B40185E3D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572"/>
                <a:ext cx="11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10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kumimoji="1" lang="en-US" altLang="zh-CN" sz="2400" b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706" name="Rectangle 50">
                <a:extLst>
                  <a:ext uri="{FF2B5EF4-FFF2-40B4-BE49-F238E27FC236}">
                    <a16:creationId xmlns:a16="http://schemas.microsoft.com/office/drawing/2014/main" id="{A6E4EF68-D382-4A0B-A48C-16A6204D4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0" y="1618"/>
                <a:ext cx="1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50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P2</a:t>
                </a:r>
                <a:endParaRPr kumimoji="1" lang="en-US" altLang="zh-CN" sz="2400" b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4668" name="Line 51">
              <a:extLst>
                <a:ext uri="{FF2B5EF4-FFF2-40B4-BE49-F238E27FC236}">
                  <a16:creationId xmlns:a16="http://schemas.microsoft.com/office/drawing/2014/main" id="{E53F2B41-3109-40DB-995F-15760DE15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7" y="1823"/>
              <a:ext cx="1" cy="8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69" name="Line 52">
              <a:extLst>
                <a:ext uri="{FF2B5EF4-FFF2-40B4-BE49-F238E27FC236}">
                  <a16:creationId xmlns:a16="http://schemas.microsoft.com/office/drawing/2014/main" id="{E0DFC3A3-D887-40B4-803A-28DDED550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7" y="1700"/>
              <a:ext cx="12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0" name="Line 53">
              <a:extLst>
                <a:ext uri="{FF2B5EF4-FFF2-40B4-BE49-F238E27FC236}">
                  <a16:creationId xmlns:a16="http://schemas.microsoft.com/office/drawing/2014/main" id="{2BD70ADA-6DAC-4BB6-85F1-47264235B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7" y="1863"/>
              <a:ext cx="29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1" name="Line 54">
              <a:extLst>
                <a:ext uri="{FF2B5EF4-FFF2-40B4-BE49-F238E27FC236}">
                  <a16:creationId xmlns:a16="http://schemas.microsoft.com/office/drawing/2014/main" id="{BF8B2753-355E-430F-8E34-C27E737BE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7" y="2027"/>
              <a:ext cx="13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2" name="Line 55">
              <a:extLst>
                <a:ext uri="{FF2B5EF4-FFF2-40B4-BE49-F238E27FC236}">
                  <a16:creationId xmlns:a16="http://schemas.microsoft.com/office/drawing/2014/main" id="{314BC0D3-281E-4613-8390-B7312B5C3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0" y="1741"/>
              <a:ext cx="1" cy="24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3" name="Line 56">
              <a:extLst>
                <a:ext uri="{FF2B5EF4-FFF2-40B4-BE49-F238E27FC236}">
                  <a16:creationId xmlns:a16="http://schemas.microsoft.com/office/drawing/2014/main" id="{BE2A9AA6-A8C9-4F01-8223-114B35217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2" y="1659"/>
              <a:ext cx="1" cy="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4" name="Line 57">
              <a:extLst>
                <a:ext uri="{FF2B5EF4-FFF2-40B4-BE49-F238E27FC236}">
                  <a16:creationId xmlns:a16="http://schemas.microsoft.com/office/drawing/2014/main" id="{DCA5DD2A-2DE3-403F-9A69-DAC11F9AA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2" y="1986"/>
              <a:ext cx="1" cy="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5" name="Line 58">
              <a:extLst>
                <a:ext uri="{FF2B5EF4-FFF2-40B4-BE49-F238E27FC236}">
                  <a16:creationId xmlns:a16="http://schemas.microsoft.com/office/drawing/2014/main" id="{6FD2568C-239D-4ED1-BB24-1E94C0FA71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0"/>
              <a:ext cx="0" cy="2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6" name="Line 59">
              <a:extLst>
                <a:ext uri="{FF2B5EF4-FFF2-40B4-BE49-F238E27FC236}">
                  <a16:creationId xmlns:a16="http://schemas.microsoft.com/office/drawing/2014/main" id="{90C4983E-DAC3-47EB-AF59-44FD1D023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3" y="2020"/>
              <a:ext cx="0" cy="3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7" name="Line 60">
              <a:extLst>
                <a:ext uri="{FF2B5EF4-FFF2-40B4-BE49-F238E27FC236}">
                  <a16:creationId xmlns:a16="http://schemas.microsoft.com/office/drawing/2014/main" id="{E036CB7C-4B72-4B36-9499-1F340C84F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397"/>
              <a:ext cx="1" cy="24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8" name="Line 61">
              <a:extLst>
                <a:ext uri="{FF2B5EF4-FFF2-40B4-BE49-F238E27FC236}">
                  <a16:creationId xmlns:a16="http://schemas.microsoft.com/office/drawing/2014/main" id="{981C4487-AB0C-49A9-BC5E-EF5CF90DC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" y="2315"/>
              <a:ext cx="1" cy="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9" name="Line 62">
              <a:extLst>
                <a:ext uri="{FF2B5EF4-FFF2-40B4-BE49-F238E27FC236}">
                  <a16:creationId xmlns:a16="http://schemas.microsoft.com/office/drawing/2014/main" id="{00012094-F44D-4749-80B5-D9EEA9CA2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" y="2479"/>
              <a:ext cx="1" cy="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0" name="Line 63">
              <a:extLst>
                <a:ext uri="{FF2B5EF4-FFF2-40B4-BE49-F238E27FC236}">
                  <a16:creationId xmlns:a16="http://schemas.microsoft.com/office/drawing/2014/main" id="{0CB16D33-5903-464B-A2B5-608C1C91F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" y="2643"/>
              <a:ext cx="1" cy="8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1" name="Line 64">
              <a:extLst>
                <a:ext uri="{FF2B5EF4-FFF2-40B4-BE49-F238E27FC236}">
                  <a16:creationId xmlns:a16="http://schemas.microsoft.com/office/drawing/2014/main" id="{353907A5-0438-4205-8884-D086A206E8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5" y="2515"/>
              <a:ext cx="2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2" name="Line 65">
              <a:extLst>
                <a:ext uri="{FF2B5EF4-FFF2-40B4-BE49-F238E27FC236}">
                  <a16:creationId xmlns:a16="http://schemas.microsoft.com/office/drawing/2014/main" id="{EDB6F8FF-0433-48A4-91E3-B146D00D7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" y="2684"/>
              <a:ext cx="12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3" name="Line 66">
              <a:extLst>
                <a:ext uri="{FF2B5EF4-FFF2-40B4-BE49-F238E27FC236}">
                  <a16:creationId xmlns:a16="http://schemas.microsoft.com/office/drawing/2014/main" id="{C027A665-6AB8-497F-9B35-2DACF42A9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2" y="2815"/>
              <a:ext cx="94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4" name="Oval 67">
              <a:extLst>
                <a:ext uri="{FF2B5EF4-FFF2-40B4-BE49-F238E27FC236}">
                  <a16:creationId xmlns:a16="http://schemas.microsoft.com/office/drawing/2014/main" id="{64024BF7-2800-494A-A797-2E6816040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" y="2788"/>
              <a:ext cx="43" cy="42"/>
            </a:xfrm>
            <a:prstGeom prst="ellipse">
              <a:avLst/>
            </a:prstGeom>
            <a:solidFill>
              <a:srgbClr val="000000"/>
            </a:solidFill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85" name="Line 68">
              <a:extLst>
                <a:ext uri="{FF2B5EF4-FFF2-40B4-BE49-F238E27FC236}">
                  <a16:creationId xmlns:a16="http://schemas.microsoft.com/office/drawing/2014/main" id="{964EE4DD-8A88-4C12-9B06-BDE8925C4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" y="2356"/>
              <a:ext cx="12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6" name="Oval 69">
              <a:extLst>
                <a:ext uri="{FF2B5EF4-FFF2-40B4-BE49-F238E27FC236}">
                  <a16:creationId xmlns:a16="http://schemas.microsoft.com/office/drawing/2014/main" id="{FD35BB41-5164-48A2-B0C7-FB740DBFC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" y="2173"/>
              <a:ext cx="42" cy="42"/>
            </a:xfrm>
            <a:prstGeom prst="ellipse">
              <a:avLst/>
            </a:prstGeom>
            <a:solidFill>
              <a:srgbClr val="000000"/>
            </a:solidFill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87" name="Oval 70">
              <a:extLst>
                <a:ext uri="{FF2B5EF4-FFF2-40B4-BE49-F238E27FC236}">
                  <a16:creationId xmlns:a16="http://schemas.microsoft.com/office/drawing/2014/main" id="{EA948B70-B0A1-4B58-BB01-4092C6AFA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" y="1186"/>
              <a:ext cx="42" cy="43"/>
            </a:xfrm>
            <a:prstGeom prst="ellipse">
              <a:avLst/>
            </a:prstGeom>
            <a:solidFill>
              <a:srgbClr val="000000"/>
            </a:solidFill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88" name="Line 71">
              <a:extLst>
                <a:ext uri="{FF2B5EF4-FFF2-40B4-BE49-F238E27FC236}">
                  <a16:creationId xmlns:a16="http://schemas.microsoft.com/office/drawing/2014/main" id="{29F613AE-349F-4F0A-ADEE-ADB1C07F2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2505"/>
              <a:ext cx="0" cy="3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9" name="Line 72">
              <a:extLst>
                <a:ext uri="{FF2B5EF4-FFF2-40B4-BE49-F238E27FC236}">
                  <a16:creationId xmlns:a16="http://schemas.microsoft.com/office/drawing/2014/main" id="{E2316293-2907-4023-8B2C-34D009118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1" y="2679"/>
              <a:ext cx="0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0" name="Line 73">
              <a:extLst>
                <a:ext uri="{FF2B5EF4-FFF2-40B4-BE49-F238E27FC236}">
                  <a16:creationId xmlns:a16="http://schemas.microsoft.com/office/drawing/2014/main" id="{9F04D568-2637-44A7-8FB7-A7B8598F2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" y="1223"/>
              <a:ext cx="0" cy="14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1" name="Line 74">
              <a:extLst>
                <a:ext uri="{FF2B5EF4-FFF2-40B4-BE49-F238E27FC236}">
                  <a16:creationId xmlns:a16="http://schemas.microsoft.com/office/drawing/2014/main" id="{B6E570BD-6F66-4CF5-9B94-01985B981B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5" y="2635"/>
              <a:ext cx="16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2" name="Rectangle 75">
              <a:extLst>
                <a:ext uri="{FF2B5EF4-FFF2-40B4-BE49-F238E27FC236}">
                  <a16:creationId xmlns:a16="http://schemas.microsoft.com/office/drawing/2014/main" id="{640666E2-E946-4D18-90B5-04283A292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922"/>
              <a:ext cx="29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400" b="0" i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93" name="Rectangle 76">
              <a:extLst>
                <a:ext uri="{FF2B5EF4-FFF2-40B4-BE49-F238E27FC236}">
                  <a16:creationId xmlns:a16="http://schemas.microsoft.com/office/drawing/2014/main" id="{40788717-3B18-4291-97DA-570A67163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493"/>
              <a:ext cx="2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400" b="0" i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94" name="Rectangle 77">
              <a:extLst>
                <a:ext uri="{FF2B5EF4-FFF2-40B4-BE49-F238E27FC236}">
                  <a16:creationId xmlns:a16="http://schemas.microsoft.com/office/drawing/2014/main" id="{5B9FCD6B-9837-47CB-A612-7EA182510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" y="1939"/>
              <a:ext cx="33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2400" b="0" i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95" name="Oval 78">
              <a:extLst>
                <a:ext uri="{FF2B5EF4-FFF2-40B4-BE49-F238E27FC236}">
                  <a16:creationId xmlns:a16="http://schemas.microsoft.com/office/drawing/2014/main" id="{4125F758-FD65-438F-8E0E-8990D0440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" y="1173"/>
              <a:ext cx="63" cy="6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96" name="Oval 79">
              <a:extLst>
                <a:ext uri="{FF2B5EF4-FFF2-40B4-BE49-F238E27FC236}">
                  <a16:creationId xmlns:a16="http://schemas.microsoft.com/office/drawing/2014/main" id="{C663785E-24DF-4583-9C22-A96319F97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1701"/>
              <a:ext cx="63" cy="6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97" name="Oval 80">
              <a:extLst>
                <a:ext uri="{FF2B5EF4-FFF2-40B4-BE49-F238E27FC236}">
                  <a16:creationId xmlns:a16="http://schemas.microsoft.com/office/drawing/2014/main" id="{689AC637-6A48-4AB1-83C5-E1C17EC3E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741"/>
              <a:ext cx="63" cy="6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98" name="Rectangle 81">
              <a:extLst>
                <a:ext uri="{FF2B5EF4-FFF2-40B4-BE49-F238E27FC236}">
                  <a16:creationId xmlns:a16="http://schemas.microsoft.com/office/drawing/2014/main" id="{A10214EF-D5B9-47B9-824E-CA868A35E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1757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en-GB" altLang="zh-CN" sz="2400" b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99" name="Rectangle 82">
              <a:extLst>
                <a:ext uri="{FF2B5EF4-FFF2-40B4-BE49-F238E27FC236}">
                  <a16:creationId xmlns:a16="http://schemas.microsoft.com/office/drawing/2014/main" id="{9FBB0C63-C76A-42C5-A1F8-1FC3A6025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" y="2205"/>
              <a:ext cx="2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en-GB" altLang="zh-CN" sz="2400" b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700" name="Line 83">
              <a:extLst>
                <a:ext uri="{FF2B5EF4-FFF2-40B4-BE49-F238E27FC236}">
                  <a16:creationId xmlns:a16="http://schemas.microsoft.com/office/drawing/2014/main" id="{3B476BF1-8404-405C-BBE8-B5458413E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9" y="2672"/>
              <a:ext cx="0" cy="14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1" name="Line 84">
              <a:extLst>
                <a:ext uri="{FF2B5EF4-FFF2-40B4-BE49-F238E27FC236}">
                  <a16:creationId xmlns:a16="http://schemas.microsoft.com/office/drawing/2014/main" id="{7D77747A-BDC6-4F97-AC4F-B705C9EF8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" y="2196"/>
              <a:ext cx="0" cy="1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" name="Line 85">
              <a:extLst>
                <a:ext uri="{FF2B5EF4-FFF2-40B4-BE49-F238E27FC236}">
                  <a16:creationId xmlns:a16="http://schemas.microsoft.com/office/drawing/2014/main" id="{7ED3A2CB-E038-4435-8594-C5785B1710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8" y="2643"/>
              <a:ext cx="15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3" name="Line 86">
              <a:extLst>
                <a:ext uri="{FF2B5EF4-FFF2-40B4-BE49-F238E27FC236}">
                  <a16:creationId xmlns:a16="http://schemas.microsoft.com/office/drawing/2014/main" id="{3760B2CC-83DD-40C8-A4DA-610846F6D8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9" y="2515"/>
              <a:ext cx="0" cy="2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4" name="Oval 87">
              <a:extLst>
                <a:ext uri="{FF2B5EF4-FFF2-40B4-BE49-F238E27FC236}">
                  <a16:creationId xmlns:a16="http://schemas.microsoft.com/office/drawing/2014/main" id="{4A057D38-0371-429A-89B6-4072B6B92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788"/>
              <a:ext cx="43" cy="42"/>
            </a:xfrm>
            <a:prstGeom prst="ellipse">
              <a:avLst/>
            </a:prstGeom>
            <a:solidFill>
              <a:srgbClr val="000000"/>
            </a:solidFill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152">
            <a:extLst>
              <a:ext uri="{FF2B5EF4-FFF2-40B4-BE49-F238E27FC236}">
                <a16:creationId xmlns:a16="http://schemas.microsoft.com/office/drawing/2014/main" id="{A58F2757-F0F8-4F07-BB7F-D25E731692FD}"/>
              </a:ext>
            </a:extLst>
          </p:cNvPr>
          <p:cNvGrpSpPr>
            <a:grpSpLocks/>
          </p:cNvGrpSpPr>
          <p:nvPr/>
        </p:nvGrpSpPr>
        <p:grpSpPr bwMode="auto">
          <a:xfrm>
            <a:off x="3863975" y="2082800"/>
            <a:ext cx="5024438" cy="2819400"/>
            <a:chOff x="2434" y="1312"/>
            <a:chExt cx="3165" cy="1776"/>
          </a:xfrm>
        </p:grpSpPr>
        <p:sp>
          <p:nvSpPr>
            <p:cNvPr id="24602" name="Text Box 88">
              <a:extLst>
                <a:ext uri="{FF2B5EF4-FFF2-40B4-BE49-F238E27FC236}">
                  <a16:creationId xmlns:a16="http://schemas.microsoft.com/office/drawing/2014/main" id="{F3FCDC12-687D-4991-81B0-30864B674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4" y="1369"/>
              <a:ext cx="4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en-US" altLang="zh-CN" sz="20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4603" name="Text Box 89">
              <a:extLst>
                <a:ext uri="{FF2B5EF4-FFF2-40B4-BE49-F238E27FC236}">
                  <a16:creationId xmlns:a16="http://schemas.microsoft.com/office/drawing/2014/main" id="{AD616AD4-6FB5-403A-9FED-EF197E5D2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1375"/>
              <a:ext cx="17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 T</a:t>
              </a:r>
              <a:r>
                <a:rPr kumimoji="1" lang="en-US" altLang="zh-CN" sz="2000" baseline="-25000">
                  <a:solidFill>
                    <a:srgbClr val="000066"/>
                  </a:solidFill>
                  <a:latin typeface="Times New Roman" panose="02020603050405020304" pitchFamily="18" charset="0"/>
                </a:rPr>
                <a:t>N1</a:t>
              </a: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       T</a:t>
              </a:r>
              <a:r>
                <a:rPr kumimoji="1" lang="en-US" altLang="zh-CN" sz="2000" baseline="-25000">
                  <a:solidFill>
                    <a:srgbClr val="000066"/>
                  </a:solidFill>
                  <a:latin typeface="Times New Roman" panose="02020603050405020304" pitchFamily="18" charset="0"/>
                </a:rPr>
                <a:t>P1</a:t>
              </a: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      T</a:t>
              </a:r>
              <a:r>
                <a:rPr kumimoji="1" lang="en-US" altLang="zh-CN" sz="2000" baseline="-25000">
                  <a:solidFill>
                    <a:srgbClr val="000066"/>
                  </a:solidFill>
                  <a:latin typeface="Times New Roman" panose="02020603050405020304" pitchFamily="18" charset="0"/>
                </a:rPr>
                <a:t>N2</a:t>
              </a: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     T</a:t>
              </a:r>
              <a:r>
                <a:rPr kumimoji="1" lang="en-US" altLang="zh-CN" sz="2000" baseline="-25000">
                  <a:solidFill>
                    <a:srgbClr val="000066"/>
                  </a:solidFill>
                  <a:latin typeface="Times New Roman" panose="02020603050405020304" pitchFamily="18" charset="0"/>
                </a:rPr>
                <a:t>P2</a:t>
              </a:r>
            </a:p>
          </p:txBody>
        </p:sp>
        <p:grpSp>
          <p:nvGrpSpPr>
            <p:cNvPr id="24604" name="Group 90">
              <a:extLst>
                <a:ext uri="{FF2B5EF4-FFF2-40B4-BE49-F238E27FC236}">
                  <a16:creationId xmlns:a16="http://schemas.microsoft.com/office/drawing/2014/main" id="{C080629B-B87F-4EF2-89E2-8E0E24A1C3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4" y="1312"/>
              <a:ext cx="3072" cy="1776"/>
              <a:chOff x="2525" y="1381"/>
              <a:chExt cx="3072" cy="1776"/>
            </a:xfrm>
          </p:grpSpPr>
          <p:sp>
            <p:nvSpPr>
              <p:cNvPr id="24630" name="Line 91">
                <a:extLst>
                  <a:ext uri="{FF2B5EF4-FFF2-40B4-BE49-F238E27FC236}">
                    <a16:creationId xmlns:a16="http://schemas.microsoft.com/office/drawing/2014/main" id="{0F9B1733-F269-49F2-9BEF-9B1E2DDE36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5" y="1381"/>
                <a:ext cx="3072" cy="0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31" name="Line 92">
                <a:extLst>
                  <a:ext uri="{FF2B5EF4-FFF2-40B4-BE49-F238E27FC236}">
                    <a16:creationId xmlns:a16="http://schemas.microsoft.com/office/drawing/2014/main" id="{735CE89A-867D-43E5-BAA2-DF255D602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5" y="1717"/>
                <a:ext cx="3072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32" name="Line 93">
                <a:extLst>
                  <a:ext uri="{FF2B5EF4-FFF2-40B4-BE49-F238E27FC236}">
                    <a16:creationId xmlns:a16="http://schemas.microsoft.com/office/drawing/2014/main" id="{63C34CBD-FA71-43CE-8FF7-862FFD4B21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5" y="3157"/>
                <a:ext cx="3072" cy="0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33" name="Line 94">
                <a:extLst>
                  <a:ext uri="{FF2B5EF4-FFF2-40B4-BE49-F238E27FC236}">
                    <a16:creationId xmlns:a16="http://schemas.microsoft.com/office/drawing/2014/main" id="{B372E0DB-3B72-4355-84A3-A38F1F0F71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7" y="1381"/>
                <a:ext cx="0" cy="1776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34" name="Line 95">
                <a:extLst>
                  <a:ext uri="{FF2B5EF4-FFF2-40B4-BE49-F238E27FC236}">
                    <a16:creationId xmlns:a16="http://schemas.microsoft.com/office/drawing/2014/main" id="{557BC09A-D22F-4151-B733-24257506D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7" y="1381"/>
                <a:ext cx="0" cy="1776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05" name="Text Box 96">
              <a:extLst>
                <a:ext uri="{FF2B5EF4-FFF2-40B4-BE49-F238E27FC236}">
                  <a16:creationId xmlns:a16="http://schemas.microsoft.com/office/drawing/2014/main" id="{82CDB487-15B0-4058-9789-647857351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2" y="1369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24606" name="Text Box 97">
              <a:extLst>
                <a:ext uri="{FF2B5EF4-FFF2-40B4-BE49-F238E27FC236}">
                  <a16:creationId xmlns:a16="http://schemas.microsoft.com/office/drawing/2014/main" id="{457E89CF-DF7F-457D-BCC1-AD0D9BDF0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1" y="171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0    0</a:t>
              </a:r>
            </a:p>
          </p:txBody>
        </p:sp>
        <p:sp>
          <p:nvSpPr>
            <p:cNvPr id="24607" name="Text Box 98">
              <a:extLst>
                <a:ext uri="{FF2B5EF4-FFF2-40B4-BE49-F238E27FC236}">
                  <a16:creationId xmlns:a16="http://schemas.microsoft.com/office/drawing/2014/main" id="{DBC68694-D4BC-4999-B685-F134DF516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1" y="206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0    1</a:t>
              </a:r>
            </a:p>
          </p:txBody>
        </p:sp>
        <p:sp>
          <p:nvSpPr>
            <p:cNvPr id="24608" name="Text Box 99">
              <a:extLst>
                <a:ext uri="{FF2B5EF4-FFF2-40B4-BE49-F238E27FC236}">
                  <a16:creationId xmlns:a16="http://schemas.microsoft.com/office/drawing/2014/main" id="{CEC9D732-83D0-4AC4-8C2E-F61527A88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1" y="243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1    0</a:t>
              </a:r>
            </a:p>
          </p:txBody>
        </p:sp>
        <p:sp>
          <p:nvSpPr>
            <p:cNvPr id="24609" name="Text Box 100">
              <a:extLst>
                <a:ext uri="{FF2B5EF4-FFF2-40B4-BE49-F238E27FC236}">
                  <a16:creationId xmlns:a16="http://schemas.microsoft.com/office/drawing/2014/main" id="{6423973F-05BE-4D00-9556-09E02A6DA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1" y="278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1    1</a:t>
              </a:r>
            </a:p>
          </p:txBody>
        </p:sp>
        <p:sp>
          <p:nvSpPr>
            <p:cNvPr id="24610" name="Text Box 101">
              <a:extLst>
                <a:ext uri="{FF2B5EF4-FFF2-40B4-BE49-F238E27FC236}">
                  <a16:creationId xmlns:a16="http://schemas.microsoft.com/office/drawing/2014/main" id="{D89FD829-7BBF-4761-A1E2-C929D362C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2" y="171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000066"/>
                  </a:solidFill>
                  <a:latin typeface="楷体_GB2312" pitchFamily="49" charset="-122"/>
                </a:rPr>
                <a:t>截止</a:t>
              </a:r>
            </a:p>
          </p:txBody>
        </p:sp>
        <p:sp>
          <p:nvSpPr>
            <p:cNvPr id="24611" name="Text Box 102">
              <a:extLst>
                <a:ext uri="{FF2B5EF4-FFF2-40B4-BE49-F238E27FC236}">
                  <a16:creationId xmlns:a16="http://schemas.microsoft.com/office/drawing/2014/main" id="{2475BF51-D97A-4C29-890D-C11919973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2" y="1729"/>
              <a:ext cx="8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000066"/>
                  </a:solidFill>
                  <a:latin typeface="楷体_GB2312" pitchFamily="49" charset="-122"/>
                </a:rPr>
                <a:t>导通</a:t>
              </a:r>
            </a:p>
          </p:txBody>
        </p:sp>
        <p:sp>
          <p:nvSpPr>
            <p:cNvPr id="24612" name="Text Box 103">
              <a:extLst>
                <a:ext uri="{FF2B5EF4-FFF2-40B4-BE49-F238E27FC236}">
                  <a16:creationId xmlns:a16="http://schemas.microsoft.com/office/drawing/2014/main" id="{32A96597-8110-4C87-9198-6458E755E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4" y="1706"/>
              <a:ext cx="10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截止</a:t>
              </a:r>
            </a:p>
          </p:txBody>
        </p:sp>
        <p:sp>
          <p:nvSpPr>
            <p:cNvPr id="24613" name="Text Box 104">
              <a:extLst>
                <a:ext uri="{FF2B5EF4-FFF2-40B4-BE49-F238E27FC236}">
                  <a16:creationId xmlns:a16="http://schemas.microsoft.com/office/drawing/2014/main" id="{48FF9809-F987-471A-8BB4-15BC0E719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2" y="2046"/>
              <a:ext cx="9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000066"/>
                  </a:solidFill>
                  <a:latin typeface="楷体_GB2312" pitchFamily="49" charset="-122"/>
                </a:rPr>
                <a:t>导通</a:t>
              </a:r>
            </a:p>
          </p:txBody>
        </p:sp>
        <p:sp>
          <p:nvSpPr>
            <p:cNvPr id="24614" name="Text Box 105">
              <a:extLst>
                <a:ext uri="{FF2B5EF4-FFF2-40B4-BE49-F238E27FC236}">
                  <a16:creationId xmlns:a16="http://schemas.microsoft.com/office/drawing/2014/main" id="{0D733983-CCB0-46BA-94B0-8DE28A52E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4" y="2046"/>
              <a:ext cx="9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000066"/>
                  </a:solidFill>
                  <a:latin typeface="楷体_GB2312" pitchFamily="49" charset="-122"/>
                </a:rPr>
                <a:t>导通</a:t>
              </a:r>
            </a:p>
          </p:txBody>
        </p:sp>
        <p:sp>
          <p:nvSpPr>
            <p:cNvPr id="24615" name="Text Box 106">
              <a:extLst>
                <a:ext uri="{FF2B5EF4-FFF2-40B4-BE49-F238E27FC236}">
                  <a16:creationId xmlns:a16="http://schemas.microsoft.com/office/drawing/2014/main" id="{D1998C8E-E20B-4BF6-A6F4-4CA303CB2A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409"/>
              <a:ext cx="7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000066"/>
                  </a:solidFill>
                  <a:latin typeface="楷体_GB2312" pitchFamily="49" charset="-122"/>
                </a:rPr>
                <a:t>导通</a:t>
              </a:r>
            </a:p>
          </p:txBody>
        </p:sp>
        <p:sp>
          <p:nvSpPr>
            <p:cNvPr id="24616" name="Text Box 107">
              <a:extLst>
                <a:ext uri="{FF2B5EF4-FFF2-40B4-BE49-F238E27FC236}">
                  <a16:creationId xmlns:a16="http://schemas.microsoft.com/office/drawing/2014/main" id="{0D486E90-6AAB-4F8E-950C-B94DD2899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6" y="2409"/>
              <a:ext cx="5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导通</a:t>
              </a:r>
            </a:p>
          </p:txBody>
        </p:sp>
        <p:sp>
          <p:nvSpPr>
            <p:cNvPr id="24617" name="Text Box 108">
              <a:extLst>
                <a:ext uri="{FF2B5EF4-FFF2-40B4-BE49-F238E27FC236}">
                  <a16:creationId xmlns:a16="http://schemas.microsoft.com/office/drawing/2014/main" id="{7126AF0A-5985-4965-82A1-C5AD1E470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2" y="2817"/>
              <a:ext cx="4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000066"/>
                  </a:solidFill>
                  <a:latin typeface="楷体_GB2312" pitchFamily="49" charset="-122"/>
                </a:rPr>
                <a:t>截止</a:t>
              </a:r>
            </a:p>
          </p:txBody>
        </p:sp>
        <p:sp>
          <p:nvSpPr>
            <p:cNvPr id="24618" name="Text Box 109">
              <a:extLst>
                <a:ext uri="{FF2B5EF4-FFF2-40B4-BE49-F238E27FC236}">
                  <a16:creationId xmlns:a16="http://schemas.microsoft.com/office/drawing/2014/main" id="{CA7E4CAE-2A97-4B6D-95BE-784CB51DC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6" y="2795"/>
              <a:ext cx="5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截止</a:t>
              </a:r>
            </a:p>
          </p:txBody>
        </p:sp>
        <p:sp>
          <p:nvSpPr>
            <p:cNvPr id="24619" name="Text Box 110">
              <a:extLst>
                <a:ext uri="{FF2B5EF4-FFF2-40B4-BE49-F238E27FC236}">
                  <a16:creationId xmlns:a16="http://schemas.microsoft.com/office/drawing/2014/main" id="{82A645AB-EDA3-4F1E-AA59-6F4DD3E8B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6" y="1706"/>
              <a:ext cx="10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导通</a:t>
              </a:r>
            </a:p>
          </p:txBody>
        </p:sp>
        <p:sp>
          <p:nvSpPr>
            <p:cNvPr id="24620" name="Text Box 111">
              <a:extLst>
                <a:ext uri="{FF2B5EF4-FFF2-40B4-BE49-F238E27FC236}">
                  <a16:creationId xmlns:a16="http://schemas.microsoft.com/office/drawing/2014/main" id="{59346FB6-87B1-48A9-B602-D9B2EAC2B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2" y="2065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000066"/>
                  </a:solidFill>
                  <a:latin typeface="楷体_GB2312" pitchFamily="49" charset="-122"/>
                </a:rPr>
                <a:t>截止</a:t>
              </a:r>
            </a:p>
          </p:txBody>
        </p:sp>
        <p:sp>
          <p:nvSpPr>
            <p:cNvPr id="24621" name="Text Box 112">
              <a:extLst>
                <a:ext uri="{FF2B5EF4-FFF2-40B4-BE49-F238E27FC236}">
                  <a16:creationId xmlns:a16="http://schemas.microsoft.com/office/drawing/2014/main" id="{A1E4A19E-0067-4681-8B68-1008A5F2E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6" y="2046"/>
              <a:ext cx="7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截止</a:t>
              </a:r>
            </a:p>
          </p:txBody>
        </p:sp>
        <p:sp>
          <p:nvSpPr>
            <p:cNvPr id="24622" name="Text Box 113">
              <a:extLst>
                <a:ext uri="{FF2B5EF4-FFF2-40B4-BE49-F238E27FC236}">
                  <a16:creationId xmlns:a16="http://schemas.microsoft.com/office/drawing/2014/main" id="{681D96CF-51C1-4FF7-8EC2-B7A949B22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2409"/>
              <a:ext cx="6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000066"/>
                  </a:solidFill>
                  <a:latin typeface="楷体_GB2312" pitchFamily="49" charset="-122"/>
                </a:rPr>
                <a:t>截止</a:t>
              </a:r>
            </a:p>
          </p:txBody>
        </p:sp>
        <p:sp>
          <p:nvSpPr>
            <p:cNvPr id="24623" name="Text Box 114">
              <a:extLst>
                <a:ext uri="{FF2B5EF4-FFF2-40B4-BE49-F238E27FC236}">
                  <a16:creationId xmlns:a16="http://schemas.microsoft.com/office/drawing/2014/main" id="{44B7BBCA-00E8-4B33-BADB-23824AD43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4" y="2432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000066"/>
                  </a:solidFill>
                  <a:latin typeface="楷体_GB2312" pitchFamily="49" charset="-122"/>
                </a:rPr>
                <a:t>截止</a:t>
              </a:r>
            </a:p>
          </p:txBody>
        </p:sp>
        <p:sp>
          <p:nvSpPr>
            <p:cNvPr id="24624" name="Text Box 115">
              <a:extLst>
                <a:ext uri="{FF2B5EF4-FFF2-40B4-BE49-F238E27FC236}">
                  <a16:creationId xmlns:a16="http://schemas.microsoft.com/office/drawing/2014/main" id="{C3EEB70F-DF97-472F-AD68-172DBC1FB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2" y="2791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000066"/>
                  </a:solidFill>
                  <a:latin typeface="楷体_GB2312" pitchFamily="49" charset="-122"/>
                </a:rPr>
                <a:t>导通</a:t>
              </a:r>
            </a:p>
          </p:txBody>
        </p:sp>
        <p:sp>
          <p:nvSpPr>
            <p:cNvPr id="24625" name="Text Box 116">
              <a:extLst>
                <a:ext uri="{FF2B5EF4-FFF2-40B4-BE49-F238E27FC236}">
                  <a16:creationId xmlns:a16="http://schemas.microsoft.com/office/drawing/2014/main" id="{585BAA4D-CD52-423E-A70F-8765157D0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4" y="2795"/>
              <a:ext cx="7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000066"/>
                  </a:solidFill>
                  <a:latin typeface="楷体_GB2312" pitchFamily="49" charset="-122"/>
                </a:rPr>
                <a:t>导通</a:t>
              </a:r>
            </a:p>
          </p:txBody>
        </p:sp>
        <p:sp>
          <p:nvSpPr>
            <p:cNvPr id="24626" name="Text Box 117">
              <a:extLst>
                <a:ext uri="{FF2B5EF4-FFF2-40B4-BE49-F238E27FC236}">
                  <a16:creationId xmlns:a16="http://schemas.microsoft.com/office/drawing/2014/main" id="{B81F2010-6E4C-4FEA-BE30-A5F1828B0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70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627" name="Text Box 118">
              <a:extLst>
                <a:ext uri="{FF2B5EF4-FFF2-40B4-BE49-F238E27FC236}">
                  <a16:creationId xmlns:a16="http://schemas.microsoft.com/office/drawing/2014/main" id="{86855A6E-29E5-4129-A750-E7DA59E02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04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4628" name="Text Box 119">
              <a:extLst>
                <a:ext uri="{FF2B5EF4-FFF2-40B4-BE49-F238E27FC236}">
                  <a16:creationId xmlns:a16="http://schemas.microsoft.com/office/drawing/2014/main" id="{3870FD34-754B-4A9E-9F29-102D8FEFB7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3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4629" name="Text Box 120">
              <a:extLst>
                <a:ext uri="{FF2B5EF4-FFF2-40B4-BE49-F238E27FC236}">
                  <a16:creationId xmlns:a16="http://schemas.microsoft.com/office/drawing/2014/main" id="{436BA357-0105-45BF-AA55-4CBAB8B98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" y="27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0" name="Group 142">
            <a:extLst>
              <a:ext uri="{FF2B5EF4-FFF2-40B4-BE49-F238E27FC236}">
                <a16:creationId xmlns:a16="http://schemas.microsoft.com/office/drawing/2014/main" id="{0B9622E3-257A-43D8-B562-D34EB345902A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3054350"/>
            <a:ext cx="904875" cy="792163"/>
            <a:chOff x="1837" y="3702"/>
            <a:chExt cx="570" cy="499"/>
          </a:xfrm>
        </p:grpSpPr>
        <p:sp>
          <p:nvSpPr>
            <p:cNvPr id="24597" name="Line 143">
              <a:extLst>
                <a:ext uri="{FF2B5EF4-FFF2-40B4-BE49-F238E27FC236}">
                  <a16:creationId xmlns:a16="http://schemas.microsoft.com/office/drawing/2014/main" id="{780B7E8E-883F-4B7F-AA40-B498650E5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3929"/>
              <a:ext cx="182" cy="0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8" name="Line 144">
              <a:extLst>
                <a:ext uri="{FF2B5EF4-FFF2-40B4-BE49-F238E27FC236}">
                  <a16:creationId xmlns:a16="http://schemas.microsoft.com/office/drawing/2014/main" id="{02DB8633-27F1-4E54-8CE5-EB9CA08E4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4156"/>
              <a:ext cx="182" cy="0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9" name="Line 145">
              <a:extLst>
                <a:ext uri="{FF2B5EF4-FFF2-40B4-BE49-F238E27FC236}">
                  <a16:creationId xmlns:a16="http://schemas.microsoft.com/office/drawing/2014/main" id="{99C71F3D-C111-439E-93CD-B815A7201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930"/>
              <a:ext cx="0" cy="226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0" name="Rectangle 146">
              <a:extLst>
                <a:ext uri="{FF2B5EF4-FFF2-40B4-BE49-F238E27FC236}">
                  <a16:creationId xmlns:a16="http://schemas.microsoft.com/office/drawing/2014/main" id="{17F02D69-9DB5-48A8-864F-EA11508E5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3964"/>
              <a:ext cx="298" cy="237"/>
            </a:xfrm>
            <a:prstGeom prst="rect">
              <a:avLst/>
            </a:prstGeom>
            <a:solidFill>
              <a:srgbClr val="A3B2C1">
                <a:alpha val="0"/>
              </a:srgbClr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rgbClr val="000066"/>
                  </a:solidFill>
                  <a:latin typeface="Times New Roman" panose="02020603050405020304" pitchFamily="18" charset="0"/>
                </a:rPr>
                <a:t>0V</a:t>
              </a:r>
            </a:p>
          </p:txBody>
        </p:sp>
        <p:sp>
          <p:nvSpPr>
            <p:cNvPr id="24601" name="Rectangle 147">
              <a:extLst>
                <a:ext uri="{FF2B5EF4-FFF2-40B4-BE49-F238E27FC236}">
                  <a16:creationId xmlns:a16="http://schemas.microsoft.com/office/drawing/2014/main" id="{55B5380A-7733-4DCB-BE42-D668E6BB9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3702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rgbClr val="000066"/>
                  </a:solidFill>
                  <a:latin typeface="Times New Roman" panose="02020603050405020304" pitchFamily="18" charset="0"/>
                </a:rPr>
                <a:t>5V</a:t>
              </a:r>
            </a:p>
          </p:txBody>
        </p:sp>
      </p:grpSp>
      <p:sp>
        <p:nvSpPr>
          <p:cNvPr id="419988" name="Text Box 148">
            <a:extLst>
              <a:ext uri="{FF2B5EF4-FFF2-40B4-BE49-F238E27FC236}">
                <a16:creationId xmlns:a16="http://schemas.microsoft.com/office/drawing/2014/main" id="{C3CDDD37-2BEE-4766-A9FB-6A761BAA0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1316038"/>
            <a:ext cx="222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TN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2 V</a:t>
            </a:r>
          </a:p>
        </p:txBody>
      </p:sp>
      <p:sp>
        <p:nvSpPr>
          <p:cNvPr id="419989" name="Text Box 149">
            <a:extLst>
              <a:ext uri="{FF2B5EF4-FFF2-40B4-BE49-F238E27FC236}">
                <a16:creationId xmlns:a16="http://schemas.microsoft.com/office/drawing/2014/main" id="{0AD87588-EE6B-4A98-B6E7-9F7FA7D39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316038"/>
            <a:ext cx="311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TP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400">
                <a:solidFill>
                  <a:srgbClr val="000066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-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 V</a:t>
            </a:r>
          </a:p>
        </p:txBody>
      </p:sp>
      <p:sp>
        <p:nvSpPr>
          <p:cNvPr id="419990" name="Rectangle 150">
            <a:extLst>
              <a:ext uri="{FF2B5EF4-FFF2-40B4-BE49-F238E27FC236}">
                <a16:creationId xmlns:a16="http://schemas.microsoft.com/office/drawing/2014/main" id="{7A4A29F4-5873-48CA-92FF-2159AAB09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264150"/>
            <a:ext cx="3562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CC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000">
                <a:solidFill>
                  <a:srgbClr val="CC0000"/>
                </a:solidFill>
                <a:latin typeface="Times New Roman" panose="02020603050405020304" pitchFamily="18" charset="0"/>
              </a:rPr>
              <a:t>输入的或非门的电路的结构</a:t>
            </a:r>
            <a:r>
              <a:rPr kumimoji="1" lang="en-US" altLang="zh-CN" sz="2000">
                <a:solidFill>
                  <a:srgbClr val="CC0000"/>
                </a:solidFill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419991" name="Rectangle 151">
            <a:extLst>
              <a:ext uri="{FF2B5EF4-FFF2-40B4-BE49-F238E27FC236}">
                <a16:creationId xmlns:a16="http://schemas.microsoft.com/office/drawing/2014/main" id="{ABFDC2D4-66CD-4C97-82AD-8509B4B3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768975"/>
            <a:ext cx="286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CC0000"/>
                </a:solidFill>
                <a:latin typeface="Times New Roman" panose="02020603050405020304" pitchFamily="18" charset="0"/>
              </a:rPr>
              <a:t>输入端增加有什么问题</a:t>
            </a:r>
            <a:r>
              <a:rPr kumimoji="1" lang="en-US" altLang="zh-CN" sz="2000">
                <a:solidFill>
                  <a:srgbClr val="CC0000"/>
                </a:solidFill>
                <a:latin typeface="Times New Roman" panose="02020603050405020304" pitchFamily="18" charset="0"/>
              </a:rPr>
              <a:t>?</a:t>
            </a:r>
          </a:p>
        </p:txBody>
      </p:sp>
      <p:grpSp>
        <p:nvGrpSpPr>
          <p:cNvPr id="11" name="Group 159">
            <a:extLst>
              <a:ext uri="{FF2B5EF4-FFF2-40B4-BE49-F238E27FC236}">
                <a16:creationId xmlns:a16="http://schemas.microsoft.com/office/drawing/2014/main" id="{8198AB47-19B4-481F-ADA3-B56099204890}"/>
              </a:ext>
            </a:extLst>
          </p:cNvPr>
          <p:cNvGrpSpPr>
            <a:grpSpLocks/>
          </p:cNvGrpSpPr>
          <p:nvPr/>
        </p:nvGrpSpPr>
        <p:grpSpPr bwMode="auto">
          <a:xfrm>
            <a:off x="6565900" y="5013325"/>
            <a:ext cx="2146300" cy="973138"/>
            <a:chOff x="4136" y="3158"/>
            <a:chExt cx="1352" cy="613"/>
          </a:xfrm>
        </p:grpSpPr>
        <p:sp>
          <p:nvSpPr>
            <p:cNvPr id="24589" name="Line 122">
              <a:extLst>
                <a:ext uri="{FF2B5EF4-FFF2-40B4-BE49-F238E27FC236}">
                  <a16:creationId xmlns:a16="http://schemas.microsoft.com/office/drawing/2014/main" id="{975C90D0-16CF-4D72-ADDB-BAA9325E6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3" y="3335"/>
              <a:ext cx="28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0" name="Line 123">
              <a:extLst>
                <a:ext uri="{FF2B5EF4-FFF2-40B4-BE49-F238E27FC236}">
                  <a16:creationId xmlns:a16="http://schemas.microsoft.com/office/drawing/2014/main" id="{5738BEFA-0383-4E8E-B56A-6FA94DAB0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2" y="3590"/>
              <a:ext cx="28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1" name="Line 124">
              <a:extLst>
                <a:ext uri="{FF2B5EF4-FFF2-40B4-BE49-F238E27FC236}">
                  <a16:creationId xmlns:a16="http://schemas.microsoft.com/office/drawing/2014/main" id="{E34F1B4E-71D1-4D94-8F57-13C7470EC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6" y="3453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2" name="Text Box 125">
              <a:extLst>
                <a:ext uri="{FF2B5EF4-FFF2-40B4-BE49-F238E27FC236}">
                  <a16:creationId xmlns:a16="http://schemas.microsoft.com/office/drawing/2014/main" id="{D9BC24F7-4C43-4F7B-85DA-AEC4C4887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5" y="3158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4593" name="Text Box 126">
              <a:extLst>
                <a:ext uri="{FF2B5EF4-FFF2-40B4-BE49-F238E27FC236}">
                  <a16:creationId xmlns:a16="http://schemas.microsoft.com/office/drawing/2014/main" id="{666D7191-1F92-4752-A591-21033282F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6" y="3444"/>
              <a:ext cx="22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grpSp>
          <p:nvGrpSpPr>
            <p:cNvPr id="24594" name="Group 156">
              <a:extLst>
                <a:ext uri="{FF2B5EF4-FFF2-40B4-BE49-F238E27FC236}">
                  <a16:creationId xmlns:a16="http://schemas.microsoft.com/office/drawing/2014/main" id="{EFF38128-4900-4DA9-8737-99014722F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8" y="3249"/>
              <a:ext cx="658" cy="410"/>
              <a:chOff x="6639" y="1889"/>
              <a:chExt cx="651" cy="405"/>
            </a:xfrm>
          </p:grpSpPr>
          <p:sp>
            <p:nvSpPr>
              <p:cNvPr id="24595" name="Freeform 157">
                <a:extLst>
                  <a:ext uri="{FF2B5EF4-FFF2-40B4-BE49-F238E27FC236}">
                    <a16:creationId xmlns:a16="http://schemas.microsoft.com/office/drawing/2014/main" id="{3074BA27-BF93-4199-A2AD-1691474A0D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9" y="1889"/>
                <a:ext cx="554" cy="405"/>
              </a:xfrm>
              <a:custGeom>
                <a:avLst/>
                <a:gdLst>
                  <a:gd name="T0" fmla="*/ 3 w 554"/>
                  <a:gd name="T1" fmla="*/ 0 h 405"/>
                  <a:gd name="T2" fmla="*/ 39 w 554"/>
                  <a:gd name="T3" fmla="*/ 55 h 405"/>
                  <a:gd name="T4" fmla="*/ 58 w 554"/>
                  <a:gd name="T5" fmla="*/ 100 h 405"/>
                  <a:gd name="T6" fmla="*/ 76 w 554"/>
                  <a:gd name="T7" fmla="*/ 154 h 405"/>
                  <a:gd name="T8" fmla="*/ 80 w 554"/>
                  <a:gd name="T9" fmla="*/ 202 h 405"/>
                  <a:gd name="T10" fmla="*/ 76 w 554"/>
                  <a:gd name="T11" fmla="*/ 258 h 405"/>
                  <a:gd name="T12" fmla="*/ 61 w 554"/>
                  <a:gd name="T13" fmla="*/ 306 h 405"/>
                  <a:gd name="T14" fmla="*/ 33 w 554"/>
                  <a:gd name="T15" fmla="*/ 355 h 405"/>
                  <a:gd name="T16" fmla="*/ 0 w 554"/>
                  <a:gd name="T17" fmla="*/ 405 h 405"/>
                  <a:gd name="T18" fmla="*/ 307 w 554"/>
                  <a:gd name="T19" fmla="*/ 404 h 405"/>
                  <a:gd name="T20" fmla="*/ 355 w 554"/>
                  <a:gd name="T21" fmla="*/ 390 h 405"/>
                  <a:gd name="T22" fmla="*/ 401 w 554"/>
                  <a:gd name="T23" fmla="*/ 369 h 405"/>
                  <a:gd name="T24" fmla="*/ 442 w 554"/>
                  <a:gd name="T25" fmla="*/ 337 h 405"/>
                  <a:gd name="T26" fmla="*/ 479 w 554"/>
                  <a:gd name="T27" fmla="*/ 300 h 405"/>
                  <a:gd name="T28" fmla="*/ 518 w 554"/>
                  <a:gd name="T29" fmla="*/ 258 h 405"/>
                  <a:gd name="T30" fmla="*/ 554 w 554"/>
                  <a:gd name="T31" fmla="*/ 204 h 405"/>
                  <a:gd name="T32" fmla="*/ 515 w 554"/>
                  <a:gd name="T33" fmla="*/ 150 h 405"/>
                  <a:gd name="T34" fmla="*/ 479 w 554"/>
                  <a:gd name="T35" fmla="*/ 108 h 405"/>
                  <a:gd name="T36" fmla="*/ 442 w 554"/>
                  <a:gd name="T37" fmla="*/ 71 h 405"/>
                  <a:gd name="T38" fmla="*/ 401 w 554"/>
                  <a:gd name="T39" fmla="*/ 39 h 405"/>
                  <a:gd name="T40" fmla="*/ 355 w 554"/>
                  <a:gd name="T41" fmla="*/ 18 h 405"/>
                  <a:gd name="T42" fmla="*/ 307 w 554"/>
                  <a:gd name="T43" fmla="*/ 1 h 405"/>
                  <a:gd name="T44" fmla="*/ 3 w 554"/>
                  <a:gd name="T45" fmla="*/ 0 h 40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54"/>
                  <a:gd name="T70" fmla="*/ 0 h 405"/>
                  <a:gd name="T71" fmla="*/ 554 w 554"/>
                  <a:gd name="T72" fmla="*/ 405 h 405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54" h="405">
                    <a:moveTo>
                      <a:pt x="3" y="0"/>
                    </a:moveTo>
                    <a:lnTo>
                      <a:pt x="39" y="55"/>
                    </a:lnTo>
                    <a:lnTo>
                      <a:pt x="58" y="100"/>
                    </a:lnTo>
                    <a:lnTo>
                      <a:pt x="76" y="154"/>
                    </a:lnTo>
                    <a:lnTo>
                      <a:pt x="80" y="202"/>
                    </a:lnTo>
                    <a:lnTo>
                      <a:pt x="76" y="258"/>
                    </a:lnTo>
                    <a:lnTo>
                      <a:pt x="61" y="306"/>
                    </a:lnTo>
                    <a:lnTo>
                      <a:pt x="33" y="355"/>
                    </a:lnTo>
                    <a:lnTo>
                      <a:pt x="0" y="405"/>
                    </a:lnTo>
                    <a:lnTo>
                      <a:pt x="307" y="404"/>
                    </a:lnTo>
                    <a:lnTo>
                      <a:pt x="355" y="390"/>
                    </a:lnTo>
                    <a:lnTo>
                      <a:pt x="401" y="369"/>
                    </a:lnTo>
                    <a:lnTo>
                      <a:pt x="442" y="337"/>
                    </a:lnTo>
                    <a:lnTo>
                      <a:pt x="479" y="300"/>
                    </a:lnTo>
                    <a:lnTo>
                      <a:pt x="518" y="258"/>
                    </a:lnTo>
                    <a:lnTo>
                      <a:pt x="554" y="204"/>
                    </a:lnTo>
                    <a:lnTo>
                      <a:pt x="515" y="150"/>
                    </a:lnTo>
                    <a:lnTo>
                      <a:pt x="479" y="108"/>
                    </a:lnTo>
                    <a:lnTo>
                      <a:pt x="442" y="71"/>
                    </a:lnTo>
                    <a:lnTo>
                      <a:pt x="401" y="39"/>
                    </a:lnTo>
                    <a:lnTo>
                      <a:pt x="355" y="18"/>
                    </a:lnTo>
                    <a:lnTo>
                      <a:pt x="307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 w="4381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6" name="Oval 158">
                <a:extLst>
                  <a:ext uri="{FF2B5EF4-FFF2-40B4-BE49-F238E27FC236}">
                    <a16:creationId xmlns:a16="http://schemas.microsoft.com/office/drawing/2014/main" id="{34B40217-4F5B-4BFA-839A-A515478A8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193" y="2042"/>
                <a:ext cx="97" cy="97"/>
              </a:xfrm>
              <a:prstGeom prst="ellipse">
                <a:avLst/>
              </a:prstGeom>
              <a:solidFill>
                <a:srgbClr val="FFFFFF"/>
              </a:solidFill>
              <a:ln w="412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41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41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autoUpdateAnimBg="0"/>
      <p:bldP spid="419988" grpId="0" build="p" autoUpdateAnimBg="0"/>
      <p:bldP spid="419989" grpId="0" build="p" autoUpdateAnimBg="0"/>
      <p:bldP spid="419990" grpId="0"/>
      <p:bldP spid="4199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3CA2313C-8A58-41B6-B3BE-6AFBCB526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60350"/>
            <a:ext cx="6324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3.2.4  CMOS</a:t>
            </a:r>
            <a:r>
              <a:rPr lang="zh-CN" altLang="en-US" sz="2800">
                <a:solidFill>
                  <a:srgbClr val="CC0000"/>
                </a:solidFill>
                <a:latin typeface="Arial" panose="020B0604020202020204" pitchFamily="34" charset="0"/>
              </a:rPr>
              <a:t>传输门</a:t>
            </a:r>
            <a:r>
              <a:rPr kumimoji="1" lang="en-US" altLang="zh-CN" sz="2800">
                <a:solidFill>
                  <a:srgbClr val="CC0000"/>
                </a:solidFill>
                <a:latin typeface="楷体_GB2312" pitchFamily="49" charset="-122"/>
              </a:rPr>
              <a:t>(</a:t>
            </a:r>
            <a:r>
              <a:rPr kumimoji="1" lang="zh-CN" altLang="en-US" sz="2800">
                <a:solidFill>
                  <a:srgbClr val="CC0000"/>
                </a:solidFill>
                <a:latin typeface="楷体_GB2312" pitchFamily="49" charset="-122"/>
              </a:rPr>
              <a:t>双向模拟开关</a:t>
            </a:r>
            <a:r>
              <a:rPr kumimoji="1" lang="en-US" altLang="zh-CN" sz="2800">
                <a:solidFill>
                  <a:srgbClr val="CC0000"/>
                </a:solidFill>
                <a:latin typeface="楷体_GB2312" pitchFamily="49" charset="-122"/>
              </a:rPr>
              <a:t>)</a:t>
            </a:r>
            <a:r>
              <a:rPr lang="en-US" altLang="zh-CN" sz="2800">
                <a:solidFill>
                  <a:srgbClr val="CC0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8B7831BC-7BA2-482B-A992-BB0F4BE6A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16038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1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传输门的结构及工作原理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56896267-FC47-42C8-B1D7-7CBD027838E7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2078038"/>
            <a:ext cx="3054350" cy="2970212"/>
            <a:chOff x="703" y="1378"/>
            <a:chExt cx="1924" cy="1871"/>
          </a:xfrm>
        </p:grpSpPr>
        <p:graphicFrame>
          <p:nvGraphicFramePr>
            <p:cNvPr id="25621" name="Object 7">
              <a:extLst>
                <a:ext uri="{FF2B5EF4-FFF2-40B4-BE49-F238E27FC236}">
                  <a16:creationId xmlns:a16="http://schemas.microsoft.com/office/drawing/2014/main" id="{2F6B0167-222C-46FE-87F7-14A9C638AE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3" y="1378"/>
            <a:ext cx="1924" cy="18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图片" r:id="rId3" imgW="1432560" imgH="1453896" progId="Word.Picture.8">
                    <p:embed/>
                  </p:oleObj>
                </mc:Choice>
                <mc:Fallback>
                  <p:oleObj name="图片" r:id="rId3" imgW="1432560" imgH="1453896" progId="Word.Picture.8">
                    <p:embed/>
                    <p:pic>
                      <p:nvPicPr>
                        <p:cNvPr id="25621" name="Object 7">
                          <a:extLst>
                            <a:ext uri="{FF2B5EF4-FFF2-40B4-BE49-F238E27FC236}">
                              <a16:creationId xmlns:a16="http://schemas.microsoft.com/office/drawing/2014/main" id="{2F6B0167-222C-46FE-87F7-14A9C638AE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378"/>
                          <a:ext cx="1924" cy="18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2" name="Rectangle 8">
              <a:extLst>
                <a:ext uri="{FF2B5EF4-FFF2-40B4-BE49-F238E27FC236}">
                  <a16:creationId xmlns:a16="http://schemas.microsoft.com/office/drawing/2014/main" id="{04B41652-4969-4A31-AF72-D4717F495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" y="1381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66"/>
                  </a:solidFill>
                  <a:latin typeface="楷体_GB2312" pitchFamily="49" charset="-122"/>
                </a:rPr>
                <a:t>电路</a:t>
              </a: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03DABDCA-F4A9-4F5B-8B58-9718992B82A3}"/>
              </a:ext>
            </a:extLst>
          </p:cNvPr>
          <p:cNvGrpSpPr>
            <a:grpSpLocks/>
          </p:cNvGrpSpPr>
          <p:nvPr/>
        </p:nvGrpSpPr>
        <p:grpSpPr bwMode="auto">
          <a:xfrm>
            <a:off x="4603750" y="2006600"/>
            <a:ext cx="3568700" cy="2879725"/>
            <a:chOff x="2898" y="1026"/>
            <a:chExt cx="2386" cy="2039"/>
          </a:xfrm>
        </p:grpSpPr>
        <p:graphicFrame>
          <p:nvGraphicFramePr>
            <p:cNvPr id="25619" name="Object 10">
              <a:extLst>
                <a:ext uri="{FF2B5EF4-FFF2-40B4-BE49-F238E27FC236}">
                  <a16:creationId xmlns:a16="http://schemas.microsoft.com/office/drawing/2014/main" id="{FC0F3B8B-B740-48FA-B61E-01763D6C77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5" y="1389"/>
            <a:ext cx="2359" cy="1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Picture" r:id="rId5" imgW="1113878" imgH="1229605" progId="Word.Picture.8">
                    <p:embed/>
                  </p:oleObj>
                </mc:Choice>
                <mc:Fallback>
                  <p:oleObj name="Picture" r:id="rId5" imgW="1113878" imgH="1229605" progId="Word.Picture.8">
                    <p:embed/>
                    <p:pic>
                      <p:nvPicPr>
                        <p:cNvPr id="25619" name="Object 10">
                          <a:extLst>
                            <a:ext uri="{FF2B5EF4-FFF2-40B4-BE49-F238E27FC236}">
                              <a16:creationId xmlns:a16="http://schemas.microsoft.com/office/drawing/2014/main" id="{FC0F3B8B-B740-48FA-B61E-01763D6C77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1389"/>
                          <a:ext cx="2359" cy="1676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00CCFF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0" name="Rectangle 11">
              <a:extLst>
                <a:ext uri="{FF2B5EF4-FFF2-40B4-BE49-F238E27FC236}">
                  <a16:creationId xmlns:a16="http://schemas.microsoft.com/office/drawing/2014/main" id="{68703C01-D694-429D-B366-4559975B7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" y="1026"/>
              <a:ext cx="943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66"/>
                  </a:solidFill>
                  <a:latin typeface="楷体_GB2312" pitchFamily="49" charset="-122"/>
                </a:rPr>
                <a:t>逻辑符号</a:t>
              </a:r>
            </a:p>
          </p:txBody>
        </p: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075BCB2D-F02D-4547-BEF8-2308F65322BB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959350"/>
            <a:ext cx="6450012" cy="1422400"/>
            <a:chOff x="1358" y="3249"/>
            <a:chExt cx="4063" cy="896"/>
          </a:xfrm>
        </p:grpSpPr>
        <p:grpSp>
          <p:nvGrpSpPr>
            <p:cNvPr id="25607" name="Group 13">
              <a:extLst>
                <a:ext uri="{FF2B5EF4-FFF2-40B4-BE49-F238E27FC236}">
                  <a16:creationId xmlns:a16="http://schemas.microsoft.com/office/drawing/2014/main" id="{D2C20526-528C-496D-8F69-61E71673FE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9" y="3249"/>
              <a:ext cx="2722" cy="896"/>
              <a:chOff x="601" y="3203"/>
              <a:chExt cx="2880" cy="896"/>
            </a:xfrm>
          </p:grpSpPr>
          <p:grpSp>
            <p:nvGrpSpPr>
              <p:cNvPr id="25609" name="Group 14">
                <a:extLst>
                  <a:ext uri="{FF2B5EF4-FFF2-40B4-BE49-F238E27FC236}">
                    <a16:creationId xmlns:a16="http://schemas.microsoft.com/office/drawing/2014/main" id="{1FE2F1BB-A040-4866-B14D-3A54EBC08D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0" y="3475"/>
                <a:ext cx="2208" cy="624"/>
                <a:chOff x="3024" y="1872"/>
                <a:chExt cx="2160" cy="816"/>
              </a:xfrm>
            </p:grpSpPr>
            <p:sp>
              <p:nvSpPr>
                <p:cNvPr id="25613" name="Rectangle 15">
                  <a:extLst>
                    <a:ext uri="{FF2B5EF4-FFF2-40B4-BE49-F238E27FC236}">
                      <a16:creationId xmlns:a16="http://schemas.microsoft.com/office/drawing/2014/main" id="{9DEF7CE8-3404-4E3D-B1C6-BA89132E19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1872"/>
                  <a:ext cx="2160" cy="816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5614" name="Group 16">
                  <a:extLst>
                    <a:ext uri="{FF2B5EF4-FFF2-40B4-BE49-F238E27FC236}">
                      <a16:creationId xmlns:a16="http://schemas.microsoft.com/office/drawing/2014/main" id="{936D443D-FD57-4613-87F7-13C0035BB46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12" y="1968"/>
                  <a:ext cx="1536" cy="480"/>
                  <a:chOff x="3312" y="1968"/>
                  <a:chExt cx="1536" cy="480"/>
                </a:xfrm>
              </p:grpSpPr>
              <p:sp>
                <p:nvSpPr>
                  <p:cNvPr id="25615" name="Line 17">
                    <a:extLst>
                      <a:ext uri="{FF2B5EF4-FFF2-40B4-BE49-F238E27FC236}">
                        <a16:creationId xmlns:a16="http://schemas.microsoft.com/office/drawing/2014/main" id="{C5973DFF-4316-4B7B-90E1-49E8C93FA4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12" y="2448"/>
                    <a:ext cx="67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1C1C1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16" name="Line 18">
                    <a:extLst>
                      <a:ext uri="{FF2B5EF4-FFF2-40B4-BE49-F238E27FC236}">
                        <a16:creationId xmlns:a16="http://schemas.microsoft.com/office/drawing/2014/main" id="{3DF9FE5B-6DCC-46CB-9944-62F9859828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84" y="2253"/>
                    <a:ext cx="336" cy="195"/>
                  </a:xfrm>
                  <a:prstGeom prst="line">
                    <a:avLst/>
                  </a:prstGeom>
                  <a:noFill/>
                  <a:ln w="28575">
                    <a:solidFill>
                      <a:srgbClr val="1C1C1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17" name="Line 19">
                    <a:extLst>
                      <a:ext uri="{FF2B5EF4-FFF2-40B4-BE49-F238E27FC236}">
                        <a16:creationId xmlns:a16="http://schemas.microsoft.com/office/drawing/2014/main" id="{C6D03741-78FF-49A6-B3BB-1ED9200F6C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20" y="2448"/>
                    <a:ext cx="52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1C1C1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18" name="Line 20">
                    <a:extLst>
                      <a:ext uri="{FF2B5EF4-FFF2-40B4-BE49-F238E27FC236}">
                        <a16:creationId xmlns:a16="http://schemas.microsoft.com/office/drawing/2014/main" id="{36C8297D-46CC-47EB-BCA1-540200F679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1968"/>
                    <a:ext cx="0" cy="384"/>
                  </a:xfrm>
                  <a:prstGeom prst="line">
                    <a:avLst/>
                  </a:prstGeom>
                  <a:noFill/>
                  <a:ln w="19050">
                    <a:solidFill>
                      <a:srgbClr val="1C1C1C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5610" name="Rectangle 21">
                <a:extLst>
                  <a:ext uri="{FF2B5EF4-FFF2-40B4-BE49-F238E27FC236}">
                    <a16:creationId xmlns:a16="http://schemas.microsoft.com/office/drawing/2014/main" id="{F235CD54-EBD1-4181-9A87-BAB623BC4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" y="3660"/>
                <a:ext cx="9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l-GR" altLang="zh-CN" sz="20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υ</a:t>
                </a:r>
                <a:r>
                  <a:rPr kumimoji="1" lang="en-US" altLang="zh-CN" sz="2000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20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0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/ </a:t>
                </a:r>
                <a:r>
                  <a:rPr kumimoji="1" lang="el-GR" altLang="zh-CN" sz="20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υ</a:t>
                </a:r>
                <a:r>
                  <a:rPr kumimoji="1" lang="en-US" altLang="zh-CN" sz="2000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11" name="Rectangle 22">
                <a:extLst>
                  <a:ext uri="{FF2B5EF4-FFF2-40B4-BE49-F238E27FC236}">
                    <a16:creationId xmlns:a16="http://schemas.microsoft.com/office/drawing/2014/main" id="{8EA6C1E4-5304-4FC7-8846-6F9E8C8D6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7" y="3657"/>
                <a:ext cx="9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l-GR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υ</a:t>
                </a:r>
                <a:r>
                  <a:rPr kumimoji="1" lang="en-US" altLang="zh-CN" sz="2400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</a:t>
                </a:r>
                <a:r>
                  <a:rPr kumimoji="1" lang="en-US" altLang="zh-CN" sz="2400" i="1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/ </a:t>
                </a:r>
                <a:r>
                  <a:rPr kumimoji="1" lang="el-GR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υ</a:t>
                </a:r>
                <a:r>
                  <a:rPr kumimoji="1" lang="en-US" altLang="zh-CN" sz="2400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endParaRPr kumimoji="1" lang="en-US" altLang="zh-CN" sz="24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12" name="Rectangle 23">
                <a:extLst>
                  <a:ext uri="{FF2B5EF4-FFF2-40B4-BE49-F238E27FC236}">
                    <a16:creationId xmlns:a16="http://schemas.microsoft.com/office/drawing/2014/main" id="{9F0B98AD-53CD-4F19-A4FE-F3F7304E6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6" y="3203"/>
                <a:ext cx="2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kumimoji="1" lang="en-US" altLang="zh-CN" sz="2400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608" name="Rectangle 24">
              <a:extLst>
                <a:ext uri="{FF2B5EF4-FFF2-40B4-BE49-F238E27FC236}">
                  <a16:creationId xmlns:a16="http://schemas.microsoft.com/office/drawing/2014/main" id="{7667D53E-9206-43A3-A83D-33800CC39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3703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66"/>
                  </a:solidFill>
                  <a:latin typeface="楷体_GB2312" pitchFamily="49" charset="-122"/>
                </a:rPr>
                <a:t>等效电路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45">
            <a:extLst>
              <a:ext uri="{FF2B5EF4-FFF2-40B4-BE49-F238E27FC236}">
                <a16:creationId xmlns:a16="http://schemas.microsoft.com/office/drawing/2014/main" id="{EB80FFB5-E58A-4656-B20E-8679A8761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484313"/>
          <a:ext cx="3054350" cy="297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图片" r:id="rId3" imgW="1432560" imgH="1453896" progId="Word.Picture.8">
                  <p:embed/>
                </p:oleObj>
              </mc:Choice>
              <mc:Fallback>
                <p:oleObj name="图片" r:id="rId3" imgW="1432560" imgH="1453896" progId="Word.Picture.8">
                  <p:embed/>
                  <p:pic>
                    <p:nvPicPr>
                      <p:cNvPr id="26626" name="Object 45">
                        <a:extLst>
                          <a:ext uri="{FF2B5EF4-FFF2-40B4-BE49-F238E27FC236}">
                            <a16:creationId xmlns:a16="http://schemas.microsoft.com/office/drawing/2014/main" id="{EB80FFB5-E58A-4656-B20E-8679A8761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84313"/>
                        <a:ext cx="3054350" cy="297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8">
            <a:extLst>
              <a:ext uri="{FF2B5EF4-FFF2-40B4-BE49-F238E27FC236}">
                <a16:creationId xmlns:a16="http://schemas.microsoft.com/office/drawing/2014/main" id="{2BA99458-16FB-49AE-A344-5B8F17B6F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58775"/>
            <a:ext cx="69881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</a:rPr>
              <a:t>传输门的结构及工作原理</a:t>
            </a:r>
            <a:r>
              <a:rPr lang="zh-CN" altLang="en-US" sz="2100" b="0">
                <a:solidFill>
                  <a:srgbClr val="000099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14729" name="Rectangle 9">
            <a:extLst>
              <a:ext uri="{FF2B5EF4-FFF2-40B4-BE49-F238E27FC236}">
                <a16:creationId xmlns:a16="http://schemas.microsoft.com/office/drawing/2014/main" id="{4764A752-C94E-4947-AE35-28F022641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268413"/>
            <a:ext cx="475297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:|V</a:t>
            </a:r>
            <a:r>
              <a:rPr lang="en-US" altLang="zh-CN" sz="2400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TP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|=2V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:V</a:t>
            </a:r>
            <a:r>
              <a:rPr lang="en-US" altLang="zh-CN" sz="2400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TN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=2V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i="1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</a:t>
            </a:r>
            <a:r>
              <a:rPr lang="en-US" altLang="zh-CN" sz="2400" baseline="-250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的变化范围为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+5V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2400" i="1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        </a:t>
            </a:r>
          </a:p>
        </p:txBody>
      </p:sp>
      <p:sp>
        <p:nvSpPr>
          <p:cNvPr id="414730" name="Rectangle 10">
            <a:extLst>
              <a:ext uri="{FF2B5EF4-FFF2-40B4-BE49-F238E27FC236}">
                <a16:creationId xmlns:a16="http://schemas.microsoft.com/office/drawing/2014/main" id="{4BF2B670-462C-417F-801B-0C6FD0B82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425" y="3713163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0V</a:t>
            </a:r>
          </a:p>
        </p:txBody>
      </p:sp>
      <p:sp>
        <p:nvSpPr>
          <p:cNvPr id="414731" name="Rectangle 11">
            <a:extLst>
              <a:ext uri="{FF2B5EF4-FFF2-40B4-BE49-F238E27FC236}">
                <a16:creationId xmlns:a16="http://schemas.microsoft.com/office/drawing/2014/main" id="{4E6A07A5-B342-4CAC-9E33-1518CE7BB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088" y="1820863"/>
            <a:ext cx="73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5V</a:t>
            </a:r>
          </a:p>
        </p:txBody>
      </p:sp>
      <p:sp>
        <p:nvSpPr>
          <p:cNvPr id="414732" name="Rectangle 12">
            <a:extLst>
              <a:ext uri="{FF2B5EF4-FFF2-40B4-BE49-F238E27FC236}">
                <a16:creationId xmlns:a16="http://schemas.microsoft.com/office/drawing/2014/main" id="{6ABB3FC6-6B54-4BCA-A627-A84E307B9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302577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>
                <a:solidFill>
                  <a:srgbClr val="000099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000">
                <a:solidFill>
                  <a:srgbClr val="000099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000">
                <a:solidFill>
                  <a:srgbClr val="000099"/>
                </a:solidFill>
                <a:latin typeface="Times New Roman" panose="02020603050405020304" pitchFamily="18" charset="0"/>
              </a:rPr>
              <a:t>+5V</a:t>
            </a:r>
          </a:p>
        </p:txBody>
      </p:sp>
      <p:sp>
        <p:nvSpPr>
          <p:cNvPr id="414751" name="Rectangle 31">
            <a:extLst>
              <a:ext uri="{FF2B5EF4-FFF2-40B4-BE49-F238E27FC236}">
                <a16:creationId xmlns:a16="http://schemas.microsoft.com/office/drawing/2014/main" id="{C028B861-C1C4-473D-9449-D49EBDB33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0513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</a:t>
            </a:r>
            <a:r>
              <a:rPr lang="en-US" altLang="zh-CN" sz="2400" baseline="-30000">
                <a:solidFill>
                  <a:srgbClr val="000099"/>
                </a:solidFill>
                <a:latin typeface="Times New Roman" panose="02020603050405020304" pitchFamily="18" charset="0"/>
              </a:rPr>
              <a:t>GSN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&lt; 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TN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, T</a:t>
            </a:r>
            <a:r>
              <a:rPr lang="en-US" altLang="zh-CN" sz="2400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截止</a:t>
            </a:r>
          </a:p>
        </p:txBody>
      </p:sp>
      <p:sp>
        <p:nvSpPr>
          <p:cNvPr id="414752" name="Rectangle 32">
            <a:extLst>
              <a:ext uri="{FF2B5EF4-FFF2-40B4-BE49-F238E27FC236}">
                <a16:creationId xmlns:a16="http://schemas.microsoft.com/office/drawing/2014/main" id="{1B9DE8FC-511E-4D66-9109-FB2237BDA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579938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sym typeface="Symbol" panose="05050102010706020507" pitchFamily="18" charset="2"/>
              </a:rPr>
              <a:t></a:t>
            </a:r>
            <a:r>
              <a:rPr lang="en-US" altLang="zh-CN" sz="2400" baseline="-30000">
                <a:solidFill>
                  <a:srgbClr val="000099"/>
                </a:solidFill>
                <a:latin typeface="Times New Roman" panose="02020603050405020304" pitchFamily="18" charset="0"/>
              </a:rPr>
              <a:t>GSP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=+5V 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 (0V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+5V)=(5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0)V </a:t>
            </a:r>
          </a:p>
        </p:txBody>
      </p:sp>
      <p:sp>
        <p:nvSpPr>
          <p:cNvPr id="414753" name="Rectangle 33">
            <a:extLst>
              <a:ext uri="{FF2B5EF4-FFF2-40B4-BE49-F238E27FC236}">
                <a16:creationId xmlns:a16="http://schemas.microsoft.com/office/drawing/2014/main" id="{77B453FC-0D2D-4018-8E96-59A214ED7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851525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sym typeface="Symbol" panose="05050102010706020507" pitchFamily="18" charset="2"/>
              </a:rPr>
              <a:t>开关断开，不能转送信号</a:t>
            </a:r>
          </a:p>
        </p:txBody>
      </p:sp>
      <p:sp>
        <p:nvSpPr>
          <p:cNvPr id="414754" name="Rectangle 34">
            <a:extLst>
              <a:ext uri="{FF2B5EF4-FFF2-40B4-BE49-F238E27FC236}">
                <a16:creationId xmlns:a16="http://schemas.microsoft.com/office/drawing/2014/main" id="{E533D8F0-FFF0-4BB2-9082-4F9FAA29E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475038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</a:t>
            </a:r>
            <a:r>
              <a:rPr lang="en-US" altLang="zh-CN" sz="2400" baseline="-30000">
                <a:solidFill>
                  <a:srgbClr val="000099"/>
                </a:solidFill>
                <a:latin typeface="Times New Roman" panose="02020603050405020304" pitchFamily="18" charset="0"/>
              </a:rPr>
              <a:t>GSN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= 0V 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 (0V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+5V)=(0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-5)V </a:t>
            </a:r>
          </a:p>
        </p:txBody>
      </p:sp>
      <p:sp>
        <p:nvSpPr>
          <p:cNvPr id="414755" name="Rectangle 35">
            <a:extLst>
              <a:ext uri="{FF2B5EF4-FFF2-40B4-BE49-F238E27FC236}">
                <a16:creationId xmlns:a16="http://schemas.microsoft.com/office/drawing/2014/main" id="{018B7EA4-CD17-4914-8686-33734399B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5275263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</a:t>
            </a:r>
            <a:r>
              <a:rPr lang="en-US" altLang="zh-CN" sz="2400" baseline="-30000">
                <a:solidFill>
                  <a:srgbClr val="000099"/>
                </a:solidFill>
                <a:latin typeface="Times New Roman" panose="02020603050405020304" pitchFamily="18" charset="0"/>
              </a:rPr>
              <a:t>GSP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&gt;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0, T</a:t>
            </a:r>
            <a:r>
              <a:rPr lang="en-US" altLang="zh-CN" sz="2400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截止</a:t>
            </a:r>
          </a:p>
        </p:txBody>
      </p:sp>
      <p:grpSp>
        <p:nvGrpSpPr>
          <p:cNvPr id="2" name="Group 36">
            <a:extLst>
              <a:ext uri="{FF2B5EF4-FFF2-40B4-BE49-F238E27FC236}">
                <a16:creationId xmlns:a16="http://schemas.microsoft.com/office/drawing/2014/main" id="{EEB86E51-EF26-4975-8EBB-2D096E4AA24F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5013325"/>
            <a:ext cx="3505200" cy="863600"/>
            <a:chOff x="204" y="3703"/>
            <a:chExt cx="2208" cy="544"/>
          </a:xfrm>
        </p:grpSpPr>
        <p:sp>
          <p:nvSpPr>
            <p:cNvPr id="26645" name="Rectangle 37">
              <a:extLst>
                <a:ext uri="{FF2B5EF4-FFF2-40B4-BE49-F238E27FC236}">
                  <a16:creationId xmlns:a16="http://schemas.microsoft.com/office/drawing/2014/main" id="{1523AF7A-4240-4A19-831A-1672D17C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748"/>
              <a:ext cx="1769" cy="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6646" name="Group 38">
              <a:extLst>
                <a:ext uri="{FF2B5EF4-FFF2-40B4-BE49-F238E27FC236}">
                  <a16:creationId xmlns:a16="http://schemas.microsoft.com/office/drawing/2014/main" id="{3CF7A51A-E1B9-4EE0-85DC-080622BDCF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3703"/>
              <a:ext cx="2208" cy="544"/>
              <a:chOff x="3024" y="1872"/>
              <a:chExt cx="2160" cy="816"/>
            </a:xfrm>
          </p:grpSpPr>
          <p:sp>
            <p:nvSpPr>
              <p:cNvPr id="26647" name="Rectangle 39">
                <a:extLst>
                  <a:ext uri="{FF2B5EF4-FFF2-40B4-BE49-F238E27FC236}">
                    <a16:creationId xmlns:a16="http://schemas.microsoft.com/office/drawing/2014/main" id="{3AE23543-620A-4352-B0CD-6078CB1A1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872"/>
                <a:ext cx="2160" cy="81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6648" name="Group 40">
                <a:extLst>
                  <a:ext uri="{FF2B5EF4-FFF2-40B4-BE49-F238E27FC236}">
                    <a16:creationId xmlns:a16="http://schemas.microsoft.com/office/drawing/2014/main" id="{03A0422F-5386-4D52-821B-3C2AD48ABA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1968"/>
                <a:ext cx="1536" cy="480"/>
                <a:chOff x="3312" y="1968"/>
                <a:chExt cx="1536" cy="480"/>
              </a:xfrm>
            </p:grpSpPr>
            <p:sp>
              <p:nvSpPr>
                <p:cNvPr id="26649" name="Line 41">
                  <a:extLst>
                    <a:ext uri="{FF2B5EF4-FFF2-40B4-BE49-F238E27FC236}">
                      <a16:creationId xmlns:a16="http://schemas.microsoft.com/office/drawing/2014/main" id="{F89BFADD-17C3-4C2F-9329-162D50E059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12" y="2448"/>
                  <a:ext cx="672" cy="0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50" name="Line 42">
                  <a:extLst>
                    <a:ext uri="{FF2B5EF4-FFF2-40B4-BE49-F238E27FC236}">
                      <a16:creationId xmlns:a16="http://schemas.microsoft.com/office/drawing/2014/main" id="{4B573279-4EEA-4756-9F29-C0E0100827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84" y="2253"/>
                  <a:ext cx="336" cy="195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51" name="Line 43">
                  <a:extLst>
                    <a:ext uri="{FF2B5EF4-FFF2-40B4-BE49-F238E27FC236}">
                      <a16:creationId xmlns:a16="http://schemas.microsoft.com/office/drawing/2014/main" id="{8F3F7AE0-A90D-4B8B-8E70-7FC1B9ED6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2448"/>
                  <a:ext cx="528" cy="0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52" name="Line 44">
                  <a:extLst>
                    <a:ext uri="{FF2B5EF4-FFF2-40B4-BE49-F238E27FC236}">
                      <a16:creationId xmlns:a16="http://schemas.microsoft.com/office/drawing/2014/main" id="{80A03EC4-6EB7-4BD4-B838-87B732FC63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1968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rgbClr val="1C1C1C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" name="Group 46">
            <a:extLst>
              <a:ext uri="{FF2B5EF4-FFF2-40B4-BE49-F238E27FC236}">
                <a16:creationId xmlns:a16="http://schemas.microsoft.com/office/drawing/2014/main" id="{4B0F049A-5301-4D74-8867-5EC86F42F46B}"/>
              </a:ext>
            </a:extLst>
          </p:cNvPr>
          <p:cNvGrpSpPr>
            <a:grpSpLocks/>
          </p:cNvGrpSpPr>
          <p:nvPr/>
        </p:nvGrpSpPr>
        <p:grpSpPr bwMode="auto">
          <a:xfrm>
            <a:off x="4019550" y="2925763"/>
            <a:ext cx="2635250" cy="457200"/>
            <a:chOff x="2479" y="1707"/>
            <a:chExt cx="1660" cy="288"/>
          </a:xfrm>
        </p:grpSpPr>
        <p:sp>
          <p:nvSpPr>
            <p:cNvPr id="26643" name="Rectangle 47">
              <a:extLst>
                <a:ext uri="{FF2B5EF4-FFF2-40B4-BE49-F238E27FC236}">
                  <a16:creationId xmlns:a16="http://schemas.microsoft.com/office/drawing/2014/main" id="{CDD046A8-58C8-44B2-90B6-CCF013A05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9" y="1707"/>
              <a:ext cx="16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00">
                  <a:solidFill>
                    <a:srgbClr val="CC0000"/>
                  </a:solidFill>
                  <a:latin typeface="Times New Roman" panose="02020603050405020304" pitchFamily="18" charset="0"/>
                </a:rPr>
                <a:t>）当</a:t>
              </a:r>
              <a:r>
                <a:rPr lang="en-US" altLang="zh-CN" sz="2400">
                  <a:solidFill>
                    <a:srgbClr val="CC0000"/>
                  </a:solidFill>
                  <a:latin typeface="Times New Roman" panose="02020603050405020304" pitchFamily="18" charset="0"/>
                </a:rPr>
                <a:t>c=0</a:t>
              </a:r>
              <a:r>
                <a:rPr lang="zh-CN" altLang="en-US" sz="2400">
                  <a:solidFill>
                    <a:srgbClr val="CC0000"/>
                  </a:solidFill>
                  <a:latin typeface="Times New Roman" panose="02020603050405020304" pitchFamily="18" charset="0"/>
                </a:rPr>
                <a:t>， </a:t>
              </a:r>
              <a:r>
                <a:rPr lang="en-US" altLang="zh-CN" sz="2400">
                  <a:solidFill>
                    <a:srgbClr val="CC0000"/>
                  </a:solidFill>
                  <a:latin typeface="Times New Roman" panose="02020603050405020304" pitchFamily="18" charset="0"/>
                </a:rPr>
                <a:t>c =1</a:t>
              </a:r>
              <a:r>
                <a:rPr lang="zh-CN" altLang="en-US" sz="2400">
                  <a:solidFill>
                    <a:srgbClr val="CC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时</a:t>
              </a:r>
            </a:p>
          </p:txBody>
        </p:sp>
        <p:sp>
          <p:nvSpPr>
            <p:cNvPr id="26644" name="Line 48">
              <a:extLst>
                <a:ext uri="{FF2B5EF4-FFF2-40B4-BE49-F238E27FC236}">
                  <a16:creationId xmlns:a16="http://schemas.microsoft.com/office/drawing/2014/main" id="{A86527DF-A4DE-4481-9C5E-3FD5B0D4C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1754"/>
              <a:ext cx="13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49">
            <a:extLst>
              <a:ext uri="{FF2B5EF4-FFF2-40B4-BE49-F238E27FC236}">
                <a16:creationId xmlns:a16="http://schemas.microsoft.com/office/drawing/2014/main" id="{68BAA131-CA15-4689-9EAF-EF83C356CCDC}"/>
              </a:ext>
            </a:extLst>
          </p:cNvPr>
          <p:cNvGrpSpPr>
            <a:grpSpLocks/>
          </p:cNvGrpSpPr>
          <p:nvPr/>
        </p:nvGrpSpPr>
        <p:grpSpPr bwMode="auto">
          <a:xfrm>
            <a:off x="4395788" y="2347913"/>
            <a:ext cx="2951162" cy="519112"/>
            <a:chOff x="2911" y="1578"/>
            <a:chExt cx="1859" cy="327"/>
          </a:xfrm>
        </p:grpSpPr>
        <p:sp>
          <p:nvSpPr>
            <p:cNvPr id="26641" name="Rectangle 50">
              <a:extLst>
                <a:ext uri="{FF2B5EF4-FFF2-40B4-BE49-F238E27FC236}">
                  <a16:creationId xmlns:a16="http://schemas.microsoft.com/office/drawing/2014/main" id="{165925A6-557D-43AB-A3AC-7E24F4838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1" y="1578"/>
              <a:ext cx="18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</a:rPr>
                <a:t>c=0=0V</a:t>
              </a:r>
              <a:r>
                <a:rPr lang="zh-CN" altLang="en-US" sz="2800">
                  <a:solidFill>
                    <a:srgbClr val="000099"/>
                  </a:solidFill>
                  <a:latin typeface="楷体_GB2312" pitchFamily="49" charset="-122"/>
                </a:rPr>
                <a:t>， </a:t>
              </a:r>
              <a:r>
                <a:rPr lang="en-US" altLang="zh-CN" sz="2800">
                  <a:solidFill>
                    <a:srgbClr val="000099"/>
                  </a:solidFill>
                  <a:latin typeface="楷体_GB2312" pitchFamily="49" charset="-122"/>
                </a:rPr>
                <a:t>c</a:t>
              </a: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</a:rPr>
                <a:t>=1</a:t>
              </a: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=+5V</a:t>
              </a:r>
            </a:p>
          </p:txBody>
        </p:sp>
        <p:sp>
          <p:nvSpPr>
            <p:cNvPr id="26642" name="Line 51">
              <a:extLst>
                <a:ext uri="{FF2B5EF4-FFF2-40B4-BE49-F238E27FC236}">
                  <a16:creationId xmlns:a16="http://schemas.microsoft.com/office/drawing/2014/main" id="{73D9AC6F-67A0-4D9C-B515-115A86E91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66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14772" name="AutoShape 52">
            <a:extLst>
              <a:ext uri="{FF2B5EF4-FFF2-40B4-BE49-F238E27FC236}">
                <a16:creationId xmlns:a16="http://schemas.microsoft.com/office/drawing/2014/main" id="{ACAAD20E-DF3B-4838-A134-7A305F319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219575"/>
            <a:ext cx="742950" cy="5095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zh-CN" sz="2400">
              <a:solidFill>
                <a:srgbClr val="000099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1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1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41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9" grpId="0" autoUpdateAnimBg="0"/>
      <p:bldP spid="414730" grpId="0" autoUpdateAnimBg="0"/>
      <p:bldP spid="414731" grpId="0" autoUpdateAnimBg="0"/>
      <p:bldP spid="414732" grpId="0" autoUpdateAnimBg="0"/>
      <p:bldP spid="414751" grpId="0"/>
      <p:bldP spid="414752" grpId="0"/>
      <p:bldP spid="414753" grpId="0" autoUpdateAnimBg="0"/>
      <p:bldP spid="414754" grpId="0"/>
      <p:bldP spid="414755" grpId="0" autoUpdateAnimBg="0"/>
      <p:bldP spid="41477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53">
            <a:extLst>
              <a:ext uri="{FF2B5EF4-FFF2-40B4-BE49-F238E27FC236}">
                <a16:creationId xmlns:a16="http://schemas.microsoft.com/office/drawing/2014/main" id="{5DD10EEC-36D0-468B-BCF8-107260708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341438"/>
            <a:ext cx="4176712" cy="33829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7651" name="Group 154">
            <a:extLst>
              <a:ext uri="{FF2B5EF4-FFF2-40B4-BE49-F238E27FC236}">
                <a16:creationId xmlns:a16="http://schemas.microsoft.com/office/drawing/2014/main" id="{D70E1B66-BFEB-406F-833D-ACB8B0941358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557338"/>
            <a:ext cx="3960812" cy="3030537"/>
            <a:chOff x="249" y="981"/>
            <a:chExt cx="2495" cy="1909"/>
          </a:xfrm>
        </p:grpSpPr>
        <p:sp>
          <p:nvSpPr>
            <p:cNvPr id="27675" name="Oval 10">
              <a:extLst>
                <a:ext uri="{FF2B5EF4-FFF2-40B4-BE49-F238E27FC236}">
                  <a16:creationId xmlns:a16="http://schemas.microsoft.com/office/drawing/2014/main" id="{AFD3A9D3-30C7-42CE-AF9F-F03B0480E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" y="1999"/>
              <a:ext cx="43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6" name="Oval 11">
              <a:extLst>
                <a:ext uri="{FF2B5EF4-FFF2-40B4-BE49-F238E27FC236}">
                  <a16:creationId xmlns:a16="http://schemas.microsoft.com/office/drawing/2014/main" id="{43AE0047-2F27-4985-AFAC-8E4BC7764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" y="2001"/>
              <a:ext cx="43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7" name="Line 12">
              <a:extLst>
                <a:ext uri="{FF2B5EF4-FFF2-40B4-BE49-F238E27FC236}">
                  <a16:creationId xmlns:a16="http://schemas.microsoft.com/office/drawing/2014/main" id="{5EBC5DF6-3FC5-4B4C-9113-8145C6B1B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605"/>
              <a:ext cx="4" cy="2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8" name="Line 13">
              <a:extLst>
                <a:ext uri="{FF2B5EF4-FFF2-40B4-BE49-F238E27FC236}">
                  <a16:creationId xmlns:a16="http://schemas.microsoft.com/office/drawing/2014/main" id="{0650D848-657C-45EE-8770-BA8D9ABBC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5" y="1600"/>
              <a:ext cx="1" cy="2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9" name="Line 14">
              <a:extLst>
                <a:ext uri="{FF2B5EF4-FFF2-40B4-BE49-F238E27FC236}">
                  <a16:creationId xmlns:a16="http://schemas.microsoft.com/office/drawing/2014/main" id="{D03A7A2F-6D49-457F-A8AA-D25408923F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0" y="1618"/>
              <a:ext cx="1" cy="1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0" name="Freeform 15">
              <a:extLst>
                <a:ext uri="{FF2B5EF4-FFF2-40B4-BE49-F238E27FC236}">
                  <a16:creationId xmlns:a16="http://schemas.microsoft.com/office/drawing/2014/main" id="{3C1E37B7-2EB3-4B71-BD56-5C16F5CA3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1" y="1709"/>
              <a:ext cx="36" cy="118"/>
            </a:xfrm>
            <a:custGeom>
              <a:avLst/>
              <a:gdLst>
                <a:gd name="T0" fmla="*/ 0 w 29"/>
                <a:gd name="T1" fmla="*/ 0 h 96"/>
                <a:gd name="T2" fmla="*/ 45 w 29"/>
                <a:gd name="T3" fmla="*/ 0 h 96"/>
                <a:gd name="T4" fmla="*/ 25 w 29"/>
                <a:gd name="T5" fmla="*/ 145 h 96"/>
                <a:gd name="T6" fmla="*/ 0 w 29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96"/>
                <a:gd name="T14" fmla="*/ 29 w 29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96">
                  <a:moveTo>
                    <a:pt x="0" y="0"/>
                  </a:moveTo>
                  <a:lnTo>
                    <a:pt x="29" y="0"/>
                  </a:lnTo>
                  <a:lnTo>
                    <a:pt x="16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1" name="Rectangle 16">
              <a:extLst>
                <a:ext uri="{FF2B5EF4-FFF2-40B4-BE49-F238E27FC236}">
                  <a16:creationId xmlns:a16="http://schemas.microsoft.com/office/drawing/2014/main" id="{560F2F93-2070-4AC3-AAB1-403ABA6F1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" y="1594"/>
              <a:ext cx="8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82" name="Rectangle 17">
              <a:extLst>
                <a:ext uri="{FF2B5EF4-FFF2-40B4-BE49-F238E27FC236}">
                  <a16:creationId xmlns:a16="http://schemas.microsoft.com/office/drawing/2014/main" id="{FB61E766-D77E-4BEF-845D-C3BBE1B1B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" y="1592"/>
              <a:ext cx="85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83" name="Rectangle 18">
              <a:extLst>
                <a:ext uri="{FF2B5EF4-FFF2-40B4-BE49-F238E27FC236}">
                  <a16:creationId xmlns:a16="http://schemas.microsoft.com/office/drawing/2014/main" id="{2EE3B63F-0683-4A5B-A932-5A251B08D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" y="1592"/>
              <a:ext cx="84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84" name="Rectangle 19">
              <a:extLst>
                <a:ext uri="{FF2B5EF4-FFF2-40B4-BE49-F238E27FC236}">
                  <a16:creationId xmlns:a16="http://schemas.microsoft.com/office/drawing/2014/main" id="{E635B291-498E-4D30-A786-2ED81FA79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" y="1528"/>
              <a:ext cx="298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85" name="Line 20">
              <a:extLst>
                <a:ext uri="{FF2B5EF4-FFF2-40B4-BE49-F238E27FC236}">
                  <a16:creationId xmlns:a16="http://schemas.microsoft.com/office/drawing/2014/main" id="{ACDC9E4F-F6AC-4C5C-B10D-FAAB335D0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4" y="1207"/>
              <a:ext cx="2" cy="3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6" name="Line 21">
              <a:extLst>
                <a:ext uri="{FF2B5EF4-FFF2-40B4-BE49-F238E27FC236}">
                  <a16:creationId xmlns:a16="http://schemas.microsoft.com/office/drawing/2014/main" id="{9DFA591E-8FB2-4C28-95C7-1D6C346B5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6" y="1827"/>
              <a:ext cx="46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7" name="Line 22">
              <a:extLst>
                <a:ext uri="{FF2B5EF4-FFF2-40B4-BE49-F238E27FC236}">
                  <a16:creationId xmlns:a16="http://schemas.microsoft.com/office/drawing/2014/main" id="{899CDFEE-8742-49DE-B2EF-E01D0969C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4" y="1827"/>
              <a:ext cx="46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8" name="Line 23">
              <a:extLst>
                <a:ext uri="{FF2B5EF4-FFF2-40B4-BE49-F238E27FC236}">
                  <a16:creationId xmlns:a16="http://schemas.microsoft.com/office/drawing/2014/main" id="{F36D0F41-F411-491A-87F1-64A42ECBB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4" y="1827"/>
              <a:ext cx="1" cy="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9" name="Line 24">
              <a:extLst>
                <a:ext uri="{FF2B5EF4-FFF2-40B4-BE49-F238E27FC236}">
                  <a16:creationId xmlns:a16="http://schemas.microsoft.com/office/drawing/2014/main" id="{A84892DC-7A0D-4A15-AEF2-B0241911AA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8" y="2233"/>
              <a:ext cx="4" cy="2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0" name="Line 25">
              <a:extLst>
                <a:ext uri="{FF2B5EF4-FFF2-40B4-BE49-F238E27FC236}">
                  <a16:creationId xmlns:a16="http://schemas.microsoft.com/office/drawing/2014/main" id="{F51754A8-0178-4B80-8506-D32218C4CD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5" y="2234"/>
              <a:ext cx="1" cy="2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1" name="Line 26">
              <a:extLst>
                <a:ext uri="{FF2B5EF4-FFF2-40B4-BE49-F238E27FC236}">
                  <a16:creationId xmlns:a16="http://schemas.microsoft.com/office/drawing/2014/main" id="{1E6F2FD0-C4A3-4930-8E03-13AB501C3A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0" y="2230"/>
              <a:ext cx="1" cy="1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2" name="Freeform 27">
              <a:extLst>
                <a:ext uri="{FF2B5EF4-FFF2-40B4-BE49-F238E27FC236}">
                  <a16:creationId xmlns:a16="http://schemas.microsoft.com/office/drawing/2014/main" id="{45C92116-BFF3-4FF9-B921-F6F88832A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1" y="2322"/>
              <a:ext cx="36" cy="117"/>
            </a:xfrm>
            <a:custGeom>
              <a:avLst/>
              <a:gdLst>
                <a:gd name="T0" fmla="*/ 0 w 29"/>
                <a:gd name="T1" fmla="*/ 0 h 95"/>
                <a:gd name="T2" fmla="*/ 45 w 29"/>
                <a:gd name="T3" fmla="*/ 0 h 95"/>
                <a:gd name="T4" fmla="*/ 25 w 29"/>
                <a:gd name="T5" fmla="*/ 144 h 95"/>
                <a:gd name="T6" fmla="*/ 0 w 29"/>
                <a:gd name="T7" fmla="*/ 0 h 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95"/>
                <a:gd name="T14" fmla="*/ 29 w 29"/>
                <a:gd name="T15" fmla="*/ 95 h 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95">
                  <a:moveTo>
                    <a:pt x="0" y="0"/>
                  </a:moveTo>
                  <a:lnTo>
                    <a:pt x="29" y="0"/>
                  </a:lnTo>
                  <a:lnTo>
                    <a:pt x="16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3" name="Rectangle 28">
              <a:extLst>
                <a:ext uri="{FF2B5EF4-FFF2-40B4-BE49-F238E27FC236}">
                  <a16:creationId xmlns:a16="http://schemas.microsoft.com/office/drawing/2014/main" id="{97697487-2E2B-4DF4-B1B6-8B344A26E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" y="2444"/>
              <a:ext cx="84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94" name="Rectangle 29">
              <a:extLst>
                <a:ext uri="{FF2B5EF4-FFF2-40B4-BE49-F238E27FC236}">
                  <a16:creationId xmlns:a16="http://schemas.microsoft.com/office/drawing/2014/main" id="{37068640-4C4A-40A1-ABAE-3C92FDECD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" y="2447"/>
              <a:ext cx="85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95" name="Rectangle 30">
              <a:extLst>
                <a:ext uri="{FF2B5EF4-FFF2-40B4-BE49-F238E27FC236}">
                  <a16:creationId xmlns:a16="http://schemas.microsoft.com/office/drawing/2014/main" id="{94AE9AAF-932B-4F87-A974-ECDCCDC4F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" y="2447"/>
              <a:ext cx="8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96" name="Line 31">
              <a:extLst>
                <a:ext uri="{FF2B5EF4-FFF2-40B4-BE49-F238E27FC236}">
                  <a16:creationId xmlns:a16="http://schemas.microsoft.com/office/drawing/2014/main" id="{E75A75E3-5406-496F-8AEE-E14DA0DC8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6" y="2230"/>
              <a:ext cx="464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7" name="Line 32">
              <a:extLst>
                <a:ext uri="{FF2B5EF4-FFF2-40B4-BE49-F238E27FC236}">
                  <a16:creationId xmlns:a16="http://schemas.microsoft.com/office/drawing/2014/main" id="{0007D9A7-52BD-4D35-ADC2-C3E70E70E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4" y="2230"/>
              <a:ext cx="46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8" name="Line 33">
              <a:extLst>
                <a:ext uri="{FF2B5EF4-FFF2-40B4-BE49-F238E27FC236}">
                  <a16:creationId xmlns:a16="http://schemas.microsoft.com/office/drawing/2014/main" id="{5A27E675-FA37-4343-BC24-25127CD4C9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3" y="1827"/>
              <a:ext cx="1" cy="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9" name="Line 34">
              <a:extLst>
                <a:ext uri="{FF2B5EF4-FFF2-40B4-BE49-F238E27FC236}">
                  <a16:creationId xmlns:a16="http://schemas.microsoft.com/office/drawing/2014/main" id="{539EF3F4-8059-4CA8-9123-AAE5AFB30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3" y="2022"/>
              <a:ext cx="40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0" name="Line 35">
              <a:extLst>
                <a:ext uri="{FF2B5EF4-FFF2-40B4-BE49-F238E27FC236}">
                  <a16:creationId xmlns:a16="http://schemas.microsoft.com/office/drawing/2014/main" id="{868BC3A8-0FA6-41B1-96D2-69E9C6907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" y="2022"/>
              <a:ext cx="40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1" name="Rectangle 36">
              <a:extLst>
                <a:ext uri="{FF2B5EF4-FFF2-40B4-BE49-F238E27FC236}">
                  <a16:creationId xmlns:a16="http://schemas.microsoft.com/office/drawing/2014/main" id="{27D127F5-2CA7-4D49-B18F-537E1C01E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" y="2505"/>
              <a:ext cx="297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02" name="Line 37">
              <a:extLst>
                <a:ext uri="{FF2B5EF4-FFF2-40B4-BE49-F238E27FC236}">
                  <a16:creationId xmlns:a16="http://schemas.microsoft.com/office/drawing/2014/main" id="{15A79862-2A5E-41A0-826C-1CFD6EAE4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3" y="2517"/>
              <a:ext cx="1" cy="3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703" name="Group 39">
              <a:extLst>
                <a:ext uri="{FF2B5EF4-FFF2-40B4-BE49-F238E27FC236}">
                  <a16:creationId xmlns:a16="http://schemas.microsoft.com/office/drawing/2014/main" id="{A4A00EA6-A499-4A0F-BBA5-EF3A6A81C0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3" y="981"/>
              <a:ext cx="88" cy="141"/>
              <a:chOff x="3680" y="1304"/>
              <a:chExt cx="73" cy="114"/>
            </a:xfrm>
          </p:grpSpPr>
          <p:sp>
            <p:nvSpPr>
              <p:cNvPr id="27737" name="Line 40">
                <a:extLst>
                  <a:ext uri="{FF2B5EF4-FFF2-40B4-BE49-F238E27FC236}">
                    <a16:creationId xmlns:a16="http://schemas.microsoft.com/office/drawing/2014/main" id="{491C76DE-923E-4FC5-B378-AD53EA4C9E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0" y="1304"/>
                <a:ext cx="6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38" name="Rectangle 41">
                <a:extLst>
                  <a:ext uri="{FF2B5EF4-FFF2-40B4-BE49-F238E27FC236}">
                    <a16:creationId xmlns:a16="http://schemas.microsoft.com/office/drawing/2014/main" id="{F33527E5-E322-468F-8943-7AFF700EB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1325"/>
                <a:ext cx="53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7704" name="Rectangle 42">
              <a:extLst>
                <a:ext uri="{FF2B5EF4-FFF2-40B4-BE49-F238E27FC236}">
                  <a16:creationId xmlns:a16="http://schemas.microsoft.com/office/drawing/2014/main" id="{FD7F27B2-6856-47DC-9203-1D747CD10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170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05" name="Rectangle 44">
              <a:extLst>
                <a:ext uri="{FF2B5EF4-FFF2-40B4-BE49-F238E27FC236}">
                  <a16:creationId xmlns:a16="http://schemas.microsoft.com/office/drawing/2014/main" id="{A92DDBE2-1D58-43BD-95BF-D2B3AFE55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" y="1507"/>
              <a:ext cx="15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06" name="Rectangle 45">
              <a:extLst>
                <a:ext uri="{FF2B5EF4-FFF2-40B4-BE49-F238E27FC236}">
                  <a16:creationId xmlns:a16="http://schemas.microsoft.com/office/drawing/2014/main" id="{467DEB7A-D874-4D13-BD51-C1981FFE8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" y="1498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07" name="Rectangle 46">
              <a:extLst>
                <a:ext uri="{FF2B5EF4-FFF2-40B4-BE49-F238E27FC236}">
                  <a16:creationId xmlns:a16="http://schemas.microsoft.com/office/drawing/2014/main" id="{A0D3DB14-3283-4634-B08C-4EC458470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552"/>
              <a:ext cx="39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08" name="Rectangle 47">
              <a:extLst>
                <a:ext uri="{FF2B5EF4-FFF2-40B4-BE49-F238E27FC236}">
                  <a16:creationId xmlns:a16="http://schemas.microsoft.com/office/drawing/2014/main" id="{5B5BBD80-56EE-48DD-B98F-7A79930E5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1498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09" name="Rectangle 48">
              <a:extLst>
                <a:ext uri="{FF2B5EF4-FFF2-40B4-BE49-F238E27FC236}">
                  <a16:creationId xmlns:a16="http://schemas.microsoft.com/office/drawing/2014/main" id="{D7AAB2D3-A38B-40ED-A2A6-907EB862D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1951"/>
              <a:ext cx="25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10" name="Rectangle 49">
              <a:extLst>
                <a:ext uri="{FF2B5EF4-FFF2-40B4-BE49-F238E27FC236}">
                  <a16:creationId xmlns:a16="http://schemas.microsoft.com/office/drawing/2014/main" id="{70E4A8E7-28AF-4F66-B363-62E98969E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" y="1943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11" name="Rectangle 50">
              <a:extLst>
                <a:ext uri="{FF2B5EF4-FFF2-40B4-BE49-F238E27FC236}">
                  <a16:creationId xmlns:a16="http://schemas.microsoft.com/office/drawing/2014/main" id="{A369BA41-D237-4F24-98DD-A8B694384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1997"/>
              <a:ext cx="50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12" name="Rectangle 51">
              <a:extLst>
                <a:ext uri="{FF2B5EF4-FFF2-40B4-BE49-F238E27FC236}">
                  <a16:creationId xmlns:a16="http://schemas.microsoft.com/office/drawing/2014/main" id="{AF20D279-FEF4-488E-867F-629313D2D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1943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13" name="Rectangle 52">
              <a:extLst>
                <a:ext uri="{FF2B5EF4-FFF2-40B4-BE49-F238E27FC236}">
                  <a16:creationId xmlns:a16="http://schemas.microsoft.com/office/drawing/2014/main" id="{08717C4A-459C-46C9-BD80-D19DB4545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1943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14" name="Rectangle 53">
              <a:extLst>
                <a:ext uri="{FF2B5EF4-FFF2-40B4-BE49-F238E27FC236}">
                  <a16:creationId xmlns:a16="http://schemas.microsoft.com/office/drawing/2014/main" id="{2B5DFDAD-C2DC-4FE0-A84C-657E75970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4" y="1997"/>
              <a:ext cx="25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15" name="Rectangle 54">
              <a:extLst>
                <a:ext uri="{FF2B5EF4-FFF2-40B4-BE49-F238E27FC236}">
                  <a16:creationId xmlns:a16="http://schemas.microsoft.com/office/drawing/2014/main" id="{0121F1B6-B299-4AA8-9D47-A0BEE4FEC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1943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16" name="Rectangle 55">
              <a:extLst>
                <a:ext uri="{FF2B5EF4-FFF2-40B4-BE49-F238E27FC236}">
                  <a16:creationId xmlns:a16="http://schemas.microsoft.com/office/drawing/2014/main" id="{DF7E2B94-4058-4190-88D6-044207181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951"/>
              <a:ext cx="25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17" name="Rectangle 56">
              <a:extLst>
                <a:ext uri="{FF2B5EF4-FFF2-40B4-BE49-F238E27FC236}">
                  <a16:creationId xmlns:a16="http://schemas.microsoft.com/office/drawing/2014/main" id="{F3B29E8E-3A0C-491C-BA15-2AA56C3C5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" y="1943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18" name="Rectangle 57">
              <a:extLst>
                <a:ext uri="{FF2B5EF4-FFF2-40B4-BE49-F238E27FC236}">
                  <a16:creationId xmlns:a16="http://schemas.microsoft.com/office/drawing/2014/main" id="{3E5DED88-BB73-46D4-B1E6-EE86415AB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1997"/>
              <a:ext cx="25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19" name="Rectangle 58">
              <a:extLst>
                <a:ext uri="{FF2B5EF4-FFF2-40B4-BE49-F238E27FC236}">
                  <a16:creationId xmlns:a16="http://schemas.microsoft.com/office/drawing/2014/main" id="{9AA0EA3C-E85D-443C-9102-3B92B14C7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" y="1943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20" name="Rectangle 59">
              <a:extLst>
                <a:ext uri="{FF2B5EF4-FFF2-40B4-BE49-F238E27FC236}">
                  <a16:creationId xmlns:a16="http://schemas.microsoft.com/office/drawing/2014/main" id="{636ECD16-B061-4F72-8793-9F9E31D6C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943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21" name="Rectangle 60">
              <a:extLst>
                <a:ext uri="{FF2B5EF4-FFF2-40B4-BE49-F238E27FC236}">
                  <a16:creationId xmlns:a16="http://schemas.microsoft.com/office/drawing/2014/main" id="{C556FF5B-6974-4019-B3F9-ED144C77A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" y="1997"/>
              <a:ext cx="50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22" name="Rectangle 61">
              <a:extLst>
                <a:ext uri="{FF2B5EF4-FFF2-40B4-BE49-F238E27FC236}">
                  <a16:creationId xmlns:a16="http://schemas.microsoft.com/office/drawing/2014/main" id="{99CA2593-8E34-4A0D-9CE1-18BE73319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" y="1943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23" name="Rectangle 62">
              <a:extLst>
                <a:ext uri="{FF2B5EF4-FFF2-40B4-BE49-F238E27FC236}">
                  <a16:creationId xmlns:a16="http://schemas.microsoft.com/office/drawing/2014/main" id="{88CE7B18-9DC4-4613-A747-335B54AA1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" y="1849"/>
              <a:ext cx="308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24" name="Rectangle 63">
              <a:extLst>
                <a:ext uri="{FF2B5EF4-FFF2-40B4-BE49-F238E27FC236}">
                  <a16:creationId xmlns:a16="http://schemas.microsoft.com/office/drawing/2014/main" id="{DF302880-E7AF-4428-8772-56C281496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1841"/>
              <a:ext cx="17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+5V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25" name="Rectangle 64">
              <a:extLst>
                <a:ext uri="{FF2B5EF4-FFF2-40B4-BE49-F238E27FC236}">
                  <a16:creationId xmlns:a16="http://schemas.microsoft.com/office/drawing/2014/main" id="{FDD1E036-BEFA-47E0-865E-AE15EBFB5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1841"/>
              <a:ext cx="2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26" name="Rectangle 65">
              <a:extLst>
                <a:ext uri="{FF2B5EF4-FFF2-40B4-BE49-F238E27FC236}">
                  <a16:creationId xmlns:a16="http://schemas.microsoft.com/office/drawing/2014/main" id="{71C93DDE-4659-4432-90D5-2EBFCE7F5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" y="2073"/>
              <a:ext cx="30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27" name="Rectangle 66">
              <a:extLst>
                <a:ext uri="{FF2B5EF4-FFF2-40B4-BE49-F238E27FC236}">
                  <a16:creationId xmlns:a16="http://schemas.microsoft.com/office/drawing/2014/main" id="{B977CE77-E7F1-4C81-92CC-E70DB13FA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206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28" name="Rectangle 67">
              <a:extLst>
                <a:ext uri="{FF2B5EF4-FFF2-40B4-BE49-F238E27FC236}">
                  <a16:creationId xmlns:a16="http://schemas.microsoft.com/office/drawing/2014/main" id="{B145BA0D-704D-4C4F-BD77-FF7289F3E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" y="206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0V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29" name="Rectangle 68">
              <a:extLst>
                <a:ext uri="{FF2B5EF4-FFF2-40B4-BE49-F238E27FC236}">
                  <a16:creationId xmlns:a16="http://schemas.microsoft.com/office/drawing/2014/main" id="{A4AEFAF4-8CBD-4B5B-8252-5E950B484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3" y="2064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30" name="Rectangle 69">
              <a:extLst>
                <a:ext uri="{FF2B5EF4-FFF2-40B4-BE49-F238E27FC236}">
                  <a16:creationId xmlns:a16="http://schemas.microsoft.com/office/drawing/2014/main" id="{E9F2F188-D2E6-4DDC-9C44-D06487420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" y="2425"/>
              <a:ext cx="156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31" name="Rectangle 70">
              <a:extLst>
                <a:ext uri="{FF2B5EF4-FFF2-40B4-BE49-F238E27FC236}">
                  <a16:creationId xmlns:a16="http://schemas.microsoft.com/office/drawing/2014/main" id="{DBCAADAA-8AF1-4CB7-BC43-F36B7CDD0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2418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32" name="Rectangle 71">
              <a:extLst>
                <a:ext uri="{FF2B5EF4-FFF2-40B4-BE49-F238E27FC236}">
                  <a16:creationId xmlns:a16="http://schemas.microsoft.com/office/drawing/2014/main" id="{5603B5D1-A2E0-4B7B-966E-A6E3117DE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472"/>
              <a:ext cx="4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33" name="Rectangle 72">
              <a:extLst>
                <a:ext uri="{FF2B5EF4-FFF2-40B4-BE49-F238E27FC236}">
                  <a16:creationId xmlns:a16="http://schemas.microsoft.com/office/drawing/2014/main" id="{AFE4832C-81A1-41C8-859E-08119CA5B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418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34" name="Rectangle 74">
              <a:extLst>
                <a:ext uri="{FF2B5EF4-FFF2-40B4-BE49-F238E27FC236}">
                  <a16:creationId xmlns:a16="http://schemas.microsoft.com/office/drawing/2014/main" id="{9A96D2BB-581A-4C4B-979E-2DEC7D8CC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750"/>
              <a:ext cx="13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35" name="Rectangle 76">
              <a:extLst>
                <a:ext uri="{FF2B5EF4-FFF2-40B4-BE49-F238E27FC236}">
                  <a16:creationId xmlns:a16="http://schemas.microsoft.com/office/drawing/2014/main" id="{A2DEA18B-C079-43C9-8CC0-A305D98E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659"/>
              <a:ext cx="3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r>
                <a:rPr lang="en-US" altLang="zh-CN" sz="18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5V</a:t>
              </a:r>
            </a:p>
          </p:txBody>
        </p:sp>
        <p:sp>
          <p:nvSpPr>
            <p:cNvPr id="27736" name="Rectangle 77">
              <a:extLst>
                <a:ext uri="{FF2B5EF4-FFF2-40B4-BE49-F238E27FC236}">
                  <a16:creationId xmlns:a16="http://schemas.microsoft.com/office/drawing/2014/main" id="{64018129-2A6F-4915-9921-AE3ED4722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" y="1119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0V</a:t>
              </a:r>
            </a:p>
          </p:txBody>
        </p:sp>
      </p:grpSp>
      <p:sp>
        <p:nvSpPr>
          <p:cNvPr id="415843" name="Rectangle 99">
            <a:extLst>
              <a:ext uri="{FF2B5EF4-FFF2-40B4-BE49-F238E27FC236}">
                <a16:creationId xmlns:a16="http://schemas.microsoft.com/office/drawing/2014/main" id="{2523CB7A-E42E-41A0-8311-007A830D3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357563"/>
            <a:ext cx="5410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</a:t>
            </a:r>
            <a:r>
              <a:rPr lang="en-US" altLang="zh-CN" sz="2400" baseline="-300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GSP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(2V~+5V)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2V</a:t>
            </a:r>
            <a:r>
              <a:rPr lang="en-US" altLang="zh-CN" sz="24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~ 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5V</a:t>
            </a:r>
            <a:endParaRPr lang="en-US" altLang="zh-CN" sz="2400">
              <a:solidFill>
                <a:srgbClr val="0000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15844" name="Rectangle 100">
            <a:extLst>
              <a:ext uri="{FF2B5EF4-FFF2-40B4-BE49-F238E27FC236}">
                <a16:creationId xmlns:a16="http://schemas.microsoft.com/office/drawing/2014/main" id="{4E0E3E95-F0CE-44DE-AF25-8EBF787B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950" y="1670050"/>
            <a:ext cx="495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</a:t>
            </a:r>
            <a:r>
              <a:rPr lang="en-US" altLang="zh-CN" sz="2400" baseline="-300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GSN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4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5V </a:t>
            </a:r>
            <a:r>
              <a:rPr lang="en-US" altLang="zh-CN" sz="24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(0V~+3V)=(5~2)V </a:t>
            </a:r>
          </a:p>
        </p:txBody>
      </p:sp>
      <p:sp>
        <p:nvSpPr>
          <p:cNvPr id="415845" name="Rectangle 101">
            <a:extLst>
              <a:ext uri="{FF2B5EF4-FFF2-40B4-BE49-F238E27FC236}">
                <a16:creationId xmlns:a16="http://schemas.microsoft.com/office/drawing/2014/main" id="{7CB745A8-026E-4E3E-BD71-41D0D4A1D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889250"/>
            <a:ext cx="231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solidFill>
                  <a:srgbClr val="D60093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sz="2400" i="1">
                <a:solidFill>
                  <a:srgbClr val="D60093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、</a:t>
            </a:r>
            <a:r>
              <a:rPr lang="zh-CN" altLang="en-US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</a:t>
            </a:r>
            <a:r>
              <a:rPr lang="en-US" altLang="zh-CN" sz="2400" baseline="-250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=2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V~5V</a:t>
            </a:r>
          </a:p>
        </p:txBody>
      </p:sp>
      <p:sp>
        <p:nvSpPr>
          <p:cNvPr id="415846" name="Rectangle 102">
            <a:extLst>
              <a:ext uri="{FF2B5EF4-FFF2-40B4-BE49-F238E27FC236}">
                <a16:creationId xmlns:a16="http://schemas.microsoft.com/office/drawing/2014/main" id="{B34BE9D3-8AA0-41D6-99F1-7C7FF9E61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276475"/>
            <a:ext cx="2951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</a:t>
            </a:r>
            <a:r>
              <a:rPr lang="en-US" altLang="zh-CN" sz="2400" baseline="-300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GSN</a:t>
            </a:r>
            <a:r>
              <a:rPr lang="en-US" altLang="zh-CN"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&gt;</a:t>
            </a:r>
            <a:r>
              <a:rPr lang="en-US" altLang="zh-CN" sz="24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</a:t>
            </a:r>
            <a:r>
              <a:rPr lang="en-US" altLang="zh-CN" sz="2400" baseline="-250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TN</a:t>
            </a:r>
            <a:r>
              <a:rPr lang="en-US" altLang="zh-CN" sz="24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T</a:t>
            </a:r>
            <a:r>
              <a:rPr lang="en-US" altLang="zh-CN" sz="2400" baseline="-250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lang="zh-CN" altLang="en-US" sz="2400">
                <a:solidFill>
                  <a:srgbClr val="000099"/>
                </a:solidFill>
                <a:latin typeface="Arial" panose="020B0604020202020204" pitchFamily="34" charset="0"/>
              </a:rPr>
              <a:t>导通</a:t>
            </a:r>
          </a:p>
        </p:txBody>
      </p:sp>
      <p:sp>
        <p:nvSpPr>
          <p:cNvPr id="415847" name="Rectangle 103">
            <a:extLst>
              <a:ext uri="{FF2B5EF4-FFF2-40B4-BE49-F238E27FC236}">
                <a16:creationId xmlns:a16="http://schemas.microsoft.com/office/drawing/2014/main" id="{F8A4498E-F2E5-41CC-924F-86ECD43C0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128713"/>
            <a:ext cx="231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solidFill>
                  <a:srgbClr val="D60093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400" i="1">
                <a:solidFill>
                  <a:srgbClr val="D60093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、</a:t>
            </a:r>
            <a:r>
              <a:rPr lang="zh-CN" altLang="en-US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</a:t>
            </a:r>
            <a:r>
              <a:rPr lang="en-US" altLang="zh-CN" sz="2400" baseline="-250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=0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V~3V</a:t>
            </a:r>
          </a:p>
        </p:txBody>
      </p:sp>
      <p:sp>
        <p:nvSpPr>
          <p:cNvPr id="415848" name="Rectangle 104">
            <a:extLst>
              <a:ext uri="{FF2B5EF4-FFF2-40B4-BE49-F238E27FC236}">
                <a16:creationId xmlns:a16="http://schemas.microsoft.com/office/drawing/2014/main" id="{153AD0EC-4AB4-4712-B953-C336D17CF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5303838"/>
            <a:ext cx="2592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 sz="2400" baseline="-250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</a:rPr>
              <a:t>导通，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</a:rPr>
              <a:t>导通</a:t>
            </a:r>
          </a:p>
        </p:txBody>
      </p:sp>
      <p:grpSp>
        <p:nvGrpSpPr>
          <p:cNvPr id="4" name="Group 105">
            <a:extLst>
              <a:ext uri="{FF2B5EF4-FFF2-40B4-BE49-F238E27FC236}">
                <a16:creationId xmlns:a16="http://schemas.microsoft.com/office/drawing/2014/main" id="{3071F6EE-47AB-40D5-BBF2-E4E5A6CCD3F3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4267200"/>
            <a:ext cx="4211637" cy="457200"/>
            <a:chOff x="2832" y="2544"/>
            <a:chExt cx="2736" cy="288"/>
          </a:xfrm>
        </p:grpSpPr>
        <p:sp>
          <p:nvSpPr>
            <p:cNvPr id="27672" name="Rectangle 106">
              <a:extLst>
                <a:ext uri="{FF2B5EF4-FFF2-40B4-BE49-F238E27FC236}">
                  <a16:creationId xmlns:a16="http://schemas.microsoft.com/office/drawing/2014/main" id="{4A747F52-1D86-458C-9C6D-2BE0D7822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544"/>
              <a:ext cx="2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</a:t>
              </a:r>
              <a:r>
                <a:rPr lang="en-US" altLang="zh-CN" sz="2400" baseline="-3000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GSP  </a:t>
              </a: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  <a:sym typeface="Symbol" panose="05050102010706020507" pitchFamily="18" charset="2"/>
                </a:rPr>
                <a:t>&gt; </a:t>
              </a: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|V</a:t>
              </a:r>
              <a:r>
                <a:rPr lang="en-US" altLang="zh-CN" sz="2400" baseline="-2500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</a:t>
              </a: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|, T</a:t>
              </a:r>
              <a:r>
                <a:rPr lang="en-US" altLang="zh-CN" sz="2400" baseline="-2500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</a:t>
              </a:r>
              <a:r>
                <a:rPr lang="zh-CN" altLang="en-US" sz="2400">
                  <a:solidFill>
                    <a:srgbClr val="000099"/>
                  </a:solidFill>
                  <a:latin typeface="Arial" panose="020B0604020202020204" pitchFamily="34" charset="0"/>
                </a:rPr>
                <a:t>导通</a:t>
              </a:r>
            </a:p>
          </p:txBody>
        </p:sp>
        <p:sp>
          <p:nvSpPr>
            <p:cNvPr id="27673" name="Line 107">
              <a:extLst>
                <a:ext uri="{FF2B5EF4-FFF2-40B4-BE49-F238E27FC236}">
                  <a16:creationId xmlns:a16="http://schemas.microsoft.com/office/drawing/2014/main" id="{7D7D6D9B-B879-40DD-95A7-6C0B01D50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592"/>
              <a:ext cx="0" cy="19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Line 108">
              <a:extLst>
                <a:ext uri="{FF2B5EF4-FFF2-40B4-BE49-F238E27FC236}">
                  <a16:creationId xmlns:a16="http://schemas.microsoft.com/office/drawing/2014/main" id="{758162B9-7F4A-4C1A-ACF8-63968976B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592"/>
              <a:ext cx="0" cy="19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5853" name="Rectangle 109">
            <a:extLst>
              <a:ext uri="{FF2B5EF4-FFF2-40B4-BE49-F238E27FC236}">
                <a16:creationId xmlns:a16="http://schemas.microsoft.com/office/drawing/2014/main" id="{46B869C0-6FDF-44C6-B384-65858962D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800600"/>
            <a:ext cx="231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solidFill>
                  <a:srgbClr val="D60093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zh-CN" altLang="en-US" sz="2400" i="1">
                <a:solidFill>
                  <a:srgbClr val="D60093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、</a:t>
            </a:r>
            <a:r>
              <a:rPr lang="zh-CN" altLang="en-US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</a:t>
            </a:r>
            <a:r>
              <a:rPr lang="en-US" altLang="zh-CN" sz="2400" baseline="-250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=2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V~3V</a:t>
            </a:r>
          </a:p>
        </p:txBody>
      </p:sp>
      <p:graphicFrame>
        <p:nvGraphicFramePr>
          <p:cNvPr id="415878" name="Object 134">
            <a:extLst>
              <a:ext uri="{FF2B5EF4-FFF2-40B4-BE49-F238E27FC236}">
                <a16:creationId xmlns:a16="http://schemas.microsoft.com/office/drawing/2014/main" id="{6EAE169C-6C82-4E77-B069-1DD9BF3B48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5719763"/>
          <a:ext cx="12779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公式" r:id="rId3" imgW="428608" imgH="171585" progId="Equation.3">
                  <p:embed/>
                </p:oleObj>
              </mc:Choice>
              <mc:Fallback>
                <p:oleObj name="公式" r:id="rId3" imgW="428608" imgH="171585" progId="Equation.3">
                  <p:embed/>
                  <p:pic>
                    <p:nvPicPr>
                      <p:cNvPr id="415878" name="Object 134">
                        <a:extLst>
                          <a:ext uri="{FF2B5EF4-FFF2-40B4-BE49-F238E27FC236}">
                            <a16:creationId xmlns:a16="http://schemas.microsoft.com/office/drawing/2014/main" id="{6EAE169C-6C82-4E77-B069-1DD9BF3B48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719763"/>
                        <a:ext cx="127793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41">
            <a:extLst>
              <a:ext uri="{FF2B5EF4-FFF2-40B4-BE49-F238E27FC236}">
                <a16:creationId xmlns:a16="http://schemas.microsoft.com/office/drawing/2014/main" id="{66B02C6A-BB9A-4F55-BA0F-DE0A1128AC9F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5246688"/>
            <a:ext cx="3505200" cy="990600"/>
            <a:chOff x="204" y="2568"/>
            <a:chExt cx="2208" cy="624"/>
          </a:xfrm>
        </p:grpSpPr>
        <p:sp>
          <p:nvSpPr>
            <p:cNvPr id="27666" name="Rectangle 142">
              <a:extLst>
                <a:ext uri="{FF2B5EF4-FFF2-40B4-BE49-F238E27FC236}">
                  <a16:creationId xmlns:a16="http://schemas.microsoft.com/office/drawing/2014/main" id="{2F053A01-6E24-425C-A2AE-2ED15FD20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568"/>
              <a:ext cx="22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7" name="Line 143">
              <a:extLst>
                <a:ext uri="{FF2B5EF4-FFF2-40B4-BE49-F238E27FC236}">
                  <a16:creationId xmlns:a16="http://schemas.microsoft.com/office/drawing/2014/main" id="{F49E4DA4-6AA5-4DCB-B3CA-9A6CD828C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" y="3008"/>
              <a:ext cx="68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8" name="Line 144">
              <a:extLst>
                <a:ext uri="{FF2B5EF4-FFF2-40B4-BE49-F238E27FC236}">
                  <a16:creationId xmlns:a16="http://schemas.microsoft.com/office/drawing/2014/main" id="{1B71F58C-3A39-498E-BBBD-8E5D8E8CFB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5" y="2976"/>
              <a:ext cx="380" cy="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Line 145">
              <a:extLst>
                <a:ext uri="{FF2B5EF4-FFF2-40B4-BE49-F238E27FC236}">
                  <a16:creationId xmlns:a16="http://schemas.microsoft.com/office/drawing/2014/main" id="{7B9A8EC2-AD01-417E-841F-C23C4F3B6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9" y="3008"/>
              <a:ext cx="54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Line 146">
              <a:extLst>
                <a:ext uri="{FF2B5EF4-FFF2-40B4-BE49-F238E27FC236}">
                  <a16:creationId xmlns:a16="http://schemas.microsoft.com/office/drawing/2014/main" id="{B68E2564-F488-4CC1-97E8-952D58364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3" y="2641"/>
              <a:ext cx="0" cy="2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Oval 147">
              <a:extLst>
                <a:ext uri="{FF2B5EF4-FFF2-40B4-BE49-F238E27FC236}">
                  <a16:creationId xmlns:a16="http://schemas.microsoft.com/office/drawing/2014/main" id="{72E3B118-D769-4C5A-9A81-E75356D4E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977"/>
              <a:ext cx="45" cy="45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5892" name="AutoShape 148">
            <a:extLst>
              <a:ext uri="{FF2B5EF4-FFF2-40B4-BE49-F238E27FC236}">
                <a16:creationId xmlns:a16="http://schemas.microsoft.com/office/drawing/2014/main" id="{BBC298F3-27F7-48CC-AC26-A09BE9F6B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724400"/>
            <a:ext cx="742950" cy="5095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zh-CN" sz="2400">
              <a:solidFill>
                <a:srgbClr val="000099"/>
              </a:solidFill>
              <a:latin typeface="楷体_GB2312" pitchFamily="49" charset="-122"/>
            </a:endParaRPr>
          </a:p>
        </p:txBody>
      </p:sp>
      <p:grpSp>
        <p:nvGrpSpPr>
          <p:cNvPr id="27663" name="Group 149">
            <a:extLst>
              <a:ext uri="{FF2B5EF4-FFF2-40B4-BE49-F238E27FC236}">
                <a16:creationId xmlns:a16="http://schemas.microsoft.com/office/drawing/2014/main" id="{B724BE65-5C77-472C-AC90-79631E5AB722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333375"/>
            <a:ext cx="2798763" cy="519113"/>
            <a:chOff x="2428" y="1675"/>
            <a:chExt cx="1763" cy="327"/>
          </a:xfrm>
        </p:grpSpPr>
        <p:sp>
          <p:nvSpPr>
            <p:cNvPr id="27664" name="Rectangle 150">
              <a:extLst>
                <a:ext uri="{FF2B5EF4-FFF2-40B4-BE49-F238E27FC236}">
                  <a16:creationId xmlns:a16="http://schemas.microsoft.com/office/drawing/2014/main" id="{9EB6FD01-BFE4-486B-AED1-217B6F7DB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" y="1675"/>
              <a:ext cx="17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CC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00">
                  <a:solidFill>
                    <a:srgbClr val="CC0000"/>
                  </a:solidFill>
                  <a:latin typeface="Times New Roman" panose="02020603050405020304" pitchFamily="18" charset="0"/>
                </a:rPr>
                <a:t>）当</a:t>
              </a:r>
              <a:r>
                <a:rPr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c=1</a:t>
              </a: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， </a:t>
              </a:r>
              <a:r>
                <a:rPr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400">
                  <a:solidFill>
                    <a:srgbClr val="CC0000"/>
                  </a:solidFill>
                  <a:latin typeface="Times New Roman" panose="02020603050405020304" pitchFamily="18" charset="0"/>
                </a:rPr>
                <a:t> =0</a:t>
              </a:r>
              <a:r>
                <a:rPr lang="zh-CN" altLang="en-US" sz="2400">
                  <a:solidFill>
                    <a:srgbClr val="CC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时</a:t>
              </a:r>
            </a:p>
          </p:txBody>
        </p:sp>
        <p:sp>
          <p:nvSpPr>
            <p:cNvPr id="27665" name="Line 151">
              <a:extLst>
                <a:ext uri="{FF2B5EF4-FFF2-40B4-BE49-F238E27FC236}">
                  <a16:creationId xmlns:a16="http://schemas.microsoft.com/office/drawing/2014/main" id="{7145A6E0-49B3-4EAA-BC26-49503C4E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1754"/>
              <a:ext cx="13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1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1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41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41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1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41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1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843" grpId="0" autoUpdateAnimBg="0"/>
      <p:bldP spid="415844" grpId="0" autoUpdateAnimBg="0"/>
      <p:bldP spid="415845" grpId="0" autoUpdateAnimBg="0"/>
      <p:bldP spid="415846" grpId="0" autoUpdateAnimBg="0"/>
      <p:bldP spid="415847" grpId="0" autoUpdateAnimBg="0"/>
      <p:bldP spid="415848" grpId="0" autoUpdateAnimBg="0"/>
      <p:bldP spid="415853" grpId="0" autoUpdateAnimBg="0"/>
      <p:bldP spid="41589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52B839D-0A78-49FA-9BA4-3E852559B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1354138"/>
            <a:ext cx="3500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</a:rPr>
              <a:t>(1) </a:t>
            </a:r>
            <a:r>
              <a:rPr lang="zh-CN" altLang="en-US" sz="2400">
                <a:solidFill>
                  <a:srgbClr val="000066"/>
                </a:solidFill>
                <a:latin typeface="Tahoma" panose="020B0604030504040204" pitchFamily="34" charset="0"/>
              </a:rPr>
              <a:t>传输门组成的异或门</a:t>
            </a:r>
          </a:p>
        </p:txBody>
      </p:sp>
      <p:sp>
        <p:nvSpPr>
          <p:cNvPr id="456707" name="Rectangle 3">
            <a:extLst>
              <a:ext uri="{FF2B5EF4-FFF2-40B4-BE49-F238E27FC236}">
                <a16:creationId xmlns:a16="http://schemas.microsoft.com/office/drawing/2014/main" id="{04A02661-2F09-44BF-9CF6-57F90534B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2133600"/>
            <a:ext cx="836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</a:rPr>
              <a:t>B=0</a:t>
            </a:r>
          </a:p>
        </p:txBody>
      </p:sp>
      <p:sp>
        <p:nvSpPr>
          <p:cNvPr id="456708" name="Rectangle 4">
            <a:extLst>
              <a:ext uri="{FF2B5EF4-FFF2-40B4-BE49-F238E27FC236}">
                <a16:creationId xmlns:a16="http://schemas.microsoft.com/office/drawing/2014/main" id="{1235C5D6-04EE-406E-876B-9A67E6A58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2925763"/>
            <a:ext cx="28098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</a:rPr>
              <a:t>TG1</a:t>
            </a:r>
            <a:r>
              <a:rPr lang="zh-CN" altLang="en-US" sz="2400">
                <a:solidFill>
                  <a:srgbClr val="000066"/>
                </a:solidFill>
                <a:latin typeface="Tahoma" panose="020B0604030504040204" pitchFamily="34" charset="0"/>
              </a:rPr>
              <a:t>断开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</a:rPr>
              <a:t>, TG2</a:t>
            </a:r>
            <a:r>
              <a:rPr lang="zh-CN" altLang="en-US" sz="2400">
                <a:solidFill>
                  <a:srgbClr val="000066"/>
                </a:solidFill>
                <a:latin typeface="Tahoma" panose="020B0604030504040204" pitchFamily="34" charset="0"/>
              </a:rPr>
              <a:t>导通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Tahoma" panose="020B060403050404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</a:rPr>
              <a:t>L=A</a:t>
            </a:r>
          </a:p>
        </p:txBody>
      </p:sp>
      <p:sp>
        <p:nvSpPr>
          <p:cNvPr id="456710" name="Rectangle 6">
            <a:extLst>
              <a:ext uri="{FF2B5EF4-FFF2-40B4-BE49-F238E27FC236}">
                <a16:creationId xmlns:a16="http://schemas.microsoft.com/office/drawing/2014/main" id="{F03B0C56-62FC-4BA9-BE96-B8F701359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638" y="4149725"/>
            <a:ext cx="836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D60093"/>
                </a:solidFill>
                <a:latin typeface="Tahoma" panose="020B0604030504040204" pitchFamily="34" charset="0"/>
              </a:rPr>
              <a:t>B=1</a:t>
            </a:r>
          </a:p>
        </p:txBody>
      </p:sp>
      <p:sp>
        <p:nvSpPr>
          <p:cNvPr id="28678" name="Rectangle 7">
            <a:extLst>
              <a:ext uri="{FF2B5EF4-FFF2-40B4-BE49-F238E27FC236}">
                <a16:creationId xmlns:a16="http://schemas.microsoft.com/office/drawing/2014/main" id="{071472CE-FA9D-4050-A9F8-4B4E9CEE0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38" y="417513"/>
            <a:ext cx="240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</a:rPr>
              <a:t>2. </a:t>
            </a:r>
            <a:r>
              <a:rPr lang="zh-CN" altLang="en-US" sz="2400">
                <a:solidFill>
                  <a:srgbClr val="000066"/>
                </a:solidFill>
                <a:latin typeface="Tahoma" panose="020B0604030504040204" pitchFamily="34" charset="0"/>
              </a:rPr>
              <a:t>传输门的应用</a:t>
            </a:r>
          </a:p>
        </p:txBody>
      </p:sp>
      <p:sp>
        <p:nvSpPr>
          <p:cNvPr id="28679" name="Rectangle 8">
            <a:extLst>
              <a:ext uri="{FF2B5EF4-FFF2-40B4-BE49-F238E27FC236}">
                <a16:creationId xmlns:a16="http://schemas.microsoft.com/office/drawing/2014/main" id="{32EF4075-D5B9-4B21-9F31-9F4DDE81D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9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0" name="Rectangle 11">
            <a:extLst>
              <a:ext uri="{FF2B5EF4-FFF2-40B4-BE49-F238E27FC236}">
                <a16:creationId xmlns:a16="http://schemas.microsoft.com/office/drawing/2014/main" id="{2E64923A-113B-4EB7-89A1-8DFBBC75F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8681" name="Object 10">
            <a:extLst>
              <a:ext uri="{FF2B5EF4-FFF2-40B4-BE49-F238E27FC236}">
                <a16:creationId xmlns:a16="http://schemas.microsoft.com/office/drawing/2014/main" id="{55D97AE8-80F6-4E60-955E-852200D736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1700213"/>
          <a:ext cx="4067175" cy="244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图片" r:id="rId3" imgW="2080042" imgH="1224820" progId="Word.Picture.8">
                  <p:embed/>
                </p:oleObj>
              </mc:Choice>
              <mc:Fallback>
                <p:oleObj name="图片" r:id="rId3" imgW="2080042" imgH="1224820" progId="Word.Picture.8">
                  <p:embed/>
                  <p:pic>
                    <p:nvPicPr>
                      <p:cNvPr id="28681" name="Object 10">
                        <a:extLst>
                          <a:ext uri="{FF2B5EF4-FFF2-40B4-BE49-F238E27FC236}">
                            <a16:creationId xmlns:a16="http://schemas.microsoft.com/office/drawing/2014/main" id="{55D97AE8-80F6-4E60-955E-852200D736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254"/>
                      <a:stretch>
                        <a:fillRect/>
                      </a:stretch>
                    </p:blipFill>
                    <p:spPr bwMode="auto">
                      <a:xfrm>
                        <a:off x="4859338" y="1700213"/>
                        <a:ext cx="4067175" cy="244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>
            <a:extLst>
              <a:ext uri="{FF2B5EF4-FFF2-40B4-BE49-F238E27FC236}">
                <a16:creationId xmlns:a16="http://schemas.microsoft.com/office/drawing/2014/main" id="{1C9CA49C-F784-458A-9E99-3CC75763A04E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835525"/>
            <a:ext cx="2987675" cy="1187450"/>
            <a:chOff x="385" y="3046"/>
            <a:chExt cx="1882" cy="748"/>
          </a:xfrm>
        </p:grpSpPr>
        <p:sp>
          <p:nvSpPr>
            <p:cNvPr id="28683" name="Rectangle 5">
              <a:extLst>
                <a:ext uri="{FF2B5EF4-FFF2-40B4-BE49-F238E27FC236}">
                  <a16:creationId xmlns:a16="http://schemas.microsoft.com/office/drawing/2014/main" id="{053FDD7A-E45D-4721-B545-9D3928574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3046"/>
              <a:ext cx="1882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D60093"/>
                  </a:solidFill>
                  <a:latin typeface="Tahoma" panose="020B0604030504040204" pitchFamily="34" charset="0"/>
                </a:rPr>
                <a:t>TG1</a:t>
              </a:r>
              <a:r>
                <a:rPr lang="zh-CN" altLang="en-US" sz="2400">
                  <a:solidFill>
                    <a:srgbClr val="D60093"/>
                  </a:solidFill>
                  <a:latin typeface="Tahoma" panose="020B0604030504040204" pitchFamily="34" charset="0"/>
                </a:rPr>
                <a:t>导通</a:t>
              </a:r>
              <a:r>
                <a:rPr lang="en-US" altLang="zh-CN" sz="2400">
                  <a:solidFill>
                    <a:srgbClr val="D60093"/>
                  </a:solidFill>
                  <a:latin typeface="Tahoma" panose="020B0604030504040204" pitchFamily="34" charset="0"/>
                </a:rPr>
                <a:t>, TG2</a:t>
              </a:r>
              <a:r>
                <a:rPr lang="zh-CN" altLang="en-US" sz="2400">
                  <a:solidFill>
                    <a:srgbClr val="D60093"/>
                  </a:solidFill>
                  <a:latin typeface="Tahoma" panose="020B0604030504040204" pitchFamily="34" charset="0"/>
                </a:rPr>
                <a:t>断开  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solidFill>
                  <a:srgbClr val="D60093"/>
                </a:solidFill>
                <a:latin typeface="Tahoma" panose="020B060403050404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D60093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zh-CN" sz="2400">
                  <a:solidFill>
                    <a:srgbClr val="D60093"/>
                  </a:solidFill>
                  <a:latin typeface="Tahoma" panose="020B0604030504040204" pitchFamily="34" charset="0"/>
                </a:rPr>
                <a:t>L=A</a:t>
              </a:r>
            </a:p>
          </p:txBody>
        </p:sp>
        <p:sp>
          <p:nvSpPr>
            <p:cNvPr id="28684" name="Line 12">
              <a:extLst>
                <a:ext uri="{FF2B5EF4-FFF2-40B4-BE49-F238E27FC236}">
                  <a16:creationId xmlns:a16="http://schemas.microsoft.com/office/drawing/2014/main" id="{8BDF0480-D4E4-4BFE-A426-B64FB1B55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3521"/>
              <a:ext cx="91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7" grpId="0"/>
      <p:bldP spid="456708" grpId="0"/>
      <p:bldP spid="4567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>
            <a:extLst>
              <a:ext uri="{FF2B5EF4-FFF2-40B4-BE49-F238E27FC236}">
                <a16:creationId xmlns:a16="http://schemas.microsoft.com/office/drawing/2014/main" id="{CA88F759-C8CD-4ECC-9B40-2F3512FBD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376363"/>
            <a:ext cx="411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</a:rPr>
              <a:t>(2) </a:t>
            </a:r>
            <a:r>
              <a:rPr lang="zh-CN" altLang="en-US" sz="2400">
                <a:solidFill>
                  <a:srgbClr val="000066"/>
                </a:solidFill>
                <a:latin typeface="Tahoma" panose="020B0604030504040204" pitchFamily="34" charset="0"/>
              </a:rPr>
              <a:t>传输门组成的数据选择器</a:t>
            </a:r>
          </a:p>
        </p:txBody>
      </p:sp>
      <p:sp>
        <p:nvSpPr>
          <p:cNvPr id="413705" name="Rectangle 9">
            <a:extLst>
              <a:ext uri="{FF2B5EF4-FFF2-40B4-BE49-F238E27FC236}">
                <a16:creationId xmlns:a16="http://schemas.microsoft.com/office/drawing/2014/main" id="{7C3FE823-D37E-4381-8724-B045FF257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2133600"/>
            <a:ext cx="830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</a:rPr>
              <a:t>C=0</a:t>
            </a:r>
          </a:p>
        </p:txBody>
      </p:sp>
      <p:sp>
        <p:nvSpPr>
          <p:cNvPr id="413706" name="Rectangle 10">
            <a:extLst>
              <a:ext uri="{FF2B5EF4-FFF2-40B4-BE49-F238E27FC236}">
                <a16:creationId xmlns:a16="http://schemas.microsoft.com/office/drawing/2014/main" id="{6BEEFE0D-59DB-4F8A-BAC4-D77A756B2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925763"/>
            <a:ext cx="29876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</a:rPr>
              <a:t>TG1</a:t>
            </a:r>
            <a:r>
              <a:rPr lang="zh-CN" altLang="en-US" sz="2400">
                <a:solidFill>
                  <a:srgbClr val="000066"/>
                </a:solidFill>
                <a:latin typeface="Tahoma" panose="020B0604030504040204" pitchFamily="34" charset="0"/>
              </a:rPr>
              <a:t>导通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</a:rPr>
              <a:t>, TG2</a:t>
            </a:r>
            <a:r>
              <a:rPr lang="zh-CN" altLang="en-US" sz="2400">
                <a:solidFill>
                  <a:srgbClr val="000066"/>
                </a:solidFill>
                <a:latin typeface="Tahoma" panose="020B0604030504040204" pitchFamily="34" charset="0"/>
              </a:rPr>
              <a:t>断开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Tahoma" panose="020B060403050404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</a:rPr>
              <a:t>L=X</a:t>
            </a:r>
          </a:p>
        </p:txBody>
      </p:sp>
      <p:sp>
        <p:nvSpPr>
          <p:cNvPr id="413707" name="Rectangle 11">
            <a:extLst>
              <a:ext uri="{FF2B5EF4-FFF2-40B4-BE49-F238E27FC236}">
                <a16:creationId xmlns:a16="http://schemas.microsoft.com/office/drawing/2014/main" id="{097E8514-2E79-4258-BB00-DBC3CD77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835525"/>
            <a:ext cx="29876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D60093"/>
                </a:solidFill>
                <a:latin typeface="Tahoma" panose="020B0604030504040204" pitchFamily="34" charset="0"/>
              </a:rPr>
              <a:t>TG2</a:t>
            </a:r>
            <a:r>
              <a:rPr lang="zh-CN" altLang="en-US" sz="2400">
                <a:solidFill>
                  <a:srgbClr val="D60093"/>
                </a:solidFill>
                <a:latin typeface="Tahoma" panose="020B0604030504040204" pitchFamily="34" charset="0"/>
              </a:rPr>
              <a:t>导通</a:t>
            </a:r>
            <a:r>
              <a:rPr lang="en-US" altLang="zh-CN" sz="2400">
                <a:solidFill>
                  <a:srgbClr val="D60093"/>
                </a:solidFill>
                <a:latin typeface="Tahoma" panose="020B0604030504040204" pitchFamily="34" charset="0"/>
              </a:rPr>
              <a:t>, TG1</a:t>
            </a:r>
            <a:r>
              <a:rPr lang="zh-CN" altLang="en-US" sz="2400">
                <a:solidFill>
                  <a:srgbClr val="D60093"/>
                </a:solidFill>
                <a:latin typeface="Tahoma" panose="020B0604030504040204" pitchFamily="34" charset="0"/>
              </a:rPr>
              <a:t>断开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solidFill>
                <a:srgbClr val="D60093"/>
              </a:solidFill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D60093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400">
                <a:solidFill>
                  <a:srgbClr val="D60093"/>
                </a:solidFill>
                <a:latin typeface="Tahoma" panose="020B0604030504040204" pitchFamily="34" charset="0"/>
              </a:rPr>
              <a:t>L=Y</a:t>
            </a:r>
          </a:p>
        </p:txBody>
      </p:sp>
      <p:sp>
        <p:nvSpPr>
          <p:cNvPr id="413708" name="Rectangle 12">
            <a:extLst>
              <a:ext uri="{FF2B5EF4-FFF2-40B4-BE49-F238E27FC236}">
                <a16:creationId xmlns:a16="http://schemas.microsoft.com/office/drawing/2014/main" id="{6840E9C9-5D4B-4644-9501-307E48C39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149725"/>
            <a:ext cx="830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D60093"/>
                </a:solidFill>
                <a:latin typeface="Tahoma" panose="020B0604030504040204" pitchFamily="34" charset="0"/>
              </a:rPr>
              <a:t>C=1</a:t>
            </a:r>
          </a:p>
        </p:txBody>
      </p:sp>
      <p:sp>
        <p:nvSpPr>
          <p:cNvPr id="29703" name="Rectangle 27">
            <a:extLst>
              <a:ext uri="{FF2B5EF4-FFF2-40B4-BE49-F238E27FC236}">
                <a16:creationId xmlns:a16="http://schemas.microsoft.com/office/drawing/2014/main" id="{5B2421E1-DC7D-4176-BA72-549B0A85C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38" y="417513"/>
            <a:ext cx="240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</a:rPr>
              <a:t>2. </a:t>
            </a:r>
            <a:r>
              <a:rPr lang="zh-CN" altLang="en-US" sz="2400">
                <a:solidFill>
                  <a:srgbClr val="000066"/>
                </a:solidFill>
                <a:latin typeface="Tahoma" panose="020B0604030504040204" pitchFamily="34" charset="0"/>
              </a:rPr>
              <a:t>传输门的应用</a:t>
            </a:r>
          </a:p>
        </p:txBody>
      </p:sp>
      <p:sp>
        <p:nvSpPr>
          <p:cNvPr id="29704" name="Rectangle 38">
            <a:extLst>
              <a:ext uri="{FF2B5EF4-FFF2-40B4-BE49-F238E27FC236}">
                <a16:creationId xmlns:a16="http://schemas.microsoft.com/office/drawing/2014/main" id="{21932407-E015-42B6-B586-A124B67F6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9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9705" name="Object 37">
            <a:extLst>
              <a:ext uri="{FF2B5EF4-FFF2-40B4-BE49-F238E27FC236}">
                <a16:creationId xmlns:a16="http://schemas.microsoft.com/office/drawing/2014/main" id="{9DCE5BE5-2A99-4DC5-A8CC-B7D11959E2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1509713"/>
          <a:ext cx="4608513" cy="384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图片" r:id="rId3" imgW="1918716" imgH="1559052" progId="Word.Picture.8">
                  <p:embed/>
                </p:oleObj>
              </mc:Choice>
              <mc:Fallback>
                <p:oleObj name="图片" r:id="rId3" imgW="1918716" imgH="1559052" progId="Word.Picture.8">
                  <p:embed/>
                  <p:pic>
                    <p:nvPicPr>
                      <p:cNvPr id="29705" name="Object 37">
                        <a:extLst>
                          <a:ext uri="{FF2B5EF4-FFF2-40B4-BE49-F238E27FC236}">
                            <a16:creationId xmlns:a16="http://schemas.microsoft.com/office/drawing/2014/main" id="{9DCE5BE5-2A99-4DC5-A8CC-B7D11959E2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2304"/>
                      <a:stretch>
                        <a:fillRect/>
                      </a:stretch>
                    </p:blipFill>
                    <p:spPr bwMode="auto">
                      <a:xfrm>
                        <a:off x="4356100" y="1509713"/>
                        <a:ext cx="4608513" cy="384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5" grpId="0"/>
      <p:bldP spid="413706" grpId="0"/>
      <p:bldP spid="413707" grpId="0"/>
      <p:bldP spid="4137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7D079174-3DAC-477B-B554-FBB0CD20A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450850"/>
            <a:ext cx="8748712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3.3   CMOS</a:t>
            </a:r>
            <a:r>
              <a:rPr kumimoji="1" lang="zh-CN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逻辑门电路的不同输出结构及参数</a:t>
            </a:r>
            <a:endParaRPr kumimoji="1" lang="zh-CN" altLang="en-US" sz="3200">
              <a:solidFill>
                <a:srgbClr val="CC0000"/>
              </a:solidFill>
              <a:latin typeface="楷体_GB2312" pitchFamily="49" charset="-122"/>
            </a:endParaRP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615A8EF4-A6B6-466F-8CB7-DC1D7EDFB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1690688"/>
            <a:ext cx="778033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rgbClr val="000066"/>
                </a:solidFill>
                <a:latin typeface="Times New Roman" panose="02020603050405020304" pitchFamily="18" charset="0"/>
                <a:hlinkClick r:id="rId2" action="ppaction://hlinksldjump"/>
              </a:rPr>
              <a:t>3.3.1</a:t>
            </a:r>
            <a:r>
              <a:rPr kumimoji="1" lang="en-US" altLang="zh-CN" sz="3200">
                <a:solidFill>
                  <a:srgbClr val="000066"/>
                </a:solidFill>
                <a:latin typeface="楷体_GB2312" pitchFamily="49" charset="-122"/>
                <a:hlinkClick r:id="rId2" action="ppaction://hlinksldjump"/>
              </a:rPr>
              <a:t>  </a:t>
            </a:r>
            <a:r>
              <a:rPr kumimoji="1" lang="en-US" altLang="zh-CN" sz="3200">
                <a:solidFill>
                  <a:srgbClr val="000066"/>
                </a:solidFill>
                <a:latin typeface="Times New Roman" panose="02020603050405020304" pitchFamily="18" charset="0"/>
                <a:hlinkClick r:id="rId2" action="ppaction://hlinksldjump"/>
              </a:rPr>
              <a:t>CMOS</a:t>
            </a:r>
            <a:r>
              <a:rPr kumimoji="1" lang="zh-CN" altLang="en-US" sz="3200">
                <a:solidFill>
                  <a:srgbClr val="000066"/>
                </a:solidFill>
                <a:latin typeface="Times New Roman" panose="02020603050405020304" pitchFamily="18" charset="0"/>
                <a:hlinkClick r:id="rId2" action="ppaction://hlinksldjump"/>
              </a:rPr>
              <a:t>逻辑门电路的保护和缓冲电路</a:t>
            </a:r>
            <a:endParaRPr kumimoji="1" lang="zh-CN" altLang="en-US" sz="3200">
              <a:solidFill>
                <a:srgbClr val="000066"/>
              </a:solidFill>
              <a:latin typeface="楷体_GB2312" pitchFamily="49" charset="-122"/>
            </a:endParaRPr>
          </a:p>
        </p:txBody>
      </p:sp>
      <p:sp>
        <p:nvSpPr>
          <p:cNvPr id="30724" name="Rectangle 8">
            <a:extLst>
              <a:ext uri="{FF2B5EF4-FFF2-40B4-BE49-F238E27FC236}">
                <a16:creationId xmlns:a16="http://schemas.microsoft.com/office/drawing/2014/main" id="{999A8D2E-BABA-49C0-BC04-F12F76455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2559050"/>
            <a:ext cx="65563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rgbClr val="000066"/>
                </a:solidFill>
                <a:latin typeface="Times New Roman" panose="02020603050405020304" pitchFamily="18" charset="0"/>
                <a:hlinkClick r:id="rId3" action="ppaction://hlinksldjump"/>
              </a:rPr>
              <a:t>3.3.2</a:t>
            </a:r>
            <a:r>
              <a:rPr kumimoji="1" lang="en-US" altLang="zh-CN" sz="3200">
                <a:solidFill>
                  <a:srgbClr val="000066"/>
                </a:solidFill>
                <a:latin typeface="楷体_GB2312" pitchFamily="49" charset="-122"/>
                <a:hlinkClick r:id="rId3" action="ppaction://hlinksldjump"/>
              </a:rPr>
              <a:t>  </a:t>
            </a:r>
            <a:r>
              <a:rPr kumimoji="1" lang="en-US" altLang="zh-CN" sz="3200">
                <a:solidFill>
                  <a:srgbClr val="000066"/>
                </a:solidFill>
                <a:latin typeface="Times New Roman" panose="02020603050405020304" pitchFamily="18" charset="0"/>
                <a:hlinkClick r:id="rId3" action="ppaction://hlinksldjump"/>
              </a:rPr>
              <a:t>CMOS</a:t>
            </a:r>
            <a:r>
              <a:rPr kumimoji="1" lang="zh-CN" altLang="en-US" sz="3200">
                <a:solidFill>
                  <a:srgbClr val="000066"/>
                </a:solidFill>
                <a:latin typeface="Times New Roman" panose="02020603050405020304" pitchFamily="18" charset="0"/>
                <a:hlinkClick r:id="rId3" action="ppaction://hlinksldjump"/>
              </a:rPr>
              <a:t>漏极开路和三态门电路</a:t>
            </a:r>
            <a:endParaRPr kumimoji="1" lang="zh-CN" altLang="en-US" sz="3200">
              <a:solidFill>
                <a:srgbClr val="000066"/>
              </a:solidFill>
              <a:latin typeface="楷体_GB2312" pitchFamily="49" charset="-122"/>
            </a:endParaRPr>
          </a:p>
        </p:txBody>
      </p:sp>
      <p:sp>
        <p:nvSpPr>
          <p:cNvPr id="30725" name="Rectangle 9">
            <a:extLst>
              <a:ext uri="{FF2B5EF4-FFF2-40B4-BE49-F238E27FC236}">
                <a16:creationId xmlns:a16="http://schemas.microsoft.com/office/drawing/2014/main" id="{DA76015D-5DF5-4390-959B-4DADAA746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3351213"/>
            <a:ext cx="7085012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rgbClr val="000066"/>
                </a:solidFill>
                <a:latin typeface="Times New Roman" panose="02020603050405020304" pitchFamily="18" charset="0"/>
                <a:hlinkClick r:id="rId4" action="ppaction://hlinksldjump"/>
              </a:rPr>
              <a:t>3.3.3</a:t>
            </a:r>
            <a:r>
              <a:rPr kumimoji="1" lang="en-US" altLang="zh-CN" sz="3200">
                <a:solidFill>
                  <a:srgbClr val="000066"/>
                </a:solidFill>
                <a:latin typeface="楷体_GB2312" pitchFamily="49" charset="-122"/>
                <a:hlinkClick r:id="rId4" action="ppaction://hlinksldjump"/>
              </a:rPr>
              <a:t> </a:t>
            </a:r>
            <a:r>
              <a:rPr kumimoji="1" lang="en-US" altLang="zh-CN" sz="3200">
                <a:solidFill>
                  <a:srgbClr val="000066"/>
                </a:solidFill>
                <a:latin typeface="Times New Roman" panose="02020603050405020304" pitchFamily="18" charset="0"/>
                <a:hlinkClick r:id="rId4" action="ppaction://hlinksldjump"/>
              </a:rPr>
              <a:t>CMOS</a:t>
            </a:r>
            <a:r>
              <a:rPr kumimoji="1" lang="zh-CN" altLang="en-US" sz="3200">
                <a:solidFill>
                  <a:srgbClr val="000066"/>
                </a:solidFill>
                <a:latin typeface="楷体_GB2312" pitchFamily="49" charset="-122"/>
                <a:hlinkClick r:id="rId4" action="ppaction://hlinksldjump"/>
              </a:rPr>
              <a:t>逻辑门电路的重要参数</a:t>
            </a:r>
            <a:endParaRPr kumimoji="1" lang="zh-CN" altLang="en-US" sz="3200">
              <a:solidFill>
                <a:srgbClr val="000066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>
            <a:extLst>
              <a:ext uri="{FF2B5EF4-FFF2-40B4-BE49-F238E27FC236}">
                <a16:creationId xmlns:a16="http://schemas.microsoft.com/office/drawing/2014/main" id="{2DFEB1C0-6788-4011-A9B4-8DDB4B437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12763"/>
            <a:ext cx="5543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3.3.1  </a:t>
            </a: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输入保护电路和缓冲电路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D2E655BF-B3A3-415F-92D5-8672358F3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27225"/>
            <a:ext cx="349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GB" altLang="zh-CN" sz="24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1894" name="Object 6">
            <a:extLst>
              <a:ext uri="{FF2B5EF4-FFF2-40B4-BE49-F238E27FC236}">
                <a16:creationId xmlns:a16="http://schemas.microsoft.com/office/drawing/2014/main" id="{DE676F81-84A1-4E14-B8C2-54B2350C7E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213" y="2162175"/>
          <a:ext cx="7204075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图片" r:id="rId3" imgW="3560064" imgH="1682496" progId="Word.Picture.8">
                  <p:embed/>
                </p:oleObj>
              </mc:Choice>
              <mc:Fallback>
                <p:oleObj name="图片" r:id="rId3" imgW="3560064" imgH="1682496" progId="Word.Picture.8">
                  <p:embed/>
                  <p:pic>
                    <p:nvPicPr>
                      <p:cNvPr id="421894" name="Object 6">
                        <a:extLst>
                          <a:ext uri="{FF2B5EF4-FFF2-40B4-BE49-F238E27FC236}">
                            <a16:creationId xmlns:a16="http://schemas.microsoft.com/office/drawing/2014/main" id="{DE676F81-84A1-4E14-B8C2-54B2350C7E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610"/>
                      <a:stretch>
                        <a:fillRect/>
                      </a:stretch>
                    </p:blipFill>
                    <p:spPr bwMode="auto">
                      <a:xfrm>
                        <a:off x="430213" y="2162175"/>
                        <a:ext cx="7204075" cy="362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5" name="Text Box 7">
            <a:extLst>
              <a:ext uri="{FF2B5EF4-FFF2-40B4-BE49-F238E27FC236}">
                <a16:creationId xmlns:a16="http://schemas.microsoft.com/office/drawing/2014/main" id="{8C652199-92A4-4E1A-8D8F-45A989EBE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25538"/>
            <a:ext cx="8388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ahoma" panose="020B0604030504040204" pitchFamily="34" charset="0"/>
              </a:rPr>
              <a:t>采用缓冲电路能统一参数，使不同内部逻辑集成逻辑门电路具有相同的输入和输出特性。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>
            <a:extLst>
              <a:ext uri="{FF2B5EF4-FFF2-40B4-BE49-F238E27FC236}">
                <a16:creationId xmlns:a16="http://schemas.microsoft.com/office/drawing/2014/main" id="{5D193893-A2C1-4AC7-9CDC-E77DE89CB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04813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</a:rPr>
              <a:t>1. 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输入端保护电路</a:t>
            </a: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</a:rPr>
              <a:t>:</a:t>
            </a:r>
          </a:p>
        </p:txBody>
      </p:sp>
      <p:sp>
        <p:nvSpPr>
          <p:cNvPr id="422917" name="Text Box 5" descr="未命名">
            <a:extLst>
              <a:ext uri="{FF2B5EF4-FFF2-40B4-BE49-F238E27FC236}">
                <a16:creationId xmlns:a16="http://schemas.microsoft.com/office/drawing/2014/main" id="{0F485ADC-DAC0-42C4-B1F8-FAC3FAEE4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350" y="1020763"/>
            <a:ext cx="3370263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0 &lt; 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I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&lt; 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DD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+ 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DF</a:t>
            </a:r>
            <a:endParaRPr kumimoji="1" lang="en-US" altLang="zh-CN" sz="240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2918" name="Text Box 6" descr="未命名">
            <a:extLst>
              <a:ext uri="{FF2B5EF4-FFF2-40B4-BE49-F238E27FC236}">
                <a16:creationId xmlns:a16="http://schemas.microsoft.com/office/drawing/2014/main" id="{288DE9C4-FF30-43FD-A092-0470EEF02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813" y="2154238"/>
            <a:ext cx="30861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(2) 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&gt;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DD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+ 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DF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2773" name="Text Box 7">
            <a:extLst>
              <a:ext uri="{FF2B5EF4-FFF2-40B4-BE49-F238E27FC236}">
                <a16:creationId xmlns:a16="http://schemas.microsoft.com/office/drawing/2014/main" id="{F421C9C0-768C-4F7F-A7B7-D53E7CB7A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1133475"/>
            <a:ext cx="4872037" cy="495300"/>
          </a:xfrm>
          <a:prstGeom prst="rect">
            <a:avLst/>
          </a:prstGeom>
          <a:noFill/>
          <a:ln w="38100">
            <a:solidFill>
              <a:srgbClr val="D6009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二极管导通电压：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DF</a:t>
            </a:r>
            <a:endParaRPr kumimoji="1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2920" name="Text Box 8" descr="未命名">
            <a:extLst>
              <a:ext uri="{FF2B5EF4-FFF2-40B4-BE49-F238E27FC236}">
                <a16:creationId xmlns:a16="http://schemas.microsoft.com/office/drawing/2014/main" id="{EC6EA7D1-72DB-42D2-9B53-A18E8709A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3797300"/>
            <a:ext cx="26431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(3) 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solidFill>
                  <a:srgbClr val="000066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DF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22921" name="Text Box 9">
            <a:extLst>
              <a:ext uri="{FF2B5EF4-FFF2-40B4-BE49-F238E27FC236}">
                <a16:creationId xmlns:a16="http://schemas.microsoft.com/office/drawing/2014/main" id="{0B7B0BAE-91BA-4897-8507-497AA559C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41888"/>
            <a:ext cx="88566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当输入电压不在正常电压范围时</a:t>
            </a: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</a:rPr>
              <a:t>,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二极管导通，限制了电容两端电压的增加</a:t>
            </a: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</a:rPr>
              <a:t>,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保护了输入电路。</a:t>
            </a:r>
          </a:p>
        </p:txBody>
      </p:sp>
      <p:sp>
        <p:nvSpPr>
          <p:cNvPr id="422922" name="Rectangle 10">
            <a:extLst>
              <a:ext uri="{FF2B5EF4-FFF2-40B4-BE49-F238E27FC236}">
                <a16:creationId xmlns:a16="http://schemas.microsoft.com/office/drawing/2014/main" id="{536E76FC-3986-425C-A7D6-CE60B27C8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5" y="1619250"/>
            <a:ext cx="28844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截止</a:t>
            </a:r>
          </a:p>
        </p:txBody>
      </p:sp>
      <p:sp>
        <p:nvSpPr>
          <p:cNvPr id="422923" name="Rectangle 11">
            <a:extLst>
              <a:ext uri="{FF2B5EF4-FFF2-40B4-BE49-F238E27FC236}">
                <a16:creationId xmlns:a16="http://schemas.microsoft.com/office/drawing/2014/main" id="{ACE225DE-8254-4BD4-9D09-9D857A867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2771775"/>
            <a:ext cx="26352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导通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, D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截止</a:t>
            </a:r>
          </a:p>
        </p:txBody>
      </p:sp>
      <p:sp>
        <p:nvSpPr>
          <p:cNvPr id="422924" name="Rectangle 12">
            <a:extLst>
              <a:ext uri="{FF2B5EF4-FFF2-40B4-BE49-F238E27FC236}">
                <a16:creationId xmlns:a16="http://schemas.microsoft.com/office/drawing/2014/main" id="{F780076E-5C67-4D59-BF9B-7FC760680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3230563"/>
            <a:ext cx="25622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DD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+ 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DF</a:t>
            </a:r>
          </a:p>
        </p:txBody>
      </p:sp>
      <p:sp>
        <p:nvSpPr>
          <p:cNvPr id="422925" name="Rectangle 13">
            <a:extLst>
              <a:ext uri="{FF2B5EF4-FFF2-40B4-BE49-F238E27FC236}">
                <a16:creationId xmlns:a16="http://schemas.microsoft.com/office/drawing/2014/main" id="{3EF45349-1AE8-48D3-A5A6-7AF83466C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4365625"/>
            <a:ext cx="27559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导通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, D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截止</a:t>
            </a:r>
          </a:p>
        </p:txBody>
      </p:sp>
      <p:sp>
        <p:nvSpPr>
          <p:cNvPr id="422926" name="Rectangle 14">
            <a:extLst>
              <a:ext uri="{FF2B5EF4-FFF2-40B4-BE49-F238E27FC236}">
                <a16:creationId xmlns:a16="http://schemas.microsoft.com/office/drawing/2014/main" id="{D482B6A0-C9C1-4993-B6ED-159D0F98A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4292600"/>
            <a:ext cx="16541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G 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solidFill>
                  <a:srgbClr val="000066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DF</a:t>
            </a:r>
          </a:p>
        </p:txBody>
      </p:sp>
      <p:sp>
        <p:nvSpPr>
          <p:cNvPr id="422927" name="Rectangle 15">
            <a:extLst>
              <a:ext uri="{FF2B5EF4-FFF2-40B4-BE49-F238E27FC236}">
                <a16:creationId xmlns:a16="http://schemas.microsoft.com/office/drawing/2014/main" id="{82FB31F7-8ABD-40BE-B502-A909B6F4C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5805488"/>
            <a:ext cx="8820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font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i="1" baseline="-25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MOS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管的栅极电容组成积分网络，使输入信号的过冲电压延迟且衰减后到栅极。</a:t>
            </a:r>
            <a:r>
              <a:rPr kumimoji="1" lang="zh-CN" altLang="en-US" sz="2400" b="0">
                <a:solidFill>
                  <a:srgbClr val="000066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32782" name="Rectangle 16">
            <a:extLst>
              <a:ext uri="{FF2B5EF4-FFF2-40B4-BE49-F238E27FC236}">
                <a16:creationId xmlns:a16="http://schemas.microsoft.com/office/drawing/2014/main" id="{E81F6957-AFBA-4651-87FD-A8E775826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773238"/>
            <a:ext cx="3527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0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2 </a:t>
            </a:r>
            <a:r>
              <a: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---</a:t>
            </a:r>
            <a:r>
              <a:rPr kumimoji="1"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分布式二极管</a:t>
            </a:r>
            <a:r>
              <a: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i="1">
                <a:solidFill>
                  <a:srgbClr val="000066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i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D</a:t>
            </a:r>
            <a:r>
              <a:rPr kumimoji="1"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大</a:t>
            </a:r>
            <a:r>
              <a: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2783" name="Rectangle 17">
            <a:extLst>
              <a:ext uri="{FF2B5EF4-FFF2-40B4-BE49-F238E27FC236}">
                <a16:creationId xmlns:a16="http://schemas.microsoft.com/office/drawing/2014/main" id="{D526FBFF-1E05-460E-A5F8-414C205E0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95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2784" name="Object 18">
            <a:extLst>
              <a:ext uri="{FF2B5EF4-FFF2-40B4-BE49-F238E27FC236}">
                <a16:creationId xmlns:a16="http://schemas.microsoft.com/office/drawing/2014/main" id="{7E3F3978-797A-4AA6-93A4-86A4494CB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773238"/>
          <a:ext cx="4535487" cy="310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图片" r:id="rId3" imgW="2205228" imgH="1491996" progId="Word.Picture.8">
                  <p:embed/>
                </p:oleObj>
              </mc:Choice>
              <mc:Fallback>
                <p:oleObj name="图片" r:id="rId3" imgW="2205228" imgH="1491996" progId="Word.Picture.8">
                  <p:embed/>
                  <p:pic>
                    <p:nvPicPr>
                      <p:cNvPr id="32784" name="Object 18">
                        <a:extLst>
                          <a:ext uri="{FF2B5EF4-FFF2-40B4-BE49-F238E27FC236}">
                            <a16:creationId xmlns:a16="http://schemas.microsoft.com/office/drawing/2014/main" id="{7E3F3978-797A-4AA6-93A4-86A4494CB2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667"/>
                      <a:stretch>
                        <a:fillRect/>
                      </a:stretch>
                    </p:blipFill>
                    <p:spPr bwMode="auto">
                      <a:xfrm>
                        <a:off x="468313" y="1773238"/>
                        <a:ext cx="4535487" cy="310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42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42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7" grpId="0" autoUpdateAnimBg="0"/>
      <p:bldP spid="422918" grpId="0" autoUpdateAnimBg="0"/>
      <p:bldP spid="422920" grpId="0" autoUpdateAnimBg="0"/>
      <p:bldP spid="422921" grpId="0" autoUpdateAnimBg="0"/>
      <p:bldP spid="422922" grpId="0" autoUpdateAnimBg="0"/>
      <p:bldP spid="422923" grpId="0" autoUpdateAnimBg="0"/>
      <p:bldP spid="422924" grpId="0" autoUpdateAnimBg="0"/>
      <p:bldP spid="422925" grpId="0" autoUpdateAnimBg="0"/>
      <p:bldP spid="422926" grpId="0" autoUpdateAnimBg="0"/>
      <p:bldP spid="4229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3940" name="Object 4">
            <a:extLst>
              <a:ext uri="{FF2B5EF4-FFF2-40B4-BE49-F238E27FC236}">
                <a16:creationId xmlns:a16="http://schemas.microsoft.com/office/drawing/2014/main" id="{EADFE81A-2BD3-4F08-B552-00B71A5825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005263"/>
          <a:ext cx="38163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公式" r:id="rId3" imgW="965200" imgH="241300" progId="Equation.3">
                  <p:embed/>
                </p:oleObj>
              </mc:Choice>
              <mc:Fallback>
                <p:oleObj name="公式" r:id="rId3" imgW="965200" imgH="241300" progId="Equation.3">
                  <p:embed/>
                  <p:pic>
                    <p:nvPicPr>
                      <p:cNvPr id="423940" name="Object 4">
                        <a:extLst>
                          <a:ext uri="{FF2B5EF4-FFF2-40B4-BE49-F238E27FC236}">
                            <a16:creationId xmlns:a16="http://schemas.microsoft.com/office/drawing/2014/main" id="{EADFE81A-2BD3-4F08-B552-00B71A5825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05263"/>
                        <a:ext cx="381635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Rectangle 7">
            <a:extLst>
              <a:ext uri="{FF2B5EF4-FFF2-40B4-BE49-F238E27FC236}">
                <a16:creationId xmlns:a16="http://schemas.microsoft.com/office/drawing/2014/main" id="{A5CCC91D-9F74-4479-8FBC-745742D8A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49275"/>
            <a:ext cx="45847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）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CMOS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逻辑门的缓冲电路</a:t>
            </a:r>
          </a:p>
        </p:txBody>
      </p:sp>
      <p:sp>
        <p:nvSpPr>
          <p:cNvPr id="423946" name="Rectangle 10">
            <a:extLst>
              <a:ext uri="{FF2B5EF4-FFF2-40B4-BE49-F238E27FC236}">
                <a16:creationId xmlns:a16="http://schemas.microsoft.com/office/drawing/2014/main" id="{DE93AC84-35CD-4AFD-B0CD-D34DCBCB5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196975"/>
            <a:ext cx="8029575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987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CN" sz="1000" b="0">
              <a:solidFill>
                <a:srgbClr val="000000"/>
              </a:solidFill>
              <a:latin typeface="Times New Roman" panose="02020603050405020304" pitchFamily="18" charset="0"/>
              <a:ea typeface="华康简宋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输入、输出端加了反相器作为缓冲电路，所以电路的逻辑功能也发生了变化。增加了缓冲器后的逻辑功能为与非功能</a:t>
            </a:r>
          </a:p>
        </p:txBody>
      </p:sp>
      <p:graphicFrame>
        <p:nvGraphicFramePr>
          <p:cNvPr id="423949" name="Object 13">
            <a:extLst>
              <a:ext uri="{FF2B5EF4-FFF2-40B4-BE49-F238E27FC236}">
                <a16:creationId xmlns:a16="http://schemas.microsoft.com/office/drawing/2014/main" id="{A0B409D8-6D44-431C-A9A5-A8BA18F96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2816225"/>
          <a:ext cx="4140200" cy="313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图片" r:id="rId5" imgW="1935409" imgH="1420102" progId="Word.Picture.8">
                  <p:embed/>
                </p:oleObj>
              </mc:Choice>
              <mc:Fallback>
                <p:oleObj name="图片" r:id="rId5" imgW="1935409" imgH="1420102" progId="Word.Picture.8">
                  <p:embed/>
                  <p:pic>
                    <p:nvPicPr>
                      <p:cNvPr id="423949" name="Object 13">
                        <a:extLst>
                          <a:ext uri="{FF2B5EF4-FFF2-40B4-BE49-F238E27FC236}">
                            <a16:creationId xmlns:a16="http://schemas.microsoft.com/office/drawing/2014/main" id="{A0B409D8-6D44-431C-A9A5-A8BA18F96F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128"/>
                      <a:stretch>
                        <a:fillRect/>
                      </a:stretch>
                    </p:blipFill>
                    <p:spPr bwMode="auto">
                      <a:xfrm>
                        <a:off x="5003800" y="2816225"/>
                        <a:ext cx="4140200" cy="313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622" name="Text Box 54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7DFE9FE9-A14D-48B8-A1D1-24C3B1073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1916113"/>
            <a:ext cx="8569325" cy="363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>
                <a:solidFill>
                  <a:srgbClr val="000066"/>
                </a:solidFill>
                <a:latin typeface="楷体_GB2312" pitchFamily="49" charset="-122"/>
              </a:rPr>
              <a:t>教学基本要求：</a:t>
            </a:r>
          </a:p>
          <a:p>
            <a:pPr algn="just" eaLnBrk="1" hangingPunct="1">
              <a:spcBef>
                <a:spcPct val="50000"/>
              </a:spcBef>
              <a:buClr>
                <a:srgbClr val="FF0000"/>
              </a:buClr>
              <a:buFontTx/>
              <a:buNone/>
            </a:pPr>
            <a:r>
              <a:rPr kumimoji="1" lang="en-US" altLang="zh-CN" sz="28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kumimoji="1" lang="zh-CN" altLang="en-US" sz="2800">
                <a:solidFill>
                  <a:srgbClr val="000066"/>
                </a:solidFill>
                <a:latin typeface="楷体_GB2312" pitchFamily="49" charset="-122"/>
              </a:rPr>
              <a:t>了解半导体器件的开关特性。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kumimoji="1" lang="en-US" altLang="zh-CN" sz="28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kumimoji="1" lang="zh-CN" altLang="en-US" sz="2800">
                <a:solidFill>
                  <a:srgbClr val="CC0000"/>
                </a:solidFill>
                <a:latin typeface="楷体_GB2312" pitchFamily="49" charset="-122"/>
              </a:rPr>
              <a:t>熟练掌握</a:t>
            </a:r>
            <a:r>
              <a:rPr kumimoji="1" lang="zh-CN" altLang="en-US" sz="2800">
                <a:solidFill>
                  <a:srgbClr val="000066"/>
                </a:solidFill>
                <a:latin typeface="楷体_GB2312" pitchFamily="49" charset="-122"/>
              </a:rPr>
              <a:t>基本逻辑门（与、或、与非、或非、异或门）、三态门、</a:t>
            </a:r>
            <a:r>
              <a:rPr kumimoji="1" lang="en-US" altLang="zh-CN" sz="2800">
                <a:solidFill>
                  <a:srgbClr val="000066"/>
                </a:solidFill>
                <a:latin typeface="Times New Roman" panose="02020603050405020304" pitchFamily="18" charset="0"/>
              </a:rPr>
              <a:t>OD</a:t>
            </a:r>
            <a:r>
              <a:rPr kumimoji="1" lang="zh-CN" altLang="en-US" sz="2800">
                <a:solidFill>
                  <a:srgbClr val="000066"/>
                </a:solidFill>
                <a:latin typeface="楷体_GB2312" pitchFamily="49" charset="-122"/>
              </a:rPr>
              <a:t>门（</a:t>
            </a:r>
            <a:r>
              <a:rPr kumimoji="1" lang="en-US" altLang="zh-CN" sz="2800">
                <a:solidFill>
                  <a:srgbClr val="000066"/>
                </a:solidFill>
                <a:latin typeface="Times New Roman" panose="02020603050405020304" pitchFamily="18" charset="0"/>
              </a:rPr>
              <a:t>OC</a:t>
            </a:r>
            <a:r>
              <a:rPr kumimoji="1" lang="zh-CN" altLang="en-US" sz="2800">
                <a:solidFill>
                  <a:srgbClr val="000066"/>
                </a:solidFill>
                <a:latin typeface="楷体_GB2312" pitchFamily="49" charset="-122"/>
              </a:rPr>
              <a:t>门）和传输门的逻辑功能。</a:t>
            </a:r>
          </a:p>
          <a:p>
            <a:pPr algn="just" eaLnBrk="1" hangingPunct="1">
              <a:spcBef>
                <a:spcPct val="50000"/>
              </a:spcBef>
              <a:buClr>
                <a:srgbClr val="FF0000"/>
              </a:buClr>
              <a:buFontTx/>
              <a:buNone/>
            </a:pPr>
            <a:r>
              <a:rPr kumimoji="1" lang="en-US" altLang="zh-CN" sz="28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kumimoji="1" lang="zh-CN" altLang="en-US" sz="2800">
                <a:solidFill>
                  <a:srgbClr val="000066"/>
                </a:solidFill>
                <a:latin typeface="楷体_GB2312" pitchFamily="49" charset="-122"/>
              </a:rPr>
              <a:t>学会门电路逻辑功能分析方法。</a:t>
            </a:r>
          </a:p>
          <a:p>
            <a:pPr algn="just" eaLnBrk="1" hangingPunct="1">
              <a:spcBef>
                <a:spcPct val="50000"/>
              </a:spcBef>
              <a:buClr>
                <a:srgbClr val="FF0000"/>
              </a:buClr>
              <a:buFontTx/>
              <a:buNone/>
            </a:pPr>
            <a:r>
              <a:rPr kumimoji="1" lang="en-US" altLang="zh-CN" sz="280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kumimoji="1" lang="zh-CN" altLang="en-US" sz="2800">
                <a:solidFill>
                  <a:srgbClr val="CC0000"/>
                </a:solidFill>
                <a:latin typeface="楷体_GB2312" pitchFamily="49" charset="-122"/>
              </a:rPr>
              <a:t>掌握</a:t>
            </a:r>
            <a:r>
              <a:rPr kumimoji="1" lang="zh-CN" altLang="en-US" sz="2800">
                <a:solidFill>
                  <a:srgbClr val="000066"/>
                </a:solidFill>
                <a:latin typeface="楷体_GB2312" pitchFamily="49" charset="-122"/>
              </a:rPr>
              <a:t>逻辑门的主要参数及在应用中的接口问题。</a:t>
            </a:r>
          </a:p>
        </p:txBody>
      </p:sp>
      <p:sp>
        <p:nvSpPr>
          <p:cNvPr id="16387" name="Rectangle 55">
            <a:extLst>
              <a:ext uri="{FF2B5EF4-FFF2-40B4-BE49-F238E27FC236}">
                <a16:creationId xmlns:a16="http://schemas.microsoft.com/office/drawing/2014/main" id="{F34AC3FE-AB99-4057-A920-5DC3049D9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765175"/>
            <a:ext cx="5678487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800">
                <a:solidFill>
                  <a:srgbClr val="CC0000"/>
                </a:solidFill>
                <a:latin typeface="Times New Roman" panose="02020603050405020304" pitchFamily="18" charset="0"/>
              </a:rPr>
              <a:t>3.</a:t>
            </a:r>
            <a:r>
              <a:rPr kumimoji="1" lang="en-US" altLang="zh-CN" sz="4800">
                <a:solidFill>
                  <a:srgbClr val="CC0000"/>
                </a:solidFill>
                <a:latin typeface="楷体_GB2312" pitchFamily="49" charset="-122"/>
              </a:rPr>
              <a:t> </a:t>
            </a:r>
            <a:r>
              <a:rPr kumimoji="1" lang="zh-CN" altLang="en-US" sz="4800">
                <a:solidFill>
                  <a:srgbClr val="CC0000"/>
                </a:solidFill>
                <a:latin typeface="楷体_GB2312" pitchFamily="49" charset="-122"/>
              </a:rPr>
              <a:t>逻辑门电路</a:t>
            </a:r>
          </a:p>
        </p:txBody>
      </p:sp>
    </p:spTree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36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62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>
            <a:extLst>
              <a:ext uri="{FF2B5EF4-FFF2-40B4-BE49-F238E27FC236}">
                <a16:creationId xmlns:a16="http://schemas.microsoft.com/office/drawing/2014/main" id="{933BD096-0841-41B2-8122-BD59E7DA1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376363"/>
            <a:ext cx="3529012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1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. CMOS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漏极开路门</a:t>
            </a:r>
          </a:p>
        </p:txBody>
      </p:sp>
      <p:sp>
        <p:nvSpPr>
          <p:cNvPr id="34819" name="Rectangle 5">
            <a:extLst>
              <a:ext uri="{FF2B5EF4-FFF2-40B4-BE49-F238E27FC236}">
                <a16:creationId xmlns:a16="http://schemas.microsoft.com/office/drawing/2014/main" id="{3A03DCE9-F752-4CAA-9E2E-F8EDC3220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133600"/>
            <a:ext cx="5256213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CMOS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漏极开路门的提出</a:t>
            </a:r>
          </a:p>
        </p:txBody>
      </p:sp>
      <p:sp>
        <p:nvSpPr>
          <p:cNvPr id="424966" name="Rectangle 6">
            <a:extLst>
              <a:ext uri="{FF2B5EF4-FFF2-40B4-BE49-F238E27FC236}">
                <a16:creationId xmlns:a16="http://schemas.microsoft.com/office/drawing/2014/main" id="{EDC432BF-EEFD-4B67-92A3-4F7E9A58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997200"/>
            <a:ext cx="4103688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输出短接，在一定情况下会产生低阻通路，大电流有可能导致器件的损毁，并且无法确定输出是高电平还是低电平。 </a:t>
            </a:r>
          </a:p>
        </p:txBody>
      </p:sp>
      <p:sp>
        <p:nvSpPr>
          <p:cNvPr id="34821" name="Rectangle 7">
            <a:extLst>
              <a:ext uri="{FF2B5EF4-FFF2-40B4-BE49-F238E27FC236}">
                <a16:creationId xmlns:a16="http://schemas.microsoft.com/office/drawing/2014/main" id="{63AFB8D5-F7D2-467B-A5F5-C856AD428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6250"/>
            <a:ext cx="8243888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3.3.2  CMOS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漏极开路（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OD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）门和三态输出门电路</a:t>
            </a:r>
          </a:p>
        </p:txBody>
      </p:sp>
      <p:sp>
        <p:nvSpPr>
          <p:cNvPr id="34822" name="Rectangle 147">
            <a:extLst>
              <a:ext uri="{FF2B5EF4-FFF2-40B4-BE49-F238E27FC236}">
                <a16:creationId xmlns:a16="http://schemas.microsoft.com/office/drawing/2014/main" id="{B9681A34-8A98-42A7-8738-72B72B6B7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76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823" name="Object 146">
            <a:extLst>
              <a:ext uri="{FF2B5EF4-FFF2-40B4-BE49-F238E27FC236}">
                <a16:creationId xmlns:a16="http://schemas.microsoft.com/office/drawing/2014/main" id="{7730A37C-2F89-4FFE-8F35-DD4BBEDE8C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9313" y="1349375"/>
          <a:ext cx="4521200" cy="452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图片" r:id="rId3" imgW="2488692" imgH="2459736" progId="Word.Picture.8">
                  <p:embed/>
                </p:oleObj>
              </mc:Choice>
              <mc:Fallback>
                <p:oleObj name="图片" r:id="rId3" imgW="2488692" imgH="2459736" progId="Word.Picture.8">
                  <p:embed/>
                  <p:pic>
                    <p:nvPicPr>
                      <p:cNvPr id="34823" name="Object 146">
                        <a:extLst>
                          <a:ext uri="{FF2B5EF4-FFF2-40B4-BE49-F238E27FC236}">
                            <a16:creationId xmlns:a16="http://schemas.microsoft.com/office/drawing/2014/main" id="{7730A37C-2F89-4FFE-8F35-DD4BBEDE8C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898"/>
                      <a:stretch>
                        <a:fillRect/>
                      </a:stretch>
                    </p:blipFill>
                    <p:spPr bwMode="auto">
                      <a:xfrm>
                        <a:off x="4659313" y="1349375"/>
                        <a:ext cx="4521200" cy="452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1">
            <a:extLst>
              <a:ext uri="{FF2B5EF4-FFF2-40B4-BE49-F238E27FC236}">
                <a16:creationId xmlns:a16="http://schemas.microsoft.com/office/drawing/2014/main" id="{45A80A7E-96CA-4EC5-8319-5476F842C5F7}"/>
              </a:ext>
            </a:extLst>
          </p:cNvPr>
          <p:cNvGrpSpPr>
            <a:grpSpLocks/>
          </p:cNvGrpSpPr>
          <p:nvPr/>
        </p:nvGrpSpPr>
        <p:grpSpPr bwMode="auto">
          <a:xfrm>
            <a:off x="8312150" y="2673350"/>
            <a:ext cx="652463" cy="2160588"/>
            <a:chOff x="5537" y="3795"/>
            <a:chExt cx="209" cy="755"/>
          </a:xfrm>
        </p:grpSpPr>
        <p:sp>
          <p:nvSpPr>
            <p:cNvPr id="34836" name="Line 148">
              <a:extLst>
                <a:ext uri="{FF2B5EF4-FFF2-40B4-BE49-F238E27FC236}">
                  <a16:creationId xmlns:a16="http://schemas.microsoft.com/office/drawing/2014/main" id="{0D8C65F2-84F5-4FF7-8EF1-F1E4B863B3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171" y="4173"/>
              <a:ext cx="75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Oval 149">
              <a:extLst>
                <a:ext uri="{FF2B5EF4-FFF2-40B4-BE49-F238E27FC236}">
                  <a16:creationId xmlns:a16="http://schemas.microsoft.com/office/drawing/2014/main" id="{A468C3E3-16E1-4680-A78B-DE38D4E7873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537" y="4161"/>
              <a:ext cx="21" cy="21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8" name="Line 150">
              <a:extLst>
                <a:ext uri="{FF2B5EF4-FFF2-40B4-BE49-F238E27FC236}">
                  <a16:creationId xmlns:a16="http://schemas.microsoft.com/office/drawing/2014/main" id="{1F6FE973-AABB-474E-9436-C65E8AAE58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48" y="4169"/>
              <a:ext cx="19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52">
            <a:extLst>
              <a:ext uri="{FF2B5EF4-FFF2-40B4-BE49-F238E27FC236}">
                <a16:creationId xmlns:a16="http://schemas.microsoft.com/office/drawing/2014/main" id="{1E48994F-01D9-4463-A4D2-7F48390F4D09}"/>
              </a:ext>
            </a:extLst>
          </p:cNvPr>
          <p:cNvGrpSpPr>
            <a:grpSpLocks/>
          </p:cNvGrpSpPr>
          <p:nvPr/>
        </p:nvGrpSpPr>
        <p:grpSpPr bwMode="auto">
          <a:xfrm>
            <a:off x="8388350" y="1881188"/>
            <a:ext cx="363538" cy="3492500"/>
            <a:chOff x="13468" y="8797"/>
            <a:chExt cx="571" cy="3118"/>
          </a:xfrm>
        </p:grpSpPr>
        <p:sp>
          <p:nvSpPr>
            <p:cNvPr id="34826" name="Line 153">
              <a:extLst>
                <a:ext uri="{FF2B5EF4-FFF2-40B4-BE49-F238E27FC236}">
                  <a16:creationId xmlns:a16="http://schemas.microsoft.com/office/drawing/2014/main" id="{C2E853B2-26A0-47D9-893E-711E37B9D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18" y="8797"/>
              <a:ext cx="0" cy="47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Arc 154">
              <a:extLst>
                <a:ext uri="{FF2B5EF4-FFF2-40B4-BE49-F238E27FC236}">
                  <a16:creationId xmlns:a16="http://schemas.microsoft.com/office/drawing/2014/main" id="{04741B8E-8474-4B44-A4A6-B5B42E0A7A6A}"/>
                </a:ext>
              </a:extLst>
            </p:cNvPr>
            <p:cNvSpPr>
              <a:spLocks/>
            </p:cNvSpPr>
            <p:nvPr/>
          </p:nvSpPr>
          <p:spPr bwMode="auto">
            <a:xfrm rot="-10588670">
              <a:off x="13515" y="9243"/>
              <a:ext cx="154" cy="122"/>
            </a:xfrm>
            <a:custGeom>
              <a:avLst/>
              <a:gdLst>
                <a:gd name="T0" fmla="*/ 0 w 21600"/>
                <a:gd name="T1" fmla="*/ 0 h 19594"/>
                <a:gd name="T2" fmla="*/ 1 w 21600"/>
                <a:gd name="T3" fmla="*/ 1 h 19594"/>
                <a:gd name="T4" fmla="*/ 0 w 21600"/>
                <a:gd name="T5" fmla="*/ 1 h 19594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594"/>
                <a:gd name="T11" fmla="*/ 21600 w 21600"/>
                <a:gd name="T12" fmla="*/ 19594 h 195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594" fill="none" extrusionOk="0">
                  <a:moveTo>
                    <a:pt x="9090" y="-1"/>
                  </a:moveTo>
                  <a:cubicBezTo>
                    <a:pt x="16718" y="3538"/>
                    <a:pt x="21600" y="11184"/>
                    <a:pt x="21600" y="19594"/>
                  </a:cubicBezTo>
                </a:path>
                <a:path w="21600" h="19594" stroke="0" extrusionOk="0">
                  <a:moveTo>
                    <a:pt x="9090" y="-1"/>
                  </a:moveTo>
                  <a:cubicBezTo>
                    <a:pt x="16718" y="3538"/>
                    <a:pt x="21600" y="11184"/>
                    <a:pt x="21600" y="19594"/>
                  </a:cubicBezTo>
                  <a:lnTo>
                    <a:pt x="0" y="19594"/>
                  </a:lnTo>
                  <a:lnTo>
                    <a:pt x="9090" y="-1"/>
                  </a:lnTo>
                  <a:close/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8" name="Line 155">
              <a:extLst>
                <a:ext uri="{FF2B5EF4-FFF2-40B4-BE49-F238E27FC236}">
                  <a16:creationId xmlns:a16="http://schemas.microsoft.com/office/drawing/2014/main" id="{146C0413-58C0-4263-8DB8-37EA353419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95" y="11579"/>
              <a:ext cx="0" cy="25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Line 156">
              <a:extLst>
                <a:ext uri="{FF2B5EF4-FFF2-40B4-BE49-F238E27FC236}">
                  <a16:creationId xmlns:a16="http://schemas.microsoft.com/office/drawing/2014/main" id="{3C5A564A-6CBE-422A-A8CF-C9433262E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77" y="11488"/>
              <a:ext cx="329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AutoShape 157">
              <a:extLst>
                <a:ext uri="{FF2B5EF4-FFF2-40B4-BE49-F238E27FC236}">
                  <a16:creationId xmlns:a16="http://schemas.microsoft.com/office/drawing/2014/main" id="{250F33A1-17DF-45A4-B475-C9A8D83DD42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3468" y="11796"/>
              <a:ext cx="51" cy="119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1" name="Line 158">
              <a:extLst>
                <a:ext uri="{FF2B5EF4-FFF2-40B4-BE49-F238E27FC236}">
                  <a16:creationId xmlns:a16="http://schemas.microsoft.com/office/drawing/2014/main" id="{2AA767C2-EC23-4CAE-840F-A8DD5249FA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39" y="9498"/>
              <a:ext cx="0" cy="184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Line 159">
              <a:extLst>
                <a:ext uri="{FF2B5EF4-FFF2-40B4-BE49-F238E27FC236}">
                  <a16:creationId xmlns:a16="http://schemas.microsoft.com/office/drawing/2014/main" id="{276F422F-FC21-4DD4-B713-AB0DC5DB5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03" y="9372"/>
              <a:ext cx="32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Arc 160">
              <a:extLst>
                <a:ext uri="{FF2B5EF4-FFF2-40B4-BE49-F238E27FC236}">
                  <a16:creationId xmlns:a16="http://schemas.microsoft.com/office/drawing/2014/main" id="{9AED43AC-B6B6-4273-81E1-14D6FBD0BA2B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13892" y="9371"/>
              <a:ext cx="149" cy="145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Arc 161">
              <a:extLst>
                <a:ext uri="{FF2B5EF4-FFF2-40B4-BE49-F238E27FC236}">
                  <a16:creationId xmlns:a16="http://schemas.microsoft.com/office/drawing/2014/main" id="{D2174CDF-37C3-411F-A4BA-A847B0703919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13888" y="11344"/>
              <a:ext cx="149" cy="145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Arc 162">
              <a:extLst>
                <a:ext uri="{FF2B5EF4-FFF2-40B4-BE49-F238E27FC236}">
                  <a16:creationId xmlns:a16="http://schemas.microsoft.com/office/drawing/2014/main" id="{A144A18F-4F81-4BEC-9B1F-40D67A680CAF}"/>
                </a:ext>
              </a:extLst>
            </p:cNvPr>
            <p:cNvSpPr>
              <a:spLocks/>
            </p:cNvSpPr>
            <p:nvPr/>
          </p:nvSpPr>
          <p:spPr bwMode="auto">
            <a:xfrm rot="10588670" flipV="1">
              <a:off x="13489" y="11489"/>
              <a:ext cx="154" cy="122"/>
            </a:xfrm>
            <a:custGeom>
              <a:avLst/>
              <a:gdLst>
                <a:gd name="T0" fmla="*/ 0 w 21600"/>
                <a:gd name="T1" fmla="*/ 0 h 19594"/>
                <a:gd name="T2" fmla="*/ 1 w 21600"/>
                <a:gd name="T3" fmla="*/ 1 h 19594"/>
                <a:gd name="T4" fmla="*/ 0 w 21600"/>
                <a:gd name="T5" fmla="*/ 1 h 19594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594"/>
                <a:gd name="T11" fmla="*/ 21600 w 21600"/>
                <a:gd name="T12" fmla="*/ 19594 h 195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594" fill="none" extrusionOk="0">
                  <a:moveTo>
                    <a:pt x="9090" y="-1"/>
                  </a:moveTo>
                  <a:cubicBezTo>
                    <a:pt x="16718" y="3538"/>
                    <a:pt x="21600" y="11184"/>
                    <a:pt x="21600" y="19594"/>
                  </a:cubicBezTo>
                </a:path>
                <a:path w="21600" h="19594" stroke="0" extrusionOk="0">
                  <a:moveTo>
                    <a:pt x="9090" y="-1"/>
                  </a:moveTo>
                  <a:cubicBezTo>
                    <a:pt x="16718" y="3538"/>
                    <a:pt x="21600" y="11184"/>
                    <a:pt x="21600" y="19594"/>
                  </a:cubicBezTo>
                  <a:lnTo>
                    <a:pt x="0" y="19594"/>
                  </a:lnTo>
                  <a:lnTo>
                    <a:pt x="9090" y="-1"/>
                  </a:lnTo>
                  <a:close/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6099" name="Object 115">
            <a:extLst>
              <a:ext uri="{FF2B5EF4-FFF2-40B4-BE49-F238E27FC236}">
                <a16:creationId xmlns:a16="http://schemas.microsoft.com/office/drawing/2014/main" id="{BE53D837-9D5B-455E-819C-14E7D8DADF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024063"/>
          <a:ext cx="4519613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图片" r:id="rId3" imgW="2386584" imgH="1283208" progId="Word.Picture.8">
                  <p:embed/>
                </p:oleObj>
              </mc:Choice>
              <mc:Fallback>
                <p:oleObj name="图片" r:id="rId3" imgW="2386584" imgH="1283208" progId="Word.Picture.8">
                  <p:embed/>
                  <p:pic>
                    <p:nvPicPr>
                      <p:cNvPr id="426099" name="Object 115">
                        <a:extLst>
                          <a:ext uri="{FF2B5EF4-FFF2-40B4-BE49-F238E27FC236}">
                            <a16:creationId xmlns:a16="http://schemas.microsoft.com/office/drawing/2014/main" id="{BE53D837-9D5B-455E-819C-14E7D8DADF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898"/>
                      <a:stretch>
                        <a:fillRect/>
                      </a:stretch>
                    </p:blipFill>
                    <p:spPr bwMode="auto">
                      <a:xfrm>
                        <a:off x="0" y="2024063"/>
                        <a:ext cx="4519613" cy="246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5988" name="Rectangle 4">
            <a:extLst>
              <a:ext uri="{FF2B5EF4-FFF2-40B4-BE49-F238E27FC236}">
                <a16:creationId xmlns:a16="http://schemas.microsoft.com/office/drawing/2014/main" id="{19D6C654-0830-46EA-89B0-3408D43BB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1125538"/>
            <a:ext cx="4392612" cy="5399087"/>
          </a:xfrm>
          <a:prstGeom prst="rect">
            <a:avLst/>
          </a:prstGeom>
          <a:solidFill>
            <a:srgbClr val="FFFFFF">
              <a:alpha val="0"/>
            </a:srgbClr>
          </a:solidFill>
          <a:ln w="38100">
            <a:solidFill>
              <a:srgbClr val="33CCFF"/>
            </a:solidFill>
            <a:miter lim="800000"/>
            <a:headEnd/>
            <a:tailEnd/>
          </a:ln>
        </p:spPr>
        <p:txBody>
          <a:bodyPr wrap="none" lIns="18000" tIns="10800" rIns="18000" bIns="1080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4" name="Rectangle 5">
            <a:extLst>
              <a:ext uri="{FF2B5EF4-FFF2-40B4-BE49-F238E27FC236}">
                <a16:creationId xmlns:a16="http://schemas.microsoft.com/office/drawing/2014/main" id="{69FE1E9A-330A-46DF-848F-4073CF6AF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33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5" name="Rectangle 7">
            <a:extLst>
              <a:ext uri="{FF2B5EF4-FFF2-40B4-BE49-F238E27FC236}">
                <a16:creationId xmlns:a16="http://schemas.microsoft.com/office/drawing/2014/main" id="{E27B4805-B982-4345-8F34-69AF0E3BB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2413" y="549275"/>
            <a:ext cx="69135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sz="2400">
                <a:solidFill>
                  <a:srgbClr val="000066"/>
                </a:solidFill>
                <a:latin typeface="Tahoma" panose="020B0604030504040204" pitchFamily="34" charset="0"/>
              </a:rPr>
              <a:t>漏极开路门的结构与逻辑符号</a:t>
            </a:r>
          </a:p>
        </p:txBody>
      </p:sp>
      <p:sp>
        <p:nvSpPr>
          <p:cNvPr id="425992" name="Text Box 8">
            <a:extLst>
              <a:ext uri="{FF2B5EF4-FFF2-40B4-BE49-F238E27FC236}">
                <a16:creationId xmlns:a16="http://schemas.microsoft.com/office/drawing/2014/main" id="{33EE4F98-CCF4-48D0-BFE7-5B42F6974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3" y="54197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</a:rPr>
              <a:t>(c) 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可以实现线与功能</a:t>
            </a: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</a:rPr>
              <a:t>;</a:t>
            </a:r>
          </a:p>
        </p:txBody>
      </p:sp>
      <p:graphicFrame>
        <p:nvGraphicFramePr>
          <p:cNvPr id="425993" name="Object 9">
            <a:extLst>
              <a:ext uri="{FF2B5EF4-FFF2-40B4-BE49-F238E27FC236}">
                <a16:creationId xmlns:a16="http://schemas.microsoft.com/office/drawing/2014/main" id="{BADDD872-B1F8-486D-87FA-B2DD4C6590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4275" y="5408613"/>
          <a:ext cx="17287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公式" r:id="rId5" imgW="762000" imgH="209685" progId="Equation.3">
                  <p:embed/>
                </p:oleObj>
              </mc:Choice>
              <mc:Fallback>
                <p:oleObj name="公式" r:id="rId5" imgW="762000" imgH="209685" progId="Equation.3">
                  <p:embed/>
                  <p:pic>
                    <p:nvPicPr>
                      <p:cNvPr id="425993" name="Object 9">
                        <a:extLst>
                          <a:ext uri="{FF2B5EF4-FFF2-40B4-BE49-F238E27FC236}">
                            <a16:creationId xmlns:a16="http://schemas.microsoft.com/office/drawing/2014/main" id="{BADDD872-B1F8-486D-87FA-B2DD4C6590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5" y="5408613"/>
                        <a:ext cx="172878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4" name="Object 10">
            <a:extLst>
              <a:ext uri="{FF2B5EF4-FFF2-40B4-BE49-F238E27FC236}">
                <a16:creationId xmlns:a16="http://schemas.microsoft.com/office/drawing/2014/main" id="{889F5EC8-54DC-4C82-80FA-B17FE90608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4788" y="5956300"/>
          <a:ext cx="139858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公式" r:id="rId7" imgW="628751" imgH="190500" progId="Equation.3">
                  <p:embed/>
                </p:oleObj>
              </mc:Choice>
              <mc:Fallback>
                <p:oleObj name="公式" r:id="rId7" imgW="628751" imgH="190500" progId="Equation.3">
                  <p:embed/>
                  <p:pic>
                    <p:nvPicPr>
                      <p:cNvPr id="425994" name="Object 10">
                        <a:extLst>
                          <a:ext uri="{FF2B5EF4-FFF2-40B4-BE49-F238E27FC236}">
                            <a16:creationId xmlns:a16="http://schemas.microsoft.com/office/drawing/2014/main" id="{889F5EC8-54DC-4C82-80FA-B17FE90608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788" y="5956300"/>
                        <a:ext cx="139858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6077" name="Rectangle 93">
            <a:extLst>
              <a:ext uri="{FF2B5EF4-FFF2-40B4-BE49-F238E27FC236}">
                <a16:creationId xmlns:a16="http://schemas.microsoft.com/office/drawing/2014/main" id="{98660B12-5673-4881-857B-BD2E67465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1952625"/>
            <a:ext cx="2052638" cy="12239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6078" name="Rectangle 94">
            <a:extLst>
              <a:ext uri="{FF2B5EF4-FFF2-40B4-BE49-F238E27FC236}">
                <a16:creationId xmlns:a16="http://schemas.microsoft.com/office/drawing/2014/main" id="{8AE22B86-8FBE-4471-B942-1C6544BE2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36725"/>
            <a:ext cx="3851275" cy="2771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6085" name="Rectangle 101">
            <a:extLst>
              <a:ext uri="{FF2B5EF4-FFF2-40B4-BE49-F238E27FC236}">
                <a16:creationId xmlns:a16="http://schemas.microsoft.com/office/drawing/2014/main" id="{9203ADDD-AAF7-4EB6-99DB-E27E58E88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3" y="5013325"/>
            <a:ext cx="233521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</a:rPr>
              <a:t>(b)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与非逻辑不变</a:t>
            </a:r>
          </a:p>
        </p:txBody>
      </p:sp>
      <p:sp>
        <p:nvSpPr>
          <p:cNvPr id="35852" name="Rectangle 102">
            <a:extLst>
              <a:ext uri="{FF2B5EF4-FFF2-40B4-BE49-F238E27FC236}">
                <a16:creationId xmlns:a16="http://schemas.microsoft.com/office/drawing/2014/main" id="{ECEE1EE4-D8A2-41AB-B66B-A0DF2AF46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1268413"/>
            <a:ext cx="2232025" cy="4608512"/>
          </a:xfrm>
          <a:prstGeom prst="rect">
            <a:avLst/>
          </a:prstGeom>
          <a:solidFill>
            <a:srgbClr val="FFFFFF">
              <a:alpha val="0"/>
            </a:srgbClr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6088" name="Rectangle 104">
            <a:extLst>
              <a:ext uri="{FF2B5EF4-FFF2-40B4-BE49-F238E27FC236}">
                <a16:creationId xmlns:a16="http://schemas.microsoft.com/office/drawing/2014/main" id="{7ACD6271-FAB7-42FC-86F1-724A03568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1268413"/>
            <a:ext cx="31686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ahoma" panose="020B0604030504040204" pitchFamily="34" charset="0"/>
              </a:rPr>
              <a:t>漏极开路门输出连接</a:t>
            </a:r>
          </a:p>
        </p:txBody>
      </p:sp>
      <p:sp>
        <p:nvSpPr>
          <p:cNvPr id="425997" name="Rectangle 13">
            <a:extLst>
              <a:ext uri="{FF2B5EF4-FFF2-40B4-BE49-F238E27FC236}">
                <a16:creationId xmlns:a16="http://schemas.microsoft.com/office/drawing/2014/main" id="{20E38925-9887-4955-95D0-3F15E07E0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3" y="4510088"/>
            <a:ext cx="43275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</a:rPr>
              <a:t>(a)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工作时必须外接电源和电阻</a:t>
            </a: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</a:rPr>
              <a:t>;</a:t>
            </a:r>
          </a:p>
        </p:txBody>
      </p:sp>
      <p:sp>
        <p:nvSpPr>
          <p:cNvPr id="35855" name="Rectangle 108">
            <a:extLst>
              <a:ext uri="{FF2B5EF4-FFF2-40B4-BE49-F238E27FC236}">
                <a16:creationId xmlns:a16="http://schemas.microsoft.com/office/drawing/2014/main" id="{EB504B56-25EF-40A9-88CD-D401FE6A7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86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6" name="Rectangle 110">
            <a:extLst>
              <a:ext uri="{FF2B5EF4-FFF2-40B4-BE49-F238E27FC236}">
                <a16:creationId xmlns:a16="http://schemas.microsoft.com/office/drawing/2014/main" id="{7FCA38C9-BD4A-4F2F-811E-2CA4D84F7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86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13">
            <a:extLst>
              <a:ext uri="{FF2B5EF4-FFF2-40B4-BE49-F238E27FC236}">
                <a16:creationId xmlns:a16="http://schemas.microsoft.com/office/drawing/2014/main" id="{B5BF70DF-32C2-4F4B-A653-92BF3D7B45AA}"/>
              </a:ext>
            </a:extLst>
          </p:cNvPr>
          <p:cNvGrpSpPr>
            <a:grpSpLocks/>
          </p:cNvGrpSpPr>
          <p:nvPr/>
        </p:nvGrpSpPr>
        <p:grpSpPr bwMode="auto">
          <a:xfrm>
            <a:off x="0" y="1916113"/>
            <a:ext cx="3348038" cy="2185987"/>
            <a:chOff x="0" y="1230"/>
            <a:chExt cx="2109" cy="1377"/>
          </a:xfrm>
        </p:grpSpPr>
        <p:graphicFrame>
          <p:nvGraphicFramePr>
            <p:cNvPr id="35866" name="Object 107">
              <a:extLst>
                <a:ext uri="{FF2B5EF4-FFF2-40B4-BE49-F238E27FC236}">
                  <a16:creationId xmlns:a16="http://schemas.microsoft.com/office/drawing/2014/main" id="{371E864C-9BD3-4E75-8AD6-C13B1378F7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1409"/>
            <a:ext cx="2109" cy="1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1" name="图片" r:id="rId9" imgW="2147316" imgH="1203960" progId="Word.Picture.8">
                    <p:embed/>
                  </p:oleObj>
                </mc:Choice>
                <mc:Fallback>
                  <p:oleObj name="图片" r:id="rId9" imgW="2147316" imgH="1203960" progId="Word.Picture.8">
                    <p:embed/>
                    <p:pic>
                      <p:nvPicPr>
                        <p:cNvPr id="35866" name="Object 107">
                          <a:extLst>
                            <a:ext uri="{FF2B5EF4-FFF2-40B4-BE49-F238E27FC236}">
                              <a16:creationId xmlns:a16="http://schemas.microsoft.com/office/drawing/2014/main" id="{371E864C-9BD3-4E75-8AD6-C13B1378F7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-1257"/>
                        <a:stretch>
                          <a:fillRect/>
                        </a:stretch>
                      </p:blipFill>
                      <p:spPr bwMode="auto">
                        <a:xfrm>
                          <a:off x="0" y="1409"/>
                          <a:ext cx="2109" cy="1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7" name="Rectangle 111">
              <a:extLst>
                <a:ext uri="{FF2B5EF4-FFF2-40B4-BE49-F238E27FC236}">
                  <a16:creationId xmlns:a16="http://schemas.microsoft.com/office/drawing/2014/main" id="{67330F95-6C52-4B59-999B-EA6F5AD9D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230"/>
              <a:ext cx="63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000066"/>
                  </a:solidFill>
                  <a:latin typeface="Tahoma" panose="020B0604030504040204" pitchFamily="34" charset="0"/>
                </a:rPr>
                <a:t>电路</a:t>
              </a:r>
            </a:p>
          </p:txBody>
        </p:sp>
      </p:grpSp>
      <p:grpSp>
        <p:nvGrpSpPr>
          <p:cNvPr id="3" name="Group 114">
            <a:extLst>
              <a:ext uri="{FF2B5EF4-FFF2-40B4-BE49-F238E27FC236}">
                <a16:creationId xmlns:a16="http://schemas.microsoft.com/office/drawing/2014/main" id="{5D55D28F-209A-4888-9EE7-CA247CA4572B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1916113"/>
            <a:ext cx="2198687" cy="1906587"/>
            <a:chOff x="1676" y="1298"/>
            <a:chExt cx="1385" cy="1201"/>
          </a:xfrm>
        </p:grpSpPr>
        <p:graphicFrame>
          <p:nvGraphicFramePr>
            <p:cNvPr id="35864" name="Object 109">
              <a:extLst>
                <a:ext uri="{FF2B5EF4-FFF2-40B4-BE49-F238E27FC236}">
                  <a16:creationId xmlns:a16="http://schemas.microsoft.com/office/drawing/2014/main" id="{15A3391E-DEF2-48C3-9B18-EC86E8D872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6" y="2054"/>
            <a:ext cx="1385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2" name="图片" r:id="rId11" imgW="1056132" imgH="335280" progId="Word.Picture.8">
                    <p:embed/>
                  </p:oleObj>
                </mc:Choice>
                <mc:Fallback>
                  <p:oleObj name="图片" r:id="rId11" imgW="1056132" imgH="335280" progId="Word.Picture.8">
                    <p:embed/>
                    <p:pic>
                      <p:nvPicPr>
                        <p:cNvPr id="35864" name="Object 109">
                          <a:extLst>
                            <a:ext uri="{FF2B5EF4-FFF2-40B4-BE49-F238E27FC236}">
                              <a16:creationId xmlns:a16="http://schemas.microsoft.com/office/drawing/2014/main" id="{15A3391E-DEF2-48C3-9B18-EC86E8D872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-1257"/>
                        <a:stretch>
                          <a:fillRect/>
                        </a:stretch>
                      </p:blipFill>
                      <p:spPr bwMode="auto">
                        <a:xfrm>
                          <a:off x="1676" y="2054"/>
                          <a:ext cx="1385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5" name="Rectangle 112">
              <a:extLst>
                <a:ext uri="{FF2B5EF4-FFF2-40B4-BE49-F238E27FC236}">
                  <a16:creationId xmlns:a16="http://schemas.microsoft.com/office/drawing/2014/main" id="{4509A6D0-E437-4A38-8A62-7D037DA6C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298"/>
              <a:ext cx="930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000066"/>
                  </a:solidFill>
                  <a:latin typeface="Tahoma" panose="020B0604030504040204" pitchFamily="34" charset="0"/>
                </a:rPr>
                <a:t>逻辑符号</a:t>
              </a:r>
            </a:p>
          </p:txBody>
        </p:sp>
      </p:grpSp>
      <p:sp>
        <p:nvSpPr>
          <p:cNvPr id="35859" name="Rectangle 118">
            <a:extLst>
              <a:ext uri="{FF2B5EF4-FFF2-40B4-BE49-F238E27FC236}">
                <a16:creationId xmlns:a16="http://schemas.microsoft.com/office/drawing/2014/main" id="{7D9B831B-9C1C-49C2-97ED-86AE49659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9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6103" name="Object 119">
            <a:extLst>
              <a:ext uri="{FF2B5EF4-FFF2-40B4-BE49-F238E27FC236}">
                <a16:creationId xmlns:a16="http://schemas.microsoft.com/office/drawing/2014/main" id="{6DB50EBB-AD33-4083-95BC-5E5AF68548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1592263"/>
          <a:ext cx="3887788" cy="381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图片" r:id="rId13" imgW="2319528" imgH="2223516" progId="Word.Picture.8">
                  <p:embed/>
                </p:oleObj>
              </mc:Choice>
              <mc:Fallback>
                <p:oleObj name="图片" r:id="rId13" imgW="2319528" imgH="2223516" progId="Word.Picture.8">
                  <p:embed/>
                  <p:pic>
                    <p:nvPicPr>
                      <p:cNvPr id="426103" name="Object 119">
                        <a:extLst>
                          <a:ext uri="{FF2B5EF4-FFF2-40B4-BE49-F238E27FC236}">
                            <a16:creationId xmlns:a16="http://schemas.microsoft.com/office/drawing/2014/main" id="{6DB50EBB-AD33-4083-95BC-5E5AF68548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254"/>
                      <a:stretch>
                        <a:fillRect/>
                      </a:stretch>
                    </p:blipFill>
                    <p:spPr bwMode="auto">
                      <a:xfrm>
                        <a:off x="5076825" y="1592263"/>
                        <a:ext cx="3887788" cy="381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104" name="Object 120">
            <a:extLst>
              <a:ext uri="{FF2B5EF4-FFF2-40B4-BE49-F238E27FC236}">
                <a16:creationId xmlns:a16="http://schemas.microsoft.com/office/drawing/2014/main" id="{4DA93A10-F284-4A08-8AD8-CBA1A5B3B8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1592263"/>
          <a:ext cx="3887788" cy="381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图片" r:id="rId15" imgW="2319528" imgH="2223516" progId="Word.Picture.8">
                  <p:embed/>
                </p:oleObj>
              </mc:Choice>
              <mc:Fallback>
                <p:oleObj name="图片" r:id="rId15" imgW="2319528" imgH="2223516" progId="Word.Picture.8">
                  <p:embed/>
                  <p:pic>
                    <p:nvPicPr>
                      <p:cNvPr id="426104" name="Object 120">
                        <a:extLst>
                          <a:ext uri="{FF2B5EF4-FFF2-40B4-BE49-F238E27FC236}">
                            <a16:creationId xmlns:a16="http://schemas.microsoft.com/office/drawing/2014/main" id="{4DA93A10-F284-4A08-8AD8-CBA1A5B3B8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254"/>
                      <a:stretch>
                        <a:fillRect/>
                      </a:stretch>
                    </p:blipFill>
                    <p:spPr bwMode="auto">
                      <a:xfrm>
                        <a:off x="5076825" y="1592263"/>
                        <a:ext cx="3887788" cy="381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6105" name="Rectangle 121">
            <a:extLst>
              <a:ext uri="{FF2B5EF4-FFF2-40B4-BE49-F238E27FC236}">
                <a16:creationId xmlns:a16="http://schemas.microsoft.com/office/drawing/2014/main" id="{D8F62133-3CC4-4ECF-B18A-75569DBC6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288" y="1628775"/>
            <a:ext cx="4105275" cy="36369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6101" name="Object 117">
            <a:extLst>
              <a:ext uri="{FF2B5EF4-FFF2-40B4-BE49-F238E27FC236}">
                <a16:creationId xmlns:a16="http://schemas.microsoft.com/office/drawing/2014/main" id="{E1D9195D-0E45-488D-A0B9-B7338B747A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8838" y="1773238"/>
          <a:ext cx="2273300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图片" r:id="rId17" imgW="1242060" imgH="1805940" progId="Word.Picture.8">
                  <p:embed/>
                </p:oleObj>
              </mc:Choice>
              <mc:Fallback>
                <p:oleObj name="图片" r:id="rId17" imgW="1242060" imgH="1805940" progId="Word.Picture.8">
                  <p:embed/>
                  <p:pic>
                    <p:nvPicPr>
                      <p:cNvPr id="426101" name="Object 117">
                        <a:extLst>
                          <a:ext uri="{FF2B5EF4-FFF2-40B4-BE49-F238E27FC236}">
                            <a16:creationId xmlns:a16="http://schemas.microsoft.com/office/drawing/2014/main" id="{E1D9195D-0E45-488D-A0B9-B7338B747A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254"/>
                      <a:stretch>
                        <a:fillRect/>
                      </a:stretch>
                    </p:blipFill>
                    <p:spPr bwMode="auto">
                      <a:xfrm>
                        <a:off x="5938838" y="1773238"/>
                        <a:ext cx="2273300" cy="339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2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2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2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2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"/>
                                        <p:tgtEl>
                                          <p:spTgt spid="4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2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8" grpId="0" animBg="1"/>
      <p:bldP spid="425992" grpId="0" autoUpdateAnimBg="0"/>
      <p:bldP spid="426077" grpId="0" animBg="1"/>
      <p:bldP spid="426078" grpId="0" animBg="1"/>
      <p:bldP spid="426085" grpId="0"/>
      <p:bldP spid="426088" grpId="0"/>
      <p:bldP spid="425997" grpId="0"/>
      <p:bldP spid="42610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31">
            <a:extLst>
              <a:ext uri="{FF2B5EF4-FFF2-40B4-BE49-F238E27FC236}">
                <a16:creationId xmlns:a16="http://schemas.microsoft.com/office/drawing/2014/main" id="{689163A8-B840-4C32-AABB-6A2CE8FEA6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6575" y="1946275"/>
          <a:ext cx="2273300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图片" r:id="rId3" imgW="1242060" imgH="1805940" progId="Word.Picture.8">
                  <p:embed/>
                </p:oleObj>
              </mc:Choice>
              <mc:Fallback>
                <p:oleObj name="图片" r:id="rId3" imgW="1242060" imgH="1805940" progId="Word.Picture.8">
                  <p:embed/>
                  <p:pic>
                    <p:nvPicPr>
                      <p:cNvPr id="36866" name="Object 31">
                        <a:extLst>
                          <a:ext uri="{FF2B5EF4-FFF2-40B4-BE49-F238E27FC236}">
                            <a16:creationId xmlns:a16="http://schemas.microsoft.com/office/drawing/2014/main" id="{689163A8-B840-4C32-AABB-6A2CE8FEA6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254"/>
                      <a:stretch>
                        <a:fillRect/>
                      </a:stretch>
                    </p:blipFill>
                    <p:spPr bwMode="auto">
                      <a:xfrm>
                        <a:off x="5616575" y="1946275"/>
                        <a:ext cx="2273300" cy="339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Rectangle 4">
            <a:extLst>
              <a:ext uri="{FF2B5EF4-FFF2-40B4-BE49-F238E27FC236}">
                <a16:creationId xmlns:a16="http://schemas.microsoft.com/office/drawing/2014/main" id="{20AA1808-29D4-4B91-BE16-41B87763C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549275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(2)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上拉电阻对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OD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门动态性能的影响</a:t>
            </a:r>
          </a:p>
        </p:txBody>
      </p:sp>
      <p:sp>
        <p:nvSpPr>
          <p:cNvPr id="427014" name="Rectangle 6">
            <a:extLst>
              <a:ext uri="{FF2B5EF4-FFF2-40B4-BE49-F238E27FC236}">
                <a16:creationId xmlns:a16="http://schemas.microsoft.com/office/drawing/2014/main" id="{7AA3730C-CB29-4E8C-BF67-1C0C25342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627188"/>
            <a:ext cx="4824412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的值愈小，负载电容的充电时间常数亦愈小，因而开关速度愈快</a:t>
            </a:r>
            <a:r>
              <a:rPr kumimoji="1" lang="zh-CN" altLang="en-US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。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但功耗大</a:t>
            </a: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</a:rPr>
              <a:t>,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且可能使输出电流超过允许的最大值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OL(max</a:t>
            </a:r>
            <a:r>
              <a:rPr kumimoji="1" lang="zh-CN" altLang="en-US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 </a:t>
            </a:r>
            <a:r>
              <a:rPr kumimoji="1" lang="zh-CN" altLang="en-US" sz="2400" i="1">
                <a:solidFill>
                  <a:srgbClr val="000066"/>
                </a:solidFill>
                <a:latin typeface="楷体_GB2312" pitchFamily="49" charset="-122"/>
              </a:rPr>
              <a:t>。</a:t>
            </a:r>
            <a:endParaRPr kumimoji="1" lang="zh-CN" altLang="en-US" sz="2400">
              <a:solidFill>
                <a:srgbClr val="000066"/>
              </a:solidFill>
              <a:latin typeface="楷体_GB2312" pitchFamily="49" charset="-122"/>
            </a:endParaRPr>
          </a:p>
        </p:txBody>
      </p:sp>
      <p:sp>
        <p:nvSpPr>
          <p:cNvPr id="427015" name="Rectangle 7">
            <a:extLst>
              <a:ext uri="{FF2B5EF4-FFF2-40B4-BE49-F238E27FC236}">
                <a16:creationId xmlns:a16="http://schemas.microsoft.com/office/drawing/2014/main" id="{C76B7FB3-E1B2-462A-9868-2411D4EAE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1771650"/>
            <a:ext cx="21796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电路带电容负载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DDFFBF58-0DC2-4F66-940B-8D3AC8513302}"/>
              </a:ext>
            </a:extLst>
          </p:cNvPr>
          <p:cNvGrpSpPr>
            <a:grpSpLocks/>
          </p:cNvGrpSpPr>
          <p:nvPr/>
        </p:nvGrpSpPr>
        <p:grpSpPr bwMode="auto">
          <a:xfrm>
            <a:off x="7235825" y="2347913"/>
            <a:ext cx="922338" cy="3225800"/>
            <a:chOff x="4740" y="1434"/>
            <a:chExt cx="419" cy="2032"/>
          </a:xfrm>
        </p:grpSpPr>
        <p:grpSp>
          <p:nvGrpSpPr>
            <p:cNvPr id="36888" name="Group 9">
              <a:extLst>
                <a:ext uri="{FF2B5EF4-FFF2-40B4-BE49-F238E27FC236}">
                  <a16:creationId xmlns:a16="http://schemas.microsoft.com/office/drawing/2014/main" id="{CEF34CCD-8EA2-4EC7-88B4-D0E54B666B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0" y="1434"/>
              <a:ext cx="227" cy="2032"/>
              <a:chOff x="4921" y="1353"/>
              <a:chExt cx="227" cy="2032"/>
            </a:xfrm>
          </p:grpSpPr>
          <p:sp>
            <p:nvSpPr>
              <p:cNvPr id="36890" name="Line 10">
                <a:extLst>
                  <a:ext uri="{FF2B5EF4-FFF2-40B4-BE49-F238E27FC236}">
                    <a16:creationId xmlns:a16="http://schemas.microsoft.com/office/drawing/2014/main" id="{FCBA3932-3AC7-4207-8335-D6453B885A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1" y="1353"/>
                <a:ext cx="0" cy="62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lgDash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91" name="Line 11">
                <a:extLst>
                  <a:ext uri="{FF2B5EF4-FFF2-40B4-BE49-F238E27FC236}">
                    <a16:creationId xmlns:a16="http://schemas.microsoft.com/office/drawing/2014/main" id="{42889251-11DA-4FEF-B43E-39C9F2591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8" y="1977"/>
                <a:ext cx="0" cy="140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lgDash"/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92" name="Line 12">
                <a:extLst>
                  <a:ext uri="{FF2B5EF4-FFF2-40B4-BE49-F238E27FC236}">
                    <a16:creationId xmlns:a16="http://schemas.microsoft.com/office/drawing/2014/main" id="{051CCA7B-F7DD-47FA-93D6-FF2FF66E9A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1" y="1979"/>
                <a:ext cx="227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lgDash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889" name="Rectangle 13">
              <a:extLst>
                <a:ext uri="{FF2B5EF4-FFF2-40B4-BE49-F238E27FC236}">
                  <a16:creationId xmlns:a16="http://schemas.microsoft.com/office/drawing/2014/main" id="{0D3CD052-B446-4F80-9BB6-1326139AA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796"/>
              <a:ext cx="102" cy="28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336699"/>
                  </a:solidFill>
                  <a:latin typeface="楷体_GB2312" pitchFamily="49" charset="-122"/>
                </a:rPr>
                <a:t>1</a:t>
              </a:r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60E1BA98-815A-4E67-B720-409689F55DBB}"/>
              </a:ext>
            </a:extLst>
          </p:cNvPr>
          <p:cNvGrpSpPr>
            <a:grpSpLocks/>
          </p:cNvGrpSpPr>
          <p:nvPr/>
        </p:nvGrpSpPr>
        <p:grpSpPr bwMode="auto">
          <a:xfrm>
            <a:off x="7164388" y="3236913"/>
            <a:ext cx="611187" cy="2711450"/>
            <a:chOff x="4809" y="1888"/>
            <a:chExt cx="384" cy="1708"/>
          </a:xfrm>
        </p:grpSpPr>
        <p:grpSp>
          <p:nvGrpSpPr>
            <p:cNvPr id="36883" name="Group 15">
              <a:extLst>
                <a:ext uri="{FF2B5EF4-FFF2-40B4-BE49-F238E27FC236}">
                  <a16:creationId xmlns:a16="http://schemas.microsoft.com/office/drawing/2014/main" id="{52E8023A-A390-4878-921E-8F938B4875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9" y="2161"/>
              <a:ext cx="384" cy="1435"/>
              <a:chOff x="4572" y="1744"/>
              <a:chExt cx="404" cy="362"/>
            </a:xfrm>
          </p:grpSpPr>
          <p:sp>
            <p:nvSpPr>
              <p:cNvPr id="36885" name="Line 16">
                <a:extLst>
                  <a:ext uri="{FF2B5EF4-FFF2-40B4-BE49-F238E27FC236}">
                    <a16:creationId xmlns:a16="http://schemas.microsoft.com/office/drawing/2014/main" id="{40001A6A-1B90-45A3-8C0B-D6AA9C5AC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76" y="1744"/>
                <a:ext cx="0" cy="362"/>
              </a:xfrm>
              <a:prstGeom prst="line">
                <a:avLst/>
              </a:prstGeom>
              <a:noFill/>
              <a:ln w="28575">
                <a:solidFill>
                  <a:srgbClr val="33CCFF"/>
                </a:solidFill>
                <a:prstDash val="lgDash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86" name="Line 17">
                <a:extLst>
                  <a:ext uri="{FF2B5EF4-FFF2-40B4-BE49-F238E27FC236}">
                    <a16:creationId xmlns:a16="http://schemas.microsoft.com/office/drawing/2014/main" id="{27553AC5-CEE4-4D52-8542-C4161BAD1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72" y="1744"/>
                <a:ext cx="404" cy="0"/>
              </a:xfrm>
              <a:prstGeom prst="line">
                <a:avLst/>
              </a:prstGeom>
              <a:noFill/>
              <a:ln w="28575">
                <a:solidFill>
                  <a:srgbClr val="33CCFF"/>
                </a:solidFill>
                <a:prstDash val="lgDash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87" name="Line 18">
                <a:extLst>
                  <a:ext uri="{FF2B5EF4-FFF2-40B4-BE49-F238E27FC236}">
                    <a16:creationId xmlns:a16="http://schemas.microsoft.com/office/drawing/2014/main" id="{A889F84F-08DA-4C3C-B770-8CFDC6948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" y="1745"/>
                <a:ext cx="0" cy="167"/>
              </a:xfrm>
              <a:prstGeom prst="line">
                <a:avLst/>
              </a:prstGeom>
              <a:noFill/>
              <a:ln w="28575">
                <a:solidFill>
                  <a:srgbClr val="33CCFF"/>
                </a:solidFill>
                <a:prstDash val="lgDash"/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884" name="Rectangle 19">
              <a:extLst>
                <a:ext uri="{FF2B5EF4-FFF2-40B4-BE49-F238E27FC236}">
                  <a16:creationId xmlns:a16="http://schemas.microsoft.com/office/drawing/2014/main" id="{DD9007ED-8D2E-4D84-861B-1408A24EF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" y="1888"/>
              <a:ext cx="134" cy="301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33CCFF"/>
                  </a:solidFill>
                  <a:latin typeface="楷体_GB2312" pitchFamily="49" charset="-122"/>
                </a:rPr>
                <a:t>0</a:t>
              </a:r>
            </a:p>
          </p:txBody>
        </p:sp>
      </p:grpSp>
      <p:grpSp>
        <p:nvGrpSpPr>
          <p:cNvPr id="6" name="Group 20">
            <a:extLst>
              <a:ext uri="{FF2B5EF4-FFF2-40B4-BE49-F238E27FC236}">
                <a16:creationId xmlns:a16="http://schemas.microsoft.com/office/drawing/2014/main" id="{A6C90512-D32C-48DE-AC24-1E7DF5648046}"/>
              </a:ext>
            </a:extLst>
          </p:cNvPr>
          <p:cNvGrpSpPr>
            <a:grpSpLocks/>
          </p:cNvGrpSpPr>
          <p:nvPr/>
        </p:nvGrpSpPr>
        <p:grpSpPr bwMode="auto">
          <a:xfrm>
            <a:off x="7380288" y="3284538"/>
            <a:ext cx="971550" cy="2449512"/>
            <a:chOff x="5148" y="2160"/>
            <a:chExt cx="612" cy="1543"/>
          </a:xfrm>
        </p:grpSpPr>
        <p:sp>
          <p:nvSpPr>
            <p:cNvPr id="36874" name="Rectangle 21">
              <a:extLst>
                <a:ext uri="{FF2B5EF4-FFF2-40B4-BE49-F238E27FC236}">
                  <a16:creationId xmlns:a16="http://schemas.microsoft.com/office/drawing/2014/main" id="{3B374846-A66A-496D-94D9-9DA2F0EB8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270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baseline="-25000">
                  <a:solidFill>
                    <a:srgbClr val="00009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L</a:t>
              </a:r>
            </a:p>
          </p:txBody>
        </p:sp>
        <p:grpSp>
          <p:nvGrpSpPr>
            <p:cNvPr id="36875" name="Group 22">
              <a:extLst>
                <a:ext uri="{FF2B5EF4-FFF2-40B4-BE49-F238E27FC236}">
                  <a16:creationId xmlns:a16="http://schemas.microsoft.com/office/drawing/2014/main" id="{7F2AAEBB-FA94-48EE-B089-ACD1675C9B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8" y="2160"/>
              <a:ext cx="227" cy="1543"/>
              <a:chOff x="4967" y="1661"/>
              <a:chExt cx="227" cy="1543"/>
            </a:xfrm>
          </p:grpSpPr>
          <p:grpSp>
            <p:nvGrpSpPr>
              <p:cNvPr id="36876" name="Group 23">
                <a:extLst>
                  <a:ext uri="{FF2B5EF4-FFF2-40B4-BE49-F238E27FC236}">
                    <a16:creationId xmlns:a16="http://schemas.microsoft.com/office/drawing/2014/main" id="{AA025CEE-BFAF-40B5-A510-1616112CD2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67" y="1752"/>
                <a:ext cx="227" cy="1452"/>
                <a:chOff x="4468" y="2160"/>
                <a:chExt cx="227" cy="1452"/>
              </a:xfrm>
            </p:grpSpPr>
            <p:sp>
              <p:nvSpPr>
                <p:cNvPr id="36878" name="Line 24">
                  <a:extLst>
                    <a:ext uri="{FF2B5EF4-FFF2-40B4-BE49-F238E27FC236}">
                      <a16:creationId xmlns:a16="http://schemas.microsoft.com/office/drawing/2014/main" id="{EF51A4F8-7BEA-4E37-AA98-710B347932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4" y="2160"/>
                  <a:ext cx="0" cy="68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36879" name="Line 25">
                  <a:extLst>
                    <a:ext uri="{FF2B5EF4-FFF2-40B4-BE49-F238E27FC236}">
                      <a16:creationId xmlns:a16="http://schemas.microsoft.com/office/drawing/2014/main" id="{8318FFB3-1FD5-4C1A-9A94-2F4C6872F5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8" y="2840"/>
                  <a:ext cx="227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36880" name="Line 26">
                  <a:extLst>
                    <a:ext uri="{FF2B5EF4-FFF2-40B4-BE49-F238E27FC236}">
                      <a16:creationId xmlns:a16="http://schemas.microsoft.com/office/drawing/2014/main" id="{DAF0B47D-C9E7-4EC4-9E3F-C8B4AAA0EF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8" y="2931"/>
                  <a:ext cx="227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36881" name="Line 27">
                  <a:extLst>
                    <a:ext uri="{FF2B5EF4-FFF2-40B4-BE49-F238E27FC236}">
                      <a16:creationId xmlns:a16="http://schemas.microsoft.com/office/drawing/2014/main" id="{DC493F8E-2498-4063-BAEA-62DE9E61C4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4" y="2931"/>
                  <a:ext cx="0" cy="68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36882" name="Line 28">
                  <a:extLst>
                    <a:ext uri="{FF2B5EF4-FFF2-40B4-BE49-F238E27FC236}">
                      <a16:creationId xmlns:a16="http://schemas.microsoft.com/office/drawing/2014/main" id="{FCCDE35E-C77B-4398-859B-E4741303CD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8" y="3612"/>
                  <a:ext cx="227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</p:grpSp>
          <p:sp>
            <p:nvSpPr>
              <p:cNvPr id="36877" name="Oval 29">
                <a:extLst>
                  <a:ext uri="{FF2B5EF4-FFF2-40B4-BE49-F238E27FC236}">
                    <a16:creationId xmlns:a16="http://schemas.microsoft.com/office/drawing/2014/main" id="{9A039969-15F2-4CED-9329-1096BE728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" y="1661"/>
                <a:ext cx="91" cy="91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wrap="none" lIns="18000" tIns="10800" rIns="18000" bIns="10800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27038" name="Rectangle 30">
            <a:extLst>
              <a:ext uri="{FF2B5EF4-FFF2-40B4-BE49-F238E27FC236}">
                <a16:creationId xmlns:a16="http://schemas.microsoft.com/office/drawing/2014/main" id="{944CC625-1899-4099-9585-3206643E3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932238"/>
            <a:ext cx="4824412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的值大，可保证输出电流不能超过允许的最大值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OL(max</a:t>
            </a:r>
            <a:r>
              <a:rPr kumimoji="1" lang="zh-CN" altLang="en-US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）、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功耗小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。但负载电容的充电时间常数亦愈大，开关速度因而愈慢</a:t>
            </a:r>
            <a:r>
              <a:rPr kumimoji="1" lang="zh-CN" altLang="en-US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2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4" grpId="0"/>
      <p:bldP spid="427015" grpId="0"/>
      <p:bldP spid="4270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83">
            <a:extLst>
              <a:ext uri="{FF2B5EF4-FFF2-40B4-BE49-F238E27FC236}">
                <a16:creationId xmlns:a16="http://schemas.microsoft.com/office/drawing/2014/main" id="{7D3F573B-F938-4CB4-A053-B86BC1185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4825" y="1004888"/>
            <a:ext cx="1479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 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DD</a:t>
            </a:r>
          </a:p>
        </p:txBody>
      </p:sp>
      <p:sp>
        <p:nvSpPr>
          <p:cNvPr id="37891" name="Line 184">
            <a:extLst>
              <a:ext uri="{FF2B5EF4-FFF2-40B4-BE49-F238E27FC236}">
                <a16:creationId xmlns:a16="http://schemas.microsoft.com/office/drawing/2014/main" id="{36F0A11E-2876-4C6F-862C-715A966F6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5188" y="2178050"/>
            <a:ext cx="4714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2" name="Line 185">
            <a:extLst>
              <a:ext uri="{FF2B5EF4-FFF2-40B4-BE49-F238E27FC236}">
                <a16:creationId xmlns:a16="http://schemas.microsoft.com/office/drawing/2014/main" id="{988D441F-EDBF-45EC-8917-752D8327C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5188" y="2601913"/>
            <a:ext cx="4714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Oval 186">
            <a:extLst>
              <a:ext uri="{FF2B5EF4-FFF2-40B4-BE49-F238E27FC236}">
                <a16:creationId xmlns:a16="http://schemas.microsoft.com/office/drawing/2014/main" id="{87F555FC-72AC-40E4-9466-EA0D31C40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050" y="2128838"/>
            <a:ext cx="88900" cy="889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4" name="Oval 187">
            <a:extLst>
              <a:ext uri="{FF2B5EF4-FFF2-40B4-BE49-F238E27FC236}">
                <a16:creationId xmlns:a16="http://schemas.microsoft.com/office/drawing/2014/main" id="{641AA25C-47DC-4A9E-8D3C-6AFC01730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225" y="2555875"/>
            <a:ext cx="88900" cy="889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5" name="Line 188">
            <a:extLst>
              <a:ext uri="{FF2B5EF4-FFF2-40B4-BE49-F238E27FC236}">
                <a16:creationId xmlns:a16="http://schemas.microsoft.com/office/drawing/2014/main" id="{4BE18B4A-115A-406A-B749-5FB590CB4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7888" y="3489325"/>
            <a:ext cx="4714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6" name="Line 189">
            <a:extLst>
              <a:ext uri="{FF2B5EF4-FFF2-40B4-BE49-F238E27FC236}">
                <a16:creationId xmlns:a16="http://schemas.microsoft.com/office/drawing/2014/main" id="{FF497081-9220-40CD-8552-215446DCA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7888" y="3913188"/>
            <a:ext cx="4714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Oval 190">
            <a:extLst>
              <a:ext uri="{FF2B5EF4-FFF2-40B4-BE49-F238E27FC236}">
                <a16:creationId xmlns:a16="http://schemas.microsoft.com/office/drawing/2014/main" id="{1553FF5C-045A-4802-9B84-18B2982B6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3440113"/>
            <a:ext cx="88900" cy="889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8" name="Oval 191">
            <a:extLst>
              <a:ext uri="{FF2B5EF4-FFF2-40B4-BE49-F238E27FC236}">
                <a16:creationId xmlns:a16="http://schemas.microsoft.com/office/drawing/2014/main" id="{FEE54CC2-5241-45CB-9283-C31290B59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925" y="3867150"/>
            <a:ext cx="88900" cy="889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9" name="Line 192">
            <a:extLst>
              <a:ext uri="{FF2B5EF4-FFF2-40B4-BE49-F238E27FC236}">
                <a16:creationId xmlns:a16="http://schemas.microsoft.com/office/drawing/2014/main" id="{9A7E9247-83B8-4352-B848-8F7644931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0588" y="5089525"/>
            <a:ext cx="4714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0" name="Line 193">
            <a:extLst>
              <a:ext uri="{FF2B5EF4-FFF2-40B4-BE49-F238E27FC236}">
                <a16:creationId xmlns:a16="http://schemas.microsoft.com/office/drawing/2014/main" id="{E01CC8F5-5995-4705-81A3-3FF30B8A1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0588" y="5513388"/>
            <a:ext cx="4714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1" name="Oval 194">
            <a:extLst>
              <a:ext uri="{FF2B5EF4-FFF2-40B4-BE49-F238E27FC236}">
                <a16:creationId xmlns:a16="http://schemas.microsoft.com/office/drawing/2014/main" id="{BE7EDB2F-C6F9-4572-9C9A-70F89693F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450" y="5040313"/>
            <a:ext cx="88900" cy="889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02" name="Oval 195">
            <a:extLst>
              <a:ext uri="{FF2B5EF4-FFF2-40B4-BE49-F238E27FC236}">
                <a16:creationId xmlns:a16="http://schemas.microsoft.com/office/drawing/2014/main" id="{99CFC288-8D01-4832-90C2-AE7B617BA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5" y="5467350"/>
            <a:ext cx="88900" cy="889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03" name="Text Box 196">
            <a:extLst>
              <a:ext uri="{FF2B5EF4-FFF2-40B4-BE49-F238E27FC236}">
                <a16:creationId xmlns:a16="http://schemas.microsoft.com/office/drawing/2014/main" id="{2BAAF3CD-D3F5-488D-A10E-6DFC6E2A2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2913063"/>
            <a:ext cx="820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IL</a:t>
            </a:r>
          </a:p>
        </p:txBody>
      </p:sp>
      <p:sp>
        <p:nvSpPr>
          <p:cNvPr id="37904" name="Oval 197">
            <a:extLst>
              <a:ext uri="{FF2B5EF4-FFF2-40B4-BE49-F238E27FC236}">
                <a16:creationId xmlns:a16="http://schemas.microsoft.com/office/drawing/2014/main" id="{658CD2ED-7EEA-4781-9503-C4D95F5EB40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677025" y="2306638"/>
            <a:ext cx="92075" cy="87312"/>
          </a:xfrm>
          <a:prstGeom prst="ellipse">
            <a:avLst/>
          </a:prstGeom>
          <a:solidFill>
            <a:srgbClr val="0033CC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05" name="Oval 198">
            <a:extLst>
              <a:ext uri="{FF2B5EF4-FFF2-40B4-BE49-F238E27FC236}">
                <a16:creationId xmlns:a16="http://schemas.microsoft.com/office/drawing/2014/main" id="{1465BE20-6BBB-496F-A006-50E80A49C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1149350"/>
            <a:ext cx="104775" cy="1095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06" name="Text Box 199">
            <a:extLst>
              <a:ext uri="{FF2B5EF4-FFF2-40B4-BE49-F238E27FC236}">
                <a16:creationId xmlns:a16="http://schemas.microsoft.com/office/drawing/2014/main" id="{BA916EBE-E270-4EE9-980E-8D542E7E2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1482725"/>
            <a:ext cx="51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37907" name="Line 200">
            <a:extLst>
              <a:ext uri="{FF2B5EF4-FFF2-40B4-BE49-F238E27FC236}">
                <a16:creationId xmlns:a16="http://schemas.microsoft.com/office/drawing/2014/main" id="{4222FFEA-F022-4953-961D-25AF3A0B23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2588" y="1266825"/>
            <a:ext cx="1587" cy="1109663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8" name="Rectangle 201">
            <a:extLst>
              <a:ext uri="{FF2B5EF4-FFF2-40B4-BE49-F238E27FC236}">
                <a16:creationId xmlns:a16="http://schemas.microsoft.com/office/drawing/2014/main" id="{209792FB-D14F-42BB-BE30-8A89A712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1554163"/>
            <a:ext cx="133350" cy="431800"/>
          </a:xfrm>
          <a:prstGeom prst="rect">
            <a:avLst/>
          </a:prstGeom>
          <a:solidFill>
            <a:schemeClr val="bg1"/>
          </a:solidFill>
          <a:ln w="38100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09" name="Line 202">
            <a:extLst>
              <a:ext uri="{FF2B5EF4-FFF2-40B4-BE49-F238E27FC236}">
                <a16:creationId xmlns:a16="http://schemas.microsoft.com/office/drawing/2014/main" id="{F90F890C-0ABF-4226-8E4A-60DA7144D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8988" y="2352675"/>
            <a:ext cx="147161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0" name="Oval 203">
            <a:extLst>
              <a:ext uri="{FF2B5EF4-FFF2-40B4-BE49-F238E27FC236}">
                <a16:creationId xmlns:a16="http://schemas.microsoft.com/office/drawing/2014/main" id="{ED096555-E94D-4F60-AB4A-E96CDB248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025" y="2311400"/>
            <a:ext cx="88900" cy="889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11" name="Line 204">
            <a:extLst>
              <a:ext uri="{FF2B5EF4-FFF2-40B4-BE49-F238E27FC236}">
                <a16:creationId xmlns:a16="http://schemas.microsoft.com/office/drawing/2014/main" id="{4A6948F1-6D2C-440E-BDE6-018607567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8" y="3660775"/>
            <a:ext cx="20796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2" name="Line 205">
            <a:extLst>
              <a:ext uri="{FF2B5EF4-FFF2-40B4-BE49-F238E27FC236}">
                <a16:creationId xmlns:a16="http://schemas.microsoft.com/office/drawing/2014/main" id="{4CD96915-98DA-4A00-9C5E-5EE505D1F7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35838" y="2174875"/>
            <a:ext cx="5334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3" name="Line 206">
            <a:extLst>
              <a:ext uri="{FF2B5EF4-FFF2-40B4-BE49-F238E27FC236}">
                <a16:creationId xmlns:a16="http://schemas.microsoft.com/office/drawing/2014/main" id="{0BCC9271-3795-4AA2-935E-8D68E9CAB8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7750" y="2578100"/>
            <a:ext cx="471488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4" name="Line 207">
            <a:extLst>
              <a:ext uri="{FF2B5EF4-FFF2-40B4-BE49-F238E27FC236}">
                <a16:creationId xmlns:a16="http://schemas.microsoft.com/office/drawing/2014/main" id="{896EC3FD-E36A-4121-A790-BDBFA80E9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1550" y="2363788"/>
            <a:ext cx="45561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5" name="Oval 208">
            <a:extLst>
              <a:ext uri="{FF2B5EF4-FFF2-40B4-BE49-F238E27FC236}">
                <a16:creationId xmlns:a16="http://schemas.microsoft.com/office/drawing/2014/main" id="{18822BEC-1206-4504-86D5-62084E89B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738" y="2306638"/>
            <a:ext cx="88900" cy="84137"/>
          </a:xfrm>
          <a:prstGeom prst="ellipse">
            <a:avLst/>
          </a:prstGeom>
          <a:solidFill>
            <a:srgbClr val="0033CC"/>
          </a:solidFill>
          <a:ln w="2857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16" name="Oval 209">
            <a:extLst>
              <a:ext uri="{FF2B5EF4-FFF2-40B4-BE49-F238E27FC236}">
                <a16:creationId xmlns:a16="http://schemas.microsoft.com/office/drawing/2014/main" id="{7C0C888B-FCB0-456A-855B-BE2AEFE03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0" y="2535238"/>
            <a:ext cx="88900" cy="84137"/>
          </a:xfrm>
          <a:prstGeom prst="ellipse">
            <a:avLst/>
          </a:prstGeom>
          <a:solidFill>
            <a:srgbClr val="0033CC"/>
          </a:solidFill>
          <a:ln w="2857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17" name="Oval 210">
            <a:extLst>
              <a:ext uri="{FF2B5EF4-FFF2-40B4-BE49-F238E27FC236}">
                <a16:creationId xmlns:a16="http://schemas.microsoft.com/office/drawing/2014/main" id="{05F2FC92-8049-4D8A-A075-2267AEC11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638" y="2319338"/>
            <a:ext cx="88900" cy="8255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18" name="Line 211">
            <a:extLst>
              <a:ext uri="{FF2B5EF4-FFF2-40B4-BE49-F238E27FC236}">
                <a16:creationId xmlns:a16="http://schemas.microsoft.com/office/drawing/2014/main" id="{D444CBF8-32ED-4BE0-91F9-734EB268A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9625" y="5262563"/>
            <a:ext cx="2095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9" name="Text Box 212">
            <a:extLst>
              <a:ext uri="{FF2B5EF4-FFF2-40B4-BE49-F238E27FC236}">
                <a16:creationId xmlns:a16="http://schemas.microsoft.com/office/drawing/2014/main" id="{9480F19C-B9E7-42AB-8293-F7D4361B0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825" y="441166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fontAlgn="ctr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7920" name="Text Box 213">
            <a:extLst>
              <a:ext uri="{FF2B5EF4-FFF2-40B4-BE49-F238E27FC236}">
                <a16:creationId xmlns:a16="http://schemas.microsoft.com/office/drawing/2014/main" id="{57208B26-EF6D-49BD-A773-1A6CAD0977C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320507" y="4091781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37921" name="Line 214">
            <a:extLst>
              <a:ext uri="{FF2B5EF4-FFF2-40B4-BE49-F238E27FC236}">
                <a16:creationId xmlns:a16="http://schemas.microsoft.com/office/drawing/2014/main" id="{DF86DE5C-D21C-4CC6-BFF8-3D4094564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8700" y="3494088"/>
            <a:ext cx="4714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2" name="Line 215">
            <a:extLst>
              <a:ext uri="{FF2B5EF4-FFF2-40B4-BE49-F238E27FC236}">
                <a16:creationId xmlns:a16="http://schemas.microsoft.com/office/drawing/2014/main" id="{DCB738BF-C53C-4B97-A812-8CA0A68C96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8700" y="3897313"/>
            <a:ext cx="4714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3" name="Line 216">
            <a:extLst>
              <a:ext uri="{FF2B5EF4-FFF2-40B4-BE49-F238E27FC236}">
                <a16:creationId xmlns:a16="http://schemas.microsoft.com/office/drawing/2014/main" id="{4EDFE1E0-6EED-4BA0-A337-3BF80BCA7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2500" y="3683000"/>
            <a:ext cx="48736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4" name="Oval 217">
            <a:extLst>
              <a:ext uri="{FF2B5EF4-FFF2-40B4-BE49-F238E27FC236}">
                <a16:creationId xmlns:a16="http://schemas.microsoft.com/office/drawing/2014/main" id="{840AE8B6-20BE-4BED-AF5B-B90F7254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563" y="3446463"/>
            <a:ext cx="88900" cy="85725"/>
          </a:xfrm>
          <a:prstGeom prst="ellipse">
            <a:avLst/>
          </a:prstGeom>
          <a:solidFill>
            <a:srgbClr val="0033CC"/>
          </a:solidFill>
          <a:ln w="2857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25" name="Oval 218">
            <a:extLst>
              <a:ext uri="{FF2B5EF4-FFF2-40B4-BE49-F238E27FC236}">
                <a16:creationId xmlns:a16="http://schemas.microsoft.com/office/drawing/2014/main" id="{DF55C8AC-F645-4728-9EE3-BC07DC5A7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738" y="3854450"/>
            <a:ext cx="88900" cy="84138"/>
          </a:xfrm>
          <a:prstGeom prst="ellipse">
            <a:avLst/>
          </a:prstGeom>
          <a:solidFill>
            <a:srgbClr val="0033CC"/>
          </a:solidFill>
          <a:ln w="2857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26" name="Oval 219">
            <a:extLst>
              <a:ext uri="{FF2B5EF4-FFF2-40B4-BE49-F238E27FC236}">
                <a16:creationId xmlns:a16="http://schemas.microsoft.com/office/drawing/2014/main" id="{431CADD4-5937-4269-9946-1117AD847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513" y="3635375"/>
            <a:ext cx="88900" cy="90488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27" name="Text Box 220">
            <a:extLst>
              <a:ext uri="{FF2B5EF4-FFF2-40B4-BE49-F238E27FC236}">
                <a16:creationId xmlns:a16="http://schemas.microsoft.com/office/drawing/2014/main" id="{23F218B1-AB9E-435E-8BDD-AC917D169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3850" y="4425950"/>
            <a:ext cx="685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fontAlgn="ctr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7928" name="Line 221">
            <a:extLst>
              <a:ext uri="{FF2B5EF4-FFF2-40B4-BE49-F238E27FC236}">
                <a16:creationId xmlns:a16="http://schemas.microsoft.com/office/drawing/2014/main" id="{A7ABB660-B19A-4A93-91B7-48B24120B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0288" y="5092700"/>
            <a:ext cx="4714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9" name="Line 222">
            <a:extLst>
              <a:ext uri="{FF2B5EF4-FFF2-40B4-BE49-F238E27FC236}">
                <a16:creationId xmlns:a16="http://schemas.microsoft.com/office/drawing/2014/main" id="{44BEB8DE-AE44-4E86-9EED-B0EABEB9D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5838" y="5495925"/>
            <a:ext cx="5159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0" name="Line 223">
            <a:extLst>
              <a:ext uri="{FF2B5EF4-FFF2-40B4-BE49-F238E27FC236}">
                <a16:creationId xmlns:a16="http://schemas.microsoft.com/office/drawing/2014/main" id="{55FE0242-C102-470D-8684-F56A0D296E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4088" y="5281613"/>
            <a:ext cx="48736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1" name="Oval 224">
            <a:extLst>
              <a:ext uri="{FF2B5EF4-FFF2-40B4-BE49-F238E27FC236}">
                <a16:creationId xmlns:a16="http://schemas.microsoft.com/office/drawing/2014/main" id="{3A8720F6-EF2B-4607-9E23-CA7A73F4A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150" y="5045075"/>
            <a:ext cx="88900" cy="85725"/>
          </a:xfrm>
          <a:prstGeom prst="ellipse">
            <a:avLst/>
          </a:prstGeom>
          <a:solidFill>
            <a:srgbClr val="0033CC"/>
          </a:solidFill>
          <a:ln w="2857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32" name="Oval 225">
            <a:extLst>
              <a:ext uri="{FF2B5EF4-FFF2-40B4-BE49-F238E27FC236}">
                <a16:creationId xmlns:a16="http://schemas.microsoft.com/office/drawing/2014/main" id="{0BE06E4B-95EF-4D5B-ABE9-D77408825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100" y="5233988"/>
            <a:ext cx="88900" cy="90487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33" name="Line 226">
            <a:extLst>
              <a:ext uri="{FF2B5EF4-FFF2-40B4-BE49-F238E27FC236}">
                <a16:creationId xmlns:a16="http://schemas.microsoft.com/office/drawing/2014/main" id="{4A65253D-CC9B-4258-A58B-0236D12CE7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43775" y="2163763"/>
            <a:ext cx="0" cy="212725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34" name="Text Box 227">
            <a:extLst>
              <a:ext uri="{FF2B5EF4-FFF2-40B4-BE49-F238E27FC236}">
                <a16:creationId xmlns:a16="http://schemas.microsoft.com/office/drawing/2014/main" id="{C4719036-4B7E-4859-BCBC-52AE68FBDB6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987507" y="4142581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37935" name="Line 228">
            <a:extLst>
              <a:ext uri="{FF2B5EF4-FFF2-40B4-BE49-F238E27FC236}">
                <a16:creationId xmlns:a16="http://schemas.microsoft.com/office/drawing/2014/main" id="{8CF2B28A-06EA-46C8-A2CD-9CA23F054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3775" y="4679950"/>
            <a:ext cx="1588" cy="830263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36" name="Line 229">
            <a:extLst>
              <a:ext uri="{FF2B5EF4-FFF2-40B4-BE49-F238E27FC236}">
                <a16:creationId xmlns:a16="http://schemas.microsoft.com/office/drawing/2014/main" id="{D3C163D8-7A7B-4503-BBCA-B22575051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9650" y="4718050"/>
            <a:ext cx="0" cy="55245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37" name="Oval 230">
            <a:extLst>
              <a:ext uri="{FF2B5EF4-FFF2-40B4-BE49-F238E27FC236}">
                <a16:creationId xmlns:a16="http://schemas.microsoft.com/office/drawing/2014/main" id="{0335C2E9-6F8F-43C3-99DC-D7FC18BD1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963" y="3613150"/>
            <a:ext cx="88900" cy="85725"/>
          </a:xfrm>
          <a:prstGeom prst="ellipse">
            <a:avLst/>
          </a:prstGeom>
          <a:solidFill>
            <a:srgbClr val="0033CC"/>
          </a:solidFill>
          <a:ln w="2857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38" name="Line 231">
            <a:extLst>
              <a:ext uri="{FF2B5EF4-FFF2-40B4-BE49-F238E27FC236}">
                <a16:creationId xmlns:a16="http://schemas.microsoft.com/office/drawing/2014/main" id="{CC04BA63-8804-4390-B480-6BECC0106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9650" y="2355850"/>
            <a:ext cx="1588" cy="19526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39" name="Oval 232">
            <a:extLst>
              <a:ext uri="{FF2B5EF4-FFF2-40B4-BE49-F238E27FC236}">
                <a16:creationId xmlns:a16="http://schemas.microsoft.com/office/drawing/2014/main" id="{166B7A36-8EF4-4F7A-8118-4A2AA72A9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50" y="2301875"/>
            <a:ext cx="88900" cy="85725"/>
          </a:xfrm>
          <a:prstGeom prst="ellipse">
            <a:avLst/>
          </a:prstGeom>
          <a:solidFill>
            <a:srgbClr val="0033CC"/>
          </a:solidFill>
          <a:ln w="2857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40" name="Text Box 233">
            <a:extLst>
              <a:ext uri="{FF2B5EF4-FFF2-40B4-BE49-F238E27FC236}">
                <a16:creationId xmlns:a16="http://schemas.microsoft.com/office/drawing/2014/main" id="{F551E94A-589A-41B1-8D5C-3FF6DCB7B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70668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fontAlgn="ctr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</a:p>
        </p:txBody>
      </p:sp>
      <p:grpSp>
        <p:nvGrpSpPr>
          <p:cNvPr id="37941" name="Group 234">
            <a:extLst>
              <a:ext uri="{FF2B5EF4-FFF2-40B4-BE49-F238E27FC236}">
                <a16:creationId xmlns:a16="http://schemas.microsoft.com/office/drawing/2014/main" id="{EF7524E9-92B1-46C4-86CE-8F7E3715CCD5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4954588"/>
            <a:ext cx="936625" cy="658812"/>
            <a:chOff x="3859" y="1895"/>
            <a:chExt cx="574" cy="402"/>
          </a:xfrm>
        </p:grpSpPr>
        <p:sp>
          <p:nvSpPr>
            <p:cNvPr id="37994" name="Oval 235">
              <a:extLst>
                <a:ext uri="{FF2B5EF4-FFF2-40B4-BE49-F238E27FC236}">
                  <a16:creationId xmlns:a16="http://schemas.microsoft.com/office/drawing/2014/main" id="{EBC39CC8-FB71-4F3B-A0FC-A40820F48BB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36" y="2046"/>
              <a:ext cx="97" cy="9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95" name="AutoShape 236">
              <a:extLst>
                <a:ext uri="{FF2B5EF4-FFF2-40B4-BE49-F238E27FC236}">
                  <a16:creationId xmlns:a16="http://schemas.microsoft.com/office/drawing/2014/main" id="{1C4880DA-6B55-41D8-9124-841C3306C9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59" y="1895"/>
              <a:ext cx="475" cy="402"/>
            </a:xfrm>
            <a:prstGeom prst="flowChartDelay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7942" name="Group 237">
            <a:extLst>
              <a:ext uri="{FF2B5EF4-FFF2-40B4-BE49-F238E27FC236}">
                <a16:creationId xmlns:a16="http://schemas.microsoft.com/office/drawing/2014/main" id="{C0AA0487-E814-4EF1-BFB1-BEFF9036A6CF}"/>
              </a:ext>
            </a:extLst>
          </p:cNvPr>
          <p:cNvGrpSpPr>
            <a:grpSpLocks/>
          </p:cNvGrpSpPr>
          <p:nvPr/>
        </p:nvGrpSpPr>
        <p:grpSpPr bwMode="auto">
          <a:xfrm>
            <a:off x="4967288" y="3370263"/>
            <a:ext cx="936625" cy="658812"/>
            <a:chOff x="3859" y="1895"/>
            <a:chExt cx="574" cy="402"/>
          </a:xfrm>
        </p:grpSpPr>
        <p:sp>
          <p:nvSpPr>
            <p:cNvPr id="37992" name="Oval 238">
              <a:extLst>
                <a:ext uri="{FF2B5EF4-FFF2-40B4-BE49-F238E27FC236}">
                  <a16:creationId xmlns:a16="http://schemas.microsoft.com/office/drawing/2014/main" id="{EA2F7E0D-FB15-4E45-915B-71C8E863E43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36" y="2046"/>
              <a:ext cx="97" cy="9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93" name="AutoShape 239">
              <a:extLst>
                <a:ext uri="{FF2B5EF4-FFF2-40B4-BE49-F238E27FC236}">
                  <a16:creationId xmlns:a16="http://schemas.microsoft.com/office/drawing/2014/main" id="{F140F8CA-E61F-428F-AB1D-2BD760F7D2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59" y="1895"/>
              <a:ext cx="475" cy="402"/>
            </a:xfrm>
            <a:prstGeom prst="flowChartDelay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7943" name="Group 240">
            <a:extLst>
              <a:ext uri="{FF2B5EF4-FFF2-40B4-BE49-F238E27FC236}">
                <a16:creationId xmlns:a16="http://schemas.microsoft.com/office/drawing/2014/main" id="{326B1A87-10D4-414C-A4EB-D43A1A44AB92}"/>
              </a:ext>
            </a:extLst>
          </p:cNvPr>
          <p:cNvGrpSpPr>
            <a:grpSpLocks/>
          </p:cNvGrpSpPr>
          <p:nvPr/>
        </p:nvGrpSpPr>
        <p:grpSpPr bwMode="auto">
          <a:xfrm>
            <a:off x="4930775" y="2047875"/>
            <a:ext cx="936625" cy="658813"/>
            <a:chOff x="3859" y="1895"/>
            <a:chExt cx="574" cy="402"/>
          </a:xfrm>
        </p:grpSpPr>
        <p:sp>
          <p:nvSpPr>
            <p:cNvPr id="37990" name="Oval 241">
              <a:extLst>
                <a:ext uri="{FF2B5EF4-FFF2-40B4-BE49-F238E27FC236}">
                  <a16:creationId xmlns:a16="http://schemas.microsoft.com/office/drawing/2014/main" id="{800A3BFF-2FF1-4829-B8E2-5130E7F2D4E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36" y="2046"/>
              <a:ext cx="97" cy="9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91" name="AutoShape 242">
              <a:extLst>
                <a:ext uri="{FF2B5EF4-FFF2-40B4-BE49-F238E27FC236}">
                  <a16:creationId xmlns:a16="http://schemas.microsoft.com/office/drawing/2014/main" id="{7844CE0C-DA73-4B89-B4EB-E726E78653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59" y="1895"/>
              <a:ext cx="475" cy="402"/>
            </a:xfrm>
            <a:prstGeom prst="flowChartDelay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7944" name="Group 243">
            <a:extLst>
              <a:ext uri="{FF2B5EF4-FFF2-40B4-BE49-F238E27FC236}">
                <a16:creationId xmlns:a16="http://schemas.microsoft.com/office/drawing/2014/main" id="{DE3FC321-FE72-4C0A-86C5-A6AF00EDFBD0}"/>
              </a:ext>
            </a:extLst>
          </p:cNvPr>
          <p:cNvGrpSpPr>
            <a:grpSpLocks/>
          </p:cNvGrpSpPr>
          <p:nvPr/>
        </p:nvGrpSpPr>
        <p:grpSpPr bwMode="auto">
          <a:xfrm>
            <a:off x="7812088" y="3370263"/>
            <a:ext cx="936625" cy="658812"/>
            <a:chOff x="3859" y="1895"/>
            <a:chExt cx="574" cy="402"/>
          </a:xfrm>
        </p:grpSpPr>
        <p:sp>
          <p:nvSpPr>
            <p:cNvPr id="37988" name="Oval 244">
              <a:extLst>
                <a:ext uri="{FF2B5EF4-FFF2-40B4-BE49-F238E27FC236}">
                  <a16:creationId xmlns:a16="http://schemas.microsoft.com/office/drawing/2014/main" id="{F0971995-9694-4FEC-B9C0-8CD2A24A31A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36" y="2046"/>
              <a:ext cx="97" cy="9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89" name="AutoShape 245">
              <a:extLst>
                <a:ext uri="{FF2B5EF4-FFF2-40B4-BE49-F238E27FC236}">
                  <a16:creationId xmlns:a16="http://schemas.microsoft.com/office/drawing/2014/main" id="{D4840716-A4AE-4AD0-A67A-A943611D8A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59" y="1895"/>
              <a:ext cx="475" cy="402"/>
            </a:xfrm>
            <a:prstGeom prst="flowChartDelay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7945" name="Group 246">
            <a:extLst>
              <a:ext uri="{FF2B5EF4-FFF2-40B4-BE49-F238E27FC236}">
                <a16:creationId xmlns:a16="http://schemas.microsoft.com/office/drawing/2014/main" id="{6F6A610D-2197-4036-9088-CE98127A6CE3}"/>
              </a:ext>
            </a:extLst>
          </p:cNvPr>
          <p:cNvGrpSpPr>
            <a:grpSpLocks/>
          </p:cNvGrpSpPr>
          <p:nvPr/>
        </p:nvGrpSpPr>
        <p:grpSpPr bwMode="auto">
          <a:xfrm>
            <a:off x="7775575" y="2047875"/>
            <a:ext cx="936625" cy="658813"/>
            <a:chOff x="3859" y="1895"/>
            <a:chExt cx="574" cy="402"/>
          </a:xfrm>
        </p:grpSpPr>
        <p:sp>
          <p:nvSpPr>
            <p:cNvPr id="37986" name="Oval 247">
              <a:extLst>
                <a:ext uri="{FF2B5EF4-FFF2-40B4-BE49-F238E27FC236}">
                  <a16:creationId xmlns:a16="http://schemas.microsoft.com/office/drawing/2014/main" id="{FC74DD22-B7C4-442A-9FB9-2A21C42B524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36" y="2046"/>
              <a:ext cx="97" cy="9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87" name="AutoShape 248">
              <a:extLst>
                <a:ext uri="{FF2B5EF4-FFF2-40B4-BE49-F238E27FC236}">
                  <a16:creationId xmlns:a16="http://schemas.microsoft.com/office/drawing/2014/main" id="{19914A86-742C-4D3F-AC4E-78A444C7A1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59" y="1895"/>
              <a:ext cx="475" cy="402"/>
            </a:xfrm>
            <a:prstGeom prst="flowChartDelay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7946" name="Group 249">
            <a:extLst>
              <a:ext uri="{FF2B5EF4-FFF2-40B4-BE49-F238E27FC236}">
                <a16:creationId xmlns:a16="http://schemas.microsoft.com/office/drawing/2014/main" id="{14B18E61-8096-48BA-9EC8-0CA5D7E03F56}"/>
              </a:ext>
            </a:extLst>
          </p:cNvPr>
          <p:cNvGrpSpPr>
            <a:grpSpLocks/>
          </p:cNvGrpSpPr>
          <p:nvPr/>
        </p:nvGrpSpPr>
        <p:grpSpPr bwMode="auto">
          <a:xfrm>
            <a:off x="7812088" y="4965700"/>
            <a:ext cx="936625" cy="658813"/>
            <a:chOff x="3859" y="1895"/>
            <a:chExt cx="574" cy="402"/>
          </a:xfrm>
        </p:grpSpPr>
        <p:sp>
          <p:nvSpPr>
            <p:cNvPr id="37984" name="Oval 250">
              <a:extLst>
                <a:ext uri="{FF2B5EF4-FFF2-40B4-BE49-F238E27FC236}">
                  <a16:creationId xmlns:a16="http://schemas.microsoft.com/office/drawing/2014/main" id="{D02C8B7C-246B-4EBB-AC70-69B75BB6D20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36" y="2046"/>
              <a:ext cx="97" cy="9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85" name="AutoShape 251">
              <a:extLst>
                <a:ext uri="{FF2B5EF4-FFF2-40B4-BE49-F238E27FC236}">
                  <a16:creationId xmlns:a16="http://schemas.microsoft.com/office/drawing/2014/main" id="{DF3A6550-FF97-4696-91D7-3ABFDA423D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59" y="1895"/>
              <a:ext cx="475" cy="402"/>
            </a:xfrm>
            <a:prstGeom prst="flowChartDelay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7947" name="Group 252">
            <a:extLst>
              <a:ext uri="{FF2B5EF4-FFF2-40B4-BE49-F238E27FC236}">
                <a16:creationId xmlns:a16="http://schemas.microsoft.com/office/drawing/2014/main" id="{38C8AA46-E0BA-4F33-A013-99E65384EA87}"/>
              </a:ext>
            </a:extLst>
          </p:cNvPr>
          <p:cNvGrpSpPr>
            <a:grpSpLocks/>
          </p:cNvGrpSpPr>
          <p:nvPr/>
        </p:nvGrpSpPr>
        <p:grpSpPr bwMode="auto">
          <a:xfrm>
            <a:off x="5472113" y="5145088"/>
            <a:ext cx="139700" cy="211137"/>
            <a:chOff x="12922" y="9930"/>
            <a:chExt cx="88" cy="132"/>
          </a:xfrm>
        </p:grpSpPr>
        <p:sp>
          <p:nvSpPr>
            <p:cNvPr id="37982" name="AutoShape 253">
              <a:extLst>
                <a:ext uri="{FF2B5EF4-FFF2-40B4-BE49-F238E27FC236}">
                  <a16:creationId xmlns:a16="http://schemas.microsoft.com/office/drawing/2014/main" id="{220B198C-25C7-4F0A-AEEF-42F50F9AF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6" y="9930"/>
              <a:ext cx="78" cy="120"/>
            </a:xfrm>
            <a:prstGeom prst="diamond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83" name="Line 254">
              <a:extLst>
                <a:ext uri="{FF2B5EF4-FFF2-40B4-BE49-F238E27FC236}">
                  <a16:creationId xmlns:a16="http://schemas.microsoft.com/office/drawing/2014/main" id="{887C9ECE-887C-4FE6-9DDE-1C1E32AA2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22" y="10062"/>
              <a:ext cx="88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48" name="Group 255">
            <a:extLst>
              <a:ext uri="{FF2B5EF4-FFF2-40B4-BE49-F238E27FC236}">
                <a16:creationId xmlns:a16="http://schemas.microsoft.com/office/drawing/2014/main" id="{EC02D448-7D93-4944-8994-67407567A44F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3560763"/>
            <a:ext cx="139700" cy="211137"/>
            <a:chOff x="12922" y="9930"/>
            <a:chExt cx="88" cy="132"/>
          </a:xfrm>
        </p:grpSpPr>
        <p:sp>
          <p:nvSpPr>
            <p:cNvPr id="37980" name="AutoShape 256">
              <a:extLst>
                <a:ext uri="{FF2B5EF4-FFF2-40B4-BE49-F238E27FC236}">
                  <a16:creationId xmlns:a16="http://schemas.microsoft.com/office/drawing/2014/main" id="{26992B82-FA40-4366-8925-4E06E53A2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6" y="9930"/>
              <a:ext cx="78" cy="120"/>
            </a:xfrm>
            <a:prstGeom prst="diamond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81" name="Line 257">
              <a:extLst>
                <a:ext uri="{FF2B5EF4-FFF2-40B4-BE49-F238E27FC236}">
                  <a16:creationId xmlns:a16="http://schemas.microsoft.com/office/drawing/2014/main" id="{6319CA6E-2A42-4260-95B5-D1FD1E6BB9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22" y="10062"/>
              <a:ext cx="88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49" name="Group 258">
            <a:extLst>
              <a:ext uri="{FF2B5EF4-FFF2-40B4-BE49-F238E27FC236}">
                <a16:creationId xmlns:a16="http://schemas.microsoft.com/office/drawing/2014/main" id="{E9B4A640-1DA2-4BAD-B270-CC99B6B15185}"/>
              </a:ext>
            </a:extLst>
          </p:cNvPr>
          <p:cNvGrpSpPr>
            <a:grpSpLocks/>
          </p:cNvGrpSpPr>
          <p:nvPr/>
        </p:nvGrpSpPr>
        <p:grpSpPr bwMode="auto">
          <a:xfrm>
            <a:off x="5399088" y="2228850"/>
            <a:ext cx="139700" cy="211138"/>
            <a:chOff x="12922" y="9930"/>
            <a:chExt cx="88" cy="132"/>
          </a:xfrm>
        </p:grpSpPr>
        <p:sp>
          <p:nvSpPr>
            <p:cNvPr id="37978" name="AutoShape 259">
              <a:extLst>
                <a:ext uri="{FF2B5EF4-FFF2-40B4-BE49-F238E27FC236}">
                  <a16:creationId xmlns:a16="http://schemas.microsoft.com/office/drawing/2014/main" id="{62380211-5041-496A-9C1F-3AB46F5A4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6" y="9930"/>
              <a:ext cx="78" cy="120"/>
            </a:xfrm>
            <a:prstGeom prst="diamond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79" name="Line 260">
              <a:extLst>
                <a:ext uri="{FF2B5EF4-FFF2-40B4-BE49-F238E27FC236}">
                  <a16:creationId xmlns:a16="http://schemas.microsoft.com/office/drawing/2014/main" id="{FBF6E141-1BA7-4FEF-A344-3A39B4A99D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22" y="10062"/>
              <a:ext cx="88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8036" name="Rectangle 4">
            <a:extLst>
              <a:ext uri="{FF2B5EF4-FFF2-40B4-BE49-F238E27FC236}">
                <a16:creationId xmlns:a16="http://schemas.microsoft.com/office/drawing/2014/main" id="{E5FE671B-951B-44EE-8541-A90807C21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" y="1341438"/>
            <a:ext cx="4354513" cy="4824412"/>
          </a:xfrm>
          <a:prstGeom prst="rect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8043" name="Rectangle 11">
            <a:extLst>
              <a:ext uri="{FF2B5EF4-FFF2-40B4-BE49-F238E27FC236}">
                <a16:creationId xmlns:a16="http://schemas.microsoft.com/office/drawing/2014/main" id="{B945768D-15A0-4F4E-8B1B-2C26F97CB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14463"/>
            <a:ext cx="3744913" cy="9715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ahoma" panose="020B0604030504040204" pitchFamily="34" charset="0"/>
              </a:rPr>
              <a:t>最不利的情况：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只有一个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OD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门导通，</a:t>
            </a:r>
          </a:p>
        </p:txBody>
      </p:sp>
      <p:grpSp>
        <p:nvGrpSpPr>
          <p:cNvPr id="11" name="Group 12">
            <a:extLst>
              <a:ext uri="{FF2B5EF4-FFF2-40B4-BE49-F238E27FC236}">
                <a16:creationId xmlns:a16="http://schemas.microsoft.com/office/drawing/2014/main" id="{FE987134-021B-471E-92BD-141061F7200C}"/>
              </a:ext>
            </a:extLst>
          </p:cNvPr>
          <p:cNvGrpSpPr>
            <a:grpSpLocks/>
          </p:cNvGrpSpPr>
          <p:nvPr/>
        </p:nvGrpSpPr>
        <p:grpSpPr bwMode="auto">
          <a:xfrm>
            <a:off x="5832475" y="2505075"/>
            <a:ext cx="506413" cy="3228975"/>
            <a:chOff x="3651" y="754"/>
            <a:chExt cx="319" cy="2034"/>
          </a:xfrm>
        </p:grpSpPr>
        <p:sp>
          <p:nvSpPr>
            <p:cNvPr id="37974" name="Text Box 13">
              <a:extLst>
                <a:ext uri="{FF2B5EF4-FFF2-40B4-BE49-F238E27FC236}">
                  <a16:creationId xmlns:a16="http://schemas.microsoft.com/office/drawing/2014/main" id="{815E7A76-53CF-4A62-A299-B9E1F5267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2" y="754"/>
              <a:ext cx="271" cy="3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en-GB" altLang="zh-CN" sz="28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75" name="Text Box 14">
              <a:extLst>
                <a:ext uri="{FF2B5EF4-FFF2-40B4-BE49-F238E27FC236}">
                  <a16:creationId xmlns:a16="http://schemas.microsoft.com/office/drawing/2014/main" id="{A51E9CB6-75F9-4112-BA1F-385B31FA3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1691"/>
              <a:ext cx="1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fontAlgn="ctr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7976" name="Text Box 15">
              <a:extLst>
                <a:ext uri="{FF2B5EF4-FFF2-40B4-BE49-F238E27FC236}">
                  <a16:creationId xmlns:a16="http://schemas.microsoft.com/office/drawing/2014/main" id="{251B1BA7-9685-47C4-B1F2-4272E41D6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2" y="2500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fontAlgn="ctr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7977" name="Rectangle 16">
              <a:extLst>
                <a:ext uri="{FF2B5EF4-FFF2-40B4-BE49-F238E27FC236}">
                  <a16:creationId xmlns:a16="http://schemas.microsoft.com/office/drawing/2014/main" id="{7F982BA6-FABB-475A-ADBD-6A625453B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754"/>
              <a:ext cx="2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D60093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428049" name="Line 17">
            <a:extLst>
              <a:ext uri="{FF2B5EF4-FFF2-40B4-BE49-F238E27FC236}">
                <a16:creationId xmlns:a16="http://schemas.microsoft.com/office/drawing/2014/main" id="{8FA3D74C-35EF-471F-A533-63A4392E934A}"/>
              </a:ext>
            </a:extLst>
          </p:cNvPr>
          <p:cNvSpPr>
            <a:spLocks noChangeShapeType="1"/>
          </p:cNvSpPr>
          <p:nvPr/>
        </p:nvSpPr>
        <p:spPr bwMode="auto">
          <a:xfrm rot="16626" flipH="1">
            <a:off x="6121400" y="2420938"/>
            <a:ext cx="576263" cy="4762"/>
          </a:xfrm>
          <a:prstGeom prst="line">
            <a:avLst/>
          </a:prstGeom>
          <a:noFill/>
          <a:ln w="57150">
            <a:solidFill>
              <a:srgbClr val="D60093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8050" name="Rectangle 18">
            <a:extLst>
              <a:ext uri="{FF2B5EF4-FFF2-40B4-BE49-F238E27FC236}">
                <a16:creationId xmlns:a16="http://schemas.microsoft.com/office/drawing/2014/main" id="{5A4BB4DC-E61D-45F8-A399-4ED84D175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349500"/>
            <a:ext cx="4105275" cy="19208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ahoma" panose="020B0604030504040204" pitchFamily="34" charset="0"/>
              </a:rPr>
              <a:t>为保证低电平输出</a:t>
            </a:r>
            <a:r>
              <a:rPr kumimoji="1" lang="en-US" altLang="zh-CN" sz="2400" b="0">
                <a:solidFill>
                  <a:srgbClr val="000066"/>
                </a:solidFill>
                <a:latin typeface="Tahoma" panose="020B0604030504040204" pitchFamily="34" charset="0"/>
              </a:rPr>
              <a:t>OD</a:t>
            </a:r>
            <a:r>
              <a:rPr kumimoji="1" lang="zh-CN" altLang="en-US" sz="2400">
                <a:solidFill>
                  <a:srgbClr val="000066"/>
                </a:solidFill>
                <a:latin typeface="Tahoma" panose="020B0604030504040204" pitchFamily="34" charset="0"/>
              </a:rPr>
              <a:t>门的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输出电流不能超过允许的最大值 </a:t>
            </a:r>
            <a:r>
              <a:rPr kumimoji="1" lang="en-US" altLang="zh-CN" sz="2400" i="1">
                <a:solidFill>
                  <a:srgbClr val="336699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solidFill>
                  <a:srgbClr val="336699"/>
                </a:solidFill>
                <a:latin typeface="Times New Roman" panose="02020603050405020304" pitchFamily="18" charset="0"/>
              </a:rPr>
              <a:t>OL(max)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且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OL(max</a:t>
            </a:r>
            <a:r>
              <a:rPr kumimoji="1" lang="zh-CN" altLang="en-US" sz="2400" baseline="-25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zh-CN" altLang="en-US" sz="2400" b="0">
                <a:solidFill>
                  <a:srgbClr val="000066"/>
                </a:solidFill>
                <a:latin typeface="Times New Roman" panose="02020603050405020304" pitchFamily="18" charset="0"/>
              </a:rPr>
              <a:t> ，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不能太小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37955" name="Rectangle 19">
            <a:extLst>
              <a:ext uri="{FF2B5EF4-FFF2-40B4-BE49-F238E27FC236}">
                <a16:creationId xmlns:a16="http://schemas.microsoft.com/office/drawing/2014/main" id="{0D55F4D8-F017-4111-B59B-FDE43D2F6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9275"/>
            <a:ext cx="1522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OL</a:t>
            </a:r>
          </a:p>
        </p:txBody>
      </p:sp>
      <p:sp>
        <p:nvSpPr>
          <p:cNvPr id="37956" name="Rectangle 20">
            <a:extLst>
              <a:ext uri="{FF2B5EF4-FFF2-40B4-BE49-F238E27FC236}">
                <a16:creationId xmlns:a16="http://schemas.microsoft.com/office/drawing/2014/main" id="{30B33CDD-107F-442C-8286-737B79C08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8053" name="Object 21">
            <a:extLst>
              <a:ext uri="{FF2B5EF4-FFF2-40B4-BE49-F238E27FC236}">
                <a16:creationId xmlns:a16="http://schemas.microsoft.com/office/drawing/2014/main" id="{846526AB-C972-4571-8E48-F4475A9AA6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" y="5116513"/>
          <a:ext cx="369093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公式" r:id="rId3" imgW="1549400" imgH="419100" progId="Equation.3">
                  <p:embed/>
                </p:oleObj>
              </mc:Choice>
              <mc:Fallback>
                <p:oleObj name="公式" r:id="rId3" imgW="1549400" imgH="419100" progId="Equation.3">
                  <p:embed/>
                  <p:pic>
                    <p:nvPicPr>
                      <p:cNvPr id="428053" name="Object 21">
                        <a:extLst>
                          <a:ext uri="{FF2B5EF4-FFF2-40B4-BE49-F238E27FC236}">
                            <a16:creationId xmlns:a16="http://schemas.microsoft.com/office/drawing/2014/main" id="{846526AB-C972-4571-8E48-F4475A9AA6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5116513"/>
                        <a:ext cx="3690938" cy="1003300"/>
                      </a:xfrm>
                      <a:prstGeom prst="rect">
                        <a:avLst/>
                      </a:prstGeom>
                      <a:solidFill>
                        <a:srgbClr val="FFFCEF">
                          <a:alpha val="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4" name="Object 22">
            <a:extLst>
              <a:ext uri="{FF2B5EF4-FFF2-40B4-BE49-F238E27FC236}">
                <a16:creationId xmlns:a16="http://schemas.microsoft.com/office/drawing/2014/main" id="{76701283-16C4-46EB-9943-4FC2D107D8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" y="4337050"/>
          <a:ext cx="4125913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公式" r:id="rId5" imgW="1943100" imgH="419100" progId="Equation.3">
                  <p:embed/>
                </p:oleObj>
              </mc:Choice>
              <mc:Fallback>
                <p:oleObj name="公式" r:id="rId5" imgW="1943100" imgH="419100" progId="Equation.3">
                  <p:embed/>
                  <p:pic>
                    <p:nvPicPr>
                      <p:cNvPr id="428054" name="Object 22">
                        <a:extLst>
                          <a:ext uri="{FF2B5EF4-FFF2-40B4-BE49-F238E27FC236}">
                            <a16:creationId xmlns:a16="http://schemas.microsoft.com/office/drawing/2014/main" id="{76701283-16C4-46EB-9943-4FC2D107D8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4337050"/>
                        <a:ext cx="4125913" cy="893763"/>
                      </a:xfrm>
                      <a:prstGeom prst="rect">
                        <a:avLst/>
                      </a:prstGeom>
                      <a:solidFill>
                        <a:srgbClr val="FFFCEF">
                          <a:alpha val="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132" name="Line 100">
            <a:extLst>
              <a:ext uri="{FF2B5EF4-FFF2-40B4-BE49-F238E27FC236}">
                <a16:creationId xmlns:a16="http://schemas.microsoft.com/office/drawing/2014/main" id="{212590D9-A3B7-4086-A445-AF87E22852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3563" y="1196975"/>
            <a:ext cx="0" cy="1041400"/>
          </a:xfrm>
          <a:prstGeom prst="line">
            <a:avLst/>
          </a:prstGeom>
          <a:noFill/>
          <a:ln w="57150">
            <a:solidFill>
              <a:srgbClr val="D60093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8133" name="Text Box 101">
            <a:extLst>
              <a:ext uri="{FF2B5EF4-FFF2-40B4-BE49-F238E27FC236}">
                <a16:creationId xmlns:a16="http://schemas.microsoft.com/office/drawing/2014/main" id="{5F96FE98-43B8-4292-8896-94E12F0FF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538" y="2466975"/>
            <a:ext cx="1512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fontAlgn="ctr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IL</a:t>
            </a:r>
            <a:r>
              <a:rPr kumimoji="1" lang="zh-CN" altLang="en-US" sz="2400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total)</a:t>
            </a:r>
          </a:p>
        </p:txBody>
      </p:sp>
      <p:grpSp>
        <p:nvGrpSpPr>
          <p:cNvPr id="12" name="Group 102">
            <a:extLst>
              <a:ext uri="{FF2B5EF4-FFF2-40B4-BE49-F238E27FC236}">
                <a16:creationId xmlns:a16="http://schemas.microsoft.com/office/drawing/2014/main" id="{72036CBC-0135-4B6C-AC04-46A7AEF0D6B6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1628775"/>
            <a:ext cx="1295400" cy="579438"/>
            <a:chOff x="3470" y="164"/>
            <a:chExt cx="816" cy="365"/>
          </a:xfrm>
        </p:grpSpPr>
        <p:sp>
          <p:nvSpPr>
            <p:cNvPr id="37972" name="Text Box 103">
              <a:extLst>
                <a:ext uri="{FF2B5EF4-FFF2-40B4-BE49-F238E27FC236}">
                  <a16:creationId xmlns:a16="http://schemas.microsoft.com/office/drawing/2014/main" id="{17A845EA-FF6F-494C-A994-B6F4981CB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164"/>
              <a:ext cx="816" cy="29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OL</a:t>
              </a:r>
              <a:r>
                <a:rPr kumimoji="1" lang="zh-CN" altLang="en-US" sz="2400" baseline="-25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sz="2400" baseline="-25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max)</a:t>
              </a:r>
            </a:p>
          </p:txBody>
        </p:sp>
        <p:sp>
          <p:nvSpPr>
            <p:cNvPr id="37973" name="Line 104">
              <a:extLst>
                <a:ext uri="{FF2B5EF4-FFF2-40B4-BE49-F238E27FC236}">
                  <a16:creationId xmlns:a16="http://schemas.microsoft.com/office/drawing/2014/main" id="{D345CB66-59AE-4C48-A744-F1F80DA9B6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626" flipH="1">
              <a:off x="3515" y="526"/>
              <a:ext cx="486" cy="3"/>
            </a:xfrm>
            <a:prstGeom prst="line">
              <a:avLst/>
            </a:prstGeom>
            <a:noFill/>
            <a:ln w="57150">
              <a:solidFill>
                <a:srgbClr val="D60093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274">
            <a:extLst>
              <a:ext uri="{FF2B5EF4-FFF2-40B4-BE49-F238E27FC236}">
                <a16:creationId xmlns:a16="http://schemas.microsoft.com/office/drawing/2014/main" id="{79FA6AFF-DDCC-40BD-9971-5606B4931ACC}"/>
              </a:ext>
            </a:extLst>
          </p:cNvPr>
          <p:cNvGrpSpPr>
            <a:grpSpLocks/>
          </p:cNvGrpSpPr>
          <p:nvPr/>
        </p:nvGrpSpPr>
        <p:grpSpPr bwMode="auto">
          <a:xfrm>
            <a:off x="6884988" y="2205038"/>
            <a:ext cx="931862" cy="3351212"/>
            <a:chOff x="4337" y="1389"/>
            <a:chExt cx="587" cy="2111"/>
          </a:xfrm>
        </p:grpSpPr>
        <p:grpSp>
          <p:nvGrpSpPr>
            <p:cNvPr id="37963" name="Group 273">
              <a:extLst>
                <a:ext uri="{FF2B5EF4-FFF2-40B4-BE49-F238E27FC236}">
                  <a16:creationId xmlns:a16="http://schemas.microsoft.com/office/drawing/2014/main" id="{BECFC5C6-D314-4A68-8FEA-D239FECEF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1389"/>
              <a:ext cx="584" cy="2063"/>
              <a:chOff x="4373" y="1480"/>
              <a:chExt cx="584" cy="2063"/>
            </a:xfrm>
          </p:grpSpPr>
          <p:sp>
            <p:nvSpPr>
              <p:cNvPr id="37967" name="Line 6">
                <a:extLst>
                  <a:ext uri="{FF2B5EF4-FFF2-40B4-BE49-F238E27FC236}">
                    <a16:creationId xmlns:a16="http://schemas.microsoft.com/office/drawing/2014/main" id="{CAC429E5-DC38-45EB-8820-342A0A1F4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626" flipH="1">
                <a:off x="4629" y="1484"/>
                <a:ext cx="268" cy="1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68" name="Line 7">
                <a:extLst>
                  <a:ext uri="{FF2B5EF4-FFF2-40B4-BE49-F238E27FC236}">
                    <a16:creationId xmlns:a16="http://schemas.microsoft.com/office/drawing/2014/main" id="{77A2F9AF-C344-4D38-ABF9-632E922DF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626" flipH="1">
                <a:off x="4644" y="2281"/>
                <a:ext cx="313" cy="2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69" name="Line 8">
                <a:extLst>
                  <a:ext uri="{FF2B5EF4-FFF2-40B4-BE49-F238E27FC236}">
                    <a16:creationId xmlns:a16="http://schemas.microsoft.com/office/drawing/2014/main" id="{08E737CD-A8CC-4362-82DB-C3786769E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626" flipH="1">
                <a:off x="4637" y="3249"/>
                <a:ext cx="294" cy="2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70" name="Line 9">
                <a:extLst>
                  <a:ext uri="{FF2B5EF4-FFF2-40B4-BE49-F238E27FC236}">
                    <a16:creationId xmlns:a16="http://schemas.microsoft.com/office/drawing/2014/main" id="{C87CF01B-8CF4-475C-940F-A9B62AA892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40" y="1480"/>
                <a:ext cx="0" cy="2063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71" name="Line 10">
                <a:extLst>
                  <a:ext uri="{FF2B5EF4-FFF2-40B4-BE49-F238E27FC236}">
                    <a16:creationId xmlns:a16="http://schemas.microsoft.com/office/drawing/2014/main" id="{BB79701F-9713-4598-B91E-70F72DC355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626" flipH="1">
                <a:off x="4373" y="1497"/>
                <a:ext cx="254" cy="1"/>
              </a:xfrm>
              <a:prstGeom prst="line">
                <a:avLst/>
              </a:prstGeom>
              <a:noFill/>
              <a:ln w="57150">
                <a:solidFill>
                  <a:srgbClr val="D60093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64" name="Line 270">
              <a:extLst>
                <a:ext uri="{FF2B5EF4-FFF2-40B4-BE49-F238E27FC236}">
                  <a16:creationId xmlns:a16="http://schemas.microsoft.com/office/drawing/2014/main" id="{5920F041-306A-4FB0-BCE9-D79A49CBE9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626" flipH="1">
              <a:off x="4606" y="1683"/>
              <a:ext cx="318" cy="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5" name="Line 271">
              <a:extLst>
                <a:ext uri="{FF2B5EF4-FFF2-40B4-BE49-F238E27FC236}">
                  <a16:creationId xmlns:a16="http://schemas.microsoft.com/office/drawing/2014/main" id="{FA8E8875-7DF8-4FC2-BF4A-E10C943A82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626" flipH="1">
              <a:off x="4607" y="2477"/>
              <a:ext cx="313" cy="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6" name="Line 272">
              <a:extLst>
                <a:ext uri="{FF2B5EF4-FFF2-40B4-BE49-F238E27FC236}">
                  <a16:creationId xmlns:a16="http://schemas.microsoft.com/office/drawing/2014/main" id="{6E982C03-8739-42E1-9260-684818C46C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626" flipH="1">
              <a:off x="4630" y="3498"/>
              <a:ext cx="294" cy="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2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2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4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2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2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6" grpId="0" animBg="1"/>
      <p:bldP spid="428043" grpId="0" animBg="1"/>
      <p:bldP spid="428050" grpId="0" animBg="1"/>
      <p:bldP spid="4281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13">
            <a:extLst>
              <a:ext uri="{FF2B5EF4-FFF2-40B4-BE49-F238E27FC236}">
                <a16:creationId xmlns:a16="http://schemas.microsoft.com/office/drawing/2014/main" id="{7F9E277D-CE6E-40D2-B969-81F83776C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325" y="1089025"/>
            <a:ext cx="1379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 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DD</a:t>
            </a:r>
          </a:p>
        </p:txBody>
      </p:sp>
      <p:sp>
        <p:nvSpPr>
          <p:cNvPr id="38915" name="Line 114">
            <a:extLst>
              <a:ext uri="{FF2B5EF4-FFF2-40B4-BE49-F238E27FC236}">
                <a16:creationId xmlns:a16="http://schemas.microsoft.com/office/drawing/2014/main" id="{49947B0A-51FC-47D8-92A0-E1A17C9E1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0150" y="2262188"/>
            <a:ext cx="4413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6" name="Line 115">
            <a:extLst>
              <a:ext uri="{FF2B5EF4-FFF2-40B4-BE49-F238E27FC236}">
                <a16:creationId xmlns:a16="http://schemas.microsoft.com/office/drawing/2014/main" id="{638BD49F-AE9E-4D65-964F-3CC930DD66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0150" y="2686050"/>
            <a:ext cx="4413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Oval 116">
            <a:extLst>
              <a:ext uri="{FF2B5EF4-FFF2-40B4-BE49-F238E27FC236}">
                <a16:creationId xmlns:a16="http://schemas.microsoft.com/office/drawing/2014/main" id="{6DE30D77-7AF8-4033-91B0-2204B4119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212975"/>
            <a:ext cx="82550" cy="889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8" name="Oval 117">
            <a:extLst>
              <a:ext uri="{FF2B5EF4-FFF2-40B4-BE49-F238E27FC236}">
                <a16:creationId xmlns:a16="http://schemas.microsoft.com/office/drawing/2014/main" id="{8DC2D40B-CAC9-46C6-AD21-F9609C955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2640013"/>
            <a:ext cx="82550" cy="889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9" name="Line 118">
            <a:extLst>
              <a:ext uri="{FF2B5EF4-FFF2-40B4-BE49-F238E27FC236}">
                <a16:creationId xmlns:a16="http://schemas.microsoft.com/office/drawing/2014/main" id="{CE362F61-565F-401D-944C-1D43B1F7F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50" y="3573463"/>
            <a:ext cx="43973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0" name="Line 119">
            <a:extLst>
              <a:ext uri="{FF2B5EF4-FFF2-40B4-BE49-F238E27FC236}">
                <a16:creationId xmlns:a16="http://schemas.microsoft.com/office/drawing/2014/main" id="{6AE6A8D6-4D78-4826-BD33-A0E81CE1D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50" y="3997325"/>
            <a:ext cx="43973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1" name="Oval 120">
            <a:extLst>
              <a:ext uri="{FF2B5EF4-FFF2-40B4-BE49-F238E27FC236}">
                <a16:creationId xmlns:a16="http://schemas.microsoft.com/office/drawing/2014/main" id="{D74FF2BF-F39C-4612-9CAE-870BD7C71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524250"/>
            <a:ext cx="84138" cy="889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22" name="Oval 121">
            <a:extLst>
              <a:ext uri="{FF2B5EF4-FFF2-40B4-BE49-F238E27FC236}">
                <a16:creationId xmlns:a16="http://schemas.microsoft.com/office/drawing/2014/main" id="{A8F0DF62-D513-43AE-B135-EF6977D89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3951288"/>
            <a:ext cx="84138" cy="889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23" name="Line 122">
            <a:extLst>
              <a:ext uri="{FF2B5EF4-FFF2-40B4-BE49-F238E27FC236}">
                <a16:creationId xmlns:a16="http://schemas.microsoft.com/office/drawing/2014/main" id="{5F37BAF1-5AD1-4F64-826F-BC70C93A4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3963" y="5173663"/>
            <a:ext cx="4397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4" name="Line 123">
            <a:extLst>
              <a:ext uri="{FF2B5EF4-FFF2-40B4-BE49-F238E27FC236}">
                <a16:creationId xmlns:a16="http://schemas.microsoft.com/office/drawing/2014/main" id="{0E0118E2-7190-487D-AFAE-BBE5CC9B9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3963" y="5597525"/>
            <a:ext cx="4397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5" name="Oval 124">
            <a:extLst>
              <a:ext uri="{FF2B5EF4-FFF2-40B4-BE49-F238E27FC236}">
                <a16:creationId xmlns:a16="http://schemas.microsoft.com/office/drawing/2014/main" id="{EFDB8219-9002-4764-BC24-94D27B775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175" y="5124450"/>
            <a:ext cx="82550" cy="889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26" name="Oval 125">
            <a:extLst>
              <a:ext uri="{FF2B5EF4-FFF2-40B4-BE49-F238E27FC236}">
                <a16:creationId xmlns:a16="http://schemas.microsoft.com/office/drawing/2014/main" id="{2EB4A670-DEAC-49DE-98C9-6FB5600E6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5551488"/>
            <a:ext cx="82550" cy="889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27" name="Text Box 126">
            <a:extLst>
              <a:ext uri="{FF2B5EF4-FFF2-40B4-BE49-F238E27FC236}">
                <a16:creationId xmlns:a16="http://schemas.microsoft.com/office/drawing/2014/main" id="{68D569D5-FE24-4C61-932B-261CDD16B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0950" y="2997200"/>
            <a:ext cx="766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IL</a:t>
            </a:r>
          </a:p>
        </p:txBody>
      </p:sp>
      <p:sp>
        <p:nvSpPr>
          <p:cNvPr id="38928" name="Oval 127">
            <a:extLst>
              <a:ext uri="{FF2B5EF4-FFF2-40B4-BE49-F238E27FC236}">
                <a16:creationId xmlns:a16="http://schemas.microsoft.com/office/drawing/2014/main" id="{7B9C6368-E26D-47E8-B7BC-68B394AB9DF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878638" y="2390775"/>
            <a:ext cx="85725" cy="87313"/>
          </a:xfrm>
          <a:prstGeom prst="ellipse">
            <a:avLst/>
          </a:prstGeom>
          <a:solidFill>
            <a:srgbClr val="0033CC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29" name="Oval 128">
            <a:extLst>
              <a:ext uri="{FF2B5EF4-FFF2-40B4-BE49-F238E27FC236}">
                <a16:creationId xmlns:a16="http://schemas.microsoft.com/office/drawing/2014/main" id="{68902D4A-FB88-4544-82FA-56AA2FB37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225" y="1233488"/>
            <a:ext cx="98425" cy="109537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30" name="Text Box 129">
            <a:extLst>
              <a:ext uri="{FF2B5EF4-FFF2-40B4-BE49-F238E27FC236}">
                <a16:creationId xmlns:a16="http://schemas.microsoft.com/office/drawing/2014/main" id="{4E3F5679-461A-45DE-8AEE-54D5E1D73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313" y="1566863"/>
            <a:ext cx="51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38931" name="Line 130">
            <a:extLst>
              <a:ext uri="{FF2B5EF4-FFF2-40B4-BE49-F238E27FC236}">
                <a16:creationId xmlns:a16="http://schemas.microsoft.com/office/drawing/2014/main" id="{DEE2BABA-42E1-4875-9B51-69077BEBE3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1025" y="1350963"/>
            <a:ext cx="1588" cy="1109662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2" name="Rectangle 131">
            <a:extLst>
              <a:ext uri="{FF2B5EF4-FFF2-40B4-BE49-F238E27FC236}">
                <a16:creationId xmlns:a16="http://schemas.microsoft.com/office/drawing/2014/main" id="{99B19347-357C-4A04-A0F0-60CEFEF06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763" y="1638300"/>
            <a:ext cx="123825" cy="431800"/>
          </a:xfrm>
          <a:prstGeom prst="rect">
            <a:avLst/>
          </a:prstGeom>
          <a:solidFill>
            <a:schemeClr val="bg1"/>
          </a:solidFill>
          <a:ln w="38100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33" name="Line 132">
            <a:extLst>
              <a:ext uri="{FF2B5EF4-FFF2-40B4-BE49-F238E27FC236}">
                <a16:creationId xmlns:a16="http://schemas.microsoft.com/office/drawing/2014/main" id="{553597DD-5927-4A39-9293-5A70ECB49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4575" y="2436813"/>
            <a:ext cx="13731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4" name="Oval 133">
            <a:extLst>
              <a:ext uri="{FF2B5EF4-FFF2-40B4-BE49-F238E27FC236}">
                <a16:creationId xmlns:a16="http://schemas.microsoft.com/office/drawing/2014/main" id="{DB592D26-A30C-454F-A49A-C6410D3EB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638" y="2395538"/>
            <a:ext cx="82550" cy="889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35" name="Line 134">
            <a:extLst>
              <a:ext uri="{FF2B5EF4-FFF2-40B4-BE49-F238E27FC236}">
                <a16:creationId xmlns:a16="http://schemas.microsoft.com/office/drawing/2014/main" id="{429166A6-F186-45C1-AB72-E73118819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7275" y="3744913"/>
            <a:ext cx="1936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6" name="Line 135">
            <a:extLst>
              <a:ext uri="{FF2B5EF4-FFF2-40B4-BE49-F238E27FC236}">
                <a16:creationId xmlns:a16="http://schemas.microsoft.com/office/drawing/2014/main" id="{BC40B377-EB8A-47E0-B36B-0323FD1D4B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93000" y="2259013"/>
            <a:ext cx="49847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7" name="Line 136">
            <a:extLst>
              <a:ext uri="{FF2B5EF4-FFF2-40B4-BE49-F238E27FC236}">
                <a16:creationId xmlns:a16="http://schemas.microsoft.com/office/drawing/2014/main" id="{C10B2776-1175-46C9-8DD8-029257B352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1738" y="2662238"/>
            <a:ext cx="439737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8" name="Line 137">
            <a:extLst>
              <a:ext uri="{FF2B5EF4-FFF2-40B4-BE49-F238E27FC236}">
                <a16:creationId xmlns:a16="http://schemas.microsoft.com/office/drawing/2014/main" id="{10869374-1E0B-4B60-9C2F-2C543B818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4575" y="2447925"/>
            <a:ext cx="4254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9" name="Oval 138">
            <a:extLst>
              <a:ext uri="{FF2B5EF4-FFF2-40B4-BE49-F238E27FC236}">
                <a16:creationId xmlns:a16="http://schemas.microsoft.com/office/drawing/2014/main" id="{7D05FEFE-DBD9-4D2D-AB53-CCF452833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075" y="2390775"/>
            <a:ext cx="82550" cy="84138"/>
          </a:xfrm>
          <a:prstGeom prst="ellipse">
            <a:avLst/>
          </a:prstGeom>
          <a:solidFill>
            <a:srgbClr val="0033CC"/>
          </a:solidFill>
          <a:ln w="2857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40" name="Oval 139">
            <a:extLst>
              <a:ext uri="{FF2B5EF4-FFF2-40B4-BE49-F238E27FC236}">
                <a16:creationId xmlns:a16="http://schemas.microsoft.com/office/drawing/2014/main" id="{9BF284F7-CA8A-40A3-9AAF-F20D1285E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8" y="2619375"/>
            <a:ext cx="82550" cy="84138"/>
          </a:xfrm>
          <a:prstGeom prst="ellipse">
            <a:avLst/>
          </a:prstGeom>
          <a:solidFill>
            <a:srgbClr val="0033CC"/>
          </a:solidFill>
          <a:ln w="2857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41" name="Oval 140">
            <a:extLst>
              <a:ext uri="{FF2B5EF4-FFF2-40B4-BE49-F238E27FC236}">
                <a16:creationId xmlns:a16="http://schemas.microsoft.com/office/drawing/2014/main" id="{0A8C7838-262C-420A-8F4D-60A178C91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0" y="2403475"/>
            <a:ext cx="84138" cy="8255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42" name="Line 141">
            <a:extLst>
              <a:ext uri="{FF2B5EF4-FFF2-40B4-BE49-F238E27FC236}">
                <a16:creationId xmlns:a16="http://schemas.microsoft.com/office/drawing/2014/main" id="{7B67FAFA-2D88-4611-99AA-80CA5AD35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3625" y="5346700"/>
            <a:ext cx="19526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3" name="Text Box 142">
            <a:extLst>
              <a:ext uri="{FF2B5EF4-FFF2-40B4-BE49-F238E27FC236}">
                <a16:creationId xmlns:a16="http://schemas.microsoft.com/office/drawing/2014/main" id="{64B1E2A9-D502-4C69-AF79-70F019569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4495800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fontAlgn="ctr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8944" name="Text Box 143">
            <a:extLst>
              <a:ext uri="{FF2B5EF4-FFF2-40B4-BE49-F238E27FC236}">
                <a16:creationId xmlns:a16="http://schemas.microsoft.com/office/drawing/2014/main" id="{AB1221E9-A081-4FB4-A437-8D4FFE4F2544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577682" y="417591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38945" name="Line 144">
            <a:extLst>
              <a:ext uri="{FF2B5EF4-FFF2-40B4-BE49-F238E27FC236}">
                <a16:creationId xmlns:a16="http://schemas.microsoft.com/office/drawing/2014/main" id="{AB74EB04-063B-4ADC-A9E6-FB48D0C5E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2688" y="3578225"/>
            <a:ext cx="4413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6" name="Line 145">
            <a:extLst>
              <a:ext uri="{FF2B5EF4-FFF2-40B4-BE49-F238E27FC236}">
                <a16:creationId xmlns:a16="http://schemas.microsoft.com/office/drawing/2014/main" id="{7CA8DD18-78D9-4EF1-A722-CA38661DD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2688" y="3981450"/>
            <a:ext cx="4413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7" name="Line 146">
            <a:extLst>
              <a:ext uri="{FF2B5EF4-FFF2-40B4-BE49-F238E27FC236}">
                <a16:creationId xmlns:a16="http://schemas.microsoft.com/office/drawing/2014/main" id="{AA64B845-75E7-4C33-AEDF-B066FA4F6E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7113" y="3767138"/>
            <a:ext cx="45561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8" name="Oval 147">
            <a:extLst>
              <a:ext uri="{FF2B5EF4-FFF2-40B4-BE49-F238E27FC236}">
                <a16:creationId xmlns:a16="http://schemas.microsoft.com/office/drawing/2014/main" id="{DF895F9B-CEBA-4783-B247-B36B92349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3530600"/>
            <a:ext cx="82550" cy="85725"/>
          </a:xfrm>
          <a:prstGeom prst="ellipse">
            <a:avLst/>
          </a:prstGeom>
          <a:solidFill>
            <a:srgbClr val="0033CC"/>
          </a:solidFill>
          <a:ln w="2857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49" name="Oval 148">
            <a:extLst>
              <a:ext uri="{FF2B5EF4-FFF2-40B4-BE49-F238E27FC236}">
                <a16:creationId xmlns:a16="http://schemas.microsoft.com/office/drawing/2014/main" id="{8C0E51DD-0095-40DF-8C52-C6602E211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075" y="3938588"/>
            <a:ext cx="82550" cy="84137"/>
          </a:xfrm>
          <a:prstGeom prst="ellipse">
            <a:avLst/>
          </a:prstGeom>
          <a:solidFill>
            <a:srgbClr val="0033CC"/>
          </a:solidFill>
          <a:ln w="2857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50" name="Oval 149">
            <a:extLst>
              <a:ext uri="{FF2B5EF4-FFF2-40B4-BE49-F238E27FC236}">
                <a16:creationId xmlns:a16="http://schemas.microsoft.com/office/drawing/2014/main" id="{28260963-FB49-43C2-8DD6-D18B95E02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75" y="3719513"/>
            <a:ext cx="82550" cy="90487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51" name="Text Box 150">
            <a:extLst>
              <a:ext uri="{FF2B5EF4-FFF2-40B4-BE49-F238E27FC236}">
                <a16:creationId xmlns:a16="http://schemas.microsoft.com/office/drawing/2014/main" id="{76787D3F-5675-422A-9030-743ED40DF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325" y="4510088"/>
            <a:ext cx="63976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fontAlgn="ctr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8952" name="Line 151">
            <a:extLst>
              <a:ext uri="{FF2B5EF4-FFF2-40B4-BE49-F238E27FC236}">
                <a16:creationId xmlns:a16="http://schemas.microsoft.com/office/drawing/2014/main" id="{5E0F500B-6F05-4481-B56F-C33639C28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4275" y="5176838"/>
            <a:ext cx="43973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3" name="Line 152">
            <a:extLst>
              <a:ext uri="{FF2B5EF4-FFF2-40B4-BE49-F238E27FC236}">
                <a16:creationId xmlns:a16="http://schemas.microsoft.com/office/drawing/2014/main" id="{0F75B12B-AC9A-479B-A9AC-5C7C84478B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3000" y="5580063"/>
            <a:ext cx="48101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4" name="Line 153">
            <a:extLst>
              <a:ext uri="{FF2B5EF4-FFF2-40B4-BE49-F238E27FC236}">
                <a16:creationId xmlns:a16="http://schemas.microsoft.com/office/drawing/2014/main" id="{A03754AB-63BA-43A6-BB65-27099BD4A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8700" y="5365750"/>
            <a:ext cx="4540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5" name="Oval 154">
            <a:extLst>
              <a:ext uri="{FF2B5EF4-FFF2-40B4-BE49-F238E27FC236}">
                <a16:creationId xmlns:a16="http://schemas.microsoft.com/office/drawing/2014/main" id="{242496EB-E2BA-40F0-8330-0C0553700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488" y="5129213"/>
            <a:ext cx="82550" cy="85725"/>
          </a:xfrm>
          <a:prstGeom prst="ellipse">
            <a:avLst/>
          </a:prstGeom>
          <a:solidFill>
            <a:srgbClr val="0033CC"/>
          </a:solidFill>
          <a:ln w="2857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56" name="Oval 155">
            <a:extLst>
              <a:ext uri="{FF2B5EF4-FFF2-40B4-BE49-F238E27FC236}">
                <a16:creationId xmlns:a16="http://schemas.microsoft.com/office/drawing/2014/main" id="{CB1E94AC-98DB-44B0-92D9-BEC63244C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7963" y="5318125"/>
            <a:ext cx="82550" cy="90488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57" name="Line 156">
            <a:extLst>
              <a:ext uri="{FF2B5EF4-FFF2-40B4-BE49-F238E27FC236}">
                <a16:creationId xmlns:a16="http://schemas.microsoft.com/office/drawing/2014/main" id="{4649FFA3-6EC5-48B8-9C42-86E416F610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0938" y="2247900"/>
            <a:ext cx="0" cy="212725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8" name="Text Box 157">
            <a:extLst>
              <a:ext uri="{FF2B5EF4-FFF2-40B4-BE49-F238E27FC236}">
                <a16:creationId xmlns:a16="http://schemas.microsoft.com/office/drawing/2014/main" id="{EC51B1B5-FE26-4158-9AEE-B0A0C722EA1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065294" y="4226719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38959" name="Line 158">
            <a:extLst>
              <a:ext uri="{FF2B5EF4-FFF2-40B4-BE49-F238E27FC236}">
                <a16:creationId xmlns:a16="http://schemas.microsoft.com/office/drawing/2014/main" id="{23D66A64-1E9C-4FE2-8655-E7D700FDF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0938" y="4764088"/>
            <a:ext cx="1587" cy="830262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0" name="Line 159">
            <a:extLst>
              <a:ext uri="{FF2B5EF4-FFF2-40B4-BE49-F238E27FC236}">
                <a16:creationId xmlns:a16="http://schemas.microsoft.com/office/drawing/2014/main" id="{5AB18B40-DD44-4E20-A320-BC64D513F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0950" y="4802188"/>
            <a:ext cx="0" cy="55245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1" name="Oval 160">
            <a:extLst>
              <a:ext uri="{FF2B5EF4-FFF2-40B4-BE49-F238E27FC236}">
                <a16:creationId xmlns:a16="http://schemas.microsoft.com/office/drawing/2014/main" id="{05F3872C-E1AE-4D51-9F00-A05C1A7B8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850" y="3697288"/>
            <a:ext cx="84138" cy="85725"/>
          </a:xfrm>
          <a:prstGeom prst="ellipse">
            <a:avLst/>
          </a:prstGeom>
          <a:solidFill>
            <a:srgbClr val="0033CC"/>
          </a:solidFill>
          <a:ln w="2857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62" name="Line 161">
            <a:extLst>
              <a:ext uri="{FF2B5EF4-FFF2-40B4-BE49-F238E27FC236}">
                <a16:creationId xmlns:a16="http://schemas.microsoft.com/office/drawing/2014/main" id="{9072DFE9-06DD-489D-A7D9-237645FE0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0950" y="2439988"/>
            <a:ext cx="1588" cy="19526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3" name="Oval 162">
            <a:extLst>
              <a:ext uri="{FF2B5EF4-FFF2-40B4-BE49-F238E27FC236}">
                <a16:creationId xmlns:a16="http://schemas.microsoft.com/office/drawing/2014/main" id="{5F4C5D9C-64F4-4325-8D88-F51B59E6E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438" y="2386013"/>
            <a:ext cx="84137" cy="85725"/>
          </a:xfrm>
          <a:prstGeom prst="ellipse">
            <a:avLst/>
          </a:prstGeom>
          <a:solidFill>
            <a:srgbClr val="0033CC"/>
          </a:solidFill>
          <a:ln w="2857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64" name="Text Box 163">
            <a:extLst>
              <a:ext uri="{FF2B5EF4-FFF2-40B4-BE49-F238E27FC236}">
                <a16:creationId xmlns:a16="http://schemas.microsoft.com/office/drawing/2014/main" id="{A8CC2B83-6DEF-40EF-93B2-C0C11DB2B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0" y="2790825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fontAlgn="ctr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</a:p>
        </p:txBody>
      </p:sp>
      <p:grpSp>
        <p:nvGrpSpPr>
          <p:cNvPr id="38965" name="Group 164">
            <a:extLst>
              <a:ext uri="{FF2B5EF4-FFF2-40B4-BE49-F238E27FC236}">
                <a16:creationId xmlns:a16="http://schemas.microsoft.com/office/drawing/2014/main" id="{FB63D696-1E22-4170-BD3B-D116F1811E0E}"/>
              </a:ext>
            </a:extLst>
          </p:cNvPr>
          <p:cNvGrpSpPr>
            <a:grpSpLocks/>
          </p:cNvGrpSpPr>
          <p:nvPr/>
        </p:nvGrpSpPr>
        <p:grpSpPr bwMode="auto">
          <a:xfrm>
            <a:off x="5318125" y="5038725"/>
            <a:ext cx="873125" cy="658813"/>
            <a:chOff x="3859" y="1895"/>
            <a:chExt cx="574" cy="402"/>
          </a:xfrm>
        </p:grpSpPr>
        <p:sp>
          <p:nvSpPr>
            <p:cNvPr id="39015" name="Oval 165">
              <a:extLst>
                <a:ext uri="{FF2B5EF4-FFF2-40B4-BE49-F238E27FC236}">
                  <a16:creationId xmlns:a16="http://schemas.microsoft.com/office/drawing/2014/main" id="{03CB106D-5953-46EF-ADC7-C6948E12C8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36" y="2046"/>
              <a:ext cx="97" cy="9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016" name="AutoShape 166">
              <a:extLst>
                <a:ext uri="{FF2B5EF4-FFF2-40B4-BE49-F238E27FC236}">
                  <a16:creationId xmlns:a16="http://schemas.microsoft.com/office/drawing/2014/main" id="{9ABD6CB6-5F49-47BB-87AF-A1E915F8C7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59" y="1895"/>
              <a:ext cx="475" cy="402"/>
            </a:xfrm>
            <a:prstGeom prst="flowChartDelay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8966" name="Group 167">
            <a:extLst>
              <a:ext uri="{FF2B5EF4-FFF2-40B4-BE49-F238E27FC236}">
                <a16:creationId xmlns:a16="http://schemas.microsoft.com/office/drawing/2014/main" id="{A86F9938-0D6B-4651-8388-A4C9218CEEB5}"/>
              </a:ext>
            </a:extLst>
          </p:cNvPr>
          <p:cNvGrpSpPr>
            <a:grpSpLocks/>
          </p:cNvGrpSpPr>
          <p:nvPr/>
        </p:nvGrpSpPr>
        <p:grpSpPr bwMode="auto">
          <a:xfrm>
            <a:off x="5283200" y="3454400"/>
            <a:ext cx="874713" cy="658813"/>
            <a:chOff x="3859" y="1895"/>
            <a:chExt cx="574" cy="402"/>
          </a:xfrm>
        </p:grpSpPr>
        <p:sp>
          <p:nvSpPr>
            <p:cNvPr id="39013" name="Oval 168">
              <a:extLst>
                <a:ext uri="{FF2B5EF4-FFF2-40B4-BE49-F238E27FC236}">
                  <a16:creationId xmlns:a16="http://schemas.microsoft.com/office/drawing/2014/main" id="{91BB1BDA-74DE-4264-9B6C-75285CE8BAA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36" y="2046"/>
              <a:ext cx="97" cy="9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014" name="AutoShape 169">
              <a:extLst>
                <a:ext uri="{FF2B5EF4-FFF2-40B4-BE49-F238E27FC236}">
                  <a16:creationId xmlns:a16="http://schemas.microsoft.com/office/drawing/2014/main" id="{86795CF7-54CB-49A5-84AB-7A7D555303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59" y="1895"/>
              <a:ext cx="475" cy="402"/>
            </a:xfrm>
            <a:prstGeom prst="flowChartDelay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8967" name="Group 170">
            <a:extLst>
              <a:ext uri="{FF2B5EF4-FFF2-40B4-BE49-F238E27FC236}">
                <a16:creationId xmlns:a16="http://schemas.microsoft.com/office/drawing/2014/main" id="{68BEC045-3304-46E2-B6E1-F20FC909AADF}"/>
              </a:ext>
            </a:extLst>
          </p:cNvPr>
          <p:cNvGrpSpPr>
            <a:grpSpLocks/>
          </p:cNvGrpSpPr>
          <p:nvPr/>
        </p:nvGrpSpPr>
        <p:grpSpPr bwMode="auto">
          <a:xfrm>
            <a:off x="5249863" y="2132013"/>
            <a:ext cx="873125" cy="658812"/>
            <a:chOff x="3859" y="1895"/>
            <a:chExt cx="574" cy="402"/>
          </a:xfrm>
        </p:grpSpPr>
        <p:sp>
          <p:nvSpPr>
            <p:cNvPr id="39011" name="Oval 171">
              <a:extLst>
                <a:ext uri="{FF2B5EF4-FFF2-40B4-BE49-F238E27FC236}">
                  <a16:creationId xmlns:a16="http://schemas.microsoft.com/office/drawing/2014/main" id="{C1FFCD77-E1A6-4BBE-B47E-B89E676A33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36" y="2046"/>
              <a:ext cx="97" cy="9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012" name="AutoShape 172">
              <a:extLst>
                <a:ext uri="{FF2B5EF4-FFF2-40B4-BE49-F238E27FC236}">
                  <a16:creationId xmlns:a16="http://schemas.microsoft.com/office/drawing/2014/main" id="{84547AEA-0B9A-44E4-B669-8C7587425D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59" y="1895"/>
              <a:ext cx="475" cy="402"/>
            </a:xfrm>
            <a:prstGeom prst="flowChartDelay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8968" name="Group 173">
            <a:extLst>
              <a:ext uri="{FF2B5EF4-FFF2-40B4-BE49-F238E27FC236}">
                <a16:creationId xmlns:a16="http://schemas.microsoft.com/office/drawing/2014/main" id="{3BDD928B-C6B4-41E8-B4CF-3F472FBAEAD5}"/>
              </a:ext>
            </a:extLst>
          </p:cNvPr>
          <p:cNvGrpSpPr>
            <a:grpSpLocks/>
          </p:cNvGrpSpPr>
          <p:nvPr/>
        </p:nvGrpSpPr>
        <p:grpSpPr bwMode="auto">
          <a:xfrm>
            <a:off x="7937500" y="3454400"/>
            <a:ext cx="874713" cy="658813"/>
            <a:chOff x="3859" y="1895"/>
            <a:chExt cx="574" cy="402"/>
          </a:xfrm>
        </p:grpSpPr>
        <p:sp>
          <p:nvSpPr>
            <p:cNvPr id="39009" name="Oval 174">
              <a:extLst>
                <a:ext uri="{FF2B5EF4-FFF2-40B4-BE49-F238E27FC236}">
                  <a16:creationId xmlns:a16="http://schemas.microsoft.com/office/drawing/2014/main" id="{416C2F14-3A5E-42A5-9EE4-40152389539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36" y="2046"/>
              <a:ext cx="97" cy="9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010" name="AutoShape 175">
              <a:extLst>
                <a:ext uri="{FF2B5EF4-FFF2-40B4-BE49-F238E27FC236}">
                  <a16:creationId xmlns:a16="http://schemas.microsoft.com/office/drawing/2014/main" id="{01BBA8EA-4B6B-4CF5-A5F6-F68AB1E283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59" y="1895"/>
              <a:ext cx="475" cy="402"/>
            </a:xfrm>
            <a:prstGeom prst="flowChartDelay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8969" name="Group 176">
            <a:extLst>
              <a:ext uri="{FF2B5EF4-FFF2-40B4-BE49-F238E27FC236}">
                <a16:creationId xmlns:a16="http://schemas.microsoft.com/office/drawing/2014/main" id="{212F6E7C-23FA-464F-BD51-FA60E70BA1EA}"/>
              </a:ext>
            </a:extLst>
          </p:cNvPr>
          <p:cNvGrpSpPr>
            <a:grpSpLocks/>
          </p:cNvGrpSpPr>
          <p:nvPr/>
        </p:nvGrpSpPr>
        <p:grpSpPr bwMode="auto">
          <a:xfrm>
            <a:off x="7904163" y="2132013"/>
            <a:ext cx="873125" cy="658812"/>
            <a:chOff x="3859" y="1895"/>
            <a:chExt cx="574" cy="402"/>
          </a:xfrm>
        </p:grpSpPr>
        <p:sp>
          <p:nvSpPr>
            <p:cNvPr id="39007" name="Oval 177">
              <a:extLst>
                <a:ext uri="{FF2B5EF4-FFF2-40B4-BE49-F238E27FC236}">
                  <a16:creationId xmlns:a16="http://schemas.microsoft.com/office/drawing/2014/main" id="{1293892F-487B-4EF3-9880-EB6FC763F31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36" y="2046"/>
              <a:ext cx="97" cy="9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008" name="AutoShape 178">
              <a:extLst>
                <a:ext uri="{FF2B5EF4-FFF2-40B4-BE49-F238E27FC236}">
                  <a16:creationId xmlns:a16="http://schemas.microsoft.com/office/drawing/2014/main" id="{22685A48-5273-4BB3-B632-3BBC85994E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59" y="1895"/>
              <a:ext cx="475" cy="402"/>
            </a:xfrm>
            <a:prstGeom prst="flowChartDelay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8970" name="Group 179">
            <a:extLst>
              <a:ext uri="{FF2B5EF4-FFF2-40B4-BE49-F238E27FC236}">
                <a16:creationId xmlns:a16="http://schemas.microsoft.com/office/drawing/2014/main" id="{D6664A0D-AA2E-4EDF-8D93-E78B33AE5654}"/>
              </a:ext>
            </a:extLst>
          </p:cNvPr>
          <p:cNvGrpSpPr>
            <a:grpSpLocks/>
          </p:cNvGrpSpPr>
          <p:nvPr/>
        </p:nvGrpSpPr>
        <p:grpSpPr bwMode="auto">
          <a:xfrm>
            <a:off x="7937500" y="5049838"/>
            <a:ext cx="874713" cy="658812"/>
            <a:chOff x="3859" y="1895"/>
            <a:chExt cx="574" cy="402"/>
          </a:xfrm>
        </p:grpSpPr>
        <p:sp>
          <p:nvSpPr>
            <p:cNvPr id="39005" name="Oval 180">
              <a:extLst>
                <a:ext uri="{FF2B5EF4-FFF2-40B4-BE49-F238E27FC236}">
                  <a16:creationId xmlns:a16="http://schemas.microsoft.com/office/drawing/2014/main" id="{EE299866-017B-439A-941C-6D4BB1E0705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36" y="2046"/>
              <a:ext cx="97" cy="9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006" name="AutoShape 181">
              <a:extLst>
                <a:ext uri="{FF2B5EF4-FFF2-40B4-BE49-F238E27FC236}">
                  <a16:creationId xmlns:a16="http://schemas.microsoft.com/office/drawing/2014/main" id="{C6494CBE-6372-4492-83DF-497E49B14E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59" y="1895"/>
              <a:ext cx="475" cy="402"/>
            </a:xfrm>
            <a:prstGeom prst="flowChartDelay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8971" name="Group 182">
            <a:extLst>
              <a:ext uri="{FF2B5EF4-FFF2-40B4-BE49-F238E27FC236}">
                <a16:creationId xmlns:a16="http://schemas.microsoft.com/office/drawing/2014/main" id="{2B907A3C-8E4F-4F3A-A193-CFED65EEC630}"/>
              </a:ext>
            </a:extLst>
          </p:cNvPr>
          <p:cNvGrpSpPr>
            <a:grpSpLocks/>
          </p:cNvGrpSpPr>
          <p:nvPr/>
        </p:nvGrpSpPr>
        <p:grpSpPr bwMode="auto">
          <a:xfrm>
            <a:off x="5754688" y="5229225"/>
            <a:ext cx="130175" cy="211138"/>
            <a:chOff x="12922" y="9930"/>
            <a:chExt cx="88" cy="132"/>
          </a:xfrm>
        </p:grpSpPr>
        <p:sp>
          <p:nvSpPr>
            <p:cNvPr id="39003" name="AutoShape 183">
              <a:extLst>
                <a:ext uri="{FF2B5EF4-FFF2-40B4-BE49-F238E27FC236}">
                  <a16:creationId xmlns:a16="http://schemas.microsoft.com/office/drawing/2014/main" id="{F3166AD0-894B-48B4-91A9-B32E5F0AE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6" y="9930"/>
              <a:ext cx="78" cy="120"/>
            </a:xfrm>
            <a:prstGeom prst="diamond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004" name="Line 184">
              <a:extLst>
                <a:ext uri="{FF2B5EF4-FFF2-40B4-BE49-F238E27FC236}">
                  <a16:creationId xmlns:a16="http://schemas.microsoft.com/office/drawing/2014/main" id="{8D324E8B-49A6-48EF-B58D-E1EC940C25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22" y="10062"/>
              <a:ext cx="88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72" name="Group 185">
            <a:extLst>
              <a:ext uri="{FF2B5EF4-FFF2-40B4-BE49-F238E27FC236}">
                <a16:creationId xmlns:a16="http://schemas.microsoft.com/office/drawing/2014/main" id="{1F7E6D74-E2DB-487D-AB3F-0A66056F0953}"/>
              </a:ext>
            </a:extLst>
          </p:cNvPr>
          <p:cNvGrpSpPr>
            <a:grpSpLocks/>
          </p:cNvGrpSpPr>
          <p:nvPr/>
        </p:nvGrpSpPr>
        <p:grpSpPr bwMode="auto">
          <a:xfrm>
            <a:off x="5719763" y="3644900"/>
            <a:ext cx="130175" cy="211138"/>
            <a:chOff x="12922" y="9930"/>
            <a:chExt cx="88" cy="132"/>
          </a:xfrm>
        </p:grpSpPr>
        <p:sp>
          <p:nvSpPr>
            <p:cNvPr id="39001" name="AutoShape 186">
              <a:extLst>
                <a:ext uri="{FF2B5EF4-FFF2-40B4-BE49-F238E27FC236}">
                  <a16:creationId xmlns:a16="http://schemas.microsoft.com/office/drawing/2014/main" id="{F1A97EA6-F37A-4A18-8DAA-10054CEC5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6" y="9930"/>
              <a:ext cx="78" cy="120"/>
            </a:xfrm>
            <a:prstGeom prst="diamond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002" name="Line 187">
              <a:extLst>
                <a:ext uri="{FF2B5EF4-FFF2-40B4-BE49-F238E27FC236}">
                  <a16:creationId xmlns:a16="http://schemas.microsoft.com/office/drawing/2014/main" id="{7E701BB1-37C7-4018-A78F-40A5E76EF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22" y="10062"/>
              <a:ext cx="88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73" name="Group 188">
            <a:extLst>
              <a:ext uri="{FF2B5EF4-FFF2-40B4-BE49-F238E27FC236}">
                <a16:creationId xmlns:a16="http://schemas.microsoft.com/office/drawing/2014/main" id="{F2163D20-E86A-467A-B22E-D7990EB97ED6}"/>
              </a:ext>
            </a:extLst>
          </p:cNvPr>
          <p:cNvGrpSpPr>
            <a:grpSpLocks/>
          </p:cNvGrpSpPr>
          <p:nvPr/>
        </p:nvGrpSpPr>
        <p:grpSpPr bwMode="auto">
          <a:xfrm>
            <a:off x="5686425" y="2312988"/>
            <a:ext cx="130175" cy="211137"/>
            <a:chOff x="12922" y="9930"/>
            <a:chExt cx="88" cy="132"/>
          </a:xfrm>
        </p:grpSpPr>
        <p:sp>
          <p:nvSpPr>
            <p:cNvPr id="38999" name="AutoShape 189">
              <a:extLst>
                <a:ext uri="{FF2B5EF4-FFF2-40B4-BE49-F238E27FC236}">
                  <a16:creationId xmlns:a16="http://schemas.microsoft.com/office/drawing/2014/main" id="{8E819CED-27D4-4355-99BF-20FD7198C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6" y="9930"/>
              <a:ext cx="78" cy="120"/>
            </a:xfrm>
            <a:prstGeom prst="diamond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000" name="Line 190">
              <a:extLst>
                <a:ext uri="{FF2B5EF4-FFF2-40B4-BE49-F238E27FC236}">
                  <a16:creationId xmlns:a16="http://schemas.microsoft.com/office/drawing/2014/main" id="{8DA47F1E-F854-4BD1-9F51-1A5E3C1429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22" y="10062"/>
              <a:ext cx="88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9060" name="Line 4">
            <a:extLst>
              <a:ext uri="{FF2B5EF4-FFF2-40B4-BE49-F238E27FC236}">
                <a16:creationId xmlns:a16="http://schemas.microsoft.com/office/drawing/2014/main" id="{C103147F-1021-4C16-8B72-A7AA7BF5DA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3100" y="1176338"/>
            <a:ext cx="0" cy="935037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5" name="Rectangle 5">
            <a:extLst>
              <a:ext uri="{FF2B5EF4-FFF2-40B4-BE49-F238E27FC236}">
                <a16:creationId xmlns:a16="http://schemas.microsoft.com/office/drawing/2014/main" id="{0633E5C6-5629-4E33-AA5D-50A49A1AC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223963"/>
            <a:ext cx="154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OH</a:t>
            </a:r>
          </a:p>
        </p:txBody>
      </p:sp>
      <p:grpSp>
        <p:nvGrpSpPr>
          <p:cNvPr id="11" name="Group 89">
            <a:extLst>
              <a:ext uri="{FF2B5EF4-FFF2-40B4-BE49-F238E27FC236}">
                <a16:creationId xmlns:a16="http://schemas.microsoft.com/office/drawing/2014/main" id="{B7A9D7CC-74E7-4A53-BE5D-FC114694551B}"/>
              </a:ext>
            </a:extLst>
          </p:cNvPr>
          <p:cNvGrpSpPr>
            <a:grpSpLocks/>
          </p:cNvGrpSpPr>
          <p:nvPr/>
        </p:nvGrpSpPr>
        <p:grpSpPr bwMode="auto">
          <a:xfrm>
            <a:off x="6086475" y="2473325"/>
            <a:ext cx="792163" cy="2592388"/>
            <a:chOff x="2608" y="1480"/>
            <a:chExt cx="499" cy="1633"/>
          </a:xfrm>
        </p:grpSpPr>
        <p:sp>
          <p:nvSpPr>
            <p:cNvPr id="38995" name="Line 90">
              <a:extLst>
                <a:ext uri="{FF2B5EF4-FFF2-40B4-BE49-F238E27FC236}">
                  <a16:creationId xmlns:a16="http://schemas.microsoft.com/office/drawing/2014/main" id="{C1AB3B60-9A7B-4C55-B862-AA28444BEB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626" flipH="1">
              <a:off x="2609" y="3111"/>
              <a:ext cx="182" cy="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6" name="Line 91">
              <a:extLst>
                <a:ext uri="{FF2B5EF4-FFF2-40B4-BE49-F238E27FC236}">
                  <a16:creationId xmlns:a16="http://schemas.microsoft.com/office/drawing/2014/main" id="{A3D22BD0-D990-4D43-80B8-9587831E9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1" y="1495"/>
              <a:ext cx="0" cy="1618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7" name="Line 92">
              <a:extLst>
                <a:ext uri="{FF2B5EF4-FFF2-40B4-BE49-F238E27FC236}">
                  <a16:creationId xmlns:a16="http://schemas.microsoft.com/office/drawing/2014/main" id="{5E9BF4C6-2179-4CCA-928C-0283680F55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626" flipH="1">
              <a:off x="2609" y="2205"/>
              <a:ext cx="182" cy="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8" name="Line 93">
              <a:extLst>
                <a:ext uri="{FF2B5EF4-FFF2-40B4-BE49-F238E27FC236}">
                  <a16:creationId xmlns:a16="http://schemas.microsoft.com/office/drawing/2014/main" id="{0485E618-0295-46E4-84D7-0E781A10AA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626" flipH="1">
              <a:off x="2608" y="1480"/>
              <a:ext cx="499" cy="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94">
            <a:extLst>
              <a:ext uri="{FF2B5EF4-FFF2-40B4-BE49-F238E27FC236}">
                <a16:creationId xmlns:a16="http://schemas.microsoft.com/office/drawing/2014/main" id="{C100CD6D-853C-497E-80CA-8B231BD18D6D}"/>
              </a:ext>
            </a:extLst>
          </p:cNvPr>
          <p:cNvGrpSpPr>
            <a:grpSpLocks/>
          </p:cNvGrpSpPr>
          <p:nvPr/>
        </p:nvGrpSpPr>
        <p:grpSpPr bwMode="auto">
          <a:xfrm>
            <a:off x="6877050" y="2328863"/>
            <a:ext cx="1223963" cy="817562"/>
            <a:chOff x="4150" y="1525"/>
            <a:chExt cx="771" cy="515"/>
          </a:xfrm>
        </p:grpSpPr>
        <p:sp>
          <p:nvSpPr>
            <p:cNvPr id="38993" name="Text Box 95">
              <a:extLst>
                <a:ext uri="{FF2B5EF4-FFF2-40B4-BE49-F238E27FC236}">
                  <a16:creationId xmlns:a16="http://schemas.microsoft.com/office/drawing/2014/main" id="{6EF5D512-A8D0-4AF2-A4AE-D4637F620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1752"/>
              <a:ext cx="7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i="1">
                  <a:solidFill>
                    <a:srgbClr val="D6009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rgbClr val="D6009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IH</a:t>
              </a:r>
              <a:r>
                <a:rPr kumimoji="1" lang="zh-CN" altLang="en-US" sz="2400" baseline="-25000">
                  <a:solidFill>
                    <a:srgbClr val="D6009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sz="2400" baseline="-25000">
                  <a:solidFill>
                    <a:srgbClr val="D6009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total)</a:t>
              </a:r>
            </a:p>
          </p:txBody>
        </p:sp>
        <p:sp>
          <p:nvSpPr>
            <p:cNvPr id="38994" name="Line 96">
              <a:extLst>
                <a:ext uri="{FF2B5EF4-FFF2-40B4-BE49-F238E27FC236}">
                  <a16:creationId xmlns:a16="http://schemas.microsoft.com/office/drawing/2014/main" id="{6082236F-B8CA-49F4-BDAE-680148210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1525"/>
              <a:ext cx="227" cy="0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97">
            <a:extLst>
              <a:ext uri="{FF2B5EF4-FFF2-40B4-BE49-F238E27FC236}">
                <a16:creationId xmlns:a16="http://schemas.microsoft.com/office/drawing/2014/main" id="{202BB6DF-A052-4681-AF18-726E4479227B}"/>
              </a:ext>
            </a:extLst>
          </p:cNvPr>
          <p:cNvGrpSpPr>
            <a:grpSpLocks/>
          </p:cNvGrpSpPr>
          <p:nvPr/>
        </p:nvGrpSpPr>
        <p:grpSpPr bwMode="auto">
          <a:xfrm>
            <a:off x="5726113" y="1608138"/>
            <a:ext cx="1223962" cy="647700"/>
            <a:chOff x="3334" y="1117"/>
            <a:chExt cx="771" cy="408"/>
          </a:xfrm>
        </p:grpSpPr>
        <p:sp>
          <p:nvSpPr>
            <p:cNvPr id="38991" name="Text Box 98">
              <a:extLst>
                <a:ext uri="{FF2B5EF4-FFF2-40B4-BE49-F238E27FC236}">
                  <a16:creationId xmlns:a16="http://schemas.microsoft.com/office/drawing/2014/main" id="{6AF2F53A-5A36-4326-B4A4-3B133999C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117"/>
              <a:ext cx="7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i="1">
                  <a:solidFill>
                    <a:srgbClr val="D6009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rgbClr val="D6009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0Z</a:t>
              </a:r>
              <a:r>
                <a:rPr kumimoji="1" lang="zh-CN" altLang="en-US" sz="2400" baseline="-25000">
                  <a:solidFill>
                    <a:srgbClr val="D6009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sz="2400" baseline="-25000">
                  <a:solidFill>
                    <a:srgbClr val="D6009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total)</a:t>
              </a:r>
            </a:p>
          </p:txBody>
        </p:sp>
        <p:sp>
          <p:nvSpPr>
            <p:cNvPr id="38992" name="Line 99">
              <a:extLst>
                <a:ext uri="{FF2B5EF4-FFF2-40B4-BE49-F238E27FC236}">
                  <a16:creationId xmlns:a16="http://schemas.microsoft.com/office/drawing/2014/main" id="{1ABC9822-E894-4B82-A2C7-75391B38E7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3" y="1525"/>
              <a:ext cx="181" cy="0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" name="Group 100">
            <a:extLst>
              <a:ext uri="{FF2B5EF4-FFF2-40B4-BE49-F238E27FC236}">
                <a16:creationId xmlns:a16="http://schemas.microsoft.com/office/drawing/2014/main" id="{A822AB35-DEDC-4034-BB48-CDE00A1FD04B}"/>
              </a:ext>
            </a:extLst>
          </p:cNvPr>
          <p:cNvGrpSpPr>
            <a:grpSpLocks/>
          </p:cNvGrpSpPr>
          <p:nvPr/>
        </p:nvGrpSpPr>
        <p:grpSpPr bwMode="auto">
          <a:xfrm>
            <a:off x="6950075" y="2303463"/>
            <a:ext cx="987425" cy="3049587"/>
            <a:chOff x="1875" y="1797"/>
            <a:chExt cx="622" cy="1921"/>
          </a:xfrm>
        </p:grpSpPr>
        <p:sp>
          <p:nvSpPr>
            <p:cNvPr id="38983" name="Line 101">
              <a:extLst>
                <a:ext uri="{FF2B5EF4-FFF2-40B4-BE49-F238E27FC236}">
                  <a16:creationId xmlns:a16="http://schemas.microsoft.com/office/drawing/2014/main" id="{167F82DD-150C-42E2-8C50-61E70729E9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91246" flipH="1">
              <a:off x="2194" y="2042"/>
              <a:ext cx="302" cy="9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Line 102">
              <a:extLst>
                <a:ext uri="{FF2B5EF4-FFF2-40B4-BE49-F238E27FC236}">
                  <a16:creationId xmlns:a16="http://schemas.microsoft.com/office/drawing/2014/main" id="{CB1A4482-2338-4067-9CB9-473B163577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91246" flipH="1">
              <a:off x="2196" y="2559"/>
              <a:ext cx="275" cy="7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Line 103">
              <a:extLst>
                <a:ext uri="{FF2B5EF4-FFF2-40B4-BE49-F238E27FC236}">
                  <a16:creationId xmlns:a16="http://schemas.microsoft.com/office/drawing/2014/main" id="{A0607272-DB41-4CDB-A1C7-1282B952BC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91246" flipH="1">
              <a:off x="2197" y="2821"/>
              <a:ext cx="274" cy="7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6" name="Line 104">
              <a:extLst>
                <a:ext uri="{FF2B5EF4-FFF2-40B4-BE49-F238E27FC236}">
                  <a16:creationId xmlns:a16="http://schemas.microsoft.com/office/drawing/2014/main" id="{E65774C6-491B-4D5A-8B97-55496215D4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91246" flipH="1">
              <a:off x="2193" y="3388"/>
              <a:ext cx="290" cy="8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Line 105">
              <a:extLst>
                <a:ext uri="{FF2B5EF4-FFF2-40B4-BE49-F238E27FC236}">
                  <a16:creationId xmlns:a16="http://schemas.microsoft.com/office/drawing/2014/main" id="{63C3ABC5-6BF7-45C4-A8B5-C71EED2280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91246" flipH="1">
              <a:off x="2196" y="3708"/>
              <a:ext cx="281" cy="7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Line 106">
              <a:extLst>
                <a:ext uri="{FF2B5EF4-FFF2-40B4-BE49-F238E27FC236}">
                  <a16:creationId xmlns:a16="http://schemas.microsoft.com/office/drawing/2014/main" id="{E2CC1D53-412B-4C0B-8375-9DBDFC0AD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797"/>
              <a:ext cx="0" cy="1921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9" name="Line 107">
              <a:extLst>
                <a:ext uri="{FF2B5EF4-FFF2-40B4-BE49-F238E27FC236}">
                  <a16:creationId xmlns:a16="http://schemas.microsoft.com/office/drawing/2014/main" id="{5CC5870E-FA18-40D8-B8DE-62FB5527D3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91246" flipH="1">
              <a:off x="2194" y="1801"/>
              <a:ext cx="303" cy="10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0" name="Line 108">
              <a:extLst>
                <a:ext uri="{FF2B5EF4-FFF2-40B4-BE49-F238E27FC236}">
                  <a16:creationId xmlns:a16="http://schemas.microsoft.com/office/drawing/2014/main" id="{54F7957F-AF40-42EF-BD0B-5FAFC1AC6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5" y="1876"/>
              <a:ext cx="318" cy="0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29165" name="Rectangle 109">
            <a:extLst>
              <a:ext uri="{FF2B5EF4-FFF2-40B4-BE49-F238E27FC236}">
                <a16:creationId xmlns:a16="http://schemas.microsoft.com/office/drawing/2014/main" id="{3E88CAAF-CB4C-4304-8427-F6034CA84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087563"/>
            <a:ext cx="4608512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cs typeface="Times New Roman" panose="02020603050405020304" pitchFamily="18" charset="0"/>
              </a:rPr>
              <a:t>为使得高电平不低于规定的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IH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cs typeface="Times New Roman" panose="02020603050405020304" pitchFamily="18" charset="0"/>
              </a:rPr>
              <a:t>的最小值，则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30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cs typeface="Times New Roman" panose="02020603050405020304" pitchFamily="18" charset="0"/>
              </a:rPr>
              <a:t>的选择不能过大。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30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cs typeface="Times New Roman" panose="02020603050405020304" pitchFamily="18" charset="0"/>
              </a:rPr>
              <a:t>的最大值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30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p(max)</a:t>
            </a: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429166" name="Object 110">
            <a:extLst>
              <a:ext uri="{FF2B5EF4-FFF2-40B4-BE49-F238E27FC236}">
                <a16:creationId xmlns:a16="http://schemas.microsoft.com/office/drawing/2014/main" id="{312589BB-EBEB-4C50-BF1A-79A6ABBA22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213" y="4464050"/>
          <a:ext cx="428625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公式" r:id="rId3" imgW="1536700" imgH="469900" progId="Equation.3">
                  <p:embed/>
                </p:oleObj>
              </mc:Choice>
              <mc:Fallback>
                <p:oleObj name="公式" r:id="rId3" imgW="1536700" imgH="469900" progId="Equation.3">
                  <p:embed/>
                  <p:pic>
                    <p:nvPicPr>
                      <p:cNvPr id="429166" name="Object 110">
                        <a:extLst>
                          <a:ext uri="{FF2B5EF4-FFF2-40B4-BE49-F238E27FC236}">
                            <a16:creationId xmlns:a16="http://schemas.microsoft.com/office/drawing/2014/main" id="{312589BB-EBEB-4C50-BF1A-79A6ABBA22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4464050"/>
                        <a:ext cx="428625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82" name="Rectangle 111">
            <a:extLst>
              <a:ext uri="{FF2B5EF4-FFF2-40B4-BE49-F238E27FC236}">
                <a16:creationId xmlns:a16="http://schemas.microsoft.com/office/drawing/2014/main" id="{639F475D-1F54-4A53-957F-1A33AEED8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0" y="3963988"/>
            <a:ext cx="228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100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kumimoji="1" lang="en-US" altLang="zh-CN" sz="24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42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16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35" name="Object 55">
            <a:extLst>
              <a:ext uri="{FF2B5EF4-FFF2-40B4-BE49-F238E27FC236}">
                <a16:creationId xmlns:a16="http://schemas.microsoft.com/office/drawing/2014/main" id="{13845DB8-B310-456F-9EB8-0D93DD82EE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160463"/>
          <a:ext cx="4608513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图片" r:id="rId3" imgW="2071116" imgH="1217676" progId="Word.Picture.8">
                  <p:embed/>
                </p:oleObj>
              </mc:Choice>
              <mc:Fallback>
                <p:oleObj name="图片" r:id="rId3" imgW="2071116" imgH="1217676" progId="Word.Picture.8">
                  <p:embed/>
                  <p:pic>
                    <p:nvPicPr>
                      <p:cNvPr id="430135" name="Object 55">
                        <a:extLst>
                          <a:ext uri="{FF2B5EF4-FFF2-40B4-BE49-F238E27FC236}">
                            <a16:creationId xmlns:a16="http://schemas.microsoft.com/office/drawing/2014/main" id="{13845DB8-B310-456F-9EB8-0D93DD82EE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2187"/>
                      <a:stretch>
                        <a:fillRect/>
                      </a:stretch>
                    </p:blipFill>
                    <p:spPr bwMode="auto">
                      <a:xfrm>
                        <a:off x="1187450" y="1160463"/>
                        <a:ext cx="4608513" cy="278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Rectangle 4">
            <a:extLst>
              <a:ext uri="{FF2B5EF4-FFF2-40B4-BE49-F238E27FC236}">
                <a16:creationId xmlns:a16="http://schemas.microsoft.com/office/drawing/2014/main" id="{8B8957D2-57C8-4354-9A8C-DA627271F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49275"/>
            <a:ext cx="502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2.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三态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(TSL)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输出门电路</a:t>
            </a:r>
          </a:p>
        </p:txBody>
      </p:sp>
      <p:sp>
        <p:nvSpPr>
          <p:cNvPr id="430085" name="Rectangle 5">
            <a:extLst>
              <a:ext uri="{FF2B5EF4-FFF2-40B4-BE49-F238E27FC236}">
                <a16:creationId xmlns:a16="http://schemas.microsoft.com/office/drawing/2014/main" id="{2C3A0BDE-B2A4-430A-B425-C5EBA8C29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916113"/>
            <a:ext cx="2286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30088" name="Rectangle 8">
            <a:extLst>
              <a:ext uri="{FF2B5EF4-FFF2-40B4-BE49-F238E27FC236}">
                <a16:creationId xmlns:a16="http://schemas.microsoft.com/office/drawing/2014/main" id="{AA5C3834-FAE8-4B89-B2B0-7DEB84D47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816225"/>
            <a:ext cx="228600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30089" name="Rectangle 9">
            <a:extLst>
              <a:ext uri="{FF2B5EF4-FFF2-40B4-BE49-F238E27FC236}">
                <a16:creationId xmlns:a16="http://schemas.microsoft.com/office/drawing/2014/main" id="{0262D4DD-CEB9-4FA3-83AB-2DB6BFDE7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429000"/>
            <a:ext cx="2286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30090" name="Rectangle 10">
            <a:extLst>
              <a:ext uri="{FF2B5EF4-FFF2-40B4-BE49-F238E27FC236}">
                <a16:creationId xmlns:a16="http://schemas.microsoft.com/office/drawing/2014/main" id="{9DDE24F0-9171-4F45-93A1-1B613055F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738" y="1700213"/>
            <a:ext cx="2286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30091" name="Rectangle 11">
            <a:extLst>
              <a:ext uri="{FF2B5EF4-FFF2-40B4-BE49-F238E27FC236}">
                <a16:creationId xmlns:a16="http://schemas.microsoft.com/office/drawing/2014/main" id="{EEC34D4C-4AB7-4BEF-8402-9AB60608E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8" y="2852738"/>
            <a:ext cx="2286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30092" name="Rectangle 12">
            <a:extLst>
              <a:ext uri="{FF2B5EF4-FFF2-40B4-BE49-F238E27FC236}">
                <a16:creationId xmlns:a16="http://schemas.microsoft.com/office/drawing/2014/main" id="{A0708ADC-8F92-4FC7-80CA-93F275D62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2132013"/>
            <a:ext cx="863600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截止</a:t>
            </a:r>
          </a:p>
        </p:txBody>
      </p:sp>
      <p:sp>
        <p:nvSpPr>
          <p:cNvPr id="430093" name="Rectangle 13">
            <a:extLst>
              <a:ext uri="{FF2B5EF4-FFF2-40B4-BE49-F238E27FC236}">
                <a16:creationId xmlns:a16="http://schemas.microsoft.com/office/drawing/2014/main" id="{E9EF873E-79C1-4FD3-B2B5-CFDD59180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2997200"/>
            <a:ext cx="936625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导通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E8A82C2E-BC9F-463C-9904-45BF7F460F2C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941888"/>
            <a:ext cx="4356100" cy="358775"/>
            <a:chOff x="3016" y="3018"/>
            <a:chExt cx="2744" cy="226"/>
          </a:xfrm>
        </p:grpSpPr>
        <p:sp>
          <p:nvSpPr>
            <p:cNvPr id="39985" name="Rectangle 15">
              <a:extLst>
                <a:ext uri="{FF2B5EF4-FFF2-40B4-BE49-F238E27FC236}">
                  <a16:creationId xmlns:a16="http://schemas.microsoft.com/office/drawing/2014/main" id="{83940DB0-3EBE-4159-A479-B71BAC005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" y="3018"/>
              <a:ext cx="969" cy="22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524986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524986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524986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b="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86" name="Rectangle 16">
              <a:extLst>
                <a:ext uri="{FF2B5EF4-FFF2-40B4-BE49-F238E27FC236}">
                  <a16:creationId xmlns:a16="http://schemas.microsoft.com/office/drawing/2014/main" id="{C54F2A10-BA0D-4D0D-A8C4-70350B28F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7" y="3018"/>
              <a:ext cx="774" cy="22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524986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524986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524986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b="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87" name="Rectangle 17">
              <a:extLst>
                <a:ext uri="{FF2B5EF4-FFF2-40B4-BE49-F238E27FC236}">
                  <a16:creationId xmlns:a16="http://schemas.microsoft.com/office/drawing/2014/main" id="{67D0BCD3-078F-4D77-A96A-3AABCF87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018"/>
              <a:ext cx="1001" cy="22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524986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524986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524986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14FE3564-DDC4-4DB3-9341-B9009D86DDCE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5302250"/>
            <a:ext cx="4356100" cy="358775"/>
            <a:chOff x="3016" y="3244"/>
            <a:chExt cx="2744" cy="226"/>
          </a:xfrm>
        </p:grpSpPr>
        <p:sp>
          <p:nvSpPr>
            <p:cNvPr id="39981" name="Rectangle 19">
              <a:extLst>
                <a:ext uri="{FF2B5EF4-FFF2-40B4-BE49-F238E27FC236}">
                  <a16:creationId xmlns:a16="http://schemas.microsoft.com/office/drawing/2014/main" id="{6EA67F08-FB9B-4150-83B5-AB169D790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" y="3244"/>
              <a:ext cx="969" cy="22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524986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524986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524986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D6009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高阻</a:t>
              </a:r>
            </a:p>
          </p:txBody>
        </p:sp>
        <p:sp>
          <p:nvSpPr>
            <p:cNvPr id="39982" name="Rectangle 20">
              <a:extLst>
                <a:ext uri="{FF2B5EF4-FFF2-40B4-BE49-F238E27FC236}">
                  <a16:creationId xmlns:a16="http://schemas.microsoft.com/office/drawing/2014/main" id="{C66607A3-E8F7-4E89-BF84-F64C61A1C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7" y="3244"/>
              <a:ext cx="774" cy="22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3366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</a:t>
              </a:r>
              <a:r>
                <a:rPr kumimoji="1" lang="en-US" altLang="zh-CN" sz="2400">
                  <a:solidFill>
                    <a:srgbClr val="D600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9983" name="Rectangle 21">
              <a:extLst>
                <a:ext uri="{FF2B5EF4-FFF2-40B4-BE49-F238E27FC236}">
                  <a16:creationId xmlns:a16="http://schemas.microsoft.com/office/drawing/2014/main" id="{F325E41A-6F66-4356-92D1-110279868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244"/>
              <a:ext cx="1001" cy="22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524986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524986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524986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D60093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400" b="0">
                <a:solidFill>
                  <a:srgbClr val="D60093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84" name="Line 22">
              <a:extLst>
                <a:ext uri="{FF2B5EF4-FFF2-40B4-BE49-F238E27FC236}">
                  <a16:creationId xmlns:a16="http://schemas.microsoft.com/office/drawing/2014/main" id="{9FF33450-078E-476B-AF30-A1DFF469C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3470"/>
              <a:ext cx="2744" cy="0"/>
            </a:xfrm>
            <a:prstGeom prst="line">
              <a:avLst/>
            </a:prstGeom>
            <a:noFill/>
            <a:ln w="28575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</p:grpSp>
      <p:grpSp>
        <p:nvGrpSpPr>
          <p:cNvPr id="4" name="Group 23">
            <a:extLst>
              <a:ext uri="{FF2B5EF4-FFF2-40B4-BE49-F238E27FC236}">
                <a16:creationId xmlns:a16="http://schemas.microsoft.com/office/drawing/2014/main" id="{0E3CEE41-88B6-4595-93D4-77B903EA16D6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078288"/>
            <a:ext cx="4356100" cy="1574800"/>
            <a:chOff x="3016" y="2478"/>
            <a:chExt cx="2744" cy="992"/>
          </a:xfrm>
        </p:grpSpPr>
        <p:grpSp>
          <p:nvGrpSpPr>
            <p:cNvPr id="39973" name="Group 24">
              <a:extLst>
                <a:ext uri="{FF2B5EF4-FFF2-40B4-BE49-F238E27FC236}">
                  <a16:creationId xmlns:a16="http://schemas.microsoft.com/office/drawing/2014/main" id="{916423DE-4519-4813-B5CE-5154A4B987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" y="2478"/>
              <a:ext cx="2744" cy="314"/>
              <a:chOff x="3016" y="2478"/>
              <a:chExt cx="2744" cy="314"/>
            </a:xfrm>
          </p:grpSpPr>
          <p:sp>
            <p:nvSpPr>
              <p:cNvPr id="39977" name="Rectangle 25">
                <a:extLst>
                  <a:ext uri="{FF2B5EF4-FFF2-40B4-BE49-F238E27FC236}">
                    <a16:creationId xmlns:a16="http://schemas.microsoft.com/office/drawing/2014/main" id="{C38767EB-1446-430F-A5D2-E239D6A7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1" y="2478"/>
                <a:ext cx="969" cy="314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kumimoji="1" lang="zh-CN" altLang="en-US" sz="240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输出</a:t>
                </a:r>
                <a:r>
                  <a:rPr kumimoji="1" lang="en-US" altLang="zh-CN" sz="2400" b="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L</a:t>
                </a:r>
              </a:p>
            </p:txBody>
          </p:sp>
          <p:sp>
            <p:nvSpPr>
              <p:cNvPr id="39978" name="Rectangle 26">
                <a:extLst>
                  <a:ext uri="{FF2B5EF4-FFF2-40B4-BE49-F238E27FC236}">
                    <a16:creationId xmlns:a16="http://schemas.microsoft.com/office/drawing/2014/main" id="{3CB27839-8B13-4D9E-B8A6-C737712F3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7" y="2478"/>
                <a:ext cx="774" cy="314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40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输入</a:t>
                </a:r>
                <a:r>
                  <a:rPr kumimoji="1" lang="en-US" altLang="zh-CN" sz="2400" b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9979" name="Rectangle 27">
                <a:extLst>
                  <a:ext uri="{FF2B5EF4-FFF2-40B4-BE49-F238E27FC236}">
                    <a16:creationId xmlns:a16="http://schemas.microsoft.com/office/drawing/2014/main" id="{BFCBA5B6-B25C-4EF4-89C7-C650CFD6C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" y="2478"/>
                <a:ext cx="1001" cy="314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249863" algn="r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249863" algn="r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249863" algn="r"/>
                  </a:tabLst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249863" algn="r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249863" algn="r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249863" algn="r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249863" algn="r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249863" algn="r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249863" algn="r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40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使能</a:t>
                </a:r>
                <a:r>
                  <a:rPr kumimoji="1" lang="en-US" altLang="zh-CN" sz="2400" b="0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EN</a:t>
                </a:r>
                <a:endParaRPr kumimoji="1" lang="en-US" altLang="zh-CN" sz="2400" b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980" name="Line 28">
                <a:extLst>
                  <a:ext uri="{FF2B5EF4-FFF2-40B4-BE49-F238E27FC236}">
                    <a16:creationId xmlns:a16="http://schemas.microsoft.com/office/drawing/2014/main" id="{739E96DC-E1E4-4F58-B053-DC6386FBA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6" y="2478"/>
                <a:ext cx="2744" cy="0"/>
              </a:xfrm>
              <a:prstGeom prst="line">
                <a:avLst/>
              </a:prstGeom>
              <a:noFill/>
              <a:ln w="28575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</p:grpSp>
        <p:sp>
          <p:nvSpPr>
            <p:cNvPr id="39974" name="Line 29">
              <a:extLst>
                <a:ext uri="{FF2B5EF4-FFF2-40B4-BE49-F238E27FC236}">
                  <a16:creationId xmlns:a16="http://schemas.microsoft.com/office/drawing/2014/main" id="{D0985010-8EB7-4165-92BA-8E582AE72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478"/>
              <a:ext cx="0" cy="9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39975" name="Line 30">
              <a:extLst>
                <a:ext uri="{FF2B5EF4-FFF2-40B4-BE49-F238E27FC236}">
                  <a16:creationId xmlns:a16="http://schemas.microsoft.com/office/drawing/2014/main" id="{7A864144-DAC5-47BE-9FAD-DDA6D2995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0" y="2478"/>
              <a:ext cx="0" cy="9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39976" name="Line 31">
              <a:extLst>
                <a:ext uri="{FF2B5EF4-FFF2-40B4-BE49-F238E27FC236}">
                  <a16:creationId xmlns:a16="http://schemas.microsoft.com/office/drawing/2014/main" id="{64823C0C-B233-49FB-8B0D-B84B73464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1" y="2478"/>
              <a:ext cx="0" cy="992"/>
            </a:xfrm>
            <a:prstGeom prst="line">
              <a:avLst/>
            </a:prstGeom>
            <a:noFill/>
            <a:ln w="28575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</p:grpSp>
      <p:grpSp>
        <p:nvGrpSpPr>
          <p:cNvPr id="6" name="Group 32">
            <a:extLst>
              <a:ext uri="{FF2B5EF4-FFF2-40B4-BE49-F238E27FC236}">
                <a16:creationId xmlns:a16="http://schemas.microsoft.com/office/drawing/2014/main" id="{ADA8454C-44ED-44D3-A5C3-7F3A48936850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54538"/>
            <a:ext cx="4356100" cy="387350"/>
            <a:chOff x="3016" y="2782"/>
            <a:chExt cx="2744" cy="244"/>
          </a:xfrm>
        </p:grpSpPr>
        <p:sp>
          <p:nvSpPr>
            <p:cNvPr id="39968" name="Rectangle 33">
              <a:extLst>
                <a:ext uri="{FF2B5EF4-FFF2-40B4-BE49-F238E27FC236}">
                  <a16:creationId xmlns:a16="http://schemas.microsoft.com/office/drawing/2014/main" id="{44E14E92-8ABB-4AE5-AD8C-728D88E86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782"/>
              <a:ext cx="2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en-GB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69" name="Rectangle 34">
              <a:extLst>
                <a:ext uri="{FF2B5EF4-FFF2-40B4-BE49-F238E27FC236}">
                  <a16:creationId xmlns:a16="http://schemas.microsoft.com/office/drawing/2014/main" id="{F2F60D78-CD3F-4EE1-908C-523C26160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" y="2792"/>
              <a:ext cx="969" cy="22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524986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524986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524986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400" b="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70" name="Rectangle 35">
              <a:extLst>
                <a:ext uri="{FF2B5EF4-FFF2-40B4-BE49-F238E27FC236}">
                  <a16:creationId xmlns:a16="http://schemas.microsoft.com/office/drawing/2014/main" id="{4FA83E5C-DBBE-43F6-B5B9-650760285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7" y="2792"/>
              <a:ext cx="774" cy="22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524986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524986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524986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400" b="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71" name="Rectangle 36">
              <a:extLst>
                <a:ext uri="{FF2B5EF4-FFF2-40B4-BE49-F238E27FC236}">
                  <a16:creationId xmlns:a16="http://schemas.microsoft.com/office/drawing/2014/main" id="{44145E9D-A7E9-4B66-B13B-5ACC08F26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792"/>
              <a:ext cx="1001" cy="22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524986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524986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524986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524986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972" name="Line 37">
              <a:extLst>
                <a:ext uri="{FF2B5EF4-FFF2-40B4-BE49-F238E27FC236}">
                  <a16:creationId xmlns:a16="http://schemas.microsoft.com/office/drawing/2014/main" id="{0308A8F0-6390-4420-8E5E-1D9C45B37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792"/>
              <a:ext cx="2744" cy="0"/>
            </a:xfrm>
            <a:prstGeom prst="line">
              <a:avLst/>
            </a:prstGeom>
            <a:noFill/>
            <a:ln w="28575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</p:grpSp>
      <p:sp>
        <p:nvSpPr>
          <p:cNvPr id="430118" name="Rectangle 38">
            <a:extLst>
              <a:ext uri="{FF2B5EF4-FFF2-40B4-BE49-F238E27FC236}">
                <a16:creationId xmlns:a16="http://schemas.microsoft.com/office/drawing/2014/main" id="{9F2830E8-DA15-478F-A13C-F3DAFDE6C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375025"/>
            <a:ext cx="215900" cy="449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30119" name="Rectangle 39">
            <a:extLst>
              <a:ext uri="{FF2B5EF4-FFF2-40B4-BE49-F238E27FC236}">
                <a16:creationId xmlns:a16="http://schemas.microsoft.com/office/drawing/2014/main" id="{54C3DF73-B4D0-4859-A8B5-1CCA9342B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738" y="2779713"/>
            <a:ext cx="214312" cy="449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楷体_GB2312" pitchFamily="49" charset="-122"/>
              </a:rPr>
              <a:t>0</a:t>
            </a:r>
          </a:p>
        </p:txBody>
      </p:sp>
      <p:sp>
        <p:nvSpPr>
          <p:cNvPr id="430120" name="Rectangle 40">
            <a:extLst>
              <a:ext uri="{FF2B5EF4-FFF2-40B4-BE49-F238E27FC236}">
                <a16:creationId xmlns:a16="http://schemas.microsoft.com/office/drawing/2014/main" id="{9CFAC817-964A-4035-97BF-D9926F622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738" y="1628775"/>
            <a:ext cx="212725" cy="449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30121" name="Rectangle 41">
            <a:extLst>
              <a:ext uri="{FF2B5EF4-FFF2-40B4-BE49-F238E27FC236}">
                <a16:creationId xmlns:a16="http://schemas.microsoft.com/office/drawing/2014/main" id="{CAD92651-7126-42CA-ACD7-C3CED71C1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2997200"/>
            <a:ext cx="720725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截止</a:t>
            </a:r>
          </a:p>
        </p:txBody>
      </p:sp>
      <p:sp>
        <p:nvSpPr>
          <p:cNvPr id="430122" name="Rectangle 42">
            <a:extLst>
              <a:ext uri="{FF2B5EF4-FFF2-40B4-BE49-F238E27FC236}">
                <a16:creationId xmlns:a16="http://schemas.microsoft.com/office/drawing/2014/main" id="{BC9CB9FA-AE9A-4B2B-BE7D-FD5D1A9C8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2132013"/>
            <a:ext cx="719137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导通</a:t>
            </a:r>
          </a:p>
        </p:txBody>
      </p:sp>
      <p:sp>
        <p:nvSpPr>
          <p:cNvPr id="430123" name="Rectangle 43">
            <a:extLst>
              <a:ext uri="{FF2B5EF4-FFF2-40B4-BE49-F238E27FC236}">
                <a16:creationId xmlns:a16="http://schemas.microsoft.com/office/drawing/2014/main" id="{7F9F6560-6F0B-4D60-809D-175182290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1916113"/>
            <a:ext cx="187325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30124" name="Rectangle 44">
            <a:extLst>
              <a:ext uri="{FF2B5EF4-FFF2-40B4-BE49-F238E27FC236}">
                <a16:creationId xmlns:a16="http://schemas.microsoft.com/office/drawing/2014/main" id="{9F76499B-7D0A-4B44-8509-2C26B0865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738" y="1601788"/>
            <a:ext cx="228600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D60093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30125" name="Rectangle 45">
            <a:extLst>
              <a:ext uri="{FF2B5EF4-FFF2-40B4-BE49-F238E27FC236}">
                <a16:creationId xmlns:a16="http://schemas.microsoft.com/office/drawing/2014/main" id="{DF09607B-E639-4E1B-9711-BFA7DC528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738" y="2852738"/>
            <a:ext cx="228600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D60093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30126" name="Rectangle 46">
            <a:extLst>
              <a:ext uri="{FF2B5EF4-FFF2-40B4-BE49-F238E27FC236}">
                <a16:creationId xmlns:a16="http://schemas.microsoft.com/office/drawing/2014/main" id="{79946B3C-4657-4013-B283-294A4B265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2132013"/>
            <a:ext cx="792163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D60093"/>
                </a:solidFill>
                <a:latin typeface="Times New Roman" panose="02020603050405020304" pitchFamily="18" charset="0"/>
              </a:rPr>
              <a:t>截止</a:t>
            </a:r>
          </a:p>
        </p:txBody>
      </p:sp>
      <p:sp>
        <p:nvSpPr>
          <p:cNvPr id="430127" name="Rectangle 47">
            <a:extLst>
              <a:ext uri="{FF2B5EF4-FFF2-40B4-BE49-F238E27FC236}">
                <a16:creationId xmlns:a16="http://schemas.microsoft.com/office/drawing/2014/main" id="{9155EE01-C290-49B9-993C-F1B8483B5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2997200"/>
            <a:ext cx="719137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D60093"/>
                </a:solidFill>
                <a:latin typeface="Times New Roman" panose="02020603050405020304" pitchFamily="18" charset="0"/>
              </a:rPr>
              <a:t>截止</a:t>
            </a:r>
          </a:p>
        </p:txBody>
      </p:sp>
      <p:sp>
        <p:nvSpPr>
          <p:cNvPr id="430128" name="Rectangle 48">
            <a:extLst>
              <a:ext uri="{FF2B5EF4-FFF2-40B4-BE49-F238E27FC236}">
                <a16:creationId xmlns:a16="http://schemas.microsoft.com/office/drawing/2014/main" id="{4F8C8166-569B-4BED-91E9-3E44515D3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357563"/>
            <a:ext cx="361950" cy="449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D60093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30129" name="Rectangle 49">
            <a:extLst>
              <a:ext uri="{FF2B5EF4-FFF2-40B4-BE49-F238E27FC236}">
                <a16:creationId xmlns:a16="http://schemas.microsoft.com/office/drawing/2014/main" id="{B47B14C3-63E5-4697-91DA-DEF8292D2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2852738"/>
            <a:ext cx="217488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D60093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30130" name="Rectangle 50">
            <a:extLst>
              <a:ext uri="{FF2B5EF4-FFF2-40B4-BE49-F238E27FC236}">
                <a16:creationId xmlns:a16="http://schemas.microsoft.com/office/drawing/2014/main" id="{3C418ADE-1CC8-4D12-8785-3F544DE4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805488"/>
            <a:ext cx="508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逻辑功能：高电平有效的同相逻辑门</a:t>
            </a:r>
          </a:p>
        </p:txBody>
      </p:sp>
      <p:sp>
        <p:nvSpPr>
          <p:cNvPr id="430131" name="Rectangle 51">
            <a:extLst>
              <a:ext uri="{FF2B5EF4-FFF2-40B4-BE49-F238E27FC236}">
                <a16:creationId xmlns:a16="http://schemas.microsoft.com/office/drawing/2014/main" id="{604ACC3A-A696-4D97-967A-684916D1C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063" y="2492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30132" name="Rectangle 52">
            <a:extLst>
              <a:ext uri="{FF2B5EF4-FFF2-40B4-BE49-F238E27FC236}">
                <a16:creationId xmlns:a16="http://schemas.microsoft.com/office/drawing/2014/main" id="{08AFC5E5-9812-4018-80DA-523368EA8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063" y="2492375"/>
            <a:ext cx="336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9966" name="Rectangle 56">
            <a:extLst>
              <a:ext uri="{FF2B5EF4-FFF2-40B4-BE49-F238E27FC236}">
                <a16:creationId xmlns:a16="http://schemas.microsoft.com/office/drawing/2014/main" id="{D07B4AE5-BB26-4FA8-8578-D91CF194B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30137" name="Object 57">
            <a:extLst>
              <a:ext uri="{FF2B5EF4-FFF2-40B4-BE49-F238E27FC236}">
                <a16:creationId xmlns:a16="http://schemas.microsoft.com/office/drawing/2014/main" id="{217A9314-E419-4F20-979F-C8E5A70E72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184650"/>
          <a:ext cx="2433637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图片" r:id="rId5" imgW="1030031" imgH="521862" progId="Word.Picture.8">
                  <p:embed/>
                </p:oleObj>
              </mc:Choice>
              <mc:Fallback>
                <p:oleObj name="图片" r:id="rId5" imgW="1030031" imgH="521862" progId="Word.Picture.8">
                  <p:embed/>
                  <p:pic>
                    <p:nvPicPr>
                      <p:cNvPr id="430137" name="Object 57">
                        <a:extLst>
                          <a:ext uri="{FF2B5EF4-FFF2-40B4-BE49-F238E27FC236}">
                            <a16:creationId xmlns:a16="http://schemas.microsoft.com/office/drawing/2014/main" id="{217A9314-E419-4F20-979F-C8E5A70E72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2187"/>
                      <a:stretch>
                        <a:fillRect/>
                      </a:stretch>
                    </p:blipFill>
                    <p:spPr bwMode="auto">
                      <a:xfrm>
                        <a:off x="1116013" y="4184650"/>
                        <a:ext cx="2433637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43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3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0" dur="500"/>
                                        <p:tgtEl>
                                          <p:spTgt spid="43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3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5" dur="500"/>
                                        <p:tgtEl>
                                          <p:spTgt spid="43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5" grpId="0"/>
      <p:bldP spid="430088" grpId="0" animBg="1"/>
      <p:bldP spid="430089" grpId="0"/>
      <p:bldP spid="430090" grpId="0"/>
      <p:bldP spid="430091" grpId="0"/>
      <p:bldP spid="430092" grpId="0" animBg="1"/>
      <p:bldP spid="430093" grpId="0" animBg="1"/>
      <p:bldP spid="430093" grpId="1" animBg="1"/>
      <p:bldP spid="430118" grpId="0" animBg="1"/>
      <p:bldP spid="430119" grpId="0" animBg="1"/>
      <p:bldP spid="430120" grpId="0" animBg="1"/>
      <p:bldP spid="430121" grpId="0" animBg="1"/>
      <p:bldP spid="430122" grpId="0" animBg="1"/>
      <p:bldP spid="430123" grpId="0" animBg="1"/>
      <p:bldP spid="430124" grpId="0" animBg="1"/>
      <p:bldP spid="430125" grpId="0" animBg="1"/>
      <p:bldP spid="430126" grpId="0" animBg="1"/>
      <p:bldP spid="430127" grpId="0" animBg="1"/>
      <p:bldP spid="430128" grpId="0" animBg="1"/>
      <p:bldP spid="430129" grpId="0" build="allAtOnce" animBg="1"/>
      <p:bldP spid="430130" grpId="0"/>
      <p:bldP spid="430131" grpId="0"/>
      <p:bldP spid="4301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id="{AE8D876E-F445-45E5-9458-B6AE148A4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49275"/>
            <a:ext cx="502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三态门电路的应用</a:t>
            </a:r>
          </a:p>
        </p:txBody>
      </p:sp>
      <p:sp>
        <p:nvSpPr>
          <p:cNvPr id="459823" name="Rectangle 47">
            <a:extLst>
              <a:ext uri="{FF2B5EF4-FFF2-40B4-BE49-F238E27FC236}">
                <a16:creationId xmlns:a16="http://schemas.microsoft.com/office/drawing/2014/main" id="{7C1145BA-A438-48A9-AD14-B2653C7BA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797425"/>
            <a:ext cx="7843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任何时刻只能有一个门的使能端为有效，其他门输出高阻</a:t>
            </a:r>
          </a:p>
        </p:txBody>
      </p:sp>
      <p:sp>
        <p:nvSpPr>
          <p:cNvPr id="40964" name="Rectangle 50">
            <a:extLst>
              <a:ext uri="{FF2B5EF4-FFF2-40B4-BE49-F238E27FC236}">
                <a16:creationId xmlns:a16="http://schemas.microsoft.com/office/drawing/2014/main" id="{BE130BB3-8B10-4A5A-AFF2-DE6C75CAB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5" name="Text Box 52">
            <a:extLst>
              <a:ext uri="{FF2B5EF4-FFF2-40B4-BE49-F238E27FC236}">
                <a16:creationId xmlns:a16="http://schemas.microsoft.com/office/drawing/2014/main" id="{DAD5328D-6710-40BC-BD23-2E26E82FE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3613" y="3835400"/>
            <a:ext cx="82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en-US" altLang="zh-CN" sz="2400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0966" name="Text Box 53">
            <a:extLst>
              <a:ext uri="{FF2B5EF4-FFF2-40B4-BE49-F238E27FC236}">
                <a16:creationId xmlns:a16="http://schemas.microsoft.com/office/drawing/2014/main" id="{A3469B00-51D3-4797-B033-4CE7ED596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788" y="3835400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en-US" altLang="zh-CN" sz="2400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0967" name="Text Box 54">
            <a:extLst>
              <a:ext uri="{FF2B5EF4-FFF2-40B4-BE49-F238E27FC236}">
                <a16:creationId xmlns:a16="http://schemas.microsoft.com/office/drawing/2014/main" id="{9022A837-3E6E-41F0-A6E3-9C47FE6F9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2688" y="38354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en-US" altLang="zh-CN" sz="2400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grpSp>
        <p:nvGrpSpPr>
          <p:cNvPr id="40968" name="Group 55">
            <a:extLst>
              <a:ext uri="{FF2B5EF4-FFF2-40B4-BE49-F238E27FC236}">
                <a16:creationId xmlns:a16="http://schemas.microsoft.com/office/drawing/2014/main" id="{8F2912D5-77B0-4B92-BE4B-E3E8FD82AF3C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2398713"/>
            <a:ext cx="6353175" cy="1587"/>
            <a:chOff x="888" y="1686"/>
            <a:chExt cx="4002" cy="0"/>
          </a:xfrm>
        </p:grpSpPr>
        <p:sp>
          <p:nvSpPr>
            <p:cNvPr id="41009" name="Line 56">
              <a:extLst>
                <a:ext uri="{FF2B5EF4-FFF2-40B4-BE49-F238E27FC236}">
                  <a16:creationId xmlns:a16="http://schemas.microsoft.com/office/drawing/2014/main" id="{DA4DB55B-6E25-4FE3-9939-93C832224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6" y="1686"/>
              <a:ext cx="1974" cy="0"/>
            </a:xfrm>
            <a:prstGeom prst="line">
              <a:avLst/>
            </a:prstGeom>
            <a:noFill/>
            <a:ln w="76200">
              <a:solidFill>
                <a:srgbClr val="000099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0" name="Line 57">
              <a:extLst>
                <a:ext uri="{FF2B5EF4-FFF2-40B4-BE49-F238E27FC236}">
                  <a16:creationId xmlns:a16="http://schemas.microsoft.com/office/drawing/2014/main" id="{7AD3DB35-A8DE-4A0B-A08E-67BF59CEAE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8" y="1686"/>
              <a:ext cx="2034" cy="0"/>
            </a:xfrm>
            <a:prstGeom prst="line">
              <a:avLst/>
            </a:prstGeom>
            <a:noFill/>
            <a:ln w="76200">
              <a:solidFill>
                <a:srgbClr val="000099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69" name="Text Box 58">
            <a:extLst>
              <a:ext uri="{FF2B5EF4-FFF2-40B4-BE49-F238E27FC236}">
                <a16:creationId xmlns:a16="http://schemas.microsoft.com/office/drawing/2014/main" id="{07960EC5-A8DE-4AF8-A3BD-1FC85A47D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1841500"/>
            <a:ext cx="1973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</a:rPr>
              <a:t>数据总线</a:t>
            </a:r>
          </a:p>
        </p:txBody>
      </p:sp>
      <p:grpSp>
        <p:nvGrpSpPr>
          <p:cNvPr id="3" name="Group 59">
            <a:extLst>
              <a:ext uri="{FF2B5EF4-FFF2-40B4-BE49-F238E27FC236}">
                <a16:creationId xmlns:a16="http://schemas.microsoft.com/office/drawing/2014/main" id="{86221054-1471-4F55-9D50-0A96880F46BD}"/>
              </a:ext>
            </a:extLst>
          </p:cNvPr>
          <p:cNvGrpSpPr>
            <a:grpSpLocks/>
          </p:cNvGrpSpPr>
          <p:nvPr/>
        </p:nvGrpSpPr>
        <p:grpSpPr bwMode="auto">
          <a:xfrm>
            <a:off x="1776413" y="3835400"/>
            <a:ext cx="4373562" cy="457200"/>
            <a:chOff x="1119" y="2772"/>
            <a:chExt cx="2755" cy="288"/>
          </a:xfrm>
        </p:grpSpPr>
        <p:sp>
          <p:nvSpPr>
            <p:cNvPr id="41006" name="Text Box 60">
              <a:extLst>
                <a:ext uri="{FF2B5EF4-FFF2-40B4-BE49-F238E27FC236}">
                  <a16:creationId xmlns:a16="http://schemas.microsoft.com/office/drawing/2014/main" id="{A87BE3B6-C393-42DB-8974-38473713D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9" y="2772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1007" name="Text Box 61">
              <a:extLst>
                <a:ext uri="{FF2B5EF4-FFF2-40B4-BE49-F238E27FC236}">
                  <a16:creationId xmlns:a16="http://schemas.microsoft.com/office/drawing/2014/main" id="{76F2570E-0926-4CEE-A662-28D2F8815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2772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1008" name="Text Box 62">
              <a:extLst>
                <a:ext uri="{FF2B5EF4-FFF2-40B4-BE49-F238E27FC236}">
                  <a16:creationId xmlns:a16="http://schemas.microsoft.com/office/drawing/2014/main" id="{DEB5AD32-408E-40E9-919A-620FC63CB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2" y="2772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4" name="Group 63">
            <a:extLst>
              <a:ext uri="{FF2B5EF4-FFF2-40B4-BE49-F238E27FC236}">
                <a16:creationId xmlns:a16="http://schemas.microsoft.com/office/drawing/2014/main" id="{16069FC3-1123-4E09-BBB8-B2DEBFB0C13A}"/>
              </a:ext>
            </a:extLst>
          </p:cNvPr>
          <p:cNvGrpSpPr>
            <a:grpSpLocks/>
          </p:cNvGrpSpPr>
          <p:nvPr/>
        </p:nvGrpSpPr>
        <p:grpSpPr bwMode="auto">
          <a:xfrm>
            <a:off x="1776413" y="3835400"/>
            <a:ext cx="4373562" cy="457200"/>
            <a:chOff x="1119" y="3368"/>
            <a:chExt cx="2755" cy="288"/>
          </a:xfrm>
        </p:grpSpPr>
        <p:sp>
          <p:nvSpPr>
            <p:cNvPr id="41003" name="Text Box 64">
              <a:extLst>
                <a:ext uri="{FF2B5EF4-FFF2-40B4-BE49-F238E27FC236}">
                  <a16:creationId xmlns:a16="http://schemas.microsoft.com/office/drawing/2014/main" id="{E92ED1A1-A21D-4304-A164-341D47938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9" y="336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1004" name="Text Box 65">
              <a:extLst>
                <a:ext uri="{FF2B5EF4-FFF2-40B4-BE49-F238E27FC236}">
                  <a16:creationId xmlns:a16="http://schemas.microsoft.com/office/drawing/2014/main" id="{5D00D09A-3005-413A-8614-B13BDFDA3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336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1005" name="Text Box 66">
              <a:extLst>
                <a:ext uri="{FF2B5EF4-FFF2-40B4-BE49-F238E27FC236}">
                  <a16:creationId xmlns:a16="http://schemas.microsoft.com/office/drawing/2014/main" id="{09363927-1EDB-49DC-84E2-71EE39505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2" y="336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5" name="Group 67">
            <a:extLst>
              <a:ext uri="{FF2B5EF4-FFF2-40B4-BE49-F238E27FC236}">
                <a16:creationId xmlns:a16="http://schemas.microsoft.com/office/drawing/2014/main" id="{8F664A9E-9863-4C5F-B062-37CB01BCBFBA}"/>
              </a:ext>
            </a:extLst>
          </p:cNvPr>
          <p:cNvGrpSpPr>
            <a:grpSpLocks/>
          </p:cNvGrpSpPr>
          <p:nvPr/>
        </p:nvGrpSpPr>
        <p:grpSpPr bwMode="auto">
          <a:xfrm>
            <a:off x="1776413" y="3835400"/>
            <a:ext cx="4373562" cy="457200"/>
            <a:chOff x="1119" y="2341"/>
            <a:chExt cx="2755" cy="288"/>
          </a:xfrm>
        </p:grpSpPr>
        <p:sp>
          <p:nvSpPr>
            <p:cNvPr id="41000" name="Text Box 68">
              <a:extLst>
                <a:ext uri="{FF2B5EF4-FFF2-40B4-BE49-F238E27FC236}">
                  <a16:creationId xmlns:a16="http://schemas.microsoft.com/office/drawing/2014/main" id="{B142E053-D34C-4C13-A37E-155AD36B4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9" y="2341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1001" name="Text Box 69">
              <a:extLst>
                <a:ext uri="{FF2B5EF4-FFF2-40B4-BE49-F238E27FC236}">
                  <a16:creationId xmlns:a16="http://schemas.microsoft.com/office/drawing/2014/main" id="{1B267B55-2D26-4006-9526-87E8A1BE5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2341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1002" name="Text Box 70">
              <a:extLst>
                <a:ext uri="{FF2B5EF4-FFF2-40B4-BE49-F238E27FC236}">
                  <a16:creationId xmlns:a16="http://schemas.microsoft.com/office/drawing/2014/main" id="{DF21BC55-6CA0-4451-A222-3DEA0CD73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2" y="2341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40973" name="Text Box 71">
            <a:extLst>
              <a:ext uri="{FF2B5EF4-FFF2-40B4-BE49-F238E27FC236}">
                <a16:creationId xmlns:a16="http://schemas.microsoft.com/office/drawing/2014/main" id="{3DC7E6A7-876A-42AA-B8AC-ED00EFB25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6703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40974" name="Text Box 73">
            <a:extLst>
              <a:ext uri="{FF2B5EF4-FFF2-40B4-BE49-F238E27FC236}">
                <a16:creationId xmlns:a16="http://schemas.microsoft.com/office/drawing/2014/main" id="{DA66630D-F802-4077-99D2-5F3BDB0AE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2108200"/>
            <a:ext cx="825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en-US" altLang="zh-CN" sz="2800" baseline="-2500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5" name="Line 74">
            <a:extLst>
              <a:ext uri="{FF2B5EF4-FFF2-40B4-BE49-F238E27FC236}">
                <a16:creationId xmlns:a16="http://schemas.microsoft.com/office/drawing/2014/main" id="{7706DDF6-8AD4-47EE-973A-A7F465F99DA0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2105818" y="3529807"/>
            <a:ext cx="6842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6" name="Text Box 75">
            <a:extLst>
              <a:ext uri="{FF2B5EF4-FFF2-40B4-BE49-F238E27FC236}">
                <a16:creationId xmlns:a16="http://schemas.microsoft.com/office/drawing/2014/main" id="{18349860-84A4-4CC9-A0B1-CD87EA8C9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825" y="2935288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G1</a:t>
            </a:r>
            <a:endParaRPr kumimoji="1" lang="en-US" altLang="zh-CN" sz="2400" i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7" name="Line 76">
            <a:extLst>
              <a:ext uri="{FF2B5EF4-FFF2-40B4-BE49-F238E27FC236}">
                <a16:creationId xmlns:a16="http://schemas.microsoft.com/office/drawing/2014/main" id="{4AC3FC2C-E835-4A93-A201-460D1406FBF7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079625" y="2774950"/>
            <a:ext cx="755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8" name="AutoShape 77">
            <a:extLst>
              <a:ext uri="{FF2B5EF4-FFF2-40B4-BE49-F238E27FC236}">
                <a16:creationId xmlns:a16="http://schemas.microsoft.com/office/drawing/2014/main" id="{64697525-5E89-4C03-A27C-C69C8A602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2898775"/>
            <a:ext cx="447675" cy="3968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9" name="Line 78">
            <a:extLst>
              <a:ext uri="{FF2B5EF4-FFF2-40B4-BE49-F238E27FC236}">
                <a16:creationId xmlns:a16="http://schemas.microsoft.com/office/drawing/2014/main" id="{11F8471C-1F9C-4E88-8DC5-498DC7681B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613" y="3116263"/>
            <a:ext cx="360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0" name="Line 79">
            <a:extLst>
              <a:ext uri="{FF2B5EF4-FFF2-40B4-BE49-F238E27FC236}">
                <a16:creationId xmlns:a16="http://schemas.microsoft.com/office/drawing/2014/main" id="{1F8903A1-B40E-48D3-86BC-9C3C2DAAEB47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1601788" y="3494088"/>
            <a:ext cx="755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1" name="Line 80">
            <a:extLst>
              <a:ext uri="{FF2B5EF4-FFF2-40B4-BE49-F238E27FC236}">
                <a16:creationId xmlns:a16="http://schemas.microsoft.com/office/drawing/2014/main" id="{018A913A-F497-4E2A-A558-CDC38284AE7B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653632" y="3493294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2" name="Text Box 81">
            <a:extLst>
              <a:ext uri="{FF2B5EF4-FFF2-40B4-BE49-F238E27FC236}">
                <a16:creationId xmlns:a16="http://schemas.microsoft.com/office/drawing/2014/main" id="{660DF6E1-F5BA-4853-91A2-7DED43645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2898775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G2</a:t>
            </a:r>
            <a:endParaRPr kumimoji="1" lang="en-US" altLang="zh-CN" sz="2400" i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83" name="Line 82">
            <a:extLst>
              <a:ext uri="{FF2B5EF4-FFF2-40B4-BE49-F238E27FC236}">
                <a16:creationId xmlns:a16="http://schemas.microsoft.com/office/drawing/2014/main" id="{6F99EBE0-7488-4D98-B32A-487B7C1DCEDB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627438" y="2738438"/>
            <a:ext cx="755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4" name="AutoShape 83">
            <a:extLst>
              <a:ext uri="{FF2B5EF4-FFF2-40B4-BE49-F238E27FC236}">
                <a16:creationId xmlns:a16="http://schemas.microsoft.com/office/drawing/2014/main" id="{809B383B-E4EA-4F64-926D-6797CC789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2862263"/>
            <a:ext cx="447675" cy="3968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85" name="Line 84">
            <a:extLst>
              <a:ext uri="{FF2B5EF4-FFF2-40B4-BE49-F238E27FC236}">
                <a16:creationId xmlns:a16="http://schemas.microsoft.com/office/drawing/2014/main" id="{AA68FE94-47B1-4F13-BEC4-4545561EA2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27425" y="3079750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6" name="Line 85">
            <a:extLst>
              <a:ext uri="{FF2B5EF4-FFF2-40B4-BE49-F238E27FC236}">
                <a16:creationId xmlns:a16="http://schemas.microsoft.com/office/drawing/2014/main" id="{1B90A736-0F93-4143-8904-B6975A64A6FE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149600" y="3457575"/>
            <a:ext cx="755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7" name="Line 86">
            <a:extLst>
              <a:ext uri="{FF2B5EF4-FFF2-40B4-BE49-F238E27FC236}">
                <a16:creationId xmlns:a16="http://schemas.microsoft.com/office/drawing/2014/main" id="{2FF11BCC-560F-4F38-A7A2-F72BE2CFDBF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6138069" y="3493294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8" name="Text Box 87">
            <a:extLst>
              <a:ext uri="{FF2B5EF4-FFF2-40B4-BE49-F238E27FC236}">
                <a16:creationId xmlns:a16="http://schemas.microsoft.com/office/drawing/2014/main" id="{9FDB774D-8B01-456D-9CD7-24E2875B1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075" y="2898775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Gn</a:t>
            </a:r>
            <a:endParaRPr kumimoji="1" lang="en-US" altLang="zh-CN" sz="2400" i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89" name="Line 88">
            <a:extLst>
              <a:ext uri="{FF2B5EF4-FFF2-40B4-BE49-F238E27FC236}">
                <a16:creationId xmlns:a16="http://schemas.microsoft.com/office/drawing/2014/main" id="{CD1EF0D9-21B4-4AD5-BFB1-ADD6D087DF76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111875" y="2738438"/>
            <a:ext cx="755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0" name="AutoShape 89">
            <a:extLst>
              <a:ext uri="{FF2B5EF4-FFF2-40B4-BE49-F238E27FC236}">
                <a16:creationId xmlns:a16="http://schemas.microsoft.com/office/drawing/2014/main" id="{73637EED-BD31-4D31-8D49-2BA3DA084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75" y="2862263"/>
            <a:ext cx="447675" cy="3968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1" name="Line 90">
            <a:extLst>
              <a:ext uri="{FF2B5EF4-FFF2-40B4-BE49-F238E27FC236}">
                <a16:creationId xmlns:a16="http://schemas.microsoft.com/office/drawing/2014/main" id="{51FA7213-2C1D-4BC6-B882-81D544CC95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1863" y="3079750"/>
            <a:ext cx="360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92" name="Line 91">
            <a:extLst>
              <a:ext uri="{FF2B5EF4-FFF2-40B4-BE49-F238E27FC236}">
                <a16:creationId xmlns:a16="http://schemas.microsoft.com/office/drawing/2014/main" id="{45BFBA44-7EC4-416D-A288-6ECC8ECBAC01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5634038" y="3457575"/>
            <a:ext cx="755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93" name="Text Box 92">
            <a:extLst>
              <a:ext uri="{FF2B5EF4-FFF2-40B4-BE49-F238E27FC236}">
                <a16:creationId xmlns:a16="http://schemas.microsoft.com/office/drawing/2014/main" id="{8CE9B9C1-5B27-4C0F-85C2-CEFFCF81B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2778125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40994" name="Text Box 93">
            <a:extLst>
              <a:ext uri="{FF2B5EF4-FFF2-40B4-BE49-F238E27FC236}">
                <a16:creationId xmlns:a16="http://schemas.microsoft.com/office/drawing/2014/main" id="{6DACE640-94BB-45C3-B2D8-3E119D9EE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63" y="3571875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</a:t>
            </a:r>
            <a:endParaRPr kumimoji="1"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5" name="Text Box 94">
            <a:extLst>
              <a:ext uri="{FF2B5EF4-FFF2-40B4-BE49-F238E27FC236}">
                <a16:creationId xmlns:a16="http://schemas.microsoft.com/office/drawing/2014/main" id="{BF448EC7-E60A-4B0D-B56C-3E2EE713B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3535363"/>
            <a:ext cx="538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</a:t>
            </a:r>
            <a:endParaRPr kumimoji="1"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6" name="Text Box 95">
            <a:extLst>
              <a:ext uri="{FF2B5EF4-FFF2-40B4-BE49-F238E27FC236}">
                <a16:creationId xmlns:a16="http://schemas.microsoft.com/office/drawing/2014/main" id="{56B20141-9A31-49DC-8D60-B90EA2EC6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3535363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</a:t>
            </a:r>
            <a:endParaRPr kumimoji="1"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997" name="Object 96">
            <a:extLst>
              <a:ext uri="{FF2B5EF4-FFF2-40B4-BE49-F238E27FC236}">
                <a16:creationId xmlns:a16="http://schemas.microsoft.com/office/drawing/2014/main" id="{A201C25F-FC4F-47D0-A723-5A7DDCCF53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3068638"/>
          <a:ext cx="211138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图片" r:id="rId3" imgW="114488" imgH="114488" progId="Word.Picture.8">
                  <p:embed/>
                </p:oleObj>
              </mc:Choice>
              <mc:Fallback>
                <p:oleObj name="图片" r:id="rId3" imgW="114488" imgH="114488" progId="Word.Picture.8">
                  <p:embed/>
                  <p:pic>
                    <p:nvPicPr>
                      <p:cNvPr id="40997" name="Object 96">
                        <a:extLst>
                          <a:ext uri="{FF2B5EF4-FFF2-40B4-BE49-F238E27FC236}">
                            <a16:creationId xmlns:a16="http://schemas.microsoft.com/office/drawing/2014/main" id="{A201C25F-FC4F-47D0-A723-5A7DDCCF53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2187"/>
                      <a:stretch>
                        <a:fillRect/>
                      </a:stretch>
                    </p:blipFill>
                    <p:spPr bwMode="auto">
                      <a:xfrm>
                        <a:off x="2339975" y="3068638"/>
                        <a:ext cx="211138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8" name="Object 97">
            <a:extLst>
              <a:ext uri="{FF2B5EF4-FFF2-40B4-BE49-F238E27FC236}">
                <a16:creationId xmlns:a16="http://schemas.microsoft.com/office/drawing/2014/main" id="{A4ECC263-FDF1-4A59-BE60-A7566D97B2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7788" y="3033713"/>
          <a:ext cx="21113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图片" r:id="rId5" imgW="114488" imgH="114488" progId="Word.Picture.8">
                  <p:embed/>
                </p:oleObj>
              </mc:Choice>
              <mc:Fallback>
                <p:oleObj name="图片" r:id="rId5" imgW="114488" imgH="114488" progId="Word.Picture.8">
                  <p:embed/>
                  <p:pic>
                    <p:nvPicPr>
                      <p:cNvPr id="40998" name="Object 97">
                        <a:extLst>
                          <a:ext uri="{FF2B5EF4-FFF2-40B4-BE49-F238E27FC236}">
                            <a16:creationId xmlns:a16="http://schemas.microsoft.com/office/drawing/2014/main" id="{A4ECC263-FDF1-4A59-BE60-A7566D97B2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2187"/>
                      <a:stretch>
                        <a:fillRect/>
                      </a:stretch>
                    </p:blipFill>
                    <p:spPr bwMode="auto">
                      <a:xfrm>
                        <a:off x="3887788" y="3033713"/>
                        <a:ext cx="211137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9" name="Object 98">
            <a:extLst>
              <a:ext uri="{FF2B5EF4-FFF2-40B4-BE49-F238E27FC236}">
                <a16:creationId xmlns:a16="http://schemas.microsoft.com/office/drawing/2014/main" id="{91BA6645-9082-4D38-B5BE-289F5D9D58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8738" y="3033713"/>
          <a:ext cx="21113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图片" r:id="rId7" imgW="114488" imgH="114488" progId="Word.Picture.8">
                  <p:embed/>
                </p:oleObj>
              </mc:Choice>
              <mc:Fallback>
                <p:oleObj name="图片" r:id="rId7" imgW="114488" imgH="114488" progId="Word.Picture.8">
                  <p:embed/>
                  <p:pic>
                    <p:nvPicPr>
                      <p:cNvPr id="40999" name="Object 98">
                        <a:extLst>
                          <a:ext uri="{FF2B5EF4-FFF2-40B4-BE49-F238E27FC236}">
                            <a16:creationId xmlns:a16="http://schemas.microsoft.com/office/drawing/2014/main" id="{91BA6645-9082-4D38-B5BE-289F5D9D58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2187"/>
                      <a:stretch>
                        <a:fillRect/>
                      </a:stretch>
                    </p:blipFill>
                    <p:spPr bwMode="auto">
                      <a:xfrm>
                        <a:off x="6408738" y="3033713"/>
                        <a:ext cx="211137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5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8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DC6B7B4-9D15-4D9E-BB06-F6BC35958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549275"/>
            <a:ext cx="55626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3.3.3  CMOS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</a:rPr>
              <a:t>逻辑门电路的重要参数</a:t>
            </a:r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2EDF660B-D4B8-4C61-9292-CA5AD1102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4392612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</a:rPr>
              <a:t>1. 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输入和输出的高、低电平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D296C5B9-D2D2-4F33-8EA4-105CBAEDF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" y="1700213"/>
            <a:ext cx="5435600" cy="4824412"/>
          </a:xfrm>
          <a:prstGeom prst="rect">
            <a:avLst/>
          </a:prstGeom>
          <a:solidFill>
            <a:schemeClr val="bg1"/>
          </a:solidFill>
          <a:ln w="19050">
            <a:solidFill>
              <a:srgbClr val="0099FF"/>
            </a:solidFill>
            <a:miter lim="800000"/>
            <a:headEnd/>
            <a:tailEnd/>
          </a:ln>
        </p:spPr>
        <p:txBody>
          <a:bodyPr wrap="none" lIns="18000" tIns="10800" rIns="18000" bIns="1080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9" name="Rectangle 37">
            <a:extLst>
              <a:ext uri="{FF2B5EF4-FFF2-40B4-BE49-F238E27FC236}">
                <a16:creationId xmlns:a16="http://schemas.microsoft.com/office/drawing/2014/main" id="{4B83CE7E-B3BD-4A73-819B-F87EB2DA1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5" y="3775075"/>
            <a:ext cx="642938" cy="254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0" name="Rectangle 38">
            <a:extLst>
              <a:ext uri="{FF2B5EF4-FFF2-40B4-BE49-F238E27FC236}">
                <a16:creationId xmlns:a16="http://schemas.microsoft.com/office/drawing/2014/main" id="{9317E08C-6D20-4CA5-A911-9B680FA44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5" y="5199063"/>
            <a:ext cx="642938" cy="2524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39" name="Rectangle 39">
            <a:extLst>
              <a:ext uri="{FF2B5EF4-FFF2-40B4-BE49-F238E27FC236}">
                <a16:creationId xmlns:a16="http://schemas.microsoft.com/office/drawing/2014/main" id="{54E3AAEF-E9D3-4983-A067-12E39FC5A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4181475"/>
            <a:ext cx="279241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输出高电平的下限值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     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OH(min)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40" name="Rectangle 40">
            <a:extLst>
              <a:ext uri="{FF2B5EF4-FFF2-40B4-BE49-F238E27FC236}">
                <a16:creationId xmlns:a16="http://schemas.microsoft.com/office/drawing/2014/main" id="{7C2F4208-07AE-4084-9D72-F754640ED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2349500"/>
            <a:ext cx="302418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输入低电平的上限值       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IL(max)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41" name="Rectangle 41">
            <a:extLst>
              <a:ext uri="{FF2B5EF4-FFF2-40B4-BE49-F238E27FC236}">
                <a16:creationId xmlns:a16="http://schemas.microsoft.com/office/drawing/2014/main" id="{ECDD1AA5-7A87-4A35-84B1-1352A7BFA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3246438"/>
            <a:ext cx="3024188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输入高电平的下限值        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IH(min)</a:t>
            </a:r>
            <a:endParaRPr kumimoji="1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42" name="Rectangle 42">
            <a:extLst>
              <a:ext uri="{FF2B5EF4-FFF2-40B4-BE49-F238E27FC236}">
                <a16:creationId xmlns:a16="http://schemas.microsoft.com/office/drawing/2014/main" id="{A460AA9A-2DA2-4EBB-B3BC-F0AF9E135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5118100"/>
            <a:ext cx="282098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输出低电平的上限值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     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OL(max)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3">
            <a:extLst>
              <a:ext uri="{FF2B5EF4-FFF2-40B4-BE49-F238E27FC236}">
                <a16:creationId xmlns:a16="http://schemas.microsoft.com/office/drawing/2014/main" id="{03D5F99E-848A-45C6-9F1B-659849CCF918}"/>
              </a:ext>
            </a:extLst>
          </p:cNvPr>
          <p:cNvGrpSpPr>
            <a:grpSpLocks/>
          </p:cNvGrpSpPr>
          <p:nvPr/>
        </p:nvGrpSpPr>
        <p:grpSpPr bwMode="auto">
          <a:xfrm>
            <a:off x="34925" y="2852738"/>
            <a:ext cx="2968625" cy="3671887"/>
            <a:chOff x="22" y="1752"/>
            <a:chExt cx="1870" cy="2313"/>
          </a:xfrm>
        </p:grpSpPr>
        <p:sp>
          <p:nvSpPr>
            <p:cNvPr id="42049" name="Rectangle 44">
              <a:extLst>
                <a:ext uri="{FF2B5EF4-FFF2-40B4-BE49-F238E27FC236}">
                  <a16:creationId xmlns:a16="http://schemas.microsoft.com/office/drawing/2014/main" id="{27ECDFD3-A284-4996-8ED9-592A0E87D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" y="1940"/>
              <a:ext cx="516" cy="183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50" name="Rectangle 45">
              <a:extLst>
                <a:ext uri="{FF2B5EF4-FFF2-40B4-BE49-F238E27FC236}">
                  <a16:creationId xmlns:a16="http://schemas.microsoft.com/office/drawing/2014/main" id="{1A1FF396-A625-4FF3-98B9-ACF48A100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1952"/>
              <a:ext cx="479" cy="32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51" name="Line 46">
              <a:extLst>
                <a:ext uri="{FF2B5EF4-FFF2-40B4-BE49-F238E27FC236}">
                  <a16:creationId xmlns:a16="http://schemas.microsoft.com/office/drawing/2014/main" id="{3E8D90F8-F76A-41E7-B970-C7E774CDF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" y="2257"/>
              <a:ext cx="1013" cy="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2" name="Line 47">
              <a:extLst>
                <a:ext uri="{FF2B5EF4-FFF2-40B4-BE49-F238E27FC236}">
                  <a16:creationId xmlns:a16="http://schemas.microsoft.com/office/drawing/2014/main" id="{BF91D141-639C-475A-B277-B08512AED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3414"/>
              <a:ext cx="968" cy="2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3" name="Rectangle 48">
              <a:extLst>
                <a:ext uri="{FF2B5EF4-FFF2-40B4-BE49-F238E27FC236}">
                  <a16:creationId xmlns:a16="http://schemas.microsoft.com/office/drawing/2014/main" id="{D6E2A414-689B-48DA-B0CD-3DADC3322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" y="2001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54" name="Rectangle 49">
              <a:extLst>
                <a:ext uri="{FF2B5EF4-FFF2-40B4-BE49-F238E27FC236}">
                  <a16:creationId xmlns:a16="http://schemas.microsoft.com/office/drawing/2014/main" id="{69C36534-418E-4C38-B1B7-028FFA979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933"/>
              <a:ext cx="43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9C087C"/>
                  </a:solidFill>
                  <a:latin typeface="楷体_GB2312" pitchFamily="49" charset="-122"/>
                </a:rPr>
                <a:t>输出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9C087C"/>
                  </a:solidFill>
                  <a:latin typeface="楷体_GB2312" pitchFamily="49" charset="-122"/>
                </a:rPr>
                <a:t>高电平</a:t>
              </a:r>
            </a:p>
          </p:txBody>
        </p:sp>
        <p:sp>
          <p:nvSpPr>
            <p:cNvPr id="42055" name="Rectangle 50">
              <a:extLst>
                <a:ext uri="{FF2B5EF4-FFF2-40B4-BE49-F238E27FC236}">
                  <a16:creationId xmlns:a16="http://schemas.microsoft.com/office/drawing/2014/main" id="{A631066B-98E1-413B-BC60-36DEA5244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9" y="1866"/>
              <a:ext cx="34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56" name="Rectangle 51">
              <a:extLst>
                <a:ext uri="{FF2B5EF4-FFF2-40B4-BE49-F238E27FC236}">
                  <a16:creationId xmlns:a16="http://schemas.microsoft.com/office/drawing/2014/main" id="{543B5A9F-695E-4E9B-9483-F43FE68E8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9" y="1842"/>
              <a:ext cx="8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57" name="Rectangle 52">
              <a:extLst>
                <a:ext uri="{FF2B5EF4-FFF2-40B4-BE49-F238E27FC236}">
                  <a16:creationId xmlns:a16="http://schemas.microsoft.com/office/drawing/2014/main" id="{745988C7-2340-4FF0-BA2C-94817178D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1842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58" name="Rectangle 53">
              <a:extLst>
                <a:ext uri="{FF2B5EF4-FFF2-40B4-BE49-F238E27FC236}">
                  <a16:creationId xmlns:a16="http://schemas.microsoft.com/office/drawing/2014/main" id="{05BC9FA3-E160-4DE4-9A89-54C1FA5DC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" y="1916"/>
              <a:ext cx="13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DD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59" name="Rectangle 54">
              <a:extLst>
                <a:ext uri="{FF2B5EF4-FFF2-40B4-BE49-F238E27FC236}">
                  <a16:creationId xmlns:a16="http://schemas.microsoft.com/office/drawing/2014/main" id="{EBDE12CB-E7EE-48D1-A6F2-1C63C4502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" y="1916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60" name="Rectangle 55">
              <a:extLst>
                <a:ext uri="{FF2B5EF4-FFF2-40B4-BE49-F238E27FC236}">
                  <a16:creationId xmlns:a16="http://schemas.microsoft.com/office/drawing/2014/main" id="{5A45950B-326C-4798-96D1-09B9B3002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" y="2075"/>
              <a:ext cx="503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61" name="Rectangle 56">
              <a:extLst>
                <a:ext uri="{FF2B5EF4-FFF2-40B4-BE49-F238E27FC236}">
                  <a16:creationId xmlns:a16="http://schemas.microsoft.com/office/drawing/2014/main" id="{F0E06AFE-D49B-4D5B-A659-E47FB5E66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9" y="2087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62" name="Rectangle 57">
              <a:extLst>
                <a:ext uri="{FF2B5EF4-FFF2-40B4-BE49-F238E27FC236}">
                  <a16:creationId xmlns:a16="http://schemas.microsoft.com/office/drawing/2014/main" id="{2CE47ABE-5C07-44BB-B6D0-6CF4463B0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2161"/>
              <a:ext cx="15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OH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63" name="Rectangle 58">
              <a:extLst>
                <a:ext uri="{FF2B5EF4-FFF2-40B4-BE49-F238E27FC236}">
                  <a16:creationId xmlns:a16="http://schemas.microsoft.com/office/drawing/2014/main" id="{37BBD9F3-738B-4B96-8BBC-B7133F8F0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" y="2161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64" name="Rectangle 59">
              <a:extLst>
                <a:ext uri="{FF2B5EF4-FFF2-40B4-BE49-F238E27FC236}">
                  <a16:creationId xmlns:a16="http://schemas.microsoft.com/office/drawing/2014/main" id="{C09C39D1-6384-4DEF-B955-5EF4D381F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9" y="2161"/>
              <a:ext cx="16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min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65" name="Rectangle 60">
              <a:extLst>
                <a:ext uri="{FF2B5EF4-FFF2-40B4-BE49-F238E27FC236}">
                  <a16:creationId xmlns:a16="http://schemas.microsoft.com/office/drawing/2014/main" id="{E1529531-3547-45DD-86A9-376F37440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2161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66" name="Rectangle 61">
              <a:extLst>
                <a:ext uri="{FF2B5EF4-FFF2-40B4-BE49-F238E27FC236}">
                  <a16:creationId xmlns:a16="http://schemas.microsoft.com/office/drawing/2014/main" id="{D12907AA-226F-48D9-937D-DEF842C97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" y="3426"/>
              <a:ext cx="503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67" name="Rectangle 62">
              <a:extLst>
                <a:ext uri="{FF2B5EF4-FFF2-40B4-BE49-F238E27FC236}">
                  <a16:creationId xmlns:a16="http://schemas.microsoft.com/office/drawing/2014/main" id="{7B05A105-976A-4E5E-8710-EA8F1E1EB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9" y="3402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68" name="Rectangle 63">
              <a:extLst>
                <a:ext uri="{FF2B5EF4-FFF2-40B4-BE49-F238E27FC236}">
                  <a16:creationId xmlns:a16="http://schemas.microsoft.com/office/drawing/2014/main" id="{496756FA-D625-47ED-935B-78EAD3C22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3475"/>
              <a:ext cx="13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OL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69" name="Rectangle 64">
              <a:extLst>
                <a:ext uri="{FF2B5EF4-FFF2-40B4-BE49-F238E27FC236}">
                  <a16:creationId xmlns:a16="http://schemas.microsoft.com/office/drawing/2014/main" id="{D55FEC4B-58F0-4EC0-8A86-3C8C9DA97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475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70" name="Rectangle 65">
              <a:extLst>
                <a:ext uri="{FF2B5EF4-FFF2-40B4-BE49-F238E27FC236}">
                  <a16:creationId xmlns:a16="http://schemas.microsoft.com/office/drawing/2014/main" id="{1E641D79-D731-46FF-AA72-30B996DEA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" y="3475"/>
              <a:ext cx="17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max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71" name="Rectangle 66">
              <a:extLst>
                <a:ext uri="{FF2B5EF4-FFF2-40B4-BE49-F238E27FC236}">
                  <a16:creationId xmlns:a16="http://schemas.microsoft.com/office/drawing/2014/main" id="{DC63F377-92DF-4331-B0A8-E47F738A6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" y="3475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72" name="Rectangle 67">
              <a:extLst>
                <a:ext uri="{FF2B5EF4-FFF2-40B4-BE49-F238E27FC236}">
                  <a16:creationId xmlns:a16="http://schemas.microsoft.com/office/drawing/2014/main" id="{444FA2DA-B3F2-43B4-9680-0EBFC661C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" y="3402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73" name="Rectangle 68">
              <a:extLst>
                <a:ext uri="{FF2B5EF4-FFF2-40B4-BE49-F238E27FC236}">
                  <a16:creationId xmlns:a16="http://schemas.microsoft.com/office/drawing/2014/main" id="{590672DE-8DE5-4857-927F-C21DF1367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" y="3623"/>
              <a:ext cx="185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74" name="Rectangle 69">
              <a:extLst>
                <a:ext uri="{FF2B5EF4-FFF2-40B4-BE49-F238E27FC236}">
                  <a16:creationId xmlns:a16="http://schemas.microsoft.com/office/drawing/2014/main" id="{A8FABBB2-AF83-4325-B748-9105BFFBB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3" y="3598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75" name="Rectangle 70">
              <a:extLst>
                <a:ext uri="{FF2B5EF4-FFF2-40B4-BE49-F238E27FC236}">
                  <a16:creationId xmlns:a16="http://schemas.microsoft.com/office/drawing/2014/main" id="{8F162FBC-A7E8-4190-A4F3-1718B5317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" y="3672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76" name="Rectangle 71">
              <a:extLst>
                <a:ext uri="{FF2B5EF4-FFF2-40B4-BE49-F238E27FC236}">
                  <a16:creationId xmlns:a16="http://schemas.microsoft.com/office/drawing/2014/main" id="{3CF0F6D0-0665-437F-B1C4-C947B91A5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3868"/>
              <a:ext cx="1069" cy="1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77" name="Rectangle 72">
              <a:extLst>
                <a:ext uri="{FF2B5EF4-FFF2-40B4-BE49-F238E27FC236}">
                  <a16:creationId xmlns:a16="http://schemas.microsoft.com/office/drawing/2014/main" id="{E3ABE289-E9AB-42D4-BC00-DB1DE79A3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" y="3856"/>
              <a:ext cx="1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78" name="Rectangle 73">
              <a:extLst>
                <a:ext uri="{FF2B5EF4-FFF2-40B4-BE49-F238E27FC236}">
                  <a16:creationId xmlns:a16="http://schemas.microsoft.com/office/drawing/2014/main" id="{EFD481DE-FABA-4A7D-9D6B-6032F0499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" y="393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79" name="Rectangle 74">
              <a:extLst>
                <a:ext uri="{FF2B5EF4-FFF2-40B4-BE49-F238E27FC236}">
                  <a16:creationId xmlns:a16="http://schemas.microsoft.com/office/drawing/2014/main" id="{D51C0782-89F2-42BF-8B99-0FC161468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" y="3881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门</a:t>
              </a: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80" name="Rectangle 75">
              <a:extLst>
                <a:ext uri="{FF2B5EF4-FFF2-40B4-BE49-F238E27FC236}">
                  <a16:creationId xmlns:a16="http://schemas.microsoft.com/office/drawing/2014/main" id="{19CCD5B3-1385-4367-9454-F242C43B7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384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rPr>
                <a:t>v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81" name="Rectangle 76">
              <a:extLst>
                <a:ext uri="{FF2B5EF4-FFF2-40B4-BE49-F238E27FC236}">
                  <a16:creationId xmlns:a16="http://schemas.microsoft.com/office/drawing/2014/main" id="{58530E1A-D5C2-4DB8-97E6-24369E912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" y="3930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82" name="Rectangle 77">
              <a:extLst>
                <a:ext uri="{FF2B5EF4-FFF2-40B4-BE49-F238E27FC236}">
                  <a16:creationId xmlns:a16="http://schemas.microsoft.com/office/drawing/2014/main" id="{A7812F26-5C71-4EBA-BE5C-110A6F439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" y="3881"/>
              <a:ext cx="29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</a:rPr>
                <a:t>范围</a:t>
              </a: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2083" name="Rectangle 78">
              <a:extLst>
                <a:ext uri="{FF2B5EF4-FFF2-40B4-BE49-F238E27FC236}">
                  <a16:creationId xmlns:a16="http://schemas.microsoft.com/office/drawing/2014/main" id="{1E375014-549C-4DD1-BF90-08D198BF8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3856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84" name="Freeform 79">
              <a:extLst>
                <a:ext uri="{FF2B5EF4-FFF2-40B4-BE49-F238E27FC236}">
                  <a16:creationId xmlns:a16="http://schemas.microsoft.com/office/drawing/2014/main" id="{0C4022D1-F82F-4569-9271-BEAB579BB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" y="1887"/>
              <a:ext cx="37" cy="135"/>
            </a:xfrm>
            <a:custGeom>
              <a:avLst/>
              <a:gdLst>
                <a:gd name="T0" fmla="*/ 12 w 37"/>
                <a:gd name="T1" fmla="*/ 0 h 135"/>
                <a:gd name="T2" fmla="*/ 37 w 37"/>
                <a:gd name="T3" fmla="*/ 135 h 135"/>
                <a:gd name="T4" fmla="*/ 0 w 37"/>
                <a:gd name="T5" fmla="*/ 135 h 135"/>
                <a:gd name="T6" fmla="*/ 12 w 37"/>
                <a:gd name="T7" fmla="*/ 0 h 1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35"/>
                <a:gd name="T14" fmla="*/ 37 w 37"/>
                <a:gd name="T15" fmla="*/ 135 h 1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35">
                  <a:moveTo>
                    <a:pt x="12" y="0"/>
                  </a:moveTo>
                  <a:lnTo>
                    <a:pt x="37" y="135"/>
                  </a:lnTo>
                  <a:lnTo>
                    <a:pt x="0" y="1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2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5" name="Line 80">
              <a:extLst>
                <a:ext uri="{FF2B5EF4-FFF2-40B4-BE49-F238E27FC236}">
                  <a16:creationId xmlns:a16="http://schemas.microsoft.com/office/drawing/2014/main" id="{9DEE32E0-7A5C-4B1C-8BA6-9495A206B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1888"/>
              <a:ext cx="1" cy="157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6" name="Rectangle 81">
              <a:extLst>
                <a:ext uri="{FF2B5EF4-FFF2-40B4-BE49-F238E27FC236}">
                  <a16:creationId xmlns:a16="http://schemas.microsoft.com/office/drawing/2014/main" id="{4F8EF608-8757-4EFB-9730-053DEAD04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" y="1801"/>
              <a:ext cx="147" cy="1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87" name="Rectangle 82">
              <a:extLst>
                <a:ext uri="{FF2B5EF4-FFF2-40B4-BE49-F238E27FC236}">
                  <a16:creationId xmlns:a16="http://schemas.microsoft.com/office/drawing/2014/main" id="{B71A9E74-C50D-4A42-AE5C-1466CCC10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" y="1752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rPr>
                <a:t>v</a:t>
              </a:r>
              <a:endParaRPr lang="en-US" altLang="zh-CN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88" name="Rectangle 83">
              <a:extLst>
                <a:ext uri="{FF2B5EF4-FFF2-40B4-BE49-F238E27FC236}">
                  <a16:creationId xmlns:a16="http://schemas.microsoft.com/office/drawing/2014/main" id="{0A3EA6F2-D145-406C-A23C-2C09F851E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838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89" name="Rectangle 84">
              <a:extLst>
                <a:ext uri="{FF2B5EF4-FFF2-40B4-BE49-F238E27FC236}">
                  <a16:creationId xmlns:a16="http://schemas.microsoft.com/office/drawing/2014/main" id="{345A47FD-3C0C-4AE9-ABE2-F4BB6061C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" y="176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90" name="Rectangle 85">
              <a:extLst>
                <a:ext uri="{FF2B5EF4-FFF2-40B4-BE49-F238E27FC236}">
                  <a16:creationId xmlns:a16="http://schemas.microsoft.com/office/drawing/2014/main" id="{77D8B325-95BA-476C-A527-17D16E2BD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3426"/>
              <a:ext cx="479" cy="32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91" name="Rectangle 86">
              <a:extLst>
                <a:ext uri="{FF2B5EF4-FFF2-40B4-BE49-F238E27FC236}">
                  <a16:creationId xmlns:a16="http://schemas.microsoft.com/office/drawing/2014/main" id="{5A4E555C-7D8E-4C3D-848D-B18BE7983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" y="3475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92" name="Rectangle 87">
              <a:extLst>
                <a:ext uri="{FF2B5EF4-FFF2-40B4-BE49-F238E27FC236}">
                  <a16:creationId xmlns:a16="http://schemas.microsoft.com/office/drawing/2014/main" id="{287A4A18-506D-4DDE-9F5B-A892A64E1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3385"/>
              <a:ext cx="43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9C087C"/>
                  </a:solidFill>
                  <a:latin typeface="楷体_GB2312" pitchFamily="49" charset="-122"/>
                </a:rPr>
                <a:t>输出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9C087C"/>
                  </a:solidFill>
                  <a:latin typeface="楷体_GB2312" pitchFamily="49" charset="-122"/>
                </a:rPr>
                <a:t>低电平</a:t>
              </a:r>
            </a:p>
          </p:txBody>
        </p:sp>
        <p:sp>
          <p:nvSpPr>
            <p:cNvPr id="42093" name="Rectangle 88">
              <a:extLst>
                <a:ext uri="{FF2B5EF4-FFF2-40B4-BE49-F238E27FC236}">
                  <a16:creationId xmlns:a16="http://schemas.microsoft.com/office/drawing/2014/main" id="{07C74CAF-117F-4DF8-9318-CAECCD476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" y="3475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94" name="AutoShape 89">
              <a:extLst>
                <a:ext uri="{FF2B5EF4-FFF2-40B4-BE49-F238E27FC236}">
                  <a16:creationId xmlns:a16="http://schemas.microsoft.com/office/drawing/2014/main" id="{162667E8-A3BF-43C8-B352-52B3609FA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3430"/>
              <a:ext cx="91" cy="325"/>
            </a:xfrm>
            <a:prstGeom prst="leftBrace">
              <a:avLst>
                <a:gd name="adj1" fmla="val 29762"/>
                <a:gd name="adj2" fmla="val 50000"/>
              </a:avLst>
            </a:prstGeom>
            <a:noFill/>
            <a:ln w="254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95" name="AutoShape 90">
              <a:extLst>
                <a:ext uri="{FF2B5EF4-FFF2-40B4-BE49-F238E27FC236}">
                  <a16:creationId xmlns:a16="http://schemas.microsoft.com/office/drawing/2014/main" id="{94919ECF-372B-4B89-83AF-5FFC9903B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1933"/>
              <a:ext cx="91" cy="325"/>
            </a:xfrm>
            <a:prstGeom prst="leftBrace">
              <a:avLst>
                <a:gd name="adj1" fmla="val 29762"/>
                <a:gd name="adj2" fmla="val 50000"/>
              </a:avLst>
            </a:prstGeom>
            <a:noFill/>
            <a:ln w="254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91">
            <a:extLst>
              <a:ext uri="{FF2B5EF4-FFF2-40B4-BE49-F238E27FC236}">
                <a16:creationId xmlns:a16="http://schemas.microsoft.com/office/drawing/2014/main" id="{C39C73C4-36B5-40BC-97CE-53B5BE87231A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976563"/>
            <a:ext cx="2303463" cy="3479800"/>
            <a:chOff x="2064" y="1830"/>
            <a:chExt cx="1422" cy="2213"/>
          </a:xfrm>
        </p:grpSpPr>
        <p:sp>
          <p:nvSpPr>
            <p:cNvPr id="41999" name="Rectangle 92">
              <a:extLst>
                <a:ext uri="{FF2B5EF4-FFF2-40B4-BE49-F238E27FC236}">
                  <a16:creationId xmlns:a16="http://schemas.microsoft.com/office/drawing/2014/main" id="{AB243C2F-3288-48BC-B323-81ADAEDA4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940"/>
              <a:ext cx="528" cy="183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0" name="Rectangle 93">
              <a:extLst>
                <a:ext uri="{FF2B5EF4-FFF2-40B4-BE49-F238E27FC236}">
                  <a16:creationId xmlns:a16="http://schemas.microsoft.com/office/drawing/2014/main" id="{CFFA0BB5-FA15-49C3-96F0-273280C3D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8" y="1952"/>
              <a:ext cx="491" cy="54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1" name="Rectangle 94">
              <a:extLst>
                <a:ext uri="{FF2B5EF4-FFF2-40B4-BE49-F238E27FC236}">
                  <a16:creationId xmlns:a16="http://schemas.microsoft.com/office/drawing/2014/main" id="{744CE8F6-C7BB-4943-8A96-79374609E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7" y="2137"/>
              <a:ext cx="1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02" name="Rectangle 95">
              <a:extLst>
                <a:ext uri="{FF2B5EF4-FFF2-40B4-BE49-F238E27FC236}">
                  <a16:creationId xmlns:a16="http://schemas.microsoft.com/office/drawing/2014/main" id="{D93A6558-9BBD-45D1-A89E-27910CEBD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069"/>
              <a:ext cx="426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66"/>
                  </a:solidFill>
                  <a:latin typeface="楷体_GB2312" pitchFamily="49" charset="-122"/>
                </a:rPr>
                <a:t>输入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66"/>
                  </a:solidFill>
                  <a:latin typeface="楷体_GB2312" pitchFamily="49" charset="-122"/>
                </a:rPr>
                <a:t>高电平</a:t>
              </a:r>
            </a:p>
          </p:txBody>
        </p:sp>
        <p:sp>
          <p:nvSpPr>
            <p:cNvPr id="42003" name="Rectangle 96">
              <a:extLst>
                <a:ext uri="{FF2B5EF4-FFF2-40B4-BE49-F238E27FC236}">
                  <a16:creationId xmlns:a16="http://schemas.microsoft.com/office/drawing/2014/main" id="{8DBD46AF-7795-44D1-B2F8-1BB7BDDB9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517"/>
              <a:ext cx="455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4" name="Rectangle 97">
              <a:extLst>
                <a:ext uri="{FF2B5EF4-FFF2-40B4-BE49-F238E27FC236}">
                  <a16:creationId xmlns:a16="http://schemas.microsoft.com/office/drawing/2014/main" id="{99DA0054-645C-4E80-B2B4-D167CF6D3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" y="2493"/>
              <a:ext cx="94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05" name="Rectangle 98">
              <a:extLst>
                <a:ext uri="{FF2B5EF4-FFF2-40B4-BE49-F238E27FC236}">
                  <a16:creationId xmlns:a16="http://schemas.microsoft.com/office/drawing/2014/main" id="{CE981537-8FE0-4A67-BB24-28DEDCBF6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" y="2567"/>
              <a:ext cx="11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IH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06" name="Rectangle 99">
              <a:extLst>
                <a:ext uri="{FF2B5EF4-FFF2-40B4-BE49-F238E27FC236}">
                  <a16:creationId xmlns:a16="http://schemas.microsoft.com/office/drawing/2014/main" id="{1BD1FD73-16A4-4176-881D-521512CC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" y="2567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07" name="Rectangle 100">
              <a:extLst>
                <a:ext uri="{FF2B5EF4-FFF2-40B4-BE49-F238E27FC236}">
                  <a16:creationId xmlns:a16="http://schemas.microsoft.com/office/drawing/2014/main" id="{213E972A-E124-4927-AC55-9542527D7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567"/>
              <a:ext cx="1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min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08" name="Rectangle 101">
              <a:extLst>
                <a:ext uri="{FF2B5EF4-FFF2-40B4-BE49-F238E27FC236}">
                  <a16:creationId xmlns:a16="http://schemas.microsoft.com/office/drawing/2014/main" id="{117D131F-FC99-47F3-8A90-AC9285487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2567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09" name="Rectangle 102">
              <a:extLst>
                <a:ext uri="{FF2B5EF4-FFF2-40B4-BE49-F238E27FC236}">
                  <a16:creationId xmlns:a16="http://schemas.microsoft.com/office/drawing/2014/main" id="{BF3CA9E4-9790-41A6-BB10-48C27E3E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2493"/>
              <a:ext cx="36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10" name="Rectangle 103">
              <a:extLst>
                <a:ext uri="{FF2B5EF4-FFF2-40B4-BE49-F238E27FC236}">
                  <a16:creationId xmlns:a16="http://schemas.microsoft.com/office/drawing/2014/main" id="{14ED2F23-A693-4237-BD64-E6E39C7D3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" y="2996"/>
              <a:ext cx="467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11" name="Rectangle 104">
              <a:extLst>
                <a:ext uri="{FF2B5EF4-FFF2-40B4-BE49-F238E27FC236}">
                  <a16:creationId xmlns:a16="http://schemas.microsoft.com/office/drawing/2014/main" id="{FE9DA41E-414D-4231-951A-61A809992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4" y="2972"/>
              <a:ext cx="9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12" name="Rectangle 105">
              <a:extLst>
                <a:ext uri="{FF2B5EF4-FFF2-40B4-BE49-F238E27FC236}">
                  <a16:creationId xmlns:a16="http://schemas.microsoft.com/office/drawing/2014/main" id="{78B73335-8C37-433A-B506-BB952B43F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3046"/>
              <a:ext cx="9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IL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13" name="Rectangle 106">
              <a:extLst>
                <a:ext uri="{FF2B5EF4-FFF2-40B4-BE49-F238E27FC236}">
                  <a16:creationId xmlns:a16="http://schemas.microsoft.com/office/drawing/2014/main" id="{3D0F3A3F-6C7D-4F86-A701-73756B9CC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" y="3046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14" name="Rectangle 107">
              <a:extLst>
                <a:ext uri="{FF2B5EF4-FFF2-40B4-BE49-F238E27FC236}">
                  <a16:creationId xmlns:a16="http://schemas.microsoft.com/office/drawing/2014/main" id="{740F565F-6762-488B-BB90-80194FAB5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3046"/>
              <a:ext cx="17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max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15" name="Rectangle 108">
              <a:extLst>
                <a:ext uri="{FF2B5EF4-FFF2-40B4-BE49-F238E27FC236}">
                  <a16:creationId xmlns:a16="http://schemas.microsoft.com/office/drawing/2014/main" id="{F57803DB-E04C-46E3-BC5A-150B120E5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" y="3046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16" name="Rectangle 109">
              <a:extLst>
                <a:ext uri="{FF2B5EF4-FFF2-40B4-BE49-F238E27FC236}">
                  <a16:creationId xmlns:a16="http://schemas.microsoft.com/office/drawing/2014/main" id="{50D1F2BE-1BEC-41DD-99E7-FD6534CF1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4" y="2972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17" name="Rectangle 110">
              <a:extLst>
                <a:ext uri="{FF2B5EF4-FFF2-40B4-BE49-F238E27FC236}">
                  <a16:creationId xmlns:a16="http://schemas.microsoft.com/office/drawing/2014/main" id="{1BE49400-1EDC-4948-AA95-D8DB8948F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1866"/>
              <a:ext cx="36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18" name="Rectangle 111">
              <a:extLst>
                <a:ext uri="{FF2B5EF4-FFF2-40B4-BE49-F238E27FC236}">
                  <a16:creationId xmlns:a16="http://schemas.microsoft.com/office/drawing/2014/main" id="{6507E6DD-7254-4093-B6AF-9E2752804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" y="1842"/>
              <a:ext cx="80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19" name="Rectangle 112">
              <a:extLst>
                <a:ext uri="{FF2B5EF4-FFF2-40B4-BE49-F238E27FC236}">
                  <a16:creationId xmlns:a16="http://schemas.microsoft.com/office/drawing/2014/main" id="{3DF346B0-1793-4158-B8AC-6E29D2211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" y="1842"/>
              <a:ext cx="94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20" name="Rectangle 113">
              <a:extLst>
                <a:ext uri="{FF2B5EF4-FFF2-40B4-BE49-F238E27FC236}">
                  <a16:creationId xmlns:a16="http://schemas.microsoft.com/office/drawing/2014/main" id="{DF6881DA-F664-4A27-B1E6-E22037EA7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1916"/>
              <a:ext cx="13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DD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21" name="Rectangle 114">
              <a:extLst>
                <a:ext uri="{FF2B5EF4-FFF2-40B4-BE49-F238E27FC236}">
                  <a16:creationId xmlns:a16="http://schemas.microsoft.com/office/drawing/2014/main" id="{CCFB0D0E-E045-471D-8D82-33BD5E941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1916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22" name="Rectangle 115">
              <a:extLst>
                <a:ext uri="{FF2B5EF4-FFF2-40B4-BE49-F238E27FC236}">
                  <a16:creationId xmlns:a16="http://schemas.microsoft.com/office/drawing/2014/main" id="{64A0F9AE-5010-4E2E-B705-02E4842CD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3611"/>
              <a:ext cx="18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23" name="Rectangle 116">
              <a:extLst>
                <a:ext uri="{FF2B5EF4-FFF2-40B4-BE49-F238E27FC236}">
                  <a16:creationId xmlns:a16="http://schemas.microsoft.com/office/drawing/2014/main" id="{68256E66-52E1-4171-B075-524ABBE56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" y="3586"/>
              <a:ext cx="7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24" name="Rectangle 117">
              <a:extLst>
                <a:ext uri="{FF2B5EF4-FFF2-40B4-BE49-F238E27FC236}">
                  <a16:creationId xmlns:a16="http://schemas.microsoft.com/office/drawing/2014/main" id="{4C1E96EC-C933-419C-A6AA-C73FDC86C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660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25" name="Line 118">
              <a:extLst>
                <a:ext uri="{FF2B5EF4-FFF2-40B4-BE49-F238E27FC236}">
                  <a16:creationId xmlns:a16="http://schemas.microsoft.com/office/drawing/2014/main" id="{49F5A0DB-2FDB-4F10-B960-6957BDD1E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8" y="2505"/>
              <a:ext cx="97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6" name="Line 119">
              <a:extLst>
                <a:ext uri="{FF2B5EF4-FFF2-40B4-BE49-F238E27FC236}">
                  <a16:creationId xmlns:a16="http://schemas.microsoft.com/office/drawing/2014/main" id="{79C8E041-CC87-4472-9D0D-B51DF1902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3" y="3193"/>
              <a:ext cx="92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7" name="Rectangle 120">
              <a:extLst>
                <a:ext uri="{FF2B5EF4-FFF2-40B4-BE49-F238E27FC236}">
                  <a16:creationId xmlns:a16="http://schemas.microsoft.com/office/drawing/2014/main" id="{5EE47996-08CF-442B-86D8-1232393DD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3856"/>
              <a:ext cx="1081" cy="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28" name="Rectangle 121">
              <a:extLst>
                <a:ext uri="{FF2B5EF4-FFF2-40B4-BE49-F238E27FC236}">
                  <a16:creationId xmlns:a16="http://schemas.microsoft.com/office/drawing/2014/main" id="{ABDAFA61-3A90-460D-BE82-0F4DD5EF3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844"/>
              <a:ext cx="109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29" name="Rectangle 122">
              <a:extLst>
                <a:ext uri="{FF2B5EF4-FFF2-40B4-BE49-F238E27FC236}">
                  <a16:creationId xmlns:a16="http://schemas.microsoft.com/office/drawing/2014/main" id="{F4E9A593-3843-4AFC-9FDB-D2E10DD5E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8" y="391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30" name="Rectangle 123">
              <a:extLst>
                <a:ext uri="{FF2B5EF4-FFF2-40B4-BE49-F238E27FC236}">
                  <a16:creationId xmlns:a16="http://schemas.microsoft.com/office/drawing/2014/main" id="{DFD34265-8186-43AD-9444-FD31C38FF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3868"/>
              <a:ext cx="142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门</a:t>
              </a: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31" name="Rectangle 124">
              <a:extLst>
                <a:ext uri="{FF2B5EF4-FFF2-40B4-BE49-F238E27FC236}">
                  <a16:creationId xmlns:a16="http://schemas.microsoft.com/office/drawing/2014/main" id="{13EEE27B-B078-45E5-A68B-B69974C3F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3832"/>
              <a:ext cx="78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rPr>
                <a:t>v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32" name="Rectangle 125">
              <a:extLst>
                <a:ext uri="{FF2B5EF4-FFF2-40B4-BE49-F238E27FC236}">
                  <a16:creationId xmlns:a16="http://schemas.microsoft.com/office/drawing/2014/main" id="{7DA2EE32-025C-4500-A0E1-0BF3463A9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3918"/>
              <a:ext cx="3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33" name="Rectangle 126">
              <a:extLst>
                <a:ext uri="{FF2B5EF4-FFF2-40B4-BE49-F238E27FC236}">
                  <a16:creationId xmlns:a16="http://schemas.microsoft.com/office/drawing/2014/main" id="{49E08984-338A-42D8-A4D2-F59942F4D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" y="3868"/>
              <a:ext cx="284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楷体_GB2312" pitchFamily="49" charset="-122"/>
                </a:rPr>
                <a:t>范围</a:t>
              </a:r>
            </a:p>
          </p:txBody>
        </p:sp>
        <p:sp>
          <p:nvSpPr>
            <p:cNvPr id="42034" name="Rectangle 127">
              <a:extLst>
                <a:ext uri="{FF2B5EF4-FFF2-40B4-BE49-F238E27FC236}">
                  <a16:creationId xmlns:a16="http://schemas.microsoft.com/office/drawing/2014/main" id="{8FF3F7A2-F288-4E6D-89AA-C2254416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3844"/>
              <a:ext cx="36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35" name="Freeform 128">
              <a:extLst>
                <a:ext uri="{FF2B5EF4-FFF2-40B4-BE49-F238E27FC236}">
                  <a16:creationId xmlns:a16="http://schemas.microsoft.com/office/drawing/2014/main" id="{C21E89EE-8F49-4BF5-8A7D-4882BE0D4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" y="2001"/>
              <a:ext cx="37" cy="136"/>
            </a:xfrm>
            <a:custGeom>
              <a:avLst/>
              <a:gdLst>
                <a:gd name="T0" fmla="*/ 25 w 37"/>
                <a:gd name="T1" fmla="*/ 0 h 136"/>
                <a:gd name="T2" fmla="*/ 37 w 37"/>
                <a:gd name="T3" fmla="*/ 136 h 136"/>
                <a:gd name="T4" fmla="*/ 0 w 37"/>
                <a:gd name="T5" fmla="*/ 136 h 136"/>
                <a:gd name="T6" fmla="*/ 25 w 37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36"/>
                <a:gd name="T14" fmla="*/ 37 w 37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36">
                  <a:moveTo>
                    <a:pt x="25" y="0"/>
                  </a:moveTo>
                  <a:lnTo>
                    <a:pt x="37" y="136"/>
                  </a:lnTo>
                  <a:lnTo>
                    <a:pt x="0" y="13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tx2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6" name="Line 129">
              <a:extLst>
                <a:ext uri="{FF2B5EF4-FFF2-40B4-BE49-F238E27FC236}">
                  <a16:creationId xmlns:a16="http://schemas.microsoft.com/office/drawing/2014/main" id="{AE5483E8-3B65-4062-B111-E1868FF02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5" y="2124"/>
              <a:ext cx="1" cy="157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7" name="Rectangle 130">
              <a:extLst>
                <a:ext uri="{FF2B5EF4-FFF2-40B4-BE49-F238E27FC236}">
                  <a16:creationId xmlns:a16="http://schemas.microsoft.com/office/drawing/2014/main" id="{7EA5D879-A904-442B-8A09-CA348433F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1916"/>
              <a:ext cx="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zh-CN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38" name="Rectangle 131">
              <a:extLst>
                <a:ext uri="{FF2B5EF4-FFF2-40B4-BE49-F238E27FC236}">
                  <a16:creationId xmlns:a16="http://schemas.microsoft.com/office/drawing/2014/main" id="{60244FDD-8F21-458A-BAC6-E0A32183D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5" y="2001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zh-CN" sz="1800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39" name="Rectangle 132">
              <a:extLst>
                <a:ext uri="{FF2B5EF4-FFF2-40B4-BE49-F238E27FC236}">
                  <a16:creationId xmlns:a16="http://schemas.microsoft.com/office/drawing/2014/main" id="{B043D459-33FF-4EE3-A767-FDCDB9944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8" y="3205"/>
              <a:ext cx="491" cy="54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40" name="Rectangle 133">
              <a:extLst>
                <a:ext uri="{FF2B5EF4-FFF2-40B4-BE49-F238E27FC236}">
                  <a16:creationId xmlns:a16="http://schemas.microsoft.com/office/drawing/2014/main" id="{0E8D00AA-2A25-4806-8A5E-271853F7F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3389"/>
              <a:ext cx="5" cy="18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41" name="Rectangle 134">
              <a:extLst>
                <a:ext uri="{FF2B5EF4-FFF2-40B4-BE49-F238E27FC236}">
                  <a16:creationId xmlns:a16="http://schemas.microsoft.com/office/drawing/2014/main" id="{D7AB3144-0B34-4F6C-84A1-60BE3221F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294"/>
              <a:ext cx="42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66"/>
                  </a:solidFill>
                  <a:latin typeface="楷体_GB2312" pitchFamily="49" charset="-122"/>
                </a:rPr>
                <a:t>输入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66"/>
                  </a:solidFill>
                  <a:latin typeface="楷体_GB2312" pitchFamily="49" charset="-122"/>
                </a:rPr>
                <a:t>低电平</a:t>
              </a:r>
            </a:p>
          </p:txBody>
        </p:sp>
        <p:sp>
          <p:nvSpPr>
            <p:cNvPr id="42042" name="Rectangle 135">
              <a:extLst>
                <a:ext uri="{FF2B5EF4-FFF2-40B4-BE49-F238E27FC236}">
                  <a16:creationId xmlns:a16="http://schemas.microsoft.com/office/drawing/2014/main" id="{20A5F777-9BF1-4A4E-BADE-2A6DDA0B3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3389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43" name="AutoShape 136">
              <a:extLst>
                <a:ext uri="{FF2B5EF4-FFF2-40B4-BE49-F238E27FC236}">
                  <a16:creationId xmlns:a16="http://schemas.microsoft.com/office/drawing/2014/main" id="{7F27AB56-EAA4-4E1D-9CC4-2CF41F64D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1979"/>
              <a:ext cx="46" cy="536"/>
            </a:xfrm>
            <a:prstGeom prst="leftBrace">
              <a:avLst>
                <a:gd name="adj1" fmla="val 97101"/>
                <a:gd name="adj2" fmla="val 50000"/>
              </a:avLst>
            </a:prstGeom>
            <a:noFill/>
            <a:ln w="254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44" name="AutoShape 137">
              <a:extLst>
                <a:ext uri="{FF2B5EF4-FFF2-40B4-BE49-F238E27FC236}">
                  <a16:creationId xmlns:a16="http://schemas.microsoft.com/office/drawing/2014/main" id="{178248C7-B872-4409-9045-D27F03269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2" y="3203"/>
              <a:ext cx="46" cy="536"/>
            </a:xfrm>
            <a:prstGeom prst="leftBrace">
              <a:avLst>
                <a:gd name="adj1" fmla="val 97101"/>
                <a:gd name="adj2" fmla="val 50000"/>
              </a:avLst>
            </a:prstGeom>
            <a:noFill/>
            <a:ln w="254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45" name="Rectangle 138">
              <a:extLst>
                <a:ext uri="{FF2B5EF4-FFF2-40B4-BE49-F238E27FC236}">
                  <a16:creationId xmlns:a16="http://schemas.microsoft.com/office/drawing/2014/main" id="{EAE64040-5B62-4043-BBCE-50803BD77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1879"/>
              <a:ext cx="147" cy="1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46" name="Rectangle 139">
              <a:extLst>
                <a:ext uri="{FF2B5EF4-FFF2-40B4-BE49-F238E27FC236}">
                  <a16:creationId xmlns:a16="http://schemas.microsoft.com/office/drawing/2014/main" id="{0DCFA2FC-2E5C-4001-8614-FA2D855FF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1830"/>
              <a:ext cx="8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rPr>
                <a:t>v</a:t>
              </a:r>
              <a:endParaRPr lang="en-US" altLang="zh-CN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47" name="Rectangle 140">
              <a:extLst>
                <a:ext uri="{FF2B5EF4-FFF2-40B4-BE49-F238E27FC236}">
                  <a16:creationId xmlns:a16="http://schemas.microsoft.com/office/drawing/2014/main" id="{47D7C9F8-61AC-41CA-B524-F1F97BCAA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1916"/>
              <a:ext cx="3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48" name="Rectangle 141">
              <a:extLst>
                <a:ext uri="{FF2B5EF4-FFF2-40B4-BE49-F238E27FC236}">
                  <a16:creationId xmlns:a16="http://schemas.microsoft.com/office/drawing/2014/main" id="{4DA729E3-CD9C-4411-B4E2-289184850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842"/>
              <a:ext cx="35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997" name="Rectangle 143">
            <a:extLst>
              <a:ext uri="{FF2B5EF4-FFF2-40B4-BE49-F238E27FC236}">
                <a16:creationId xmlns:a16="http://schemas.microsoft.com/office/drawing/2014/main" id="{160D8E67-3A35-4EFC-BCC0-94266D5A5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60942" name="Object 142">
            <a:extLst>
              <a:ext uri="{FF2B5EF4-FFF2-40B4-BE49-F238E27FC236}">
                <a16:creationId xmlns:a16="http://schemas.microsoft.com/office/drawing/2014/main" id="{945FC7D9-D5DB-40C5-8673-D2C6F219D6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388" y="1782763"/>
          <a:ext cx="4348162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图片" r:id="rId7" imgW="1868358" imgH="512733" progId="Word.Picture.8">
                  <p:embed/>
                </p:oleObj>
              </mc:Choice>
              <mc:Fallback>
                <p:oleObj name="图片" r:id="rId7" imgW="1868358" imgH="512733" progId="Word.Picture.8">
                  <p:embed/>
                  <p:pic>
                    <p:nvPicPr>
                      <p:cNvPr id="460942" name="Object 142">
                        <a:extLst>
                          <a:ext uri="{FF2B5EF4-FFF2-40B4-BE49-F238E27FC236}">
                            <a16:creationId xmlns:a16="http://schemas.microsoft.com/office/drawing/2014/main" id="{945FC7D9-D5DB-40C5-8673-D2C6F219D6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782763"/>
                        <a:ext cx="4348162" cy="120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46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46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46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46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/>
      <p:bldP spid="460839" grpId="0"/>
      <p:bldP spid="460840" grpId="0"/>
      <p:bldP spid="460841" grpId="0"/>
      <p:bldP spid="4608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>
            <a:extLst>
              <a:ext uri="{FF2B5EF4-FFF2-40B4-BE49-F238E27FC236}">
                <a16:creationId xmlns:a16="http://schemas.microsoft.com/office/drawing/2014/main" id="{9710B9DA-DA94-45D3-B862-EF5785E13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392612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</a:rPr>
              <a:t>1. 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输入和输出的高、低电平</a:t>
            </a:r>
          </a:p>
        </p:txBody>
      </p:sp>
      <p:graphicFrame>
        <p:nvGraphicFramePr>
          <p:cNvPr id="44035" name="Object 426">
            <a:extLst>
              <a:ext uri="{FF2B5EF4-FFF2-40B4-BE49-F238E27FC236}">
                <a16:creationId xmlns:a16="http://schemas.microsoft.com/office/drawing/2014/main" id="{4DF90CCB-271C-4704-9ABE-3F27BD9BCA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8288" y="2276475"/>
          <a:ext cx="8937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公式" r:id="rId5" imgW="685800" imgH="419100" progId="Equation.3">
                  <p:embed/>
                </p:oleObj>
              </mc:Choice>
              <mc:Fallback>
                <p:oleObj name="公式" r:id="rId5" imgW="685800" imgH="419100" progId="Equation.3">
                  <p:embed/>
                  <p:pic>
                    <p:nvPicPr>
                      <p:cNvPr id="44035" name="Object 426">
                        <a:extLst>
                          <a:ext uri="{FF2B5EF4-FFF2-40B4-BE49-F238E27FC236}">
                            <a16:creationId xmlns:a16="http://schemas.microsoft.com/office/drawing/2014/main" id="{4DF90CCB-271C-4704-9ABE-3F27BD9BCA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2276475"/>
                        <a:ext cx="893762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25">
            <a:extLst>
              <a:ext uri="{FF2B5EF4-FFF2-40B4-BE49-F238E27FC236}">
                <a16:creationId xmlns:a16="http://schemas.microsoft.com/office/drawing/2014/main" id="{5FB7E171-C4F6-4D21-9A5D-3319E3F56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7788" y="2241550"/>
          <a:ext cx="11525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公式" r:id="rId7" imgW="876300" imgH="419100" progId="Equation.3">
                  <p:embed/>
                </p:oleObj>
              </mc:Choice>
              <mc:Fallback>
                <p:oleObj name="公式" r:id="rId7" imgW="876300" imgH="419100" progId="Equation.3">
                  <p:embed/>
                  <p:pic>
                    <p:nvPicPr>
                      <p:cNvPr id="44036" name="Object 425">
                        <a:extLst>
                          <a:ext uri="{FF2B5EF4-FFF2-40B4-BE49-F238E27FC236}">
                            <a16:creationId xmlns:a16="http://schemas.microsoft.com/office/drawing/2014/main" id="{5FB7E171-C4F6-4D21-9A5D-3319E3F56D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2241550"/>
                        <a:ext cx="115252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424">
            <a:extLst>
              <a:ext uri="{FF2B5EF4-FFF2-40B4-BE49-F238E27FC236}">
                <a16:creationId xmlns:a16="http://schemas.microsoft.com/office/drawing/2014/main" id="{1301EBC4-6EDD-4EDA-A246-C2A9A12218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2241550"/>
          <a:ext cx="111601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公式" r:id="rId9" imgW="876300" imgH="419100" progId="Equation.3">
                  <p:embed/>
                </p:oleObj>
              </mc:Choice>
              <mc:Fallback>
                <p:oleObj name="公式" r:id="rId9" imgW="876300" imgH="419100" progId="Equation.3">
                  <p:embed/>
                  <p:pic>
                    <p:nvPicPr>
                      <p:cNvPr id="44037" name="Object 424">
                        <a:extLst>
                          <a:ext uri="{FF2B5EF4-FFF2-40B4-BE49-F238E27FC236}">
                            <a16:creationId xmlns:a16="http://schemas.microsoft.com/office/drawing/2014/main" id="{1301EBC4-6EDD-4EDA-A246-C2A9A12218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241550"/>
                        <a:ext cx="1116013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423">
            <a:extLst>
              <a:ext uri="{FF2B5EF4-FFF2-40B4-BE49-F238E27FC236}">
                <a16:creationId xmlns:a16="http://schemas.microsoft.com/office/drawing/2014/main" id="{E28FC154-7E52-4516-92B2-FC75DD9FB8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2260600"/>
          <a:ext cx="118903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公式" r:id="rId11" imgW="800100" imgH="419100" progId="Equation.3">
                  <p:embed/>
                </p:oleObj>
              </mc:Choice>
              <mc:Fallback>
                <p:oleObj name="公式" r:id="rId11" imgW="800100" imgH="419100" progId="Equation.3">
                  <p:embed/>
                  <p:pic>
                    <p:nvPicPr>
                      <p:cNvPr id="44038" name="Object 423">
                        <a:extLst>
                          <a:ext uri="{FF2B5EF4-FFF2-40B4-BE49-F238E27FC236}">
                            <a16:creationId xmlns:a16="http://schemas.microsoft.com/office/drawing/2014/main" id="{E28FC154-7E52-4516-92B2-FC75DD9FB8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260600"/>
                        <a:ext cx="1189037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422">
            <a:extLst>
              <a:ext uri="{FF2B5EF4-FFF2-40B4-BE49-F238E27FC236}">
                <a16:creationId xmlns:a16="http://schemas.microsoft.com/office/drawing/2014/main" id="{B15061FE-7F5E-4D73-A52B-AA5138152B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25" y="2276475"/>
          <a:ext cx="108108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公式" r:id="rId13" imgW="800100" imgH="419100" progId="Equation.3">
                  <p:embed/>
                </p:oleObj>
              </mc:Choice>
              <mc:Fallback>
                <p:oleObj name="公式" r:id="rId13" imgW="800100" imgH="419100" progId="Equation.3">
                  <p:embed/>
                  <p:pic>
                    <p:nvPicPr>
                      <p:cNvPr id="44039" name="Object 422">
                        <a:extLst>
                          <a:ext uri="{FF2B5EF4-FFF2-40B4-BE49-F238E27FC236}">
                            <a16:creationId xmlns:a16="http://schemas.microsoft.com/office/drawing/2014/main" id="{B15061FE-7F5E-4D73-A52B-AA5138152B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2276475"/>
                        <a:ext cx="1081088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Rectangle 428">
            <a:extLst>
              <a:ext uri="{FF2B5EF4-FFF2-40B4-BE49-F238E27FC236}">
                <a16:creationId xmlns:a16="http://schemas.microsoft.com/office/drawing/2014/main" id="{931B9B45-A114-494F-9E0F-393C788B3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1916113"/>
            <a:ext cx="635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4000</a:t>
            </a:r>
            <a:endParaRPr kumimoji="1" lang="en-US" altLang="zh-CN" sz="16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1" lang="en-US" altLang="zh-CN" sz="16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41" name="Rectangle 430">
            <a:extLst>
              <a:ext uri="{FF2B5EF4-FFF2-40B4-BE49-F238E27FC236}">
                <a16:creationId xmlns:a16="http://schemas.microsoft.com/office/drawing/2014/main" id="{DC1E1B7F-1FC6-4F13-BF6A-63FEDCB8F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813" y="1916113"/>
            <a:ext cx="809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74HC</a:t>
            </a:r>
            <a:endParaRPr kumimoji="1" lang="en-US" altLang="zh-CN" sz="16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1" lang="en-US" altLang="zh-CN" sz="16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42" name="Rectangle 432">
            <a:extLst>
              <a:ext uri="{FF2B5EF4-FFF2-40B4-BE49-F238E27FC236}">
                <a16:creationId xmlns:a16="http://schemas.microsoft.com/office/drawing/2014/main" id="{558B5E27-07E0-4937-A7CC-8B9730B30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3" y="1911350"/>
            <a:ext cx="825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华康简宋" charset="-122"/>
                <a:cs typeface="Arial" panose="020B0604020202020204" pitchFamily="34" charset="0"/>
              </a:rPr>
              <a:t>74HCT</a:t>
            </a:r>
            <a:endParaRPr kumimoji="1" lang="en-US" altLang="zh-CN" sz="1600">
              <a:solidFill>
                <a:srgbClr val="000000"/>
              </a:solidFill>
              <a:latin typeface="Times New Roman" panose="02020603050405020304" pitchFamily="18" charset="0"/>
              <a:ea typeface="华康简宋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1" lang="en-US" altLang="zh-CN" sz="16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43" name="Rectangle 434">
            <a:extLst>
              <a:ext uri="{FF2B5EF4-FFF2-40B4-BE49-F238E27FC236}">
                <a16:creationId xmlns:a16="http://schemas.microsoft.com/office/drawing/2014/main" id="{B3CC2D76-4ACC-4A37-92AF-2E864BFBB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3" y="1952625"/>
            <a:ext cx="8143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华康简宋" charset="-122"/>
                <a:cs typeface="Arial" panose="020B0604020202020204" pitchFamily="34" charset="0"/>
              </a:rPr>
              <a:t>74LVC</a:t>
            </a:r>
            <a:endParaRPr kumimoji="1" lang="en-US" altLang="zh-CN" sz="1600">
              <a:solidFill>
                <a:srgbClr val="000000"/>
              </a:solidFill>
              <a:latin typeface="Times New Roman" panose="02020603050405020304" pitchFamily="18" charset="0"/>
              <a:ea typeface="华康简宋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1" lang="en-US" altLang="zh-CN" sz="16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44" name="Rectangle 436">
            <a:extLst>
              <a:ext uri="{FF2B5EF4-FFF2-40B4-BE49-F238E27FC236}">
                <a16:creationId xmlns:a16="http://schemas.microsoft.com/office/drawing/2014/main" id="{20BEF694-F99B-4315-92DD-622D08A45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638" y="1958975"/>
            <a:ext cx="8477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华康简宋" charset="-122"/>
                <a:cs typeface="Arial" panose="020B0604020202020204" pitchFamily="34" charset="0"/>
              </a:rPr>
              <a:t>74AUC</a:t>
            </a:r>
            <a:endParaRPr kumimoji="1" lang="en-US" altLang="zh-CN" sz="1600">
              <a:solidFill>
                <a:srgbClr val="000000"/>
              </a:solidFill>
              <a:latin typeface="Times New Roman" panose="02020603050405020304" pitchFamily="18" charset="0"/>
              <a:ea typeface="华康简宋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1" lang="en-US" altLang="zh-CN" sz="16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68682" name="Group 714">
            <a:extLst>
              <a:ext uri="{FF2B5EF4-FFF2-40B4-BE49-F238E27FC236}">
                <a16:creationId xmlns:a16="http://schemas.microsoft.com/office/drawing/2014/main" id="{58130A54-5A79-426F-9B7D-61360F5BB1C4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1844675"/>
          <a:ext cx="8677275" cy="3868802"/>
        </p:xfrm>
        <a:graphic>
          <a:graphicData uri="http://schemas.openxmlformats.org/drawingml/2006/table">
            <a:tbl>
              <a:tblPr/>
              <a:tblGrid>
                <a:gridCol w="2554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9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28479">
                <a:tc>
                  <a:txBody>
                    <a:bodyPr/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类型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2698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参数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/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单位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V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IL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(max)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/V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1.0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1.5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0.8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0.8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0.6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V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OL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(max)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/V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0.05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0.1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0.1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0.2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0.2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V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IH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(min)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/V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4.0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3.5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2.0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2.0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1.2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V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OH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(min)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/V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4.95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4.9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4.9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3.1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1.7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高电平噪声容限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(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V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NH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/V)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Arial" pitchFamily="34" charset="0"/>
                        </a:rPr>
                        <a:t>0.95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Arial" pitchFamily="34" charset="0"/>
                        </a:rPr>
                        <a:t>1.4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2.9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1.1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0.5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85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低电平噪声容限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(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V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NL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/V)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0.95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1.4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0.7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0.6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0.4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  <p:sndAc>
      <p:stSnd>
        <p:snd r:embed="rId4" name="PROJCTOR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Text Box 2">
            <a:extLst>
              <a:ext uri="{FF2B5EF4-FFF2-40B4-BE49-F238E27FC236}">
                <a16:creationId xmlns:a16="http://schemas.microsoft.com/office/drawing/2014/main" id="{7C26B039-E566-4DC1-BC98-879F2E1C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36838"/>
            <a:ext cx="50038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NH </a:t>
            </a:r>
            <a:r>
              <a:rPr kumimoji="1" lang="en-US" altLang="zh-CN" sz="2400" baseline="-25000">
                <a:solidFill>
                  <a:srgbClr val="000066"/>
                </a:solidFill>
                <a:latin typeface="楷体_GB2312" pitchFamily="49" charset="-122"/>
              </a:rPr>
              <a:t>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—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当前级门输出高电平的最小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值时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允许负向噪声电压的最大值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。</a:t>
            </a:r>
          </a:p>
        </p:txBody>
      </p:sp>
      <p:sp>
        <p:nvSpPr>
          <p:cNvPr id="462851" name="Text Box 3">
            <a:extLst>
              <a:ext uri="{FF2B5EF4-FFF2-40B4-BE49-F238E27FC236}">
                <a16:creationId xmlns:a16="http://schemas.microsoft.com/office/drawing/2014/main" id="{4077058C-F0FD-4C38-A0F7-7C6F57ABC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55850"/>
            <a:ext cx="492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负载门输入高电平时的噪声容限：</a:t>
            </a:r>
          </a:p>
        </p:txBody>
      </p:sp>
      <p:sp>
        <p:nvSpPr>
          <p:cNvPr id="462852" name="Text Box 4">
            <a:extLst>
              <a:ext uri="{FF2B5EF4-FFF2-40B4-BE49-F238E27FC236}">
                <a16:creationId xmlns:a16="http://schemas.microsoft.com/office/drawing/2014/main" id="{B3C8BB46-0F88-4B84-AA03-58349B9E7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5175"/>
            <a:ext cx="57245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NL 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—</a:t>
            </a:r>
            <a:r>
              <a:rPr kumimoji="1" lang="zh-CN" altLang="en-US" sz="2400">
                <a:solidFill>
                  <a:srgbClr val="000066"/>
                </a:solidFill>
                <a:latin typeface="Tahoma" panose="020B0604030504040204" pitchFamily="34" charset="0"/>
              </a:rPr>
              <a:t>当前级门输出低电平的最大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ahoma" panose="020B0604030504040204" pitchFamily="34" charset="0"/>
              </a:rPr>
              <a:t>值时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允许正向噪声电压的最大值</a:t>
            </a:r>
          </a:p>
        </p:txBody>
      </p:sp>
      <p:sp>
        <p:nvSpPr>
          <p:cNvPr id="462853" name="Text Box 5">
            <a:extLst>
              <a:ext uri="{FF2B5EF4-FFF2-40B4-BE49-F238E27FC236}">
                <a16:creationId xmlns:a16="http://schemas.microsoft.com/office/drawing/2014/main" id="{228F0C3A-EF77-4613-82CB-754907F03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221163"/>
            <a:ext cx="492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负载门输入低电平时的噪声容限</a:t>
            </a:r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C973453D-0305-49BF-B412-98E6CF6C2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20713"/>
            <a:ext cx="251936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r>
              <a:rPr kumimoji="1" lang="en-US" altLang="zh-CN" sz="2400">
                <a:solidFill>
                  <a:srgbClr val="FF0000"/>
                </a:solidFill>
                <a:latin typeface="楷体_GB2312" pitchFamily="49" charset="-122"/>
              </a:rPr>
              <a:t> </a:t>
            </a:r>
            <a:r>
              <a:rPr kumimoji="1" lang="zh-CN" altLang="en-US" sz="2400">
                <a:solidFill>
                  <a:srgbClr val="FF0000"/>
                </a:solidFill>
                <a:latin typeface="楷体_GB2312" pitchFamily="49" charset="-122"/>
              </a:rPr>
              <a:t>噪声容限</a:t>
            </a:r>
          </a:p>
        </p:txBody>
      </p:sp>
      <p:sp>
        <p:nvSpPr>
          <p:cNvPr id="462855" name="Rectangle 7">
            <a:extLst>
              <a:ext uri="{FF2B5EF4-FFF2-40B4-BE49-F238E27FC236}">
                <a16:creationId xmlns:a16="http://schemas.microsoft.com/office/drawing/2014/main" id="{817B3A75-C993-4F87-BDCA-B5E767BA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860800"/>
            <a:ext cx="301783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NH 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OH(min)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IH(min)</a:t>
            </a:r>
            <a:endParaRPr kumimoji="1" lang="en-US" altLang="zh-CN" sz="240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2856" name="Rectangle 8">
            <a:extLst>
              <a:ext uri="{FF2B5EF4-FFF2-40B4-BE49-F238E27FC236}">
                <a16:creationId xmlns:a16="http://schemas.microsoft.com/office/drawing/2014/main" id="{61B5293A-1785-4905-A630-1DC3A1139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589588"/>
            <a:ext cx="36718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CN" sz="1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2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NL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IL(max)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OL(max)</a:t>
            </a:r>
            <a:endParaRPr kumimoji="1" lang="en-US" altLang="zh-CN" sz="2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2857" name="Rectangle 9">
            <a:extLst>
              <a:ext uri="{FF2B5EF4-FFF2-40B4-BE49-F238E27FC236}">
                <a16:creationId xmlns:a16="http://schemas.microsoft.com/office/drawing/2014/main" id="{EB7D3754-4890-415A-849C-3D06530D4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1075"/>
            <a:ext cx="88931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Verdana" panose="020B0604030504040204" pitchFamily="34" charset="0"/>
              </a:rPr>
              <a:t>在保证输出电平不变的条件下，输入电平允许波动的范围。它表示门电路的抗干扰能力</a:t>
            </a:r>
          </a:p>
        </p:txBody>
      </p:sp>
      <p:grpSp>
        <p:nvGrpSpPr>
          <p:cNvPr id="2" name="Group 72">
            <a:extLst>
              <a:ext uri="{FF2B5EF4-FFF2-40B4-BE49-F238E27FC236}">
                <a16:creationId xmlns:a16="http://schemas.microsoft.com/office/drawing/2014/main" id="{1C023B29-4A88-4C65-8DA6-707D6CE2BCEA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1628775"/>
            <a:ext cx="3532188" cy="1071563"/>
            <a:chOff x="3288" y="1026"/>
            <a:chExt cx="2225" cy="675"/>
          </a:xfrm>
        </p:grpSpPr>
        <p:sp>
          <p:nvSpPr>
            <p:cNvPr id="46093" name="Rectangle 11">
              <a:extLst>
                <a:ext uri="{FF2B5EF4-FFF2-40B4-BE49-F238E27FC236}">
                  <a16:creationId xmlns:a16="http://schemas.microsoft.com/office/drawing/2014/main" id="{C767E1DA-113A-448A-933F-B96FB10C6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" y="1026"/>
              <a:ext cx="2157" cy="65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algn="ctr">
              <a:solidFill>
                <a:srgbClr val="66CCFF"/>
              </a:solidFill>
              <a:miter lim="800000"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4" name="Rectangle 12">
              <a:extLst>
                <a:ext uri="{FF2B5EF4-FFF2-40B4-BE49-F238E27FC236}">
                  <a16:creationId xmlns:a16="http://schemas.microsoft.com/office/drawing/2014/main" id="{D1C6A46B-5DAB-4A43-9325-5CAD960B5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078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095" name="Line 13">
              <a:extLst>
                <a:ext uri="{FF2B5EF4-FFF2-40B4-BE49-F238E27FC236}">
                  <a16:creationId xmlns:a16="http://schemas.microsoft.com/office/drawing/2014/main" id="{41D05EF8-892B-4683-9C55-4B519B87F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4" y="1434"/>
              <a:ext cx="1" cy="1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6" name="Line 14">
              <a:extLst>
                <a:ext uri="{FF2B5EF4-FFF2-40B4-BE49-F238E27FC236}">
                  <a16:creationId xmlns:a16="http://schemas.microsoft.com/office/drawing/2014/main" id="{C70907EA-EE72-4910-A291-4A4717E03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1367"/>
              <a:ext cx="200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7" name="Oval 15">
              <a:extLst>
                <a:ext uri="{FF2B5EF4-FFF2-40B4-BE49-F238E27FC236}">
                  <a16:creationId xmlns:a16="http://schemas.microsoft.com/office/drawing/2014/main" id="{096B97F9-AE0B-4219-8C59-9F76BA27F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" y="1332"/>
              <a:ext cx="68" cy="6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8" name="Rectangle 17">
              <a:extLst>
                <a:ext uri="{FF2B5EF4-FFF2-40B4-BE49-F238E27FC236}">
                  <a16:creationId xmlns:a16="http://schemas.microsoft.com/office/drawing/2014/main" id="{B674FDCE-A1AA-48E7-B2D0-91404E77D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6" y="1239"/>
              <a:ext cx="145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9" name="Rectangle 20">
              <a:extLst>
                <a:ext uri="{FF2B5EF4-FFF2-40B4-BE49-F238E27FC236}">
                  <a16:creationId xmlns:a16="http://schemas.microsoft.com/office/drawing/2014/main" id="{4B27E51C-597F-4CD1-BE75-1F901C2D0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1052"/>
              <a:ext cx="358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0" name="Rectangle 21">
              <a:extLst>
                <a:ext uri="{FF2B5EF4-FFF2-40B4-BE49-F238E27FC236}">
                  <a16:creationId xmlns:a16="http://schemas.microsoft.com/office/drawing/2014/main" id="{E0850207-EF15-4EC4-BE9D-8B382195A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1026"/>
              <a:ext cx="49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驱动门</a:t>
              </a:r>
              <a:endParaRPr lang="zh-CN" altLang="en-US" sz="1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01" name="Rectangle 22">
              <a:extLst>
                <a:ext uri="{FF2B5EF4-FFF2-40B4-BE49-F238E27FC236}">
                  <a16:creationId xmlns:a16="http://schemas.microsoft.com/office/drawing/2014/main" id="{69AAD424-D16A-457C-BFA3-C8B113A4A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" y="1052"/>
              <a:ext cx="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3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02" name="Line 23">
              <a:extLst>
                <a:ext uri="{FF2B5EF4-FFF2-40B4-BE49-F238E27FC236}">
                  <a16:creationId xmlns:a16="http://schemas.microsoft.com/office/drawing/2014/main" id="{01532049-3200-49A4-A520-D8B22FC0D3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4" y="1580"/>
              <a:ext cx="1437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3" name="Freeform 24">
              <a:extLst>
                <a:ext uri="{FF2B5EF4-FFF2-40B4-BE49-F238E27FC236}">
                  <a16:creationId xmlns:a16="http://schemas.microsoft.com/office/drawing/2014/main" id="{9E36382F-5204-4322-ADB8-514055E5F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3" y="1375"/>
              <a:ext cx="9" cy="59"/>
            </a:xfrm>
            <a:custGeom>
              <a:avLst/>
              <a:gdLst>
                <a:gd name="T0" fmla="*/ 9 w 12"/>
                <a:gd name="T1" fmla="*/ 0 h 70"/>
                <a:gd name="T2" fmla="*/ 0 w 12"/>
                <a:gd name="T3" fmla="*/ 59 h 70"/>
                <a:gd name="T4" fmla="*/ 9 w 12"/>
                <a:gd name="T5" fmla="*/ 59 h 70"/>
                <a:gd name="T6" fmla="*/ 9 w 12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70"/>
                <a:gd name="T14" fmla="*/ 12 w 12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70">
                  <a:moveTo>
                    <a:pt x="12" y="0"/>
                  </a:moveTo>
                  <a:lnTo>
                    <a:pt x="0" y="70"/>
                  </a:lnTo>
                  <a:lnTo>
                    <a:pt x="12" y="7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4" name="Freeform 25">
              <a:extLst>
                <a:ext uri="{FF2B5EF4-FFF2-40B4-BE49-F238E27FC236}">
                  <a16:creationId xmlns:a16="http://schemas.microsoft.com/office/drawing/2014/main" id="{68B7D982-B8D1-41A6-AB7F-E67B7A0D3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3" y="1529"/>
              <a:ext cx="9" cy="59"/>
            </a:xfrm>
            <a:custGeom>
              <a:avLst/>
              <a:gdLst>
                <a:gd name="T0" fmla="*/ 9 w 12"/>
                <a:gd name="T1" fmla="*/ 59 h 70"/>
                <a:gd name="T2" fmla="*/ 0 w 12"/>
                <a:gd name="T3" fmla="*/ 0 h 70"/>
                <a:gd name="T4" fmla="*/ 9 w 12"/>
                <a:gd name="T5" fmla="*/ 0 h 70"/>
                <a:gd name="T6" fmla="*/ 9 w 12"/>
                <a:gd name="T7" fmla="*/ 59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70"/>
                <a:gd name="T14" fmla="*/ 12 w 12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70">
                  <a:moveTo>
                    <a:pt x="12" y="7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5" name="Line 26">
              <a:extLst>
                <a:ext uri="{FF2B5EF4-FFF2-40B4-BE49-F238E27FC236}">
                  <a16:creationId xmlns:a16="http://schemas.microsoft.com/office/drawing/2014/main" id="{BFA1A08F-CB2D-4D71-8FAB-C1D33B33E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2" y="1426"/>
              <a:ext cx="1" cy="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6" name="Rectangle 28">
              <a:extLst>
                <a:ext uri="{FF2B5EF4-FFF2-40B4-BE49-F238E27FC236}">
                  <a16:creationId xmlns:a16="http://schemas.microsoft.com/office/drawing/2014/main" id="{4C1FDF5D-5B76-4327-ADBC-6DB040AD6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1366"/>
              <a:ext cx="56" cy="125"/>
            </a:xfrm>
            <a:prstGeom prst="rect">
              <a:avLst/>
            </a:prstGeom>
            <a:solidFill>
              <a:srgbClr val="FF9966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300" i="1">
                  <a:solidFill>
                    <a:srgbClr val="000066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v</a:t>
              </a:r>
              <a:endParaRPr lang="en-US" altLang="zh-CN" sz="1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07" name="Rectangle 29">
              <a:extLst>
                <a:ext uri="{FF2B5EF4-FFF2-40B4-BE49-F238E27FC236}">
                  <a16:creationId xmlns:a16="http://schemas.microsoft.com/office/drawing/2014/main" id="{176F4374-730E-4B50-B6D6-E1A65FC6C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434"/>
              <a:ext cx="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9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1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08" name="Line 31">
              <a:extLst>
                <a:ext uri="{FF2B5EF4-FFF2-40B4-BE49-F238E27FC236}">
                  <a16:creationId xmlns:a16="http://schemas.microsoft.com/office/drawing/2014/main" id="{6723DF78-A8D6-471B-9116-A01ADDC34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7" y="1412"/>
              <a:ext cx="1" cy="273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9" name="Oval 32">
              <a:extLst>
                <a:ext uri="{FF2B5EF4-FFF2-40B4-BE49-F238E27FC236}">
                  <a16:creationId xmlns:a16="http://schemas.microsoft.com/office/drawing/2014/main" id="{8A6FDB42-7FFB-4148-A4C6-17B5CAB64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332"/>
              <a:ext cx="58" cy="6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0" name="Rectangle 34">
              <a:extLst>
                <a:ext uri="{FF2B5EF4-FFF2-40B4-BE49-F238E27FC236}">
                  <a16:creationId xmlns:a16="http://schemas.microsoft.com/office/drawing/2014/main" id="{B9294AED-971D-44DC-8E25-FFDB2E516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0" y="1239"/>
              <a:ext cx="146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1" name="Rectangle 37">
              <a:extLst>
                <a:ext uri="{FF2B5EF4-FFF2-40B4-BE49-F238E27FC236}">
                  <a16:creationId xmlns:a16="http://schemas.microsoft.com/office/drawing/2014/main" id="{60B5C899-F1BC-4FE1-9CF7-83C0D6828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052"/>
              <a:ext cx="446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2" name="Rectangle 38">
              <a:extLst>
                <a:ext uri="{FF2B5EF4-FFF2-40B4-BE49-F238E27FC236}">
                  <a16:creationId xmlns:a16="http://schemas.microsoft.com/office/drawing/2014/main" id="{7A3B29A0-7439-4F50-85AF-BCD580080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" y="1060"/>
              <a:ext cx="43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负载门</a:t>
              </a:r>
              <a:endParaRPr lang="zh-CN" altLang="en-US" sz="1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13" name="Rectangle 39">
              <a:extLst>
                <a:ext uri="{FF2B5EF4-FFF2-40B4-BE49-F238E27FC236}">
                  <a16:creationId xmlns:a16="http://schemas.microsoft.com/office/drawing/2014/main" id="{F2AC3570-1E6C-448C-8C3E-493CBE55C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2" y="1052"/>
              <a:ext cx="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3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6114" name="Group 40">
              <a:extLst>
                <a:ext uri="{FF2B5EF4-FFF2-40B4-BE49-F238E27FC236}">
                  <a16:creationId xmlns:a16="http://schemas.microsoft.com/office/drawing/2014/main" id="{0B4425D3-0BAE-489E-AF5A-56536DD2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1162"/>
              <a:ext cx="9" cy="486"/>
              <a:chOff x="7118" y="504"/>
              <a:chExt cx="12" cy="571"/>
            </a:xfrm>
          </p:grpSpPr>
          <p:sp>
            <p:nvSpPr>
              <p:cNvPr id="46136" name="Freeform 41">
                <a:extLst>
                  <a:ext uri="{FF2B5EF4-FFF2-40B4-BE49-F238E27FC236}">
                    <a16:creationId xmlns:a16="http://schemas.microsoft.com/office/drawing/2014/main" id="{E794A882-C467-477D-B3C1-81356F6197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8" y="504"/>
                <a:ext cx="12" cy="40"/>
              </a:xfrm>
              <a:custGeom>
                <a:avLst/>
                <a:gdLst>
                  <a:gd name="T0" fmla="*/ 12 w 12"/>
                  <a:gd name="T1" fmla="*/ 0 h 40"/>
                  <a:gd name="T2" fmla="*/ 0 w 12"/>
                  <a:gd name="T3" fmla="*/ 0 h 40"/>
                  <a:gd name="T4" fmla="*/ 0 w 12"/>
                  <a:gd name="T5" fmla="*/ 0 h 40"/>
                  <a:gd name="T6" fmla="*/ 0 w 12"/>
                  <a:gd name="T7" fmla="*/ 40 h 40"/>
                  <a:gd name="T8" fmla="*/ 0 w 12"/>
                  <a:gd name="T9" fmla="*/ 40 h 40"/>
                  <a:gd name="T10" fmla="*/ 12 w 12"/>
                  <a:gd name="T11" fmla="*/ 40 h 40"/>
                  <a:gd name="T12" fmla="*/ 12 w 12"/>
                  <a:gd name="T13" fmla="*/ 0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40"/>
                  <a:gd name="T23" fmla="*/ 12 w 12"/>
                  <a:gd name="T24" fmla="*/ 40 h 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40">
                    <a:moveTo>
                      <a:pt x="12" y="0"/>
                    </a:moveTo>
                    <a:lnTo>
                      <a:pt x="0" y="0"/>
                    </a:lnTo>
                    <a:lnTo>
                      <a:pt x="0" y="40"/>
                    </a:lnTo>
                    <a:lnTo>
                      <a:pt x="12" y="4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7" name="Freeform 42">
                <a:extLst>
                  <a:ext uri="{FF2B5EF4-FFF2-40B4-BE49-F238E27FC236}">
                    <a16:creationId xmlns:a16="http://schemas.microsoft.com/office/drawing/2014/main" id="{BC51D55B-B044-413B-80FB-469B6ABA27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8" y="564"/>
                <a:ext cx="12" cy="50"/>
              </a:xfrm>
              <a:custGeom>
                <a:avLst/>
                <a:gdLst>
                  <a:gd name="T0" fmla="*/ 12 w 12"/>
                  <a:gd name="T1" fmla="*/ 10 h 50"/>
                  <a:gd name="T2" fmla="*/ 0 w 12"/>
                  <a:gd name="T3" fmla="*/ 0 h 50"/>
                  <a:gd name="T4" fmla="*/ 0 w 12"/>
                  <a:gd name="T5" fmla="*/ 10 h 50"/>
                  <a:gd name="T6" fmla="*/ 0 w 12"/>
                  <a:gd name="T7" fmla="*/ 50 h 50"/>
                  <a:gd name="T8" fmla="*/ 0 w 12"/>
                  <a:gd name="T9" fmla="*/ 50 h 50"/>
                  <a:gd name="T10" fmla="*/ 12 w 12"/>
                  <a:gd name="T11" fmla="*/ 50 h 50"/>
                  <a:gd name="T12" fmla="*/ 12 w 12"/>
                  <a:gd name="T13" fmla="*/ 1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50"/>
                  <a:gd name="T23" fmla="*/ 12 w 12"/>
                  <a:gd name="T24" fmla="*/ 50 h 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50">
                    <a:moveTo>
                      <a:pt x="12" y="1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0" y="50"/>
                    </a:lnTo>
                    <a:lnTo>
                      <a:pt x="12" y="50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8" name="Freeform 43">
                <a:extLst>
                  <a:ext uri="{FF2B5EF4-FFF2-40B4-BE49-F238E27FC236}">
                    <a16:creationId xmlns:a16="http://schemas.microsoft.com/office/drawing/2014/main" id="{8717DB2A-431B-43C9-BDEB-68178D8BF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8" y="634"/>
                <a:ext cx="12" cy="50"/>
              </a:xfrm>
              <a:custGeom>
                <a:avLst/>
                <a:gdLst>
                  <a:gd name="T0" fmla="*/ 12 w 12"/>
                  <a:gd name="T1" fmla="*/ 10 h 50"/>
                  <a:gd name="T2" fmla="*/ 0 w 12"/>
                  <a:gd name="T3" fmla="*/ 0 h 50"/>
                  <a:gd name="T4" fmla="*/ 0 w 12"/>
                  <a:gd name="T5" fmla="*/ 10 h 50"/>
                  <a:gd name="T6" fmla="*/ 0 w 12"/>
                  <a:gd name="T7" fmla="*/ 50 h 50"/>
                  <a:gd name="T8" fmla="*/ 0 w 12"/>
                  <a:gd name="T9" fmla="*/ 50 h 50"/>
                  <a:gd name="T10" fmla="*/ 12 w 12"/>
                  <a:gd name="T11" fmla="*/ 50 h 50"/>
                  <a:gd name="T12" fmla="*/ 12 w 12"/>
                  <a:gd name="T13" fmla="*/ 1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50"/>
                  <a:gd name="T23" fmla="*/ 12 w 12"/>
                  <a:gd name="T24" fmla="*/ 50 h 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50">
                    <a:moveTo>
                      <a:pt x="12" y="1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0" y="50"/>
                    </a:lnTo>
                    <a:lnTo>
                      <a:pt x="12" y="50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9" name="Freeform 44">
                <a:extLst>
                  <a:ext uri="{FF2B5EF4-FFF2-40B4-BE49-F238E27FC236}">
                    <a16:creationId xmlns:a16="http://schemas.microsoft.com/office/drawing/2014/main" id="{10C2FAAA-752D-4018-896E-54CB075E8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8" y="704"/>
                <a:ext cx="12" cy="50"/>
              </a:xfrm>
              <a:custGeom>
                <a:avLst/>
                <a:gdLst>
                  <a:gd name="T0" fmla="*/ 12 w 12"/>
                  <a:gd name="T1" fmla="*/ 10 h 50"/>
                  <a:gd name="T2" fmla="*/ 0 w 12"/>
                  <a:gd name="T3" fmla="*/ 0 h 50"/>
                  <a:gd name="T4" fmla="*/ 0 w 12"/>
                  <a:gd name="T5" fmla="*/ 10 h 50"/>
                  <a:gd name="T6" fmla="*/ 0 w 12"/>
                  <a:gd name="T7" fmla="*/ 50 h 50"/>
                  <a:gd name="T8" fmla="*/ 0 w 12"/>
                  <a:gd name="T9" fmla="*/ 50 h 50"/>
                  <a:gd name="T10" fmla="*/ 12 w 12"/>
                  <a:gd name="T11" fmla="*/ 50 h 50"/>
                  <a:gd name="T12" fmla="*/ 12 w 12"/>
                  <a:gd name="T13" fmla="*/ 1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50"/>
                  <a:gd name="T23" fmla="*/ 12 w 12"/>
                  <a:gd name="T24" fmla="*/ 50 h 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50">
                    <a:moveTo>
                      <a:pt x="12" y="1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0" y="50"/>
                    </a:lnTo>
                    <a:lnTo>
                      <a:pt x="12" y="50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0" name="Freeform 45">
                <a:extLst>
                  <a:ext uri="{FF2B5EF4-FFF2-40B4-BE49-F238E27FC236}">
                    <a16:creationId xmlns:a16="http://schemas.microsoft.com/office/drawing/2014/main" id="{8AB38EEB-3A7A-44AC-82AC-1E0E6C567F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8" y="774"/>
                <a:ext cx="12" cy="50"/>
              </a:xfrm>
              <a:custGeom>
                <a:avLst/>
                <a:gdLst>
                  <a:gd name="T0" fmla="*/ 12 w 12"/>
                  <a:gd name="T1" fmla="*/ 10 h 50"/>
                  <a:gd name="T2" fmla="*/ 0 w 12"/>
                  <a:gd name="T3" fmla="*/ 0 h 50"/>
                  <a:gd name="T4" fmla="*/ 0 w 12"/>
                  <a:gd name="T5" fmla="*/ 10 h 50"/>
                  <a:gd name="T6" fmla="*/ 0 w 12"/>
                  <a:gd name="T7" fmla="*/ 50 h 50"/>
                  <a:gd name="T8" fmla="*/ 0 w 12"/>
                  <a:gd name="T9" fmla="*/ 50 h 50"/>
                  <a:gd name="T10" fmla="*/ 12 w 12"/>
                  <a:gd name="T11" fmla="*/ 50 h 50"/>
                  <a:gd name="T12" fmla="*/ 12 w 12"/>
                  <a:gd name="T13" fmla="*/ 1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50"/>
                  <a:gd name="T23" fmla="*/ 12 w 12"/>
                  <a:gd name="T24" fmla="*/ 50 h 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50">
                    <a:moveTo>
                      <a:pt x="12" y="1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0" y="50"/>
                    </a:lnTo>
                    <a:lnTo>
                      <a:pt x="12" y="50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1" name="Freeform 46">
                <a:extLst>
                  <a:ext uri="{FF2B5EF4-FFF2-40B4-BE49-F238E27FC236}">
                    <a16:creationId xmlns:a16="http://schemas.microsoft.com/office/drawing/2014/main" id="{22FF2119-FD65-4282-B210-1EC853606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8" y="844"/>
                <a:ext cx="12" cy="51"/>
              </a:xfrm>
              <a:custGeom>
                <a:avLst/>
                <a:gdLst>
                  <a:gd name="T0" fmla="*/ 12 w 12"/>
                  <a:gd name="T1" fmla="*/ 10 h 51"/>
                  <a:gd name="T2" fmla="*/ 0 w 12"/>
                  <a:gd name="T3" fmla="*/ 0 h 51"/>
                  <a:gd name="T4" fmla="*/ 0 w 12"/>
                  <a:gd name="T5" fmla="*/ 10 h 51"/>
                  <a:gd name="T6" fmla="*/ 0 w 12"/>
                  <a:gd name="T7" fmla="*/ 51 h 51"/>
                  <a:gd name="T8" fmla="*/ 0 w 12"/>
                  <a:gd name="T9" fmla="*/ 51 h 51"/>
                  <a:gd name="T10" fmla="*/ 12 w 12"/>
                  <a:gd name="T11" fmla="*/ 51 h 51"/>
                  <a:gd name="T12" fmla="*/ 12 w 12"/>
                  <a:gd name="T13" fmla="*/ 10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51"/>
                  <a:gd name="T23" fmla="*/ 12 w 12"/>
                  <a:gd name="T24" fmla="*/ 51 h 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51">
                    <a:moveTo>
                      <a:pt x="12" y="1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0" y="51"/>
                    </a:lnTo>
                    <a:lnTo>
                      <a:pt x="12" y="51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2" name="Freeform 47">
                <a:extLst>
                  <a:ext uri="{FF2B5EF4-FFF2-40B4-BE49-F238E27FC236}">
                    <a16:creationId xmlns:a16="http://schemas.microsoft.com/office/drawing/2014/main" id="{71D9684E-84F1-4C2E-96CC-9E78AF396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8" y="915"/>
                <a:ext cx="12" cy="50"/>
              </a:xfrm>
              <a:custGeom>
                <a:avLst/>
                <a:gdLst>
                  <a:gd name="T0" fmla="*/ 12 w 12"/>
                  <a:gd name="T1" fmla="*/ 10 h 50"/>
                  <a:gd name="T2" fmla="*/ 0 w 12"/>
                  <a:gd name="T3" fmla="*/ 0 h 50"/>
                  <a:gd name="T4" fmla="*/ 0 w 12"/>
                  <a:gd name="T5" fmla="*/ 10 h 50"/>
                  <a:gd name="T6" fmla="*/ 0 w 12"/>
                  <a:gd name="T7" fmla="*/ 50 h 50"/>
                  <a:gd name="T8" fmla="*/ 0 w 12"/>
                  <a:gd name="T9" fmla="*/ 50 h 50"/>
                  <a:gd name="T10" fmla="*/ 12 w 12"/>
                  <a:gd name="T11" fmla="*/ 50 h 50"/>
                  <a:gd name="T12" fmla="*/ 12 w 12"/>
                  <a:gd name="T13" fmla="*/ 1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50"/>
                  <a:gd name="T23" fmla="*/ 12 w 12"/>
                  <a:gd name="T24" fmla="*/ 50 h 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50">
                    <a:moveTo>
                      <a:pt x="12" y="1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0" y="50"/>
                    </a:lnTo>
                    <a:lnTo>
                      <a:pt x="12" y="50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3" name="Freeform 48">
                <a:extLst>
                  <a:ext uri="{FF2B5EF4-FFF2-40B4-BE49-F238E27FC236}">
                    <a16:creationId xmlns:a16="http://schemas.microsoft.com/office/drawing/2014/main" id="{615367F6-986D-4D3A-BAA7-79CABAC8D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8" y="985"/>
                <a:ext cx="12" cy="50"/>
              </a:xfrm>
              <a:custGeom>
                <a:avLst/>
                <a:gdLst>
                  <a:gd name="T0" fmla="*/ 12 w 12"/>
                  <a:gd name="T1" fmla="*/ 10 h 50"/>
                  <a:gd name="T2" fmla="*/ 0 w 12"/>
                  <a:gd name="T3" fmla="*/ 0 h 50"/>
                  <a:gd name="T4" fmla="*/ 0 w 12"/>
                  <a:gd name="T5" fmla="*/ 10 h 50"/>
                  <a:gd name="T6" fmla="*/ 0 w 12"/>
                  <a:gd name="T7" fmla="*/ 50 h 50"/>
                  <a:gd name="T8" fmla="*/ 0 w 12"/>
                  <a:gd name="T9" fmla="*/ 50 h 50"/>
                  <a:gd name="T10" fmla="*/ 12 w 12"/>
                  <a:gd name="T11" fmla="*/ 50 h 50"/>
                  <a:gd name="T12" fmla="*/ 12 w 12"/>
                  <a:gd name="T13" fmla="*/ 1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50"/>
                  <a:gd name="T23" fmla="*/ 12 w 12"/>
                  <a:gd name="T24" fmla="*/ 50 h 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50">
                    <a:moveTo>
                      <a:pt x="12" y="1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0" y="50"/>
                    </a:lnTo>
                    <a:lnTo>
                      <a:pt x="12" y="50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4" name="Freeform 49">
                <a:extLst>
                  <a:ext uri="{FF2B5EF4-FFF2-40B4-BE49-F238E27FC236}">
                    <a16:creationId xmlns:a16="http://schemas.microsoft.com/office/drawing/2014/main" id="{E33D83B0-045C-4CF0-B05D-36200BF5A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8" y="1055"/>
                <a:ext cx="12" cy="20"/>
              </a:xfrm>
              <a:custGeom>
                <a:avLst/>
                <a:gdLst>
                  <a:gd name="T0" fmla="*/ 12 w 12"/>
                  <a:gd name="T1" fmla="*/ 10 h 20"/>
                  <a:gd name="T2" fmla="*/ 0 w 12"/>
                  <a:gd name="T3" fmla="*/ 0 h 20"/>
                  <a:gd name="T4" fmla="*/ 0 w 12"/>
                  <a:gd name="T5" fmla="*/ 10 h 20"/>
                  <a:gd name="T6" fmla="*/ 0 w 12"/>
                  <a:gd name="T7" fmla="*/ 20 h 20"/>
                  <a:gd name="T8" fmla="*/ 0 w 12"/>
                  <a:gd name="T9" fmla="*/ 20 h 20"/>
                  <a:gd name="T10" fmla="*/ 12 w 12"/>
                  <a:gd name="T11" fmla="*/ 20 h 20"/>
                  <a:gd name="T12" fmla="*/ 12 w 12"/>
                  <a:gd name="T13" fmla="*/ 10 h 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20"/>
                  <a:gd name="T23" fmla="*/ 12 w 12"/>
                  <a:gd name="T24" fmla="*/ 20 h 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20">
                    <a:moveTo>
                      <a:pt x="12" y="1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0" y="20"/>
                    </a:lnTo>
                    <a:lnTo>
                      <a:pt x="12" y="20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115" name="Freeform 50">
              <a:extLst>
                <a:ext uri="{FF2B5EF4-FFF2-40B4-BE49-F238E27FC236}">
                  <a16:creationId xmlns:a16="http://schemas.microsoft.com/office/drawing/2014/main" id="{9C90CDA4-6F63-42EF-BFFD-D2C532AAC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" y="1375"/>
              <a:ext cx="9" cy="59"/>
            </a:xfrm>
            <a:custGeom>
              <a:avLst/>
              <a:gdLst>
                <a:gd name="T0" fmla="*/ 9 w 12"/>
                <a:gd name="T1" fmla="*/ 0 h 70"/>
                <a:gd name="T2" fmla="*/ 9 w 12"/>
                <a:gd name="T3" fmla="*/ 59 h 70"/>
                <a:gd name="T4" fmla="*/ 0 w 12"/>
                <a:gd name="T5" fmla="*/ 59 h 70"/>
                <a:gd name="T6" fmla="*/ 9 w 12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70"/>
                <a:gd name="T14" fmla="*/ 12 w 12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70">
                  <a:moveTo>
                    <a:pt x="12" y="0"/>
                  </a:moveTo>
                  <a:lnTo>
                    <a:pt x="12" y="70"/>
                  </a:lnTo>
                  <a:lnTo>
                    <a:pt x="0" y="7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6" name="Freeform 51">
              <a:extLst>
                <a:ext uri="{FF2B5EF4-FFF2-40B4-BE49-F238E27FC236}">
                  <a16:creationId xmlns:a16="http://schemas.microsoft.com/office/drawing/2014/main" id="{4E148790-5FE4-40F0-9417-592B93FD0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" y="1529"/>
              <a:ext cx="9" cy="59"/>
            </a:xfrm>
            <a:custGeom>
              <a:avLst/>
              <a:gdLst>
                <a:gd name="T0" fmla="*/ 9 w 12"/>
                <a:gd name="T1" fmla="*/ 59 h 70"/>
                <a:gd name="T2" fmla="*/ 9 w 12"/>
                <a:gd name="T3" fmla="*/ 0 h 70"/>
                <a:gd name="T4" fmla="*/ 0 w 12"/>
                <a:gd name="T5" fmla="*/ 0 h 70"/>
                <a:gd name="T6" fmla="*/ 9 w 12"/>
                <a:gd name="T7" fmla="*/ 59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70"/>
                <a:gd name="T14" fmla="*/ 12 w 12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70">
                  <a:moveTo>
                    <a:pt x="12" y="70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12" y="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7" name="Line 52">
              <a:extLst>
                <a:ext uri="{FF2B5EF4-FFF2-40B4-BE49-F238E27FC236}">
                  <a16:creationId xmlns:a16="http://schemas.microsoft.com/office/drawing/2014/main" id="{04F7E6B3-C114-409E-901D-EAB748553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7" y="1426"/>
              <a:ext cx="1" cy="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8" name="Rectangle 53">
              <a:extLst>
                <a:ext uri="{FF2B5EF4-FFF2-40B4-BE49-F238E27FC236}">
                  <a16:creationId xmlns:a16="http://schemas.microsoft.com/office/drawing/2014/main" id="{D92EDE69-EE90-48D4-A755-8DF729C67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1418"/>
              <a:ext cx="116" cy="9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9" name="Rectangle 54">
              <a:extLst>
                <a:ext uri="{FF2B5EF4-FFF2-40B4-BE49-F238E27FC236}">
                  <a16:creationId xmlns:a16="http://schemas.microsoft.com/office/drawing/2014/main" id="{366FF5AF-3427-4B1C-8B56-EBDC7EDA5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" y="1377"/>
              <a:ext cx="5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300" i="1">
                  <a:solidFill>
                    <a:srgbClr val="000066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v</a:t>
              </a:r>
              <a:endParaRPr lang="en-US" altLang="zh-CN" sz="1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20" name="Rectangle 55">
              <a:extLst>
                <a:ext uri="{FF2B5EF4-FFF2-40B4-BE49-F238E27FC236}">
                  <a16:creationId xmlns:a16="http://schemas.microsoft.com/office/drawing/2014/main" id="{23C57247-8398-4D42-9850-F138D7B18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1434"/>
              <a:ext cx="2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9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21" name="Rectangle 56">
              <a:extLst>
                <a:ext uri="{FF2B5EF4-FFF2-40B4-BE49-F238E27FC236}">
                  <a16:creationId xmlns:a16="http://schemas.microsoft.com/office/drawing/2014/main" id="{791E17F5-2D20-4203-9686-38BF81F89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" y="1409"/>
              <a:ext cx="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3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22" name="Oval 57">
              <a:extLst>
                <a:ext uri="{FF2B5EF4-FFF2-40B4-BE49-F238E27FC236}">
                  <a16:creationId xmlns:a16="http://schemas.microsoft.com/office/drawing/2014/main" id="{16E67820-3B2D-4FEC-BEE8-61B54642D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9" y="1562"/>
              <a:ext cx="48" cy="43"/>
            </a:xfrm>
            <a:prstGeom prst="ellipse">
              <a:avLst/>
            </a:prstGeom>
            <a:solidFill>
              <a:srgbClr val="000066">
                <a:alpha val="0"/>
              </a:srgbClr>
            </a:solidFill>
            <a:ln w="1905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3" name="Freeform 58">
              <a:extLst>
                <a:ext uri="{FF2B5EF4-FFF2-40B4-BE49-F238E27FC236}">
                  <a16:creationId xmlns:a16="http://schemas.microsoft.com/office/drawing/2014/main" id="{8F64D288-10EB-4FED-BE25-5C2512F28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" y="1299"/>
              <a:ext cx="39" cy="68"/>
            </a:xfrm>
            <a:custGeom>
              <a:avLst/>
              <a:gdLst>
                <a:gd name="T0" fmla="*/ 0 w 49"/>
                <a:gd name="T1" fmla="*/ 68 h 80"/>
                <a:gd name="T2" fmla="*/ 19 w 49"/>
                <a:gd name="T3" fmla="*/ 0 h 80"/>
                <a:gd name="T4" fmla="*/ 39 w 49"/>
                <a:gd name="T5" fmla="*/ 9 h 80"/>
                <a:gd name="T6" fmla="*/ 0 w 49"/>
                <a:gd name="T7" fmla="*/ 68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80"/>
                <a:gd name="T14" fmla="*/ 49 w 49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80">
                  <a:moveTo>
                    <a:pt x="0" y="80"/>
                  </a:moveTo>
                  <a:lnTo>
                    <a:pt x="24" y="0"/>
                  </a:lnTo>
                  <a:lnTo>
                    <a:pt x="49" y="1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4" name="Line 59">
              <a:extLst>
                <a:ext uri="{FF2B5EF4-FFF2-40B4-BE49-F238E27FC236}">
                  <a16:creationId xmlns:a16="http://schemas.microsoft.com/office/drawing/2014/main" id="{01DD145C-8541-4309-81C0-8401DCEED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8" y="1180"/>
              <a:ext cx="58" cy="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5" name="Line 60">
              <a:extLst>
                <a:ext uri="{FF2B5EF4-FFF2-40B4-BE49-F238E27FC236}">
                  <a16:creationId xmlns:a16="http://schemas.microsoft.com/office/drawing/2014/main" id="{B51AB9B2-9453-4582-95E3-DD36F684A7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8" y="1256"/>
              <a:ext cx="67" cy="1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6" name="Line 61">
              <a:extLst>
                <a:ext uri="{FF2B5EF4-FFF2-40B4-BE49-F238E27FC236}">
                  <a16:creationId xmlns:a16="http://schemas.microsoft.com/office/drawing/2014/main" id="{40BFBA9C-C7D0-4DFB-BC90-4A06A22DFE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57" y="1264"/>
              <a:ext cx="29" cy="4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7" name="Rectangle 62">
              <a:extLst>
                <a:ext uri="{FF2B5EF4-FFF2-40B4-BE49-F238E27FC236}">
                  <a16:creationId xmlns:a16="http://schemas.microsoft.com/office/drawing/2014/main" id="{9770BB57-7150-4157-AC83-F8513ACF3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" y="1120"/>
              <a:ext cx="214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8" name="Rectangle 63">
              <a:extLst>
                <a:ext uri="{FF2B5EF4-FFF2-40B4-BE49-F238E27FC236}">
                  <a16:creationId xmlns:a16="http://schemas.microsoft.com/office/drawing/2014/main" id="{5ADCC44F-88A3-4C95-80E5-CDD56265C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" y="1129"/>
              <a:ext cx="29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噪声</a:t>
              </a:r>
              <a:endParaRPr lang="zh-CN" altLang="en-US" sz="1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29" name="Rectangle 64">
              <a:extLst>
                <a:ext uri="{FF2B5EF4-FFF2-40B4-BE49-F238E27FC236}">
                  <a16:creationId xmlns:a16="http://schemas.microsoft.com/office/drawing/2014/main" id="{C6F5BEE5-4B10-4809-B095-B38E5A779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" y="1120"/>
              <a:ext cx="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3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30" name="Line 65">
              <a:extLst>
                <a:ext uri="{FF2B5EF4-FFF2-40B4-BE49-F238E27FC236}">
                  <a16:creationId xmlns:a16="http://schemas.microsoft.com/office/drawing/2014/main" id="{9AF5E553-C594-4F38-9A28-F59DD217B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9" y="1683"/>
              <a:ext cx="178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1" name="Oval 66">
              <a:extLst>
                <a:ext uri="{FF2B5EF4-FFF2-40B4-BE49-F238E27FC236}">
                  <a16:creationId xmlns:a16="http://schemas.microsoft.com/office/drawing/2014/main" id="{9B9A710B-3362-42D2-A0F0-6F8142B58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" y="1649"/>
              <a:ext cx="53" cy="52"/>
            </a:xfrm>
            <a:prstGeom prst="ellipse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32" name="Line 67">
              <a:extLst>
                <a:ext uri="{FF2B5EF4-FFF2-40B4-BE49-F238E27FC236}">
                  <a16:creationId xmlns:a16="http://schemas.microsoft.com/office/drawing/2014/main" id="{C875D67C-FC97-4BBA-9647-188A432FD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4" y="1366"/>
              <a:ext cx="939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3" name="Line 68">
              <a:extLst>
                <a:ext uri="{FF2B5EF4-FFF2-40B4-BE49-F238E27FC236}">
                  <a16:creationId xmlns:a16="http://schemas.microsoft.com/office/drawing/2014/main" id="{1A6E8363-0DAC-4460-807A-2578AD112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6" y="1366"/>
              <a:ext cx="272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4" name="AutoShape 70">
              <a:extLst>
                <a:ext uri="{FF2B5EF4-FFF2-40B4-BE49-F238E27FC236}">
                  <a16:creationId xmlns:a16="http://schemas.microsoft.com/office/drawing/2014/main" id="{81C01D97-63E0-490E-8617-AC2EC5ECB3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16" y="1252"/>
              <a:ext cx="272" cy="22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35" name="AutoShape 71">
              <a:extLst>
                <a:ext uri="{FF2B5EF4-FFF2-40B4-BE49-F238E27FC236}">
                  <a16:creationId xmlns:a16="http://schemas.microsoft.com/office/drawing/2014/main" id="{8290757A-D4F4-49FE-9B9B-3A2FE8F535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718" y="1252"/>
              <a:ext cx="272" cy="22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6091" name="Rectangle 74">
            <a:extLst>
              <a:ext uri="{FF2B5EF4-FFF2-40B4-BE49-F238E27FC236}">
                <a16:creationId xmlns:a16="http://schemas.microsoft.com/office/drawing/2014/main" id="{67699672-2040-406E-9B0B-DC5A7D06C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81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62921" name="Object 73">
            <a:extLst>
              <a:ext uri="{FF2B5EF4-FFF2-40B4-BE49-F238E27FC236}">
                <a16:creationId xmlns:a16="http://schemas.microsoft.com/office/drawing/2014/main" id="{9F838F27-A2A6-4504-93E0-6BFE4803D8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4413" y="3068638"/>
          <a:ext cx="4248150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图片" r:id="rId3" imgW="2415540" imgH="1700784" progId="Word.Picture.8">
                  <p:embed/>
                </p:oleObj>
              </mc:Choice>
              <mc:Fallback>
                <p:oleObj name="图片" r:id="rId3" imgW="2415540" imgH="1700784" progId="Word.Picture.8">
                  <p:embed/>
                  <p:pic>
                    <p:nvPicPr>
                      <p:cNvPr id="462921" name="Object 73">
                        <a:extLst>
                          <a:ext uri="{FF2B5EF4-FFF2-40B4-BE49-F238E27FC236}">
                            <a16:creationId xmlns:a16="http://schemas.microsoft.com/office/drawing/2014/main" id="{9F838F27-A2A6-4504-93E0-6BFE4803D8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3068638"/>
                        <a:ext cx="4248150" cy="3000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6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2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2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2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4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0" grpId="0"/>
      <p:bldP spid="462851" grpId="0"/>
      <p:bldP spid="462852" grpId="0" build="p" autoUpdateAnimBg="0"/>
      <p:bldP spid="462853" grpId="0" build="p" autoUpdateAnimBg="0" advAuto="1000"/>
      <p:bldP spid="462855" grpId="0"/>
      <p:bldP spid="462856" grpId="0"/>
      <p:bldP spid="4628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137F19FE-699A-4003-8E9D-56DC25398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50850"/>
            <a:ext cx="416083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chemeClr val="accent2"/>
                </a:solidFill>
                <a:latin typeface="Times New Roman" panose="02020603050405020304" pitchFamily="18" charset="0"/>
              </a:rPr>
              <a:t>3.1   </a:t>
            </a:r>
            <a:r>
              <a:rPr kumimoji="1" lang="zh-CN" altLang="en-US" sz="3600">
                <a:solidFill>
                  <a:schemeClr val="accent2"/>
                </a:solidFill>
                <a:latin typeface="Times New Roman" panose="02020603050405020304" pitchFamily="18" charset="0"/>
              </a:rPr>
              <a:t>逻辑门电路简介</a:t>
            </a:r>
            <a:endParaRPr kumimoji="1" lang="zh-CN" altLang="en-US" sz="3600">
              <a:solidFill>
                <a:schemeClr val="accent2"/>
              </a:solidFill>
              <a:latin typeface="楷体_GB2312" pitchFamily="49" charset="-122"/>
            </a:endParaRP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3890AFF5-70C5-44D9-85F6-8F6CB48F1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844675"/>
            <a:ext cx="5745162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rgbClr val="000066"/>
                </a:solidFill>
                <a:latin typeface="Times New Roman" panose="02020603050405020304" pitchFamily="18" charset="0"/>
                <a:hlinkClick r:id="rId2" action="ppaction://hlinksldjump"/>
              </a:rPr>
              <a:t>3.1.1</a:t>
            </a:r>
            <a:r>
              <a:rPr kumimoji="1" lang="en-US" altLang="zh-CN" sz="3200">
                <a:solidFill>
                  <a:srgbClr val="000066"/>
                </a:solidFill>
                <a:latin typeface="楷体_GB2312" pitchFamily="49" charset="-122"/>
                <a:hlinkClick r:id="rId2" action="ppaction://hlinksldjump"/>
              </a:rPr>
              <a:t>  </a:t>
            </a:r>
            <a:r>
              <a:rPr kumimoji="1" lang="zh-CN" altLang="en-US" sz="3200">
                <a:solidFill>
                  <a:srgbClr val="000066"/>
                </a:solidFill>
                <a:latin typeface="楷体_GB2312" pitchFamily="49" charset="-122"/>
                <a:hlinkClick r:id="rId2" action="ppaction://hlinksldjump"/>
              </a:rPr>
              <a:t>各种逻辑门电路系列简介</a:t>
            </a:r>
            <a:endParaRPr kumimoji="1" lang="zh-CN" altLang="en-US" sz="3200">
              <a:solidFill>
                <a:srgbClr val="000066"/>
              </a:solidFill>
              <a:latin typeface="楷体_GB2312" pitchFamily="49" charset="-122"/>
            </a:endParaRP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82CBA442-A99E-4A57-8D28-DFC1877CD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788" y="2703513"/>
            <a:ext cx="28892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rgbClr val="000066"/>
                </a:solidFill>
                <a:latin typeface="Times New Roman" panose="02020603050405020304" pitchFamily="18" charset="0"/>
                <a:hlinkClick r:id="rId3" action="ppaction://hlinksldjump"/>
              </a:rPr>
              <a:t>3.1.2</a:t>
            </a:r>
            <a:r>
              <a:rPr kumimoji="1" lang="en-US" altLang="zh-CN" sz="3200">
                <a:solidFill>
                  <a:srgbClr val="000066"/>
                </a:solidFill>
                <a:latin typeface="楷体_GB2312" pitchFamily="49" charset="-122"/>
                <a:hlinkClick r:id="rId3" action="ppaction://hlinksldjump"/>
              </a:rPr>
              <a:t>  </a:t>
            </a:r>
            <a:r>
              <a:rPr kumimoji="1" lang="zh-CN" altLang="en-US" sz="3200">
                <a:solidFill>
                  <a:srgbClr val="000066"/>
                </a:solidFill>
                <a:latin typeface="楷体_GB2312" pitchFamily="49" charset="-122"/>
                <a:hlinkClick r:id="rId3" action="ppaction://hlinksldjump"/>
              </a:rPr>
              <a:t>开关电路</a:t>
            </a:r>
            <a:endParaRPr kumimoji="1" lang="zh-CN" altLang="en-US" sz="3200">
              <a:solidFill>
                <a:srgbClr val="000066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>
            <a:extLst>
              <a:ext uri="{FF2B5EF4-FFF2-40B4-BE49-F238E27FC236}">
                <a16:creationId xmlns:a16="http://schemas.microsoft.com/office/drawing/2014/main" id="{DA08A97C-2C5E-4450-ADB5-F7EEC508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339850"/>
            <a:ext cx="3276600" cy="4105275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rgbClr val="0099FF"/>
            </a:solidFill>
            <a:miter lim="800000"/>
            <a:headEnd/>
            <a:tailEnd/>
          </a:ln>
        </p:spPr>
        <p:txBody>
          <a:bodyPr wrap="none" lIns="18000" tIns="10800" rIns="18000" bIns="1080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64055" name="Group 183">
            <a:extLst>
              <a:ext uri="{FF2B5EF4-FFF2-40B4-BE49-F238E27FC236}">
                <a16:creationId xmlns:a16="http://schemas.microsoft.com/office/drawing/2014/main" id="{6C5B744A-6901-475A-8A7B-E6F7208E854B}"/>
              </a:ext>
            </a:extLst>
          </p:cNvPr>
          <p:cNvGraphicFramePr>
            <a:graphicFrameLocks noGrp="1"/>
          </p:cNvGraphicFramePr>
          <p:nvPr/>
        </p:nvGraphicFramePr>
        <p:xfrm>
          <a:off x="144463" y="4437063"/>
          <a:ext cx="5651500" cy="1685925"/>
        </p:xfrm>
        <a:graphic>
          <a:graphicData uri="http://schemas.openxmlformats.org/drawingml/2006/table">
            <a:tbl>
              <a:tblPr/>
              <a:tblGrid>
                <a:gridCol w="1258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36347">
                <a:tc>
                  <a:txBody>
                    <a:bodyPr/>
                    <a:lstStyle>
                      <a:lvl1pPr indent="269875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类型</a:t>
                      </a:r>
                    </a:p>
                    <a:p>
                      <a:pPr marL="0" marR="0" lvl="0" indent="2698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参数</a:t>
                      </a:r>
                    </a:p>
                  </a:txBody>
                  <a:tcPr marL="18000" marR="18000" marT="10804" marB="1080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269875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2698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74HC</a:t>
                      </a:r>
                    </a:p>
                    <a:p>
                      <a:pPr marL="0" marR="0" lvl="0" indent="2698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DD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=5V</a:t>
                      </a:r>
                    </a:p>
                  </a:txBody>
                  <a:tcPr marL="18000" marR="18000" marT="10804" marB="10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74AHC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DD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=5V</a:t>
                      </a:r>
                    </a:p>
                  </a:txBody>
                  <a:tcPr marL="18000" marR="18000" marT="10804" marB="10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74LVC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DD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=3.3V</a:t>
                      </a:r>
                    </a:p>
                  </a:txBody>
                  <a:tcPr marL="18000" marR="18000" marT="10804" marB="10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74AUC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DD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=1.8V</a:t>
                      </a:r>
                    </a:p>
                  </a:txBody>
                  <a:tcPr marL="18000" marR="18000" marT="10804" marB="10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57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PLH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PHL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(ns)</a:t>
                      </a:r>
                    </a:p>
                  </a:txBody>
                  <a:tcPr marL="18000" marR="18000" marT="10804" marB="1080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18000" marR="18000" marT="10804" marB="10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3.8</a:t>
                      </a:r>
                    </a:p>
                  </a:txBody>
                  <a:tcPr marL="18000" marR="18000" marT="10804" marB="10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2.5</a:t>
                      </a:r>
                    </a:p>
                  </a:txBody>
                  <a:tcPr marL="18000" marR="18000" marT="10804" marB="10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18000" marR="18000" marT="10804" marB="10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127" name="Rectangle 23">
            <a:extLst>
              <a:ext uri="{FF2B5EF4-FFF2-40B4-BE49-F238E27FC236}">
                <a16:creationId xmlns:a16="http://schemas.microsoft.com/office/drawing/2014/main" id="{17C437E4-3566-4343-8103-53F77F042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620713"/>
            <a:ext cx="21018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传输延迟时间</a:t>
            </a:r>
          </a:p>
        </p:txBody>
      </p:sp>
      <p:sp>
        <p:nvSpPr>
          <p:cNvPr id="463896" name="Rectangle 24">
            <a:extLst>
              <a:ext uri="{FF2B5EF4-FFF2-40B4-BE49-F238E27FC236}">
                <a16:creationId xmlns:a16="http://schemas.microsoft.com/office/drawing/2014/main" id="{BD32F0F6-A604-4D3F-A956-4B25A68AD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268413"/>
            <a:ext cx="5040313" cy="29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ahoma" panose="020B0604030504040204" pitchFamily="34" charset="0"/>
              </a:rPr>
              <a:t>    </a:t>
            </a:r>
            <a:r>
              <a:rPr kumimoji="1" lang="zh-CN" altLang="en-US" sz="2400">
                <a:solidFill>
                  <a:srgbClr val="000066"/>
                </a:solidFill>
                <a:latin typeface="Tahoma" panose="020B0604030504040204" pitchFamily="34" charset="0"/>
              </a:rPr>
              <a:t>传输延迟时间是表征门电路开关速度的参数，它说明门电路在输入脉冲波形的作用下，其输出波形相对于输入波形延迟了多长的时间。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ahoma" panose="020B0604030504040204" pitchFamily="34" charset="0"/>
              </a:rPr>
              <a:t>    传输延迟时间与电源电压</a:t>
            </a:r>
            <a:r>
              <a:rPr kumimoji="1" lang="en-US" altLang="zh-CN" sz="2400">
                <a:solidFill>
                  <a:srgbClr val="000066"/>
                </a:solidFill>
                <a:latin typeface="Tahoma" panose="020B0604030504040204" pitchFamily="34" charset="0"/>
              </a:rPr>
              <a:t>V</a:t>
            </a:r>
            <a:r>
              <a:rPr kumimoji="1" lang="en-US" altLang="zh-CN" sz="2400" baseline="-25000">
                <a:solidFill>
                  <a:srgbClr val="000066"/>
                </a:solidFill>
                <a:latin typeface="Tahoma" panose="020B0604030504040204" pitchFamily="34" charset="0"/>
              </a:rPr>
              <a:t>DD</a:t>
            </a:r>
            <a:r>
              <a:rPr kumimoji="1" lang="zh-CN" altLang="en-US" sz="2400">
                <a:solidFill>
                  <a:srgbClr val="000066"/>
                </a:solidFill>
                <a:latin typeface="Tahoma" panose="020B0604030504040204" pitchFamily="34" charset="0"/>
              </a:rPr>
              <a:t>及负载电容大小有关。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ahoma" panose="020B0604030504040204" pitchFamily="34" charset="0"/>
              </a:rPr>
              <a:t>    表中为各个非门的参数。</a:t>
            </a:r>
          </a:p>
        </p:txBody>
      </p:sp>
      <p:sp>
        <p:nvSpPr>
          <p:cNvPr id="463897" name="Rectangle 25">
            <a:extLst>
              <a:ext uri="{FF2B5EF4-FFF2-40B4-BE49-F238E27FC236}">
                <a16:creationId xmlns:a16="http://schemas.microsoft.com/office/drawing/2014/main" id="{E62C09C2-15E9-437C-B6F0-17214778C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1733550"/>
            <a:ext cx="28416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CMOS</a:t>
            </a:r>
            <a:r>
              <a:rPr kumimoji="1" lang="zh-CN" altLang="en-US" sz="2000">
                <a:solidFill>
                  <a:srgbClr val="000066"/>
                </a:solidFill>
                <a:latin typeface="楷体_GB2312" pitchFamily="49" charset="-122"/>
              </a:rPr>
              <a:t>电路传输延迟时间</a:t>
            </a:r>
          </a:p>
        </p:txBody>
      </p:sp>
      <p:grpSp>
        <p:nvGrpSpPr>
          <p:cNvPr id="2" name="Group 26">
            <a:extLst>
              <a:ext uri="{FF2B5EF4-FFF2-40B4-BE49-F238E27FC236}">
                <a16:creationId xmlns:a16="http://schemas.microsoft.com/office/drawing/2014/main" id="{59B6C9EA-4B86-493F-BEC7-F58AAB82544D}"/>
              </a:ext>
            </a:extLst>
          </p:cNvPr>
          <p:cNvGrpSpPr>
            <a:grpSpLocks/>
          </p:cNvGrpSpPr>
          <p:nvPr/>
        </p:nvGrpSpPr>
        <p:grpSpPr bwMode="auto">
          <a:xfrm>
            <a:off x="5838825" y="2708275"/>
            <a:ext cx="3305175" cy="2913063"/>
            <a:chOff x="3470" y="1888"/>
            <a:chExt cx="1996" cy="1472"/>
          </a:xfrm>
        </p:grpSpPr>
        <p:sp>
          <p:nvSpPr>
            <p:cNvPr id="47131" name="AutoShape 27">
              <a:extLst>
                <a:ext uri="{FF2B5EF4-FFF2-40B4-BE49-F238E27FC236}">
                  <a16:creationId xmlns:a16="http://schemas.microsoft.com/office/drawing/2014/main" id="{7F86A470-9874-4BC5-B5F6-06C9818ED0A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470" y="1888"/>
              <a:ext cx="1996" cy="1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2" name="Rectangle 28">
              <a:extLst>
                <a:ext uri="{FF2B5EF4-FFF2-40B4-BE49-F238E27FC236}">
                  <a16:creationId xmlns:a16="http://schemas.microsoft.com/office/drawing/2014/main" id="{34D5ABD5-3582-4851-89BC-BC9E1853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1915"/>
              <a:ext cx="35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33" name="Rectangle 29">
              <a:extLst>
                <a:ext uri="{FF2B5EF4-FFF2-40B4-BE49-F238E27FC236}">
                  <a16:creationId xmlns:a16="http://schemas.microsoft.com/office/drawing/2014/main" id="{FB6F83A7-217E-4240-90B5-EFEE1910E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" y="2324"/>
              <a:ext cx="372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4" name="Rectangle 30">
              <a:extLst>
                <a:ext uri="{FF2B5EF4-FFF2-40B4-BE49-F238E27FC236}">
                  <a16:creationId xmlns:a16="http://schemas.microsoft.com/office/drawing/2014/main" id="{FD6D9868-95F6-4D06-9CCE-A8ABA5383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" y="1906"/>
              <a:ext cx="753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5" name="Freeform 31">
              <a:extLst>
                <a:ext uri="{FF2B5EF4-FFF2-40B4-BE49-F238E27FC236}">
                  <a16:creationId xmlns:a16="http://schemas.microsoft.com/office/drawing/2014/main" id="{05016C0B-D441-4EE3-A9E8-D369BC60C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8" y="1906"/>
              <a:ext cx="182" cy="436"/>
            </a:xfrm>
            <a:custGeom>
              <a:avLst/>
              <a:gdLst>
                <a:gd name="T0" fmla="*/ 164 w 182"/>
                <a:gd name="T1" fmla="*/ 436 h 436"/>
                <a:gd name="T2" fmla="*/ 182 w 182"/>
                <a:gd name="T3" fmla="*/ 427 h 436"/>
                <a:gd name="T4" fmla="*/ 18 w 182"/>
                <a:gd name="T5" fmla="*/ 0 h 436"/>
                <a:gd name="T6" fmla="*/ 0 w 182"/>
                <a:gd name="T7" fmla="*/ 9 h 436"/>
                <a:gd name="T8" fmla="*/ 164 w 182"/>
                <a:gd name="T9" fmla="*/ 436 h 4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"/>
                <a:gd name="T16" fmla="*/ 0 h 436"/>
                <a:gd name="T17" fmla="*/ 182 w 182"/>
                <a:gd name="T18" fmla="*/ 436 h 4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" h="436">
                  <a:moveTo>
                    <a:pt x="164" y="436"/>
                  </a:moveTo>
                  <a:lnTo>
                    <a:pt x="182" y="427"/>
                  </a:lnTo>
                  <a:lnTo>
                    <a:pt x="18" y="0"/>
                  </a:lnTo>
                  <a:lnTo>
                    <a:pt x="0" y="9"/>
                  </a:lnTo>
                  <a:lnTo>
                    <a:pt x="164" y="4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6" name="Freeform 32">
              <a:extLst>
                <a:ext uri="{FF2B5EF4-FFF2-40B4-BE49-F238E27FC236}">
                  <a16:creationId xmlns:a16="http://schemas.microsoft.com/office/drawing/2014/main" id="{73E71F57-7CF5-4381-833D-50B66AD71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1" y="1906"/>
              <a:ext cx="182" cy="436"/>
            </a:xfrm>
            <a:custGeom>
              <a:avLst/>
              <a:gdLst>
                <a:gd name="T0" fmla="*/ 0 w 182"/>
                <a:gd name="T1" fmla="*/ 427 h 436"/>
                <a:gd name="T2" fmla="*/ 18 w 182"/>
                <a:gd name="T3" fmla="*/ 436 h 436"/>
                <a:gd name="T4" fmla="*/ 182 w 182"/>
                <a:gd name="T5" fmla="*/ 9 h 436"/>
                <a:gd name="T6" fmla="*/ 163 w 182"/>
                <a:gd name="T7" fmla="*/ 0 h 436"/>
                <a:gd name="T8" fmla="*/ 0 w 182"/>
                <a:gd name="T9" fmla="*/ 427 h 4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"/>
                <a:gd name="T16" fmla="*/ 0 h 436"/>
                <a:gd name="T17" fmla="*/ 182 w 182"/>
                <a:gd name="T18" fmla="*/ 436 h 4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" h="436">
                  <a:moveTo>
                    <a:pt x="0" y="427"/>
                  </a:moveTo>
                  <a:lnTo>
                    <a:pt x="18" y="436"/>
                  </a:lnTo>
                  <a:lnTo>
                    <a:pt x="182" y="9"/>
                  </a:lnTo>
                  <a:lnTo>
                    <a:pt x="163" y="0"/>
                  </a:lnTo>
                  <a:lnTo>
                    <a:pt x="0" y="4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7" name="Rectangle 33">
              <a:extLst>
                <a:ext uri="{FF2B5EF4-FFF2-40B4-BE49-F238E27FC236}">
                  <a16:creationId xmlns:a16="http://schemas.microsoft.com/office/drawing/2014/main" id="{0A22165E-1BB4-477F-831F-FA7457AD1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2" y="2315"/>
              <a:ext cx="508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8" name="Rectangle 34">
              <a:extLst>
                <a:ext uri="{FF2B5EF4-FFF2-40B4-BE49-F238E27FC236}">
                  <a16:creationId xmlns:a16="http://schemas.microsoft.com/office/drawing/2014/main" id="{76BE3DDC-476C-47BA-9198-B1ACC703C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" y="2706"/>
              <a:ext cx="281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9" name="Rectangle 35">
              <a:extLst>
                <a:ext uri="{FF2B5EF4-FFF2-40B4-BE49-F238E27FC236}">
                  <a16:creationId xmlns:a16="http://schemas.microsoft.com/office/drawing/2014/main" id="{6FF11CED-C1CB-45D7-90BF-6786025F8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3106"/>
              <a:ext cx="744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0" name="Freeform 36">
              <a:extLst>
                <a:ext uri="{FF2B5EF4-FFF2-40B4-BE49-F238E27FC236}">
                  <a16:creationId xmlns:a16="http://schemas.microsoft.com/office/drawing/2014/main" id="{8F14AC42-ACE8-4F46-9D49-916CF33FA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" y="2715"/>
              <a:ext cx="173" cy="409"/>
            </a:xfrm>
            <a:custGeom>
              <a:avLst/>
              <a:gdLst>
                <a:gd name="T0" fmla="*/ 18 w 173"/>
                <a:gd name="T1" fmla="*/ 0 h 409"/>
                <a:gd name="T2" fmla="*/ 0 w 173"/>
                <a:gd name="T3" fmla="*/ 9 h 409"/>
                <a:gd name="T4" fmla="*/ 154 w 173"/>
                <a:gd name="T5" fmla="*/ 409 h 409"/>
                <a:gd name="T6" fmla="*/ 173 w 173"/>
                <a:gd name="T7" fmla="*/ 400 h 409"/>
                <a:gd name="T8" fmla="*/ 18 w 173"/>
                <a:gd name="T9" fmla="*/ 0 h 4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"/>
                <a:gd name="T16" fmla="*/ 0 h 409"/>
                <a:gd name="T17" fmla="*/ 173 w 173"/>
                <a:gd name="T18" fmla="*/ 409 h 4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" h="409">
                  <a:moveTo>
                    <a:pt x="18" y="0"/>
                  </a:moveTo>
                  <a:lnTo>
                    <a:pt x="0" y="9"/>
                  </a:lnTo>
                  <a:lnTo>
                    <a:pt x="154" y="409"/>
                  </a:lnTo>
                  <a:lnTo>
                    <a:pt x="173" y="40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1" name="Freeform 37">
              <a:extLst>
                <a:ext uri="{FF2B5EF4-FFF2-40B4-BE49-F238E27FC236}">
                  <a16:creationId xmlns:a16="http://schemas.microsoft.com/office/drawing/2014/main" id="{0C60C5ED-D8CC-4AF1-A6A4-BD3885A58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3" y="2706"/>
              <a:ext cx="173" cy="418"/>
            </a:xfrm>
            <a:custGeom>
              <a:avLst/>
              <a:gdLst>
                <a:gd name="T0" fmla="*/ 173 w 173"/>
                <a:gd name="T1" fmla="*/ 9 h 418"/>
                <a:gd name="T2" fmla="*/ 155 w 173"/>
                <a:gd name="T3" fmla="*/ 0 h 418"/>
                <a:gd name="T4" fmla="*/ 0 w 173"/>
                <a:gd name="T5" fmla="*/ 409 h 418"/>
                <a:gd name="T6" fmla="*/ 18 w 173"/>
                <a:gd name="T7" fmla="*/ 418 h 418"/>
                <a:gd name="T8" fmla="*/ 173 w 173"/>
                <a:gd name="T9" fmla="*/ 9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"/>
                <a:gd name="T16" fmla="*/ 0 h 418"/>
                <a:gd name="T17" fmla="*/ 173 w 173"/>
                <a:gd name="T18" fmla="*/ 418 h 4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" h="418">
                  <a:moveTo>
                    <a:pt x="173" y="9"/>
                  </a:moveTo>
                  <a:lnTo>
                    <a:pt x="155" y="0"/>
                  </a:lnTo>
                  <a:lnTo>
                    <a:pt x="0" y="409"/>
                  </a:lnTo>
                  <a:lnTo>
                    <a:pt x="18" y="418"/>
                  </a:lnTo>
                  <a:lnTo>
                    <a:pt x="17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2" name="Rectangle 38">
              <a:extLst>
                <a:ext uri="{FF2B5EF4-FFF2-40B4-BE49-F238E27FC236}">
                  <a16:creationId xmlns:a16="http://schemas.microsoft.com/office/drawing/2014/main" id="{DA3CE70E-D1BB-468F-9257-DF7BD0DB7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" y="2706"/>
              <a:ext cx="644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7143" name="Group 39">
              <a:extLst>
                <a:ext uri="{FF2B5EF4-FFF2-40B4-BE49-F238E27FC236}">
                  <a16:creationId xmlns:a16="http://schemas.microsoft.com/office/drawing/2014/main" id="{263DFFBA-12A3-4826-B56D-14754E8161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1" y="2052"/>
              <a:ext cx="9" cy="581"/>
              <a:chOff x="3951" y="2052"/>
              <a:chExt cx="9" cy="581"/>
            </a:xfrm>
          </p:grpSpPr>
          <p:sp>
            <p:nvSpPr>
              <p:cNvPr id="47276" name="Freeform 40">
                <a:extLst>
                  <a:ext uri="{FF2B5EF4-FFF2-40B4-BE49-F238E27FC236}">
                    <a16:creationId xmlns:a16="http://schemas.microsoft.com/office/drawing/2014/main" id="{AD1306E9-914A-4EC5-BEDC-ECB16D4E7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1" y="2597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77" name="Freeform 41">
                <a:extLst>
                  <a:ext uri="{FF2B5EF4-FFF2-40B4-BE49-F238E27FC236}">
                    <a16:creationId xmlns:a16="http://schemas.microsoft.com/office/drawing/2014/main" id="{3778FF8F-40F2-4B58-8B65-2BD4F6D32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1" y="2533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78" name="Freeform 42">
                <a:extLst>
                  <a:ext uri="{FF2B5EF4-FFF2-40B4-BE49-F238E27FC236}">
                    <a16:creationId xmlns:a16="http://schemas.microsoft.com/office/drawing/2014/main" id="{9F7152CB-E70A-4277-ACF7-4207312D5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1" y="2470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79" name="Freeform 43">
                <a:extLst>
                  <a:ext uri="{FF2B5EF4-FFF2-40B4-BE49-F238E27FC236}">
                    <a16:creationId xmlns:a16="http://schemas.microsoft.com/office/drawing/2014/main" id="{B4EB8528-168B-421A-A627-FC99749199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1" y="2406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80" name="Freeform 44">
                <a:extLst>
                  <a:ext uri="{FF2B5EF4-FFF2-40B4-BE49-F238E27FC236}">
                    <a16:creationId xmlns:a16="http://schemas.microsoft.com/office/drawing/2014/main" id="{4856C9B3-9EE4-4BC3-AAED-A76FD581DB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1" y="2342"/>
                <a:ext cx="9" cy="37"/>
              </a:xfrm>
              <a:custGeom>
                <a:avLst/>
                <a:gdLst>
                  <a:gd name="T0" fmla="*/ 0 w 9"/>
                  <a:gd name="T1" fmla="*/ 37 h 37"/>
                  <a:gd name="T2" fmla="*/ 0 w 9"/>
                  <a:gd name="T3" fmla="*/ 37 h 37"/>
                  <a:gd name="T4" fmla="*/ 9 w 9"/>
                  <a:gd name="T5" fmla="*/ 37 h 37"/>
                  <a:gd name="T6" fmla="*/ 9 w 9"/>
                  <a:gd name="T7" fmla="*/ 0 h 37"/>
                  <a:gd name="T8" fmla="*/ 0 w 9"/>
                  <a:gd name="T9" fmla="*/ 0 h 37"/>
                  <a:gd name="T10" fmla="*/ 0 w 9"/>
                  <a:gd name="T11" fmla="*/ 0 h 37"/>
                  <a:gd name="T12" fmla="*/ 0 w 9"/>
                  <a:gd name="T13" fmla="*/ 3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7"/>
                  <a:gd name="T23" fmla="*/ 9 w 9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7">
                    <a:moveTo>
                      <a:pt x="0" y="37"/>
                    </a:moveTo>
                    <a:lnTo>
                      <a:pt x="0" y="37"/>
                    </a:lnTo>
                    <a:lnTo>
                      <a:pt x="9" y="3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81" name="Freeform 45">
                <a:extLst>
                  <a:ext uri="{FF2B5EF4-FFF2-40B4-BE49-F238E27FC236}">
                    <a16:creationId xmlns:a16="http://schemas.microsoft.com/office/drawing/2014/main" id="{D5A0E7AE-D03B-4FE0-A741-7F58A88500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1" y="2279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82" name="Freeform 46">
                <a:extLst>
                  <a:ext uri="{FF2B5EF4-FFF2-40B4-BE49-F238E27FC236}">
                    <a16:creationId xmlns:a16="http://schemas.microsoft.com/office/drawing/2014/main" id="{65A530C6-80EE-4D55-BD57-22C3A0947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1" y="2215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83" name="Freeform 47">
                <a:extLst>
                  <a:ext uri="{FF2B5EF4-FFF2-40B4-BE49-F238E27FC236}">
                    <a16:creationId xmlns:a16="http://schemas.microsoft.com/office/drawing/2014/main" id="{823182EB-2C8F-4F95-B5DD-03EA3FFD2C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1" y="2152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84" name="Freeform 48">
                <a:extLst>
                  <a:ext uri="{FF2B5EF4-FFF2-40B4-BE49-F238E27FC236}">
                    <a16:creationId xmlns:a16="http://schemas.microsoft.com/office/drawing/2014/main" id="{3C45769D-AD1C-41B1-A242-43D7BDA4F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1" y="2088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85" name="Freeform 49">
                <a:extLst>
                  <a:ext uri="{FF2B5EF4-FFF2-40B4-BE49-F238E27FC236}">
                    <a16:creationId xmlns:a16="http://schemas.microsoft.com/office/drawing/2014/main" id="{01E93842-64EB-4856-96DC-11B7B047AA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1" y="2052"/>
                <a:ext cx="9" cy="9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9 h 9"/>
                  <a:gd name="T4" fmla="*/ 9 w 9"/>
                  <a:gd name="T5" fmla="*/ 9 h 9"/>
                  <a:gd name="T6" fmla="*/ 9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9"/>
                  <a:gd name="T23" fmla="*/ 9 w 9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9">
                    <a:moveTo>
                      <a:pt x="0" y="9"/>
                    </a:moveTo>
                    <a:lnTo>
                      <a:pt x="0" y="9"/>
                    </a:lnTo>
                    <a:lnTo>
                      <a:pt x="9" y="9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44" name="Line 50">
              <a:extLst>
                <a:ext uri="{FF2B5EF4-FFF2-40B4-BE49-F238E27FC236}">
                  <a16:creationId xmlns:a16="http://schemas.microsoft.com/office/drawing/2014/main" id="{2692EE98-68A2-4B70-82ED-BBB56D531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5" y="2124"/>
              <a:ext cx="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145" name="Group 51">
              <a:extLst>
                <a:ext uri="{FF2B5EF4-FFF2-40B4-BE49-F238E27FC236}">
                  <a16:creationId xmlns:a16="http://schemas.microsoft.com/office/drawing/2014/main" id="{5D5A5AF5-C2F2-4956-A800-38727BA3A7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5" y="2424"/>
              <a:ext cx="9" cy="545"/>
              <a:chOff x="4205" y="2424"/>
              <a:chExt cx="9" cy="545"/>
            </a:xfrm>
          </p:grpSpPr>
          <p:sp>
            <p:nvSpPr>
              <p:cNvPr id="47267" name="Freeform 52">
                <a:extLst>
                  <a:ext uri="{FF2B5EF4-FFF2-40B4-BE49-F238E27FC236}">
                    <a16:creationId xmlns:a16="http://schemas.microsoft.com/office/drawing/2014/main" id="{986DC715-DE13-4E84-A1E6-57EFC601B8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5" y="2933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68" name="Freeform 53">
                <a:extLst>
                  <a:ext uri="{FF2B5EF4-FFF2-40B4-BE49-F238E27FC236}">
                    <a16:creationId xmlns:a16="http://schemas.microsoft.com/office/drawing/2014/main" id="{47490947-C722-4DDF-BCDC-6BE438292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5" y="2869"/>
                <a:ext cx="9" cy="37"/>
              </a:xfrm>
              <a:custGeom>
                <a:avLst/>
                <a:gdLst>
                  <a:gd name="T0" fmla="*/ 0 w 9"/>
                  <a:gd name="T1" fmla="*/ 37 h 37"/>
                  <a:gd name="T2" fmla="*/ 0 w 9"/>
                  <a:gd name="T3" fmla="*/ 37 h 37"/>
                  <a:gd name="T4" fmla="*/ 9 w 9"/>
                  <a:gd name="T5" fmla="*/ 37 h 37"/>
                  <a:gd name="T6" fmla="*/ 9 w 9"/>
                  <a:gd name="T7" fmla="*/ 0 h 37"/>
                  <a:gd name="T8" fmla="*/ 0 w 9"/>
                  <a:gd name="T9" fmla="*/ 0 h 37"/>
                  <a:gd name="T10" fmla="*/ 0 w 9"/>
                  <a:gd name="T11" fmla="*/ 0 h 37"/>
                  <a:gd name="T12" fmla="*/ 0 w 9"/>
                  <a:gd name="T13" fmla="*/ 3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7"/>
                  <a:gd name="T23" fmla="*/ 9 w 9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7">
                    <a:moveTo>
                      <a:pt x="0" y="37"/>
                    </a:moveTo>
                    <a:lnTo>
                      <a:pt x="0" y="37"/>
                    </a:lnTo>
                    <a:lnTo>
                      <a:pt x="9" y="3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69" name="Freeform 54">
                <a:extLst>
                  <a:ext uri="{FF2B5EF4-FFF2-40B4-BE49-F238E27FC236}">
                    <a16:creationId xmlns:a16="http://schemas.microsoft.com/office/drawing/2014/main" id="{1B1F57F7-10E5-41CC-9F9A-D1F7F6BDE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5" y="2806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70" name="Freeform 55">
                <a:extLst>
                  <a:ext uri="{FF2B5EF4-FFF2-40B4-BE49-F238E27FC236}">
                    <a16:creationId xmlns:a16="http://schemas.microsoft.com/office/drawing/2014/main" id="{6CB410B2-43CE-4CD4-ABA0-A080AA32F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5" y="2742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71" name="Freeform 56">
                <a:extLst>
                  <a:ext uri="{FF2B5EF4-FFF2-40B4-BE49-F238E27FC236}">
                    <a16:creationId xmlns:a16="http://schemas.microsoft.com/office/drawing/2014/main" id="{47452D0F-383D-4783-8376-C7B63FC03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5" y="2679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72" name="Freeform 57">
                <a:extLst>
                  <a:ext uri="{FF2B5EF4-FFF2-40B4-BE49-F238E27FC236}">
                    <a16:creationId xmlns:a16="http://schemas.microsoft.com/office/drawing/2014/main" id="{452AC092-FAD5-4FDB-8D57-73DD36888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5" y="2615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73" name="Freeform 58">
                <a:extLst>
                  <a:ext uri="{FF2B5EF4-FFF2-40B4-BE49-F238E27FC236}">
                    <a16:creationId xmlns:a16="http://schemas.microsoft.com/office/drawing/2014/main" id="{7C92EB0A-56A0-4BBC-AD84-BDC882111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5" y="2551"/>
                <a:ext cx="9" cy="37"/>
              </a:xfrm>
              <a:custGeom>
                <a:avLst/>
                <a:gdLst>
                  <a:gd name="T0" fmla="*/ 0 w 9"/>
                  <a:gd name="T1" fmla="*/ 37 h 37"/>
                  <a:gd name="T2" fmla="*/ 0 w 9"/>
                  <a:gd name="T3" fmla="*/ 37 h 37"/>
                  <a:gd name="T4" fmla="*/ 9 w 9"/>
                  <a:gd name="T5" fmla="*/ 37 h 37"/>
                  <a:gd name="T6" fmla="*/ 9 w 9"/>
                  <a:gd name="T7" fmla="*/ 0 h 37"/>
                  <a:gd name="T8" fmla="*/ 0 w 9"/>
                  <a:gd name="T9" fmla="*/ 0 h 37"/>
                  <a:gd name="T10" fmla="*/ 0 w 9"/>
                  <a:gd name="T11" fmla="*/ 0 h 37"/>
                  <a:gd name="T12" fmla="*/ 0 w 9"/>
                  <a:gd name="T13" fmla="*/ 3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7"/>
                  <a:gd name="T23" fmla="*/ 9 w 9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7">
                    <a:moveTo>
                      <a:pt x="0" y="37"/>
                    </a:moveTo>
                    <a:lnTo>
                      <a:pt x="0" y="37"/>
                    </a:lnTo>
                    <a:lnTo>
                      <a:pt x="9" y="3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74" name="Freeform 59">
                <a:extLst>
                  <a:ext uri="{FF2B5EF4-FFF2-40B4-BE49-F238E27FC236}">
                    <a16:creationId xmlns:a16="http://schemas.microsoft.com/office/drawing/2014/main" id="{0AA1B186-EF00-4509-A6C3-C2F2F0275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5" y="2488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75" name="Freeform 60">
                <a:extLst>
                  <a:ext uri="{FF2B5EF4-FFF2-40B4-BE49-F238E27FC236}">
                    <a16:creationId xmlns:a16="http://schemas.microsoft.com/office/drawing/2014/main" id="{EFB66E05-502C-483A-B491-E3A0BBE9C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5" y="2424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46" name="Line 61">
              <a:extLst>
                <a:ext uri="{FF2B5EF4-FFF2-40B4-BE49-F238E27FC236}">
                  <a16:creationId xmlns:a16="http://schemas.microsoft.com/office/drawing/2014/main" id="{E48611A3-A2EA-4B4A-B6C8-530B767EC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7" y="2924"/>
              <a:ext cx="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7" name="Line 62">
              <a:extLst>
                <a:ext uri="{FF2B5EF4-FFF2-40B4-BE49-F238E27FC236}">
                  <a16:creationId xmlns:a16="http://schemas.microsoft.com/office/drawing/2014/main" id="{4E970042-AAD1-4274-85BA-E79242ECFA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3" y="2551"/>
              <a:ext cx="15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8" name="Freeform 63">
              <a:extLst>
                <a:ext uri="{FF2B5EF4-FFF2-40B4-BE49-F238E27FC236}">
                  <a16:creationId xmlns:a16="http://schemas.microsoft.com/office/drawing/2014/main" id="{DB035C68-66DF-426A-8955-A80C8FD07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" y="2542"/>
              <a:ext cx="91" cy="18"/>
            </a:xfrm>
            <a:custGeom>
              <a:avLst/>
              <a:gdLst>
                <a:gd name="T0" fmla="*/ 91 w 91"/>
                <a:gd name="T1" fmla="*/ 18 h 18"/>
                <a:gd name="T2" fmla="*/ 91 w 91"/>
                <a:gd name="T3" fmla="*/ 0 h 18"/>
                <a:gd name="T4" fmla="*/ 0 w 91"/>
                <a:gd name="T5" fmla="*/ 9 h 18"/>
                <a:gd name="T6" fmla="*/ 91 w 91"/>
                <a:gd name="T7" fmla="*/ 18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18"/>
                <a:gd name="T14" fmla="*/ 91 w 91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18">
                  <a:moveTo>
                    <a:pt x="91" y="18"/>
                  </a:moveTo>
                  <a:lnTo>
                    <a:pt x="91" y="0"/>
                  </a:lnTo>
                  <a:lnTo>
                    <a:pt x="0" y="9"/>
                  </a:lnTo>
                  <a:lnTo>
                    <a:pt x="91" y="18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149" name="Group 64">
              <a:extLst>
                <a:ext uri="{FF2B5EF4-FFF2-40B4-BE49-F238E27FC236}">
                  <a16:creationId xmlns:a16="http://schemas.microsoft.com/office/drawing/2014/main" id="{2078062D-64F5-4019-9733-7AD4EE1C09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1" y="2724"/>
              <a:ext cx="9" cy="609"/>
              <a:chOff x="4141" y="2724"/>
              <a:chExt cx="9" cy="609"/>
            </a:xfrm>
          </p:grpSpPr>
          <p:sp>
            <p:nvSpPr>
              <p:cNvPr id="47257" name="Freeform 65">
                <a:extLst>
                  <a:ext uri="{FF2B5EF4-FFF2-40B4-BE49-F238E27FC236}">
                    <a16:creationId xmlns:a16="http://schemas.microsoft.com/office/drawing/2014/main" id="{4413543F-DF49-4353-82F4-0C49F5D4C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1" y="3296"/>
                <a:ext cx="9" cy="37"/>
              </a:xfrm>
              <a:custGeom>
                <a:avLst/>
                <a:gdLst>
                  <a:gd name="T0" fmla="*/ 0 w 9"/>
                  <a:gd name="T1" fmla="*/ 37 h 37"/>
                  <a:gd name="T2" fmla="*/ 0 w 9"/>
                  <a:gd name="T3" fmla="*/ 37 h 37"/>
                  <a:gd name="T4" fmla="*/ 9 w 9"/>
                  <a:gd name="T5" fmla="*/ 37 h 37"/>
                  <a:gd name="T6" fmla="*/ 9 w 9"/>
                  <a:gd name="T7" fmla="*/ 0 h 37"/>
                  <a:gd name="T8" fmla="*/ 0 w 9"/>
                  <a:gd name="T9" fmla="*/ 0 h 37"/>
                  <a:gd name="T10" fmla="*/ 0 w 9"/>
                  <a:gd name="T11" fmla="*/ 0 h 37"/>
                  <a:gd name="T12" fmla="*/ 0 w 9"/>
                  <a:gd name="T13" fmla="*/ 3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7"/>
                  <a:gd name="T23" fmla="*/ 9 w 9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7">
                    <a:moveTo>
                      <a:pt x="0" y="37"/>
                    </a:moveTo>
                    <a:lnTo>
                      <a:pt x="0" y="37"/>
                    </a:lnTo>
                    <a:lnTo>
                      <a:pt x="9" y="3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58" name="Freeform 66">
                <a:extLst>
                  <a:ext uri="{FF2B5EF4-FFF2-40B4-BE49-F238E27FC236}">
                    <a16:creationId xmlns:a16="http://schemas.microsoft.com/office/drawing/2014/main" id="{41017F9C-78B9-43ED-96B0-C7C8731A4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1" y="3233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59" name="Freeform 67">
                <a:extLst>
                  <a:ext uri="{FF2B5EF4-FFF2-40B4-BE49-F238E27FC236}">
                    <a16:creationId xmlns:a16="http://schemas.microsoft.com/office/drawing/2014/main" id="{93666BA1-5E58-4353-A870-6E5076516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1" y="3169"/>
                <a:ext cx="9" cy="37"/>
              </a:xfrm>
              <a:custGeom>
                <a:avLst/>
                <a:gdLst>
                  <a:gd name="T0" fmla="*/ 0 w 9"/>
                  <a:gd name="T1" fmla="*/ 37 h 37"/>
                  <a:gd name="T2" fmla="*/ 0 w 9"/>
                  <a:gd name="T3" fmla="*/ 37 h 37"/>
                  <a:gd name="T4" fmla="*/ 9 w 9"/>
                  <a:gd name="T5" fmla="*/ 37 h 37"/>
                  <a:gd name="T6" fmla="*/ 9 w 9"/>
                  <a:gd name="T7" fmla="*/ 0 h 37"/>
                  <a:gd name="T8" fmla="*/ 0 w 9"/>
                  <a:gd name="T9" fmla="*/ 0 h 37"/>
                  <a:gd name="T10" fmla="*/ 0 w 9"/>
                  <a:gd name="T11" fmla="*/ 0 h 37"/>
                  <a:gd name="T12" fmla="*/ 0 w 9"/>
                  <a:gd name="T13" fmla="*/ 3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7"/>
                  <a:gd name="T23" fmla="*/ 9 w 9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7">
                    <a:moveTo>
                      <a:pt x="0" y="37"/>
                    </a:moveTo>
                    <a:lnTo>
                      <a:pt x="0" y="37"/>
                    </a:lnTo>
                    <a:lnTo>
                      <a:pt x="9" y="3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60" name="Freeform 68">
                <a:extLst>
                  <a:ext uri="{FF2B5EF4-FFF2-40B4-BE49-F238E27FC236}">
                    <a16:creationId xmlns:a16="http://schemas.microsoft.com/office/drawing/2014/main" id="{41197609-6DB7-4BC4-A106-02FC2D30F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1" y="3106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61" name="Freeform 69">
                <a:extLst>
                  <a:ext uri="{FF2B5EF4-FFF2-40B4-BE49-F238E27FC236}">
                    <a16:creationId xmlns:a16="http://schemas.microsoft.com/office/drawing/2014/main" id="{45059C48-AA0F-4F4F-9AC0-8F788B68E1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1" y="3042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62" name="Freeform 70">
                <a:extLst>
                  <a:ext uri="{FF2B5EF4-FFF2-40B4-BE49-F238E27FC236}">
                    <a16:creationId xmlns:a16="http://schemas.microsoft.com/office/drawing/2014/main" id="{BB53C663-66C4-4BB3-A2CD-16C34350A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1" y="2978"/>
                <a:ext cx="9" cy="37"/>
              </a:xfrm>
              <a:custGeom>
                <a:avLst/>
                <a:gdLst>
                  <a:gd name="T0" fmla="*/ 0 w 9"/>
                  <a:gd name="T1" fmla="*/ 37 h 37"/>
                  <a:gd name="T2" fmla="*/ 0 w 9"/>
                  <a:gd name="T3" fmla="*/ 37 h 37"/>
                  <a:gd name="T4" fmla="*/ 9 w 9"/>
                  <a:gd name="T5" fmla="*/ 37 h 37"/>
                  <a:gd name="T6" fmla="*/ 9 w 9"/>
                  <a:gd name="T7" fmla="*/ 0 h 37"/>
                  <a:gd name="T8" fmla="*/ 0 w 9"/>
                  <a:gd name="T9" fmla="*/ 0 h 37"/>
                  <a:gd name="T10" fmla="*/ 0 w 9"/>
                  <a:gd name="T11" fmla="*/ 0 h 37"/>
                  <a:gd name="T12" fmla="*/ 0 w 9"/>
                  <a:gd name="T13" fmla="*/ 3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7"/>
                  <a:gd name="T23" fmla="*/ 9 w 9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7">
                    <a:moveTo>
                      <a:pt x="0" y="37"/>
                    </a:moveTo>
                    <a:lnTo>
                      <a:pt x="0" y="37"/>
                    </a:lnTo>
                    <a:lnTo>
                      <a:pt x="9" y="3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63" name="Freeform 71">
                <a:extLst>
                  <a:ext uri="{FF2B5EF4-FFF2-40B4-BE49-F238E27FC236}">
                    <a16:creationId xmlns:a16="http://schemas.microsoft.com/office/drawing/2014/main" id="{D456D72F-9DDF-4D4C-860C-1CD434C54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1" y="2915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64" name="Freeform 72">
                <a:extLst>
                  <a:ext uri="{FF2B5EF4-FFF2-40B4-BE49-F238E27FC236}">
                    <a16:creationId xmlns:a16="http://schemas.microsoft.com/office/drawing/2014/main" id="{D0EA63ED-1AF6-4CDC-B881-13E0E2ED47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1" y="2851"/>
                <a:ext cx="9" cy="37"/>
              </a:xfrm>
              <a:custGeom>
                <a:avLst/>
                <a:gdLst>
                  <a:gd name="T0" fmla="*/ 0 w 9"/>
                  <a:gd name="T1" fmla="*/ 37 h 37"/>
                  <a:gd name="T2" fmla="*/ 0 w 9"/>
                  <a:gd name="T3" fmla="*/ 37 h 37"/>
                  <a:gd name="T4" fmla="*/ 9 w 9"/>
                  <a:gd name="T5" fmla="*/ 37 h 37"/>
                  <a:gd name="T6" fmla="*/ 9 w 9"/>
                  <a:gd name="T7" fmla="*/ 0 h 37"/>
                  <a:gd name="T8" fmla="*/ 0 w 9"/>
                  <a:gd name="T9" fmla="*/ 0 h 37"/>
                  <a:gd name="T10" fmla="*/ 0 w 9"/>
                  <a:gd name="T11" fmla="*/ 0 h 37"/>
                  <a:gd name="T12" fmla="*/ 0 w 9"/>
                  <a:gd name="T13" fmla="*/ 3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7"/>
                  <a:gd name="T23" fmla="*/ 9 w 9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7">
                    <a:moveTo>
                      <a:pt x="0" y="37"/>
                    </a:moveTo>
                    <a:lnTo>
                      <a:pt x="0" y="37"/>
                    </a:lnTo>
                    <a:lnTo>
                      <a:pt x="9" y="3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65" name="Freeform 73">
                <a:extLst>
                  <a:ext uri="{FF2B5EF4-FFF2-40B4-BE49-F238E27FC236}">
                    <a16:creationId xmlns:a16="http://schemas.microsoft.com/office/drawing/2014/main" id="{173CA3E8-4089-4C34-9F64-5FA6C3513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1" y="2788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66" name="Freeform 74">
                <a:extLst>
                  <a:ext uri="{FF2B5EF4-FFF2-40B4-BE49-F238E27FC236}">
                    <a16:creationId xmlns:a16="http://schemas.microsoft.com/office/drawing/2014/main" id="{B732E0EA-BCCC-4A14-B09C-16245F1FD2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1" y="2724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50" name="Line 75">
              <a:extLst>
                <a:ext uri="{FF2B5EF4-FFF2-40B4-BE49-F238E27FC236}">
                  <a16:creationId xmlns:a16="http://schemas.microsoft.com/office/drawing/2014/main" id="{AAC651AC-EFBB-4090-8F42-E7628A391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2751"/>
              <a:ext cx="6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151" name="Group 76">
              <a:extLst>
                <a:ext uri="{FF2B5EF4-FFF2-40B4-BE49-F238E27FC236}">
                  <a16:creationId xmlns:a16="http://schemas.microsoft.com/office/drawing/2014/main" id="{C4BF3A93-3760-466A-9828-A10674103E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8" y="3051"/>
              <a:ext cx="9" cy="291"/>
              <a:chOff x="4268" y="3051"/>
              <a:chExt cx="9" cy="291"/>
            </a:xfrm>
          </p:grpSpPr>
          <p:sp>
            <p:nvSpPr>
              <p:cNvPr id="47252" name="Freeform 77">
                <a:extLst>
                  <a:ext uri="{FF2B5EF4-FFF2-40B4-BE49-F238E27FC236}">
                    <a16:creationId xmlns:a16="http://schemas.microsoft.com/office/drawing/2014/main" id="{29449EFE-E0BB-48CD-AA69-E5EFD16900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3305"/>
                <a:ext cx="9" cy="37"/>
              </a:xfrm>
              <a:custGeom>
                <a:avLst/>
                <a:gdLst>
                  <a:gd name="T0" fmla="*/ 0 w 9"/>
                  <a:gd name="T1" fmla="*/ 37 h 37"/>
                  <a:gd name="T2" fmla="*/ 0 w 9"/>
                  <a:gd name="T3" fmla="*/ 37 h 37"/>
                  <a:gd name="T4" fmla="*/ 9 w 9"/>
                  <a:gd name="T5" fmla="*/ 37 h 37"/>
                  <a:gd name="T6" fmla="*/ 9 w 9"/>
                  <a:gd name="T7" fmla="*/ 0 h 37"/>
                  <a:gd name="T8" fmla="*/ 0 w 9"/>
                  <a:gd name="T9" fmla="*/ 0 h 37"/>
                  <a:gd name="T10" fmla="*/ 0 w 9"/>
                  <a:gd name="T11" fmla="*/ 0 h 37"/>
                  <a:gd name="T12" fmla="*/ 0 w 9"/>
                  <a:gd name="T13" fmla="*/ 3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7"/>
                  <a:gd name="T23" fmla="*/ 9 w 9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7">
                    <a:moveTo>
                      <a:pt x="0" y="37"/>
                    </a:moveTo>
                    <a:lnTo>
                      <a:pt x="0" y="37"/>
                    </a:lnTo>
                    <a:lnTo>
                      <a:pt x="9" y="3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53" name="Freeform 78">
                <a:extLst>
                  <a:ext uri="{FF2B5EF4-FFF2-40B4-BE49-F238E27FC236}">
                    <a16:creationId xmlns:a16="http://schemas.microsoft.com/office/drawing/2014/main" id="{97AE7DCF-9152-412D-970A-879CACB54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3242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54" name="Freeform 79">
                <a:extLst>
                  <a:ext uri="{FF2B5EF4-FFF2-40B4-BE49-F238E27FC236}">
                    <a16:creationId xmlns:a16="http://schemas.microsoft.com/office/drawing/2014/main" id="{6994DB87-1714-494B-B550-13B1DED8D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3178"/>
                <a:ext cx="9" cy="37"/>
              </a:xfrm>
              <a:custGeom>
                <a:avLst/>
                <a:gdLst>
                  <a:gd name="T0" fmla="*/ 0 w 9"/>
                  <a:gd name="T1" fmla="*/ 37 h 37"/>
                  <a:gd name="T2" fmla="*/ 0 w 9"/>
                  <a:gd name="T3" fmla="*/ 37 h 37"/>
                  <a:gd name="T4" fmla="*/ 9 w 9"/>
                  <a:gd name="T5" fmla="*/ 37 h 37"/>
                  <a:gd name="T6" fmla="*/ 9 w 9"/>
                  <a:gd name="T7" fmla="*/ 0 h 37"/>
                  <a:gd name="T8" fmla="*/ 0 w 9"/>
                  <a:gd name="T9" fmla="*/ 0 h 37"/>
                  <a:gd name="T10" fmla="*/ 0 w 9"/>
                  <a:gd name="T11" fmla="*/ 0 h 37"/>
                  <a:gd name="T12" fmla="*/ 0 w 9"/>
                  <a:gd name="T13" fmla="*/ 3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7"/>
                  <a:gd name="T23" fmla="*/ 9 w 9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7">
                    <a:moveTo>
                      <a:pt x="0" y="37"/>
                    </a:moveTo>
                    <a:lnTo>
                      <a:pt x="0" y="37"/>
                    </a:lnTo>
                    <a:lnTo>
                      <a:pt x="9" y="3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55" name="Freeform 80">
                <a:extLst>
                  <a:ext uri="{FF2B5EF4-FFF2-40B4-BE49-F238E27FC236}">
                    <a16:creationId xmlns:a16="http://schemas.microsoft.com/office/drawing/2014/main" id="{D4AFCA24-0089-456C-AE47-C54A4B8EC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3115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56" name="Freeform 81">
                <a:extLst>
                  <a:ext uri="{FF2B5EF4-FFF2-40B4-BE49-F238E27FC236}">
                    <a16:creationId xmlns:a16="http://schemas.microsoft.com/office/drawing/2014/main" id="{CCCB673D-2CF4-4EFD-A384-9F1E3CCB2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3051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52" name="Line 82">
              <a:extLst>
                <a:ext uri="{FF2B5EF4-FFF2-40B4-BE49-F238E27FC236}">
                  <a16:creationId xmlns:a16="http://schemas.microsoft.com/office/drawing/2014/main" id="{0280CB07-D0BB-464D-95CF-60B6F699D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3087"/>
              <a:ext cx="7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3" name="Freeform 83">
              <a:extLst>
                <a:ext uri="{FF2B5EF4-FFF2-40B4-BE49-F238E27FC236}">
                  <a16:creationId xmlns:a16="http://schemas.microsoft.com/office/drawing/2014/main" id="{4A10A77C-54D1-4C39-8FE3-973F8EF47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3" y="3242"/>
              <a:ext cx="99" cy="27"/>
            </a:xfrm>
            <a:custGeom>
              <a:avLst/>
              <a:gdLst>
                <a:gd name="T0" fmla="*/ 0 w 99"/>
                <a:gd name="T1" fmla="*/ 27 h 27"/>
                <a:gd name="T2" fmla="*/ 0 w 99"/>
                <a:gd name="T3" fmla="*/ 0 h 27"/>
                <a:gd name="T4" fmla="*/ 99 w 99"/>
                <a:gd name="T5" fmla="*/ 9 h 27"/>
                <a:gd name="T6" fmla="*/ 0 w 99"/>
                <a:gd name="T7" fmla="*/ 27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"/>
                <a:gd name="T13" fmla="*/ 0 h 27"/>
                <a:gd name="T14" fmla="*/ 99 w 99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" h="27">
                  <a:moveTo>
                    <a:pt x="0" y="27"/>
                  </a:moveTo>
                  <a:lnTo>
                    <a:pt x="0" y="0"/>
                  </a:lnTo>
                  <a:lnTo>
                    <a:pt x="99" y="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4" name="Line 84">
              <a:extLst>
                <a:ext uri="{FF2B5EF4-FFF2-40B4-BE49-F238E27FC236}">
                  <a16:creationId xmlns:a16="http://schemas.microsoft.com/office/drawing/2014/main" id="{244EC541-E676-4210-9CE9-12FA564FF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251"/>
              <a:ext cx="6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5" name="Freeform 85">
              <a:extLst>
                <a:ext uri="{FF2B5EF4-FFF2-40B4-BE49-F238E27FC236}">
                  <a16:creationId xmlns:a16="http://schemas.microsoft.com/office/drawing/2014/main" id="{E3FFCB35-93E6-4700-933A-C02D37FA4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8" y="3242"/>
              <a:ext cx="100" cy="27"/>
            </a:xfrm>
            <a:custGeom>
              <a:avLst/>
              <a:gdLst>
                <a:gd name="T0" fmla="*/ 100 w 100"/>
                <a:gd name="T1" fmla="*/ 27 h 27"/>
                <a:gd name="T2" fmla="*/ 100 w 100"/>
                <a:gd name="T3" fmla="*/ 0 h 27"/>
                <a:gd name="T4" fmla="*/ 0 w 100"/>
                <a:gd name="T5" fmla="*/ 9 h 27"/>
                <a:gd name="T6" fmla="*/ 100 w 100"/>
                <a:gd name="T7" fmla="*/ 27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7"/>
                <a:gd name="T14" fmla="*/ 100 w 100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7">
                  <a:moveTo>
                    <a:pt x="100" y="27"/>
                  </a:moveTo>
                  <a:lnTo>
                    <a:pt x="100" y="0"/>
                  </a:lnTo>
                  <a:lnTo>
                    <a:pt x="0" y="9"/>
                  </a:lnTo>
                  <a:lnTo>
                    <a:pt x="100" y="27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6" name="Line 86">
              <a:extLst>
                <a:ext uri="{FF2B5EF4-FFF2-40B4-BE49-F238E27FC236}">
                  <a16:creationId xmlns:a16="http://schemas.microsoft.com/office/drawing/2014/main" id="{6C8AB3B8-6517-4F3B-9D41-26059421FD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3251"/>
              <a:ext cx="6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157" name="Group 87">
              <a:extLst>
                <a:ext uri="{FF2B5EF4-FFF2-40B4-BE49-F238E27FC236}">
                  <a16:creationId xmlns:a16="http://schemas.microsoft.com/office/drawing/2014/main" id="{E6AD748E-509E-4432-B3A5-AF68035C56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9" y="2088"/>
              <a:ext cx="9" cy="545"/>
              <a:chOff x="4849" y="2088"/>
              <a:chExt cx="9" cy="545"/>
            </a:xfrm>
          </p:grpSpPr>
          <p:sp>
            <p:nvSpPr>
              <p:cNvPr id="47243" name="Freeform 88">
                <a:extLst>
                  <a:ext uri="{FF2B5EF4-FFF2-40B4-BE49-F238E27FC236}">
                    <a16:creationId xmlns:a16="http://schemas.microsoft.com/office/drawing/2014/main" id="{C492897B-3437-49DC-B7A9-A91596896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597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44" name="Freeform 89">
                <a:extLst>
                  <a:ext uri="{FF2B5EF4-FFF2-40B4-BE49-F238E27FC236}">
                    <a16:creationId xmlns:a16="http://schemas.microsoft.com/office/drawing/2014/main" id="{A6E1E0E7-34D5-4619-8411-B103E4678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533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45" name="Freeform 90">
                <a:extLst>
                  <a:ext uri="{FF2B5EF4-FFF2-40B4-BE49-F238E27FC236}">
                    <a16:creationId xmlns:a16="http://schemas.microsoft.com/office/drawing/2014/main" id="{07DB1388-3DFB-40EA-ACAC-E13DABC90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470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46" name="Freeform 91">
                <a:extLst>
                  <a:ext uri="{FF2B5EF4-FFF2-40B4-BE49-F238E27FC236}">
                    <a16:creationId xmlns:a16="http://schemas.microsoft.com/office/drawing/2014/main" id="{2BE619AE-408E-41EE-8217-797B4E98A4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406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47" name="Freeform 92">
                <a:extLst>
                  <a:ext uri="{FF2B5EF4-FFF2-40B4-BE49-F238E27FC236}">
                    <a16:creationId xmlns:a16="http://schemas.microsoft.com/office/drawing/2014/main" id="{12BEE4A5-0F64-4EBB-A907-77B873EF0A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42"/>
                <a:ext cx="9" cy="37"/>
              </a:xfrm>
              <a:custGeom>
                <a:avLst/>
                <a:gdLst>
                  <a:gd name="T0" fmla="*/ 0 w 9"/>
                  <a:gd name="T1" fmla="*/ 37 h 37"/>
                  <a:gd name="T2" fmla="*/ 0 w 9"/>
                  <a:gd name="T3" fmla="*/ 37 h 37"/>
                  <a:gd name="T4" fmla="*/ 9 w 9"/>
                  <a:gd name="T5" fmla="*/ 37 h 37"/>
                  <a:gd name="T6" fmla="*/ 9 w 9"/>
                  <a:gd name="T7" fmla="*/ 0 h 37"/>
                  <a:gd name="T8" fmla="*/ 0 w 9"/>
                  <a:gd name="T9" fmla="*/ 0 h 37"/>
                  <a:gd name="T10" fmla="*/ 0 w 9"/>
                  <a:gd name="T11" fmla="*/ 0 h 37"/>
                  <a:gd name="T12" fmla="*/ 0 w 9"/>
                  <a:gd name="T13" fmla="*/ 3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7"/>
                  <a:gd name="T23" fmla="*/ 9 w 9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7">
                    <a:moveTo>
                      <a:pt x="0" y="37"/>
                    </a:moveTo>
                    <a:lnTo>
                      <a:pt x="0" y="37"/>
                    </a:lnTo>
                    <a:lnTo>
                      <a:pt x="9" y="3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48" name="Freeform 93">
                <a:extLst>
                  <a:ext uri="{FF2B5EF4-FFF2-40B4-BE49-F238E27FC236}">
                    <a16:creationId xmlns:a16="http://schemas.microsoft.com/office/drawing/2014/main" id="{E3568703-67A1-4ACD-9CD1-A9AC9C778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79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49" name="Freeform 94">
                <a:extLst>
                  <a:ext uri="{FF2B5EF4-FFF2-40B4-BE49-F238E27FC236}">
                    <a16:creationId xmlns:a16="http://schemas.microsoft.com/office/drawing/2014/main" id="{E7D921B2-319D-4B66-95AB-B446FA66F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15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50" name="Freeform 95">
                <a:extLst>
                  <a:ext uri="{FF2B5EF4-FFF2-40B4-BE49-F238E27FC236}">
                    <a16:creationId xmlns:a16="http://schemas.microsoft.com/office/drawing/2014/main" id="{E7466C75-5282-4817-88C8-51B778BCC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152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51" name="Freeform 96">
                <a:extLst>
                  <a:ext uri="{FF2B5EF4-FFF2-40B4-BE49-F238E27FC236}">
                    <a16:creationId xmlns:a16="http://schemas.microsoft.com/office/drawing/2014/main" id="{DA968214-7165-4FAE-826F-ED7E4BB99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088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58" name="Line 97">
              <a:extLst>
                <a:ext uri="{FF2B5EF4-FFF2-40B4-BE49-F238E27FC236}">
                  <a16:creationId xmlns:a16="http://schemas.microsoft.com/office/drawing/2014/main" id="{2F969E06-886C-4763-907C-D23FABEEF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3" y="2124"/>
              <a:ext cx="7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159" name="Group 98">
              <a:extLst>
                <a:ext uri="{FF2B5EF4-FFF2-40B4-BE49-F238E27FC236}">
                  <a16:creationId xmlns:a16="http://schemas.microsoft.com/office/drawing/2014/main" id="{C5366FA7-3552-4CB4-A694-E89FC7964C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4" y="2406"/>
              <a:ext cx="9" cy="527"/>
              <a:chOff x="5094" y="2406"/>
              <a:chExt cx="9" cy="527"/>
            </a:xfrm>
          </p:grpSpPr>
          <p:sp>
            <p:nvSpPr>
              <p:cNvPr id="47234" name="Freeform 99">
                <a:extLst>
                  <a:ext uri="{FF2B5EF4-FFF2-40B4-BE49-F238E27FC236}">
                    <a16:creationId xmlns:a16="http://schemas.microsoft.com/office/drawing/2014/main" id="{BB03D3FC-B47B-42EC-B549-D52FE8450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4" y="2897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35" name="Freeform 100">
                <a:extLst>
                  <a:ext uri="{FF2B5EF4-FFF2-40B4-BE49-F238E27FC236}">
                    <a16:creationId xmlns:a16="http://schemas.microsoft.com/office/drawing/2014/main" id="{ECD3B4DC-CE01-4903-AD7A-9094CCCC0C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4" y="2833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36" name="Freeform 101">
                <a:extLst>
                  <a:ext uri="{FF2B5EF4-FFF2-40B4-BE49-F238E27FC236}">
                    <a16:creationId xmlns:a16="http://schemas.microsoft.com/office/drawing/2014/main" id="{107BA504-49A7-4784-AAE1-504FAF0E9F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4" y="2769"/>
                <a:ext cx="9" cy="37"/>
              </a:xfrm>
              <a:custGeom>
                <a:avLst/>
                <a:gdLst>
                  <a:gd name="T0" fmla="*/ 0 w 9"/>
                  <a:gd name="T1" fmla="*/ 37 h 37"/>
                  <a:gd name="T2" fmla="*/ 0 w 9"/>
                  <a:gd name="T3" fmla="*/ 37 h 37"/>
                  <a:gd name="T4" fmla="*/ 9 w 9"/>
                  <a:gd name="T5" fmla="*/ 37 h 37"/>
                  <a:gd name="T6" fmla="*/ 9 w 9"/>
                  <a:gd name="T7" fmla="*/ 0 h 37"/>
                  <a:gd name="T8" fmla="*/ 0 w 9"/>
                  <a:gd name="T9" fmla="*/ 0 h 37"/>
                  <a:gd name="T10" fmla="*/ 0 w 9"/>
                  <a:gd name="T11" fmla="*/ 0 h 37"/>
                  <a:gd name="T12" fmla="*/ 0 w 9"/>
                  <a:gd name="T13" fmla="*/ 3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7"/>
                  <a:gd name="T23" fmla="*/ 9 w 9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7">
                    <a:moveTo>
                      <a:pt x="0" y="37"/>
                    </a:moveTo>
                    <a:lnTo>
                      <a:pt x="0" y="37"/>
                    </a:lnTo>
                    <a:lnTo>
                      <a:pt x="9" y="3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37" name="Freeform 102">
                <a:extLst>
                  <a:ext uri="{FF2B5EF4-FFF2-40B4-BE49-F238E27FC236}">
                    <a16:creationId xmlns:a16="http://schemas.microsoft.com/office/drawing/2014/main" id="{EFE9682F-64A9-46B8-8EB9-4897E6BDC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4" y="2706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38" name="Freeform 103">
                <a:extLst>
                  <a:ext uri="{FF2B5EF4-FFF2-40B4-BE49-F238E27FC236}">
                    <a16:creationId xmlns:a16="http://schemas.microsoft.com/office/drawing/2014/main" id="{4F2CCFAD-1EE5-4EC7-9628-CEF03FFC6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4" y="2642"/>
                <a:ext cx="9" cy="37"/>
              </a:xfrm>
              <a:custGeom>
                <a:avLst/>
                <a:gdLst>
                  <a:gd name="T0" fmla="*/ 0 w 9"/>
                  <a:gd name="T1" fmla="*/ 37 h 37"/>
                  <a:gd name="T2" fmla="*/ 0 w 9"/>
                  <a:gd name="T3" fmla="*/ 37 h 37"/>
                  <a:gd name="T4" fmla="*/ 9 w 9"/>
                  <a:gd name="T5" fmla="*/ 37 h 37"/>
                  <a:gd name="T6" fmla="*/ 9 w 9"/>
                  <a:gd name="T7" fmla="*/ 0 h 37"/>
                  <a:gd name="T8" fmla="*/ 0 w 9"/>
                  <a:gd name="T9" fmla="*/ 0 h 37"/>
                  <a:gd name="T10" fmla="*/ 0 w 9"/>
                  <a:gd name="T11" fmla="*/ 0 h 37"/>
                  <a:gd name="T12" fmla="*/ 0 w 9"/>
                  <a:gd name="T13" fmla="*/ 3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7"/>
                  <a:gd name="T23" fmla="*/ 9 w 9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7">
                    <a:moveTo>
                      <a:pt x="0" y="37"/>
                    </a:moveTo>
                    <a:lnTo>
                      <a:pt x="0" y="37"/>
                    </a:lnTo>
                    <a:lnTo>
                      <a:pt x="9" y="3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39" name="Freeform 104">
                <a:extLst>
                  <a:ext uri="{FF2B5EF4-FFF2-40B4-BE49-F238E27FC236}">
                    <a16:creationId xmlns:a16="http://schemas.microsoft.com/office/drawing/2014/main" id="{9C2D69D0-DFFC-42F7-BD9F-FF69C8FE04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4" y="2579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40" name="Freeform 105">
                <a:extLst>
                  <a:ext uri="{FF2B5EF4-FFF2-40B4-BE49-F238E27FC236}">
                    <a16:creationId xmlns:a16="http://schemas.microsoft.com/office/drawing/2014/main" id="{84B6635D-CD17-4ACF-97F0-B1403B5D8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4" y="2515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41" name="Freeform 106">
                <a:extLst>
                  <a:ext uri="{FF2B5EF4-FFF2-40B4-BE49-F238E27FC236}">
                    <a16:creationId xmlns:a16="http://schemas.microsoft.com/office/drawing/2014/main" id="{18B9A7D2-7BB8-47C2-967C-9EA2B10B47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4" y="2451"/>
                <a:ext cx="9" cy="37"/>
              </a:xfrm>
              <a:custGeom>
                <a:avLst/>
                <a:gdLst>
                  <a:gd name="T0" fmla="*/ 0 w 9"/>
                  <a:gd name="T1" fmla="*/ 37 h 37"/>
                  <a:gd name="T2" fmla="*/ 0 w 9"/>
                  <a:gd name="T3" fmla="*/ 37 h 37"/>
                  <a:gd name="T4" fmla="*/ 9 w 9"/>
                  <a:gd name="T5" fmla="*/ 37 h 37"/>
                  <a:gd name="T6" fmla="*/ 9 w 9"/>
                  <a:gd name="T7" fmla="*/ 0 h 37"/>
                  <a:gd name="T8" fmla="*/ 0 w 9"/>
                  <a:gd name="T9" fmla="*/ 0 h 37"/>
                  <a:gd name="T10" fmla="*/ 0 w 9"/>
                  <a:gd name="T11" fmla="*/ 0 h 37"/>
                  <a:gd name="T12" fmla="*/ 0 w 9"/>
                  <a:gd name="T13" fmla="*/ 3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7"/>
                  <a:gd name="T23" fmla="*/ 9 w 9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7">
                    <a:moveTo>
                      <a:pt x="0" y="37"/>
                    </a:moveTo>
                    <a:lnTo>
                      <a:pt x="0" y="37"/>
                    </a:lnTo>
                    <a:lnTo>
                      <a:pt x="9" y="3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42" name="Freeform 107">
                <a:extLst>
                  <a:ext uri="{FF2B5EF4-FFF2-40B4-BE49-F238E27FC236}">
                    <a16:creationId xmlns:a16="http://schemas.microsoft.com/office/drawing/2014/main" id="{0A12587A-708B-4287-BD3E-83E08A6E6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4" y="2406"/>
                <a:ext cx="9" cy="18"/>
              </a:xfrm>
              <a:custGeom>
                <a:avLst/>
                <a:gdLst>
                  <a:gd name="T0" fmla="*/ 0 w 9"/>
                  <a:gd name="T1" fmla="*/ 18 h 18"/>
                  <a:gd name="T2" fmla="*/ 0 w 9"/>
                  <a:gd name="T3" fmla="*/ 18 h 18"/>
                  <a:gd name="T4" fmla="*/ 9 w 9"/>
                  <a:gd name="T5" fmla="*/ 18 h 18"/>
                  <a:gd name="T6" fmla="*/ 9 w 9"/>
                  <a:gd name="T7" fmla="*/ 0 h 18"/>
                  <a:gd name="T8" fmla="*/ 0 w 9"/>
                  <a:gd name="T9" fmla="*/ 0 h 18"/>
                  <a:gd name="T10" fmla="*/ 0 w 9"/>
                  <a:gd name="T11" fmla="*/ 0 h 18"/>
                  <a:gd name="T12" fmla="*/ 0 w 9"/>
                  <a:gd name="T13" fmla="*/ 18 h 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18"/>
                  <a:gd name="T23" fmla="*/ 9 w 9"/>
                  <a:gd name="T24" fmla="*/ 18 h 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18">
                    <a:moveTo>
                      <a:pt x="0" y="18"/>
                    </a:moveTo>
                    <a:lnTo>
                      <a:pt x="0" y="18"/>
                    </a:lnTo>
                    <a:lnTo>
                      <a:pt x="9" y="18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60" name="Line 108">
              <a:extLst>
                <a:ext uri="{FF2B5EF4-FFF2-40B4-BE49-F238E27FC236}">
                  <a16:creationId xmlns:a16="http://schemas.microsoft.com/office/drawing/2014/main" id="{20DD0040-2CB8-48B6-A635-C1113572A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906"/>
              <a:ext cx="8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1" name="Freeform 109">
              <a:extLst>
                <a:ext uri="{FF2B5EF4-FFF2-40B4-BE49-F238E27FC236}">
                  <a16:creationId xmlns:a16="http://schemas.microsoft.com/office/drawing/2014/main" id="{87720EB8-C911-4CC1-8BE6-583D9ADF3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3" y="2533"/>
              <a:ext cx="91" cy="27"/>
            </a:xfrm>
            <a:custGeom>
              <a:avLst/>
              <a:gdLst>
                <a:gd name="T0" fmla="*/ 0 w 91"/>
                <a:gd name="T1" fmla="*/ 27 h 27"/>
                <a:gd name="T2" fmla="*/ 0 w 91"/>
                <a:gd name="T3" fmla="*/ 0 h 27"/>
                <a:gd name="T4" fmla="*/ 91 w 91"/>
                <a:gd name="T5" fmla="*/ 9 h 27"/>
                <a:gd name="T6" fmla="*/ 0 w 91"/>
                <a:gd name="T7" fmla="*/ 27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27"/>
                <a:gd name="T14" fmla="*/ 91 w 91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27">
                  <a:moveTo>
                    <a:pt x="0" y="27"/>
                  </a:moveTo>
                  <a:lnTo>
                    <a:pt x="0" y="0"/>
                  </a:lnTo>
                  <a:lnTo>
                    <a:pt x="91" y="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2" name="Line 110">
              <a:extLst>
                <a:ext uri="{FF2B5EF4-FFF2-40B4-BE49-F238E27FC236}">
                  <a16:creationId xmlns:a16="http://schemas.microsoft.com/office/drawing/2014/main" id="{5892AE8A-FC2C-4F72-919C-F523943C8F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31" y="2551"/>
              <a:ext cx="10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3" name="Freeform 111">
              <a:extLst>
                <a:ext uri="{FF2B5EF4-FFF2-40B4-BE49-F238E27FC236}">
                  <a16:creationId xmlns:a16="http://schemas.microsoft.com/office/drawing/2014/main" id="{C2C9FE06-53FA-424A-8062-D6508D48C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2533"/>
              <a:ext cx="91" cy="27"/>
            </a:xfrm>
            <a:custGeom>
              <a:avLst/>
              <a:gdLst>
                <a:gd name="T0" fmla="*/ 91 w 91"/>
                <a:gd name="T1" fmla="*/ 27 h 27"/>
                <a:gd name="T2" fmla="*/ 91 w 91"/>
                <a:gd name="T3" fmla="*/ 0 h 27"/>
                <a:gd name="T4" fmla="*/ 0 w 91"/>
                <a:gd name="T5" fmla="*/ 18 h 27"/>
                <a:gd name="T6" fmla="*/ 91 w 91"/>
                <a:gd name="T7" fmla="*/ 27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27"/>
                <a:gd name="T14" fmla="*/ 91 w 91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27">
                  <a:moveTo>
                    <a:pt x="91" y="27"/>
                  </a:moveTo>
                  <a:lnTo>
                    <a:pt x="91" y="0"/>
                  </a:lnTo>
                  <a:lnTo>
                    <a:pt x="0" y="18"/>
                  </a:lnTo>
                  <a:lnTo>
                    <a:pt x="91" y="27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164" name="Group 112">
              <a:extLst>
                <a:ext uri="{FF2B5EF4-FFF2-40B4-BE49-F238E27FC236}">
                  <a16:creationId xmlns:a16="http://schemas.microsoft.com/office/drawing/2014/main" id="{3B4C0408-95DD-448C-9858-57D9285587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1" y="3051"/>
              <a:ext cx="9" cy="291"/>
              <a:chOff x="5031" y="3051"/>
              <a:chExt cx="9" cy="291"/>
            </a:xfrm>
          </p:grpSpPr>
          <p:sp>
            <p:nvSpPr>
              <p:cNvPr id="47229" name="Freeform 113">
                <a:extLst>
                  <a:ext uri="{FF2B5EF4-FFF2-40B4-BE49-F238E27FC236}">
                    <a16:creationId xmlns:a16="http://schemas.microsoft.com/office/drawing/2014/main" id="{B0E0CC0D-32CE-4046-AE95-9212456E7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1" y="3305"/>
                <a:ext cx="9" cy="37"/>
              </a:xfrm>
              <a:custGeom>
                <a:avLst/>
                <a:gdLst>
                  <a:gd name="T0" fmla="*/ 0 w 9"/>
                  <a:gd name="T1" fmla="*/ 37 h 37"/>
                  <a:gd name="T2" fmla="*/ 0 w 9"/>
                  <a:gd name="T3" fmla="*/ 37 h 37"/>
                  <a:gd name="T4" fmla="*/ 9 w 9"/>
                  <a:gd name="T5" fmla="*/ 37 h 37"/>
                  <a:gd name="T6" fmla="*/ 9 w 9"/>
                  <a:gd name="T7" fmla="*/ 0 h 37"/>
                  <a:gd name="T8" fmla="*/ 0 w 9"/>
                  <a:gd name="T9" fmla="*/ 0 h 37"/>
                  <a:gd name="T10" fmla="*/ 0 w 9"/>
                  <a:gd name="T11" fmla="*/ 0 h 37"/>
                  <a:gd name="T12" fmla="*/ 0 w 9"/>
                  <a:gd name="T13" fmla="*/ 3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7"/>
                  <a:gd name="T23" fmla="*/ 9 w 9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7">
                    <a:moveTo>
                      <a:pt x="0" y="37"/>
                    </a:moveTo>
                    <a:lnTo>
                      <a:pt x="0" y="37"/>
                    </a:lnTo>
                    <a:lnTo>
                      <a:pt x="9" y="3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30" name="Freeform 114">
                <a:extLst>
                  <a:ext uri="{FF2B5EF4-FFF2-40B4-BE49-F238E27FC236}">
                    <a16:creationId xmlns:a16="http://schemas.microsoft.com/office/drawing/2014/main" id="{CCB593BC-B02E-41F9-A9FB-2DBC076DA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1" y="3242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31" name="Freeform 115">
                <a:extLst>
                  <a:ext uri="{FF2B5EF4-FFF2-40B4-BE49-F238E27FC236}">
                    <a16:creationId xmlns:a16="http://schemas.microsoft.com/office/drawing/2014/main" id="{1742FBE2-741D-4D30-8F78-848D2EBFDA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1" y="3178"/>
                <a:ext cx="9" cy="37"/>
              </a:xfrm>
              <a:custGeom>
                <a:avLst/>
                <a:gdLst>
                  <a:gd name="T0" fmla="*/ 0 w 9"/>
                  <a:gd name="T1" fmla="*/ 37 h 37"/>
                  <a:gd name="T2" fmla="*/ 0 w 9"/>
                  <a:gd name="T3" fmla="*/ 37 h 37"/>
                  <a:gd name="T4" fmla="*/ 9 w 9"/>
                  <a:gd name="T5" fmla="*/ 37 h 37"/>
                  <a:gd name="T6" fmla="*/ 9 w 9"/>
                  <a:gd name="T7" fmla="*/ 0 h 37"/>
                  <a:gd name="T8" fmla="*/ 0 w 9"/>
                  <a:gd name="T9" fmla="*/ 0 h 37"/>
                  <a:gd name="T10" fmla="*/ 0 w 9"/>
                  <a:gd name="T11" fmla="*/ 0 h 37"/>
                  <a:gd name="T12" fmla="*/ 0 w 9"/>
                  <a:gd name="T13" fmla="*/ 3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7"/>
                  <a:gd name="T23" fmla="*/ 9 w 9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7">
                    <a:moveTo>
                      <a:pt x="0" y="37"/>
                    </a:moveTo>
                    <a:lnTo>
                      <a:pt x="0" y="37"/>
                    </a:lnTo>
                    <a:lnTo>
                      <a:pt x="9" y="3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32" name="Freeform 116">
                <a:extLst>
                  <a:ext uri="{FF2B5EF4-FFF2-40B4-BE49-F238E27FC236}">
                    <a16:creationId xmlns:a16="http://schemas.microsoft.com/office/drawing/2014/main" id="{1E2DD7EC-3778-4BC1-9579-040C3102A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1" y="3115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33" name="Freeform 117">
                <a:extLst>
                  <a:ext uri="{FF2B5EF4-FFF2-40B4-BE49-F238E27FC236}">
                    <a16:creationId xmlns:a16="http://schemas.microsoft.com/office/drawing/2014/main" id="{7931F2AD-CD62-4D9A-8114-A8415ACF3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1" y="3051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6"/>
                  <a:gd name="T23" fmla="*/ 9 w 9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65" name="Line 118">
              <a:extLst>
                <a:ext uri="{FF2B5EF4-FFF2-40B4-BE49-F238E27FC236}">
                  <a16:creationId xmlns:a16="http://schemas.microsoft.com/office/drawing/2014/main" id="{4143A43E-CDCD-4914-9A42-7960DBB02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" y="3078"/>
              <a:ext cx="7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166" name="Group 119">
              <a:extLst>
                <a:ext uri="{FF2B5EF4-FFF2-40B4-BE49-F238E27FC236}">
                  <a16:creationId xmlns:a16="http://schemas.microsoft.com/office/drawing/2014/main" id="{E92307CD-BE38-4506-AC92-5FB0CF17CA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8" y="2733"/>
              <a:ext cx="10" cy="609"/>
              <a:chOff x="5148" y="2733"/>
              <a:chExt cx="10" cy="609"/>
            </a:xfrm>
          </p:grpSpPr>
          <p:sp>
            <p:nvSpPr>
              <p:cNvPr id="47219" name="Freeform 120">
                <a:extLst>
                  <a:ext uri="{FF2B5EF4-FFF2-40B4-BE49-F238E27FC236}">
                    <a16:creationId xmlns:a16="http://schemas.microsoft.com/office/drawing/2014/main" id="{5317F0A4-B2A0-4311-A742-AB2BF9695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3305"/>
                <a:ext cx="10" cy="37"/>
              </a:xfrm>
              <a:custGeom>
                <a:avLst/>
                <a:gdLst>
                  <a:gd name="T0" fmla="*/ 0 w 10"/>
                  <a:gd name="T1" fmla="*/ 37 h 37"/>
                  <a:gd name="T2" fmla="*/ 0 w 10"/>
                  <a:gd name="T3" fmla="*/ 37 h 37"/>
                  <a:gd name="T4" fmla="*/ 10 w 10"/>
                  <a:gd name="T5" fmla="*/ 37 h 37"/>
                  <a:gd name="T6" fmla="*/ 10 w 10"/>
                  <a:gd name="T7" fmla="*/ 0 h 37"/>
                  <a:gd name="T8" fmla="*/ 0 w 10"/>
                  <a:gd name="T9" fmla="*/ 0 h 37"/>
                  <a:gd name="T10" fmla="*/ 0 w 10"/>
                  <a:gd name="T11" fmla="*/ 0 h 37"/>
                  <a:gd name="T12" fmla="*/ 0 w 10"/>
                  <a:gd name="T13" fmla="*/ 3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"/>
                  <a:gd name="T22" fmla="*/ 0 h 37"/>
                  <a:gd name="T23" fmla="*/ 10 w 10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" h="37">
                    <a:moveTo>
                      <a:pt x="0" y="37"/>
                    </a:moveTo>
                    <a:lnTo>
                      <a:pt x="0" y="37"/>
                    </a:lnTo>
                    <a:lnTo>
                      <a:pt x="10" y="37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20" name="Freeform 121">
                <a:extLst>
                  <a:ext uri="{FF2B5EF4-FFF2-40B4-BE49-F238E27FC236}">
                    <a16:creationId xmlns:a16="http://schemas.microsoft.com/office/drawing/2014/main" id="{695B9829-C813-4B44-8846-E2DC32D6C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3242"/>
                <a:ext cx="10" cy="36"/>
              </a:xfrm>
              <a:custGeom>
                <a:avLst/>
                <a:gdLst>
                  <a:gd name="T0" fmla="*/ 0 w 10"/>
                  <a:gd name="T1" fmla="*/ 36 h 36"/>
                  <a:gd name="T2" fmla="*/ 0 w 10"/>
                  <a:gd name="T3" fmla="*/ 36 h 36"/>
                  <a:gd name="T4" fmla="*/ 10 w 10"/>
                  <a:gd name="T5" fmla="*/ 36 h 36"/>
                  <a:gd name="T6" fmla="*/ 10 w 10"/>
                  <a:gd name="T7" fmla="*/ 0 h 36"/>
                  <a:gd name="T8" fmla="*/ 0 w 10"/>
                  <a:gd name="T9" fmla="*/ 0 h 36"/>
                  <a:gd name="T10" fmla="*/ 0 w 10"/>
                  <a:gd name="T11" fmla="*/ 0 h 36"/>
                  <a:gd name="T12" fmla="*/ 0 w 10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"/>
                  <a:gd name="T22" fmla="*/ 0 h 36"/>
                  <a:gd name="T23" fmla="*/ 10 w 10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" h="36">
                    <a:moveTo>
                      <a:pt x="0" y="36"/>
                    </a:moveTo>
                    <a:lnTo>
                      <a:pt x="0" y="36"/>
                    </a:lnTo>
                    <a:lnTo>
                      <a:pt x="10" y="36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21" name="Freeform 122">
                <a:extLst>
                  <a:ext uri="{FF2B5EF4-FFF2-40B4-BE49-F238E27FC236}">
                    <a16:creationId xmlns:a16="http://schemas.microsoft.com/office/drawing/2014/main" id="{0D19EBE1-AA78-4C4B-890F-523A87FB7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3178"/>
                <a:ext cx="10" cy="37"/>
              </a:xfrm>
              <a:custGeom>
                <a:avLst/>
                <a:gdLst>
                  <a:gd name="T0" fmla="*/ 0 w 10"/>
                  <a:gd name="T1" fmla="*/ 37 h 37"/>
                  <a:gd name="T2" fmla="*/ 0 w 10"/>
                  <a:gd name="T3" fmla="*/ 37 h 37"/>
                  <a:gd name="T4" fmla="*/ 10 w 10"/>
                  <a:gd name="T5" fmla="*/ 37 h 37"/>
                  <a:gd name="T6" fmla="*/ 10 w 10"/>
                  <a:gd name="T7" fmla="*/ 0 h 37"/>
                  <a:gd name="T8" fmla="*/ 0 w 10"/>
                  <a:gd name="T9" fmla="*/ 0 h 37"/>
                  <a:gd name="T10" fmla="*/ 0 w 10"/>
                  <a:gd name="T11" fmla="*/ 0 h 37"/>
                  <a:gd name="T12" fmla="*/ 0 w 10"/>
                  <a:gd name="T13" fmla="*/ 3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"/>
                  <a:gd name="T22" fmla="*/ 0 h 37"/>
                  <a:gd name="T23" fmla="*/ 10 w 10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" h="37">
                    <a:moveTo>
                      <a:pt x="0" y="37"/>
                    </a:moveTo>
                    <a:lnTo>
                      <a:pt x="0" y="37"/>
                    </a:lnTo>
                    <a:lnTo>
                      <a:pt x="10" y="37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22" name="Freeform 123">
                <a:extLst>
                  <a:ext uri="{FF2B5EF4-FFF2-40B4-BE49-F238E27FC236}">
                    <a16:creationId xmlns:a16="http://schemas.microsoft.com/office/drawing/2014/main" id="{7CC26269-E7ED-459E-9C9C-A07D4A31E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3115"/>
                <a:ext cx="10" cy="36"/>
              </a:xfrm>
              <a:custGeom>
                <a:avLst/>
                <a:gdLst>
                  <a:gd name="T0" fmla="*/ 0 w 10"/>
                  <a:gd name="T1" fmla="*/ 36 h 36"/>
                  <a:gd name="T2" fmla="*/ 0 w 10"/>
                  <a:gd name="T3" fmla="*/ 36 h 36"/>
                  <a:gd name="T4" fmla="*/ 10 w 10"/>
                  <a:gd name="T5" fmla="*/ 36 h 36"/>
                  <a:gd name="T6" fmla="*/ 10 w 10"/>
                  <a:gd name="T7" fmla="*/ 0 h 36"/>
                  <a:gd name="T8" fmla="*/ 0 w 10"/>
                  <a:gd name="T9" fmla="*/ 0 h 36"/>
                  <a:gd name="T10" fmla="*/ 0 w 10"/>
                  <a:gd name="T11" fmla="*/ 0 h 36"/>
                  <a:gd name="T12" fmla="*/ 0 w 10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"/>
                  <a:gd name="T22" fmla="*/ 0 h 36"/>
                  <a:gd name="T23" fmla="*/ 10 w 10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" h="36">
                    <a:moveTo>
                      <a:pt x="0" y="36"/>
                    </a:moveTo>
                    <a:lnTo>
                      <a:pt x="0" y="36"/>
                    </a:lnTo>
                    <a:lnTo>
                      <a:pt x="10" y="36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23" name="Freeform 124">
                <a:extLst>
                  <a:ext uri="{FF2B5EF4-FFF2-40B4-BE49-F238E27FC236}">
                    <a16:creationId xmlns:a16="http://schemas.microsoft.com/office/drawing/2014/main" id="{0FE12FF9-2F39-455C-95DA-46E16D60C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3051"/>
                <a:ext cx="10" cy="36"/>
              </a:xfrm>
              <a:custGeom>
                <a:avLst/>
                <a:gdLst>
                  <a:gd name="T0" fmla="*/ 0 w 10"/>
                  <a:gd name="T1" fmla="*/ 36 h 36"/>
                  <a:gd name="T2" fmla="*/ 0 w 10"/>
                  <a:gd name="T3" fmla="*/ 36 h 36"/>
                  <a:gd name="T4" fmla="*/ 10 w 10"/>
                  <a:gd name="T5" fmla="*/ 36 h 36"/>
                  <a:gd name="T6" fmla="*/ 10 w 10"/>
                  <a:gd name="T7" fmla="*/ 0 h 36"/>
                  <a:gd name="T8" fmla="*/ 0 w 10"/>
                  <a:gd name="T9" fmla="*/ 0 h 36"/>
                  <a:gd name="T10" fmla="*/ 0 w 10"/>
                  <a:gd name="T11" fmla="*/ 0 h 36"/>
                  <a:gd name="T12" fmla="*/ 0 w 10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"/>
                  <a:gd name="T22" fmla="*/ 0 h 36"/>
                  <a:gd name="T23" fmla="*/ 10 w 10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" h="36">
                    <a:moveTo>
                      <a:pt x="0" y="36"/>
                    </a:moveTo>
                    <a:lnTo>
                      <a:pt x="0" y="36"/>
                    </a:lnTo>
                    <a:lnTo>
                      <a:pt x="10" y="36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24" name="Freeform 125">
                <a:extLst>
                  <a:ext uri="{FF2B5EF4-FFF2-40B4-BE49-F238E27FC236}">
                    <a16:creationId xmlns:a16="http://schemas.microsoft.com/office/drawing/2014/main" id="{F90DE2A5-8E14-40A0-BD8A-1ADAD4E2D3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987"/>
                <a:ext cx="10" cy="37"/>
              </a:xfrm>
              <a:custGeom>
                <a:avLst/>
                <a:gdLst>
                  <a:gd name="T0" fmla="*/ 0 w 10"/>
                  <a:gd name="T1" fmla="*/ 37 h 37"/>
                  <a:gd name="T2" fmla="*/ 0 w 10"/>
                  <a:gd name="T3" fmla="*/ 37 h 37"/>
                  <a:gd name="T4" fmla="*/ 10 w 10"/>
                  <a:gd name="T5" fmla="*/ 37 h 37"/>
                  <a:gd name="T6" fmla="*/ 10 w 10"/>
                  <a:gd name="T7" fmla="*/ 0 h 37"/>
                  <a:gd name="T8" fmla="*/ 0 w 10"/>
                  <a:gd name="T9" fmla="*/ 0 h 37"/>
                  <a:gd name="T10" fmla="*/ 0 w 10"/>
                  <a:gd name="T11" fmla="*/ 0 h 37"/>
                  <a:gd name="T12" fmla="*/ 0 w 10"/>
                  <a:gd name="T13" fmla="*/ 3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"/>
                  <a:gd name="T22" fmla="*/ 0 h 37"/>
                  <a:gd name="T23" fmla="*/ 10 w 10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" h="37">
                    <a:moveTo>
                      <a:pt x="0" y="37"/>
                    </a:moveTo>
                    <a:lnTo>
                      <a:pt x="0" y="37"/>
                    </a:lnTo>
                    <a:lnTo>
                      <a:pt x="10" y="37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25" name="Freeform 126">
                <a:extLst>
                  <a:ext uri="{FF2B5EF4-FFF2-40B4-BE49-F238E27FC236}">
                    <a16:creationId xmlns:a16="http://schemas.microsoft.com/office/drawing/2014/main" id="{830F84EF-AA65-4594-B9F1-8F9483D7B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924"/>
                <a:ext cx="10" cy="36"/>
              </a:xfrm>
              <a:custGeom>
                <a:avLst/>
                <a:gdLst>
                  <a:gd name="T0" fmla="*/ 0 w 10"/>
                  <a:gd name="T1" fmla="*/ 36 h 36"/>
                  <a:gd name="T2" fmla="*/ 0 w 10"/>
                  <a:gd name="T3" fmla="*/ 36 h 36"/>
                  <a:gd name="T4" fmla="*/ 10 w 10"/>
                  <a:gd name="T5" fmla="*/ 36 h 36"/>
                  <a:gd name="T6" fmla="*/ 10 w 10"/>
                  <a:gd name="T7" fmla="*/ 0 h 36"/>
                  <a:gd name="T8" fmla="*/ 0 w 10"/>
                  <a:gd name="T9" fmla="*/ 0 h 36"/>
                  <a:gd name="T10" fmla="*/ 0 w 10"/>
                  <a:gd name="T11" fmla="*/ 0 h 36"/>
                  <a:gd name="T12" fmla="*/ 0 w 10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"/>
                  <a:gd name="T22" fmla="*/ 0 h 36"/>
                  <a:gd name="T23" fmla="*/ 10 w 10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" h="36">
                    <a:moveTo>
                      <a:pt x="0" y="36"/>
                    </a:moveTo>
                    <a:lnTo>
                      <a:pt x="0" y="36"/>
                    </a:lnTo>
                    <a:lnTo>
                      <a:pt x="10" y="36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26" name="Freeform 127">
                <a:extLst>
                  <a:ext uri="{FF2B5EF4-FFF2-40B4-BE49-F238E27FC236}">
                    <a16:creationId xmlns:a16="http://schemas.microsoft.com/office/drawing/2014/main" id="{503D39AB-9C5A-4156-AAC1-90C9E6BE1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60"/>
                <a:ext cx="10" cy="37"/>
              </a:xfrm>
              <a:custGeom>
                <a:avLst/>
                <a:gdLst>
                  <a:gd name="T0" fmla="*/ 0 w 10"/>
                  <a:gd name="T1" fmla="*/ 37 h 37"/>
                  <a:gd name="T2" fmla="*/ 0 w 10"/>
                  <a:gd name="T3" fmla="*/ 37 h 37"/>
                  <a:gd name="T4" fmla="*/ 10 w 10"/>
                  <a:gd name="T5" fmla="*/ 37 h 37"/>
                  <a:gd name="T6" fmla="*/ 10 w 10"/>
                  <a:gd name="T7" fmla="*/ 0 h 37"/>
                  <a:gd name="T8" fmla="*/ 0 w 10"/>
                  <a:gd name="T9" fmla="*/ 0 h 37"/>
                  <a:gd name="T10" fmla="*/ 0 w 10"/>
                  <a:gd name="T11" fmla="*/ 0 h 37"/>
                  <a:gd name="T12" fmla="*/ 0 w 10"/>
                  <a:gd name="T13" fmla="*/ 3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"/>
                  <a:gd name="T22" fmla="*/ 0 h 37"/>
                  <a:gd name="T23" fmla="*/ 10 w 10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" h="37">
                    <a:moveTo>
                      <a:pt x="0" y="37"/>
                    </a:moveTo>
                    <a:lnTo>
                      <a:pt x="0" y="37"/>
                    </a:lnTo>
                    <a:lnTo>
                      <a:pt x="10" y="37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27" name="Freeform 128">
                <a:extLst>
                  <a:ext uri="{FF2B5EF4-FFF2-40B4-BE49-F238E27FC236}">
                    <a16:creationId xmlns:a16="http://schemas.microsoft.com/office/drawing/2014/main" id="{9D1C4367-1732-4084-8E42-31F8C7F556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797"/>
                <a:ext cx="10" cy="36"/>
              </a:xfrm>
              <a:custGeom>
                <a:avLst/>
                <a:gdLst>
                  <a:gd name="T0" fmla="*/ 0 w 10"/>
                  <a:gd name="T1" fmla="*/ 36 h 36"/>
                  <a:gd name="T2" fmla="*/ 0 w 10"/>
                  <a:gd name="T3" fmla="*/ 36 h 36"/>
                  <a:gd name="T4" fmla="*/ 10 w 10"/>
                  <a:gd name="T5" fmla="*/ 36 h 36"/>
                  <a:gd name="T6" fmla="*/ 10 w 10"/>
                  <a:gd name="T7" fmla="*/ 0 h 36"/>
                  <a:gd name="T8" fmla="*/ 0 w 10"/>
                  <a:gd name="T9" fmla="*/ 0 h 36"/>
                  <a:gd name="T10" fmla="*/ 0 w 10"/>
                  <a:gd name="T11" fmla="*/ 0 h 36"/>
                  <a:gd name="T12" fmla="*/ 0 w 10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"/>
                  <a:gd name="T22" fmla="*/ 0 h 36"/>
                  <a:gd name="T23" fmla="*/ 10 w 10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" h="36">
                    <a:moveTo>
                      <a:pt x="0" y="36"/>
                    </a:moveTo>
                    <a:lnTo>
                      <a:pt x="0" y="36"/>
                    </a:lnTo>
                    <a:lnTo>
                      <a:pt x="10" y="36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28" name="Freeform 129">
                <a:extLst>
                  <a:ext uri="{FF2B5EF4-FFF2-40B4-BE49-F238E27FC236}">
                    <a16:creationId xmlns:a16="http://schemas.microsoft.com/office/drawing/2014/main" id="{6E536A08-155F-4497-98ED-246104F23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733"/>
                <a:ext cx="10" cy="36"/>
              </a:xfrm>
              <a:custGeom>
                <a:avLst/>
                <a:gdLst>
                  <a:gd name="T0" fmla="*/ 0 w 10"/>
                  <a:gd name="T1" fmla="*/ 36 h 36"/>
                  <a:gd name="T2" fmla="*/ 0 w 10"/>
                  <a:gd name="T3" fmla="*/ 36 h 36"/>
                  <a:gd name="T4" fmla="*/ 10 w 10"/>
                  <a:gd name="T5" fmla="*/ 36 h 36"/>
                  <a:gd name="T6" fmla="*/ 10 w 10"/>
                  <a:gd name="T7" fmla="*/ 0 h 36"/>
                  <a:gd name="T8" fmla="*/ 0 w 10"/>
                  <a:gd name="T9" fmla="*/ 0 h 36"/>
                  <a:gd name="T10" fmla="*/ 0 w 10"/>
                  <a:gd name="T11" fmla="*/ 0 h 36"/>
                  <a:gd name="T12" fmla="*/ 0 w 10"/>
                  <a:gd name="T13" fmla="*/ 36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"/>
                  <a:gd name="T22" fmla="*/ 0 h 36"/>
                  <a:gd name="T23" fmla="*/ 10 w 10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" h="36">
                    <a:moveTo>
                      <a:pt x="0" y="36"/>
                    </a:moveTo>
                    <a:lnTo>
                      <a:pt x="0" y="36"/>
                    </a:lnTo>
                    <a:lnTo>
                      <a:pt x="10" y="36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67" name="Line 130">
              <a:extLst>
                <a:ext uri="{FF2B5EF4-FFF2-40B4-BE49-F238E27FC236}">
                  <a16:creationId xmlns:a16="http://schemas.microsoft.com/office/drawing/2014/main" id="{A1D77CB1-0743-4CBD-95FC-76BDD47D92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0" y="2760"/>
              <a:ext cx="7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8" name="Freeform 131">
              <a:extLst>
                <a:ext uri="{FF2B5EF4-FFF2-40B4-BE49-F238E27FC236}">
                  <a16:creationId xmlns:a16="http://schemas.microsoft.com/office/drawing/2014/main" id="{1523ED95-1523-4DF2-B91E-1127A455C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2" y="3251"/>
              <a:ext cx="90" cy="27"/>
            </a:xfrm>
            <a:custGeom>
              <a:avLst/>
              <a:gdLst>
                <a:gd name="T0" fmla="*/ 0 w 90"/>
                <a:gd name="T1" fmla="*/ 27 h 27"/>
                <a:gd name="T2" fmla="*/ 0 w 90"/>
                <a:gd name="T3" fmla="*/ 0 h 27"/>
                <a:gd name="T4" fmla="*/ 90 w 90"/>
                <a:gd name="T5" fmla="*/ 18 h 27"/>
                <a:gd name="T6" fmla="*/ 0 w 90"/>
                <a:gd name="T7" fmla="*/ 27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27"/>
                <a:gd name="T14" fmla="*/ 90 w 90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27">
                  <a:moveTo>
                    <a:pt x="0" y="27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9" name="Line 132">
              <a:extLst>
                <a:ext uri="{FF2B5EF4-FFF2-40B4-BE49-F238E27FC236}">
                  <a16:creationId xmlns:a16="http://schemas.microsoft.com/office/drawing/2014/main" id="{B5E0D079-4624-4268-AFC3-D1278B7C2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9" y="3269"/>
              <a:ext cx="6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0" name="Freeform 133">
              <a:extLst>
                <a:ext uri="{FF2B5EF4-FFF2-40B4-BE49-F238E27FC236}">
                  <a16:creationId xmlns:a16="http://schemas.microsoft.com/office/drawing/2014/main" id="{4EA98A57-E722-41B4-AA18-DF9157C7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8" y="3251"/>
              <a:ext cx="90" cy="27"/>
            </a:xfrm>
            <a:custGeom>
              <a:avLst/>
              <a:gdLst>
                <a:gd name="T0" fmla="*/ 90 w 90"/>
                <a:gd name="T1" fmla="*/ 27 h 27"/>
                <a:gd name="T2" fmla="*/ 90 w 90"/>
                <a:gd name="T3" fmla="*/ 0 h 27"/>
                <a:gd name="T4" fmla="*/ 0 w 90"/>
                <a:gd name="T5" fmla="*/ 18 h 27"/>
                <a:gd name="T6" fmla="*/ 90 w 90"/>
                <a:gd name="T7" fmla="*/ 27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27"/>
                <a:gd name="T14" fmla="*/ 90 w 90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27">
                  <a:moveTo>
                    <a:pt x="90" y="27"/>
                  </a:moveTo>
                  <a:lnTo>
                    <a:pt x="90" y="0"/>
                  </a:lnTo>
                  <a:lnTo>
                    <a:pt x="0" y="18"/>
                  </a:lnTo>
                  <a:lnTo>
                    <a:pt x="90" y="27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1" name="Line 134">
              <a:extLst>
                <a:ext uri="{FF2B5EF4-FFF2-40B4-BE49-F238E27FC236}">
                  <a16:creationId xmlns:a16="http://schemas.microsoft.com/office/drawing/2014/main" id="{C899499F-2950-4604-98AA-D3E8E5CD47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48" y="3269"/>
              <a:ext cx="7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2" name="Rectangle 135">
              <a:extLst>
                <a:ext uri="{FF2B5EF4-FFF2-40B4-BE49-F238E27FC236}">
                  <a16:creationId xmlns:a16="http://schemas.microsoft.com/office/drawing/2014/main" id="{2BEBE0F3-5171-44B5-A0FE-C46F6324A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" y="2406"/>
              <a:ext cx="30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73" name="Rectangle 136">
              <a:extLst>
                <a:ext uri="{FF2B5EF4-FFF2-40B4-BE49-F238E27FC236}">
                  <a16:creationId xmlns:a16="http://schemas.microsoft.com/office/drawing/2014/main" id="{7E0DDCC1-F095-458D-AA11-36F05A9C0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387"/>
              <a:ext cx="3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74" name="Rectangle 137">
              <a:extLst>
                <a:ext uri="{FF2B5EF4-FFF2-40B4-BE49-F238E27FC236}">
                  <a16:creationId xmlns:a16="http://schemas.microsoft.com/office/drawing/2014/main" id="{7D5DE1BF-9E18-4ED2-8FF7-6D1292698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" y="2470"/>
              <a:ext cx="190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PHL</a:t>
              </a:r>
              <a:endParaRPr lang="en-US" altLang="zh-CN" sz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75" name="Rectangle 138">
              <a:extLst>
                <a:ext uri="{FF2B5EF4-FFF2-40B4-BE49-F238E27FC236}">
                  <a16:creationId xmlns:a16="http://schemas.microsoft.com/office/drawing/2014/main" id="{588FFEB6-4AF5-4B29-A33B-3B5389F6B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2415"/>
              <a:ext cx="2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76" name="Rectangle 139">
              <a:extLst>
                <a:ext uri="{FF2B5EF4-FFF2-40B4-BE49-F238E27FC236}">
                  <a16:creationId xmlns:a16="http://schemas.microsoft.com/office/drawing/2014/main" id="{C9ED8F96-1907-44B9-8132-4F3705B78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" y="2733"/>
              <a:ext cx="35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77" name="Rectangle 140">
              <a:extLst>
                <a:ext uri="{FF2B5EF4-FFF2-40B4-BE49-F238E27FC236}">
                  <a16:creationId xmlns:a16="http://schemas.microsoft.com/office/drawing/2014/main" id="{CCFB7BA7-4072-4D7C-9250-F2F58D338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" y="2742"/>
              <a:ext cx="27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输出</a:t>
              </a: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78" name="Rectangle 141">
              <a:extLst>
                <a:ext uri="{FF2B5EF4-FFF2-40B4-BE49-F238E27FC236}">
                  <a16:creationId xmlns:a16="http://schemas.microsoft.com/office/drawing/2014/main" id="{2F6696C1-0EB7-4612-A596-3E60974E3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2724"/>
              <a:ext cx="35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79" name="Rectangle 142">
              <a:extLst>
                <a:ext uri="{FF2B5EF4-FFF2-40B4-BE49-F238E27FC236}">
                  <a16:creationId xmlns:a16="http://schemas.microsoft.com/office/drawing/2014/main" id="{0D7D4AA9-5642-4850-AB7B-454CD257C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2088"/>
              <a:ext cx="245" cy="1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80" name="Rectangle 143">
              <a:extLst>
                <a:ext uri="{FF2B5EF4-FFF2-40B4-BE49-F238E27FC236}">
                  <a16:creationId xmlns:a16="http://schemas.microsoft.com/office/drawing/2014/main" id="{5746DEA4-920C-4547-91B7-781BB5809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" y="2070"/>
              <a:ext cx="23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50</a:t>
              </a: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81" name="Rectangle 144">
              <a:extLst>
                <a:ext uri="{FF2B5EF4-FFF2-40B4-BE49-F238E27FC236}">
                  <a16:creationId xmlns:a16="http://schemas.microsoft.com/office/drawing/2014/main" id="{B8522F8C-E0EA-4C82-BD7D-CE6297524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070"/>
              <a:ext cx="2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82" name="Rectangle 145">
              <a:extLst>
                <a:ext uri="{FF2B5EF4-FFF2-40B4-BE49-F238E27FC236}">
                  <a16:creationId xmlns:a16="http://schemas.microsoft.com/office/drawing/2014/main" id="{424DBE6B-7484-4A1A-BB21-BC6B3C2A8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" y="2733"/>
              <a:ext cx="23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83" name="Rectangle 146">
              <a:extLst>
                <a:ext uri="{FF2B5EF4-FFF2-40B4-BE49-F238E27FC236}">
                  <a16:creationId xmlns:a16="http://schemas.microsoft.com/office/drawing/2014/main" id="{11EF5C54-F781-45BE-92A1-835CB5823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5" y="2715"/>
              <a:ext cx="23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90</a:t>
              </a: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84" name="Rectangle 147">
              <a:extLst>
                <a:ext uri="{FF2B5EF4-FFF2-40B4-BE49-F238E27FC236}">
                  <a16:creationId xmlns:a16="http://schemas.microsoft.com/office/drawing/2014/main" id="{503C3ED5-2374-4684-9FB8-44AFE4A2B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2715"/>
              <a:ext cx="2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85" name="Rectangle 148">
              <a:extLst>
                <a:ext uri="{FF2B5EF4-FFF2-40B4-BE49-F238E27FC236}">
                  <a16:creationId xmlns:a16="http://schemas.microsoft.com/office/drawing/2014/main" id="{1FD1C715-F605-4466-8EA3-07F63D7D5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7" y="2842"/>
              <a:ext cx="24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86" name="Rectangle 149">
              <a:extLst>
                <a:ext uri="{FF2B5EF4-FFF2-40B4-BE49-F238E27FC236}">
                  <a16:creationId xmlns:a16="http://schemas.microsoft.com/office/drawing/2014/main" id="{03BEBAF9-88C2-49CD-8486-DC7BDCEBC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824"/>
              <a:ext cx="184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50%</a:t>
              </a:r>
              <a:endParaRPr lang="en-US" altLang="zh-CN" sz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87" name="Rectangle 150">
              <a:extLst>
                <a:ext uri="{FF2B5EF4-FFF2-40B4-BE49-F238E27FC236}">
                  <a16:creationId xmlns:a16="http://schemas.microsoft.com/office/drawing/2014/main" id="{AB2AE15A-85F1-421F-84F5-0A76134AF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" y="2824"/>
              <a:ext cx="2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88" name="Rectangle 151">
              <a:extLst>
                <a:ext uri="{FF2B5EF4-FFF2-40B4-BE49-F238E27FC236}">
                  <a16:creationId xmlns:a16="http://schemas.microsoft.com/office/drawing/2014/main" id="{5C941255-55B4-49F1-9F8D-B991E6C30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" y="2987"/>
              <a:ext cx="22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89" name="Rectangle 152">
              <a:extLst>
                <a:ext uri="{FF2B5EF4-FFF2-40B4-BE49-F238E27FC236}">
                  <a16:creationId xmlns:a16="http://schemas.microsoft.com/office/drawing/2014/main" id="{B09A3386-B313-48F5-821C-0BC0ACBAE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" y="2997"/>
              <a:ext cx="184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10%</a:t>
              </a:r>
              <a:endParaRPr lang="en-US" altLang="zh-CN" sz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90" name="Rectangle 153">
              <a:extLst>
                <a:ext uri="{FF2B5EF4-FFF2-40B4-BE49-F238E27FC236}">
                  <a16:creationId xmlns:a16="http://schemas.microsoft.com/office/drawing/2014/main" id="{EEDE790C-4694-4769-B3EB-E3C875FE2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2997"/>
              <a:ext cx="2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91" name="Rectangle 154">
              <a:extLst>
                <a:ext uri="{FF2B5EF4-FFF2-40B4-BE49-F238E27FC236}">
                  <a16:creationId xmlns:a16="http://schemas.microsoft.com/office/drawing/2014/main" id="{6E40C511-B668-4824-AA78-E7D16A4AC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" y="2388"/>
              <a:ext cx="29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92" name="Rectangle 155">
              <a:extLst>
                <a:ext uri="{FF2B5EF4-FFF2-40B4-BE49-F238E27FC236}">
                  <a16:creationId xmlns:a16="http://schemas.microsoft.com/office/drawing/2014/main" id="{4B25E6C4-D201-4DC5-87F8-719EE4D84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2341"/>
              <a:ext cx="3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93" name="Rectangle 156">
              <a:extLst>
                <a:ext uri="{FF2B5EF4-FFF2-40B4-BE49-F238E27FC236}">
                  <a16:creationId xmlns:a16="http://schemas.microsoft.com/office/drawing/2014/main" id="{6CF1C454-6CEA-4AFC-8320-68598E168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" y="2424"/>
              <a:ext cx="190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PLH</a:t>
              </a:r>
              <a:endParaRPr lang="en-US" altLang="zh-CN" sz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94" name="Rectangle 157">
              <a:extLst>
                <a:ext uri="{FF2B5EF4-FFF2-40B4-BE49-F238E27FC236}">
                  <a16:creationId xmlns:a16="http://schemas.microsoft.com/office/drawing/2014/main" id="{A56E2B86-468C-4941-8547-16450C0D6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370"/>
              <a:ext cx="2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95" name="Rectangle 158">
              <a:extLst>
                <a:ext uri="{FF2B5EF4-FFF2-40B4-BE49-F238E27FC236}">
                  <a16:creationId xmlns:a16="http://schemas.microsoft.com/office/drawing/2014/main" id="{BF57E17C-BB25-4CD4-8D8E-5577762BC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3187"/>
              <a:ext cx="299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96" name="Rectangle 159">
              <a:extLst>
                <a:ext uri="{FF2B5EF4-FFF2-40B4-BE49-F238E27FC236}">
                  <a16:creationId xmlns:a16="http://schemas.microsoft.com/office/drawing/2014/main" id="{92EE8C42-ECDA-4868-84E1-381784A50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" y="3113"/>
              <a:ext cx="3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97" name="Rectangle 160">
              <a:extLst>
                <a:ext uri="{FF2B5EF4-FFF2-40B4-BE49-F238E27FC236}">
                  <a16:creationId xmlns:a16="http://schemas.microsoft.com/office/drawing/2014/main" id="{B31D3D21-6F6B-4CDC-ADE0-735005BF9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3224"/>
              <a:ext cx="30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98" name="Rectangle 161">
              <a:extLst>
                <a:ext uri="{FF2B5EF4-FFF2-40B4-BE49-F238E27FC236}">
                  <a16:creationId xmlns:a16="http://schemas.microsoft.com/office/drawing/2014/main" id="{06B2898A-71EF-419B-9A32-43145BA95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3169"/>
              <a:ext cx="2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99" name="Rectangle 162">
              <a:extLst>
                <a:ext uri="{FF2B5EF4-FFF2-40B4-BE49-F238E27FC236}">
                  <a16:creationId xmlns:a16="http://schemas.microsoft.com/office/drawing/2014/main" id="{C9188778-8896-4C15-BF92-064B6D4DF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0" y="3206"/>
              <a:ext cx="29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200" name="Rectangle 163">
              <a:extLst>
                <a:ext uri="{FF2B5EF4-FFF2-40B4-BE49-F238E27FC236}">
                  <a16:creationId xmlns:a16="http://schemas.microsoft.com/office/drawing/2014/main" id="{C1CE5D01-6E45-4FC5-B497-DC96E423E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9" y="3158"/>
              <a:ext cx="3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201" name="Rectangle 164">
              <a:extLst>
                <a:ext uri="{FF2B5EF4-FFF2-40B4-BE49-F238E27FC236}">
                  <a16:creationId xmlns:a16="http://schemas.microsoft.com/office/drawing/2014/main" id="{DE3028E1-3C65-416C-BFAA-C9653F5FA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" y="3242"/>
              <a:ext cx="41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202" name="Rectangle 165">
              <a:extLst>
                <a:ext uri="{FF2B5EF4-FFF2-40B4-BE49-F238E27FC236}">
                  <a16:creationId xmlns:a16="http://schemas.microsoft.com/office/drawing/2014/main" id="{124C7DFB-0F24-4186-A1B6-140109ABB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3187"/>
              <a:ext cx="2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203" name="Rectangle 166">
              <a:extLst>
                <a:ext uri="{FF2B5EF4-FFF2-40B4-BE49-F238E27FC236}">
                  <a16:creationId xmlns:a16="http://schemas.microsoft.com/office/drawing/2014/main" id="{C69255CB-3FE3-41CC-AB36-1A6D5B3A4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" y="2170"/>
              <a:ext cx="35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204" name="Rectangle 167">
              <a:extLst>
                <a:ext uri="{FF2B5EF4-FFF2-40B4-BE49-F238E27FC236}">
                  <a16:creationId xmlns:a16="http://schemas.microsoft.com/office/drawing/2014/main" id="{C9985F16-7A53-4926-95AB-DEF61BD71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" y="2179"/>
              <a:ext cx="27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输入</a:t>
              </a: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205" name="Rectangle 168">
              <a:extLst>
                <a:ext uri="{FF2B5EF4-FFF2-40B4-BE49-F238E27FC236}">
                  <a16:creationId xmlns:a16="http://schemas.microsoft.com/office/drawing/2014/main" id="{D9D16E51-ECEE-49F2-9A40-DB0CD05E3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2161"/>
              <a:ext cx="35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206" name="Rectangle 169">
              <a:extLst>
                <a:ext uri="{FF2B5EF4-FFF2-40B4-BE49-F238E27FC236}">
                  <a16:creationId xmlns:a16="http://schemas.microsoft.com/office/drawing/2014/main" id="{CDA81752-63E2-40AD-A2AA-0565F995C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088"/>
              <a:ext cx="245" cy="1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207" name="Rectangle 170">
              <a:extLst>
                <a:ext uri="{FF2B5EF4-FFF2-40B4-BE49-F238E27FC236}">
                  <a16:creationId xmlns:a16="http://schemas.microsoft.com/office/drawing/2014/main" id="{87FC7B7F-7AFC-40DF-8414-C36942FBA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2070"/>
              <a:ext cx="23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50</a:t>
              </a: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208" name="Rectangle 171">
              <a:extLst>
                <a:ext uri="{FF2B5EF4-FFF2-40B4-BE49-F238E27FC236}">
                  <a16:creationId xmlns:a16="http://schemas.microsoft.com/office/drawing/2014/main" id="{91FADBA5-0D86-4D6B-A141-1BA8636B2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" y="2070"/>
              <a:ext cx="2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209" name="Rectangle 172">
              <a:extLst>
                <a:ext uri="{FF2B5EF4-FFF2-40B4-BE49-F238E27FC236}">
                  <a16:creationId xmlns:a16="http://schemas.microsoft.com/office/drawing/2014/main" id="{D2A69035-0082-4CD5-8983-C38863E4C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" y="2824"/>
              <a:ext cx="245" cy="1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210" name="Rectangle 173">
              <a:extLst>
                <a:ext uri="{FF2B5EF4-FFF2-40B4-BE49-F238E27FC236}">
                  <a16:creationId xmlns:a16="http://schemas.microsoft.com/office/drawing/2014/main" id="{534EDFD9-FBB6-4159-8433-8BDF6FEDE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5" y="2806"/>
              <a:ext cx="184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50%</a:t>
              </a:r>
              <a:endParaRPr lang="en-US" altLang="zh-CN" sz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211" name="Rectangle 174">
              <a:extLst>
                <a:ext uri="{FF2B5EF4-FFF2-40B4-BE49-F238E27FC236}">
                  <a16:creationId xmlns:a16="http://schemas.microsoft.com/office/drawing/2014/main" id="{ABDC255D-522D-4124-88B8-3A7A835B9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" y="2806"/>
              <a:ext cx="2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212" name="Rectangle 175">
              <a:extLst>
                <a:ext uri="{FF2B5EF4-FFF2-40B4-BE49-F238E27FC236}">
                  <a16:creationId xmlns:a16="http://schemas.microsoft.com/office/drawing/2014/main" id="{558A0A5B-EB9F-43E2-B140-797AD8C44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2987"/>
              <a:ext cx="22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213" name="Rectangle 176">
              <a:extLst>
                <a:ext uri="{FF2B5EF4-FFF2-40B4-BE49-F238E27FC236}">
                  <a16:creationId xmlns:a16="http://schemas.microsoft.com/office/drawing/2014/main" id="{B9C70A2D-0AA1-4810-B4AC-3FD8DB258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" y="2997"/>
              <a:ext cx="184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10%</a:t>
              </a:r>
              <a:endParaRPr lang="en-US" altLang="zh-CN" sz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214" name="Rectangle 177">
              <a:extLst>
                <a:ext uri="{FF2B5EF4-FFF2-40B4-BE49-F238E27FC236}">
                  <a16:creationId xmlns:a16="http://schemas.microsoft.com/office/drawing/2014/main" id="{645B9CD3-BEDA-4BDE-AD0A-DB8E97194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9" y="2997"/>
              <a:ext cx="2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215" name="Rectangle 178">
              <a:extLst>
                <a:ext uri="{FF2B5EF4-FFF2-40B4-BE49-F238E27FC236}">
                  <a16:creationId xmlns:a16="http://schemas.microsoft.com/office/drawing/2014/main" id="{F12B8649-7FEF-4711-9347-180B9D96C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1" y="2724"/>
              <a:ext cx="218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216" name="Rectangle 179">
              <a:extLst>
                <a:ext uri="{FF2B5EF4-FFF2-40B4-BE49-F238E27FC236}">
                  <a16:creationId xmlns:a16="http://schemas.microsoft.com/office/drawing/2014/main" id="{876B953D-FA66-4F45-9CEE-158F634EF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" y="2706"/>
              <a:ext cx="23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90</a:t>
              </a: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217" name="Rectangle 180">
              <a:extLst>
                <a:ext uri="{FF2B5EF4-FFF2-40B4-BE49-F238E27FC236}">
                  <a16:creationId xmlns:a16="http://schemas.microsoft.com/office/drawing/2014/main" id="{BF128D06-0557-42C7-AE0D-D5A6017D2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0" y="2706"/>
              <a:ext cx="2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218" name="Freeform 181">
              <a:extLst>
                <a:ext uri="{FF2B5EF4-FFF2-40B4-BE49-F238E27FC236}">
                  <a16:creationId xmlns:a16="http://schemas.microsoft.com/office/drawing/2014/main" id="{BB703679-D643-40FE-A376-E00CF818A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5" y="2542"/>
              <a:ext cx="100" cy="18"/>
            </a:xfrm>
            <a:custGeom>
              <a:avLst/>
              <a:gdLst>
                <a:gd name="T0" fmla="*/ 0 w 100"/>
                <a:gd name="T1" fmla="*/ 18 h 18"/>
                <a:gd name="T2" fmla="*/ 0 w 100"/>
                <a:gd name="T3" fmla="*/ 0 h 18"/>
                <a:gd name="T4" fmla="*/ 100 w 100"/>
                <a:gd name="T5" fmla="*/ 9 h 18"/>
                <a:gd name="T6" fmla="*/ 0 w 100"/>
                <a:gd name="T7" fmla="*/ 18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18"/>
                <a:gd name="T14" fmla="*/ 100 w 100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18">
                  <a:moveTo>
                    <a:pt x="0" y="18"/>
                  </a:moveTo>
                  <a:lnTo>
                    <a:pt x="0" y="0"/>
                  </a:lnTo>
                  <a:lnTo>
                    <a:pt x="100" y="9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6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6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6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4" grpId="0" animBg="1"/>
      <p:bldP spid="463896" grpId="0"/>
      <p:bldP spid="46389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>
            <a:extLst>
              <a:ext uri="{FF2B5EF4-FFF2-40B4-BE49-F238E27FC236}">
                <a16:creationId xmlns:a16="http://schemas.microsoft.com/office/drawing/2014/main" id="{BC483CCD-6AE6-4DF5-A24A-D16944DFB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50863"/>
            <a:ext cx="1109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</a:rPr>
              <a:t>4. 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功耗</a:t>
            </a:r>
          </a:p>
        </p:txBody>
      </p:sp>
      <p:sp>
        <p:nvSpPr>
          <p:cNvPr id="464899" name="Rectangle 3">
            <a:extLst>
              <a:ext uri="{FF2B5EF4-FFF2-40B4-BE49-F238E27FC236}">
                <a16:creationId xmlns:a16="http://schemas.microsoft.com/office/drawing/2014/main" id="{E64948B9-F9EB-455E-A177-528C255B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196975"/>
            <a:ext cx="84963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静态功耗：指的是当电路没有状态转换时的功耗，即门电路空载时电源总电流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D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与电源电压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DD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的乘积。</a:t>
            </a:r>
          </a:p>
        </p:txBody>
      </p:sp>
      <p:sp>
        <p:nvSpPr>
          <p:cNvPr id="464900" name="Rectangle 4">
            <a:extLst>
              <a:ext uri="{FF2B5EF4-FFF2-40B4-BE49-F238E27FC236}">
                <a16:creationId xmlns:a16="http://schemas.microsoft.com/office/drawing/2014/main" id="{927CCCDE-82EB-4004-99D1-439C32E22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3890963"/>
            <a:ext cx="21955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</a:rPr>
              <a:t>5. 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延时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功耗积</a:t>
            </a:r>
            <a:endParaRPr kumimoji="1" lang="zh-CN" altLang="en-US" sz="2400">
              <a:solidFill>
                <a:srgbClr val="000066"/>
              </a:solidFill>
              <a:latin typeface="楷体_GB2312" pitchFamily="49" charset="-122"/>
              <a:sym typeface="Symbol" panose="05050102010706020507" pitchFamily="18" charset="2"/>
            </a:endParaRPr>
          </a:p>
          <a:p>
            <a:pPr>
              <a:lnSpc>
                <a:spcPct val="145000"/>
              </a:lnSpc>
              <a:spcBef>
                <a:spcPct val="0"/>
              </a:spcBef>
              <a:buClrTx/>
              <a:buFontTx/>
              <a:buNone/>
            </a:pPr>
            <a:endParaRPr kumimoji="1" lang="en-US" altLang="zh-CN" sz="100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64901" name="Rectangle 5">
            <a:extLst>
              <a:ext uri="{FF2B5EF4-FFF2-40B4-BE49-F238E27FC236}">
                <a16:creationId xmlns:a16="http://schemas.microsoft.com/office/drawing/2014/main" id="{8706C1CC-09E7-45F7-BC58-75C09D89C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4398963"/>
            <a:ext cx="799306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是速度功耗综合性的指标</a:t>
            </a: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</a:rPr>
              <a:t>.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延时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功耗积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sym typeface="Symbol" panose="05050102010706020507" pitchFamily="18" charset="2"/>
              </a:rPr>
              <a:t>，用符号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DP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sym typeface="Symbol" panose="05050102010706020507" pitchFamily="18" charset="2"/>
              </a:rPr>
              <a:t>表示。</a:t>
            </a:r>
            <a:r>
              <a:rPr kumimoji="1" lang="zh-CN" altLang="en-US" sz="2400">
                <a:solidFill>
                  <a:srgbClr val="0000CC"/>
                </a:solidFill>
                <a:latin typeface="楷体_GB2312" pitchFamily="49" charset="-122"/>
                <a:sym typeface="Symbol" panose="05050102010706020507" pitchFamily="18" charset="2"/>
              </a:rPr>
              <a:t>几种</a:t>
            </a:r>
            <a:r>
              <a:rPr kumimoji="1" lang="en-US" altLang="zh-CN" sz="2400">
                <a:solidFill>
                  <a:srgbClr val="0000CC"/>
                </a:solidFill>
                <a:latin typeface="楷体_GB2312" pitchFamily="49" charset="-122"/>
                <a:sym typeface="Symbol" panose="05050102010706020507" pitchFamily="18" charset="2"/>
              </a:rPr>
              <a:t>CMOS</a:t>
            </a:r>
            <a:r>
              <a:rPr kumimoji="1" lang="zh-CN" altLang="en-US" sz="2400">
                <a:solidFill>
                  <a:srgbClr val="0000CC"/>
                </a:solidFill>
                <a:latin typeface="楷体_GB2312" pitchFamily="49" charset="-122"/>
                <a:sym typeface="Symbol" panose="05050102010706020507" pitchFamily="18" charset="2"/>
              </a:rPr>
              <a:t>系列非门的</a:t>
            </a:r>
            <a:r>
              <a:rPr kumimoji="1" lang="en-US" altLang="zh-CN" sz="2400">
                <a:solidFill>
                  <a:srgbClr val="0000CC"/>
                </a:solidFill>
                <a:latin typeface="楷体_GB2312" pitchFamily="49" charset="-122"/>
                <a:sym typeface="Symbol" panose="05050102010706020507" pitchFamily="18" charset="2"/>
              </a:rPr>
              <a:t>DP</a:t>
            </a:r>
            <a:r>
              <a:rPr kumimoji="1" lang="zh-CN" altLang="en-US" sz="2400">
                <a:solidFill>
                  <a:srgbClr val="0000CC"/>
                </a:solidFill>
                <a:latin typeface="楷体_GB2312" pitchFamily="49" charset="-122"/>
                <a:sym typeface="Symbol" panose="05050102010706020507" pitchFamily="18" charset="2"/>
              </a:rPr>
              <a:t>见下页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sym typeface="Symbol" panose="05050102010706020507" pitchFamily="18" charset="2"/>
              </a:rPr>
              <a:t>。	</a:t>
            </a:r>
            <a:endParaRPr kumimoji="1" lang="zh-CN" altLang="en-US" sz="2400" baseline="-25000">
              <a:solidFill>
                <a:srgbClr val="000066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64902" name="Rectangle 6">
            <a:extLst>
              <a:ext uri="{FF2B5EF4-FFF2-40B4-BE49-F238E27FC236}">
                <a16:creationId xmlns:a16="http://schemas.microsoft.com/office/drawing/2014/main" id="{DD339533-DCC0-4570-AA70-D4BBDAD21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5832475"/>
            <a:ext cx="561498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楷体_GB2312" pitchFamily="49" charset="-122"/>
              </a:rPr>
              <a:t>扇入数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：取决于逻辑门的输入端的个数。</a:t>
            </a:r>
          </a:p>
        </p:txBody>
      </p:sp>
      <p:sp>
        <p:nvSpPr>
          <p:cNvPr id="464903" name="Rectangle 7">
            <a:extLst>
              <a:ext uri="{FF2B5EF4-FFF2-40B4-BE49-F238E27FC236}">
                <a16:creationId xmlns:a16="http://schemas.microsoft.com/office/drawing/2014/main" id="{8E116E84-52F5-4C82-92E3-CBCE75407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5360988"/>
            <a:ext cx="233521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</a:rPr>
              <a:t>6. 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扇入与扇出数</a:t>
            </a:r>
          </a:p>
        </p:txBody>
      </p:sp>
      <p:sp>
        <p:nvSpPr>
          <p:cNvPr id="464904" name="Rectangle 8">
            <a:extLst>
              <a:ext uri="{FF2B5EF4-FFF2-40B4-BE49-F238E27FC236}">
                <a16:creationId xmlns:a16="http://schemas.microsoft.com/office/drawing/2014/main" id="{A9D2C352-CE55-49EB-8F48-222F7AFD1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2341563"/>
            <a:ext cx="838835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动态功耗：指的是电路在输出状态转换时的功耗，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对于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TTL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门电路来说，静态功耗是主要的。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CMOS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电路的静态功耗非常低，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CMOS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门电路有动态功耗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6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64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6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8" grpId="0"/>
      <p:bldP spid="464899" grpId="0"/>
      <p:bldP spid="464900" grpId="0"/>
      <p:bldP spid="464901" grpId="0"/>
      <p:bldP spid="464902" grpId="0"/>
      <p:bldP spid="46490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3">
            <a:extLst>
              <a:ext uri="{FF2B5EF4-FFF2-40B4-BE49-F238E27FC236}">
                <a16:creationId xmlns:a16="http://schemas.microsoft.com/office/drawing/2014/main" id="{16D3DF45-25E8-4C50-97CE-1742DD7BC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1736725"/>
            <a:ext cx="61579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>
                <a:solidFill>
                  <a:srgbClr val="0033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几种</a:t>
            </a:r>
            <a:r>
              <a:rPr kumimoji="1" lang="en-US" altLang="zh-CN" sz="2400" b="0">
                <a:solidFill>
                  <a:srgbClr val="0033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CMOS</a:t>
            </a:r>
            <a:r>
              <a:rPr kumimoji="1" lang="zh-CN" altLang="en-US" sz="2400" b="0">
                <a:solidFill>
                  <a:srgbClr val="0033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系列非门的</a:t>
            </a:r>
            <a:r>
              <a:rPr kumimoji="1" lang="en-US" altLang="zh-CN" sz="2400" b="0" i="1">
                <a:solidFill>
                  <a:srgbClr val="0033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DP</a:t>
            </a:r>
            <a:r>
              <a:rPr kumimoji="1" lang="zh-CN" altLang="en-US" sz="2400" b="0">
                <a:solidFill>
                  <a:srgbClr val="0033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性能比较</a:t>
            </a:r>
            <a:endParaRPr kumimoji="1" lang="zh-CN" altLang="en-US" sz="2400" b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1" lang="en-US" altLang="zh-CN" sz="2400" b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434436" name="Group 260">
            <a:extLst>
              <a:ext uri="{FF2B5EF4-FFF2-40B4-BE49-F238E27FC236}">
                <a16:creationId xmlns:a16="http://schemas.microsoft.com/office/drawing/2014/main" id="{A55EF2D8-44C4-4E33-8AD4-D68087D0CBEE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2457450"/>
          <a:ext cx="8677275" cy="3621151"/>
        </p:xfrm>
        <a:graphic>
          <a:graphicData uri="http://schemas.openxmlformats.org/drawingml/2006/table">
            <a:tbl>
              <a:tblPr/>
              <a:tblGrid>
                <a:gridCol w="2268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71304">
                <a:tc>
                  <a:txBody>
                    <a:bodyPr/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系列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2698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参数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单位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74HC04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康简宋" charset="-122"/>
                        <a:cs typeface="Times New Roman" pitchFamily="18" charset="0"/>
                      </a:endParaRPr>
                    </a:p>
                    <a:p>
                      <a:pPr marL="0" marR="0" lvl="0" indent="2698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DD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=5V)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74AHC04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2698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DD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=5V)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74LVC04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2698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DD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=3.3V)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74AUC04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2698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DD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=1.8V)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功耗电容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C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PD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/pF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21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12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8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17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传输延迟时间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t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pd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/ns(C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L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=15pF)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6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3.8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2.5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0.8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功耗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P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D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sym typeface="Symbol" pitchFamily="18" charset="2"/>
                        </a:rPr>
                        <a:t>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mW(10MHz)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康简宋" charset="-122"/>
                        <a:sym typeface="Symbol" pitchFamily="18" charset="2"/>
                      </a:endParaRPr>
                    </a:p>
                  </a:txBody>
                  <a:tcPr marT="45709" marB="4570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9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6.8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2.5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延时功耗积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DP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/pJ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54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25.84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6.25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0.8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98B3FB9-0446-4A92-8A4A-C20733E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250"/>
            <a:ext cx="937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Tahoma" panose="020B0604030504040204" pitchFamily="34" charset="0"/>
              </a:rPr>
              <a:t>扇出数</a:t>
            </a:r>
            <a:r>
              <a:rPr kumimoji="1" lang="zh-CN" altLang="en-US" sz="2400">
                <a:solidFill>
                  <a:srgbClr val="000066"/>
                </a:solidFill>
                <a:latin typeface="Tahoma" panose="020B0604030504040204" pitchFamily="34" charset="0"/>
              </a:rPr>
              <a:t>：是指其在正常工作情况下，所能带同类门电路的最大数目。</a:t>
            </a:r>
          </a:p>
        </p:txBody>
      </p:sp>
      <p:sp>
        <p:nvSpPr>
          <p:cNvPr id="465926" name="Rectangle 6">
            <a:extLst>
              <a:ext uri="{FF2B5EF4-FFF2-40B4-BE49-F238E27FC236}">
                <a16:creationId xmlns:a16="http://schemas.microsoft.com/office/drawing/2014/main" id="{7D936DA5-2E38-4577-975D-5669DFAA8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204913"/>
            <a:ext cx="248761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（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a)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带拉电流负载</a:t>
            </a:r>
          </a:p>
        </p:txBody>
      </p:sp>
      <p:sp>
        <p:nvSpPr>
          <p:cNvPr id="465927" name="Rectangle 7">
            <a:extLst>
              <a:ext uri="{FF2B5EF4-FFF2-40B4-BE49-F238E27FC236}">
                <a16:creationId xmlns:a16="http://schemas.microsoft.com/office/drawing/2014/main" id="{3A929150-F5C8-4F5F-B5D9-978382E7D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1627188"/>
            <a:ext cx="889317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cs typeface="Times New Roman" panose="02020603050405020304" pitchFamily="18" charset="0"/>
              </a:rPr>
              <a:t>当负载门的个数增加时，总的拉电流将增加，会引起输出高电压的降低。但不得低于输出高电平的下限值，这就限制了负载门的个数。	</a:t>
            </a:r>
          </a:p>
        </p:txBody>
      </p:sp>
      <p:sp>
        <p:nvSpPr>
          <p:cNvPr id="50182" name="Rectangle 8">
            <a:extLst>
              <a:ext uri="{FF2B5EF4-FFF2-40B4-BE49-F238E27FC236}">
                <a16:creationId xmlns:a16="http://schemas.microsoft.com/office/drawing/2014/main" id="{55BCD8A8-7C6F-40BB-8C52-733771F11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725" y="2986088"/>
            <a:ext cx="1098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000" b="0">
                <a:solidFill>
                  <a:srgbClr val="000000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	</a:t>
            </a:r>
            <a:endParaRPr kumimoji="1" lang="en-US" altLang="zh-CN" sz="2400" b="0">
              <a:solidFill>
                <a:srgbClr val="000000"/>
              </a:solidFill>
              <a:latin typeface="Times New Roman" panose="02020603050405020304" pitchFamily="18" charset="0"/>
              <a:ea typeface="华康简宋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65929" name="Object 9">
            <a:extLst>
              <a:ext uri="{FF2B5EF4-FFF2-40B4-BE49-F238E27FC236}">
                <a16:creationId xmlns:a16="http://schemas.microsoft.com/office/drawing/2014/main" id="{0450E815-BD54-488B-8A7E-E46461D2EB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889375"/>
          <a:ext cx="3225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公式" r:id="rId3" imgW="1206500" imgH="381000" progId="Equation.3">
                  <p:embed/>
                </p:oleObj>
              </mc:Choice>
              <mc:Fallback>
                <p:oleObj name="公式" r:id="rId3" imgW="1206500" imgH="381000" progId="Equation.3">
                  <p:embed/>
                  <p:pic>
                    <p:nvPicPr>
                      <p:cNvPr id="465929" name="Object 9">
                        <a:extLst>
                          <a:ext uri="{FF2B5EF4-FFF2-40B4-BE49-F238E27FC236}">
                            <a16:creationId xmlns:a16="http://schemas.microsoft.com/office/drawing/2014/main" id="{0450E815-BD54-488B-8A7E-E46461D2EB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89375"/>
                        <a:ext cx="3225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Rectangle 10">
            <a:extLst>
              <a:ext uri="{FF2B5EF4-FFF2-40B4-BE49-F238E27FC236}">
                <a16:creationId xmlns:a16="http://schemas.microsoft.com/office/drawing/2014/main" id="{4F78E185-2576-4706-B25D-0F52EF4CE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725" y="3611563"/>
            <a:ext cx="2159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100" b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1" lang="en-US" altLang="zh-CN" sz="24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5931" name="Rectangle 11">
            <a:extLst>
              <a:ext uri="{FF2B5EF4-FFF2-40B4-BE49-F238E27FC236}">
                <a16:creationId xmlns:a16="http://schemas.microsoft.com/office/drawing/2014/main" id="{57E01811-0958-4AFF-B2A0-7CDCE6C51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33242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楷体_GB2312" pitchFamily="49" charset="-122"/>
                <a:cs typeface="Times New Roman" panose="02020603050405020304" pitchFamily="18" charset="0"/>
              </a:rPr>
              <a:t>高电平</a:t>
            </a:r>
            <a:r>
              <a:rPr kumimoji="1" lang="zh-CN" altLang="en-US" sz="240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扇出数</a:t>
            </a:r>
            <a:r>
              <a:rPr kumimoji="1" lang="en-US" altLang="zh-CN" sz="240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4C1EC3A4-92B0-4E8B-96E2-BAE2CF9FD4BF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5084763"/>
            <a:ext cx="5292725" cy="1106487"/>
            <a:chOff x="0" y="3203"/>
            <a:chExt cx="3334" cy="697"/>
          </a:xfrm>
        </p:grpSpPr>
        <p:sp>
          <p:nvSpPr>
            <p:cNvPr id="50189" name="Rectangle 13">
              <a:extLst>
                <a:ext uri="{FF2B5EF4-FFF2-40B4-BE49-F238E27FC236}">
                  <a16:creationId xmlns:a16="http://schemas.microsoft.com/office/drawing/2014/main" id="{DD83A6CD-E67D-4678-9B2E-4163EAF5B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203"/>
              <a:ext cx="33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baseline="-30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OH </a:t>
              </a:r>
              <a:r>
                <a:rPr kumimoji="1" lang="en-US" altLang="zh-CN" sz="2400">
                  <a:solidFill>
                    <a:srgbClr val="000066"/>
                  </a:solidFill>
                  <a:latin typeface="楷体_GB2312" pitchFamily="49" charset="-122"/>
                  <a:cs typeface="Times New Roman" panose="02020603050405020304" pitchFamily="18" charset="0"/>
                </a:rPr>
                <a:t>:</a:t>
              </a:r>
              <a:r>
                <a:rPr kumimoji="1" lang="zh-CN" altLang="en-US" sz="2400">
                  <a:solidFill>
                    <a:srgbClr val="000066"/>
                  </a:solidFill>
                  <a:latin typeface="楷体_GB2312" pitchFamily="49" charset="-122"/>
                  <a:cs typeface="Times New Roman" panose="02020603050405020304" pitchFamily="18" charset="0"/>
                </a:rPr>
                <a:t>驱动门的输出端为高电平电流</a:t>
              </a:r>
              <a:endPara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90" name="Rectangle 14">
              <a:extLst>
                <a:ext uri="{FF2B5EF4-FFF2-40B4-BE49-F238E27FC236}">
                  <a16:creationId xmlns:a16="http://schemas.microsoft.com/office/drawing/2014/main" id="{C5EAE6EA-8F37-4B28-A7F4-EB44BE06C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2"/>
              <a:ext cx="33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baseline="-30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IH </a:t>
              </a:r>
              <a:r>
                <a:rPr kumimoji="1" lang="en-US" altLang="zh-CN" sz="2400">
                  <a:solidFill>
                    <a:srgbClr val="000066"/>
                  </a:solidFill>
                  <a:latin typeface="楷体_GB2312" pitchFamily="49" charset="-122"/>
                  <a:cs typeface="Times New Roman" panose="02020603050405020304" pitchFamily="18" charset="0"/>
                </a:rPr>
                <a:t>:</a:t>
              </a:r>
              <a:r>
                <a:rPr kumimoji="1" lang="zh-CN" altLang="en-US" sz="2400">
                  <a:solidFill>
                    <a:srgbClr val="000066"/>
                  </a:solidFill>
                  <a:latin typeface="楷体_GB2312" pitchFamily="49" charset="-122"/>
                  <a:cs typeface="Times New Roman" panose="02020603050405020304" pitchFamily="18" charset="0"/>
                </a:rPr>
                <a:t>负载门的输入电流为</a:t>
              </a: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</a:p>
          </p:txBody>
        </p:sp>
      </p:grpSp>
      <p:sp>
        <p:nvSpPr>
          <p:cNvPr id="50187" name="Rectangle 16">
            <a:extLst>
              <a:ext uri="{FF2B5EF4-FFF2-40B4-BE49-F238E27FC236}">
                <a16:creationId xmlns:a16="http://schemas.microsoft.com/office/drawing/2014/main" id="{7610E726-244E-4C2B-815D-CEE4D844B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19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65935" name="Object 15">
            <a:extLst>
              <a:ext uri="{FF2B5EF4-FFF2-40B4-BE49-F238E27FC236}">
                <a16:creationId xmlns:a16="http://schemas.microsoft.com/office/drawing/2014/main" id="{16AA18AF-5E81-4E12-9D4D-CDC966DB0C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0650" y="2744788"/>
          <a:ext cx="3619500" cy="335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图片" r:id="rId5" imgW="1588008" imgH="1490472" progId="Word.Picture.8">
                  <p:embed/>
                </p:oleObj>
              </mc:Choice>
              <mc:Fallback>
                <p:oleObj name="图片" r:id="rId5" imgW="1588008" imgH="1490472" progId="Word.Picture.8">
                  <p:embed/>
                  <p:pic>
                    <p:nvPicPr>
                      <p:cNvPr id="465935" name="Object 15">
                        <a:extLst>
                          <a:ext uri="{FF2B5EF4-FFF2-40B4-BE49-F238E27FC236}">
                            <a16:creationId xmlns:a16="http://schemas.microsoft.com/office/drawing/2014/main" id="{16AA18AF-5E81-4E12-9D4D-CDC966DB0C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2744788"/>
                        <a:ext cx="3619500" cy="3357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6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6" grpId="0"/>
      <p:bldP spid="465927" grpId="0"/>
      <p:bldP spid="4659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>
            <a:extLst>
              <a:ext uri="{FF2B5EF4-FFF2-40B4-BE49-F238E27FC236}">
                <a16:creationId xmlns:a16="http://schemas.microsoft.com/office/drawing/2014/main" id="{5C7EC6B3-0798-4440-8444-F248D0FF4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620713"/>
            <a:ext cx="23415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</a:rPr>
              <a:t>(b)</a:t>
            </a:r>
            <a:r>
              <a:rPr lang="zh-CN" altLang="en-US" sz="2400">
                <a:solidFill>
                  <a:srgbClr val="000066"/>
                </a:solidFill>
                <a:latin typeface="Tahoma" panose="020B0604030504040204" pitchFamily="34" charset="0"/>
              </a:rPr>
              <a:t>带灌电流负载</a:t>
            </a:r>
          </a:p>
        </p:txBody>
      </p:sp>
      <p:graphicFrame>
        <p:nvGraphicFramePr>
          <p:cNvPr id="466948" name="Object 4">
            <a:extLst>
              <a:ext uri="{FF2B5EF4-FFF2-40B4-BE49-F238E27FC236}">
                <a16:creationId xmlns:a16="http://schemas.microsoft.com/office/drawing/2014/main" id="{84E5FD9B-AE06-4524-83B9-E355941DBD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429000"/>
          <a:ext cx="289242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公式" r:id="rId3" imgW="1193800" imgH="381000" progId="Equation.3">
                  <p:embed/>
                </p:oleObj>
              </mc:Choice>
              <mc:Fallback>
                <p:oleObj name="公式" r:id="rId3" imgW="1193800" imgH="381000" progId="Equation.3">
                  <p:embed/>
                  <p:pic>
                    <p:nvPicPr>
                      <p:cNvPr id="466948" name="Object 4">
                        <a:extLst>
                          <a:ext uri="{FF2B5EF4-FFF2-40B4-BE49-F238E27FC236}">
                            <a16:creationId xmlns:a16="http://schemas.microsoft.com/office/drawing/2014/main" id="{84E5FD9B-AE06-4524-83B9-E355941DBD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429000"/>
                        <a:ext cx="2892425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49" name="Rectangle 5">
            <a:extLst>
              <a:ext uri="{FF2B5EF4-FFF2-40B4-BE49-F238E27FC236}">
                <a16:creationId xmlns:a16="http://schemas.microsoft.com/office/drawing/2014/main" id="{83F7E2A1-E509-43B5-9B02-D361DF903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12875"/>
            <a:ext cx="856932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当负载门的个数增加时，总的灌电流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30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将增加，同时也将引起输出低电压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的升高。当输出为低电平，并且保证不超过输出低电平的上限值。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75577720-BA10-46AC-AD56-A3F26A79D009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941888"/>
            <a:ext cx="5670550" cy="1176337"/>
            <a:chOff x="204" y="3113"/>
            <a:chExt cx="3572" cy="741"/>
          </a:xfrm>
        </p:grpSpPr>
        <p:sp>
          <p:nvSpPr>
            <p:cNvPr id="51207" name="Rectangle 7">
              <a:extLst>
                <a:ext uri="{FF2B5EF4-FFF2-40B4-BE49-F238E27FC236}">
                  <a16:creationId xmlns:a16="http://schemas.microsoft.com/office/drawing/2014/main" id="{BB2413EC-734C-4B21-86C4-7EB4D5DAB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3113"/>
              <a:ext cx="35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baseline="-30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OL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：驱动门的输出端为低电平电流	</a:t>
              </a:r>
            </a:p>
          </p:txBody>
        </p:sp>
        <p:sp>
          <p:nvSpPr>
            <p:cNvPr id="51208" name="Rectangle 8">
              <a:extLst>
                <a:ext uri="{FF2B5EF4-FFF2-40B4-BE49-F238E27FC236}">
                  <a16:creationId xmlns:a16="http://schemas.microsoft.com/office/drawing/2014/main" id="{327A46E9-A5DA-429E-928E-E72E69809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" y="3566"/>
              <a:ext cx="29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baseline="-30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IL </a:t>
              </a: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：负载门输入端电流之和	</a:t>
              </a:r>
            </a:p>
          </p:txBody>
        </p:sp>
      </p:grpSp>
      <p:graphicFrame>
        <p:nvGraphicFramePr>
          <p:cNvPr id="466953" name="Object 9">
            <a:extLst>
              <a:ext uri="{FF2B5EF4-FFF2-40B4-BE49-F238E27FC236}">
                <a16:creationId xmlns:a16="http://schemas.microsoft.com/office/drawing/2014/main" id="{39A70A8F-7859-4A81-A0FF-63558A5ACD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2816225"/>
          <a:ext cx="3421063" cy="314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图片" r:id="rId5" imgW="1606296" imgH="1490472" progId="Word.Picture.8">
                  <p:embed/>
                </p:oleObj>
              </mc:Choice>
              <mc:Fallback>
                <p:oleObj name="图片" r:id="rId5" imgW="1606296" imgH="1490472" progId="Word.Picture.8">
                  <p:embed/>
                  <p:pic>
                    <p:nvPicPr>
                      <p:cNvPr id="466953" name="Object 9">
                        <a:extLst>
                          <a:ext uri="{FF2B5EF4-FFF2-40B4-BE49-F238E27FC236}">
                            <a16:creationId xmlns:a16="http://schemas.microsoft.com/office/drawing/2014/main" id="{39A70A8F-7859-4A81-A0FF-63558A5ACD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816225"/>
                        <a:ext cx="3421063" cy="3140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6" grpId="0"/>
      <p:bldP spid="46694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>
            <a:extLst>
              <a:ext uri="{FF2B5EF4-FFF2-40B4-BE49-F238E27FC236}">
                <a16:creationId xmlns:a16="http://schemas.microsoft.com/office/drawing/2014/main" id="{AD4B0750-503C-49B5-889D-E3EF2CC98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219200"/>
            <a:ext cx="81724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28528" bIns="228528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solidFill>
                  <a:srgbClr val="CC0000"/>
                </a:solidFill>
                <a:latin typeface="Times New Roman" panose="02020603050405020304" pitchFamily="18" charset="0"/>
              </a:rPr>
              <a:t>3.8</a:t>
            </a:r>
            <a:r>
              <a:rPr lang="en-US" altLang="zh-CN" sz="3600">
                <a:solidFill>
                  <a:srgbClr val="CC0000"/>
                </a:solidFill>
                <a:latin typeface="楷体_GB2312" pitchFamily="49" charset="-122"/>
              </a:rPr>
              <a:t>  </a:t>
            </a:r>
            <a:r>
              <a:rPr lang="zh-CN" altLang="en-US" sz="3600">
                <a:solidFill>
                  <a:srgbClr val="CC0000"/>
                </a:solidFill>
                <a:latin typeface="楷体_GB2312" pitchFamily="49" charset="-122"/>
              </a:rPr>
              <a:t>逻辑门电路使用中的几个实际问题</a:t>
            </a:r>
          </a:p>
        </p:txBody>
      </p:sp>
      <p:sp>
        <p:nvSpPr>
          <p:cNvPr id="52227" name="Rectangle 5">
            <a:extLst>
              <a:ext uri="{FF2B5EF4-FFF2-40B4-BE49-F238E27FC236}">
                <a16:creationId xmlns:a16="http://schemas.microsoft.com/office/drawing/2014/main" id="{FF159BA5-6AB9-489E-8118-49085056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1563"/>
            <a:ext cx="6696075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28528" bIns="228528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hlinkClick r:id="rId2" action="ppaction://hlinksldjump"/>
              </a:rPr>
              <a:t>3.8.1</a:t>
            </a:r>
            <a:r>
              <a:rPr lang="en-US" altLang="zh-CN" sz="3200">
                <a:solidFill>
                  <a:srgbClr val="000066"/>
                </a:solidFill>
                <a:latin typeface="楷体_GB2312" pitchFamily="49" charset="-122"/>
                <a:hlinkClick r:id="rId2" action="ppaction://hlinksldjump"/>
              </a:rPr>
              <a:t>  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hlinkClick r:id="rId2" action="ppaction://hlinksldjump"/>
              </a:rPr>
              <a:t>各种门电路之间的接口问题</a:t>
            </a:r>
            <a:endParaRPr lang="zh-CN" altLang="en-US" sz="3200">
              <a:solidFill>
                <a:srgbClr val="000066"/>
              </a:solidFill>
              <a:latin typeface="楷体_GB2312" pitchFamily="49" charset="-122"/>
            </a:endParaRPr>
          </a:p>
        </p:txBody>
      </p:sp>
      <p:sp>
        <p:nvSpPr>
          <p:cNvPr id="52228" name="Rectangle 6">
            <a:extLst>
              <a:ext uri="{FF2B5EF4-FFF2-40B4-BE49-F238E27FC236}">
                <a16:creationId xmlns:a16="http://schemas.microsoft.com/office/drawing/2014/main" id="{D94C6ADC-57B1-43E4-B2D5-7299F852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276600"/>
            <a:ext cx="6696075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28528" bIns="228528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hlinkClick r:id="rId3" action="ppaction://hlinksldjump"/>
              </a:rPr>
              <a:t>3.8.2</a:t>
            </a:r>
            <a:r>
              <a:rPr lang="en-US" altLang="zh-CN" sz="3200">
                <a:solidFill>
                  <a:srgbClr val="000066"/>
                </a:solidFill>
                <a:latin typeface="楷体_GB2312" pitchFamily="49" charset="-122"/>
                <a:hlinkClick r:id="rId3" action="ppaction://hlinksldjump"/>
              </a:rPr>
              <a:t>  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hlinkClick r:id="rId3" action="ppaction://hlinksldjump"/>
              </a:rPr>
              <a:t>门电路带负载时的接口问题</a:t>
            </a:r>
            <a:endParaRPr lang="zh-CN" altLang="en-US" sz="3200">
              <a:solidFill>
                <a:srgbClr val="000066"/>
              </a:solidFill>
              <a:latin typeface="楷体_GB2312" pitchFamily="49" charset="-122"/>
            </a:endParaRPr>
          </a:p>
        </p:txBody>
      </p:sp>
      <p:sp>
        <p:nvSpPr>
          <p:cNvPr id="52229" name="Rectangle 9">
            <a:extLst>
              <a:ext uri="{FF2B5EF4-FFF2-40B4-BE49-F238E27FC236}">
                <a16:creationId xmlns:a16="http://schemas.microsoft.com/office/drawing/2014/main" id="{DEC8416B-8044-4B5C-98D9-F183C3512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221163"/>
            <a:ext cx="6696075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28528" bIns="228528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hlinkClick r:id="rId4" action="ppaction://hlinksldjump"/>
              </a:rPr>
              <a:t>3.8.3</a:t>
            </a:r>
            <a:r>
              <a:rPr lang="en-US" altLang="zh-CN" sz="3200">
                <a:solidFill>
                  <a:srgbClr val="000066"/>
                </a:solidFill>
                <a:latin typeface="楷体_GB2312" pitchFamily="49" charset="-122"/>
                <a:hlinkClick r:id="rId4" action="ppaction://hlinksldjump"/>
              </a:rPr>
              <a:t>  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hlinkClick r:id="rId4" action="ppaction://hlinksldjump"/>
              </a:rPr>
              <a:t>抗干扰措施</a:t>
            </a:r>
            <a:endParaRPr lang="zh-CN" altLang="en-US" sz="3200">
              <a:solidFill>
                <a:srgbClr val="000066"/>
              </a:solidFill>
              <a:latin typeface="楷体_GB2312" pitchFamily="49" charset="-122"/>
            </a:endParaRPr>
          </a:p>
        </p:txBody>
      </p:sp>
      <p:sp>
        <p:nvSpPr>
          <p:cNvPr id="52230" name="Rectangle 10">
            <a:extLst>
              <a:ext uri="{FF2B5EF4-FFF2-40B4-BE49-F238E27FC236}">
                <a16:creationId xmlns:a16="http://schemas.microsoft.com/office/drawing/2014/main" id="{30D3A3DB-5536-47AB-9253-63F8EB145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5229225"/>
            <a:ext cx="6696075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28528" bIns="228528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hlinkClick r:id="rId5" action="ppaction://hlinksldjump"/>
              </a:rPr>
              <a:t>3.8.4</a:t>
            </a:r>
            <a:r>
              <a:rPr lang="en-US" altLang="zh-CN" sz="3200">
                <a:solidFill>
                  <a:srgbClr val="000066"/>
                </a:solidFill>
                <a:latin typeface="楷体_GB2312" pitchFamily="49" charset="-122"/>
                <a:hlinkClick r:id="rId5" action="ppaction://hlinksldjump"/>
              </a:rPr>
              <a:t>  CMOS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hlinkClick r:id="rId5" action="ppaction://hlinksldjump"/>
              </a:rPr>
              <a:t>小逻辑和宽总线系列</a:t>
            </a:r>
            <a:endParaRPr lang="zh-CN" altLang="en-US" sz="3200">
              <a:solidFill>
                <a:srgbClr val="000066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2" name="Rectangle 4">
            <a:extLst>
              <a:ext uri="{FF2B5EF4-FFF2-40B4-BE49-F238E27FC236}">
                <a16:creationId xmlns:a16="http://schemas.microsoft.com/office/drawing/2014/main" id="{A47003B3-514A-450A-9C51-FC8F390C8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005263"/>
            <a:ext cx="8915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sym typeface="Marlett" pitchFamily="2" charset="2"/>
              </a:rPr>
              <a:t>2)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驱动器件的输出电压必须处在负载器件所要求的输入电压范围，包括高、低电压值（属于电压兼容性的问题）。</a:t>
            </a:r>
            <a:endParaRPr lang="zh-CN" altLang="en-US" sz="2400">
              <a:solidFill>
                <a:srgbClr val="000066"/>
              </a:solidFill>
              <a:latin typeface="楷体_GB2312" pitchFamily="49" charset="-122"/>
              <a:sym typeface="Marlett" pitchFamily="2" charset="2"/>
            </a:endParaRPr>
          </a:p>
        </p:txBody>
      </p:sp>
      <p:sp>
        <p:nvSpPr>
          <p:cNvPr id="406533" name="Rectangle 5">
            <a:extLst>
              <a:ext uri="{FF2B5EF4-FFF2-40B4-BE49-F238E27FC236}">
                <a16:creationId xmlns:a16="http://schemas.microsoft.com/office/drawing/2014/main" id="{4AB78EFF-6C2E-4355-A7FB-0A73BA465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196975"/>
            <a:ext cx="8291513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在数字电路或系统的设计中，往往将不同电源电压的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CMOS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系列（或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CMOS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TTL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两种器件混合使用，以满足综合要求。由于每种器件的电压和电流参数各不相同，因而在这两种器件连接时，要满足驱动器件和负载器件以下条件：</a:t>
            </a:r>
          </a:p>
        </p:txBody>
      </p:sp>
      <p:sp>
        <p:nvSpPr>
          <p:cNvPr id="406534" name="Rectangle 6">
            <a:extLst>
              <a:ext uri="{FF2B5EF4-FFF2-40B4-BE49-F238E27FC236}">
                <a16:creationId xmlns:a16="http://schemas.microsoft.com/office/drawing/2014/main" id="{93EE9CBA-FDD9-4B1E-90C0-9D6C8A39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157788"/>
            <a:ext cx="8610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sym typeface="Marlett" pitchFamily="2" charset="2"/>
              </a:rPr>
              <a:t>3)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驱动器件必须对负载器件提供足够大的拉电流和</a:t>
            </a:r>
            <a:r>
              <a:rPr lang="zh-CN" altLang="en-US" sz="2400">
                <a:solidFill>
                  <a:srgbClr val="000066"/>
                </a:solidFill>
                <a:latin typeface="Tahoma" panose="020B0604030504040204" pitchFamily="34" charset="0"/>
              </a:rPr>
              <a:t>灌电流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（属于门电路的扇出数问题）；</a:t>
            </a:r>
          </a:p>
        </p:txBody>
      </p:sp>
      <p:sp>
        <p:nvSpPr>
          <p:cNvPr id="53253" name="Rectangle 8">
            <a:extLst>
              <a:ext uri="{FF2B5EF4-FFF2-40B4-BE49-F238E27FC236}">
                <a16:creationId xmlns:a16="http://schemas.microsoft.com/office/drawing/2014/main" id="{F2DA621C-F650-4DC5-8942-A9619BA3D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60350"/>
            <a:ext cx="6696075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28528" bIns="228528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3.8.1</a:t>
            </a:r>
            <a:r>
              <a:rPr lang="en-US" altLang="zh-CN" sz="3200">
                <a:solidFill>
                  <a:srgbClr val="CC0000"/>
                </a:solidFill>
                <a:latin typeface="楷体_GB2312" pitchFamily="49" charset="-122"/>
              </a:rPr>
              <a:t>  </a:t>
            </a:r>
            <a:r>
              <a:rPr lang="zh-CN" altLang="en-US" sz="3200">
                <a:solidFill>
                  <a:srgbClr val="CC0000"/>
                </a:solidFill>
                <a:latin typeface="楷体_GB2312" pitchFamily="49" charset="-122"/>
              </a:rPr>
              <a:t>各种门电路之间的接口问题</a:t>
            </a:r>
          </a:p>
        </p:txBody>
      </p:sp>
      <p:sp>
        <p:nvSpPr>
          <p:cNvPr id="406537" name="Rectangle 9">
            <a:extLst>
              <a:ext uri="{FF2B5EF4-FFF2-40B4-BE49-F238E27FC236}">
                <a16:creationId xmlns:a16="http://schemas.microsoft.com/office/drawing/2014/main" id="{37AF6567-8B73-42D8-9872-25074EDE7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357563"/>
            <a:ext cx="85201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sym typeface="Marlett" pitchFamily="2" charset="2"/>
              </a:rPr>
              <a:t>1)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sym typeface="Marlett" pitchFamily="2" charset="2"/>
              </a:rPr>
              <a:t>门电路的输入或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输出电压必须处在手册规定的极值之内。</a:t>
            </a:r>
            <a:endParaRPr lang="zh-CN" altLang="en-US" sz="2400">
              <a:solidFill>
                <a:srgbClr val="000066"/>
              </a:solidFill>
              <a:latin typeface="楷体_GB2312" pitchFamily="49" charset="-122"/>
              <a:sym typeface="Marlett" pitchFamily="2" charset="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2" grpId="0" autoUpdateAnimBg="0"/>
      <p:bldP spid="406533" grpId="0" autoUpdateAnimBg="0"/>
      <p:bldP spid="406534" grpId="0" autoUpdateAnimBg="0"/>
      <p:bldP spid="40653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>
            <a:extLst>
              <a:ext uri="{FF2B5EF4-FFF2-40B4-BE49-F238E27FC236}">
                <a16:creationId xmlns:a16="http://schemas.microsoft.com/office/drawing/2014/main" id="{95AB1C1C-CB77-4F68-A3CF-B302865E9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96975"/>
            <a:ext cx="8893175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（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1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）输入电压极值</a:t>
            </a:r>
            <a:r>
              <a:rPr lang="en-US" altLang="zh-CN" sz="2400" i="1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I(max)</a:t>
            </a:r>
            <a:r>
              <a:rPr lang="en-US" altLang="zh-CN" sz="2400" b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和</a:t>
            </a:r>
            <a:r>
              <a:rPr lang="en-US" altLang="zh-CN" sz="2400" i="1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I(min)</a:t>
            </a:r>
          </a:p>
          <a:p>
            <a:pPr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  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有些逻辑门电路允许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超过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DD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，有些不允许。</a:t>
            </a:r>
          </a:p>
          <a:p>
            <a:pPr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Times New Roman" panose="02020603050405020304" pitchFamily="18" charset="0"/>
              </a:rPr>
              <a:t>74HC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系列最大输入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1800" baseline="-250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I(max)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=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DD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+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0.5V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被钳位，不能超过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DD 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  <a:r>
              <a:rPr lang="en-US" altLang="zh-CN" sz="2400">
                <a:solidFill>
                  <a:srgbClr val="CC0000"/>
                </a:solidFill>
                <a:latin typeface="Times New Roman" panose="02020603050405020304" pitchFamily="18" charset="0"/>
              </a:rPr>
              <a:t>74AHC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系列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1800" baseline="-250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I(max)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=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7V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,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采用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DD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=3.3V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时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,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允许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1800" baseline="-250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&gt;3.3V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。</a:t>
            </a:r>
          </a:p>
          <a:p>
            <a:pPr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    两系列</a:t>
            </a:r>
            <a:r>
              <a:rPr lang="en-US" altLang="zh-CN" sz="2400" i="1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I(min)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均为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0V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，考虑保护二极管作用，</a:t>
            </a:r>
            <a:r>
              <a:rPr lang="en-US" altLang="zh-CN" sz="2400" i="1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I(min)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=-0.5V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。</a:t>
            </a:r>
            <a:endParaRPr lang="zh-CN" altLang="en-US" sz="2400" baseline="-25000">
              <a:solidFill>
                <a:srgbClr val="18409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000066"/>
              </a:solidFill>
              <a:latin typeface="楷体_GB2312" pitchFamily="49" charset="-122"/>
            </a:endParaRPr>
          </a:p>
        </p:txBody>
      </p:sp>
      <p:sp>
        <p:nvSpPr>
          <p:cNvPr id="54275" name="Rectangle 5">
            <a:extLst>
              <a:ext uri="{FF2B5EF4-FFF2-40B4-BE49-F238E27FC236}">
                <a16:creationId xmlns:a16="http://schemas.microsoft.com/office/drawing/2014/main" id="{F56D6A3E-523F-43F0-B4A4-9B04AE158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90513"/>
            <a:ext cx="7343775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28528" bIns="228528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1.</a:t>
            </a:r>
            <a:r>
              <a:rPr lang="en-US" altLang="zh-CN" sz="2800">
                <a:solidFill>
                  <a:srgbClr val="CC0000"/>
                </a:solidFill>
                <a:latin typeface="楷体_GB2312" pitchFamily="49" charset="-122"/>
              </a:rPr>
              <a:t> 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</a:rPr>
              <a:t>各种门电路输入或输出电压的极值</a:t>
            </a:r>
          </a:p>
        </p:txBody>
      </p:sp>
      <p:graphicFrame>
        <p:nvGraphicFramePr>
          <p:cNvPr id="54276" name="Object 8">
            <a:extLst>
              <a:ext uri="{FF2B5EF4-FFF2-40B4-BE49-F238E27FC236}">
                <a16:creationId xmlns:a16="http://schemas.microsoft.com/office/drawing/2014/main" id="{A0841141-1E10-4628-8B78-87872F56E7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987800"/>
          <a:ext cx="3025775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图片" r:id="rId3" imgW="1956816" imgH="1557528" progId="Word.Picture.8">
                  <p:embed/>
                </p:oleObj>
              </mc:Choice>
              <mc:Fallback>
                <p:oleObj name="图片" r:id="rId3" imgW="1956816" imgH="1557528" progId="Word.Picture.8">
                  <p:embed/>
                  <p:pic>
                    <p:nvPicPr>
                      <p:cNvPr id="54276" name="Object 8">
                        <a:extLst>
                          <a:ext uri="{FF2B5EF4-FFF2-40B4-BE49-F238E27FC236}">
                            <a16:creationId xmlns:a16="http://schemas.microsoft.com/office/drawing/2014/main" id="{A0841141-1E10-4628-8B78-87872F56E7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667"/>
                      <a:stretch>
                        <a:fillRect/>
                      </a:stretch>
                    </p:blipFill>
                    <p:spPr bwMode="auto">
                      <a:xfrm>
                        <a:off x="1835150" y="3987800"/>
                        <a:ext cx="3025775" cy="2419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7">
            <a:extLst>
              <a:ext uri="{FF2B5EF4-FFF2-40B4-BE49-F238E27FC236}">
                <a16:creationId xmlns:a16="http://schemas.microsoft.com/office/drawing/2014/main" id="{5E29B61D-8A86-4047-B292-A4C0DA3A56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3843338"/>
          <a:ext cx="3025775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图片" r:id="rId5" imgW="1956816" imgH="1680972" progId="Word.Picture.8">
                  <p:embed/>
                </p:oleObj>
              </mc:Choice>
              <mc:Fallback>
                <p:oleObj name="图片" r:id="rId5" imgW="1956816" imgH="1680972" progId="Word.Picture.8">
                  <p:embed/>
                  <p:pic>
                    <p:nvPicPr>
                      <p:cNvPr id="54277" name="Object 7">
                        <a:extLst>
                          <a:ext uri="{FF2B5EF4-FFF2-40B4-BE49-F238E27FC236}">
                            <a16:creationId xmlns:a16="http://schemas.microsoft.com/office/drawing/2014/main" id="{5E29B61D-8A86-4047-B292-A4C0DA3A56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667"/>
                      <a:stretch>
                        <a:fillRect/>
                      </a:stretch>
                    </p:blipFill>
                    <p:spPr bwMode="auto">
                      <a:xfrm>
                        <a:off x="4859338" y="3843338"/>
                        <a:ext cx="3025775" cy="2609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D30C19B-B6EC-4FA1-A803-6B7EA9BCD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84313"/>
            <a:ext cx="85709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4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（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2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）输出电压极值</a:t>
            </a:r>
            <a:r>
              <a:rPr lang="en-US" altLang="zh-CN" sz="2400" i="1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O(max)</a:t>
            </a:r>
            <a:r>
              <a:rPr lang="en-US" altLang="zh-CN" sz="2400" b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和</a:t>
            </a:r>
            <a:r>
              <a:rPr lang="en-US" altLang="zh-CN" sz="2400" i="1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O(min)</a:t>
            </a:r>
          </a:p>
          <a:p>
            <a:pPr>
              <a:lnSpc>
                <a:spcPct val="14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有些逻辑门电路允许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超过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DD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，有些不允许。</a:t>
            </a:r>
          </a:p>
          <a:p>
            <a:pPr>
              <a:lnSpc>
                <a:spcPct val="14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 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74HC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和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AHC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系列最大输入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1800" baseline="-250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O(max)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=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DD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+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0.5V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，不能超过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DD 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14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74LVC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系列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1800" baseline="-250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O(max)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=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6.5V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。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采用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DD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=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3.3V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时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,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允许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1800" baseline="-250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&gt;3.3V,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只要小于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6.5V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即可。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D319659-5FF0-46A6-AA67-5782AE0B1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90513"/>
            <a:ext cx="7343775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28528" bIns="228528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1.</a:t>
            </a:r>
            <a:r>
              <a:rPr lang="en-US" altLang="zh-CN" sz="2800">
                <a:solidFill>
                  <a:srgbClr val="CC0000"/>
                </a:solidFill>
                <a:latin typeface="楷体_GB2312" pitchFamily="49" charset="-122"/>
              </a:rPr>
              <a:t> 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</a:rPr>
              <a:t>各种门电路输入或输出电压的极值</a:t>
            </a:r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71">
            <a:extLst>
              <a:ext uri="{FF2B5EF4-FFF2-40B4-BE49-F238E27FC236}">
                <a16:creationId xmlns:a16="http://schemas.microsoft.com/office/drawing/2014/main" id="{08C2625F-A36B-4EB9-BF93-64C704A04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196975"/>
            <a:ext cx="4284662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Tahoma" panose="020B0604030504040204" pitchFamily="34" charset="0"/>
              </a:rPr>
              <a:t>负载器件所要求的输入电压</a:t>
            </a:r>
          </a:p>
        </p:txBody>
      </p:sp>
      <p:sp>
        <p:nvSpPr>
          <p:cNvPr id="407726" name="Rectangle 174">
            <a:extLst>
              <a:ext uri="{FF2B5EF4-FFF2-40B4-BE49-F238E27FC236}">
                <a16:creationId xmlns:a16="http://schemas.microsoft.com/office/drawing/2014/main" id="{A51F9D89-724A-446D-828D-F93804F74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708275"/>
            <a:ext cx="298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OH(min)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≥V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IH(min)</a:t>
            </a:r>
            <a:endParaRPr lang="en-US" altLang="zh-CN" sz="2400">
              <a:solidFill>
                <a:srgbClr val="18409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7727" name="Rectangle 175">
            <a:extLst>
              <a:ext uri="{FF2B5EF4-FFF2-40B4-BE49-F238E27FC236}">
                <a16:creationId xmlns:a16="http://schemas.microsoft.com/office/drawing/2014/main" id="{B95D2FFA-CE02-4066-A296-8CA97F9AF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3860800"/>
            <a:ext cx="2592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13326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>
                <a:solidFill>
                  <a:srgbClr val="13326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OL(max)</a:t>
            </a:r>
            <a:r>
              <a:rPr lang="en-US" altLang="zh-CN" sz="2400">
                <a:solidFill>
                  <a:srgbClr val="13326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≤V</a:t>
            </a:r>
            <a:r>
              <a:rPr lang="en-US" altLang="zh-CN" sz="2400" baseline="-25000">
                <a:solidFill>
                  <a:srgbClr val="13326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IL(max)</a:t>
            </a:r>
            <a:endParaRPr lang="en-US" altLang="zh-CN" sz="2400">
              <a:solidFill>
                <a:srgbClr val="13326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5" name="Rectangle 187">
            <a:extLst>
              <a:ext uri="{FF2B5EF4-FFF2-40B4-BE49-F238E27FC236}">
                <a16:creationId xmlns:a16="http://schemas.microsoft.com/office/drawing/2014/main" id="{9911FB58-933E-4831-A29C-E3729CFD5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90513"/>
            <a:ext cx="7343775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28528" bIns="228528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2.</a:t>
            </a:r>
            <a:r>
              <a:rPr lang="en-US" altLang="zh-CN" sz="2800">
                <a:solidFill>
                  <a:srgbClr val="CC0000"/>
                </a:solidFill>
                <a:latin typeface="楷体_GB2312" pitchFamily="49" charset="-122"/>
              </a:rPr>
              <a:t> 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</a:rPr>
              <a:t>各种门电路电压兼容性和电流匹配性问题</a:t>
            </a:r>
          </a:p>
        </p:txBody>
      </p:sp>
      <p:grpSp>
        <p:nvGrpSpPr>
          <p:cNvPr id="56326" name="Group 189">
            <a:extLst>
              <a:ext uri="{FF2B5EF4-FFF2-40B4-BE49-F238E27FC236}">
                <a16:creationId xmlns:a16="http://schemas.microsoft.com/office/drawing/2014/main" id="{84EEF918-6845-44B0-B03A-48E23F81F0C3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916113"/>
            <a:ext cx="3881437" cy="4005262"/>
            <a:chOff x="580" y="1123"/>
            <a:chExt cx="2445" cy="2523"/>
          </a:xfrm>
        </p:grpSpPr>
        <p:sp>
          <p:nvSpPr>
            <p:cNvPr id="56327" name="Rectangle 45">
              <a:extLst>
                <a:ext uri="{FF2B5EF4-FFF2-40B4-BE49-F238E27FC236}">
                  <a16:creationId xmlns:a16="http://schemas.microsoft.com/office/drawing/2014/main" id="{8AFCCBD5-3BAF-40F0-9182-59F28D0F7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183"/>
              <a:ext cx="382" cy="145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328" name="Rectangle 46">
              <a:extLst>
                <a:ext uri="{FF2B5EF4-FFF2-40B4-BE49-F238E27FC236}">
                  <a16:creationId xmlns:a16="http://schemas.microsoft.com/office/drawing/2014/main" id="{4F82F644-6205-4ADE-9356-BF5C2C97E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" y="2193"/>
              <a:ext cx="355" cy="25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329" name="Line 47">
              <a:extLst>
                <a:ext uri="{FF2B5EF4-FFF2-40B4-BE49-F238E27FC236}">
                  <a16:creationId xmlns:a16="http://schemas.microsoft.com/office/drawing/2014/main" id="{8609682D-1332-4E29-9BF2-1BCAE03DCC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5" y="2435"/>
              <a:ext cx="750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0" name="Line 48">
              <a:extLst>
                <a:ext uri="{FF2B5EF4-FFF2-40B4-BE49-F238E27FC236}">
                  <a16:creationId xmlns:a16="http://schemas.microsoft.com/office/drawing/2014/main" id="{8059A640-A60D-426A-B13E-929145310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3354"/>
              <a:ext cx="717" cy="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1" name="Rectangle 49">
              <a:extLst>
                <a:ext uri="{FF2B5EF4-FFF2-40B4-BE49-F238E27FC236}">
                  <a16:creationId xmlns:a16="http://schemas.microsoft.com/office/drawing/2014/main" id="{E0FEAF7F-C335-4930-B1EC-188C36BCE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2232"/>
              <a:ext cx="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6332" name="Group 50">
              <a:extLst>
                <a:ext uri="{FF2B5EF4-FFF2-40B4-BE49-F238E27FC236}">
                  <a16:creationId xmlns:a16="http://schemas.microsoft.com/office/drawing/2014/main" id="{6413E2FC-B600-44E8-8161-5729BC0EE1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6" y="2129"/>
              <a:ext cx="843" cy="357"/>
              <a:chOff x="4214" y="2286"/>
              <a:chExt cx="843" cy="357"/>
            </a:xfrm>
          </p:grpSpPr>
          <p:sp>
            <p:nvSpPr>
              <p:cNvPr id="56380" name="Rectangle 51">
                <a:extLst>
                  <a:ext uri="{FF2B5EF4-FFF2-40B4-BE49-F238E27FC236}">
                    <a16:creationId xmlns:a16="http://schemas.microsoft.com/office/drawing/2014/main" id="{ECCE80E7-6A54-4279-B0C4-183215D80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7" y="2393"/>
                <a:ext cx="300" cy="1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6381" name="Rectangle 52">
                <a:extLst>
                  <a:ext uri="{FF2B5EF4-FFF2-40B4-BE49-F238E27FC236}">
                    <a16:creationId xmlns:a16="http://schemas.microsoft.com/office/drawing/2014/main" id="{3CA8C76D-0204-467F-97DA-519487D28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2458"/>
                <a:ext cx="372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6382" name="Rectangle 53">
                <a:extLst>
                  <a:ext uri="{FF2B5EF4-FFF2-40B4-BE49-F238E27FC236}">
                    <a16:creationId xmlns:a16="http://schemas.microsoft.com/office/drawing/2014/main" id="{B2D57EBD-FC98-4E15-8F40-57B49B07A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2286"/>
                <a:ext cx="1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endParaRPr lang="en-US" altLang="zh-CN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83" name="Rectangle 54">
                <a:extLst>
                  <a:ext uri="{FF2B5EF4-FFF2-40B4-BE49-F238E27FC236}">
                    <a16:creationId xmlns:a16="http://schemas.microsoft.com/office/drawing/2014/main" id="{C6749844-ABC2-46AF-B801-1C19B6B6E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2" y="2341"/>
                <a:ext cx="22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OH</a:t>
                </a:r>
                <a:endParaRPr lang="en-US" altLang="zh-CN" sz="18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84" name="Rectangle 55">
                <a:extLst>
                  <a:ext uri="{FF2B5EF4-FFF2-40B4-BE49-F238E27FC236}">
                    <a16:creationId xmlns:a16="http://schemas.microsoft.com/office/drawing/2014/main" id="{49A9854A-2595-47A4-9B66-E1810A183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" y="2344"/>
                <a:ext cx="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endParaRPr lang="en-US" altLang="zh-CN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85" name="Rectangle 56">
                <a:extLst>
                  <a:ext uri="{FF2B5EF4-FFF2-40B4-BE49-F238E27FC236}">
                    <a16:creationId xmlns:a16="http://schemas.microsoft.com/office/drawing/2014/main" id="{3B18349A-6C89-425E-8235-BD8BB23EC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9" y="2344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min</a:t>
                </a:r>
                <a:endParaRPr lang="en-US" altLang="zh-CN" sz="2000">
                  <a:solidFill>
                    <a:srgbClr val="000066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86" name="Rectangle 57">
                <a:extLst>
                  <a:ext uri="{FF2B5EF4-FFF2-40B4-BE49-F238E27FC236}">
                    <a16:creationId xmlns:a16="http://schemas.microsoft.com/office/drawing/2014/main" id="{94BCDD9B-2FD3-4D86-A1BC-CCF7B0C1E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3" y="2341"/>
                <a:ext cx="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lang="en-US" altLang="zh-CN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6333" name="Freeform 58">
              <a:extLst>
                <a:ext uri="{FF2B5EF4-FFF2-40B4-BE49-F238E27FC236}">
                  <a16:creationId xmlns:a16="http://schemas.microsoft.com/office/drawing/2014/main" id="{F6A3029F-2F7E-42E5-AAAF-8BD069A61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" y="2141"/>
              <a:ext cx="28" cy="107"/>
            </a:xfrm>
            <a:custGeom>
              <a:avLst/>
              <a:gdLst>
                <a:gd name="T0" fmla="*/ 9 w 37"/>
                <a:gd name="T1" fmla="*/ 0 h 135"/>
                <a:gd name="T2" fmla="*/ 28 w 37"/>
                <a:gd name="T3" fmla="*/ 107 h 135"/>
                <a:gd name="T4" fmla="*/ 0 w 37"/>
                <a:gd name="T5" fmla="*/ 107 h 135"/>
                <a:gd name="T6" fmla="*/ 9 w 37"/>
                <a:gd name="T7" fmla="*/ 0 h 1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35"/>
                <a:gd name="T14" fmla="*/ 37 w 37"/>
                <a:gd name="T15" fmla="*/ 135 h 1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35">
                  <a:moveTo>
                    <a:pt x="12" y="0"/>
                  </a:moveTo>
                  <a:lnTo>
                    <a:pt x="37" y="135"/>
                  </a:lnTo>
                  <a:lnTo>
                    <a:pt x="0" y="1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2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4" name="Line 59">
              <a:extLst>
                <a:ext uri="{FF2B5EF4-FFF2-40B4-BE49-F238E27FC236}">
                  <a16:creationId xmlns:a16="http://schemas.microsoft.com/office/drawing/2014/main" id="{7E581C20-FF0E-487C-82F5-0A8F7BC94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6" y="2142"/>
              <a:ext cx="1" cy="124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5" name="Rectangle 60">
              <a:extLst>
                <a:ext uri="{FF2B5EF4-FFF2-40B4-BE49-F238E27FC236}">
                  <a16:creationId xmlns:a16="http://schemas.microsoft.com/office/drawing/2014/main" id="{8D000DAB-8E8D-4666-B397-7002DC5D1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073"/>
              <a:ext cx="109" cy="1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336" name="Rectangle 61">
              <a:extLst>
                <a:ext uri="{FF2B5EF4-FFF2-40B4-BE49-F238E27FC236}">
                  <a16:creationId xmlns:a16="http://schemas.microsoft.com/office/drawing/2014/main" id="{154D0ABC-9E37-4DE4-BEFA-F92E95C94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034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rPr>
                <a:t>v</a:t>
              </a:r>
              <a:endParaRPr lang="en-US" altLang="zh-CN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37" name="Rectangle 62">
              <a:extLst>
                <a:ext uri="{FF2B5EF4-FFF2-40B4-BE49-F238E27FC236}">
                  <a16:creationId xmlns:a16="http://schemas.microsoft.com/office/drawing/2014/main" id="{FAF95D58-11F9-4859-868C-593C16579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2102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38" name="Rectangle 64">
              <a:extLst>
                <a:ext uri="{FF2B5EF4-FFF2-40B4-BE49-F238E27FC236}">
                  <a16:creationId xmlns:a16="http://schemas.microsoft.com/office/drawing/2014/main" id="{3915F69E-C9F8-411B-A0EA-5BA0F0B34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" y="3363"/>
              <a:ext cx="355" cy="25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339" name="Rectangle 65">
              <a:extLst>
                <a:ext uri="{FF2B5EF4-FFF2-40B4-BE49-F238E27FC236}">
                  <a16:creationId xmlns:a16="http://schemas.microsoft.com/office/drawing/2014/main" id="{12E4A31E-C561-4969-A6D6-7887E6660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3402"/>
              <a:ext cx="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40" name="Rectangle 66">
              <a:extLst>
                <a:ext uri="{FF2B5EF4-FFF2-40B4-BE49-F238E27FC236}">
                  <a16:creationId xmlns:a16="http://schemas.microsoft.com/office/drawing/2014/main" id="{2E412ACA-A6B1-4631-9D11-75A55313C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125"/>
              <a:ext cx="391" cy="145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341" name="Rectangle 67">
              <a:extLst>
                <a:ext uri="{FF2B5EF4-FFF2-40B4-BE49-F238E27FC236}">
                  <a16:creationId xmlns:a16="http://schemas.microsoft.com/office/drawing/2014/main" id="{89F0D0F7-53E8-4C52-BCD4-B0D2105A8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" y="2135"/>
              <a:ext cx="364" cy="43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342" name="Rectangle 68">
              <a:extLst>
                <a:ext uri="{FF2B5EF4-FFF2-40B4-BE49-F238E27FC236}">
                  <a16:creationId xmlns:a16="http://schemas.microsoft.com/office/drawing/2014/main" id="{EADF7779-E214-4D78-9D03-381005DB5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" y="2282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43" name="Rectangle 69">
              <a:extLst>
                <a:ext uri="{FF2B5EF4-FFF2-40B4-BE49-F238E27FC236}">
                  <a16:creationId xmlns:a16="http://schemas.microsoft.com/office/drawing/2014/main" id="{67DEA9B5-D716-4B73-A6ED-D7F9C716C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2565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44" name="Rectangle 70">
              <a:extLst>
                <a:ext uri="{FF2B5EF4-FFF2-40B4-BE49-F238E27FC236}">
                  <a16:creationId xmlns:a16="http://schemas.microsoft.com/office/drawing/2014/main" id="{F2A14F34-08E5-44FA-8397-7874D662F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9" y="2106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45" name="Line 71">
              <a:extLst>
                <a:ext uri="{FF2B5EF4-FFF2-40B4-BE49-F238E27FC236}">
                  <a16:creationId xmlns:a16="http://schemas.microsoft.com/office/drawing/2014/main" id="{965ACC02-059E-4BC1-9BAC-1DC1E72D3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8" y="2574"/>
              <a:ext cx="7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6" name="Line 72">
              <a:extLst>
                <a:ext uri="{FF2B5EF4-FFF2-40B4-BE49-F238E27FC236}">
                  <a16:creationId xmlns:a16="http://schemas.microsoft.com/office/drawing/2014/main" id="{436CB6F3-1CC9-477C-8BCE-4D5CE517C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1" y="3121"/>
              <a:ext cx="6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7" name="Freeform 73">
              <a:extLst>
                <a:ext uri="{FF2B5EF4-FFF2-40B4-BE49-F238E27FC236}">
                  <a16:creationId xmlns:a16="http://schemas.microsoft.com/office/drawing/2014/main" id="{1A3669BC-0BEF-4786-96F4-30A7D33A8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3" y="2174"/>
              <a:ext cx="28" cy="108"/>
            </a:xfrm>
            <a:custGeom>
              <a:avLst/>
              <a:gdLst>
                <a:gd name="T0" fmla="*/ 19 w 37"/>
                <a:gd name="T1" fmla="*/ 0 h 136"/>
                <a:gd name="T2" fmla="*/ 28 w 37"/>
                <a:gd name="T3" fmla="*/ 108 h 136"/>
                <a:gd name="T4" fmla="*/ 0 w 37"/>
                <a:gd name="T5" fmla="*/ 108 h 136"/>
                <a:gd name="T6" fmla="*/ 19 w 37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36"/>
                <a:gd name="T14" fmla="*/ 37 w 37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36">
                  <a:moveTo>
                    <a:pt x="25" y="0"/>
                  </a:moveTo>
                  <a:lnTo>
                    <a:pt x="37" y="136"/>
                  </a:lnTo>
                  <a:lnTo>
                    <a:pt x="0" y="13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tx2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8" name="Line 74">
              <a:extLst>
                <a:ext uri="{FF2B5EF4-FFF2-40B4-BE49-F238E27FC236}">
                  <a16:creationId xmlns:a16="http://schemas.microsoft.com/office/drawing/2014/main" id="{163A812B-7EF3-4D9E-BE3E-8D0D1BAC4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272"/>
              <a:ext cx="1" cy="124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9" name="Rectangle 75">
              <a:extLst>
                <a:ext uri="{FF2B5EF4-FFF2-40B4-BE49-F238E27FC236}">
                  <a16:creationId xmlns:a16="http://schemas.microsoft.com/office/drawing/2014/main" id="{A6EFE16D-DB3A-4D10-9C12-8C8A5FB11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" y="3130"/>
              <a:ext cx="364" cy="43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56350" name="Group 76">
              <a:extLst>
                <a:ext uri="{FF2B5EF4-FFF2-40B4-BE49-F238E27FC236}">
                  <a16:creationId xmlns:a16="http://schemas.microsoft.com/office/drawing/2014/main" id="{94676DF4-88F0-4556-88E6-58526FFA99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2" y="3370"/>
              <a:ext cx="659" cy="276"/>
              <a:chOff x="4131" y="3537"/>
              <a:chExt cx="659" cy="276"/>
            </a:xfrm>
          </p:grpSpPr>
          <p:sp>
            <p:nvSpPr>
              <p:cNvPr id="56372" name="Rectangle 77">
                <a:extLst>
                  <a:ext uri="{FF2B5EF4-FFF2-40B4-BE49-F238E27FC236}">
                    <a16:creationId xmlns:a16="http://schemas.microsoft.com/office/drawing/2014/main" id="{40D48400-CEA2-40E6-BD07-7B1334633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3554"/>
                <a:ext cx="329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6373" name="Rectangle 78">
                <a:extLst>
                  <a:ext uri="{FF2B5EF4-FFF2-40B4-BE49-F238E27FC236}">
                    <a16:creationId xmlns:a16="http://schemas.microsoft.com/office/drawing/2014/main" id="{7327B5DD-CA14-4EC5-979D-74ADAD701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3537"/>
                <a:ext cx="9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endParaRPr lang="en-US" altLang="zh-CN" sz="18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74" name="Rectangle 79">
                <a:extLst>
                  <a:ext uri="{FF2B5EF4-FFF2-40B4-BE49-F238E27FC236}">
                    <a16:creationId xmlns:a16="http://schemas.microsoft.com/office/drawing/2014/main" id="{39EFE243-6E8E-4B6A-A766-FF3CA0538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8" y="3590"/>
                <a:ext cx="20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OL</a:t>
                </a:r>
                <a:endParaRPr lang="en-US" altLang="zh-CN" sz="18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75" name="Rectangle 80">
                <a:extLst>
                  <a:ext uri="{FF2B5EF4-FFF2-40B4-BE49-F238E27FC236}">
                    <a16:creationId xmlns:a16="http://schemas.microsoft.com/office/drawing/2014/main" id="{9047616A-C216-401D-B8A6-1B383FABE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3590"/>
                <a:ext cx="4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endParaRPr lang="en-US" altLang="zh-CN" sz="18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76" name="Rectangle 81">
                <a:extLst>
                  <a:ext uri="{FF2B5EF4-FFF2-40B4-BE49-F238E27FC236}">
                    <a16:creationId xmlns:a16="http://schemas.microsoft.com/office/drawing/2014/main" id="{936659A7-F0E4-4534-9C5B-DD80EB4B5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2" y="3587"/>
                <a:ext cx="32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max</a:t>
                </a:r>
                <a:endParaRPr lang="en-US" altLang="zh-CN" sz="18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77" name="Rectangle 82">
                <a:extLst>
                  <a:ext uri="{FF2B5EF4-FFF2-40B4-BE49-F238E27FC236}">
                    <a16:creationId xmlns:a16="http://schemas.microsoft.com/office/drawing/2014/main" id="{2A5EB7EB-BAED-47EA-8B36-AB03A9778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7" y="3590"/>
                <a:ext cx="4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lang="en-US" altLang="zh-CN" sz="18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78" name="Rectangle 83">
                <a:extLst>
                  <a:ext uri="{FF2B5EF4-FFF2-40B4-BE49-F238E27FC236}">
                    <a16:creationId xmlns:a16="http://schemas.microsoft.com/office/drawing/2014/main" id="{32ABBB96-1F1C-4083-8A3B-6CD8E4E95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3698"/>
                <a:ext cx="12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6379" name="Rectangle 84">
                <a:extLst>
                  <a:ext uri="{FF2B5EF4-FFF2-40B4-BE49-F238E27FC236}">
                    <a16:creationId xmlns:a16="http://schemas.microsoft.com/office/drawing/2014/main" id="{914A3805-2C78-4780-AC14-4DC70FD4D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1" y="3590"/>
                <a:ext cx="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en-US" altLang="zh-CN" sz="18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6351" name="Rectangle 85">
              <a:extLst>
                <a:ext uri="{FF2B5EF4-FFF2-40B4-BE49-F238E27FC236}">
                  <a16:creationId xmlns:a16="http://schemas.microsoft.com/office/drawing/2014/main" id="{F5E44A2F-D04E-4518-B385-33B3719E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" y="3276"/>
              <a:ext cx="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52" name="Rectangle 86">
              <a:extLst>
                <a:ext uri="{FF2B5EF4-FFF2-40B4-BE49-F238E27FC236}">
                  <a16:creationId xmlns:a16="http://schemas.microsoft.com/office/drawing/2014/main" id="{06E7E2BA-2442-4129-A1E8-AF1D57BA9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2077"/>
              <a:ext cx="108" cy="1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353" name="Rectangle 87">
              <a:extLst>
                <a:ext uri="{FF2B5EF4-FFF2-40B4-BE49-F238E27FC236}">
                  <a16:creationId xmlns:a16="http://schemas.microsoft.com/office/drawing/2014/main" id="{3BA2124D-2AE2-4B7C-A0AD-27C2A43CE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2038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rPr>
                <a:t>v</a:t>
              </a:r>
              <a:endParaRPr lang="en-US" altLang="zh-CN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54" name="Rectangle 88">
              <a:extLst>
                <a:ext uri="{FF2B5EF4-FFF2-40B4-BE49-F238E27FC236}">
                  <a16:creationId xmlns:a16="http://schemas.microsoft.com/office/drawing/2014/main" id="{D2B03DAA-7954-4230-9672-8A2C0A9E5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" y="2106"/>
              <a:ext cx="3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6355" name="Group 90">
              <a:extLst>
                <a:ext uri="{FF2B5EF4-FFF2-40B4-BE49-F238E27FC236}">
                  <a16:creationId xmlns:a16="http://schemas.microsoft.com/office/drawing/2014/main" id="{7CBBD344-FFD7-444B-926A-50C8575B55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8" y="2537"/>
              <a:ext cx="843" cy="357"/>
              <a:chOff x="4214" y="2286"/>
              <a:chExt cx="843" cy="357"/>
            </a:xfrm>
          </p:grpSpPr>
          <p:sp>
            <p:nvSpPr>
              <p:cNvPr id="56365" name="Rectangle 91">
                <a:extLst>
                  <a:ext uri="{FF2B5EF4-FFF2-40B4-BE49-F238E27FC236}">
                    <a16:creationId xmlns:a16="http://schemas.microsoft.com/office/drawing/2014/main" id="{70D4C2F8-9080-4674-98FF-10BDD4A53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7" y="2393"/>
                <a:ext cx="300" cy="1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6366" name="Rectangle 92">
                <a:extLst>
                  <a:ext uri="{FF2B5EF4-FFF2-40B4-BE49-F238E27FC236}">
                    <a16:creationId xmlns:a16="http://schemas.microsoft.com/office/drawing/2014/main" id="{3E3BE6DF-A38C-4C3F-9165-730B3E7F7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2458"/>
                <a:ext cx="372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6367" name="Rectangle 93">
                <a:extLst>
                  <a:ext uri="{FF2B5EF4-FFF2-40B4-BE49-F238E27FC236}">
                    <a16:creationId xmlns:a16="http://schemas.microsoft.com/office/drawing/2014/main" id="{1F2EAD8D-A3B9-4823-A171-E36FE4B61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2286"/>
                <a:ext cx="1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endParaRPr lang="en-US" altLang="zh-CN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68" name="Rectangle 94">
                <a:extLst>
                  <a:ext uri="{FF2B5EF4-FFF2-40B4-BE49-F238E27FC236}">
                    <a16:creationId xmlns:a16="http://schemas.microsoft.com/office/drawing/2014/main" id="{2AD93C3D-301E-4532-AFD3-DEFAA3C7C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2" y="2341"/>
                <a:ext cx="16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IH</a:t>
                </a:r>
                <a:endParaRPr lang="en-US" altLang="zh-CN" sz="18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69" name="Rectangle 95">
                <a:extLst>
                  <a:ext uri="{FF2B5EF4-FFF2-40B4-BE49-F238E27FC236}">
                    <a16:creationId xmlns:a16="http://schemas.microsoft.com/office/drawing/2014/main" id="{69A9B868-5E9A-4F23-9B75-B5974D74A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" y="2344"/>
                <a:ext cx="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endParaRPr lang="en-US" altLang="zh-CN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70" name="Rectangle 96">
                <a:extLst>
                  <a:ext uri="{FF2B5EF4-FFF2-40B4-BE49-F238E27FC236}">
                    <a16:creationId xmlns:a16="http://schemas.microsoft.com/office/drawing/2014/main" id="{8ABFD3FB-C868-40FB-8A39-65A19A601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9" y="2344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min</a:t>
                </a:r>
                <a:endParaRPr lang="en-US" altLang="zh-CN" sz="2000">
                  <a:solidFill>
                    <a:srgbClr val="000066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71" name="Rectangle 97">
                <a:extLst>
                  <a:ext uri="{FF2B5EF4-FFF2-40B4-BE49-F238E27FC236}">
                    <a16:creationId xmlns:a16="http://schemas.microsoft.com/office/drawing/2014/main" id="{C0406231-EEAF-457D-8268-E7535C210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3" y="2341"/>
                <a:ext cx="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lang="en-US" altLang="zh-CN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6356" name="Rectangle 98">
              <a:extLst>
                <a:ext uri="{FF2B5EF4-FFF2-40B4-BE49-F238E27FC236}">
                  <a16:creationId xmlns:a16="http://schemas.microsoft.com/office/drawing/2014/main" id="{0D7EC5EC-5F5A-48E2-AAF8-BF360D7C4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" y="3078"/>
              <a:ext cx="37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357" name="Rectangle 99">
              <a:extLst>
                <a:ext uri="{FF2B5EF4-FFF2-40B4-BE49-F238E27FC236}">
                  <a16:creationId xmlns:a16="http://schemas.microsoft.com/office/drawing/2014/main" id="{464ECFA4-D888-4047-9C73-CAE55AFEC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" y="3059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58" name="Rectangle 100">
              <a:extLst>
                <a:ext uri="{FF2B5EF4-FFF2-40B4-BE49-F238E27FC236}">
                  <a16:creationId xmlns:a16="http://schemas.microsoft.com/office/drawing/2014/main" id="{FF700C15-C65B-43E0-B034-18ACD76EF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" y="3117"/>
              <a:ext cx="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IL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59" name="Rectangle 101">
              <a:extLst>
                <a:ext uri="{FF2B5EF4-FFF2-40B4-BE49-F238E27FC236}">
                  <a16:creationId xmlns:a16="http://schemas.microsoft.com/office/drawing/2014/main" id="{A273577C-5D45-432B-A4C3-37DCAD1DA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" y="3117"/>
              <a:ext cx="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60" name="Rectangle 102">
              <a:extLst>
                <a:ext uri="{FF2B5EF4-FFF2-40B4-BE49-F238E27FC236}">
                  <a16:creationId xmlns:a16="http://schemas.microsoft.com/office/drawing/2014/main" id="{91B3C21D-426C-4296-B2E1-B84F15556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" y="3114"/>
              <a:ext cx="3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max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61" name="Rectangle 103">
              <a:extLst>
                <a:ext uri="{FF2B5EF4-FFF2-40B4-BE49-F238E27FC236}">
                  <a16:creationId xmlns:a16="http://schemas.microsoft.com/office/drawing/2014/main" id="{942719F3-85E9-4E39-B61C-B62CABE28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3117"/>
              <a:ext cx="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62" name="Rectangle 104">
              <a:extLst>
                <a:ext uri="{FF2B5EF4-FFF2-40B4-BE49-F238E27FC236}">
                  <a16:creationId xmlns:a16="http://schemas.microsoft.com/office/drawing/2014/main" id="{10B2FF2A-57BF-41DC-A067-0F59ED24B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3235"/>
              <a:ext cx="13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363" name="Rectangle 105">
              <a:extLst>
                <a:ext uri="{FF2B5EF4-FFF2-40B4-BE49-F238E27FC236}">
                  <a16:creationId xmlns:a16="http://schemas.microsoft.com/office/drawing/2014/main" id="{08578A73-1305-47A3-BCE1-359CD95BE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" y="3117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6364" name="Object 188">
              <a:extLst>
                <a:ext uri="{FF2B5EF4-FFF2-40B4-BE49-F238E27FC236}">
                  <a16:creationId xmlns:a16="http://schemas.microsoft.com/office/drawing/2014/main" id="{6DD9DF9E-7726-4DC6-91EF-F56F76592D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0" y="1123"/>
            <a:ext cx="2445" cy="7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6" name="图片" r:id="rId5" imgW="1669046" imgH="512733" progId="Word.Picture.8">
                    <p:embed/>
                  </p:oleObj>
                </mc:Choice>
                <mc:Fallback>
                  <p:oleObj name="图片" r:id="rId5" imgW="1669046" imgH="512733" progId="Word.Picture.8">
                    <p:embed/>
                    <p:pic>
                      <p:nvPicPr>
                        <p:cNvPr id="56364" name="Object 188">
                          <a:extLst>
                            <a:ext uri="{FF2B5EF4-FFF2-40B4-BE49-F238E27FC236}">
                              <a16:creationId xmlns:a16="http://schemas.microsoft.com/office/drawing/2014/main" id="{6DD9DF9E-7726-4DC6-91EF-F56F76592D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" y="1123"/>
                          <a:ext cx="2445" cy="7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7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0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726" grpId="0"/>
      <p:bldP spid="4077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7" name="Text Box 7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0A4E9287-8A4F-46B4-BC97-1794CC33F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1700213"/>
            <a:ext cx="81343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1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逻辑门</a:t>
            </a: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</a:rPr>
              <a:t>: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实现基本逻辑运算和常用逻辑运算的单元电路。</a:t>
            </a:r>
          </a:p>
        </p:txBody>
      </p:sp>
      <p:sp>
        <p:nvSpPr>
          <p:cNvPr id="394248" name="Text Box 8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8D77641F-D746-4958-8A43-CA0450B9F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65400"/>
            <a:ext cx="457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 逻辑门电路的分类</a:t>
            </a:r>
          </a:p>
        </p:txBody>
      </p:sp>
      <p:sp>
        <p:nvSpPr>
          <p:cNvPr id="394249" name="Text Box 9">
            <a:extLst>
              <a:ext uri="{FF2B5EF4-FFF2-40B4-BE49-F238E27FC236}">
                <a16:creationId xmlns:a16="http://schemas.microsoft.com/office/drawing/2014/main" id="{4F59D33C-D307-4562-B126-CFD5A4062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900363"/>
            <a:ext cx="25146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二极管门电路</a:t>
            </a:r>
          </a:p>
        </p:txBody>
      </p:sp>
      <p:sp>
        <p:nvSpPr>
          <p:cNvPr id="394250" name="Text Box 10">
            <a:extLst>
              <a:ext uri="{FF2B5EF4-FFF2-40B4-BE49-F238E27FC236}">
                <a16:creationId xmlns:a16="http://schemas.microsoft.com/office/drawing/2014/main" id="{44BE4F7F-3F6E-4C48-87B0-088AC098B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586163"/>
            <a:ext cx="2438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三极管门电路</a:t>
            </a:r>
          </a:p>
        </p:txBody>
      </p:sp>
      <p:sp>
        <p:nvSpPr>
          <p:cNvPr id="394251" name="Text Box 11">
            <a:extLst>
              <a:ext uri="{FF2B5EF4-FFF2-40B4-BE49-F238E27FC236}">
                <a16:creationId xmlns:a16="http://schemas.microsoft.com/office/drawing/2014/main" id="{59F16B09-99DF-4A12-9AA1-2E2ADF7F5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292600"/>
            <a:ext cx="21336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TTL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门电路</a:t>
            </a:r>
          </a:p>
        </p:txBody>
      </p:sp>
      <p:sp>
        <p:nvSpPr>
          <p:cNvPr id="394252" name="Text Box 12">
            <a:extLst>
              <a:ext uri="{FF2B5EF4-FFF2-40B4-BE49-F238E27FC236}">
                <a16:creationId xmlns:a16="http://schemas.microsoft.com/office/drawing/2014/main" id="{98078780-7A87-4FBA-AC12-3ADD26021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8" y="5715000"/>
            <a:ext cx="26638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MOS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门电路</a:t>
            </a:r>
          </a:p>
        </p:txBody>
      </p:sp>
      <p:sp>
        <p:nvSpPr>
          <p:cNvPr id="394253" name="Text Box 13">
            <a:extLst>
              <a:ext uri="{FF2B5EF4-FFF2-40B4-BE49-F238E27FC236}">
                <a16:creationId xmlns:a16="http://schemas.microsoft.com/office/drawing/2014/main" id="{E17810CE-4E35-46C4-AC30-5D06C42AA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0" y="5286375"/>
            <a:ext cx="1676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PMOS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门</a:t>
            </a:r>
          </a:p>
        </p:txBody>
      </p:sp>
      <p:sp>
        <p:nvSpPr>
          <p:cNvPr id="394254" name="Text Box 14">
            <a:extLst>
              <a:ext uri="{FF2B5EF4-FFF2-40B4-BE49-F238E27FC236}">
                <a16:creationId xmlns:a16="http://schemas.microsoft.com/office/drawing/2014/main" id="{477420C4-39E4-40F7-967F-53615950B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0" y="6143625"/>
            <a:ext cx="17526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CC0000"/>
                </a:solidFill>
                <a:latin typeface="Times New Roman" panose="02020603050405020304" pitchFamily="18" charset="0"/>
              </a:rPr>
              <a:t>CMOS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门</a:t>
            </a:r>
          </a:p>
        </p:txBody>
      </p:sp>
      <p:sp>
        <p:nvSpPr>
          <p:cNvPr id="394255" name="AutoShape 15">
            <a:extLst>
              <a:ext uri="{FF2B5EF4-FFF2-40B4-BE49-F238E27FC236}">
                <a16:creationId xmlns:a16="http://schemas.microsoft.com/office/drawing/2014/main" id="{2C7B4DD7-01F7-42EC-B6B5-859BC2D3EE3B}"/>
              </a:ext>
            </a:extLst>
          </p:cNvPr>
          <p:cNvSpPr>
            <a:spLocks/>
          </p:cNvSpPr>
          <p:nvPr/>
        </p:nvSpPr>
        <p:spPr bwMode="auto">
          <a:xfrm>
            <a:off x="1752600" y="3505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4256" name="AutoShape 16">
            <a:extLst>
              <a:ext uri="{FF2B5EF4-FFF2-40B4-BE49-F238E27FC236}">
                <a16:creationId xmlns:a16="http://schemas.microsoft.com/office/drawing/2014/main" id="{8AF1B5C5-314C-4044-A4A6-A967BA86579F}"/>
              </a:ext>
            </a:extLst>
          </p:cNvPr>
          <p:cNvSpPr>
            <a:spLocks/>
          </p:cNvSpPr>
          <p:nvPr/>
        </p:nvSpPr>
        <p:spPr bwMode="auto">
          <a:xfrm>
            <a:off x="4038600" y="3128963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254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4257" name="AutoShape 17">
            <a:extLst>
              <a:ext uri="{FF2B5EF4-FFF2-40B4-BE49-F238E27FC236}">
                <a16:creationId xmlns:a16="http://schemas.microsoft.com/office/drawing/2014/main" id="{8CE191B6-0DC1-4C2D-8396-7DA761D3B20B}"/>
              </a:ext>
            </a:extLst>
          </p:cNvPr>
          <p:cNvSpPr>
            <a:spLocks/>
          </p:cNvSpPr>
          <p:nvPr/>
        </p:nvSpPr>
        <p:spPr bwMode="auto">
          <a:xfrm>
            <a:off x="4038600" y="4576763"/>
            <a:ext cx="293688" cy="1373187"/>
          </a:xfrm>
          <a:prstGeom prst="leftBrace">
            <a:avLst>
              <a:gd name="adj1" fmla="val 38964"/>
              <a:gd name="adj2" fmla="val 50000"/>
            </a:avLst>
          </a:prstGeom>
          <a:noFill/>
          <a:ln w="254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4258" name="AutoShape 18">
            <a:extLst>
              <a:ext uri="{FF2B5EF4-FFF2-40B4-BE49-F238E27FC236}">
                <a16:creationId xmlns:a16="http://schemas.microsoft.com/office/drawing/2014/main" id="{CCD848C5-4788-42CE-A458-5C07D8E6EABD}"/>
              </a:ext>
            </a:extLst>
          </p:cNvPr>
          <p:cNvSpPr>
            <a:spLocks/>
          </p:cNvSpPr>
          <p:nvPr/>
        </p:nvSpPr>
        <p:spPr bwMode="auto">
          <a:xfrm>
            <a:off x="6215063" y="5429250"/>
            <a:ext cx="331787" cy="1147763"/>
          </a:xfrm>
          <a:prstGeom prst="leftBrace">
            <a:avLst>
              <a:gd name="adj1" fmla="val 28828"/>
              <a:gd name="adj2" fmla="val 51171"/>
            </a:avLst>
          </a:prstGeom>
          <a:noFill/>
          <a:ln w="254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5EDB6B5D-B9A9-4C9E-96CD-EC739DFC2EB6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660775"/>
            <a:ext cx="1752600" cy="987425"/>
            <a:chOff x="624" y="2112"/>
            <a:chExt cx="1104" cy="622"/>
          </a:xfrm>
        </p:grpSpPr>
        <p:sp>
          <p:nvSpPr>
            <p:cNvPr id="18459" name="Text Box 20">
              <a:extLst>
                <a:ext uri="{FF2B5EF4-FFF2-40B4-BE49-F238E27FC236}">
                  <a16:creationId xmlns:a16="http://schemas.microsoft.com/office/drawing/2014/main" id="{1497AE70-355A-4628-BDD2-CD4F0FE0A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112"/>
              <a:ext cx="816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endParaRPr kumimoji="1" lang="en-GB" altLang="zh-CN" sz="2400">
                <a:solidFill>
                  <a:srgbClr val="000066"/>
                </a:solidFill>
                <a:latin typeface="楷体_GB2312" pitchFamily="49" charset="-122"/>
              </a:endParaRPr>
            </a:p>
          </p:txBody>
        </p:sp>
        <p:sp>
          <p:nvSpPr>
            <p:cNvPr id="18460" name="Text Box 21">
              <a:extLst>
                <a:ext uri="{FF2B5EF4-FFF2-40B4-BE49-F238E27FC236}">
                  <a16:creationId xmlns:a16="http://schemas.microsoft.com/office/drawing/2014/main" id="{CF5A17CB-4D6B-44D5-9DF0-71FDAA8D5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400"/>
              <a:ext cx="1104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000066"/>
                  </a:solidFill>
                  <a:latin typeface="楷体_GB2312" pitchFamily="49" charset="-122"/>
                </a:rPr>
                <a:t>逻辑门电路</a:t>
              </a:r>
            </a:p>
          </p:txBody>
        </p:sp>
      </p:grpSp>
      <p:sp>
        <p:nvSpPr>
          <p:cNvPr id="18447" name="Text Box 22">
            <a:extLst>
              <a:ext uri="{FF2B5EF4-FFF2-40B4-BE49-F238E27FC236}">
                <a16:creationId xmlns:a16="http://schemas.microsoft.com/office/drawing/2014/main" id="{4F360241-44F1-4C8F-A0C2-D582205C8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43200"/>
            <a:ext cx="19812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endParaRPr kumimoji="1" lang="en-GB" altLang="zh-CN" sz="2400">
              <a:solidFill>
                <a:srgbClr val="000066"/>
              </a:solidFill>
              <a:latin typeface="楷体_GB2312" pitchFamily="49" charset="-122"/>
            </a:endParaRPr>
          </a:p>
        </p:txBody>
      </p:sp>
      <p:sp>
        <p:nvSpPr>
          <p:cNvPr id="394263" name="Text Box 23">
            <a:extLst>
              <a:ext uri="{FF2B5EF4-FFF2-40B4-BE49-F238E27FC236}">
                <a16:creationId xmlns:a16="http://schemas.microsoft.com/office/drawing/2014/main" id="{E77030B4-02F9-431E-9FED-8E4D12655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200400"/>
            <a:ext cx="19812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分立门电路</a:t>
            </a:r>
          </a:p>
        </p:txBody>
      </p:sp>
      <p:grpSp>
        <p:nvGrpSpPr>
          <p:cNvPr id="3" name="Group 24">
            <a:extLst>
              <a:ext uri="{FF2B5EF4-FFF2-40B4-BE49-F238E27FC236}">
                <a16:creationId xmlns:a16="http://schemas.microsoft.com/office/drawing/2014/main" id="{CDD17769-3551-4837-86A3-75F8AFEDB549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962400"/>
            <a:ext cx="2209800" cy="1444625"/>
            <a:chOff x="1824" y="2688"/>
            <a:chExt cx="1248" cy="910"/>
          </a:xfrm>
        </p:grpSpPr>
        <p:sp>
          <p:nvSpPr>
            <p:cNvPr id="18456" name="Text Box 25">
              <a:extLst>
                <a:ext uri="{FF2B5EF4-FFF2-40B4-BE49-F238E27FC236}">
                  <a16:creationId xmlns:a16="http://schemas.microsoft.com/office/drawing/2014/main" id="{CBE4F8C4-9374-462D-838D-8AC3AAFA8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688"/>
              <a:ext cx="120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endParaRPr kumimoji="1" lang="en-GB" altLang="zh-CN" sz="2400">
                <a:solidFill>
                  <a:srgbClr val="000066"/>
                </a:solidFill>
                <a:latin typeface="楷体_GB2312" pitchFamily="49" charset="-122"/>
              </a:endParaRPr>
            </a:p>
          </p:txBody>
        </p:sp>
        <p:sp>
          <p:nvSpPr>
            <p:cNvPr id="18457" name="Text Box 26">
              <a:extLst>
                <a:ext uri="{FF2B5EF4-FFF2-40B4-BE49-F238E27FC236}">
                  <a16:creationId xmlns:a16="http://schemas.microsoft.com/office/drawing/2014/main" id="{5A433A23-850B-4240-AAE4-BD480D147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264"/>
              <a:ext cx="1152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CC0000"/>
                  </a:solidFill>
                  <a:latin typeface="楷体_GB2312" pitchFamily="49" charset="-122"/>
                </a:rPr>
                <a:t>集成门电路</a:t>
              </a:r>
            </a:p>
          </p:txBody>
        </p:sp>
        <p:sp>
          <p:nvSpPr>
            <p:cNvPr id="18458" name="Text Box 27">
              <a:extLst>
                <a:ext uri="{FF2B5EF4-FFF2-40B4-BE49-F238E27FC236}">
                  <a16:creationId xmlns:a16="http://schemas.microsoft.com/office/drawing/2014/main" id="{22068B71-883C-4CC6-9C1C-26EC8B915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976"/>
              <a:ext cx="1152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endParaRPr kumimoji="1" lang="en-GB" altLang="zh-CN" sz="2400">
                <a:solidFill>
                  <a:srgbClr val="000066"/>
                </a:solidFill>
                <a:latin typeface="楷体_GB2312" pitchFamily="49" charset="-122"/>
              </a:endParaRPr>
            </a:p>
          </p:txBody>
        </p:sp>
      </p:grpSp>
      <p:sp>
        <p:nvSpPr>
          <p:cNvPr id="394268" name="Text Box 28">
            <a:extLst>
              <a:ext uri="{FF2B5EF4-FFF2-40B4-BE49-F238E27FC236}">
                <a16:creationId xmlns:a16="http://schemas.microsoft.com/office/drawing/2014/main" id="{6A2FD3E7-D77E-4B74-9045-16C9B2D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0" y="5715000"/>
            <a:ext cx="17526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NMOS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门</a:t>
            </a:r>
          </a:p>
        </p:txBody>
      </p:sp>
      <p:sp>
        <p:nvSpPr>
          <p:cNvPr id="18451" name="Rectangle 29">
            <a:extLst>
              <a:ext uri="{FF2B5EF4-FFF2-40B4-BE49-F238E27FC236}">
                <a16:creationId xmlns:a16="http://schemas.microsoft.com/office/drawing/2014/main" id="{0491641B-B1EF-4231-9DE3-781710B1E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01650"/>
            <a:ext cx="6049962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3.1.1 </a:t>
            </a:r>
            <a:r>
              <a:rPr kumimoji="1" lang="zh-CN" altLang="en-US" sz="3200">
                <a:solidFill>
                  <a:srgbClr val="CC0000"/>
                </a:solidFill>
                <a:latin typeface="楷体_GB2312" pitchFamily="49" charset="-122"/>
              </a:rPr>
              <a:t>各种逻辑门电路系列简介</a:t>
            </a:r>
          </a:p>
        </p:txBody>
      </p:sp>
      <p:sp>
        <p:nvSpPr>
          <p:cNvPr id="394270" name="Text Box 30">
            <a:extLst>
              <a:ext uri="{FF2B5EF4-FFF2-40B4-BE49-F238E27FC236}">
                <a16:creationId xmlns:a16="http://schemas.microsoft.com/office/drawing/2014/main" id="{385EFA41-9FE0-4B0B-9C3C-519FFE2E3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4929188"/>
            <a:ext cx="26638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BiCMOS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门电路</a:t>
            </a:r>
          </a:p>
        </p:txBody>
      </p:sp>
      <p:sp>
        <p:nvSpPr>
          <p:cNvPr id="27" name="AutoShape 16">
            <a:extLst>
              <a:ext uri="{FF2B5EF4-FFF2-40B4-BE49-F238E27FC236}">
                <a16:creationId xmlns:a16="http://schemas.microsoft.com/office/drawing/2014/main" id="{D9A2ED27-8407-4A63-8C2D-F4D904E0F21B}"/>
              </a:ext>
            </a:extLst>
          </p:cNvPr>
          <p:cNvSpPr>
            <a:spLocks/>
          </p:cNvSpPr>
          <p:nvPr/>
        </p:nvSpPr>
        <p:spPr bwMode="auto">
          <a:xfrm>
            <a:off x="6143625" y="4071938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254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Text Box 11">
            <a:extLst>
              <a:ext uri="{FF2B5EF4-FFF2-40B4-BE49-F238E27FC236}">
                <a16:creationId xmlns:a16="http://schemas.microsoft.com/office/drawing/2014/main" id="{CA16DA66-4429-432E-8556-635BD7BE5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75" y="3786188"/>
            <a:ext cx="21336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TTL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门电路</a:t>
            </a:r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CE786015-B8C8-4F78-8DEA-D9DD8868D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813" y="4643438"/>
            <a:ext cx="21336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ECL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门电路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9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4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94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4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7" grpId="0" autoUpdateAnimBg="0"/>
      <p:bldP spid="394248" grpId="0" autoUpdateAnimBg="0"/>
      <p:bldP spid="394249" grpId="0" autoUpdateAnimBg="0"/>
      <p:bldP spid="394250" grpId="0" autoUpdateAnimBg="0"/>
      <p:bldP spid="394251" grpId="0" autoUpdateAnimBg="0"/>
      <p:bldP spid="394252" grpId="0" autoUpdateAnimBg="0"/>
      <p:bldP spid="394253" grpId="0" autoUpdateAnimBg="0"/>
      <p:bldP spid="394254" grpId="0" autoUpdateAnimBg="0"/>
      <p:bldP spid="394255" grpId="0" animBg="1"/>
      <p:bldP spid="394256" grpId="0" animBg="1"/>
      <p:bldP spid="394257" grpId="0" animBg="1"/>
      <p:bldP spid="394258" grpId="0" animBg="1"/>
      <p:bldP spid="394263" grpId="0" autoUpdateAnimBg="0"/>
      <p:bldP spid="394268" grpId="0" autoUpdateAnimBg="0"/>
      <p:bldP spid="394270" grpId="0" autoUpdateAnimBg="0"/>
      <p:bldP spid="27" grpId="0" animBg="1"/>
      <p:bldP spid="28" grpId="0" autoUpdateAnimBg="0"/>
      <p:bldP spid="29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4" name="AutoShape 6">
            <a:extLst>
              <a:ext uri="{FF2B5EF4-FFF2-40B4-BE49-F238E27FC236}">
                <a16:creationId xmlns:a16="http://schemas.microsoft.com/office/drawing/2014/main" id="{4AFB7BDC-B960-4F0C-943E-63C61599A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492375"/>
            <a:ext cx="1676400" cy="538163"/>
          </a:xfrm>
          <a:prstGeom prst="wedgeEllipseCallout">
            <a:avLst>
              <a:gd name="adj1" fmla="val 90435"/>
              <a:gd name="adj2" fmla="val -194838"/>
            </a:avLst>
          </a:prstGeom>
          <a:solidFill>
            <a:srgbClr val="FFFFCC">
              <a:alpha val="0"/>
            </a:srgb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灌电流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B71DCA4A-03E0-4AD5-86EC-94220B5397A3}"/>
              </a:ext>
            </a:extLst>
          </p:cNvPr>
          <p:cNvGrpSpPr>
            <a:grpSpLocks/>
          </p:cNvGrpSpPr>
          <p:nvPr/>
        </p:nvGrpSpPr>
        <p:grpSpPr bwMode="auto">
          <a:xfrm>
            <a:off x="4835525" y="2960688"/>
            <a:ext cx="762000" cy="396875"/>
            <a:chOff x="3120" y="2918"/>
            <a:chExt cx="480" cy="250"/>
          </a:xfrm>
        </p:grpSpPr>
        <p:sp>
          <p:nvSpPr>
            <p:cNvPr id="57429" name="Line 10">
              <a:extLst>
                <a:ext uri="{FF2B5EF4-FFF2-40B4-BE49-F238E27FC236}">
                  <a16:creationId xmlns:a16="http://schemas.microsoft.com/office/drawing/2014/main" id="{254A91F6-07C5-4C4D-8DFD-E89A47AB3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2928"/>
              <a:ext cx="31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30" name="Text Box 11">
              <a:extLst>
                <a:ext uri="{FF2B5EF4-FFF2-40B4-BE49-F238E27FC236}">
                  <a16:creationId xmlns:a16="http://schemas.microsoft.com/office/drawing/2014/main" id="{C45C6FA8-D343-4CFE-8EC5-C87D301B6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91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10000"/>
                </a:spcAft>
                <a:buClrTx/>
                <a:buFontTx/>
                <a:buNone/>
              </a:pP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IL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421902" name="AutoShape 14">
            <a:extLst>
              <a:ext uri="{FF2B5EF4-FFF2-40B4-BE49-F238E27FC236}">
                <a16:creationId xmlns:a16="http://schemas.microsoft.com/office/drawing/2014/main" id="{CE625D1E-3685-4E01-9996-04F74A08E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086350"/>
            <a:ext cx="1676400" cy="466725"/>
          </a:xfrm>
          <a:prstGeom prst="wedgeEllipseCallout">
            <a:avLst>
              <a:gd name="adj1" fmla="val 108523"/>
              <a:gd name="adj2" fmla="val -164287"/>
            </a:avLst>
          </a:prstGeom>
          <a:solidFill>
            <a:srgbClr val="FFFFCC">
              <a:alpha val="0"/>
            </a:srgb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拉电流</a:t>
            </a:r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3BB59280-2695-4E64-B156-89997FFBEAF0}"/>
              </a:ext>
            </a:extLst>
          </p:cNvPr>
          <p:cNvGrpSpPr>
            <a:grpSpLocks/>
          </p:cNvGrpSpPr>
          <p:nvPr/>
        </p:nvGrpSpPr>
        <p:grpSpPr bwMode="auto">
          <a:xfrm>
            <a:off x="4764088" y="5878513"/>
            <a:ext cx="685800" cy="646112"/>
            <a:chOff x="2880" y="2750"/>
            <a:chExt cx="432" cy="407"/>
          </a:xfrm>
        </p:grpSpPr>
        <p:sp>
          <p:nvSpPr>
            <p:cNvPr id="57426" name="Rectangle 18">
              <a:extLst>
                <a:ext uri="{FF2B5EF4-FFF2-40B4-BE49-F238E27FC236}">
                  <a16:creationId xmlns:a16="http://schemas.microsoft.com/office/drawing/2014/main" id="{796A3A4C-1E95-4631-B58E-AE28BE8D2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976"/>
              <a:ext cx="182" cy="18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27" name="Line 19">
              <a:extLst>
                <a:ext uri="{FF2B5EF4-FFF2-40B4-BE49-F238E27FC236}">
                  <a16:creationId xmlns:a16="http://schemas.microsoft.com/office/drawing/2014/main" id="{98422352-1077-4557-806D-1C37B6DBE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750"/>
              <a:ext cx="31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8" name="Text Box 20">
              <a:extLst>
                <a:ext uri="{FF2B5EF4-FFF2-40B4-BE49-F238E27FC236}">
                  <a16:creationId xmlns:a16="http://schemas.microsoft.com/office/drawing/2014/main" id="{A21B448E-4E13-43B6-A9E0-7D6D00E74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75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10000"/>
                </a:spcAft>
                <a:buClrTx/>
                <a:buFontTx/>
                <a:buNone/>
              </a:pP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IH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421974" name="Rectangle 86">
            <a:extLst>
              <a:ext uri="{FF2B5EF4-FFF2-40B4-BE49-F238E27FC236}">
                <a16:creationId xmlns:a16="http://schemas.microsoft.com/office/drawing/2014/main" id="{EB1C3C7A-8E32-4FF6-B02C-FBEA76E7E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04813"/>
            <a:ext cx="567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Tahoma" panose="020B0604030504040204" pitchFamily="34" charset="0"/>
              </a:rPr>
              <a:t>对负载器件提供足够大的拉电流和灌电流</a:t>
            </a:r>
          </a:p>
        </p:txBody>
      </p:sp>
      <p:grpSp>
        <p:nvGrpSpPr>
          <p:cNvPr id="4" name="Group 99">
            <a:extLst>
              <a:ext uri="{FF2B5EF4-FFF2-40B4-BE49-F238E27FC236}">
                <a16:creationId xmlns:a16="http://schemas.microsoft.com/office/drawing/2014/main" id="{D2716DC9-86C4-4CF6-B3C9-CAB1D854EFFD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6338888"/>
            <a:ext cx="4784725" cy="519112"/>
            <a:chOff x="1383" y="3993"/>
            <a:chExt cx="3014" cy="327"/>
          </a:xfrm>
        </p:grpSpPr>
        <p:grpSp>
          <p:nvGrpSpPr>
            <p:cNvPr id="57421" name="Group 98">
              <a:extLst>
                <a:ext uri="{FF2B5EF4-FFF2-40B4-BE49-F238E27FC236}">
                  <a16:creationId xmlns:a16="http://schemas.microsoft.com/office/drawing/2014/main" id="{592CC84D-0BEE-4388-8282-E28C9F34E5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0" y="4051"/>
              <a:ext cx="588" cy="240"/>
              <a:chOff x="2020" y="4051"/>
              <a:chExt cx="588" cy="240"/>
            </a:xfrm>
          </p:grpSpPr>
          <p:sp>
            <p:nvSpPr>
              <p:cNvPr id="57424" name="Line 89">
                <a:extLst>
                  <a:ext uri="{FF2B5EF4-FFF2-40B4-BE49-F238E27FC236}">
                    <a16:creationId xmlns:a16="http://schemas.microsoft.com/office/drawing/2014/main" id="{FBE852DC-4B58-4CE9-A332-D11A53EBD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0" y="4051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25" name="Line 90">
                <a:extLst>
                  <a:ext uri="{FF2B5EF4-FFF2-40B4-BE49-F238E27FC236}">
                    <a16:creationId xmlns:a16="http://schemas.microsoft.com/office/drawing/2014/main" id="{09E70A29-2599-45E9-A0EA-8B9A45E07E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8" y="4051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422" name="Rectangle 91">
              <a:extLst>
                <a:ext uri="{FF2B5EF4-FFF2-40B4-BE49-F238E27FC236}">
                  <a16:creationId xmlns:a16="http://schemas.microsoft.com/office/drawing/2014/main" id="{99E9E05D-0FA9-4AD3-8734-BBCE93D8C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3993"/>
              <a:ext cx="28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18409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 </a:t>
              </a:r>
              <a:r>
                <a:rPr lang="en-US" altLang="zh-CN" sz="2400" i="1">
                  <a:solidFill>
                    <a:srgbClr val="18409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lang="en-US" altLang="zh-CN" sz="2400" baseline="-30000">
                  <a:solidFill>
                    <a:srgbClr val="18409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OH(max) </a:t>
              </a:r>
              <a:r>
                <a:rPr lang="en-US" altLang="zh-CN" sz="2400">
                  <a:solidFill>
                    <a:srgbClr val="184090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≥ </a:t>
              </a:r>
              <a:r>
                <a:rPr lang="en-US" altLang="zh-CN" sz="2400" i="1">
                  <a:solidFill>
                    <a:srgbClr val="18409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lang="en-US" altLang="zh-CN" sz="2400" baseline="-30000">
                  <a:solidFill>
                    <a:srgbClr val="18409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IH(total)</a:t>
              </a:r>
            </a:p>
          </p:txBody>
        </p:sp>
        <p:sp>
          <p:nvSpPr>
            <p:cNvPr id="57423" name="Rectangle 92">
              <a:extLst>
                <a:ext uri="{FF2B5EF4-FFF2-40B4-BE49-F238E27FC236}">
                  <a16:creationId xmlns:a16="http://schemas.microsoft.com/office/drawing/2014/main" id="{E9955DF3-7F7C-411F-9BB3-C3B4634AD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3993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zh-CN" sz="28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6" name="Group 93">
            <a:extLst>
              <a:ext uri="{FF2B5EF4-FFF2-40B4-BE49-F238E27FC236}">
                <a16:creationId xmlns:a16="http://schemas.microsoft.com/office/drawing/2014/main" id="{ED5AC5B8-10CD-4F20-AE0B-65B47E2CE533}"/>
              </a:ext>
            </a:extLst>
          </p:cNvPr>
          <p:cNvGrpSpPr>
            <a:grpSpLocks/>
          </p:cNvGrpSpPr>
          <p:nvPr/>
        </p:nvGrpSpPr>
        <p:grpSpPr bwMode="auto">
          <a:xfrm>
            <a:off x="2098675" y="3414713"/>
            <a:ext cx="3384550" cy="519112"/>
            <a:chOff x="2517" y="3993"/>
            <a:chExt cx="2132" cy="327"/>
          </a:xfrm>
        </p:grpSpPr>
        <p:grpSp>
          <p:nvGrpSpPr>
            <p:cNvPr id="57417" name="Group 94">
              <a:extLst>
                <a:ext uri="{FF2B5EF4-FFF2-40B4-BE49-F238E27FC236}">
                  <a16:creationId xmlns:a16="http://schemas.microsoft.com/office/drawing/2014/main" id="{1B764162-F425-4A0E-B96A-37BDA35DE1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2" y="4088"/>
              <a:ext cx="771" cy="232"/>
              <a:chOff x="3456" y="3792"/>
              <a:chExt cx="672" cy="240"/>
            </a:xfrm>
          </p:grpSpPr>
          <p:sp>
            <p:nvSpPr>
              <p:cNvPr id="57419" name="Line 95">
                <a:extLst>
                  <a:ext uri="{FF2B5EF4-FFF2-40B4-BE49-F238E27FC236}">
                    <a16:creationId xmlns:a16="http://schemas.microsoft.com/office/drawing/2014/main" id="{40B807AE-CD99-4AC9-9A29-F42B7BED6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79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20" name="Line 96">
                <a:extLst>
                  <a:ext uri="{FF2B5EF4-FFF2-40B4-BE49-F238E27FC236}">
                    <a16:creationId xmlns:a16="http://schemas.microsoft.com/office/drawing/2014/main" id="{579B36BD-924B-4140-A247-A37434D6F6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379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418" name="Rectangle 97">
              <a:extLst>
                <a:ext uri="{FF2B5EF4-FFF2-40B4-BE49-F238E27FC236}">
                  <a16:creationId xmlns:a16="http://schemas.microsoft.com/office/drawing/2014/main" id="{37A67152-D5AE-4F56-B87C-08A43A00F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3993"/>
              <a:ext cx="2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solidFill>
                    <a:srgbClr val="18409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lang="en-US" altLang="zh-CN" sz="2400" baseline="-30000">
                  <a:solidFill>
                    <a:srgbClr val="18409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OL(max)     </a:t>
              </a:r>
              <a:r>
                <a:rPr lang="en-US" altLang="zh-CN" sz="2400">
                  <a:solidFill>
                    <a:srgbClr val="184090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≥    </a:t>
              </a:r>
              <a:r>
                <a:rPr lang="en-US" altLang="zh-CN" sz="2400" i="1">
                  <a:solidFill>
                    <a:srgbClr val="18409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lang="en-US" altLang="zh-CN" sz="2400" baseline="-30000">
                  <a:solidFill>
                    <a:srgbClr val="18409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IL(total)</a:t>
              </a:r>
            </a:p>
          </p:txBody>
        </p:sp>
      </p:grpSp>
      <p:grpSp>
        <p:nvGrpSpPr>
          <p:cNvPr id="8" name="Group 104">
            <a:extLst>
              <a:ext uri="{FF2B5EF4-FFF2-40B4-BE49-F238E27FC236}">
                <a16:creationId xmlns:a16="http://schemas.microsoft.com/office/drawing/2014/main" id="{8E38BEC5-4B52-4650-ADC4-F6F36B70DF2B}"/>
              </a:ext>
            </a:extLst>
          </p:cNvPr>
          <p:cNvGrpSpPr>
            <a:grpSpLocks/>
          </p:cNvGrpSpPr>
          <p:nvPr/>
        </p:nvGrpSpPr>
        <p:grpSpPr bwMode="auto">
          <a:xfrm>
            <a:off x="2376488" y="1052513"/>
            <a:ext cx="4464050" cy="2473325"/>
            <a:chOff x="0" y="663"/>
            <a:chExt cx="2812" cy="1558"/>
          </a:xfrm>
        </p:grpSpPr>
        <p:sp>
          <p:nvSpPr>
            <p:cNvPr id="57393" name="Text Box 22">
              <a:extLst>
                <a:ext uri="{FF2B5EF4-FFF2-40B4-BE49-F238E27FC236}">
                  <a16:creationId xmlns:a16="http://schemas.microsoft.com/office/drawing/2014/main" id="{1C5AF28E-CCA3-4FFC-A9FB-A5A07B530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" y="779"/>
              <a:ext cx="344" cy="29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3366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7394" name="Text Box 23">
              <a:extLst>
                <a:ext uri="{FF2B5EF4-FFF2-40B4-BE49-F238E27FC236}">
                  <a16:creationId xmlns:a16="http://schemas.microsoft.com/office/drawing/2014/main" id="{5A11F772-AECC-4138-AC69-0206913121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" y="773"/>
              <a:ext cx="345" cy="29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3366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7395" name="AutoShape 26">
              <a:extLst>
                <a:ext uri="{FF2B5EF4-FFF2-40B4-BE49-F238E27FC236}">
                  <a16:creationId xmlns:a16="http://schemas.microsoft.com/office/drawing/2014/main" id="{CD8A3586-BB55-448D-A4E3-C349465EA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995"/>
              <a:ext cx="81" cy="78"/>
            </a:xfrm>
            <a:prstGeom prst="flowChartConnector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96" name="Line 27">
              <a:extLst>
                <a:ext uri="{FF2B5EF4-FFF2-40B4-BE49-F238E27FC236}">
                  <a16:creationId xmlns:a16="http://schemas.microsoft.com/office/drawing/2014/main" id="{5EE4F1F2-EA60-4113-B67D-F6D92BDFA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6" y="1034"/>
              <a:ext cx="16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97" name="AutoShape 29">
              <a:extLst>
                <a:ext uri="{FF2B5EF4-FFF2-40B4-BE49-F238E27FC236}">
                  <a16:creationId xmlns:a16="http://schemas.microsoft.com/office/drawing/2014/main" id="{73AB2BD3-D872-4384-9307-06458D0F1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1006"/>
              <a:ext cx="58" cy="56"/>
            </a:xfrm>
            <a:prstGeom prst="flowChartConnector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98" name="Line 30">
              <a:extLst>
                <a:ext uri="{FF2B5EF4-FFF2-40B4-BE49-F238E27FC236}">
                  <a16:creationId xmlns:a16="http://schemas.microsoft.com/office/drawing/2014/main" id="{1D08B4F2-746A-4A94-B920-3E099F8F87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0" y="1034"/>
              <a:ext cx="1126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9" name="Text Box 31">
              <a:extLst>
                <a:ext uri="{FF2B5EF4-FFF2-40B4-BE49-F238E27FC236}">
                  <a16:creationId xmlns:a16="http://schemas.microsoft.com/office/drawing/2014/main" id="{E626C259-3958-42A8-A491-3465BA25C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760"/>
              <a:ext cx="345" cy="29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3366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7400" name="AutoShape 35">
              <a:extLst>
                <a:ext uri="{FF2B5EF4-FFF2-40B4-BE49-F238E27FC236}">
                  <a16:creationId xmlns:a16="http://schemas.microsoft.com/office/drawing/2014/main" id="{1F83F026-E4B4-4DF1-8744-FD99C3F4B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" y="993"/>
              <a:ext cx="81" cy="77"/>
            </a:xfrm>
            <a:prstGeom prst="flowChartConnector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01" name="Line 36">
              <a:extLst>
                <a:ext uri="{FF2B5EF4-FFF2-40B4-BE49-F238E27FC236}">
                  <a16:creationId xmlns:a16="http://schemas.microsoft.com/office/drawing/2014/main" id="{C3FA3A3B-CCD4-4A1F-8DD1-7EE83685D9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" y="1032"/>
              <a:ext cx="234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402" name="AutoShape 38">
              <a:extLst>
                <a:ext uri="{FF2B5EF4-FFF2-40B4-BE49-F238E27FC236}">
                  <a16:creationId xmlns:a16="http://schemas.microsoft.com/office/drawing/2014/main" id="{21CE2837-D550-4D7B-B659-E373B6846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" y="1003"/>
              <a:ext cx="58" cy="56"/>
            </a:xfrm>
            <a:prstGeom prst="flowChartConnector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57403" name="Group 103">
              <a:extLst>
                <a:ext uri="{FF2B5EF4-FFF2-40B4-BE49-F238E27FC236}">
                  <a16:creationId xmlns:a16="http://schemas.microsoft.com/office/drawing/2014/main" id="{67B1387E-EF6A-4260-8883-FD83F6E6EF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7" y="992"/>
              <a:ext cx="850" cy="738"/>
              <a:chOff x="1497" y="992"/>
              <a:chExt cx="850" cy="738"/>
            </a:xfrm>
          </p:grpSpPr>
          <p:grpSp>
            <p:nvGrpSpPr>
              <p:cNvPr id="57413" name="Group 40">
                <a:extLst>
                  <a:ext uri="{FF2B5EF4-FFF2-40B4-BE49-F238E27FC236}">
                    <a16:creationId xmlns:a16="http://schemas.microsoft.com/office/drawing/2014/main" id="{A738B151-3F96-44AC-9F1F-C3E530D059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7" y="992"/>
                <a:ext cx="81" cy="738"/>
                <a:chOff x="2928" y="1920"/>
                <a:chExt cx="96" cy="917"/>
              </a:xfrm>
            </p:grpSpPr>
            <p:sp>
              <p:nvSpPr>
                <p:cNvPr id="57415" name="Line 41">
                  <a:extLst>
                    <a:ext uri="{FF2B5EF4-FFF2-40B4-BE49-F238E27FC236}">
                      <a16:creationId xmlns:a16="http://schemas.microsoft.com/office/drawing/2014/main" id="{3E9AF1D0-1C63-4124-81D8-0614401BF6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541" y="2403"/>
                  <a:ext cx="869" cy="0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16" name="Oval 42">
                  <a:extLst>
                    <a:ext uri="{FF2B5EF4-FFF2-40B4-BE49-F238E27FC236}">
                      <a16:creationId xmlns:a16="http://schemas.microsoft.com/office/drawing/2014/main" id="{7535B965-28D3-45E0-880C-0841D36E4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1920"/>
                  <a:ext cx="96" cy="96"/>
                </a:xfrm>
                <a:prstGeom prst="ellipse">
                  <a:avLst/>
                </a:prstGeom>
                <a:solidFill>
                  <a:srgbClr val="000066">
                    <a:alpha val="0"/>
                  </a:srgbClr>
                </a:solidFill>
                <a:ln w="381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7414" name="Text Box 43">
                <a:extLst>
                  <a:ext uri="{FF2B5EF4-FFF2-40B4-BE49-F238E27FC236}">
                    <a16:creationId xmlns:a16="http://schemas.microsoft.com/office/drawing/2014/main" id="{A666479C-1329-4739-82DA-28D407E42B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1224"/>
                <a:ext cx="283" cy="296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</p:grpSp>
        <p:sp>
          <p:nvSpPr>
            <p:cNvPr id="57404" name="AutoShape 47">
              <a:extLst>
                <a:ext uri="{FF2B5EF4-FFF2-40B4-BE49-F238E27FC236}">
                  <a16:creationId xmlns:a16="http://schemas.microsoft.com/office/drawing/2014/main" id="{3F52CDB0-501A-4E04-A5C6-587FA1009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1694"/>
              <a:ext cx="82" cy="78"/>
            </a:xfrm>
            <a:prstGeom prst="flowChartConnector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05" name="Line 48">
              <a:extLst>
                <a:ext uri="{FF2B5EF4-FFF2-40B4-BE49-F238E27FC236}">
                  <a16:creationId xmlns:a16="http://schemas.microsoft.com/office/drawing/2014/main" id="{C9A6D8B8-344C-48A1-8EA5-CC27C42E4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" y="1733"/>
              <a:ext cx="164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406" name="AutoShape 50">
              <a:extLst>
                <a:ext uri="{FF2B5EF4-FFF2-40B4-BE49-F238E27FC236}">
                  <a16:creationId xmlns:a16="http://schemas.microsoft.com/office/drawing/2014/main" id="{D2586AB8-443B-442C-AEA6-55B15EE50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" y="1705"/>
              <a:ext cx="59" cy="56"/>
            </a:xfrm>
            <a:prstGeom prst="flowChartConnector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07" name="Line 51">
              <a:extLst>
                <a:ext uri="{FF2B5EF4-FFF2-40B4-BE49-F238E27FC236}">
                  <a16:creationId xmlns:a16="http://schemas.microsoft.com/office/drawing/2014/main" id="{C5686657-6865-4ECB-86D5-F2284CC12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8" y="1733"/>
              <a:ext cx="526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8" name="Text Box 52">
              <a:extLst>
                <a:ext uri="{FF2B5EF4-FFF2-40B4-BE49-F238E27FC236}">
                  <a16:creationId xmlns:a16="http://schemas.microsoft.com/office/drawing/2014/main" id="{E54A781F-CE8C-4B31-8D71-14AA8A57C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1" y="1924"/>
              <a:ext cx="452" cy="297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个</a:t>
              </a:r>
            </a:p>
          </p:txBody>
        </p:sp>
        <p:sp>
          <p:nvSpPr>
            <p:cNvPr id="57409" name="AutoShape 53">
              <a:extLst>
                <a:ext uri="{FF2B5EF4-FFF2-40B4-BE49-F238E27FC236}">
                  <a16:creationId xmlns:a16="http://schemas.microsoft.com/office/drawing/2014/main" id="{C33D5394-5DBC-423E-A53E-138F40A86B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0" y="663"/>
              <a:ext cx="2812" cy="1461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10" name="AutoShape 100">
              <a:extLst>
                <a:ext uri="{FF2B5EF4-FFF2-40B4-BE49-F238E27FC236}">
                  <a16:creationId xmlns:a16="http://schemas.microsoft.com/office/drawing/2014/main" id="{D9BA77A0-EB6F-4928-B61C-327A5BFE32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431" y="844"/>
              <a:ext cx="454" cy="36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11" name="AutoShape 101">
              <a:extLst>
                <a:ext uri="{FF2B5EF4-FFF2-40B4-BE49-F238E27FC236}">
                  <a16:creationId xmlns:a16="http://schemas.microsoft.com/office/drawing/2014/main" id="{0FAA8EA4-AD01-414F-8EAB-3796D5EBFD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1928" y="844"/>
              <a:ext cx="454" cy="36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12" name="AutoShape 102">
              <a:extLst>
                <a:ext uri="{FF2B5EF4-FFF2-40B4-BE49-F238E27FC236}">
                  <a16:creationId xmlns:a16="http://schemas.microsoft.com/office/drawing/2014/main" id="{3AFB0B38-28CB-4132-B318-D4BE8E5CE0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1928" y="1570"/>
              <a:ext cx="454" cy="36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130">
            <a:extLst>
              <a:ext uri="{FF2B5EF4-FFF2-40B4-BE49-F238E27FC236}">
                <a16:creationId xmlns:a16="http://schemas.microsoft.com/office/drawing/2014/main" id="{AAF0D32A-4655-47AD-8E70-59FEBBA4C4E7}"/>
              </a:ext>
            </a:extLst>
          </p:cNvPr>
          <p:cNvGrpSpPr>
            <a:grpSpLocks/>
          </p:cNvGrpSpPr>
          <p:nvPr/>
        </p:nvGrpSpPr>
        <p:grpSpPr bwMode="auto">
          <a:xfrm>
            <a:off x="2232025" y="4041775"/>
            <a:ext cx="4538663" cy="2419350"/>
            <a:chOff x="3470" y="2183"/>
            <a:chExt cx="2859" cy="1524"/>
          </a:xfrm>
        </p:grpSpPr>
        <p:sp>
          <p:nvSpPr>
            <p:cNvPr id="57369" name="AutoShape 85">
              <a:extLst>
                <a:ext uri="{FF2B5EF4-FFF2-40B4-BE49-F238E27FC236}">
                  <a16:creationId xmlns:a16="http://schemas.microsoft.com/office/drawing/2014/main" id="{396B6FA2-0F7E-42C0-887B-4077C47E44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470" y="2183"/>
              <a:ext cx="2859" cy="1417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70" name="Text Box 106">
              <a:extLst>
                <a:ext uri="{FF2B5EF4-FFF2-40B4-BE49-F238E27FC236}">
                  <a16:creationId xmlns:a16="http://schemas.microsoft.com/office/drawing/2014/main" id="{710F4B20-B08E-409D-BD42-3FA7CBF02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2265"/>
              <a:ext cx="344" cy="29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3366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7371" name="Text Box 107">
              <a:extLst>
                <a:ext uri="{FF2B5EF4-FFF2-40B4-BE49-F238E27FC236}">
                  <a16:creationId xmlns:a16="http://schemas.microsoft.com/office/drawing/2014/main" id="{40602153-373A-4AA6-9850-AE87B8ADF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5" y="2259"/>
              <a:ext cx="345" cy="29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3366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7372" name="AutoShape 108">
              <a:extLst>
                <a:ext uri="{FF2B5EF4-FFF2-40B4-BE49-F238E27FC236}">
                  <a16:creationId xmlns:a16="http://schemas.microsoft.com/office/drawing/2014/main" id="{068BE692-7FF0-4E1D-809D-C43B2DDA4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4" y="2481"/>
              <a:ext cx="81" cy="78"/>
            </a:xfrm>
            <a:prstGeom prst="flowChartConnector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73" name="Line 109">
              <a:extLst>
                <a:ext uri="{FF2B5EF4-FFF2-40B4-BE49-F238E27FC236}">
                  <a16:creationId xmlns:a16="http://schemas.microsoft.com/office/drawing/2014/main" id="{099C61A1-AD5D-4B8B-B19A-82ECB208B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5" y="2520"/>
              <a:ext cx="16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4" name="AutoShape 110">
              <a:extLst>
                <a:ext uri="{FF2B5EF4-FFF2-40B4-BE49-F238E27FC236}">
                  <a16:creationId xmlns:a16="http://schemas.microsoft.com/office/drawing/2014/main" id="{B2E36702-BABD-4551-BDA0-00B7C5EDC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2" y="2492"/>
              <a:ext cx="58" cy="56"/>
            </a:xfrm>
            <a:prstGeom prst="flowChartConnector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75" name="Line 111">
              <a:extLst>
                <a:ext uri="{FF2B5EF4-FFF2-40B4-BE49-F238E27FC236}">
                  <a16:creationId xmlns:a16="http://schemas.microsoft.com/office/drawing/2014/main" id="{4ACF5287-E69E-4F67-A994-59B3DA17BF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9" y="2520"/>
              <a:ext cx="1126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6" name="Text Box 112">
              <a:extLst>
                <a:ext uri="{FF2B5EF4-FFF2-40B4-BE49-F238E27FC236}">
                  <a16:creationId xmlns:a16="http://schemas.microsoft.com/office/drawing/2014/main" id="{14CEC7D4-4D78-487F-B6F5-A97909372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7" y="2246"/>
              <a:ext cx="345" cy="29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3366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7377" name="AutoShape 113">
              <a:extLst>
                <a:ext uri="{FF2B5EF4-FFF2-40B4-BE49-F238E27FC236}">
                  <a16:creationId xmlns:a16="http://schemas.microsoft.com/office/drawing/2014/main" id="{4EB92C63-C945-4B8E-B39A-402D61211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" y="2479"/>
              <a:ext cx="81" cy="77"/>
            </a:xfrm>
            <a:prstGeom prst="flowChartConnector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78" name="Line 114">
              <a:extLst>
                <a:ext uri="{FF2B5EF4-FFF2-40B4-BE49-F238E27FC236}">
                  <a16:creationId xmlns:a16="http://schemas.microsoft.com/office/drawing/2014/main" id="{1F03F53A-D8EB-4209-997A-75F1B63A8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1" y="2518"/>
              <a:ext cx="234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9" name="AutoShape 115">
              <a:extLst>
                <a:ext uri="{FF2B5EF4-FFF2-40B4-BE49-F238E27FC236}">
                  <a16:creationId xmlns:a16="http://schemas.microsoft.com/office/drawing/2014/main" id="{381696AE-1B09-424F-BA83-4E80AE93F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2489"/>
              <a:ext cx="58" cy="56"/>
            </a:xfrm>
            <a:prstGeom prst="flowChartConnector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57380" name="Group 116">
              <a:extLst>
                <a:ext uri="{FF2B5EF4-FFF2-40B4-BE49-F238E27FC236}">
                  <a16:creationId xmlns:a16="http://schemas.microsoft.com/office/drawing/2014/main" id="{E3CB1EA1-8CEC-42ED-ACD8-ECEEAA769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6" y="2478"/>
              <a:ext cx="850" cy="738"/>
              <a:chOff x="1497" y="992"/>
              <a:chExt cx="850" cy="738"/>
            </a:xfrm>
          </p:grpSpPr>
          <p:grpSp>
            <p:nvGrpSpPr>
              <p:cNvPr id="57389" name="Group 117">
                <a:extLst>
                  <a:ext uri="{FF2B5EF4-FFF2-40B4-BE49-F238E27FC236}">
                    <a16:creationId xmlns:a16="http://schemas.microsoft.com/office/drawing/2014/main" id="{1CFD91D0-7DDA-4CC3-8721-E6D55A10C5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7" y="992"/>
                <a:ext cx="81" cy="738"/>
                <a:chOff x="2928" y="1920"/>
                <a:chExt cx="96" cy="917"/>
              </a:xfrm>
            </p:grpSpPr>
            <p:sp>
              <p:nvSpPr>
                <p:cNvPr id="57391" name="Line 118">
                  <a:extLst>
                    <a:ext uri="{FF2B5EF4-FFF2-40B4-BE49-F238E27FC236}">
                      <a16:creationId xmlns:a16="http://schemas.microsoft.com/office/drawing/2014/main" id="{0B72DB8C-BFBA-45F5-9026-8E691C1648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541" y="2403"/>
                  <a:ext cx="869" cy="0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92" name="Oval 119">
                  <a:extLst>
                    <a:ext uri="{FF2B5EF4-FFF2-40B4-BE49-F238E27FC236}">
                      <a16:creationId xmlns:a16="http://schemas.microsoft.com/office/drawing/2014/main" id="{DD62D396-B6F5-4C17-B86D-70E60A49DA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1920"/>
                  <a:ext cx="96" cy="96"/>
                </a:xfrm>
                <a:prstGeom prst="ellipse">
                  <a:avLst/>
                </a:prstGeom>
                <a:solidFill>
                  <a:srgbClr val="000066">
                    <a:alpha val="0"/>
                  </a:srgbClr>
                </a:solidFill>
                <a:ln w="381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7390" name="Text Box 120">
                <a:extLst>
                  <a:ext uri="{FF2B5EF4-FFF2-40B4-BE49-F238E27FC236}">
                    <a16:creationId xmlns:a16="http://schemas.microsoft.com/office/drawing/2014/main" id="{22A12828-F485-4F4B-9B40-97F67F354D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1224"/>
                <a:ext cx="283" cy="296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</p:grpSp>
        <p:sp>
          <p:nvSpPr>
            <p:cNvPr id="57381" name="AutoShape 121">
              <a:extLst>
                <a:ext uri="{FF2B5EF4-FFF2-40B4-BE49-F238E27FC236}">
                  <a16:creationId xmlns:a16="http://schemas.microsoft.com/office/drawing/2014/main" id="{68983E3A-2E78-4945-823C-6658657AA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7" y="3180"/>
              <a:ext cx="82" cy="78"/>
            </a:xfrm>
            <a:prstGeom prst="flowChartConnector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82" name="Line 122">
              <a:extLst>
                <a:ext uri="{FF2B5EF4-FFF2-40B4-BE49-F238E27FC236}">
                  <a16:creationId xmlns:a16="http://schemas.microsoft.com/office/drawing/2014/main" id="{CFC6A52E-0564-477A-B399-624D66FB68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9" y="3219"/>
              <a:ext cx="164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83" name="AutoShape 123">
              <a:extLst>
                <a:ext uri="{FF2B5EF4-FFF2-40B4-BE49-F238E27FC236}">
                  <a16:creationId xmlns:a16="http://schemas.microsoft.com/office/drawing/2014/main" id="{DD6C3223-9A58-477A-91EA-6D19E0C17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" y="3191"/>
              <a:ext cx="59" cy="56"/>
            </a:xfrm>
            <a:prstGeom prst="flowChartConnector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84" name="Line 124">
              <a:extLst>
                <a:ext uri="{FF2B5EF4-FFF2-40B4-BE49-F238E27FC236}">
                  <a16:creationId xmlns:a16="http://schemas.microsoft.com/office/drawing/2014/main" id="{259E2505-CC8E-4858-BBF6-0E0751F394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7" y="3219"/>
              <a:ext cx="526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5" name="Text Box 125">
              <a:extLst>
                <a:ext uri="{FF2B5EF4-FFF2-40B4-BE49-F238E27FC236}">
                  <a16:creationId xmlns:a16="http://schemas.microsoft.com/office/drawing/2014/main" id="{35F0BE29-0F22-4FFC-A8F6-31F763B9D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0" y="3410"/>
              <a:ext cx="452" cy="297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个</a:t>
              </a:r>
            </a:p>
          </p:txBody>
        </p:sp>
        <p:sp>
          <p:nvSpPr>
            <p:cNvPr id="57386" name="AutoShape 127">
              <a:extLst>
                <a:ext uri="{FF2B5EF4-FFF2-40B4-BE49-F238E27FC236}">
                  <a16:creationId xmlns:a16="http://schemas.microsoft.com/office/drawing/2014/main" id="{72F5E5A0-8E5B-4A35-9722-124E18C7BD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3870" y="2330"/>
              <a:ext cx="454" cy="36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87" name="AutoShape 128">
              <a:extLst>
                <a:ext uri="{FF2B5EF4-FFF2-40B4-BE49-F238E27FC236}">
                  <a16:creationId xmlns:a16="http://schemas.microsoft.com/office/drawing/2014/main" id="{9F41EBDE-252B-4AEE-8BE0-E14FA09720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5367" y="2330"/>
              <a:ext cx="454" cy="36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88" name="AutoShape 129">
              <a:extLst>
                <a:ext uri="{FF2B5EF4-FFF2-40B4-BE49-F238E27FC236}">
                  <a16:creationId xmlns:a16="http://schemas.microsoft.com/office/drawing/2014/main" id="{BF7F67DB-A9E5-4C68-89AA-3439F807C8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5367" y="3056"/>
              <a:ext cx="454" cy="36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Group 131">
            <a:extLst>
              <a:ext uri="{FF2B5EF4-FFF2-40B4-BE49-F238E27FC236}">
                <a16:creationId xmlns:a16="http://schemas.microsoft.com/office/drawing/2014/main" id="{6441134B-8022-4123-8334-5966C273F52D}"/>
              </a:ext>
            </a:extLst>
          </p:cNvPr>
          <p:cNvGrpSpPr>
            <a:grpSpLocks/>
          </p:cNvGrpSpPr>
          <p:nvPr/>
        </p:nvGrpSpPr>
        <p:grpSpPr bwMode="auto">
          <a:xfrm>
            <a:off x="3600450" y="4724400"/>
            <a:ext cx="685800" cy="646113"/>
            <a:chOff x="2880" y="2750"/>
            <a:chExt cx="432" cy="407"/>
          </a:xfrm>
        </p:grpSpPr>
        <p:sp>
          <p:nvSpPr>
            <p:cNvPr id="57366" name="Rectangle 132">
              <a:extLst>
                <a:ext uri="{FF2B5EF4-FFF2-40B4-BE49-F238E27FC236}">
                  <a16:creationId xmlns:a16="http://schemas.microsoft.com/office/drawing/2014/main" id="{5AEE0C56-9A06-4841-964E-201782D75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976"/>
              <a:ext cx="182" cy="18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67" name="Line 133">
              <a:extLst>
                <a:ext uri="{FF2B5EF4-FFF2-40B4-BE49-F238E27FC236}">
                  <a16:creationId xmlns:a16="http://schemas.microsoft.com/office/drawing/2014/main" id="{B42AED46-45B3-47AD-B6F6-33999FFF1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750"/>
              <a:ext cx="31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8" name="Text Box 134">
              <a:extLst>
                <a:ext uri="{FF2B5EF4-FFF2-40B4-BE49-F238E27FC236}">
                  <a16:creationId xmlns:a16="http://schemas.microsoft.com/office/drawing/2014/main" id="{87E500B8-A748-42C4-BF01-3A2AB8488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75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10000"/>
                </a:spcAft>
                <a:buClrTx/>
                <a:buFontTx/>
                <a:buNone/>
              </a:pP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OH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5" name="Group 135">
            <a:extLst>
              <a:ext uri="{FF2B5EF4-FFF2-40B4-BE49-F238E27FC236}">
                <a16:creationId xmlns:a16="http://schemas.microsoft.com/office/drawing/2014/main" id="{F15B7911-B7B9-4150-8ADD-ED401A966B60}"/>
              </a:ext>
            </a:extLst>
          </p:cNvPr>
          <p:cNvGrpSpPr>
            <a:grpSpLocks/>
          </p:cNvGrpSpPr>
          <p:nvPr/>
        </p:nvGrpSpPr>
        <p:grpSpPr bwMode="auto">
          <a:xfrm>
            <a:off x="4751388" y="4652963"/>
            <a:ext cx="685800" cy="646112"/>
            <a:chOff x="2880" y="2750"/>
            <a:chExt cx="432" cy="407"/>
          </a:xfrm>
        </p:grpSpPr>
        <p:sp>
          <p:nvSpPr>
            <p:cNvPr id="57363" name="Rectangle 136">
              <a:extLst>
                <a:ext uri="{FF2B5EF4-FFF2-40B4-BE49-F238E27FC236}">
                  <a16:creationId xmlns:a16="http://schemas.microsoft.com/office/drawing/2014/main" id="{7493E927-B55D-4CE4-9794-385A6FC82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976"/>
              <a:ext cx="182" cy="18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64" name="Line 137">
              <a:extLst>
                <a:ext uri="{FF2B5EF4-FFF2-40B4-BE49-F238E27FC236}">
                  <a16:creationId xmlns:a16="http://schemas.microsoft.com/office/drawing/2014/main" id="{1594FC4C-2AAC-4977-977E-892F8EC80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750"/>
              <a:ext cx="31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5" name="Text Box 138">
              <a:extLst>
                <a:ext uri="{FF2B5EF4-FFF2-40B4-BE49-F238E27FC236}">
                  <a16:creationId xmlns:a16="http://schemas.microsoft.com/office/drawing/2014/main" id="{646C45A1-58B5-463C-BB39-FBD58C473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75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10000"/>
                </a:spcAft>
                <a:buClrTx/>
                <a:buFontTx/>
                <a:buNone/>
              </a:pP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IH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6" name="Group 139">
            <a:extLst>
              <a:ext uri="{FF2B5EF4-FFF2-40B4-BE49-F238E27FC236}">
                <a16:creationId xmlns:a16="http://schemas.microsoft.com/office/drawing/2014/main" id="{E75DD256-F162-41B1-B2FE-56BEB4D09848}"/>
              </a:ext>
            </a:extLst>
          </p:cNvPr>
          <p:cNvGrpSpPr>
            <a:grpSpLocks/>
          </p:cNvGrpSpPr>
          <p:nvPr/>
        </p:nvGrpSpPr>
        <p:grpSpPr bwMode="auto">
          <a:xfrm>
            <a:off x="4824413" y="1881188"/>
            <a:ext cx="762000" cy="396875"/>
            <a:chOff x="3120" y="2918"/>
            <a:chExt cx="480" cy="250"/>
          </a:xfrm>
        </p:grpSpPr>
        <p:sp>
          <p:nvSpPr>
            <p:cNvPr id="57361" name="Line 140">
              <a:extLst>
                <a:ext uri="{FF2B5EF4-FFF2-40B4-BE49-F238E27FC236}">
                  <a16:creationId xmlns:a16="http://schemas.microsoft.com/office/drawing/2014/main" id="{BE07F087-434F-4299-B9D2-BB3959BAF9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2928"/>
              <a:ext cx="31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2" name="Text Box 141">
              <a:extLst>
                <a:ext uri="{FF2B5EF4-FFF2-40B4-BE49-F238E27FC236}">
                  <a16:creationId xmlns:a16="http://schemas.microsoft.com/office/drawing/2014/main" id="{F2E6F7A3-3AE1-41FD-9FC2-CE86E7E2D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91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10000"/>
                </a:spcAft>
                <a:buClrTx/>
                <a:buFontTx/>
                <a:buNone/>
              </a:pP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IL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7" name="Group 142">
            <a:extLst>
              <a:ext uri="{FF2B5EF4-FFF2-40B4-BE49-F238E27FC236}">
                <a16:creationId xmlns:a16="http://schemas.microsoft.com/office/drawing/2014/main" id="{056546CA-F7A5-481A-BF0E-310BA9782C18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1808163"/>
            <a:ext cx="762000" cy="396875"/>
            <a:chOff x="3120" y="2918"/>
            <a:chExt cx="480" cy="250"/>
          </a:xfrm>
        </p:grpSpPr>
        <p:sp>
          <p:nvSpPr>
            <p:cNvPr id="57359" name="Line 143">
              <a:extLst>
                <a:ext uri="{FF2B5EF4-FFF2-40B4-BE49-F238E27FC236}">
                  <a16:creationId xmlns:a16="http://schemas.microsoft.com/office/drawing/2014/main" id="{6E5A5919-1F51-4F3B-89C0-75F9C05AE6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2928"/>
              <a:ext cx="31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0" name="Text Box 144">
              <a:extLst>
                <a:ext uri="{FF2B5EF4-FFF2-40B4-BE49-F238E27FC236}">
                  <a16:creationId xmlns:a16="http://schemas.microsoft.com/office/drawing/2014/main" id="{49E7CFF2-56CD-455A-9588-8BBD7C7DE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91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10000"/>
                </a:spcAft>
                <a:buClrTx/>
                <a:buFontTx/>
                <a:buNone/>
              </a:pP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OL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2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42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4" grpId="0" animBg="1" autoUpdateAnimBg="0"/>
      <p:bldP spid="421902" grpId="0" animBg="1" autoUpdateAnimBg="0"/>
      <p:bldP spid="42197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80" name="Rectangle 4">
            <a:extLst>
              <a:ext uri="{FF2B5EF4-FFF2-40B4-BE49-F238E27FC236}">
                <a16:creationId xmlns:a16="http://schemas.microsoft.com/office/drawing/2014/main" id="{838AC602-F42B-47C4-BF07-62BE508D2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900238"/>
            <a:ext cx="691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184090"/>
                </a:solidFill>
                <a:latin typeface="Times New Roman" panose="02020603050405020304" pitchFamily="18" charset="0"/>
              </a:rPr>
              <a:t>驱动电路必须能为负载电路提供足够的驱动电流</a:t>
            </a:r>
          </a:p>
        </p:txBody>
      </p:sp>
      <p:sp>
        <p:nvSpPr>
          <p:cNvPr id="408581" name="Rectangle 5">
            <a:extLst>
              <a:ext uri="{FF2B5EF4-FFF2-40B4-BE49-F238E27FC236}">
                <a16:creationId xmlns:a16="http://schemas.microsoft.com/office/drawing/2014/main" id="{A60BE313-5405-4401-A230-AB44AE3E8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5" y="2322513"/>
            <a:ext cx="455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zh-CN" altLang="en-US" sz="2400">
                <a:solidFill>
                  <a:srgbClr val="184090"/>
                </a:solidFill>
                <a:latin typeface="楷体_GB2312" pitchFamily="49" charset="-122"/>
              </a:rPr>
              <a:t>驱动电路          负载电路</a:t>
            </a:r>
          </a:p>
        </p:txBody>
      </p:sp>
      <p:sp>
        <p:nvSpPr>
          <p:cNvPr id="408582" name="Rectangle 6">
            <a:extLst>
              <a:ext uri="{FF2B5EF4-FFF2-40B4-BE49-F238E27FC236}">
                <a16:creationId xmlns:a16="http://schemas.microsoft.com/office/drawing/2014/main" id="{28C9261A-02CA-4E0D-B27D-D290488C3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88" y="2981325"/>
            <a:ext cx="5500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、）</a:t>
            </a:r>
            <a:r>
              <a:rPr lang="en-US" altLang="zh-CN" sz="28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800" baseline="-30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OH(min)          </a:t>
            </a:r>
            <a:r>
              <a:rPr lang="en-US" altLang="zh-CN" sz="2800">
                <a:solidFill>
                  <a:srgbClr val="18409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≥  </a:t>
            </a:r>
            <a:r>
              <a:rPr lang="en-US" altLang="zh-CN" sz="28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800" baseline="-30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IH(min)</a:t>
            </a:r>
          </a:p>
        </p:txBody>
      </p:sp>
      <p:sp>
        <p:nvSpPr>
          <p:cNvPr id="408583" name="Rectangle 7">
            <a:extLst>
              <a:ext uri="{FF2B5EF4-FFF2-40B4-BE49-F238E27FC236}">
                <a16:creationId xmlns:a16="http://schemas.microsoft.com/office/drawing/2014/main" id="{3DD148F1-B4D6-46A2-B406-C3822F83B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88" y="3700463"/>
            <a:ext cx="5400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、）</a:t>
            </a:r>
            <a:r>
              <a:rPr lang="en-US" altLang="zh-CN" sz="28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800" baseline="-30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OL(max)          </a:t>
            </a:r>
            <a:r>
              <a:rPr lang="en-US" altLang="zh-CN" sz="2800">
                <a:solidFill>
                  <a:srgbClr val="18409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≤  </a:t>
            </a:r>
            <a:r>
              <a:rPr lang="en-US" altLang="zh-CN" sz="28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800" baseline="-30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IL(max)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5C2AF1FB-103A-40DA-A1AF-49B79A61B82B}"/>
              </a:ext>
            </a:extLst>
          </p:cNvPr>
          <p:cNvGrpSpPr>
            <a:grpSpLocks/>
          </p:cNvGrpSpPr>
          <p:nvPr/>
        </p:nvGrpSpPr>
        <p:grpSpPr bwMode="auto">
          <a:xfrm>
            <a:off x="1479550" y="5141913"/>
            <a:ext cx="4964113" cy="519112"/>
            <a:chOff x="1066" y="3113"/>
            <a:chExt cx="3127" cy="327"/>
          </a:xfrm>
        </p:grpSpPr>
        <p:grpSp>
          <p:nvGrpSpPr>
            <p:cNvPr id="58382" name="Group 9">
              <a:extLst>
                <a:ext uri="{FF2B5EF4-FFF2-40B4-BE49-F238E27FC236}">
                  <a16:creationId xmlns:a16="http://schemas.microsoft.com/office/drawing/2014/main" id="{D42F3D9C-7FD7-44FF-A40C-51E9215B8C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0" y="3145"/>
              <a:ext cx="798" cy="232"/>
              <a:chOff x="3456" y="3792"/>
              <a:chExt cx="672" cy="240"/>
            </a:xfrm>
          </p:grpSpPr>
          <p:sp>
            <p:nvSpPr>
              <p:cNvPr id="58384" name="Line 10">
                <a:extLst>
                  <a:ext uri="{FF2B5EF4-FFF2-40B4-BE49-F238E27FC236}">
                    <a16:creationId xmlns:a16="http://schemas.microsoft.com/office/drawing/2014/main" id="{8E96D75F-50B5-42AB-81E7-B1AF8A2B0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79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5" name="Line 11">
                <a:extLst>
                  <a:ext uri="{FF2B5EF4-FFF2-40B4-BE49-F238E27FC236}">
                    <a16:creationId xmlns:a16="http://schemas.microsoft.com/office/drawing/2014/main" id="{490F3EF7-16D2-4A2E-AD66-023D87A87B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379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383" name="Rectangle 12">
              <a:extLst>
                <a:ext uri="{FF2B5EF4-FFF2-40B4-BE49-F238E27FC236}">
                  <a16:creationId xmlns:a16="http://schemas.microsoft.com/office/drawing/2014/main" id="{D8B18ED7-BF00-46DB-A890-962DE7FA8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113"/>
              <a:ext cx="31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18409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r>
                <a:rPr lang="zh-CN" altLang="en-US" sz="2800">
                  <a:solidFill>
                    <a:srgbClr val="18409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、）</a:t>
              </a:r>
              <a:r>
                <a:rPr lang="en-US" altLang="zh-CN" sz="2800">
                  <a:solidFill>
                    <a:srgbClr val="18409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lang="en-US" altLang="zh-CN" sz="2800" baseline="-30000">
                  <a:solidFill>
                    <a:srgbClr val="18409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OL(max)         </a:t>
              </a:r>
              <a:r>
                <a:rPr lang="en-US" altLang="zh-CN" sz="2800">
                  <a:solidFill>
                    <a:srgbClr val="184090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≥  </a:t>
              </a:r>
              <a:r>
                <a:rPr lang="en-US" altLang="zh-CN" sz="2800">
                  <a:solidFill>
                    <a:srgbClr val="18409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lang="en-US" altLang="zh-CN" sz="2800" baseline="-30000">
                  <a:solidFill>
                    <a:srgbClr val="18409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IL(total)</a:t>
              </a:r>
            </a:p>
          </p:txBody>
        </p:sp>
      </p:grpSp>
      <p:sp>
        <p:nvSpPr>
          <p:cNvPr id="408589" name="Rectangle 13">
            <a:extLst>
              <a:ext uri="{FF2B5EF4-FFF2-40B4-BE49-F238E27FC236}">
                <a16:creationId xmlns:a16="http://schemas.microsoft.com/office/drawing/2014/main" id="{7B29E636-7D73-42BD-8FF7-EDA6F9046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1252538"/>
            <a:ext cx="815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184090"/>
                </a:solidFill>
                <a:latin typeface="Times New Roman" panose="02020603050405020304" pitchFamily="18" charset="0"/>
              </a:rPr>
              <a:t>驱动电路必须能为负载电路提供合乎相应标准的高、低电平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57FE2E9D-9358-45F1-996C-BF037C22DEF8}"/>
              </a:ext>
            </a:extLst>
          </p:cNvPr>
          <p:cNvGrpSpPr>
            <a:grpSpLocks/>
          </p:cNvGrpSpPr>
          <p:nvPr/>
        </p:nvGrpSpPr>
        <p:grpSpPr bwMode="auto">
          <a:xfrm>
            <a:off x="1474788" y="4329113"/>
            <a:ext cx="4972050" cy="595312"/>
            <a:chOff x="266" y="2464"/>
            <a:chExt cx="2232" cy="375"/>
          </a:xfrm>
        </p:grpSpPr>
        <p:grpSp>
          <p:nvGrpSpPr>
            <p:cNvPr id="58377" name="Group 15">
              <a:extLst>
                <a:ext uri="{FF2B5EF4-FFF2-40B4-BE49-F238E27FC236}">
                  <a16:creationId xmlns:a16="http://schemas.microsoft.com/office/drawing/2014/main" id="{57BB7D05-80E2-466A-9981-92B8E1DF66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556"/>
              <a:ext cx="720" cy="240"/>
              <a:chOff x="1584" y="3312"/>
              <a:chExt cx="720" cy="240"/>
            </a:xfrm>
          </p:grpSpPr>
          <p:sp>
            <p:nvSpPr>
              <p:cNvPr id="58380" name="Line 16">
                <a:extLst>
                  <a:ext uri="{FF2B5EF4-FFF2-40B4-BE49-F238E27FC236}">
                    <a16:creationId xmlns:a16="http://schemas.microsoft.com/office/drawing/2014/main" id="{A78A5FBC-AA16-4C18-A011-F6FE48CE0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3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1" name="Line 17">
                <a:extLst>
                  <a:ext uri="{FF2B5EF4-FFF2-40B4-BE49-F238E27FC236}">
                    <a16:creationId xmlns:a16="http://schemas.microsoft.com/office/drawing/2014/main" id="{F6E77749-0FE8-495B-AFC1-A7AA2B818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3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378" name="Rectangle 18">
              <a:extLst>
                <a:ext uri="{FF2B5EF4-FFF2-40B4-BE49-F238E27FC236}">
                  <a16:creationId xmlns:a16="http://schemas.microsoft.com/office/drawing/2014/main" id="{D65F772D-7C4D-4835-A423-3E82BB913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464"/>
              <a:ext cx="20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18409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 I</a:t>
              </a:r>
              <a:r>
                <a:rPr lang="en-US" altLang="zh-CN" sz="2800" baseline="-30000">
                  <a:solidFill>
                    <a:srgbClr val="18409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OH(max)           </a:t>
              </a:r>
              <a:r>
                <a:rPr lang="en-US" altLang="zh-CN" sz="2800">
                  <a:solidFill>
                    <a:srgbClr val="184090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≥  </a:t>
              </a:r>
              <a:r>
                <a:rPr lang="en-US" altLang="zh-CN" sz="2800">
                  <a:solidFill>
                    <a:srgbClr val="18409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lang="en-US" altLang="zh-CN" sz="2800" baseline="-30000">
                  <a:solidFill>
                    <a:srgbClr val="18409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IH(total)</a:t>
              </a:r>
            </a:p>
          </p:txBody>
        </p:sp>
        <p:sp>
          <p:nvSpPr>
            <p:cNvPr id="58379" name="Rectangle 19">
              <a:extLst>
                <a:ext uri="{FF2B5EF4-FFF2-40B4-BE49-F238E27FC236}">
                  <a16:creationId xmlns:a16="http://schemas.microsoft.com/office/drawing/2014/main" id="{51E1AF9D-D67B-4A7A-8831-F6F572B90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" y="2512"/>
              <a:ext cx="4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18409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r>
                <a:rPr lang="zh-CN" altLang="en-US" sz="2800">
                  <a:solidFill>
                    <a:srgbClr val="18409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、）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0" grpId="0" autoUpdateAnimBg="0"/>
      <p:bldP spid="408581" grpId="0"/>
      <p:bldP spid="408582" grpId="0"/>
      <p:bldP spid="408583" grpId="0" autoUpdateAnimBg="0"/>
      <p:bldP spid="40858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71" name="Rectangle 11">
            <a:extLst>
              <a:ext uri="{FF2B5EF4-FFF2-40B4-BE49-F238E27FC236}">
                <a16:creationId xmlns:a16="http://schemas.microsoft.com/office/drawing/2014/main" id="{90F21ECB-0F0A-4515-BF07-E41664624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9275"/>
            <a:ext cx="7843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184090"/>
                </a:solidFill>
                <a:latin typeface="Times New Roman" panose="02020603050405020304" pitchFamily="18" charset="0"/>
              </a:rPr>
              <a:t>图中给出了各个系列在给定电源电压下四个逻辑电平参数</a:t>
            </a:r>
          </a:p>
        </p:txBody>
      </p:sp>
      <p:sp>
        <p:nvSpPr>
          <p:cNvPr id="59395" name="Rectangle 19">
            <a:extLst>
              <a:ext uri="{FF2B5EF4-FFF2-40B4-BE49-F238E27FC236}">
                <a16:creationId xmlns:a16="http://schemas.microsoft.com/office/drawing/2014/main" id="{F41A7189-DE1F-45C4-84D0-162EDE6B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9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9396" name="Object 18">
            <a:extLst>
              <a:ext uri="{FF2B5EF4-FFF2-40B4-BE49-F238E27FC236}">
                <a16:creationId xmlns:a16="http://schemas.microsoft.com/office/drawing/2014/main" id="{CC1D8F7E-3D31-4A07-8340-1B1EC7C29C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550" y="1733550"/>
          <a:ext cx="8723313" cy="493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图片" r:id="rId3" imgW="5805448" imgH="2879062" progId="Word.Picture.8">
                  <p:embed/>
                </p:oleObj>
              </mc:Choice>
              <mc:Fallback>
                <p:oleObj name="图片" r:id="rId3" imgW="5805448" imgH="2879062" progId="Word.Picture.8">
                  <p:embed/>
                  <p:pic>
                    <p:nvPicPr>
                      <p:cNvPr id="59396" name="Object 18">
                        <a:extLst>
                          <a:ext uri="{FF2B5EF4-FFF2-40B4-BE49-F238E27FC236}">
                            <a16:creationId xmlns:a16="http://schemas.microsoft.com/office/drawing/2014/main" id="{CC1D8F7E-3D31-4A07-8340-1B1EC7C29C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1733550"/>
                        <a:ext cx="8723313" cy="49355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2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71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>
            <a:extLst>
              <a:ext uri="{FF2B5EF4-FFF2-40B4-BE49-F238E27FC236}">
                <a16:creationId xmlns:a16="http://schemas.microsoft.com/office/drawing/2014/main" id="{169FB0E4-BCE9-420D-87CD-5C77EBB62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476250"/>
            <a:ext cx="59039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5V CMOS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门驱动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3.3V CMOS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门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800">
              <a:solidFill>
                <a:srgbClr val="18409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9" name="Rectangle 5">
            <a:extLst>
              <a:ext uri="{FF2B5EF4-FFF2-40B4-BE49-F238E27FC236}">
                <a16:creationId xmlns:a16="http://schemas.microsoft.com/office/drawing/2014/main" id="{D299F14D-31EE-4DA1-97C6-EFBC4DEC6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775" y="1233488"/>
            <a:ext cx="5111750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OH</a:t>
            </a:r>
            <a:r>
              <a:rPr lang="zh-CN" altLang="en-US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min)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=4.4V      V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OL(max) 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=0.5V</a:t>
            </a:r>
          </a:p>
        </p:txBody>
      </p:sp>
      <p:sp>
        <p:nvSpPr>
          <p:cNvPr id="60420" name="Rectangle 6">
            <a:extLst>
              <a:ext uri="{FF2B5EF4-FFF2-40B4-BE49-F238E27FC236}">
                <a16:creationId xmlns:a16="http://schemas.microsoft.com/office/drawing/2014/main" id="{93B6F347-B0B3-41BD-84DC-0E11E4866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2263775"/>
            <a:ext cx="8101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3.3V CMOS</a:t>
            </a:r>
            <a:r>
              <a:rPr lang="zh-CN" altLang="en-US" sz="24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门系列 </a:t>
            </a:r>
            <a:r>
              <a:rPr lang="zh-CN" altLang="en-US" sz="1800">
                <a:solidFill>
                  <a:srgbClr val="184090"/>
                </a:solidFill>
                <a:ea typeface="宋体" panose="02010600030101010101" pitchFamily="2" charset="-122"/>
              </a:rPr>
              <a:t>       </a:t>
            </a:r>
            <a:r>
              <a:rPr lang="zh-CN" altLang="en-US" sz="2400">
                <a:solidFill>
                  <a:srgbClr val="18409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IH(min)   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 2V       V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IL(max )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 0.8V</a:t>
            </a:r>
          </a:p>
        </p:txBody>
      </p:sp>
      <p:sp>
        <p:nvSpPr>
          <p:cNvPr id="60421" name="Rectangle 7">
            <a:extLst>
              <a:ext uri="{FF2B5EF4-FFF2-40B4-BE49-F238E27FC236}">
                <a16:creationId xmlns:a16="http://schemas.microsoft.com/office/drawing/2014/main" id="{4D8499E0-86F1-4C33-AB59-122EEC622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175" y="1703388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OH</a:t>
            </a:r>
            <a:r>
              <a:rPr lang="zh-CN" altLang="en-US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max)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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60422" name="Rectangle 8">
            <a:extLst>
              <a:ext uri="{FF2B5EF4-FFF2-40B4-BE49-F238E27FC236}">
                <a16:creationId xmlns:a16="http://schemas.microsoft.com/office/drawing/2014/main" id="{C11CA397-542D-4755-97D2-C27A985F7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0" y="2768600"/>
            <a:ext cx="309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IH</a:t>
            </a:r>
            <a:r>
              <a:rPr lang="zh-CN" altLang="en-US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max)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=5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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409609" name="Rectangle 9">
            <a:extLst>
              <a:ext uri="{FF2B5EF4-FFF2-40B4-BE49-F238E27FC236}">
                <a16:creationId xmlns:a16="http://schemas.microsoft.com/office/drawing/2014/main" id="{A430C77E-67F8-45E5-935F-265ED7219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3670300"/>
            <a:ext cx="3038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13326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30000">
                <a:solidFill>
                  <a:srgbClr val="13326F"/>
                </a:solidFill>
                <a:latin typeface="Times New Roman" panose="02020603050405020304" pitchFamily="18" charset="0"/>
              </a:rPr>
              <a:t>OH(min)    </a:t>
            </a:r>
            <a:r>
              <a:rPr lang="en-US" altLang="zh-CN" sz="2400">
                <a:solidFill>
                  <a:srgbClr val="13326F"/>
                </a:solidFill>
                <a:latin typeface="Times New Roman" panose="02020603050405020304" pitchFamily="18" charset="0"/>
              </a:rPr>
              <a:t>≥   V</a:t>
            </a:r>
            <a:r>
              <a:rPr lang="en-US" altLang="zh-CN" sz="2400" baseline="-30000">
                <a:solidFill>
                  <a:srgbClr val="13326F"/>
                </a:solidFill>
                <a:latin typeface="Times New Roman" panose="02020603050405020304" pitchFamily="18" charset="0"/>
              </a:rPr>
              <a:t>IH(min)</a:t>
            </a:r>
          </a:p>
        </p:txBody>
      </p:sp>
      <p:sp>
        <p:nvSpPr>
          <p:cNvPr id="409610" name="Rectangle 10">
            <a:extLst>
              <a:ext uri="{FF2B5EF4-FFF2-40B4-BE49-F238E27FC236}">
                <a16:creationId xmlns:a16="http://schemas.microsoft.com/office/drawing/2014/main" id="{825BD5E7-AA12-485E-9901-9D036B5D4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025" y="3727450"/>
            <a:ext cx="3038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13326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30000">
                <a:solidFill>
                  <a:srgbClr val="13326F"/>
                </a:solidFill>
                <a:latin typeface="Times New Roman" panose="02020603050405020304" pitchFamily="18" charset="0"/>
              </a:rPr>
              <a:t>OL(max)   </a:t>
            </a:r>
            <a:r>
              <a:rPr lang="en-US" altLang="zh-CN" sz="2400">
                <a:solidFill>
                  <a:srgbClr val="13326F"/>
                </a:solidFill>
                <a:latin typeface="Times New Roman" panose="02020603050405020304" pitchFamily="18" charset="0"/>
              </a:rPr>
              <a:t>≤   V</a:t>
            </a:r>
            <a:r>
              <a:rPr lang="en-US" altLang="zh-CN" sz="2400" baseline="-30000">
                <a:solidFill>
                  <a:srgbClr val="13326F"/>
                </a:solidFill>
                <a:latin typeface="Times New Roman" panose="02020603050405020304" pitchFamily="18" charset="0"/>
              </a:rPr>
              <a:t>IL(max)</a:t>
            </a:r>
          </a:p>
        </p:txBody>
      </p:sp>
      <p:sp>
        <p:nvSpPr>
          <p:cNvPr id="409611" name="Rectangle 11">
            <a:extLst>
              <a:ext uri="{FF2B5EF4-FFF2-40B4-BE49-F238E27FC236}">
                <a16:creationId xmlns:a16="http://schemas.microsoft.com/office/drawing/2014/main" id="{FFD9D3AF-BF47-49CB-8339-355A20E1B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049838"/>
            <a:ext cx="230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13326F"/>
                </a:solidFill>
                <a:latin typeface="楷体_GB2312" pitchFamily="49" charset="-122"/>
              </a:rPr>
              <a:t>带拉电流负载</a:t>
            </a:r>
          </a:p>
        </p:txBody>
      </p:sp>
      <p:sp>
        <p:nvSpPr>
          <p:cNvPr id="409612" name="Rectangle 12">
            <a:extLst>
              <a:ext uri="{FF2B5EF4-FFF2-40B4-BE49-F238E27FC236}">
                <a16:creationId xmlns:a16="http://schemas.microsoft.com/office/drawing/2014/main" id="{C6D7E77F-39AB-44EC-9CE9-282C31E17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3213100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13326F"/>
                </a:solidFill>
                <a:latin typeface="楷体_GB2312" pitchFamily="49" charset="-122"/>
              </a:rPr>
              <a:t>输出、输入电压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428E962F-F71C-4C96-8BD1-91A1915F9B92}"/>
              </a:ext>
            </a:extLst>
          </p:cNvPr>
          <p:cNvGrpSpPr>
            <a:grpSpLocks/>
          </p:cNvGrpSpPr>
          <p:nvPr/>
        </p:nvGrpSpPr>
        <p:grpSpPr bwMode="auto">
          <a:xfrm>
            <a:off x="3667125" y="3767138"/>
            <a:ext cx="473075" cy="381000"/>
            <a:chOff x="3542" y="144"/>
            <a:chExt cx="298" cy="240"/>
          </a:xfrm>
        </p:grpSpPr>
        <p:sp>
          <p:nvSpPr>
            <p:cNvPr id="60460" name="Line 14">
              <a:extLst>
                <a:ext uri="{FF2B5EF4-FFF2-40B4-BE49-F238E27FC236}">
                  <a16:creationId xmlns:a16="http://schemas.microsoft.com/office/drawing/2014/main" id="{A35277AF-D319-402B-B94D-5AD94F490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2" y="240"/>
              <a:ext cx="58" cy="1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1" name="Line 15">
              <a:extLst>
                <a:ext uri="{FF2B5EF4-FFF2-40B4-BE49-F238E27FC236}">
                  <a16:creationId xmlns:a16="http://schemas.microsoft.com/office/drawing/2014/main" id="{CA33AF95-E999-44A6-B062-CC23E5F065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44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4DAE8CA6-E0D2-47B8-8F02-967956502860}"/>
              </a:ext>
            </a:extLst>
          </p:cNvPr>
          <p:cNvGrpSpPr>
            <a:grpSpLocks/>
          </p:cNvGrpSpPr>
          <p:nvPr/>
        </p:nvGrpSpPr>
        <p:grpSpPr bwMode="auto">
          <a:xfrm>
            <a:off x="7667625" y="3670300"/>
            <a:ext cx="473075" cy="381000"/>
            <a:chOff x="3542" y="144"/>
            <a:chExt cx="298" cy="240"/>
          </a:xfrm>
        </p:grpSpPr>
        <p:sp>
          <p:nvSpPr>
            <p:cNvPr id="60458" name="Line 17">
              <a:extLst>
                <a:ext uri="{FF2B5EF4-FFF2-40B4-BE49-F238E27FC236}">
                  <a16:creationId xmlns:a16="http://schemas.microsoft.com/office/drawing/2014/main" id="{5639C5E2-7BE0-4900-BB74-B47CFA8D1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2" y="240"/>
              <a:ext cx="58" cy="1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9" name="Line 18">
              <a:extLst>
                <a:ext uri="{FF2B5EF4-FFF2-40B4-BE49-F238E27FC236}">
                  <a16:creationId xmlns:a16="http://schemas.microsoft.com/office/drawing/2014/main" id="{A159CF19-EB17-4ABA-91B7-4756CDEC1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44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9">
            <a:extLst>
              <a:ext uri="{FF2B5EF4-FFF2-40B4-BE49-F238E27FC236}">
                <a16:creationId xmlns:a16="http://schemas.microsoft.com/office/drawing/2014/main" id="{393B7CAB-0A78-40CC-9F25-AC88D9647B95}"/>
              </a:ext>
            </a:extLst>
          </p:cNvPr>
          <p:cNvGrpSpPr>
            <a:grpSpLocks/>
          </p:cNvGrpSpPr>
          <p:nvPr/>
        </p:nvGrpSpPr>
        <p:grpSpPr bwMode="auto">
          <a:xfrm>
            <a:off x="7129463" y="5199063"/>
            <a:ext cx="473075" cy="381000"/>
            <a:chOff x="3542" y="144"/>
            <a:chExt cx="298" cy="240"/>
          </a:xfrm>
        </p:grpSpPr>
        <p:sp>
          <p:nvSpPr>
            <p:cNvPr id="60456" name="Line 20">
              <a:extLst>
                <a:ext uri="{FF2B5EF4-FFF2-40B4-BE49-F238E27FC236}">
                  <a16:creationId xmlns:a16="http://schemas.microsoft.com/office/drawing/2014/main" id="{544B04E3-7A87-410D-AD95-E95F8472E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2" y="240"/>
              <a:ext cx="58" cy="1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7" name="Line 21">
              <a:extLst>
                <a:ext uri="{FF2B5EF4-FFF2-40B4-BE49-F238E27FC236}">
                  <a16:creationId xmlns:a16="http://schemas.microsoft.com/office/drawing/2014/main" id="{98D1D7D3-BCCA-4BEF-9454-169F2EBD18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44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622" name="Rectangle 22">
            <a:extLst>
              <a:ext uri="{FF2B5EF4-FFF2-40B4-BE49-F238E27FC236}">
                <a16:creationId xmlns:a16="http://schemas.microsoft.com/office/drawing/2014/main" id="{048BCECB-8D47-4D72-A714-A45BFDE8A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5589588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3366"/>
                </a:solidFill>
                <a:latin typeface="Arial" panose="020B0604020202020204" pitchFamily="34" charset="0"/>
              </a:rPr>
              <a:t>带灌</a:t>
            </a:r>
            <a:r>
              <a:rPr lang="zh-CN" altLang="en-US" sz="2400">
                <a:solidFill>
                  <a:srgbClr val="003366"/>
                </a:solidFill>
              </a:rPr>
              <a:t>电流负载</a:t>
            </a:r>
          </a:p>
        </p:txBody>
      </p:sp>
      <p:sp>
        <p:nvSpPr>
          <p:cNvPr id="60431" name="Rectangle 24">
            <a:extLst>
              <a:ext uri="{FF2B5EF4-FFF2-40B4-BE49-F238E27FC236}">
                <a16:creationId xmlns:a16="http://schemas.microsoft.com/office/drawing/2014/main" id="{2D17CA1E-9C26-421F-BFD3-85853FC97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3" y="1231900"/>
            <a:ext cx="42846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例：已知：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5V CMOS</a:t>
            </a:r>
            <a:r>
              <a:rPr lang="zh-CN" altLang="en-US" sz="24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门系列</a:t>
            </a:r>
          </a:p>
        </p:txBody>
      </p:sp>
      <p:sp>
        <p:nvSpPr>
          <p:cNvPr id="60432" name="Rectangle 25">
            <a:extLst>
              <a:ext uri="{FF2B5EF4-FFF2-40B4-BE49-F238E27FC236}">
                <a16:creationId xmlns:a16="http://schemas.microsoft.com/office/drawing/2014/main" id="{FADF31CE-446F-4CEE-B85C-74372E004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1725613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OL</a:t>
            </a:r>
            <a:r>
              <a:rPr lang="zh-CN" altLang="en-US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max)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20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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60433" name="Rectangle 28">
            <a:extLst>
              <a:ext uri="{FF2B5EF4-FFF2-40B4-BE49-F238E27FC236}">
                <a16:creationId xmlns:a16="http://schemas.microsoft.com/office/drawing/2014/main" id="{7A8B84F0-950B-4183-9499-D521087E5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263" y="2755900"/>
            <a:ext cx="309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IL</a:t>
            </a:r>
            <a:r>
              <a:rPr lang="zh-CN" altLang="en-US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max)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 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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</a:p>
        </p:txBody>
      </p:sp>
      <p:grpSp>
        <p:nvGrpSpPr>
          <p:cNvPr id="5" name="Group 29">
            <a:extLst>
              <a:ext uri="{FF2B5EF4-FFF2-40B4-BE49-F238E27FC236}">
                <a16:creationId xmlns:a16="http://schemas.microsoft.com/office/drawing/2014/main" id="{5209B65D-D1C5-45E1-BDF9-4E0CE50C8202}"/>
              </a:ext>
            </a:extLst>
          </p:cNvPr>
          <p:cNvGrpSpPr>
            <a:grpSpLocks/>
          </p:cNvGrpSpPr>
          <p:nvPr/>
        </p:nvGrpSpPr>
        <p:grpSpPr bwMode="auto">
          <a:xfrm>
            <a:off x="4321175" y="4957763"/>
            <a:ext cx="3743325" cy="503237"/>
            <a:chOff x="204" y="3294"/>
            <a:chExt cx="2358" cy="317"/>
          </a:xfrm>
        </p:grpSpPr>
        <p:sp>
          <p:nvSpPr>
            <p:cNvPr id="60448" name="Rectangle 30">
              <a:extLst>
                <a:ext uri="{FF2B5EF4-FFF2-40B4-BE49-F238E27FC236}">
                  <a16:creationId xmlns:a16="http://schemas.microsoft.com/office/drawing/2014/main" id="{9E369CC7-425E-4061-8392-84780D6F1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3294"/>
              <a:ext cx="23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13326F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aseline="-30000">
                  <a:solidFill>
                    <a:srgbClr val="13326F"/>
                  </a:solidFill>
                  <a:latin typeface="Times New Roman" panose="02020603050405020304" pitchFamily="18" charset="0"/>
                </a:rPr>
                <a:t>OH(max) </a:t>
              </a:r>
              <a:r>
                <a:rPr lang="en-US" altLang="zh-CN" sz="2400">
                  <a:solidFill>
                    <a:srgbClr val="13326F"/>
                  </a:solidFill>
                  <a:latin typeface="Times New Roman" panose="02020603050405020304" pitchFamily="18" charset="0"/>
                </a:rPr>
                <a:t>≥  I</a:t>
              </a:r>
              <a:r>
                <a:rPr lang="en-US" altLang="zh-CN" sz="2400" baseline="-30000">
                  <a:solidFill>
                    <a:srgbClr val="13326F"/>
                  </a:solidFill>
                  <a:latin typeface="Times New Roman" panose="02020603050405020304" pitchFamily="18" charset="0"/>
                </a:rPr>
                <a:t>IH(total)</a:t>
              </a:r>
            </a:p>
          </p:txBody>
        </p:sp>
        <p:grpSp>
          <p:nvGrpSpPr>
            <p:cNvPr id="60449" name="Group 31">
              <a:extLst>
                <a:ext uri="{FF2B5EF4-FFF2-40B4-BE49-F238E27FC236}">
                  <a16:creationId xmlns:a16="http://schemas.microsoft.com/office/drawing/2014/main" id="{4F08E481-C540-4B56-B164-E243DCE07B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3339"/>
              <a:ext cx="1633" cy="272"/>
              <a:chOff x="204" y="3339"/>
              <a:chExt cx="1633" cy="272"/>
            </a:xfrm>
          </p:grpSpPr>
          <p:grpSp>
            <p:nvGrpSpPr>
              <p:cNvPr id="60450" name="Group 32">
                <a:extLst>
                  <a:ext uri="{FF2B5EF4-FFF2-40B4-BE49-F238E27FC236}">
                    <a16:creationId xmlns:a16="http://schemas.microsoft.com/office/drawing/2014/main" id="{B323232F-A21B-4DF8-8149-576B4E2198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4" y="3385"/>
                <a:ext cx="726" cy="226"/>
                <a:chOff x="1584" y="3312"/>
                <a:chExt cx="720" cy="240"/>
              </a:xfrm>
            </p:grpSpPr>
            <p:sp>
              <p:nvSpPr>
                <p:cNvPr id="60454" name="Line 33">
                  <a:extLst>
                    <a:ext uri="{FF2B5EF4-FFF2-40B4-BE49-F238E27FC236}">
                      <a16:creationId xmlns:a16="http://schemas.microsoft.com/office/drawing/2014/main" id="{A5F0102A-BE19-4D86-A812-2F1DB796CA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4" y="331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55" name="Line 34">
                  <a:extLst>
                    <a:ext uri="{FF2B5EF4-FFF2-40B4-BE49-F238E27FC236}">
                      <a16:creationId xmlns:a16="http://schemas.microsoft.com/office/drawing/2014/main" id="{6083DA3F-5639-443A-B101-90D973F9BB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31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51" name="Group 35">
                <a:extLst>
                  <a:ext uri="{FF2B5EF4-FFF2-40B4-BE49-F238E27FC236}">
                    <a16:creationId xmlns:a16="http://schemas.microsoft.com/office/drawing/2014/main" id="{E468C433-D723-4BA4-8CF5-645E9ECB92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5" y="3339"/>
                <a:ext cx="682" cy="272"/>
                <a:chOff x="1583" y="3312"/>
                <a:chExt cx="721" cy="240"/>
              </a:xfrm>
            </p:grpSpPr>
            <p:sp>
              <p:nvSpPr>
                <p:cNvPr id="60452" name="Line 36">
                  <a:extLst>
                    <a:ext uri="{FF2B5EF4-FFF2-40B4-BE49-F238E27FC236}">
                      <a16:creationId xmlns:a16="http://schemas.microsoft.com/office/drawing/2014/main" id="{07312640-9111-486B-83A6-45733D947F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3" y="331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53" name="Line 37">
                  <a:extLst>
                    <a:ext uri="{FF2B5EF4-FFF2-40B4-BE49-F238E27FC236}">
                      <a16:creationId xmlns:a16="http://schemas.microsoft.com/office/drawing/2014/main" id="{30A89F9E-4DC5-4D97-A3A0-DA4C6424AA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31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9" name="Group 47">
            <a:extLst>
              <a:ext uri="{FF2B5EF4-FFF2-40B4-BE49-F238E27FC236}">
                <a16:creationId xmlns:a16="http://schemas.microsoft.com/office/drawing/2014/main" id="{57806D68-1DB3-47F4-9C49-94EC977AB72F}"/>
              </a:ext>
            </a:extLst>
          </p:cNvPr>
          <p:cNvGrpSpPr>
            <a:grpSpLocks/>
          </p:cNvGrpSpPr>
          <p:nvPr/>
        </p:nvGrpSpPr>
        <p:grpSpPr bwMode="auto">
          <a:xfrm>
            <a:off x="7127875" y="5964238"/>
            <a:ext cx="473075" cy="381000"/>
            <a:chOff x="3542" y="144"/>
            <a:chExt cx="298" cy="240"/>
          </a:xfrm>
        </p:grpSpPr>
        <p:sp>
          <p:nvSpPr>
            <p:cNvPr id="60446" name="Line 48">
              <a:extLst>
                <a:ext uri="{FF2B5EF4-FFF2-40B4-BE49-F238E27FC236}">
                  <a16:creationId xmlns:a16="http://schemas.microsoft.com/office/drawing/2014/main" id="{B1394598-4F91-4620-B613-280668966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2" y="240"/>
              <a:ext cx="58" cy="1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7" name="Line 49">
              <a:extLst>
                <a:ext uri="{FF2B5EF4-FFF2-40B4-BE49-F238E27FC236}">
                  <a16:creationId xmlns:a16="http://schemas.microsoft.com/office/drawing/2014/main" id="{DDC0F44C-FA65-4D05-95A0-1553D19F4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44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50">
            <a:extLst>
              <a:ext uri="{FF2B5EF4-FFF2-40B4-BE49-F238E27FC236}">
                <a16:creationId xmlns:a16="http://schemas.microsoft.com/office/drawing/2014/main" id="{D898AE5B-D5A3-4824-9FC8-5B98443F4101}"/>
              </a:ext>
            </a:extLst>
          </p:cNvPr>
          <p:cNvGrpSpPr>
            <a:grpSpLocks/>
          </p:cNvGrpSpPr>
          <p:nvPr/>
        </p:nvGrpSpPr>
        <p:grpSpPr bwMode="auto">
          <a:xfrm>
            <a:off x="4319588" y="5722938"/>
            <a:ext cx="3743325" cy="503237"/>
            <a:chOff x="204" y="3294"/>
            <a:chExt cx="2358" cy="317"/>
          </a:xfrm>
        </p:grpSpPr>
        <p:sp>
          <p:nvSpPr>
            <p:cNvPr id="60438" name="Rectangle 51">
              <a:extLst>
                <a:ext uri="{FF2B5EF4-FFF2-40B4-BE49-F238E27FC236}">
                  <a16:creationId xmlns:a16="http://schemas.microsoft.com/office/drawing/2014/main" id="{E84651DE-E438-461C-B970-55E6328E9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3294"/>
              <a:ext cx="23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13326F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aseline="-30000">
                  <a:solidFill>
                    <a:srgbClr val="13326F"/>
                  </a:solidFill>
                  <a:latin typeface="Times New Roman" panose="02020603050405020304" pitchFamily="18" charset="0"/>
                </a:rPr>
                <a:t>OL(max) </a:t>
              </a:r>
              <a:r>
                <a:rPr lang="en-US" altLang="zh-CN" sz="2400">
                  <a:solidFill>
                    <a:srgbClr val="13326F"/>
                  </a:solidFill>
                  <a:latin typeface="Times New Roman" panose="02020603050405020304" pitchFamily="18" charset="0"/>
                </a:rPr>
                <a:t>≥  I</a:t>
              </a:r>
              <a:r>
                <a:rPr lang="en-US" altLang="zh-CN" sz="2400" baseline="-30000">
                  <a:solidFill>
                    <a:srgbClr val="13326F"/>
                  </a:solidFill>
                  <a:latin typeface="Times New Roman" panose="02020603050405020304" pitchFamily="18" charset="0"/>
                </a:rPr>
                <a:t>IL(total)</a:t>
              </a:r>
            </a:p>
          </p:txBody>
        </p:sp>
        <p:grpSp>
          <p:nvGrpSpPr>
            <p:cNvPr id="60439" name="Group 52">
              <a:extLst>
                <a:ext uri="{FF2B5EF4-FFF2-40B4-BE49-F238E27FC236}">
                  <a16:creationId xmlns:a16="http://schemas.microsoft.com/office/drawing/2014/main" id="{DFB5932D-2391-4EAB-A55D-A1536BCF8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3339"/>
              <a:ext cx="1633" cy="272"/>
              <a:chOff x="204" y="3339"/>
              <a:chExt cx="1633" cy="272"/>
            </a:xfrm>
          </p:grpSpPr>
          <p:grpSp>
            <p:nvGrpSpPr>
              <p:cNvPr id="60440" name="Group 53">
                <a:extLst>
                  <a:ext uri="{FF2B5EF4-FFF2-40B4-BE49-F238E27FC236}">
                    <a16:creationId xmlns:a16="http://schemas.microsoft.com/office/drawing/2014/main" id="{AECC91DF-FD49-4B9C-839B-5241CB382F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4" y="3385"/>
                <a:ext cx="726" cy="226"/>
                <a:chOff x="1584" y="3312"/>
                <a:chExt cx="720" cy="240"/>
              </a:xfrm>
            </p:grpSpPr>
            <p:sp>
              <p:nvSpPr>
                <p:cNvPr id="60444" name="Line 54">
                  <a:extLst>
                    <a:ext uri="{FF2B5EF4-FFF2-40B4-BE49-F238E27FC236}">
                      <a16:creationId xmlns:a16="http://schemas.microsoft.com/office/drawing/2014/main" id="{F49524D1-E95E-42C6-9C42-39016906ED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4" y="331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45" name="Line 55">
                  <a:extLst>
                    <a:ext uri="{FF2B5EF4-FFF2-40B4-BE49-F238E27FC236}">
                      <a16:creationId xmlns:a16="http://schemas.microsoft.com/office/drawing/2014/main" id="{61CBE312-43D7-4C94-8F1E-4D106C8ED3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31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41" name="Group 56">
                <a:extLst>
                  <a:ext uri="{FF2B5EF4-FFF2-40B4-BE49-F238E27FC236}">
                    <a16:creationId xmlns:a16="http://schemas.microsoft.com/office/drawing/2014/main" id="{3B250463-EAC3-4CB6-B08C-F5C0B848A2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6" y="3339"/>
                <a:ext cx="681" cy="272"/>
                <a:chOff x="1584" y="3312"/>
                <a:chExt cx="720" cy="240"/>
              </a:xfrm>
            </p:grpSpPr>
            <p:sp>
              <p:nvSpPr>
                <p:cNvPr id="60442" name="Line 57">
                  <a:extLst>
                    <a:ext uri="{FF2B5EF4-FFF2-40B4-BE49-F238E27FC236}">
                      <a16:creationId xmlns:a16="http://schemas.microsoft.com/office/drawing/2014/main" id="{33F99BC1-EA65-4B30-B9F1-FC934D23B0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4" y="331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43" name="Line 58">
                  <a:extLst>
                    <a:ext uri="{FF2B5EF4-FFF2-40B4-BE49-F238E27FC236}">
                      <a16:creationId xmlns:a16="http://schemas.microsoft.com/office/drawing/2014/main" id="{1A7C07C0-10F6-434D-AE55-63B3CBB086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31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09659" name="Rectangle 59">
            <a:extLst>
              <a:ext uri="{FF2B5EF4-FFF2-40B4-BE49-F238E27FC236}">
                <a16:creationId xmlns:a16="http://schemas.microsoft.com/office/drawing/2014/main" id="{2A7F5093-757C-4FBA-93CD-30A5673DA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400550"/>
            <a:ext cx="3348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13326F"/>
                </a:solidFill>
                <a:latin typeface="楷体_GB2312" pitchFamily="49" charset="-122"/>
              </a:rPr>
              <a:t>当负载门个数</a:t>
            </a:r>
            <a:r>
              <a:rPr lang="en-US" altLang="zh-CN" sz="2400">
                <a:solidFill>
                  <a:srgbClr val="13326F"/>
                </a:solidFill>
                <a:latin typeface="楷体_GB2312" pitchFamily="49" charset="-122"/>
              </a:rPr>
              <a:t>n</a:t>
            </a:r>
            <a:r>
              <a:rPr lang="zh-CN" altLang="en-US" sz="2400">
                <a:solidFill>
                  <a:srgbClr val="13326F"/>
                </a:solidFill>
                <a:latin typeface="楷体_GB2312" pitchFamily="49" charset="-122"/>
              </a:rPr>
              <a:t>小于</a:t>
            </a:r>
            <a:r>
              <a:rPr lang="zh-CN" altLang="en-US" sz="2400">
                <a:solidFill>
                  <a:srgbClr val="13326F"/>
                </a:solidFill>
                <a:latin typeface="Times New Roman" panose="02020603050405020304" pitchFamily="18" charset="0"/>
              </a:rPr>
              <a:t>≤</a:t>
            </a:r>
            <a:r>
              <a:rPr lang="en-US" altLang="zh-CN" sz="2400">
                <a:solidFill>
                  <a:srgbClr val="13326F"/>
                </a:solidFill>
                <a:latin typeface="Times New Roman" panose="02020603050405020304" pitchFamily="18" charset="0"/>
              </a:rPr>
              <a:t>4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9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0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0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0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0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0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9" grpId="0"/>
      <p:bldP spid="409610" grpId="0"/>
      <p:bldP spid="409611" grpId="0"/>
      <p:bldP spid="409612" grpId="0"/>
      <p:bldP spid="409622" grpId="0"/>
      <p:bldP spid="40965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>
            <a:extLst>
              <a:ext uri="{FF2B5EF4-FFF2-40B4-BE49-F238E27FC236}">
                <a16:creationId xmlns:a16="http://schemas.microsoft.com/office/drawing/2014/main" id="{91D46BE6-39E5-41D1-B96F-24F6020A8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41325"/>
            <a:ext cx="5507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4.</a:t>
            </a:r>
            <a:r>
              <a:rPr lang="en-US" altLang="zh-CN" sz="2800">
                <a:solidFill>
                  <a:srgbClr val="CC0000"/>
                </a:solidFill>
                <a:latin typeface="楷体_GB2312" pitchFamily="49" charset="-122"/>
              </a:rPr>
              <a:t> 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3.3V CMOS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门驱动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5V CMOS</a:t>
            </a:r>
            <a:r>
              <a:rPr lang="zh-CN" altLang="en-US" sz="2800">
                <a:solidFill>
                  <a:srgbClr val="184090"/>
                </a:solidFill>
                <a:latin typeface="Times New Roman" panose="02020603050405020304" pitchFamily="18" charset="0"/>
              </a:rPr>
              <a:t>门</a:t>
            </a:r>
          </a:p>
        </p:txBody>
      </p:sp>
      <p:sp>
        <p:nvSpPr>
          <p:cNvPr id="412680" name="Rectangle 8">
            <a:extLst>
              <a:ext uri="{FF2B5EF4-FFF2-40B4-BE49-F238E27FC236}">
                <a16:creationId xmlns:a16="http://schemas.microsoft.com/office/drawing/2014/main" id="{A47EFE82-9CEC-4589-B2EF-DDFDD3974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321050"/>
            <a:ext cx="7886700" cy="8223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式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、都能满足，但式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1 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OH(min)    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≥V</a:t>
            </a:r>
            <a:r>
              <a:rPr lang="en-US" altLang="zh-CN" sz="2400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IH(min)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不满足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采用外接上拉电阻。</a:t>
            </a:r>
          </a:p>
        </p:txBody>
      </p:sp>
      <p:sp>
        <p:nvSpPr>
          <p:cNvPr id="412681" name="Rectangle 9">
            <a:extLst>
              <a:ext uri="{FF2B5EF4-FFF2-40B4-BE49-F238E27FC236}">
                <a16:creationId xmlns:a16="http://schemas.microsoft.com/office/drawing/2014/main" id="{8FAF1EEE-6020-48B4-863D-0D3C1F3A2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589588"/>
            <a:ext cx="4645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lang="zh-CN" altLang="en-US" sz="2000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>
                <a:solidFill>
                  <a:srgbClr val="000066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：驱动门输出级截止管的漏电流）</a:t>
            </a:r>
          </a:p>
        </p:txBody>
      </p:sp>
      <p:graphicFrame>
        <p:nvGraphicFramePr>
          <p:cNvPr id="412684" name="Object 12">
            <a:extLst>
              <a:ext uri="{FF2B5EF4-FFF2-40B4-BE49-F238E27FC236}">
                <a16:creationId xmlns:a16="http://schemas.microsoft.com/office/drawing/2014/main" id="{2A4E91EE-AC73-41DA-A8CC-D756BDCF69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263" y="4689475"/>
          <a:ext cx="439261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公式" r:id="rId3" imgW="1562100" imgH="190500" progId="Equation.3">
                  <p:embed/>
                </p:oleObj>
              </mc:Choice>
              <mc:Fallback>
                <p:oleObj name="公式" r:id="rId3" imgW="1562100" imgH="190500" progId="Equation.3">
                  <p:embed/>
                  <p:pic>
                    <p:nvPicPr>
                      <p:cNvPr id="412684" name="Object 12">
                        <a:extLst>
                          <a:ext uri="{FF2B5EF4-FFF2-40B4-BE49-F238E27FC236}">
                            <a16:creationId xmlns:a16="http://schemas.microsoft.com/office/drawing/2014/main" id="{2A4E91EE-AC73-41DA-A8CC-D756BDCF69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4689475"/>
                        <a:ext cx="439261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Rectangle 32">
            <a:extLst>
              <a:ext uri="{FF2B5EF4-FFF2-40B4-BE49-F238E27FC236}">
                <a16:creationId xmlns:a16="http://schemas.microsoft.com/office/drawing/2014/main" id="{698AE8BC-C7C3-4F92-89C9-904EA3F11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208088"/>
            <a:ext cx="5111750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OH</a:t>
            </a:r>
            <a:r>
              <a:rPr lang="zh-CN" altLang="en-US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min)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=2.4V      V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OL(max) 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=0.4V</a:t>
            </a:r>
          </a:p>
        </p:txBody>
      </p:sp>
      <p:sp>
        <p:nvSpPr>
          <p:cNvPr id="61447" name="Rectangle 33">
            <a:extLst>
              <a:ext uri="{FF2B5EF4-FFF2-40B4-BE49-F238E27FC236}">
                <a16:creationId xmlns:a16="http://schemas.microsoft.com/office/drawing/2014/main" id="{CD172D03-6E7C-486E-BD41-C922CE60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2143125"/>
            <a:ext cx="8101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5V CMOS</a:t>
            </a:r>
            <a:r>
              <a:rPr lang="zh-CN" altLang="en-US" sz="24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门系列 </a:t>
            </a:r>
            <a:r>
              <a:rPr lang="zh-CN" altLang="en-US" sz="1800">
                <a:solidFill>
                  <a:srgbClr val="184090"/>
                </a:solidFill>
                <a:ea typeface="宋体" panose="02010600030101010101" pitchFamily="2" charset="-122"/>
              </a:rPr>
              <a:t>       </a:t>
            </a:r>
            <a:r>
              <a:rPr lang="zh-CN" altLang="en-US" sz="2400">
                <a:solidFill>
                  <a:srgbClr val="18409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IH(min)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=3.5V       V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IL(max )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=1.5V</a:t>
            </a:r>
          </a:p>
        </p:txBody>
      </p:sp>
      <p:sp>
        <p:nvSpPr>
          <p:cNvPr id="61448" name="Rectangle 34">
            <a:extLst>
              <a:ext uri="{FF2B5EF4-FFF2-40B4-BE49-F238E27FC236}">
                <a16:creationId xmlns:a16="http://schemas.microsoft.com/office/drawing/2014/main" id="{8EDC0277-46D3-45A0-9C77-36C8F20D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1687513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OH</a:t>
            </a:r>
            <a:r>
              <a:rPr lang="zh-CN" altLang="en-US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max)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0.1mA</a:t>
            </a:r>
          </a:p>
        </p:txBody>
      </p:sp>
      <p:sp>
        <p:nvSpPr>
          <p:cNvPr id="61449" name="Rectangle 35">
            <a:extLst>
              <a:ext uri="{FF2B5EF4-FFF2-40B4-BE49-F238E27FC236}">
                <a16:creationId xmlns:a16="http://schemas.microsoft.com/office/drawing/2014/main" id="{13EE845E-E631-4789-8259-B83C9F263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688" y="2647950"/>
            <a:ext cx="309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IH</a:t>
            </a:r>
            <a:r>
              <a:rPr lang="zh-CN" altLang="en-US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max)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=5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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61450" name="Rectangle 36">
            <a:extLst>
              <a:ext uri="{FF2B5EF4-FFF2-40B4-BE49-F238E27FC236}">
                <a16:creationId xmlns:a16="http://schemas.microsoft.com/office/drawing/2014/main" id="{EE19DDE4-A352-4248-91F3-71A5C4357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1279525"/>
            <a:ext cx="3743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已知：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3.3V CMOS</a:t>
            </a:r>
            <a:r>
              <a:rPr lang="zh-CN" altLang="en-US" sz="24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门系列</a:t>
            </a:r>
          </a:p>
        </p:txBody>
      </p:sp>
      <p:sp>
        <p:nvSpPr>
          <p:cNvPr id="61451" name="Rectangle 37">
            <a:extLst>
              <a:ext uri="{FF2B5EF4-FFF2-40B4-BE49-F238E27FC236}">
                <a16:creationId xmlns:a16="http://schemas.microsoft.com/office/drawing/2014/main" id="{C1876A9D-AC4D-4E9B-8DD4-3D774E0F5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712913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OL</a:t>
            </a:r>
            <a:r>
              <a:rPr lang="zh-CN" altLang="en-US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max)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0.1mA</a:t>
            </a:r>
          </a:p>
        </p:txBody>
      </p:sp>
      <p:sp>
        <p:nvSpPr>
          <p:cNvPr id="61452" name="Rectangle 38">
            <a:extLst>
              <a:ext uri="{FF2B5EF4-FFF2-40B4-BE49-F238E27FC236}">
                <a16:creationId xmlns:a16="http://schemas.microsoft.com/office/drawing/2014/main" id="{40AB87C7-F6CC-49F5-917A-FBD457254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2647950"/>
            <a:ext cx="309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IL</a:t>
            </a:r>
            <a:r>
              <a:rPr lang="zh-CN" altLang="en-US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max)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 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</a:t>
            </a: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18409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</a:p>
        </p:txBody>
      </p:sp>
      <p:sp>
        <p:nvSpPr>
          <p:cNvPr id="61453" name="Rectangle 40">
            <a:extLst>
              <a:ext uri="{FF2B5EF4-FFF2-40B4-BE49-F238E27FC236}">
                <a16:creationId xmlns:a16="http://schemas.microsoft.com/office/drawing/2014/main" id="{D90C6F7D-635C-439C-B4EB-8B814C093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12711" name="Object 39">
            <a:extLst>
              <a:ext uri="{FF2B5EF4-FFF2-40B4-BE49-F238E27FC236}">
                <a16:creationId xmlns:a16="http://schemas.microsoft.com/office/drawing/2014/main" id="{85E7F666-62A7-4296-960F-8A58A3A301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3550" y="3860800"/>
          <a:ext cx="3455988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图片" r:id="rId5" imgW="1937384" imgH="1459672" progId="Word.Picture.8">
                  <p:embed/>
                </p:oleObj>
              </mc:Choice>
              <mc:Fallback>
                <p:oleObj name="图片" r:id="rId5" imgW="1937384" imgH="1459672" progId="Word.Picture.8">
                  <p:embed/>
                  <p:pic>
                    <p:nvPicPr>
                      <p:cNvPr id="412711" name="Object 39">
                        <a:extLst>
                          <a:ext uri="{FF2B5EF4-FFF2-40B4-BE49-F238E27FC236}">
                            <a16:creationId xmlns:a16="http://schemas.microsoft.com/office/drawing/2014/main" id="{85E7F666-62A7-4296-960F-8A58A3A301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3860800"/>
                        <a:ext cx="3455988" cy="2592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1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1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80" grpId="0" animBg="1"/>
      <p:bldP spid="41268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53DE239-D2B2-44E1-B793-B704E88B2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41325"/>
            <a:ext cx="5268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184090"/>
                </a:solidFill>
                <a:latin typeface="Times New Roman" panose="02020603050405020304" pitchFamily="18" charset="0"/>
              </a:rPr>
              <a:t>5.</a:t>
            </a:r>
            <a:r>
              <a:rPr lang="en-US" altLang="zh-CN" sz="2800">
                <a:solidFill>
                  <a:srgbClr val="000066"/>
                </a:solidFill>
                <a:latin typeface="楷体_GB2312" pitchFamily="49" charset="-122"/>
              </a:rPr>
              <a:t> </a:t>
            </a:r>
            <a:r>
              <a:rPr lang="zh-CN" altLang="en-US" sz="2800">
                <a:solidFill>
                  <a:srgbClr val="184090"/>
                </a:solidFill>
                <a:latin typeface="Times New Roman" panose="02020603050405020304" pitchFamily="18" charset="0"/>
              </a:rPr>
              <a:t>低电压</a:t>
            </a:r>
            <a:r>
              <a:rPr lang="en-US" altLang="zh-CN" sz="2800">
                <a:solidFill>
                  <a:srgbClr val="184090"/>
                </a:solidFill>
                <a:latin typeface="Times New Roman" panose="02020603050405020304" pitchFamily="18" charset="0"/>
              </a:rPr>
              <a:t>CMOS</a:t>
            </a:r>
            <a:r>
              <a:rPr lang="zh-CN" altLang="en-US" sz="2800">
                <a:solidFill>
                  <a:srgbClr val="184090"/>
                </a:solidFill>
                <a:latin typeface="Times New Roman" panose="02020603050405020304" pitchFamily="18" charset="0"/>
              </a:rPr>
              <a:t>电路之间的接口</a:t>
            </a:r>
          </a:p>
        </p:txBody>
      </p:sp>
      <p:sp>
        <p:nvSpPr>
          <p:cNvPr id="62467" name="Rectangle 10">
            <a:extLst>
              <a:ext uri="{FF2B5EF4-FFF2-40B4-BE49-F238E27FC236}">
                <a16:creationId xmlns:a16="http://schemas.microsoft.com/office/drawing/2014/main" id="{E999284A-4288-4799-9A8B-607A1809A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557338"/>
            <a:ext cx="79930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不同系列逻辑电路之间接口，通常采用专门的逻辑电平转换器，如图所示。</a:t>
            </a:r>
            <a:r>
              <a:rPr lang="en-US" altLang="zh-CN" sz="2400" i="1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DDA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i="1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>
                <a:solidFill>
                  <a:srgbClr val="18409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DDB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分别为两种系列逻辑电路的电源电压。</a:t>
            </a:r>
          </a:p>
        </p:txBody>
      </p:sp>
      <p:sp>
        <p:nvSpPr>
          <p:cNvPr id="62468" name="Rectangle 13">
            <a:extLst>
              <a:ext uri="{FF2B5EF4-FFF2-40B4-BE49-F238E27FC236}">
                <a16:creationId xmlns:a16="http://schemas.microsoft.com/office/drawing/2014/main" id="{881273F8-A019-4416-A245-E861E97BB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2469" name="Rectangle 16">
            <a:extLst>
              <a:ext uri="{FF2B5EF4-FFF2-40B4-BE49-F238E27FC236}">
                <a16:creationId xmlns:a16="http://schemas.microsoft.com/office/drawing/2014/main" id="{99E85A44-511F-4B65-B410-635D960F9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2470" name="Object 15">
            <a:extLst>
              <a:ext uri="{FF2B5EF4-FFF2-40B4-BE49-F238E27FC236}">
                <a16:creationId xmlns:a16="http://schemas.microsoft.com/office/drawing/2014/main" id="{37152256-76B2-43AC-829F-0795D406E8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3068638"/>
          <a:ext cx="4348162" cy="230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图片" r:id="rId3" imgW="2420650" imgH="1253687" progId="Word.Picture.8">
                  <p:embed/>
                </p:oleObj>
              </mc:Choice>
              <mc:Fallback>
                <p:oleObj name="图片" r:id="rId3" imgW="2420650" imgH="1253687" progId="Word.Picture.8">
                  <p:embed/>
                  <p:pic>
                    <p:nvPicPr>
                      <p:cNvPr id="62470" name="Object 15">
                        <a:extLst>
                          <a:ext uri="{FF2B5EF4-FFF2-40B4-BE49-F238E27FC236}">
                            <a16:creationId xmlns:a16="http://schemas.microsoft.com/office/drawing/2014/main" id="{37152256-76B2-43AC-829F-0795D406E8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436"/>
                      <a:stretch>
                        <a:fillRect/>
                      </a:stretch>
                    </p:blipFill>
                    <p:spPr bwMode="auto">
                      <a:xfrm>
                        <a:off x="2627313" y="3068638"/>
                        <a:ext cx="4348162" cy="2306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2" name="Rectangle 4">
            <a:extLst>
              <a:ext uri="{FF2B5EF4-FFF2-40B4-BE49-F238E27FC236}">
                <a16:creationId xmlns:a16="http://schemas.microsoft.com/office/drawing/2014/main" id="{5E47C979-279C-4DDC-A873-D15933563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17613"/>
            <a:ext cx="41656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1.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用门电路直接驱动显示器件</a:t>
            </a:r>
          </a:p>
        </p:txBody>
      </p:sp>
      <p:sp>
        <p:nvSpPr>
          <p:cNvPr id="63491" name="Rectangle 5">
            <a:extLst>
              <a:ext uri="{FF2B5EF4-FFF2-40B4-BE49-F238E27FC236}">
                <a16:creationId xmlns:a16="http://schemas.microsoft.com/office/drawing/2014/main" id="{40CCDDCE-344E-4D6B-B007-15E534DC1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404813"/>
            <a:ext cx="615791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6176" bIns="76176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3.8.2  </a:t>
            </a:r>
            <a:r>
              <a:rPr kumimoji="1" lang="zh-CN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门电路带负载时的接口电路</a:t>
            </a:r>
          </a:p>
        </p:txBody>
      </p:sp>
      <p:sp>
        <p:nvSpPr>
          <p:cNvPr id="63492" name="Rectangle 7">
            <a:extLst>
              <a:ext uri="{FF2B5EF4-FFF2-40B4-BE49-F238E27FC236}">
                <a16:creationId xmlns:a16="http://schemas.microsoft.com/office/drawing/2014/main" id="{37E417FB-8377-432A-BA26-B8C642BE4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67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16774" name="Object 6">
            <a:extLst>
              <a:ext uri="{FF2B5EF4-FFF2-40B4-BE49-F238E27FC236}">
                <a16:creationId xmlns:a16="http://schemas.microsoft.com/office/drawing/2014/main" id="{78FD1484-674D-443B-BA42-9507438E05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2060575"/>
          <a:ext cx="1960562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图片" r:id="rId3" imgW="1022604" imgH="1007364" progId="Word.Picture.8">
                  <p:embed/>
                </p:oleObj>
              </mc:Choice>
              <mc:Fallback>
                <p:oleObj name="图片" r:id="rId3" imgW="1022604" imgH="1007364" progId="Word.Picture.8">
                  <p:embed/>
                  <p:pic>
                    <p:nvPicPr>
                      <p:cNvPr id="416774" name="Object 6">
                        <a:extLst>
                          <a:ext uri="{FF2B5EF4-FFF2-40B4-BE49-F238E27FC236}">
                            <a16:creationId xmlns:a16="http://schemas.microsoft.com/office/drawing/2014/main" id="{78FD1484-674D-443B-BA42-9507438E05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2499"/>
                      <a:stretch>
                        <a:fillRect/>
                      </a:stretch>
                    </p:blipFill>
                    <p:spPr bwMode="auto">
                      <a:xfrm>
                        <a:off x="6659563" y="2060575"/>
                        <a:ext cx="1960562" cy="195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7" name="Object 9">
            <a:extLst>
              <a:ext uri="{FF2B5EF4-FFF2-40B4-BE49-F238E27FC236}">
                <a16:creationId xmlns:a16="http://schemas.microsoft.com/office/drawing/2014/main" id="{1866AD61-4261-4CAC-8A3E-88F237B78D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6300" y="2492375"/>
          <a:ext cx="211455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公式" r:id="rId5" imgW="812447" imgH="380835" progId="Equation.3">
                  <p:embed/>
                </p:oleObj>
              </mc:Choice>
              <mc:Fallback>
                <p:oleObj name="公式" r:id="rId5" imgW="812447" imgH="380835" progId="Equation.3">
                  <p:embed/>
                  <p:pic>
                    <p:nvPicPr>
                      <p:cNvPr id="416777" name="Object 9">
                        <a:extLst>
                          <a:ext uri="{FF2B5EF4-FFF2-40B4-BE49-F238E27FC236}">
                            <a16:creationId xmlns:a16="http://schemas.microsoft.com/office/drawing/2014/main" id="{1866AD61-4261-4CAC-8A3E-88F237B78D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2492375"/>
                        <a:ext cx="211455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6" name="Object 8">
            <a:extLst>
              <a:ext uri="{FF2B5EF4-FFF2-40B4-BE49-F238E27FC236}">
                <a16:creationId xmlns:a16="http://schemas.microsoft.com/office/drawing/2014/main" id="{8A5F32D7-696B-489A-AEDC-CC16797EF3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4656138"/>
          <a:ext cx="28813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公式" r:id="rId7" imgW="1143000" imgH="381000" progId="Equation.3">
                  <p:embed/>
                </p:oleObj>
              </mc:Choice>
              <mc:Fallback>
                <p:oleObj name="公式" r:id="rId7" imgW="1143000" imgH="381000" progId="Equation.3">
                  <p:embed/>
                  <p:pic>
                    <p:nvPicPr>
                      <p:cNvPr id="416776" name="Object 8">
                        <a:extLst>
                          <a:ext uri="{FF2B5EF4-FFF2-40B4-BE49-F238E27FC236}">
                            <a16:creationId xmlns:a16="http://schemas.microsoft.com/office/drawing/2014/main" id="{8A5F32D7-696B-489A-AEDC-CC16797EF3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656138"/>
                        <a:ext cx="2881312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8" name="Rectangle 10">
            <a:extLst>
              <a:ext uri="{FF2B5EF4-FFF2-40B4-BE49-F238E27FC236}">
                <a16:creationId xmlns:a16="http://schemas.microsoft.com/office/drawing/2014/main" id="{A389E2C0-4904-4ED8-A654-24AE235FB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628775"/>
            <a:ext cx="8604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987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门电路的输入为低电平，输出为高电平时，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发光	</a:t>
            </a:r>
          </a:p>
        </p:txBody>
      </p:sp>
      <p:sp>
        <p:nvSpPr>
          <p:cNvPr id="416779" name="Rectangle 11">
            <a:extLst>
              <a:ext uri="{FF2B5EF4-FFF2-40B4-BE49-F238E27FC236}">
                <a16:creationId xmlns:a16="http://schemas.microsoft.com/office/drawing/2014/main" id="{B94FECE4-7E71-4F03-A9C2-17CF52B87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89363"/>
            <a:ext cx="856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987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530350" algn="l"/>
                <a:tab pos="4914900" algn="r"/>
                <a:tab pos="5221288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530350" algn="l"/>
                <a:tab pos="4914900" algn="r"/>
                <a:tab pos="5221288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530350" algn="l"/>
                <a:tab pos="4914900" algn="r"/>
                <a:tab pos="5221288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530350" algn="l"/>
                <a:tab pos="4914900" algn="r"/>
                <a:tab pos="5221288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530350" algn="l"/>
                <a:tab pos="4914900" algn="r"/>
                <a:tab pos="5221288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530350" algn="l"/>
                <a:tab pos="4914900" algn="r"/>
                <a:tab pos="5221288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530350" algn="l"/>
                <a:tab pos="4914900" algn="r"/>
                <a:tab pos="5221288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530350" algn="l"/>
                <a:tab pos="4914900" algn="r"/>
                <a:tab pos="5221288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530350" algn="l"/>
                <a:tab pos="4914900" algn="r"/>
                <a:tab pos="5221288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当输入信号为高电平，输出为低电平时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,LED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发光</a:t>
            </a:r>
          </a:p>
        </p:txBody>
      </p:sp>
      <p:sp>
        <p:nvSpPr>
          <p:cNvPr id="63498" name="Rectangle 12">
            <a:extLst>
              <a:ext uri="{FF2B5EF4-FFF2-40B4-BE49-F238E27FC236}">
                <a16:creationId xmlns:a16="http://schemas.microsoft.com/office/drawing/2014/main" id="{F1043506-4F0C-4A4A-9526-7F419F3EC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7813" y="4040188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16781" name="Object 13">
            <a:extLst>
              <a:ext uri="{FF2B5EF4-FFF2-40B4-BE49-F238E27FC236}">
                <a16:creationId xmlns:a16="http://schemas.microsoft.com/office/drawing/2014/main" id="{55F88076-3DEA-4509-89E0-4D904E1375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4149725"/>
          <a:ext cx="2128837" cy="217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图片" r:id="rId9" imgW="1087847" imgH="1101540" progId="Word.Picture.8">
                  <p:embed/>
                </p:oleObj>
              </mc:Choice>
              <mc:Fallback>
                <p:oleObj name="图片" r:id="rId9" imgW="1087847" imgH="1101540" progId="Word.Picture.8">
                  <p:embed/>
                  <p:pic>
                    <p:nvPicPr>
                      <p:cNvPr id="416781" name="Object 13">
                        <a:extLst>
                          <a:ext uri="{FF2B5EF4-FFF2-40B4-BE49-F238E27FC236}">
                            <a16:creationId xmlns:a16="http://schemas.microsoft.com/office/drawing/2014/main" id="{55F88076-3DEA-4509-89E0-4D904E1375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2499"/>
                      <a:stretch>
                        <a:fillRect/>
                      </a:stretch>
                    </p:blipFill>
                    <p:spPr bwMode="auto">
                      <a:xfrm>
                        <a:off x="6227763" y="4149725"/>
                        <a:ext cx="2128837" cy="217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1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2" grpId="0"/>
      <p:bldP spid="416778" grpId="0"/>
      <p:bldP spid="41677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7" name="Rectangle 5">
            <a:extLst>
              <a:ext uri="{FF2B5EF4-FFF2-40B4-BE49-F238E27FC236}">
                <a16:creationId xmlns:a16="http://schemas.microsoft.com/office/drawing/2014/main" id="{5E2ACAF6-C13C-416C-AE80-7D425C6BD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2420938"/>
            <a:ext cx="813752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987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解：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正常发光需要几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的电流，并且导通时的压降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1.6V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。根据表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3.3.4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查得，当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=5V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=0.1V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30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OL(max)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=4mA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。因此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30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取值不能超过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4mA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。限流电阻的最小值为</a:t>
            </a:r>
            <a:endParaRPr kumimoji="1" lang="zh-CN" altLang="en-US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1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17796" name="Object 4">
            <a:extLst>
              <a:ext uri="{FF2B5EF4-FFF2-40B4-BE49-F238E27FC236}">
                <a16:creationId xmlns:a16="http://schemas.microsoft.com/office/drawing/2014/main" id="{050D8A38-7703-4DBA-8C79-2B52AEC6CA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4508500"/>
          <a:ext cx="37449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公式" r:id="rId3" imgW="1548728" imgH="342751" progId="Equation.3">
                  <p:embed/>
                </p:oleObj>
              </mc:Choice>
              <mc:Fallback>
                <p:oleObj name="公式" r:id="rId3" imgW="1548728" imgH="342751" progId="Equation.3">
                  <p:embed/>
                  <p:pic>
                    <p:nvPicPr>
                      <p:cNvPr id="417796" name="Object 4">
                        <a:extLst>
                          <a:ext uri="{FF2B5EF4-FFF2-40B4-BE49-F238E27FC236}">
                            <a16:creationId xmlns:a16="http://schemas.microsoft.com/office/drawing/2014/main" id="{050D8A38-7703-4DBA-8C79-2B52AEC6CA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508500"/>
                        <a:ext cx="374491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Rectangle 6">
            <a:extLst>
              <a:ext uri="{FF2B5EF4-FFF2-40B4-BE49-F238E27FC236}">
                <a16:creationId xmlns:a16="http://schemas.microsoft.com/office/drawing/2014/main" id="{DF447FB0-389C-4C2E-8ACE-498D6EA26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82089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987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例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3.8.2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试用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74HC04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六个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CMOS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反相器中的一个作为接口电路，使门电路的输入为高电平时，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导通发光。</a:t>
            </a:r>
            <a:endParaRPr kumimoji="1" lang="zh-CN" altLang="en-US" sz="24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>
            <a:extLst>
              <a:ext uri="{FF2B5EF4-FFF2-40B4-BE49-F238E27FC236}">
                <a16:creationId xmlns:a16="http://schemas.microsoft.com/office/drawing/2014/main" id="{A768209F-C9B9-4159-AFBE-A9E1F74DC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31800"/>
            <a:ext cx="27908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</a:rPr>
              <a:t>2. 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机电性负载接口</a:t>
            </a:r>
          </a:p>
        </p:txBody>
      </p:sp>
      <p:graphicFrame>
        <p:nvGraphicFramePr>
          <p:cNvPr id="418828" name="Object 12">
            <a:extLst>
              <a:ext uri="{FF2B5EF4-FFF2-40B4-BE49-F238E27FC236}">
                <a16:creationId xmlns:a16="http://schemas.microsoft.com/office/drawing/2014/main" id="{B807C487-ABFF-47B7-9C7C-D84BBFBB88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3789363"/>
          <a:ext cx="3267075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图片" r:id="rId3" imgW="2058541" imgH="987430" progId="Word.Picture.8">
                  <p:embed/>
                </p:oleObj>
              </mc:Choice>
              <mc:Fallback>
                <p:oleObj name="图片" r:id="rId3" imgW="2058541" imgH="987430" progId="Word.Picture.8">
                  <p:embed/>
                  <p:pic>
                    <p:nvPicPr>
                      <p:cNvPr id="418828" name="Object 12">
                        <a:extLst>
                          <a:ext uri="{FF2B5EF4-FFF2-40B4-BE49-F238E27FC236}">
                            <a16:creationId xmlns:a16="http://schemas.microsoft.com/office/drawing/2014/main" id="{B807C487-ABFF-47B7-9C7C-D84BBFBB88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789363"/>
                        <a:ext cx="3267075" cy="15732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29" name="Rectangle 13">
            <a:extLst>
              <a:ext uri="{FF2B5EF4-FFF2-40B4-BE49-F238E27FC236}">
                <a16:creationId xmlns:a16="http://schemas.microsoft.com/office/drawing/2014/main" id="{05FCEF9D-939C-4A6D-B62B-E72E116D8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96975"/>
            <a:ext cx="84597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762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cs typeface="Times New Roman" panose="02020603050405020304" pitchFamily="18" charset="0"/>
              </a:rPr>
              <a:t>用各种数字电路来控制机电性系统的功能</a:t>
            </a: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cs typeface="Times New Roman" panose="02020603050405020304" pitchFamily="18" charset="0"/>
              </a:rPr>
              <a:t>而机电系统所需的工作电压和工作电流比较大。要使这些机电系统正常工作，必须扩大驱动电路的输出电流以提高带负载能力，而且必要时要实现电平转移。</a:t>
            </a:r>
          </a:p>
        </p:txBody>
      </p:sp>
      <p:sp>
        <p:nvSpPr>
          <p:cNvPr id="418832" name="Rectangle 16">
            <a:extLst>
              <a:ext uri="{FF2B5EF4-FFF2-40B4-BE49-F238E27FC236}">
                <a16:creationId xmlns:a16="http://schemas.microsoft.com/office/drawing/2014/main" id="{3DA1B627-8973-44E2-AD6F-B0FECADA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781300"/>
            <a:ext cx="79930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762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cs typeface="Times New Roman" panose="02020603050405020304" pitchFamily="18" charset="0"/>
              </a:rPr>
              <a:t>如果负载所需的电流不特别大，可以将两个反相器并联作为驱动电路，并联后总的最大负载电流略小于单个门最大负载电流的两倍。</a:t>
            </a:r>
          </a:p>
        </p:txBody>
      </p:sp>
      <p:sp>
        <p:nvSpPr>
          <p:cNvPr id="418833" name="Rectangle 17">
            <a:extLst>
              <a:ext uri="{FF2B5EF4-FFF2-40B4-BE49-F238E27FC236}">
                <a16:creationId xmlns:a16="http://schemas.microsoft.com/office/drawing/2014/main" id="{EF70899D-C5C3-45A6-B251-9FC372F24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5445125"/>
            <a:ext cx="79930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762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cs typeface="Times New Roman" panose="02020603050405020304" pitchFamily="18" charset="0"/>
              </a:rPr>
              <a:t>如果负载所需的电流比较大，则需要在数字电路的输出端与负载之间接入一个功率驱动器件。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8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9" grpId="0"/>
      <p:bldP spid="418832" grpId="0"/>
      <p:bldP spid="41883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7C0D0FA-1FC6-4F7A-BA6F-7DE233E5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3" y="1217613"/>
            <a:ext cx="36290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1. 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多余输入端的处理措施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9EA98A6-FF7E-439E-B885-EB3B6B70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404813"/>
            <a:ext cx="615791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6176" bIns="76176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3.8.3  </a:t>
            </a:r>
            <a:r>
              <a:rPr kumimoji="1" lang="zh-CN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抗干扰措施</a:t>
            </a:r>
          </a:p>
        </p:txBody>
      </p:sp>
      <p:sp>
        <p:nvSpPr>
          <p:cNvPr id="66564" name="Rectangle 8">
            <a:extLst>
              <a:ext uri="{FF2B5EF4-FFF2-40B4-BE49-F238E27FC236}">
                <a16:creationId xmlns:a16="http://schemas.microsoft.com/office/drawing/2014/main" id="{071F302B-E0C0-4769-BF1A-7ADBE20DB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665288"/>
            <a:ext cx="741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987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以不改变电路工作状态及稳定可靠为原则。</a:t>
            </a:r>
          </a:p>
        </p:txBody>
      </p:sp>
      <p:sp>
        <p:nvSpPr>
          <p:cNvPr id="66565" name="Rectangle 9">
            <a:extLst>
              <a:ext uri="{FF2B5EF4-FFF2-40B4-BE49-F238E27FC236}">
                <a16:creationId xmlns:a16="http://schemas.microsoft.com/office/drawing/2014/main" id="{FEA5D644-E4F1-46EB-AB5C-582B8E99F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2097088"/>
            <a:ext cx="8569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987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530350" algn="l"/>
                <a:tab pos="4914900" algn="r"/>
                <a:tab pos="5221288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530350" algn="l"/>
                <a:tab pos="4914900" algn="r"/>
                <a:tab pos="5221288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530350" algn="l"/>
                <a:tab pos="4914900" algn="r"/>
                <a:tab pos="5221288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530350" algn="l"/>
                <a:tab pos="4914900" algn="r"/>
                <a:tab pos="5221288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530350" algn="l"/>
                <a:tab pos="4914900" algn="r"/>
                <a:tab pos="5221288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530350" algn="l"/>
                <a:tab pos="4914900" algn="r"/>
                <a:tab pos="5221288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530350" algn="l"/>
                <a:tab pos="4914900" algn="r"/>
                <a:tab pos="5221288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530350" algn="l"/>
                <a:tab pos="4914900" algn="r"/>
                <a:tab pos="5221288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530350" algn="l"/>
                <a:tab pos="4914900" algn="r"/>
                <a:tab pos="5221288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一是与其他输入端并接，二是直接接电源或地。与门、与非门输入端接电源。或门、或非门输入端接地。</a:t>
            </a:r>
          </a:p>
        </p:txBody>
      </p:sp>
      <p:sp>
        <p:nvSpPr>
          <p:cNvPr id="66566" name="Rectangle 10">
            <a:extLst>
              <a:ext uri="{FF2B5EF4-FFF2-40B4-BE49-F238E27FC236}">
                <a16:creationId xmlns:a16="http://schemas.microsoft.com/office/drawing/2014/main" id="{2397B7FA-9B93-4215-80A2-E9240FA70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7813" y="4040188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6567" name="Object 12">
            <a:extLst>
              <a:ext uri="{FF2B5EF4-FFF2-40B4-BE49-F238E27FC236}">
                <a16:creationId xmlns:a16="http://schemas.microsoft.com/office/drawing/2014/main" id="{4532BB92-00F3-49FA-BE5D-F033AD6698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2889250"/>
          <a:ext cx="5616575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图片" r:id="rId3" imgW="3482726" imgH="1025590" progId="Word.Picture.8">
                  <p:embed/>
                </p:oleObj>
              </mc:Choice>
              <mc:Fallback>
                <p:oleObj name="图片" r:id="rId3" imgW="3482726" imgH="1025590" progId="Word.Picture.8">
                  <p:embed/>
                  <p:pic>
                    <p:nvPicPr>
                      <p:cNvPr id="66567" name="Object 12">
                        <a:extLst>
                          <a:ext uri="{FF2B5EF4-FFF2-40B4-BE49-F238E27FC236}">
                            <a16:creationId xmlns:a16="http://schemas.microsoft.com/office/drawing/2014/main" id="{4532BB92-00F3-49FA-BE5D-F033AD6698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404"/>
                      <a:stretch>
                        <a:fillRect/>
                      </a:stretch>
                    </p:blipFill>
                    <p:spPr bwMode="auto">
                      <a:xfrm>
                        <a:off x="3203575" y="2889250"/>
                        <a:ext cx="5616575" cy="1692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8" name="Rectangle 15">
            <a:extLst>
              <a:ext uri="{FF2B5EF4-FFF2-40B4-BE49-F238E27FC236}">
                <a16:creationId xmlns:a16="http://schemas.microsoft.com/office/drawing/2014/main" id="{3EB52EB7-151A-48CF-99AE-FBA2AD913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4581525"/>
            <a:ext cx="856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987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530350" algn="l"/>
                <a:tab pos="4914900" algn="r"/>
                <a:tab pos="5221288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530350" algn="l"/>
                <a:tab pos="4914900" algn="r"/>
                <a:tab pos="5221288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530350" algn="l"/>
                <a:tab pos="4914900" algn="r"/>
                <a:tab pos="5221288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530350" algn="l"/>
                <a:tab pos="4914900" algn="r"/>
                <a:tab pos="5221288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530350" algn="l"/>
                <a:tab pos="4914900" algn="r"/>
                <a:tab pos="5221288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530350" algn="l"/>
                <a:tab pos="4914900" algn="r"/>
                <a:tab pos="5221288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530350" algn="l"/>
                <a:tab pos="4914900" algn="r"/>
                <a:tab pos="5221288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530350" algn="l"/>
                <a:tab pos="4914900" algn="r"/>
                <a:tab pos="5221288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530350" algn="l"/>
                <a:tab pos="4914900" algn="r"/>
                <a:tab pos="5221288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在直流电源和地之间接去耦合滤波电容，滤除干扰信号。</a:t>
            </a:r>
          </a:p>
        </p:txBody>
      </p:sp>
      <p:sp>
        <p:nvSpPr>
          <p:cNvPr id="66569" name="Rectangle 16">
            <a:extLst>
              <a:ext uri="{FF2B5EF4-FFF2-40B4-BE49-F238E27FC236}">
                <a16:creationId xmlns:a16="http://schemas.microsoft.com/office/drawing/2014/main" id="{5BE7E036-41BA-4F30-8228-9247F9D90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113213"/>
            <a:ext cx="27098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2. 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去耦合滤波电容</a:t>
            </a:r>
          </a:p>
        </p:txBody>
      </p:sp>
      <p:sp>
        <p:nvSpPr>
          <p:cNvPr id="66570" name="Rectangle 17">
            <a:extLst>
              <a:ext uri="{FF2B5EF4-FFF2-40B4-BE49-F238E27FC236}">
                <a16:creationId xmlns:a16="http://schemas.microsoft.com/office/drawing/2014/main" id="{262860B6-523C-4F4A-80C4-7D83723A4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5589588"/>
            <a:ext cx="8569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987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530350" algn="l"/>
                <a:tab pos="4914900" algn="r"/>
                <a:tab pos="5221288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530350" algn="l"/>
                <a:tab pos="4914900" algn="r"/>
                <a:tab pos="5221288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530350" algn="l"/>
                <a:tab pos="4914900" algn="r"/>
                <a:tab pos="5221288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530350" algn="l"/>
                <a:tab pos="4914900" algn="r"/>
                <a:tab pos="5221288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530350" algn="l"/>
                <a:tab pos="4914900" algn="r"/>
                <a:tab pos="5221288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530350" algn="l"/>
                <a:tab pos="4914900" algn="r"/>
                <a:tab pos="5221288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530350" algn="l"/>
                <a:tab pos="4914900" algn="r"/>
                <a:tab pos="5221288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530350" algn="l"/>
                <a:tab pos="4914900" algn="r"/>
                <a:tab pos="5221288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530350" algn="l"/>
                <a:tab pos="4914900" algn="r"/>
                <a:tab pos="5221288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将电源地和信号地、模拟和数字地分开。印刷版的连线尽量短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以去除寄生干扰。</a:t>
            </a:r>
          </a:p>
        </p:txBody>
      </p:sp>
      <p:sp>
        <p:nvSpPr>
          <p:cNvPr id="66571" name="Rectangle 18">
            <a:extLst>
              <a:ext uri="{FF2B5EF4-FFF2-40B4-BE49-F238E27FC236}">
                <a16:creationId xmlns:a16="http://schemas.microsoft.com/office/drawing/2014/main" id="{41B80455-C661-4A5C-8405-D875B1D73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121275"/>
            <a:ext cx="27098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3. 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接地和安装工艺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12" name="Rectangle 20">
            <a:extLst>
              <a:ext uri="{FF2B5EF4-FFF2-40B4-BE49-F238E27FC236}">
                <a16:creationId xmlns:a16="http://schemas.microsoft.com/office/drawing/2014/main" id="{3F4AD6A6-C511-473B-B672-9CC3EDC9A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50975"/>
            <a:ext cx="7704137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1.CMOS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集成电路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广泛应用于超大规模、甚大规模集成电路</a:t>
            </a:r>
          </a:p>
        </p:txBody>
      </p:sp>
      <p:sp>
        <p:nvSpPr>
          <p:cNvPr id="366613" name="Rectangle 21">
            <a:extLst>
              <a:ext uri="{FF2B5EF4-FFF2-40B4-BE49-F238E27FC236}">
                <a16:creationId xmlns:a16="http://schemas.microsoft.com/office/drawing/2014/main" id="{042FB0F7-E990-4B13-84A5-63EE08284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354263"/>
            <a:ext cx="1401763" cy="355600"/>
          </a:xfrm>
          <a:prstGeom prst="rect">
            <a:avLst/>
          </a:prstGeom>
          <a:noFill/>
          <a:ln w="28575">
            <a:solidFill>
              <a:srgbClr val="9C08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楷体_GB2312" pitchFamily="49" charset="-122"/>
              </a:rPr>
              <a:t> 4000</a:t>
            </a:r>
            <a:r>
              <a:rPr lang="zh-CN" altLang="en-US" sz="2000">
                <a:solidFill>
                  <a:srgbClr val="000066"/>
                </a:solidFill>
                <a:latin typeface="宋体-方正超大字符集" pitchFamily="65" charset="-122"/>
                <a:ea typeface="宋体-方正超大字符集" pitchFamily="65" charset="-122"/>
              </a:rPr>
              <a:t>系列</a:t>
            </a:r>
          </a:p>
        </p:txBody>
      </p:sp>
      <p:sp>
        <p:nvSpPr>
          <p:cNvPr id="366614" name="Line 22">
            <a:extLst>
              <a:ext uri="{FF2B5EF4-FFF2-40B4-BE49-F238E27FC236}">
                <a16:creationId xmlns:a16="http://schemas.microsoft.com/office/drawing/2014/main" id="{A5425FE1-7406-4FDF-9AAC-79AA8EAF0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0838" y="2584450"/>
            <a:ext cx="503237" cy="0"/>
          </a:xfrm>
          <a:prstGeom prst="line">
            <a:avLst/>
          </a:prstGeom>
          <a:noFill/>
          <a:ln w="57150">
            <a:solidFill>
              <a:srgbClr val="9C087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10800" rIns="18000" bIns="10800"/>
          <a:lstStyle/>
          <a:p>
            <a:endParaRPr lang="zh-CN" altLang="en-US"/>
          </a:p>
        </p:txBody>
      </p:sp>
      <p:sp>
        <p:nvSpPr>
          <p:cNvPr id="366615" name="Line 23">
            <a:extLst>
              <a:ext uri="{FF2B5EF4-FFF2-40B4-BE49-F238E27FC236}">
                <a16:creationId xmlns:a16="http://schemas.microsoft.com/office/drawing/2014/main" id="{82886314-7D2C-43B0-94FD-4E1E5BFE5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2863" y="2584450"/>
            <a:ext cx="503237" cy="0"/>
          </a:xfrm>
          <a:prstGeom prst="line">
            <a:avLst/>
          </a:prstGeom>
          <a:noFill/>
          <a:ln w="57150">
            <a:solidFill>
              <a:srgbClr val="9C087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10800" rIns="18000" bIns="10800"/>
          <a:lstStyle/>
          <a:p>
            <a:endParaRPr lang="zh-CN" altLang="en-US"/>
          </a:p>
        </p:txBody>
      </p:sp>
      <p:sp>
        <p:nvSpPr>
          <p:cNvPr id="366616" name="Rectangle 24">
            <a:extLst>
              <a:ext uri="{FF2B5EF4-FFF2-40B4-BE49-F238E27FC236}">
                <a16:creationId xmlns:a16="http://schemas.microsoft.com/office/drawing/2014/main" id="{8FCCCFD8-B341-4BDA-B6BB-1168582CD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538" y="2368550"/>
            <a:ext cx="1709737" cy="355600"/>
          </a:xfrm>
          <a:prstGeom prst="rect">
            <a:avLst/>
          </a:prstGeom>
          <a:noFill/>
          <a:ln w="28575">
            <a:solidFill>
              <a:srgbClr val="9C08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74HC 74HCT</a:t>
            </a:r>
          </a:p>
        </p:txBody>
      </p:sp>
      <p:sp>
        <p:nvSpPr>
          <p:cNvPr id="366617" name="Rectangle 25">
            <a:extLst>
              <a:ext uri="{FF2B5EF4-FFF2-40B4-BE49-F238E27FC236}">
                <a16:creationId xmlns:a16="http://schemas.microsoft.com/office/drawing/2014/main" id="{0387AC25-71D9-4B8C-BEB6-780B0D2B6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2368550"/>
            <a:ext cx="2009775" cy="330200"/>
          </a:xfrm>
          <a:prstGeom prst="rect">
            <a:avLst/>
          </a:prstGeom>
          <a:noFill/>
          <a:ln w="28575">
            <a:solidFill>
              <a:srgbClr val="9C08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74AHC 74AHCT</a:t>
            </a:r>
          </a:p>
        </p:txBody>
      </p:sp>
      <p:sp>
        <p:nvSpPr>
          <p:cNvPr id="366618" name="Rectangle 26">
            <a:extLst>
              <a:ext uri="{FF2B5EF4-FFF2-40B4-BE49-F238E27FC236}">
                <a16:creationId xmlns:a16="http://schemas.microsoft.com/office/drawing/2014/main" id="{30553CBC-F561-4B3E-8C95-9CFBF313A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781300"/>
            <a:ext cx="1728788" cy="1279525"/>
          </a:xfrm>
          <a:prstGeom prst="rect">
            <a:avLst/>
          </a:prstGeom>
          <a:noFill/>
          <a:ln w="38100">
            <a:solidFill>
              <a:srgbClr val="BFB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楷体_GB2312" pitchFamily="49" charset="-122"/>
              </a:rPr>
              <a:t>速度慢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楷体_GB2312" pitchFamily="49" charset="-122"/>
              </a:rPr>
              <a:t>与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TTL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不</a:t>
            </a:r>
            <a:r>
              <a:rPr lang="zh-CN" altLang="en-US" sz="2000">
                <a:solidFill>
                  <a:srgbClr val="000066"/>
                </a:solidFill>
                <a:latin typeface="楷体_GB2312" pitchFamily="49" charset="-122"/>
              </a:rPr>
              <a:t>兼容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楷体_GB2312" pitchFamily="49" charset="-122"/>
              </a:rPr>
              <a:t>抗干扰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楷体_GB2312" pitchFamily="49" charset="-122"/>
              </a:rPr>
              <a:t>功耗低</a:t>
            </a:r>
          </a:p>
        </p:txBody>
      </p:sp>
      <p:sp>
        <p:nvSpPr>
          <p:cNvPr id="366619" name="Rectangle 27">
            <a:extLst>
              <a:ext uri="{FF2B5EF4-FFF2-40B4-BE49-F238E27FC236}">
                <a16:creationId xmlns:a16="http://schemas.microsoft.com/office/drawing/2014/main" id="{5A8E436A-192B-40DF-B14A-965A59E9C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368550"/>
            <a:ext cx="1804988" cy="355600"/>
          </a:xfrm>
          <a:prstGeom prst="rect">
            <a:avLst/>
          </a:prstGeom>
          <a:noFill/>
          <a:ln w="28575">
            <a:solidFill>
              <a:srgbClr val="9C08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74LVC 74AUC</a:t>
            </a:r>
          </a:p>
        </p:txBody>
      </p:sp>
      <p:sp>
        <p:nvSpPr>
          <p:cNvPr id="366620" name="Line 28">
            <a:extLst>
              <a:ext uri="{FF2B5EF4-FFF2-40B4-BE49-F238E27FC236}">
                <a16:creationId xmlns:a16="http://schemas.microsoft.com/office/drawing/2014/main" id="{F9398DDE-9AB8-4519-861D-A62470CC9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3813" y="2584450"/>
            <a:ext cx="503237" cy="0"/>
          </a:xfrm>
          <a:prstGeom prst="line">
            <a:avLst/>
          </a:prstGeom>
          <a:noFill/>
          <a:ln w="57150">
            <a:solidFill>
              <a:srgbClr val="9C087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10800" rIns="18000" bIns="10800"/>
          <a:lstStyle/>
          <a:p>
            <a:endParaRPr lang="zh-CN" altLang="en-US"/>
          </a:p>
        </p:txBody>
      </p:sp>
      <p:sp>
        <p:nvSpPr>
          <p:cNvPr id="366621" name="Rectangle 29">
            <a:extLst>
              <a:ext uri="{FF2B5EF4-FFF2-40B4-BE49-F238E27FC236}">
                <a16:creationId xmlns:a16="http://schemas.microsoft.com/office/drawing/2014/main" id="{32526A03-4021-49BE-A39E-BC5ABC4D7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781300"/>
            <a:ext cx="1584325" cy="1584325"/>
          </a:xfrm>
          <a:prstGeom prst="rect">
            <a:avLst/>
          </a:prstGeom>
          <a:noFill/>
          <a:ln w="38100">
            <a:solidFill>
              <a:srgbClr val="BFB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楷体_GB2312" pitchFamily="49" charset="-122"/>
              </a:rPr>
              <a:t>速度加快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楷体_GB2312" pitchFamily="49" charset="-122"/>
              </a:rPr>
              <a:t>与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TTL</a:t>
            </a:r>
            <a:r>
              <a:rPr lang="zh-CN" altLang="en-US" sz="2000">
                <a:solidFill>
                  <a:srgbClr val="000066"/>
                </a:solidFill>
                <a:latin typeface="楷体_GB2312" pitchFamily="49" charset="-122"/>
              </a:rPr>
              <a:t>兼容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楷体_GB2312" pitchFamily="49" charset="-122"/>
              </a:rPr>
              <a:t>负载能力强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楷体_GB2312" pitchFamily="49" charset="-122"/>
              </a:rPr>
              <a:t>抗干扰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楷体_GB2312" pitchFamily="49" charset="-122"/>
              </a:rPr>
              <a:t>功耗低</a:t>
            </a:r>
          </a:p>
        </p:txBody>
      </p:sp>
      <p:sp>
        <p:nvSpPr>
          <p:cNvPr id="366622" name="Rectangle 30">
            <a:extLst>
              <a:ext uri="{FF2B5EF4-FFF2-40B4-BE49-F238E27FC236}">
                <a16:creationId xmlns:a16="http://schemas.microsoft.com/office/drawing/2014/main" id="{A396A1A3-6264-410E-A4B0-1EF1B24C9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2781300"/>
            <a:ext cx="2016125" cy="1584325"/>
          </a:xfrm>
          <a:prstGeom prst="rect">
            <a:avLst/>
          </a:prstGeom>
          <a:noFill/>
          <a:ln w="38100">
            <a:solidFill>
              <a:srgbClr val="BFB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速度两倍于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74HC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TTL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兼容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负载能力强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抗干扰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功耗低</a:t>
            </a:r>
          </a:p>
        </p:txBody>
      </p:sp>
      <p:sp>
        <p:nvSpPr>
          <p:cNvPr id="366623" name="Rectangle 31">
            <a:extLst>
              <a:ext uri="{FF2B5EF4-FFF2-40B4-BE49-F238E27FC236}">
                <a16:creationId xmlns:a16="http://schemas.microsoft.com/office/drawing/2014/main" id="{2B5DB1B6-598A-4D0B-A99B-6076F76B5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781300"/>
            <a:ext cx="1943100" cy="1584325"/>
          </a:xfrm>
          <a:prstGeom prst="rect">
            <a:avLst/>
          </a:prstGeom>
          <a:noFill/>
          <a:ln w="38100">
            <a:solidFill>
              <a:srgbClr val="BFB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楷体_GB2312" pitchFamily="49" charset="-122"/>
              </a:rPr>
              <a:t>低</a:t>
            </a:r>
            <a:r>
              <a:rPr lang="en-US" altLang="zh-CN" sz="2000">
                <a:solidFill>
                  <a:srgbClr val="000066"/>
                </a:solidFill>
                <a:latin typeface="楷体_GB2312" pitchFamily="49" charset="-122"/>
              </a:rPr>
              <a:t>(</a:t>
            </a:r>
            <a:r>
              <a:rPr lang="zh-CN" altLang="en-US" sz="2000">
                <a:solidFill>
                  <a:srgbClr val="000066"/>
                </a:solidFill>
                <a:latin typeface="楷体_GB2312" pitchFamily="49" charset="-122"/>
              </a:rPr>
              <a:t>超低</a:t>
            </a:r>
            <a:r>
              <a:rPr lang="en-US" altLang="zh-CN" sz="2000">
                <a:solidFill>
                  <a:srgbClr val="000066"/>
                </a:solidFill>
                <a:latin typeface="楷体_GB2312" pitchFamily="49" charset="-122"/>
              </a:rPr>
              <a:t>)</a:t>
            </a:r>
            <a:r>
              <a:rPr lang="zh-CN" altLang="en-US" sz="2000">
                <a:solidFill>
                  <a:srgbClr val="000066"/>
                </a:solidFill>
                <a:latin typeface="楷体_GB2312" pitchFamily="49" charset="-122"/>
              </a:rPr>
              <a:t>电压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楷体_GB2312" pitchFamily="49" charset="-122"/>
              </a:rPr>
              <a:t>速度更加快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楷体_GB2312" pitchFamily="49" charset="-122"/>
              </a:rPr>
              <a:t>负载能力强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楷体_GB2312" pitchFamily="49" charset="-122"/>
              </a:rPr>
              <a:t>抗干扰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楷体_GB2312" pitchFamily="49" charset="-122"/>
              </a:rPr>
              <a:t>功耗低</a:t>
            </a:r>
          </a:p>
        </p:txBody>
      </p:sp>
      <p:sp>
        <p:nvSpPr>
          <p:cNvPr id="366624" name="Rectangle 32">
            <a:extLst>
              <a:ext uri="{FF2B5EF4-FFF2-40B4-BE49-F238E27FC236}">
                <a16:creationId xmlns:a16="http://schemas.microsoft.com/office/drawing/2014/main" id="{230935D6-55DC-4ADA-88B0-15B8DAE61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5594350"/>
            <a:ext cx="1403350" cy="355600"/>
          </a:xfrm>
          <a:prstGeom prst="rect">
            <a:avLst/>
          </a:prstGeom>
          <a:noFill/>
          <a:ln w="28575">
            <a:solidFill>
              <a:srgbClr val="9C08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99FF"/>
                </a:solidFill>
                <a:latin typeface="宋体-方正超大字符集" pitchFamily="65" charset="-122"/>
                <a:ea typeface="宋体-方正超大字符集" pitchFamily="65" charset="-122"/>
              </a:rPr>
              <a:t> </a:t>
            </a:r>
            <a:r>
              <a:rPr lang="en-US" altLang="zh-CN" sz="2000">
                <a:solidFill>
                  <a:srgbClr val="000066"/>
                </a:solidFill>
                <a:latin typeface="宋体-方正超大字符集" pitchFamily="65" charset="-122"/>
                <a:ea typeface="宋体-方正超大字符集" pitchFamily="65" charset="-122"/>
              </a:rPr>
              <a:t>74</a:t>
            </a:r>
            <a:r>
              <a:rPr lang="zh-CN" altLang="en-US" sz="2000">
                <a:solidFill>
                  <a:srgbClr val="000066"/>
                </a:solidFill>
                <a:latin typeface="宋体-方正超大字符集" pitchFamily="65" charset="-122"/>
                <a:ea typeface="宋体-方正超大字符集" pitchFamily="65" charset="-122"/>
              </a:rPr>
              <a:t>系列</a:t>
            </a:r>
          </a:p>
        </p:txBody>
      </p:sp>
      <p:sp>
        <p:nvSpPr>
          <p:cNvPr id="366625" name="Line 33">
            <a:extLst>
              <a:ext uri="{FF2B5EF4-FFF2-40B4-BE49-F238E27FC236}">
                <a16:creationId xmlns:a16="http://schemas.microsoft.com/office/drawing/2014/main" id="{76AB189E-2C8B-4AEB-AF24-8369097E5C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5738813"/>
            <a:ext cx="503237" cy="0"/>
          </a:xfrm>
          <a:prstGeom prst="line">
            <a:avLst/>
          </a:prstGeom>
          <a:noFill/>
          <a:ln w="57150">
            <a:solidFill>
              <a:srgbClr val="9C087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10800" rIns="18000" bIns="10800"/>
          <a:lstStyle/>
          <a:p>
            <a:endParaRPr lang="zh-CN" altLang="en-US"/>
          </a:p>
        </p:txBody>
      </p:sp>
      <p:sp>
        <p:nvSpPr>
          <p:cNvPr id="366626" name="Line 34">
            <a:extLst>
              <a:ext uri="{FF2B5EF4-FFF2-40B4-BE49-F238E27FC236}">
                <a16:creationId xmlns:a16="http://schemas.microsoft.com/office/drawing/2014/main" id="{6550792F-EA6C-4E5E-9CE7-685CD5264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5810250"/>
            <a:ext cx="503238" cy="0"/>
          </a:xfrm>
          <a:prstGeom prst="line">
            <a:avLst/>
          </a:prstGeom>
          <a:noFill/>
          <a:ln w="57150">
            <a:solidFill>
              <a:srgbClr val="9C087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10800" rIns="18000" bIns="10800"/>
          <a:lstStyle/>
          <a:p>
            <a:endParaRPr lang="zh-CN" altLang="en-US"/>
          </a:p>
        </p:txBody>
      </p:sp>
      <p:sp>
        <p:nvSpPr>
          <p:cNvPr id="366627" name="Rectangle 35">
            <a:extLst>
              <a:ext uri="{FF2B5EF4-FFF2-40B4-BE49-F238E27FC236}">
                <a16:creationId xmlns:a16="http://schemas.microsoft.com/office/drawing/2014/main" id="{A5AE4225-B1D6-4FCF-8D2E-1DE959AB4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5594350"/>
            <a:ext cx="1350962" cy="355600"/>
          </a:xfrm>
          <a:prstGeom prst="rect">
            <a:avLst/>
          </a:prstGeom>
          <a:noFill/>
          <a:ln w="28575">
            <a:solidFill>
              <a:srgbClr val="9C08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74LS</a:t>
            </a:r>
            <a:r>
              <a:rPr lang="zh-CN" altLang="en-US" sz="20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系列</a:t>
            </a:r>
          </a:p>
        </p:txBody>
      </p:sp>
      <p:sp>
        <p:nvSpPr>
          <p:cNvPr id="366628" name="Rectangle 36">
            <a:extLst>
              <a:ext uri="{FF2B5EF4-FFF2-40B4-BE49-F238E27FC236}">
                <a16:creationId xmlns:a16="http://schemas.microsoft.com/office/drawing/2014/main" id="{AB8A48CA-0B7F-42FA-B633-9E061D478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813" y="5594350"/>
            <a:ext cx="1509712" cy="355600"/>
          </a:xfrm>
          <a:prstGeom prst="rect">
            <a:avLst/>
          </a:prstGeom>
          <a:noFill/>
          <a:ln w="28575">
            <a:solidFill>
              <a:srgbClr val="9C08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74AS</a:t>
            </a:r>
            <a:r>
              <a:rPr lang="zh-CN" altLang="en-US" sz="20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系列</a:t>
            </a:r>
          </a:p>
        </p:txBody>
      </p:sp>
      <p:sp>
        <p:nvSpPr>
          <p:cNvPr id="366629" name="Rectangle 37">
            <a:extLst>
              <a:ext uri="{FF2B5EF4-FFF2-40B4-BE49-F238E27FC236}">
                <a16:creationId xmlns:a16="http://schemas.microsoft.com/office/drawing/2014/main" id="{80774642-89FE-4B0F-823F-D26C2C3AB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5594350"/>
            <a:ext cx="1727200" cy="355600"/>
          </a:xfrm>
          <a:prstGeom prst="rect">
            <a:avLst/>
          </a:prstGeom>
          <a:noFill/>
          <a:ln w="28575">
            <a:solidFill>
              <a:srgbClr val="9C08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74ALS</a:t>
            </a:r>
          </a:p>
        </p:txBody>
      </p:sp>
      <p:sp>
        <p:nvSpPr>
          <p:cNvPr id="366630" name="Line 38">
            <a:extLst>
              <a:ext uri="{FF2B5EF4-FFF2-40B4-BE49-F238E27FC236}">
                <a16:creationId xmlns:a16="http://schemas.microsoft.com/office/drawing/2014/main" id="{0ED188B1-D6E6-4C4B-BCB8-D84A3E5FF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5810250"/>
            <a:ext cx="485775" cy="1588"/>
          </a:xfrm>
          <a:prstGeom prst="line">
            <a:avLst/>
          </a:prstGeom>
          <a:noFill/>
          <a:ln w="57150">
            <a:solidFill>
              <a:srgbClr val="9C087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10800" rIns="18000" bIns="10800"/>
          <a:lstStyle/>
          <a:p>
            <a:endParaRPr lang="zh-CN" altLang="en-US"/>
          </a:p>
        </p:txBody>
      </p:sp>
      <p:sp>
        <p:nvSpPr>
          <p:cNvPr id="366631" name="Rectangle 39">
            <a:extLst>
              <a:ext uri="{FF2B5EF4-FFF2-40B4-BE49-F238E27FC236}">
                <a16:creationId xmlns:a16="http://schemas.microsoft.com/office/drawing/2014/main" id="{865A3431-10EF-4187-ACBD-CA9558897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629150"/>
            <a:ext cx="4017962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2.TTL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集成电路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广泛应用于中大规模集成电路</a:t>
            </a:r>
          </a:p>
        </p:txBody>
      </p:sp>
      <p:sp>
        <p:nvSpPr>
          <p:cNvPr id="19478" name="Rectangle 40">
            <a:extLst>
              <a:ext uri="{FF2B5EF4-FFF2-40B4-BE49-F238E27FC236}">
                <a16:creationId xmlns:a16="http://schemas.microsoft.com/office/drawing/2014/main" id="{63B17073-1DC7-4D25-8D40-66D4B79AF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76250"/>
            <a:ext cx="4464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3.1.1  </a:t>
            </a:r>
            <a:r>
              <a:rPr kumimoji="1" lang="zh-CN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数字集成电路简介</a:t>
            </a:r>
          </a:p>
        </p:txBody>
      </p:sp>
    </p:spTree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6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6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36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36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6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12" grpId="0"/>
      <p:bldP spid="366613" grpId="0" animBg="1"/>
      <p:bldP spid="366616" grpId="0" animBg="1"/>
      <p:bldP spid="366617" grpId="0" animBg="1"/>
      <p:bldP spid="366618" grpId="0" animBg="1"/>
      <p:bldP spid="366619" grpId="0" animBg="1"/>
      <p:bldP spid="366621" grpId="0" animBg="1"/>
      <p:bldP spid="366622" grpId="0" animBg="1"/>
      <p:bldP spid="366623" grpId="0" animBg="1"/>
      <p:bldP spid="366624" grpId="0" animBg="1"/>
      <p:bldP spid="366627" grpId="0" animBg="1"/>
      <p:bldP spid="366628" grpId="0" animBg="1"/>
      <p:bldP spid="366629" grpId="0" animBg="1"/>
      <p:bldP spid="36663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536AF44E-9149-4138-AECB-318096367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826125"/>
            <a:ext cx="34004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传统封装的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输入与非门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024D6DC7-C255-4E28-B843-81D4BB184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404813"/>
            <a:ext cx="615791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6176" bIns="76176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3.8.4  </a:t>
            </a:r>
            <a:r>
              <a:rPr kumimoji="1" lang="zh-CN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小尺寸逻辑和宽总线系列</a:t>
            </a: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BB8B7609-56C6-4899-96AE-A1C7D0938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773238"/>
            <a:ext cx="82454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987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相比传统逻辑器件，小尺寸逻辑芯片体积更小。它是作为大规模可编程逻辑器件的补充或接口。用来修改或完善大规模集成芯片之间连线或外围电路连线。</a:t>
            </a:r>
          </a:p>
        </p:txBody>
      </p:sp>
      <p:sp>
        <p:nvSpPr>
          <p:cNvPr id="67589" name="Rectangle 6">
            <a:extLst>
              <a:ext uri="{FF2B5EF4-FFF2-40B4-BE49-F238E27FC236}">
                <a16:creationId xmlns:a16="http://schemas.microsoft.com/office/drawing/2014/main" id="{A1137341-6802-4F91-BF92-8D4D06FA4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7813" y="4040188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7590" name="Rectangle 9">
            <a:extLst>
              <a:ext uri="{FF2B5EF4-FFF2-40B4-BE49-F238E27FC236}">
                <a16:creationId xmlns:a16="http://schemas.microsoft.com/office/drawing/2014/main" id="{B72275C7-5B80-42CB-AF69-FA745E43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413" y="5805488"/>
            <a:ext cx="43195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小尺寸逻辑封装的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输入与非门</a:t>
            </a:r>
          </a:p>
        </p:txBody>
      </p:sp>
      <p:graphicFrame>
        <p:nvGraphicFramePr>
          <p:cNvPr id="67591" name="Object 13">
            <a:extLst>
              <a:ext uri="{FF2B5EF4-FFF2-40B4-BE49-F238E27FC236}">
                <a16:creationId xmlns:a16="http://schemas.microsoft.com/office/drawing/2014/main" id="{077E4E2A-27F9-4F9A-98AE-33EE5FB4B5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017838"/>
          <a:ext cx="3290887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图片" r:id="rId3" imgW="2076074" imgH="1717692" progId="Word.Picture.8">
                  <p:embed/>
                </p:oleObj>
              </mc:Choice>
              <mc:Fallback>
                <p:oleObj name="图片" r:id="rId3" imgW="2076074" imgH="1717692" progId="Word.Picture.8">
                  <p:embed/>
                  <p:pic>
                    <p:nvPicPr>
                      <p:cNvPr id="67591" name="Object 13">
                        <a:extLst>
                          <a:ext uri="{FF2B5EF4-FFF2-40B4-BE49-F238E27FC236}">
                            <a16:creationId xmlns:a16="http://schemas.microsoft.com/office/drawing/2014/main" id="{077E4E2A-27F9-4F9A-98AE-33EE5FB4B5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017838"/>
                        <a:ext cx="3290887" cy="2733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12">
            <a:extLst>
              <a:ext uri="{FF2B5EF4-FFF2-40B4-BE49-F238E27FC236}">
                <a16:creationId xmlns:a16="http://schemas.microsoft.com/office/drawing/2014/main" id="{2022D521-7FF3-4D93-83EA-6A0552509B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8325" y="3030538"/>
          <a:ext cx="4514850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图片" r:id="rId5" imgW="2777025" imgH="1545153" progId="Word.Picture.8">
                  <p:embed/>
                </p:oleObj>
              </mc:Choice>
              <mc:Fallback>
                <p:oleObj name="图片" r:id="rId5" imgW="2777025" imgH="1545153" progId="Word.Picture.8">
                  <p:embed/>
                  <p:pic>
                    <p:nvPicPr>
                      <p:cNvPr id="67592" name="Object 12">
                        <a:extLst>
                          <a:ext uri="{FF2B5EF4-FFF2-40B4-BE49-F238E27FC236}">
                            <a16:creationId xmlns:a16="http://schemas.microsoft.com/office/drawing/2014/main" id="{2022D521-7FF3-4D93-83EA-6A0552509B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25" y="3030538"/>
                        <a:ext cx="4514850" cy="2505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Rectangle 15">
            <a:extLst>
              <a:ext uri="{FF2B5EF4-FFF2-40B4-BE49-F238E27FC236}">
                <a16:creationId xmlns:a16="http://schemas.microsoft.com/office/drawing/2014/main" id="{39B57DF1-DCD7-47C0-B69A-5259EFECA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24025"/>
            <a:ext cx="374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000" b="0">
                <a:solidFill>
                  <a:srgbClr val="000000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b="0">
              <a:solidFill>
                <a:srgbClr val="000000"/>
              </a:solidFill>
              <a:latin typeface="Times New Roman" panose="02020603050405020304" pitchFamily="18" charset="0"/>
              <a:ea typeface="华康简宋" charset="-122"/>
              <a:cs typeface="Times New Roman" panose="02020603050405020304" pitchFamily="18" charset="0"/>
            </a:endParaRPr>
          </a:p>
        </p:txBody>
      </p:sp>
      <p:sp>
        <p:nvSpPr>
          <p:cNvPr id="67594" name="Rectangle 16">
            <a:extLst>
              <a:ext uri="{FF2B5EF4-FFF2-40B4-BE49-F238E27FC236}">
                <a16:creationId xmlns:a16="http://schemas.microsoft.com/office/drawing/2014/main" id="{460B4B82-725D-4892-AB60-C852BD438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304925"/>
            <a:ext cx="25574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1.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小尺寸逻辑电路</a:t>
            </a: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>
            <a:extLst>
              <a:ext uri="{FF2B5EF4-FFF2-40B4-BE49-F238E27FC236}">
                <a16:creationId xmlns:a16="http://schemas.microsoft.com/office/drawing/2014/main" id="{13658C82-78CA-414E-9653-824BA88DC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233488"/>
            <a:ext cx="82454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987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宽总线是指将多个相同的单元电路封装在一起，以减少体积、改善电路性能，满足计算机、信息传输等设备的总线传输需求。</a:t>
            </a:r>
          </a:p>
        </p:txBody>
      </p:sp>
      <p:sp>
        <p:nvSpPr>
          <p:cNvPr id="68611" name="Rectangle 5">
            <a:extLst>
              <a:ext uri="{FF2B5EF4-FFF2-40B4-BE49-F238E27FC236}">
                <a16:creationId xmlns:a16="http://schemas.microsoft.com/office/drawing/2014/main" id="{9EEA521E-23EF-4F2A-BC84-D7093672A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7813" y="4040188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8612" name="Rectangle 9">
            <a:extLst>
              <a:ext uri="{FF2B5EF4-FFF2-40B4-BE49-F238E27FC236}">
                <a16:creationId xmlns:a16="http://schemas.microsoft.com/office/drawing/2014/main" id="{B402B4B9-538E-457D-BAE1-AB31A218F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24025"/>
            <a:ext cx="374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000" b="0">
                <a:solidFill>
                  <a:srgbClr val="000000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b="0">
              <a:solidFill>
                <a:srgbClr val="000000"/>
              </a:solidFill>
              <a:latin typeface="Times New Roman" panose="02020603050405020304" pitchFamily="18" charset="0"/>
              <a:ea typeface="华康简宋" charset="-122"/>
              <a:cs typeface="Times New Roman" panose="02020603050405020304" pitchFamily="18" charset="0"/>
            </a:endParaRPr>
          </a:p>
        </p:txBody>
      </p:sp>
      <p:sp>
        <p:nvSpPr>
          <p:cNvPr id="68613" name="Rectangle 10">
            <a:extLst>
              <a:ext uri="{FF2B5EF4-FFF2-40B4-BE49-F238E27FC236}">
                <a16:creationId xmlns:a16="http://schemas.microsoft.com/office/drawing/2014/main" id="{95BC3936-B59F-4898-80C2-971BB5578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84200"/>
            <a:ext cx="19446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2.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宽总线电路</a:t>
            </a:r>
          </a:p>
        </p:txBody>
      </p:sp>
      <p:graphicFrame>
        <p:nvGraphicFramePr>
          <p:cNvPr id="429213" name="Group 157">
            <a:extLst>
              <a:ext uri="{FF2B5EF4-FFF2-40B4-BE49-F238E27FC236}">
                <a16:creationId xmlns:a16="http://schemas.microsoft.com/office/drawing/2014/main" id="{2BEAAE52-7FE9-434A-B8ED-E79A16F3237B}"/>
              </a:ext>
            </a:extLst>
          </p:cNvPr>
          <p:cNvGraphicFramePr>
            <a:graphicFrameLocks noGrp="1"/>
          </p:cNvGraphicFramePr>
          <p:nvPr/>
        </p:nvGraphicFramePr>
        <p:xfrm>
          <a:off x="2051050" y="3933825"/>
          <a:ext cx="4751388" cy="1882775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892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使能</a:t>
                      </a:r>
                    </a:p>
                  </a:txBody>
                  <a:tcPr marT="45728" marB="45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输出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2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T="45728" marB="45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28" marB="45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2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T="45728" marB="45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T="45728" marB="45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20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28" marB="45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×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45728" marB="45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高阻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8636" name="Object 151">
            <a:extLst>
              <a:ext uri="{FF2B5EF4-FFF2-40B4-BE49-F238E27FC236}">
                <a16:creationId xmlns:a16="http://schemas.microsoft.com/office/drawing/2014/main" id="{A7E63FB9-DBCA-4D44-A4D5-3B7B48BE57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1163" y="4070350"/>
          <a:ext cx="4318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公式" r:id="rId3" imgW="253780" imgH="215713" progId="Equation.3">
                  <p:embed/>
                </p:oleObj>
              </mc:Choice>
              <mc:Fallback>
                <p:oleObj name="公式" r:id="rId3" imgW="253780" imgH="215713" progId="Equation.3">
                  <p:embed/>
                  <p:pic>
                    <p:nvPicPr>
                      <p:cNvPr id="68636" name="Object 151">
                        <a:extLst>
                          <a:ext uri="{FF2B5EF4-FFF2-40B4-BE49-F238E27FC236}">
                            <a16:creationId xmlns:a16="http://schemas.microsoft.com/office/drawing/2014/main" id="{A7E63FB9-DBCA-4D44-A4D5-3B7B48BE57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4070350"/>
                        <a:ext cx="4318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7" name="Rectangle 156">
            <a:extLst>
              <a:ext uri="{FF2B5EF4-FFF2-40B4-BE49-F238E27FC236}">
                <a16:creationId xmlns:a16="http://schemas.microsoft.com/office/drawing/2014/main" id="{1D0731DA-30EE-41DA-9289-CAA8395F6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20938"/>
            <a:ext cx="79930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987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74AUC16240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内部有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个三态输出缓冲器，分成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组，如图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下一页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。使用时，可连成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位、两组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位或其他形式。</a:t>
            </a:r>
          </a:p>
        </p:txBody>
      </p:sp>
      <p:sp>
        <p:nvSpPr>
          <p:cNvPr id="68638" name="Rectangle 159">
            <a:extLst>
              <a:ext uri="{FF2B5EF4-FFF2-40B4-BE49-F238E27FC236}">
                <a16:creationId xmlns:a16="http://schemas.microsoft.com/office/drawing/2014/main" id="{E3373167-3367-47F9-B1FC-E03DCBD95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525" y="3429000"/>
            <a:ext cx="28321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74AUC16240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功能表</a:t>
            </a:r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>
            <a:extLst>
              <a:ext uri="{FF2B5EF4-FFF2-40B4-BE49-F238E27FC236}">
                <a16:creationId xmlns:a16="http://schemas.microsoft.com/office/drawing/2014/main" id="{05CFB3C8-001F-4325-8765-743487DCD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7813" y="4040188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9635" name="Rectangle 4">
            <a:extLst>
              <a:ext uri="{FF2B5EF4-FFF2-40B4-BE49-F238E27FC236}">
                <a16:creationId xmlns:a16="http://schemas.microsoft.com/office/drawing/2014/main" id="{9BE0572B-129C-4926-894C-5785638F2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24025"/>
            <a:ext cx="374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000" b="0">
                <a:solidFill>
                  <a:srgbClr val="000000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b="0">
              <a:solidFill>
                <a:srgbClr val="000000"/>
              </a:solidFill>
              <a:latin typeface="Times New Roman" panose="02020603050405020304" pitchFamily="18" charset="0"/>
              <a:ea typeface="华康简宋" charset="-122"/>
              <a:cs typeface="Times New Roman" panose="02020603050405020304" pitchFamily="18" charset="0"/>
            </a:endParaRPr>
          </a:p>
        </p:txBody>
      </p:sp>
      <p:sp>
        <p:nvSpPr>
          <p:cNvPr id="69636" name="Rectangle 5">
            <a:extLst>
              <a:ext uri="{FF2B5EF4-FFF2-40B4-BE49-F238E27FC236}">
                <a16:creationId xmlns:a16="http://schemas.microsoft.com/office/drawing/2014/main" id="{1E3BF387-74C3-432F-B2A3-B304AFE82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84200"/>
            <a:ext cx="19446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2.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宽总线电路</a:t>
            </a:r>
          </a:p>
        </p:txBody>
      </p:sp>
      <p:sp>
        <p:nvSpPr>
          <p:cNvPr id="69637" name="Rectangle 32">
            <a:extLst>
              <a:ext uri="{FF2B5EF4-FFF2-40B4-BE49-F238E27FC236}">
                <a16:creationId xmlns:a16="http://schemas.microsoft.com/office/drawing/2014/main" id="{0457D159-265F-4995-9304-FA9006F50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3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9638" name="Object 31">
            <a:extLst>
              <a:ext uri="{FF2B5EF4-FFF2-40B4-BE49-F238E27FC236}">
                <a16:creationId xmlns:a16="http://schemas.microsoft.com/office/drawing/2014/main" id="{65A5F06A-4812-43FA-B57B-6E0B40FDF2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9000" y="1049338"/>
          <a:ext cx="5508625" cy="509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图片" r:id="rId3" imgW="4406769" imgH="4026632" progId="Word.Picture.8">
                  <p:embed/>
                </p:oleObj>
              </mc:Choice>
              <mc:Fallback>
                <p:oleObj name="图片" r:id="rId3" imgW="4406769" imgH="4026632" progId="Word.Picture.8">
                  <p:embed/>
                  <p:pic>
                    <p:nvPicPr>
                      <p:cNvPr id="69638" name="Object 31">
                        <a:extLst>
                          <a:ext uri="{FF2B5EF4-FFF2-40B4-BE49-F238E27FC236}">
                            <a16:creationId xmlns:a16="http://schemas.microsoft.com/office/drawing/2014/main" id="{65A5F06A-4812-43FA-B57B-6E0B40FDF2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2235"/>
                      <a:stretch>
                        <a:fillRect/>
                      </a:stretch>
                    </p:blipFill>
                    <p:spPr bwMode="auto">
                      <a:xfrm>
                        <a:off x="2159000" y="1049338"/>
                        <a:ext cx="5508625" cy="5099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Rectangle 33">
            <a:extLst>
              <a:ext uri="{FF2B5EF4-FFF2-40B4-BE49-F238E27FC236}">
                <a16:creationId xmlns:a16="http://schemas.microsoft.com/office/drawing/2014/main" id="{19571719-5BA3-4D9A-9D76-F9FD9E972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5" y="584200"/>
            <a:ext cx="191293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74AUC16240</a:t>
            </a:r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1">
            <a:extLst>
              <a:ext uri="{FF2B5EF4-FFF2-40B4-BE49-F238E27FC236}">
                <a16:creationId xmlns:a16="http://schemas.microsoft.com/office/drawing/2014/main" id="{7961739C-F5EE-4B4D-AB31-FC0F419E6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76250"/>
            <a:ext cx="7446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3.9</a:t>
            </a:r>
            <a:r>
              <a:rPr lang="en-US" altLang="zh-CN" sz="2800">
                <a:solidFill>
                  <a:srgbClr val="CC0000"/>
                </a:solidFill>
                <a:latin typeface="楷体_GB2312" pitchFamily="49" charset="-122"/>
              </a:rPr>
              <a:t>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VerilogHDL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</a:rPr>
              <a:t>描述</a:t>
            </a:r>
            <a:r>
              <a:rPr lang="en-US" altLang="zh-CN" sz="2800">
                <a:solidFill>
                  <a:srgbClr val="CC0000"/>
                </a:solidFill>
                <a:latin typeface="楷体_GB2312" pitchFamily="49" charset="-122"/>
              </a:rPr>
              <a:t>CMOS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</a:rPr>
              <a:t>门电路</a:t>
            </a:r>
          </a:p>
        </p:txBody>
      </p:sp>
      <p:sp>
        <p:nvSpPr>
          <p:cNvPr id="70659" name="Rectangle 22">
            <a:extLst>
              <a:ext uri="{FF2B5EF4-FFF2-40B4-BE49-F238E27FC236}">
                <a16:creationId xmlns:a16="http://schemas.microsoft.com/office/drawing/2014/main" id="{01FF0422-8A6D-414F-8E64-03EAD156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44675"/>
            <a:ext cx="871378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用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VerilogHDL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对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MOS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管构成的电路建模，称为开关级建模，是最底层的描述。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    用关键词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nmos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pmos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定义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NMOS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PMOS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管模型。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rnmos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rpmos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定义输入与输出端存在电阻的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NMOS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PMOS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管模型。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    关键词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supply1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supply0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分别定义了电源线和地线。</a:t>
            </a:r>
          </a:p>
        </p:txBody>
      </p:sp>
      <p:sp>
        <p:nvSpPr>
          <p:cNvPr id="70660" name="Rectangle 23">
            <a:extLst>
              <a:ext uri="{FF2B5EF4-FFF2-40B4-BE49-F238E27FC236}">
                <a16:creationId xmlns:a16="http://schemas.microsoft.com/office/drawing/2014/main" id="{18230CC1-0DB3-4BF6-8418-3E16055F0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268413"/>
            <a:ext cx="5318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76176" bIns="76176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3.9.1 CMOS</a:t>
            </a: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门电路的</a:t>
            </a: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Verilog</a:t>
            </a: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建模</a:t>
            </a:r>
          </a:p>
        </p:txBody>
      </p:sp>
      <p:sp>
        <p:nvSpPr>
          <p:cNvPr id="70661" name="矩形 5">
            <a:extLst>
              <a:ext uri="{FF2B5EF4-FFF2-40B4-BE49-F238E27FC236}">
                <a16:creationId xmlns:a16="http://schemas.microsoft.com/office/drawing/2014/main" id="{37D1C49D-75AD-4CFC-B6B7-FA7570FEB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4286250"/>
            <a:ext cx="37099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nmos N1 (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漏极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源极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栅极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pmos P1 (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漏极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源极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栅极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  <p:sndAc>
      <p:stSnd>
        <p:snd r:embed="rId2" name="PROJCTOR.WAV"/>
      </p:stSnd>
    </p:sndAc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B2DE254B-BCC5-4C99-B6CC-68ACDF362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620713"/>
            <a:ext cx="1909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ahoma" panose="020B0604030504040204" pitchFamily="34" charset="0"/>
              </a:rPr>
              <a:t>1</a:t>
            </a:r>
            <a:r>
              <a:rPr kumimoji="1" lang="zh-CN" altLang="en-US" sz="2400">
                <a:solidFill>
                  <a:srgbClr val="000066"/>
                </a:solidFill>
                <a:latin typeface="Tahoma" panose="020B0604030504040204" pitchFamily="34" charset="0"/>
              </a:rPr>
              <a:t>、设计举例</a:t>
            </a:r>
            <a:endParaRPr kumimoji="1" lang="zh-CN" altLang="en-US" sz="240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8035" name="Rectangle 3">
            <a:extLst>
              <a:ext uri="{FF2B5EF4-FFF2-40B4-BE49-F238E27FC236}">
                <a16:creationId xmlns:a16="http://schemas.microsoft.com/office/drawing/2014/main" id="{FE04EB98-A607-468E-A023-9C107C57B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60350"/>
            <a:ext cx="4608513" cy="6299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module NAND2 (L,A,B);  //IEEE 1364—1995 Syntax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input A,B;      //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输入端口声明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output L;       //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输出端口声明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supply1  Vdd;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  supply0  GND;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 wire W1;     //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将两个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NMOS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管之间的连接点定义为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W1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    pmos (L,Vdd,A);   //PMOS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管的源极与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Vdd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相连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pmos (L,Vdd,B);     //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两个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PMOS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管并行连接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nmos (L,W1, A);     //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两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NMOS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管串行连接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nmos (W1,GND, B);   //NMOS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管的源极与地相连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endmodule</a:t>
            </a:r>
            <a:r>
              <a:rPr kumimoji="1"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21BA60EA-41B2-4FFA-BE92-76286115F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95363"/>
            <a:ext cx="3703638" cy="12255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试用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Verilog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语言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的开关级</a:t>
            </a:r>
          </a:p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建模描述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CMOS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与非门。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28039" name="Line 7">
            <a:extLst>
              <a:ext uri="{FF2B5EF4-FFF2-40B4-BE49-F238E27FC236}">
                <a16:creationId xmlns:a16="http://schemas.microsoft.com/office/drawing/2014/main" id="{80BE3E74-F9D1-4826-A47D-AB21B05A5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4213" y="2851150"/>
            <a:ext cx="4002087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CC38C814-0BE1-43A7-916F-0724FDA7F5CB}"/>
              </a:ext>
            </a:extLst>
          </p:cNvPr>
          <p:cNvGrpSpPr>
            <a:grpSpLocks/>
          </p:cNvGrpSpPr>
          <p:nvPr/>
        </p:nvGrpSpPr>
        <p:grpSpPr bwMode="auto">
          <a:xfrm>
            <a:off x="8353425" y="1522413"/>
            <a:ext cx="1042988" cy="1179512"/>
            <a:chOff x="4740" y="1117"/>
            <a:chExt cx="1088" cy="816"/>
          </a:xfrm>
        </p:grpSpPr>
        <p:sp>
          <p:nvSpPr>
            <p:cNvPr id="71691" name="AutoShape 9">
              <a:extLst>
                <a:ext uri="{FF2B5EF4-FFF2-40B4-BE49-F238E27FC236}">
                  <a16:creationId xmlns:a16="http://schemas.microsoft.com/office/drawing/2014/main" id="{2F01244F-31E1-4F31-A19F-F469A05FEA5B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740" y="1117"/>
              <a:ext cx="226" cy="816"/>
            </a:xfrm>
            <a:prstGeom prst="leftBrace">
              <a:avLst>
                <a:gd name="adj1" fmla="val 30088"/>
                <a:gd name="adj2" fmla="val 51213"/>
              </a:avLst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692" name="Rectangle 10">
              <a:extLst>
                <a:ext uri="{FF2B5EF4-FFF2-40B4-BE49-F238E27FC236}">
                  <a16:creationId xmlns:a16="http://schemas.microsoft.com/office/drawing/2014/main" id="{0D42D57C-0E19-4A58-A25E-76A4C06A4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0" y="1344"/>
              <a:ext cx="888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说明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部分</a:t>
              </a:r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A7A5B68E-FF27-4C75-98AD-738390843542}"/>
              </a:ext>
            </a:extLst>
          </p:cNvPr>
          <p:cNvGrpSpPr>
            <a:grpSpLocks/>
          </p:cNvGrpSpPr>
          <p:nvPr/>
        </p:nvGrpSpPr>
        <p:grpSpPr bwMode="auto">
          <a:xfrm>
            <a:off x="2951163" y="2854325"/>
            <a:ext cx="1296987" cy="3382963"/>
            <a:chOff x="1429" y="2115"/>
            <a:chExt cx="680" cy="1859"/>
          </a:xfrm>
        </p:grpSpPr>
        <p:sp>
          <p:nvSpPr>
            <p:cNvPr id="71689" name="AutoShape 12">
              <a:extLst>
                <a:ext uri="{FF2B5EF4-FFF2-40B4-BE49-F238E27FC236}">
                  <a16:creationId xmlns:a16="http://schemas.microsoft.com/office/drawing/2014/main" id="{BBF2DC0E-D7AF-407E-AA29-E3B2D781EC5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927" y="2115"/>
              <a:ext cx="182" cy="1859"/>
            </a:xfrm>
            <a:prstGeom prst="leftBrace">
              <a:avLst>
                <a:gd name="adj1" fmla="val 85119"/>
                <a:gd name="adj2" fmla="val 51213"/>
              </a:avLst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690" name="Rectangle 13">
              <a:extLst>
                <a:ext uri="{FF2B5EF4-FFF2-40B4-BE49-F238E27FC236}">
                  <a16:creationId xmlns:a16="http://schemas.microsoft.com/office/drawing/2014/main" id="{EEBFAB49-C8F5-4959-B841-BB36918E7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886"/>
              <a:ext cx="437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电路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描述</a:t>
              </a:r>
            </a:p>
          </p:txBody>
        </p:sp>
      </p:grpSp>
      <p:graphicFrame>
        <p:nvGraphicFramePr>
          <p:cNvPr id="71688" name="Object 14">
            <a:extLst>
              <a:ext uri="{FF2B5EF4-FFF2-40B4-BE49-F238E27FC236}">
                <a16:creationId xmlns:a16="http://schemas.microsoft.com/office/drawing/2014/main" id="{B97C598E-93CA-46F7-86A8-3568CD560D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492375"/>
          <a:ext cx="3003550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图片" r:id="rId3" imgW="1738884" imgH="1737360" progId="Word.Picture.8">
                  <p:embed/>
                </p:oleObj>
              </mc:Choice>
              <mc:Fallback>
                <p:oleObj name="图片" r:id="rId3" imgW="1738884" imgH="1737360" progId="Word.Picture.8">
                  <p:embed/>
                  <p:pic>
                    <p:nvPicPr>
                      <p:cNvPr id="71688" name="Object 14">
                        <a:extLst>
                          <a:ext uri="{FF2B5EF4-FFF2-40B4-BE49-F238E27FC236}">
                            <a16:creationId xmlns:a16="http://schemas.microsoft.com/office/drawing/2014/main" id="{B97C598E-93CA-46F7-86A8-3568CD560D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866"/>
                      <a:stretch>
                        <a:fillRect/>
                      </a:stretch>
                    </p:blipFill>
                    <p:spPr bwMode="auto">
                      <a:xfrm>
                        <a:off x="0" y="2492375"/>
                        <a:ext cx="3003550" cy="30241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>
            <a:extLst>
              <a:ext uri="{FF2B5EF4-FFF2-40B4-BE49-F238E27FC236}">
                <a16:creationId xmlns:a16="http://schemas.microsoft.com/office/drawing/2014/main" id="{DEF98ED1-F50D-44ED-B934-9E6EEC3AD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3" y="1158875"/>
            <a:ext cx="87137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用关键词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cmos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定义传输门模型。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cmos C1(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输出信号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输入信号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, TN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管控制信号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, TP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管控制信号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); </a:t>
            </a:r>
          </a:p>
        </p:txBody>
      </p:sp>
      <p:sp>
        <p:nvSpPr>
          <p:cNvPr id="72707" name="Rectangle 4">
            <a:extLst>
              <a:ext uri="{FF2B5EF4-FFF2-40B4-BE49-F238E27FC236}">
                <a16:creationId xmlns:a16="http://schemas.microsoft.com/office/drawing/2014/main" id="{60BB36B0-78A0-4ACA-88F9-257ED466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33375"/>
            <a:ext cx="6032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76176" bIns="76176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3.9.2 CMOS</a:t>
            </a: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传输门电路的</a:t>
            </a: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Verilog</a:t>
            </a: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建模</a:t>
            </a:r>
          </a:p>
        </p:txBody>
      </p:sp>
      <p:graphicFrame>
        <p:nvGraphicFramePr>
          <p:cNvPr id="72708" name="Object 5">
            <a:extLst>
              <a:ext uri="{FF2B5EF4-FFF2-40B4-BE49-F238E27FC236}">
                <a16:creationId xmlns:a16="http://schemas.microsoft.com/office/drawing/2014/main" id="{1ECD58CE-C6CC-4D40-BAAC-6C17C60050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725" y="3883025"/>
          <a:ext cx="324167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图片" r:id="rId4" imgW="2080042" imgH="1224820" progId="Word.Picture.8">
                  <p:embed/>
                </p:oleObj>
              </mc:Choice>
              <mc:Fallback>
                <p:oleObj name="图片" r:id="rId4" imgW="2080042" imgH="1224820" progId="Word.Picture.8">
                  <p:embed/>
                  <p:pic>
                    <p:nvPicPr>
                      <p:cNvPr id="72708" name="Object 5">
                        <a:extLst>
                          <a:ext uri="{FF2B5EF4-FFF2-40B4-BE49-F238E27FC236}">
                            <a16:creationId xmlns:a16="http://schemas.microsoft.com/office/drawing/2014/main" id="{1ECD58CE-C6CC-4D40-BAAC-6C17C60050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175"/>
                      <a:stretch>
                        <a:fillRect/>
                      </a:stretch>
                    </p:blipFill>
                    <p:spPr bwMode="auto">
                      <a:xfrm>
                        <a:off x="466725" y="3883025"/>
                        <a:ext cx="3241675" cy="1946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64" name="Rectangle 8">
            <a:extLst>
              <a:ext uri="{FF2B5EF4-FFF2-40B4-BE49-F238E27FC236}">
                <a16:creationId xmlns:a16="http://schemas.microsoft.com/office/drawing/2014/main" id="{9F4AF632-9798-47B1-8ABC-7847C64F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1123950"/>
            <a:ext cx="4608512" cy="5203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module mymux2to1 (A, B, L);  //IEEE 1364—1995 Syntax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  input A, B;  //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输入端口声明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output L;   //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输出端口声明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wire Anot, Bnot;     //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声明模块内部的连接线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inverter V1(Anot, A);  //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调用底层模块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inverter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，见下一页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inverter V2(Bnot, B);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  cmos (L, Anot, B, Bnot); //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调用内部开关元件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cmos (L, A, Bnot, B);  //(output,input,ncontrol,pcontrol)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endmodule</a:t>
            </a:r>
          </a:p>
        </p:txBody>
      </p:sp>
      <p:sp>
        <p:nvSpPr>
          <p:cNvPr id="72710" name="Rectangle 9">
            <a:extLst>
              <a:ext uri="{FF2B5EF4-FFF2-40B4-BE49-F238E27FC236}">
                <a16:creationId xmlns:a16="http://schemas.microsoft.com/office/drawing/2014/main" id="{D2D05BAB-FDCB-4F2E-A7EF-1ECB2F1B8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478088"/>
            <a:ext cx="3905250" cy="9683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例：用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Verilog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语言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的开关级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建模描述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下列异或门。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">
            <a:extLst>
              <a:ext uri="{FF2B5EF4-FFF2-40B4-BE49-F238E27FC236}">
                <a16:creationId xmlns:a16="http://schemas.microsoft.com/office/drawing/2014/main" id="{D1C0E8FC-5384-4FB3-9979-3191746D2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1489075"/>
            <a:ext cx="4608512" cy="4473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//CMOS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反相器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module inverter (Vo,Vi);  //IEEE 1364—1995 Syntax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  input Vi;   //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输入端口声明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output Vo;  //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输出端口声明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supply1  Vdd;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  supply0  GND;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  pmos (Vo,Vdd,Vi);   //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实例化，调用内部开关元件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nmos (Vo,GND,Vi);  //(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漏极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源极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控制栅极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endmodule </a:t>
            </a:r>
          </a:p>
        </p:txBody>
      </p:sp>
      <p:sp>
        <p:nvSpPr>
          <p:cNvPr id="73731" name="Rectangle 8">
            <a:extLst>
              <a:ext uri="{FF2B5EF4-FFF2-40B4-BE49-F238E27FC236}">
                <a16:creationId xmlns:a16="http://schemas.microsoft.com/office/drawing/2014/main" id="{70CFFD75-47A6-4045-B006-A0529C144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81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3732" name="Object 7">
            <a:extLst>
              <a:ext uri="{FF2B5EF4-FFF2-40B4-BE49-F238E27FC236}">
                <a16:creationId xmlns:a16="http://schemas.microsoft.com/office/drawing/2014/main" id="{7F62C452-A260-4260-93F7-BB2B3F59DB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925" y="2349500"/>
          <a:ext cx="2900363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图片" r:id="rId4" imgW="1578051" imgH="1884914" progId="Word.Picture.8">
                  <p:embed/>
                </p:oleObj>
              </mc:Choice>
              <mc:Fallback>
                <p:oleObj name="图片" r:id="rId4" imgW="1578051" imgH="1884914" progId="Word.Picture.8">
                  <p:embed/>
                  <p:pic>
                    <p:nvPicPr>
                      <p:cNvPr id="73732" name="Object 7">
                        <a:extLst>
                          <a:ext uri="{FF2B5EF4-FFF2-40B4-BE49-F238E27FC236}">
                            <a16:creationId xmlns:a16="http://schemas.microsoft.com/office/drawing/2014/main" id="{7F62C452-A260-4260-93F7-BB2B3F59DB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574"/>
                      <a:stretch>
                        <a:fillRect/>
                      </a:stretch>
                    </p:blipFill>
                    <p:spPr bwMode="auto">
                      <a:xfrm>
                        <a:off x="669925" y="2349500"/>
                        <a:ext cx="2900363" cy="3455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  <p:sndAc>
      <p:stSnd>
        <p:snd r:embed="rId3" name="PROJCTOR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5">
            <a:extLst>
              <a:ext uri="{FF2B5EF4-FFF2-40B4-BE49-F238E27FC236}">
                <a16:creationId xmlns:a16="http://schemas.microsoft.com/office/drawing/2014/main" id="{CCA688E2-9A8C-430C-98A9-FDAD8115C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6045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3.2.2</a:t>
            </a:r>
            <a:r>
              <a:rPr kumimoji="1" lang="en-US" altLang="zh-CN" sz="3200">
                <a:solidFill>
                  <a:srgbClr val="CC0000"/>
                </a:solidFill>
                <a:latin typeface="楷体_GB2312" pitchFamily="49" charset="-122"/>
              </a:rPr>
              <a:t> </a:t>
            </a:r>
            <a:r>
              <a: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 CMOS </a:t>
            </a:r>
            <a:r>
              <a:rPr kumimoji="1" lang="en-US" altLang="zh-CN" sz="3200">
                <a:solidFill>
                  <a:srgbClr val="CC0000"/>
                </a:solidFill>
                <a:latin typeface="楷体_GB2312" pitchFamily="49" charset="-122"/>
              </a:rPr>
              <a:t> </a:t>
            </a:r>
            <a:r>
              <a:rPr kumimoji="1" lang="zh-CN" altLang="en-US" sz="3200">
                <a:solidFill>
                  <a:srgbClr val="CC0000"/>
                </a:solidFill>
                <a:latin typeface="楷体_GB2312" pitchFamily="49" charset="-122"/>
              </a:rPr>
              <a:t>反相器</a:t>
            </a:r>
          </a:p>
        </p:txBody>
      </p:sp>
      <p:graphicFrame>
        <p:nvGraphicFramePr>
          <p:cNvPr id="20483" name="Object 4">
            <a:extLst>
              <a:ext uri="{FF2B5EF4-FFF2-40B4-BE49-F238E27FC236}">
                <a16:creationId xmlns:a16="http://schemas.microsoft.com/office/drawing/2014/main" id="{C90F046D-0245-480A-AB33-85D2EFBA40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2475" y="1592263"/>
          <a:ext cx="2663825" cy="264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1066800" imgH="1057656" progId="Word.Picture.8">
                  <p:embed/>
                </p:oleObj>
              </mc:Choice>
              <mc:Fallback>
                <p:oleObj r:id="rId3" imgW="1066800" imgH="1057656" progId="Word.Picture.8">
                  <p:embed/>
                  <p:pic>
                    <p:nvPicPr>
                      <p:cNvPr id="20483" name="Object 4">
                        <a:extLst>
                          <a:ext uri="{FF2B5EF4-FFF2-40B4-BE49-F238E27FC236}">
                            <a16:creationId xmlns:a16="http://schemas.microsoft.com/office/drawing/2014/main" id="{C90F046D-0245-480A-AB33-85D2EFBA40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1592263"/>
                        <a:ext cx="2663825" cy="26400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">
            <a:extLst>
              <a:ext uri="{FF2B5EF4-FFF2-40B4-BE49-F238E27FC236}">
                <a16:creationId xmlns:a16="http://schemas.microsoft.com/office/drawing/2014/main" id="{D5568AC5-EC54-41AB-AF71-CE44F64339BD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884238"/>
            <a:ext cx="2720975" cy="3300412"/>
            <a:chOff x="361" y="979"/>
            <a:chExt cx="1714" cy="2079"/>
          </a:xfrm>
        </p:grpSpPr>
        <p:graphicFrame>
          <p:nvGraphicFramePr>
            <p:cNvPr id="20488" name="Object 5">
              <a:extLst>
                <a:ext uri="{FF2B5EF4-FFF2-40B4-BE49-F238E27FC236}">
                  <a16:creationId xmlns:a16="http://schemas.microsoft.com/office/drawing/2014/main" id="{9DA794F5-6BC0-4ACD-A2B6-2BA66ECC98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1" y="1459"/>
            <a:ext cx="1714" cy="1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Picture2" r:id="rId5" imgW="1133856" imgH="1057656" progId="Word.Picture.8">
                    <p:embed/>
                  </p:oleObj>
                </mc:Choice>
                <mc:Fallback>
                  <p:oleObj name="Picture2" r:id="rId5" imgW="1133856" imgH="1057656" progId="Word.Picture.8">
                    <p:embed/>
                    <p:pic>
                      <p:nvPicPr>
                        <p:cNvPr id="20488" name="Object 5">
                          <a:extLst>
                            <a:ext uri="{FF2B5EF4-FFF2-40B4-BE49-F238E27FC236}">
                              <a16:creationId xmlns:a16="http://schemas.microsoft.com/office/drawing/2014/main" id="{9DA794F5-6BC0-4ACD-A2B6-2BA66ECC98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" y="1459"/>
                          <a:ext cx="1714" cy="1599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6" descr="羊皮纸">
              <a:extLst>
                <a:ext uri="{FF2B5EF4-FFF2-40B4-BE49-F238E27FC236}">
                  <a16:creationId xmlns:a16="http://schemas.microsoft.com/office/drawing/2014/main" id="{1A910BAE-F861-4210-B280-C9D7D3E0B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" y="979"/>
              <a:ext cx="864" cy="3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25000"/>
                </a:lnSpc>
                <a:defRPr/>
              </a:pPr>
              <a:r>
                <a:rPr kumimoji="1" lang="en-US" altLang="zh-CN" sz="4400" kern="0" baseline="-25000" dirty="0">
                  <a:solidFill>
                    <a:srgbClr val="000000"/>
                  </a:solidFill>
                  <a:ea typeface="楷体_GB2312" pitchFamily="49" charset="-122"/>
                </a:rPr>
                <a:t>NMOS</a:t>
              </a:r>
              <a:endParaRPr kumimoji="1" lang="zh-CN" altLang="en-US" sz="4400" kern="0" baseline="-2500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4782F033-6CA8-4C6E-B20D-D6419B6BC125}"/>
              </a:ext>
            </a:extLst>
          </p:cNvPr>
          <p:cNvSpPr/>
          <p:nvPr/>
        </p:nvSpPr>
        <p:spPr>
          <a:xfrm>
            <a:off x="6800850" y="866775"/>
            <a:ext cx="1273175" cy="6032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125000"/>
              </a:lnSpc>
              <a:defRPr/>
            </a:pPr>
            <a:r>
              <a:rPr kumimoji="1" lang="en-US" altLang="zh-CN" sz="4400" kern="0" baseline="-25000" dirty="0">
                <a:solidFill>
                  <a:srgbClr val="000000"/>
                </a:solidFill>
                <a:ea typeface="楷体_GB2312" pitchFamily="49" charset="-122"/>
              </a:rPr>
              <a:t>PMOS</a:t>
            </a:r>
            <a:endParaRPr kumimoji="1" lang="zh-CN" altLang="en-US" sz="4400" kern="0" baseline="-250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20486" name="图片 12">
            <a:extLst>
              <a:ext uri="{FF2B5EF4-FFF2-40B4-BE49-F238E27FC236}">
                <a16:creationId xmlns:a16="http://schemas.microsoft.com/office/drawing/2014/main" id="{B8CB2DA5-BCF6-472C-9769-AB55E937A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343400"/>
            <a:ext cx="26479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图片 13">
            <a:extLst>
              <a:ext uri="{FF2B5EF4-FFF2-40B4-BE49-F238E27FC236}">
                <a16:creationId xmlns:a16="http://schemas.microsoft.com/office/drawing/2014/main" id="{9AF07E79-3BE5-434B-A319-0604AB282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4397375"/>
            <a:ext cx="1979613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5">
            <a:extLst>
              <a:ext uri="{FF2B5EF4-FFF2-40B4-BE49-F238E27FC236}">
                <a16:creationId xmlns:a16="http://schemas.microsoft.com/office/drawing/2014/main" id="{08F8B30C-1C9F-471C-A1A9-39DC62893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6045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3.2.2</a:t>
            </a:r>
            <a:r>
              <a:rPr kumimoji="1" lang="en-US" altLang="zh-CN" sz="3200">
                <a:solidFill>
                  <a:srgbClr val="CC0000"/>
                </a:solidFill>
                <a:latin typeface="楷体_GB2312" pitchFamily="49" charset="-122"/>
              </a:rPr>
              <a:t> </a:t>
            </a:r>
            <a:r>
              <a: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 CMOS </a:t>
            </a:r>
            <a:r>
              <a:rPr kumimoji="1" lang="en-US" altLang="zh-CN" sz="3200">
                <a:solidFill>
                  <a:srgbClr val="CC0000"/>
                </a:solidFill>
                <a:latin typeface="楷体_GB2312" pitchFamily="49" charset="-122"/>
              </a:rPr>
              <a:t> </a:t>
            </a:r>
            <a:r>
              <a:rPr kumimoji="1" lang="zh-CN" altLang="en-US" sz="3200">
                <a:solidFill>
                  <a:srgbClr val="CC0000"/>
                </a:solidFill>
                <a:latin typeface="楷体_GB2312" pitchFamily="49" charset="-122"/>
              </a:rPr>
              <a:t>反相器</a:t>
            </a:r>
          </a:p>
        </p:txBody>
      </p:sp>
      <p:sp>
        <p:nvSpPr>
          <p:cNvPr id="411654" name="Text Box 6">
            <a:extLst>
              <a:ext uri="{FF2B5EF4-FFF2-40B4-BE49-F238E27FC236}">
                <a16:creationId xmlns:a16="http://schemas.microsoft.com/office/drawing/2014/main" id="{2DFD3C98-330F-4046-9055-5F2AF3B60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84288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</a:rPr>
              <a:t>1.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工作原理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86FBF27A-666C-4E72-875C-2AE1D44C4579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989138"/>
            <a:ext cx="3157538" cy="3717925"/>
            <a:chOff x="98" y="1480"/>
            <a:chExt cx="2102" cy="2479"/>
          </a:xfrm>
        </p:grpSpPr>
        <p:grpSp>
          <p:nvGrpSpPr>
            <p:cNvPr id="21580" name="Group 16">
              <a:extLst>
                <a:ext uri="{FF2B5EF4-FFF2-40B4-BE49-F238E27FC236}">
                  <a16:creationId xmlns:a16="http://schemas.microsoft.com/office/drawing/2014/main" id="{57187FFF-00C2-42E0-A6A7-4416CFD36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1480"/>
              <a:ext cx="1679" cy="2479"/>
              <a:chOff x="340" y="1661"/>
              <a:chExt cx="1679" cy="2118"/>
            </a:xfrm>
          </p:grpSpPr>
          <p:grpSp>
            <p:nvGrpSpPr>
              <p:cNvPr id="21585" name="Group 17">
                <a:extLst>
                  <a:ext uri="{FF2B5EF4-FFF2-40B4-BE49-F238E27FC236}">
                    <a16:creationId xmlns:a16="http://schemas.microsoft.com/office/drawing/2014/main" id="{41672EF9-406C-4823-9B09-E20C30F419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" y="1661"/>
                <a:ext cx="1679" cy="2118"/>
                <a:chOff x="543" y="1270"/>
                <a:chExt cx="1679" cy="2118"/>
              </a:xfrm>
            </p:grpSpPr>
            <p:sp>
              <p:nvSpPr>
                <p:cNvPr id="21590" name="Line 18">
                  <a:extLst>
                    <a:ext uri="{FF2B5EF4-FFF2-40B4-BE49-F238E27FC236}">
                      <a16:creationId xmlns:a16="http://schemas.microsoft.com/office/drawing/2014/main" id="{2EC7A872-B880-4E04-A98E-CD9BA8B9CC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451" y="2273"/>
                  <a:ext cx="1" cy="36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91" name="Line 19">
                  <a:extLst>
                    <a:ext uri="{FF2B5EF4-FFF2-40B4-BE49-F238E27FC236}">
                      <a16:creationId xmlns:a16="http://schemas.microsoft.com/office/drawing/2014/main" id="{DAF71A2D-F8E9-4D5B-8899-89D2D3E931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96" y="2622"/>
                  <a:ext cx="0" cy="369"/>
                </a:xfrm>
                <a:prstGeom prst="line">
                  <a:avLst/>
                </a:prstGeom>
                <a:noFill/>
                <a:ln w="571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92" name="Line 20">
                  <a:extLst>
                    <a:ext uri="{FF2B5EF4-FFF2-40B4-BE49-F238E27FC236}">
                      <a16:creationId xmlns:a16="http://schemas.microsoft.com/office/drawing/2014/main" id="{6D6DA723-59C1-4B9E-95E4-AA2FE1EDDC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44" y="2988"/>
                  <a:ext cx="26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93" name="Line 21">
                  <a:extLst>
                    <a:ext uri="{FF2B5EF4-FFF2-40B4-BE49-F238E27FC236}">
                      <a16:creationId xmlns:a16="http://schemas.microsoft.com/office/drawing/2014/main" id="{6FBC118B-AA1D-4A2A-98BF-B6C66F3C21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22" y="2557"/>
                  <a:ext cx="0" cy="136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94" name="Line 22">
                  <a:extLst>
                    <a:ext uri="{FF2B5EF4-FFF2-40B4-BE49-F238E27FC236}">
                      <a16:creationId xmlns:a16="http://schemas.microsoft.com/office/drawing/2014/main" id="{3B96F674-F21F-438E-AFCB-A824F05252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22" y="2738"/>
                  <a:ext cx="0" cy="136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95" name="Line 23">
                  <a:extLst>
                    <a:ext uri="{FF2B5EF4-FFF2-40B4-BE49-F238E27FC236}">
                      <a16:creationId xmlns:a16="http://schemas.microsoft.com/office/drawing/2014/main" id="{91E481B8-54B9-433D-8EA7-E9EDA1C6A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22" y="2920"/>
                  <a:ext cx="0" cy="136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96" name="Line 24">
                  <a:extLst>
                    <a:ext uri="{FF2B5EF4-FFF2-40B4-BE49-F238E27FC236}">
                      <a16:creationId xmlns:a16="http://schemas.microsoft.com/office/drawing/2014/main" id="{D090E878-2A31-466B-AA5E-5A3F66661B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22" y="2628"/>
                  <a:ext cx="12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97" name="Line 25">
                  <a:extLst>
                    <a:ext uri="{FF2B5EF4-FFF2-40B4-BE49-F238E27FC236}">
                      <a16:creationId xmlns:a16="http://schemas.microsoft.com/office/drawing/2014/main" id="{6864D398-E469-47CA-B531-85462A8CF3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24" y="2994"/>
                  <a:ext cx="13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98" name="Line 26">
                  <a:extLst>
                    <a:ext uri="{FF2B5EF4-FFF2-40B4-BE49-F238E27FC236}">
                      <a16:creationId xmlns:a16="http://schemas.microsoft.com/office/drawing/2014/main" id="{CAF850A5-BD61-46A6-B921-12F627965A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7" y="2987"/>
                  <a:ext cx="0" cy="37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99" name="Line 27">
                  <a:extLst>
                    <a:ext uri="{FF2B5EF4-FFF2-40B4-BE49-F238E27FC236}">
                      <a16:creationId xmlns:a16="http://schemas.microsoft.com/office/drawing/2014/main" id="{53BBF5D6-A6A3-4433-9307-5A800D8CC9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445" y="3147"/>
                  <a:ext cx="22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00" name="Line 28">
                  <a:extLst>
                    <a:ext uri="{FF2B5EF4-FFF2-40B4-BE49-F238E27FC236}">
                      <a16:creationId xmlns:a16="http://schemas.microsoft.com/office/drawing/2014/main" id="{CEDF7D07-D986-44DA-B5A7-FB732154C1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63" y="2800"/>
                  <a:ext cx="0" cy="3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01" name="Line 29">
                  <a:extLst>
                    <a:ext uri="{FF2B5EF4-FFF2-40B4-BE49-F238E27FC236}">
                      <a16:creationId xmlns:a16="http://schemas.microsoft.com/office/drawing/2014/main" id="{58A720F6-B5C4-44F2-9600-5E9FFBAB23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324" y="2806"/>
                  <a:ext cx="34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02" name="Oval 30">
                  <a:extLst>
                    <a:ext uri="{FF2B5EF4-FFF2-40B4-BE49-F238E27FC236}">
                      <a16:creationId xmlns:a16="http://schemas.microsoft.com/office/drawing/2014/main" id="{1BCF3AFA-F257-4BFE-9243-1A25028320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9" y="3119"/>
                  <a:ext cx="56" cy="56"/>
                </a:xfrm>
                <a:prstGeom prst="ellipse">
                  <a:avLst/>
                </a:prstGeom>
                <a:solidFill>
                  <a:schemeClr val="tx1">
                    <a:alpha val="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603" name="Text Box 31">
                  <a:extLst>
                    <a:ext uri="{FF2B5EF4-FFF2-40B4-BE49-F238E27FC236}">
                      <a16:creationId xmlns:a16="http://schemas.microsoft.com/office/drawing/2014/main" id="{B1743B5D-051E-4D01-8BF1-830E9AF002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57" y="1270"/>
                  <a:ext cx="610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400">
                      <a:solidFill>
                        <a:srgbClr val="00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+</a:t>
                  </a:r>
                  <a:r>
                    <a:rPr lang="en-US" altLang="zh-CN" sz="2400" i="1">
                      <a:solidFill>
                        <a:srgbClr val="00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V</a:t>
                  </a:r>
                  <a:r>
                    <a:rPr lang="en-US" altLang="zh-CN" sz="2400" baseline="-25000">
                      <a:solidFill>
                        <a:srgbClr val="00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DD</a:t>
                  </a:r>
                </a:p>
              </p:txBody>
            </p:sp>
            <p:sp>
              <p:nvSpPr>
                <p:cNvPr id="21604" name="Oval 32">
                  <a:extLst>
                    <a:ext uri="{FF2B5EF4-FFF2-40B4-BE49-F238E27FC236}">
                      <a16:creationId xmlns:a16="http://schemas.microsoft.com/office/drawing/2014/main" id="{99289255-E6DC-410A-B6AA-C8BEA05DCA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4" y="2405"/>
                  <a:ext cx="66" cy="6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605" name="Line 33">
                  <a:extLst>
                    <a:ext uri="{FF2B5EF4-FFF2-40B4-BE49-F238E27FC236}">
                      <a16:creationId xmlns:a16="http://schemas.microsoft.com/office/drawing/2014/main" id="{C1B07EF3-E8F2-495B-A555-3B1BDF2009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53" y="2442"/>
                  <a:ext cx="5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06" name="Text Box 34">
                  <a:extLst>
                    <a:ext uri="{FF2B5EF4-FFF2-40B4-BE49-F238E27FC236}">
                      <a16:creationId xmlns:a16="http://schemas.microsoft.com/office/drawing/2014/main" id="{3EF4A28D-5D16-4457-8877-226D6DAD28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69" y="1483"/>
                  <a:ext cx="425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solidFill>
                        <a:srgbClr val="00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+5V</a:t>
                  </a:r>
                </a:p>
              </p:txBody>
            </p:sp>
            <p:sp>
              <p:nvSpPr>
                <p:cNvPr id="21607" name="Text Box 35">
                  <a:extLst>
                    <a:ext uri="{FF2B5EF4-FFF2-40B4-BE49-F238E27FC236}">
                      <a16:creationId xmlns:a16="http://schemas.microsoft.com/office/drawing/2014/main" id="{3F795185-5BAC-496A-950E-A61165DB05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6" y="2704"/>
                  <a:ext cx="123" cy="2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608" name="Text Box 36">
                  <a:extLst>
                    <a:ext uri="{FF2B5EF4-FFF2-40B4-BE49-F238E27FC236}">
                      <a16:creationId xmlns:a16="http://schemas.microsoft.com/office/drawing/2014/main" id="{B47EBD82-A2F4-46F4-9425-41BFC895B5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4" y="2771"/>
                  <a:ext cx="485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spcBef>
                      <a:spcPct val="50000"/>
                    </a:spcBef>
                    <a:buClrTx/>
                    <a:buFontTx/>
                    <a:buNone/>
                  </a:pPr>
                  <a:endParaRPr lang="en-GB" altLang="zh-CN" sz="2000" baseline="-2500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609" name="Text Box 37">
                  <a:extLst>
                    <a:ext uri="{FF2B5EF4-FFF2-40B4-BE49-F238E27FC236}">
                      <a16:creationId xmlns:a16="http://schemas.microsoft.com/office/drawing/2014/main" id="{D97CB383-1DFE-4B20-95CA-7596707768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28" y="2488"/>
                  <a:ext cx="415" cy="2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000">
                      <a:solidFill>
                        <a:srgbClr val="00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  <a:r>
                    <a:rPr lang="en-US" altLang="zh-CN" sz="2000" baseline="-25000">
                      <a:solidFill>
                        <a:srgbClr val="00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21610" name="Text Box 38">
                  <a:extLst>
                    <a:ext uri="{FF2B5EF4-FFF2-40B4-BE49-F238E27FC236}">
                      <a16:creationId xmlns:a16="http://schemas.microsoft.com/office/drawing/2014/main" id="{72D25565-3B5C-4C27-9946-95821FE702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28" y="2906"/>
                  <a:ext cx="336" cy="2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000">
                      <a:solidFill>
                        <a:srgbClr val="00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</a:t>
                  </a:r>
                  <a:r>
                    <a:rPr lang="en-US" altLang="zh-CN" sz="2000" baseline="-25000">
                      <a:solidFill>
                        <a:srgbClr val="00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21611" name="Line 39">
                  <a:extLst>
                    <a:ext uri="{FF2B5EF4-FFF2-40B4-BE49-F238E27FC236}">
                      <a16:creationId xmlns:a16="http://schemas.microsoft.com/office/drawing/2014/main" id="{6C873590-7F6A-4EDF-9FCE-6DEB077899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73" y="3359"/>
                  <a:ext cx="153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12" name="Text Box 40">
                  <a:extLst>
                    <a:ext uri="{FF2B5EF4-FFF2-40B4-BE49-F238E27FC236}">
                      <a16:creationId xmlns:a16="http://schemas.microsoft.com/office/drawing/2014/main" id="{FDF0E9EC-6F83-4324-A64C-6F8D9F857E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3" y="2403"/>
                  <a:ext cx="356" cy="2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800" i="1">
                      <a:solidFill>
                        <a:srgbClr val="00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v</a:t>
                  </a:r>
                  <a:r>
                    <a:rPr kumimoji="1" lang="en-US" altLang="zh-CN" sz="2800" baseline="-25000">
                      <a:solidFill>
                        <a:srgbClr val="00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</a:p>
              </p:txBody>
            </p:sp>
            <p:sp>
              <p:nvSpPr>
                <p:cNvPr id="21613" name="Text Box 41">
                  <a:extLst>
                    <a:ext uri="{FF2B5EF4-FFF2-40B4-BE49-F238E27FC236}">
                      <a16:creationId xmlns:a16="http://schemas.microsoft.com/office/drawing/2014/main" id="{AD58BDF8-DF95-4DDD-8E73-280EADDB4F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44" y="2403"/>
                  <a:ext cx="378" cy="2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800" i="1">
                      <a:solidFill>
                        <a:srgbClr val="00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v</a:t>
                  </a:r>
                  <a:r>
                    <a:rPr kumimoji="1" lang="en-US" altLang="zh-CN" sz="2800" baseline="-25000">
                      <a:solidFill>
                        <a:srgbClr val="00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O</a:t>
                  </a:r>
                </a:p>
              </p:txBody>
            </p:sp>
            <p:sp>
              <p:nvSpPr>
                <p:cNvPr id="21614" name="Line 42">
                  <a:extLst>
                    <a:ext uri="{FF2B5EF4-FFF2-40B4-BE49-F238E27FC236}">
                      <a16:creationId xmlns:a16="http://schemas.microsoft.com/office/drawing/2014/main" id="{9590CA57-3865-4491-A31B-44842F7FA6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5" y="1914"/>
                  <a:ext cx="1" cy="10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615" name="Line 43">
                  <a:extLst>
                    <a:ext uri="{FF2B5EF4-FFF2-40B4-BE49-F238E27FC236}">
                      <a16:creationId xmlns:a16="http://schemas.microsoft.com/office/drawing/2014/main" id="{8E3442E9-3585-4075-BB1E-EE3175A7C4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18" y="2442"/>
                  <a:ext cx="23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616" name="Rectangle 44">
                  <a:extLst>
                    <a:ext uri="{FF2B5EF4-FFF2-40B4-BE49-F238E27FC236}">
                      <a16:creationId xmlns:a16="http://schemas.microsoft.com/office/drawing/2014/main" id="{20DA829C-C6DE-46A8-B386-CE155DDBAD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6" y="2917"/>
                  <a:ext cx="360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rgbClr val="00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sz="2000" baseline="-25000">
                      <a:solidFill>
                        <a:srgbClr val="00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</a:t>
                  </a:r>
                  <a:endParaRPr kumimoji="1" lang="en-US" altLang="zh-CN" sz="2000" b="0" baseline="-2500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617" name="Rectangle 45">
                  <a:extLst>
                    <a:ext uri="{FF2B5EF4-FFF2-40B4-BE49-F238E27FC236}">
                      <a16:creationId xmlns:a16="http://schemas.microsoft.com/office/drawing/2014/main" id="{F2829B5F-0B08-4CFD-8940-477A763F9E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1" y="1694"/>
                  <a:ext cx="181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rgbClr val="00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sz="2000" baseline="-25000">
                      <a:solidFill>
                        <a:srgbClr val="00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</a:t>
                  </a:r>
                  <a:endParaRPr kumimoji="1" lang="en-US" altLang="zh-CN" sz="2000" b="0" baseline="-2500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618" name="Line 46">
                  <a:extLst>
                    <a:ext uri="{FF2B5EF4-FFF2-40B4-BE49-F238E27FC236}">
                      <a16:creationId xmlns:a16="http://schemas.microsoft.com/office/drawing/2014/main" id="{3B142890-C82E-43C0-9EDE-30C3FA46C8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04" y="1904"/>
                  <a:ext cx="0" cy="372"/>
                </a:xfrm>
                <a:prstGeom prst="line">
                  <a:avLst/>
                </a:prstGeom>
                <a:noFill/>
                <a:ln w="571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19" name="Line 47">
                  <a:extLst>
                    <a:ext uri="{FF2B5EF4-FFF2-40B4-BE49-F238E27FC236}">
                      <a16:creationId xmlns:a16="http://schemas.microsoft.com/office/drawing/2014/main" id="{2D4A293B-1750-4D3E-B9F1-7E597F860D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26" y="1840"/>
                  <a:ext cx="1" cy="136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20" name="Line 48">
                  <a:extLst>
                    <a:ext uri="{FF2B5EF4-FFF2-40B4-BE49-F238E27FC236}">
                      <a16:creationId xmlns:a16="http://schemas.microsoft.com/office/drawing/2014/main" id="{A5CDCE4F-9A03-4B47-BBD1-9CECEF7DF5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26" y="2021"/>
                  <a:ext cx="1" cy="136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21" name="Line 49">
                  <a:extLst>
                    <a:ext uri="{FF2B5EF4-FFF2-40B4-BE49-F238E27FC236}">
                      <a16:creationId xmlns:a16="http://schemas.microsoft.com/office/drawing/2014/main" id="{BEC43E14-3EEC-413D-94C9-E606DC9022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26" y="2203"/>
                  <a:ext cx="1" cy="136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22" name="Line 50">
                  <a:extLst>
                    <a:ext uri="{FF2B5EF4-FFF2-40B4-BE49-F238E27FC236}">
                      <a16:creationId xmlns:a16="http://schemas.microsoft.com/office/drawing/2014/main" id="{E9199BE8-A3E2-48BA-BD8E-7B82C49D4C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26" y="1911"/>
                  <a:ext cx="1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23" name="Line 51">
                  <a:extLst>
                    <a:ext uri="{FF2B5EF4-FFF2-40B4-BE49-F238E27FC236}">
                      <a16:creationId xmlns:a16="http://schemas.microsoft.com/office/drawing/2014/main" id="{E554C0BC-CD08-433B-9284-12710969F4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28" y="2277"/>
                  <a:ext cx="13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24" name="Line 52">
                  <a:extLst>
                    <a:ext uri="{FF2B5EF4-FFF2-40B4-BE49-F238E27FC236}">
                      <a16:creationId xmlns:a16="http://schemas.microsoft.com/office/drawing/2014/main" id="{C4F61E64-E62D-4B80-B353-DFE21C9887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460" y="1776"/>
                  <a:ext cx="20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25" name="Line 53">
                  <a:extLst>
                    <a:ext uri="{FF2B5EF4-FFF2-40B4-BE49-F238E27FC236}">
                      <a16:creationId xmlns:a16="http://schemas.microsoft.com/office/drawing/2014/main" id="{DE7EFAEA-FB35-4797-BA85-3D6B9897C1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63" y="1769"/>
                  <a:ext cx="0" cy="32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26" name="Line 54">
                  <a:extLst>
                    <a:ext uri="{FF2B5EF4-FFF2-40B4-BE49-F238E27FC236}">
                      <a16:creationId xmlns:a16="http://schemas.microsoft.com/office/drawing/2014/main" id="{4324AE71-DF0A-4D53-A640-1D619B0343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 flipH="1">
                  <a:off x="1340" y="2086"/>
                  <a:ext cx="334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27" name="Oval 55">
                  <a:extLst>
                    <a:ext uri="{FF2B5EF4-FFF2-40B4-BE49-F238E27FC236}">
                      <a16:creationId xmlns:a16="http://schemas.microsoft.com/office/drawing/2014/main" id="{8B9A3ED7-0035-4108-80A4-1B87C862E1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5" y="1750"/>
                  <a:ext cx="56" cy="56"/>
                </a:xfrm>
                <a:prstGeom prst="ellipse">
                  <a:avLst/>
                </a:prstGeom>
                <a:solidFill>
                  <a:schemeClr val="tx1">
                    <a:alpha val="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628" name="Text Box 56">
                  <a:extLst>
                    <a:ext uri="{FF2B5EF4-FFF2-40B4-BE49-F238E27FC236}">
                      <a16:creationId xmlns:a16="http://schemas.microsoft.com/office/drawing/2014/main" id="{847F3622-A00D-4339-9AAD-6B6C2EC11A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6" y="1915"/>
                  <a:ext cx="123" cy="2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629" name="Text Box 57">
                  <a:extLst>
                    <a:ext uri="{FF2B5EF4-FFF2-40B4-BE49-F238E27FC236}">
                      <a16:creationId xmlns:a16="http://schemas.microsoft.com/office/drawing/2014/main" id="{3067E34B-0D38-403B-80C6-A9E0C32946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28" y="2149"/>
                  <a:ext cx="377" cy="2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000">
                      <a:solidFill>
                        <a:srgbClr val="00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  <a:r>
                    <a:rPr lang="en-US" altLang="zh-CN" sz="2000" baseline="-25000">
                      <a:solidFill>
                        <a:srgbClr val="00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  <a:endParaRPr lang="en-US" altLang="zh-CN" sz="200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630" name="Text Box 58">
                  <a:extLst>
                    <a:ext uri="{FF2B5EF4-FFF2-40B4-BE49-F238E27FC236}">
                      <a16:creationId xmlns:a16="http://schemas.microsoft.com/office/drawing/2014/main" id="{E5E7A276-8276-4A5C-9E94-3FFC811FA4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35" y="1752"/>
                  <a:ext cx="336" cy="2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000">
                      <a:solidFill>
                        <a:srgbClr val="00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</a:t>
                  </a:r>
                  <a:r>
                    <a:rPr lang="en-US" altLang="zh-CN" sz="2000" baseline="-25000">
                      <a:solidFill>
                        <a:srgbClr val="00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  <a:endParaRPr lang="en-US" altLang="zh-CN" sz="200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631" name="Line 59">
                  <a:extLst>
                    <a:ext uri="{FF2B5EF4-FFF2-40B4-BE49-F238E27FC236}">
                      <a16:creationId xmlns:a16="http://schemas.microsoft.com/office/drawing/2014/main" id="{CA68BE7D-B5B6-4BFE-9AFE-BBB121DD69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463" y="1523"/>
                  <a:ext cx="0" cy="39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632" name="Oval 60">
                  <a:extLst>
                    <a:ext uri="{FF2B5EF4-FFF2-40B4-BE49-F238E27FC236}">
                      <a16:creationId xmlns:a16="http://schemas.microsoft.com/office/drawing/2014/main" id="{551FA293-9D4A-4F37-BCD0-D5383EE8BB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3" y="2419"/>
                  <a:ext cx="56" cy="56"/>
                </a:xfrm>
                <a:prstGeom prst="ellipse">
                  <a:avLst/>
                </a:prstGeom>
                <a:solidFill>
                  <a:schemeClr val="tx1">
                    <a:alpha val="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633" name="Oval 61">
                  <a:extLst>
                    <a:ext uri="{FF2B5EF4-FFF2-40B4-BE49-F238E27FC236}">
                      <a16:creationId xmlns:a16="http://schemas.microsoft.com/office/drawing/2014/main" id="{FE667A31-A49D-4F85-AF4E-9B8461DC54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6" y="1451"/>
                  <a:ext cx="66" cy="6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634" name="Oval 62">
                  <a:extLst>
                    <a:ext uri="{FF2B5EF4-FFF2-40B4-BE49-F238E27FC236}">
                      <a16:creationId xmlns:a16="http://schemas.microsoft.com/office/drawing/2014/main" id="{8AE5C6F7-43DF-4A21-96D6-FF6862D6B7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8" y="2407"/>
                  <a:ext cx="66" cy="69"/>
                </a:xfrm>
                <a:prstGeom prst="ellips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635" name="Text Box 63">
                  <a:extLst>
                    <a:ext uri="{FF2B5EF4-FFF2-40B4-BE49-F238E27FC236}">
                      <a16:creationId xmlns:a16="http://schemas.microsoft.com/office/drawing/2014/main" id="{D411E187-89EE-4489-B956-E73BF123F6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4" y="1907"/>
                  <a:ext cx="382" cy="2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endParaRPr lang="en-GB" altLang="zh-CN" sz="200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636" name="Line 64">
                  <a:extLst>
                    <a:ext uri="{FF2B5EF4-FFF2-40B4-BE49-F238E27FC236}">
                      <a16:creationId xmlns:a16="http://schemas.microsoft.com/office/drawing/2014/main" id="{15355188-03C1-4EEA-807D-B7EA767C15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41" y="1912"/>
                  <a:ext cx="255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37" name="Oval 65">
                  <a:extLst>
                    <a:ext uri="{FF2B5EF4-FFF2-40B4-BE49-F238E27FC236}">
                      <a16:creationId xmlns:a16="http://schemas.microsoft.com/office/drawing/2014/main" id="{998139AC-5E7F-4DFF-99DC-762E417141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4" y="2414"/>
                  <a:ext cx="56" cy="56"/>
                </a:xfrm>
                <a:prstGeom prst="ellipse">
                  <a:avLst/>
                </a:prstGeom>
                <a:solidFill>
                  <a:schemeClr val="tx1">
                    <a:alpha val="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638" name="Text Box 66">
                  <a:extLst>
                    <a:ext uri="{FF2B5EF4-FFF2-40B4-BE49-F238E27FC236}">
                      <a16:creationId xmlns:a16="http://schemas.microsoft.com/office/drawing/2014/main" id="{05BDD602-83C8-4EFA-9814-43F5B34DB1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8" y="3196"/>
                  <a:ext cx="4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400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1586" name="Group 67">
                <a:extLst>
                  <a:ext uri="{FF2B5EF4-FFF2-40B4-BE49-F238E27FC236}">
                    <a16:creationId xmlns:a16="http://schemas.microsoft.com/office/drawing/2014/main" id="{DE66AFD5-81F5-423D-BBE1-6A71A97ACA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8" y="1886"/>
                <a:ext cx="758" cy="430"/>
                <a:chOff x="3763" y="1251"/>
                <a:chExt cx="758" cy="430"/>
              </a:xfrm>
            </p:grpSpPr>
            <p:sp>
              <p:nvSpPr>
                <p:cNvPr id="21587" name="Text Box 68">
                  <a:extLst>
                    <a:ext uri="{FF2B5EF4-FFF2-40B4-BE49-F238E27FC236}">
                      <a16:creationId xmlns:a16="http://schemas.microsoft.com/office/drawing/2014/main" id="{E362BB86-4D7D-4CFF-8DE4-FB0A04A029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63" y="1421"/>
                  <a:ext cx="122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GB" altLang="zh-CN" sz="2400">
                    <a:solidFill>
                      <a:srgbClr val="FF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588" name="Text Box 69">
                  <a:extLst>
                    <a:ext uri="{FF2B5EF4-FFF2-40B4-BE49-F238E27FC236}">
                      <a16:creationId xmlns:a16="http://schemas.microsoft.com/office/drawing/2014/main" id="{6F750BBA-92EB-4AA3-894F-66802D6163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57" y="1251"/>
                  <a:ext cx="221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GB" altLang="zh-CN" sz="2400">
                    <a:solidFill>
                      <a:srgbClr val="FF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589" name="Text Box 70">
                  <a:extLst>
                    <a:ext uri="{FF2B5EF4-FFF2-40B4-BE49-F238E27FC236}">
                      <a16:creationId xmlns:a16="http://schemas.microsoft.com/office/drawing/2014/main" id="{1FBF43AA-4811-482D-A091-7DD1C8D040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71" y="1311"/>
                  <a:ext cx="650" cy="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GB" altLang="zh-CN" sz="2400" baseline="-250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1581" name="Group 71">
              <a:extLst>
                <a:ext uri="{FF2B5EF4-FFF2-40B4-BE49-F238E27FC236}">
                  <a16:creationId xmlns:a16="http://schemas.microsoft.com/office/drawing/2014/main" id="{315514D2-B9B0-49AC-BE21-D82C3DD956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" y="2513"/>
              <a:ext cx="423" cy="748"/>
              <a:chOff x="632" y="3031"/>
              <a:chExt cx="423" cy="748"/>
            </a:xfrm>
          </p:grpSpPr>
          <p:sp>
            <p:nvSpPr>
              <p:cNvPr id="21582" name="Rectangle 72">
                <a:extLst>
                  <a:ext uri="{FF2B5EF4-FFF2-40B4-BE49-F238E27FC236}">
                    <a16:creationId xmlns:a16="http://schemas.microsoft.com/office/drawing/2014/main" id="{53941459-E3DB-40A3-8B85-C8F55FC6A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3575"/>
                <a:ext cx="20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0V</a:t>
                </a:r>
              </a:p>
            </p:txBody>
          </p:sp>
          <p:sp>
            <p:nvSpPr>
              <p:cNvPr id="21583" name="Rectangle 73">
                <a:extLst>
                  <a:ext uri="{FF2B5EF4-FFF2-40B4-BE49-F238E27FC236}">
                    <a16:creationId xmlns:a16="http://schemas.microsoft.com/office/drawing/2014/main" id="{770442D3-0C68-4BF1-BE1E-FFB1A601B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3031"/>
                <a:ext cx="304" cy="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r>
                  <a:rPr kumimoji="1" lang="en-US" altLang="zh-CN" sz="200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5V</a:t>
                </a:r>
                <a:endParaRPr kumimoji="1" lang="en-US" altLang="zh-CN" sz="2000" b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21584" name="AutoShape 74">
                <a:extLst>
                  <a:ext uri="{FF2B5EF4-FFF2-40B4-BE49-F238E27FC236}">
                    <a16:creationId xmlns:a16="http://schemas.microsoft.com/office/drawing/2014/main" id="{733A0387-0850-4A96-89A8-AA552C355D9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V="1">
                <a:off x="632" y="3258"/>
                <a:ext cx="423" cy="317"/>
              </a:xfrm>
              <a:prstGeom prst="bentConnector3">
                <a:avLst>
                  <a:gd name="adj1" fmla="val 50000"/>
                </a:avLst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7" name="Group 75">
            <a:extLst>
              <a:ext uri="{FF2B5EF4-FFF2-40B4-BE49-F238E27FC236}">
                <a16:creationId xmlns:a16="http://schemas.microsoft.com/office/drawing/2014/main" id="{94F344A7-0D68-48F8-887A-898CB4C23305}"/>
              </a:ext>
            </a:extLst>
          </p:cNvPr>
          <p:cNvGrpSpPr>
            <a:grpSpLocks/>
          </p:cNvGrpSpPr>
          <p:nvPr/>
        </p:nvGrpSpPr>
        <p:grpSpPr bwMode="auto">
          <a:xfrm>
            <a:off x="3600450" y="1758950"/>
            <a:ext cx="5230813" cy="1585913"/>
            <a:chOff x="2118" y="2037"/>
            <a:chExt cx="3295" cy="999"/>
          </a:xfrm>
        </p:grpSpPr>
        <p:sp>
          <p:nvSpPr>
            <p:cNvPr id="21562" name="Rectangle 76">
              <a:extLst>
                <a:ext uri="{FF2B5EF4-FFF2-40B4-BE49-F238E27FC236}">
                  <a16:creationId xmlns:a16="http://schemas.microsoft.com/office/drawing/2014/main" id="{6F7C2585-DB44-4AD7-9BB4-8272E745E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2703"/>
              <a:ext cx="599" cy="33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en-GB" altLang="zh-CN" sz="2400" b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63" name="Rectangle 77">
              <a:extLst>
                <a:ext uri="{FF2B5EF4-FFF2-40B4-BE49-F238E27FC236}">
                  <a16:creationId xmlns:a16="http://schemas.microsoft.com/office/drawing/2014/main" id="{7E0F216D-73A3-4D38-BC34-B980BD7CA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2370"/>
              <a:ext cx="599" cy="33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en-GB" altLang="zh-CN" sz="24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64" name="Rectangle 78">
              <a:extLst>
                <a:ext uri="{FF2B5EF4-FFF2-40B4-BE49-F238E27FC236}">
                  <a16:creationId xmlns:a16="http://schemas.microsoft.com/office/drawing/2014/main" id="{3CA40D9C-45DA-42C8-B7AC-90A86243E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2037"/>
              <a:ext cx="599" cy="33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en-GB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65" name="Rectangle 79">
              <a:extLst>
                <a:ext uri="{FF2B5EF4-FFF2-40B4-BE49-F238E27FC236}">
                  <a16:creationId xmlns:a16="http://schemas.microsoft.com/office/drawing/2014/main" id="{9D550EE6-4929-4E84-BAE1-3E9BB4F1E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" y="2703"/>
              <a:ext cx="540" cy="33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en-GB" altLang="zh-CN" sz="2400" b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66" name="Rectangle 80">
              <a:extLst>
                <a:ext uri="{FF2B5EF4-FFF2-40B4-BE49-F238E27FC236}">
                  <a16:creationId xmlns:a16="http://schemas.microsoft.com/office/drawing/2014/main" id="{C0BEC472-67BB-478E-B67C-7EE39C98D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" y="2370"/>
              <a:ext cx="540" cy="33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en-GB" altLang="zh-CN" sz="2400" b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67" name="Rectangle 81">
              <a:extLst>
                <a:ext uri="{FF2B5EF4-FFF2-40B4-BE49-F238E27FC236}">
                  <a16:creationId xmlns:a16="http://schemas.microsoft.com/office/drawing/2014/main" id="{42B74115-F0D3-429C-B012-3B29C2BBB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" y="2037"/>
              <a:ext cx="540" cy="33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en-GB" altLang="zh-CN" sz="3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68" name="Rectangle 82">
              <a:extLst>
                <a:ext uri="{FF2B5EF4-FFF2-40B4-BE49-F238E27FC236}">
                  <a16:creationId xmlns:a16="http://schemas.microsoft.com/office/drawing/2014/main" id="{A938B619-2CF5-4921-BCD2-54FA3BFE1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7" y="2037"/>
              <a:ext cx="556" cy="33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en-GB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69" name="Rectangle 83">
              <a:extLst>
                <a:ext uri="{FF2B5EF4-FFF2-40B4-BE49-F238E27FC236}">
                  <a16:creationId xmlns:a16="http://schemas.microsoft.com/office/drawing/2014/main" id="{69837BA8-1DD4-4B1E-9B55-468E941A0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037"/>
              <a:ext cx="514" cy="33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en-GB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70" name="Rectangle 84">
              <a:extLst>
                <a:ext uri="{FF2B5EF4-FFF2-40B4-BE49-F238E27FC236}">
                  <a16:creationId xmlns:a16="http://schemas.microsoft.com/office/drawing/2014/main" id="{DF5D0513-40BD-415D-A994-D89FA3EA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9" y="2037"/>
              <a:ext cx="595" cy="33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en-GB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71" name="Rectangle 85">
              <a:extLst>
                <a:ext uri="{FF2B5EF4-FFF2-40B4-BE49-F238E27FC236}">
                  <a16:creationId xmlns:a16="http://schemas.microsoft.com/office/drawing/2014/main" id="{76480045-20AC-4554-8A87-747303B61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" y="2037"/>
              <a:ext cx="491" cy="33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en-GB" altLang="zh-CN" sz="3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72" name="Rectangle 86">
              <a:extLst>
                <a:ext uri="{FF2B5EF4-FFF2-40B4-BE49-F238E27FC236}">
                  <a16:creationId xmlns:a16="http://schemas.microsoft.com/office/drawing/2014/main" id="{E41E0A66-513F-46D8-B652-BF8F71E8D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7" y="2703"/>
              <a:ext cx="556" cy="33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en-GB" altLang="zh-CN" sz="2400" b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73" name="Rectangle 87">
              <a:extLst>
                <a:ext uri="{FF2B5EF4-FFF2-40B4-BE49-F238E27FC236}">
                  <a16:creationId xmlns:a16="http://schemas.microsoft.com/office/drawing/2014/main" id="{8688D0C7-BBA8-4C33-922F-F3D621D36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703"/>
              <a:ext cx="514" cy="33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en-GB" altLang="zh-CN" sz="2400" b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74" name="Rectangle 88">
              <a:extLst>
                <a:ext uri="{FF2B5EF4-FFF2-40B4-BE49-F238E27FC236}">
                  <a16:creationId xmlns:a16="http://schemas.microsoft.com/office/drawing/2014/main" id="{0CDD7D05-D46E-4E06-8243-22B6E4708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9" y="2703"/>
              <a:ext cx="595" cy="33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en-GB" altLang="zh-CN" sz="2400" b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75" name="Rectangle 89">
              <a:extLst>
                <a:ext uri="{FF2B5EF4-FFF2-40B4-BE49-F238E27FC236}">
                  <a16:creationId xmlns:a16="http://schemas.microsoft.com/office/drawing/2014/main" id="{9ABC1CDA-E1A9-4850-B667-21F84B5DE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" y="2703"/>
              <a:ext cx="491" cy="33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en-GB" altLang="zh-CN" sz="2400" b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76" name="Rectangle 90">
              <a:extLst>
                <a:ext uri="{FF2B5EF4-FFF2-40B4-BE49-F238E27FC236}">
                  <a16:creationId xmlns:a16="http://schemas.microsoft.com/office/drawing/2014/main" id="{2871A798-2BB5-4AFC-9326-1B13BA67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7" y="2370"/>
              <a:ext cx="556" cy="33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en-GB" altLang="zh-CN" sz="2400" b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77" name="Rectangle 91">
              <a:extLst>
                <a:ext uri="{FF2B5EF4-FFF2-40B4-BE49-F238E27FC236}">
                  <a16:creationId xmlns:a16="http://schemas.microsoft.com/office/drawing/2014/main" id="{5C9F33A4-4A4D-4D19-9B7A-29BB98A27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370"/>
              <a:ext cx="514" cy="33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en-GB" altLang="zh-CN" sz="24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78" name="Rectangle 92">
              <a:extLst>
                <a:ext uri="{FF2B5EF4-FFF2-40B4-BE49-F238E27FC236}">
                  <a16:creationId xmlns:a16="http://schemas.microsoft.com/office/drawing/2014/main" id="{A9CFD1BB-665F-4EE0-9EAC-89502161F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9" y="2370"/>
              <a:ext cx="595" cy="33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en-GB" altLang="zh-CN" sz="2400" b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79" name="Rectangle 93">
              <a:extLst>
                <a:ext uri="{FF2B5EF4-FFF2-40B4-BE49-F238E27FC236}">
                  <a16:creationId xmlns:a16="http://schemas.microsoft.com/office/drawing/2014/main" id="{2CDBAECE-EBC4-49F0-B74F-38A0E5D27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" y="2370"/>
              <a:ext cx="491" cy="33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en-GB" altLang="zh-CN" sz="2400" b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1742" name="Rectangle 94">
            <a:extLst>
              <a:ext uri="{FF2B5EF4-FFF2-40B4-BE49-F238E27FC236}">
                <a16:creationId xmlns:a16="http://schemas.microsoft.com/office/drawing/2014/main" id="{11043E4C-F408-4C18-A6AA-934E19A4E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1785938"/>
            <a:ext cx="933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i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aseline="-25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411743" name="Rectangle 95">
            <a:extLst>
              <a:ext uri="{FF2B5EF4-FFF2-40B4-BE49-F238E27FC236}">
                <a16:creationId xmlns:a16="http://schemas.microsoft.com/office/drawing/2014/main" id="{47C53EA4-A890-46EA-A262-EF862DB37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75" y="1771650"/>
            <a:ext cx="1203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i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aseline="-25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GSN</a:t>
            </a:r>
          </a:p>
        </p:txBody>
      </p:sp>
      <p:sp>
        <p:nvSpPr>
          <p:cNvPr id="411744" name="Rectangle 96">
            <a:extLst>
              <a:ext uri="{FF2B5EF4-FFF2-40B4-BE49-F238E27FC236}">
                <a16:creationId xmlns:a16="http://schemas.microsoft.com/office/drawing/2014/main" id="{E0EA1821-E485-4E87-91C6-0AA093720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25" y="1771650"/>
            <a:ext cx="1135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1" lang="en-US" altLang="zh-CN" sz="2800" i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aseline="-25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GSP</a:t>
            </a:r>
          </a:p>
        </p:txBody>
      </p:sp>
      <p:sp>
        <p:nvSpPr>
          <p:cNvPr id="411745" name="Rectangle 97">
            <a:extLst>
              <a:ext uri="{FF2B5EF4-FFF2-40B4-BE49-F238E27FC236}">
                <a16:creationId xmlns:a16="http://schemas.microsoft.com/office/drawing/2014/main" id="{FFE4711B-157E-4CCE-A2A5-56628BE5D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988" y="1771650"/>
            <a:ext cx="1025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aseline="-25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411746" name="Rectangle 98">
            <a:extLst>
              <a:ext uri="{FF2B5EF4-FFF2-40B4-BE49-F238E27FC236}">
                <a16:creationId xmlns:a16="http://schemas.microsoft.com/office/drawing/2014/main" id="{BFB4276A-9A64-4E05-846A-CBE24EA2B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263" y="1771650"/>
            <a:ext cx="877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aseline="-25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411747" name="Rectangle 99">
            <a:extLst>
              <a:ext uri="{FF2B5EF4-FFF2-40B4-BE49-F238E27FC236}">
                <a16:creationId xmlns:a16="http://schemas.microsoft.com/office/drawing/2014/main" id="{0C1D4085-5E63-4BF1-A488-3E43AC2CB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1789113"/>
            <a:ext cx="893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i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aseline="-25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411748" name="Text Box 100">
            <a:extLst>
              <a:ext uri="{FF2B5EF4-FFF2-40B4-BE49-F238E27FC236}">
                <a16:creationId xmlns:a16="http://schemas.microsoft.com/office/drawing/2014/main" id="{818F0275-94DF-4796-8338-838EF942F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2374900"/>
            <a:ext cx="133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V</a:t>
            </a:r>
          </a:p>
        </p:txBody>
      </p:sp>
      <p:sp>
        <p:nvSpPr>
          <p:cNvPr id="411749" name="Text Box 101">
            <a:extLst>
              <a:ext uri="{FF2B5EF4-FFF2-40B4-BE49-F238E27FC236}">
                <a16:creationId xmlns:a16="http://schemas.microsoft.com/office/drawing/2014/main" id="{4F40D8E9-ECF3-4D66-9B1E-C9BD3270D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363788"/>
            <a:ext cx="1503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0V</a:t>
            </a:r>
            <a:endParaRPr kumimoji="1" lang="en-US" altLang="zh-CN" sz="2400" baseline="-2500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1750" name="Text Box 102">
            <a:extLst>
              <a:ext uri="{FF2B5EF4-FFF2-40B4-BE49-F238E27FC236}">
                <a16:creationId xmlns:a16="http://schemas.microsoft.com/office/drawing/2014/main" id="{667DE9B0-A4B0-4C91-8604-CBB0D612D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413" y="2349500"/>
            <a:ext cx="1360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5V</a:t>
            </a:r>
            <a:endParaRPr kumimoji="1" lang="en-US" altLang="zh-CN" sz="2400" baseline="-2500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1751" name="Rectangle 103">
            <a:extLst>
              <a:ext uri="{FF2B5EF4-FFF2-40B4-BE49-F238E27FC236}">
                <a16:creationId xmlns:a16="http://schemas.microsoft.com/office/drawing/2014/main" id="{B32407B5-4C4D-450B-B767-3D0DE254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2365375"/>
            <a:ext cx="1362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截止</a:t>
            </a:r>
            <a:endParaRPr kumimoji="1" lang="zh-CN" altLang="en-US" sz="24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1752" name="Rectangle 104">
            <a:extLst>
              <a:ext uri="{FF2B5EF4-FFF2-40B4-BE49-F238E27FC236}">
                <a16:creationId xmlns:a16="http://schemas.microsoft.com/office/drawing/2014/main" id="{6D8E3A2C-5FB0-4B48-A7E1-4A2667544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25" y="2365375"/>
            <a:ext cx="137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导通</a:t>
            </a:r>
            <a:endParaRPr kumimoji="1" lang="zh-CN" altLang="en-US" sz="24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1753" name="Rectangle 105">
            <a:extLst>
              <a:ext uri="{FF2B5EF4-FFF2-40B4-BE49-F238E27FC236}">
                <a16:creationId xmlns:a16="http://schemas.microsoft.com/office/drawing/2014/main" id="{C5C6095D-26E1-4746-9502-462C08C65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038" y="2363788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5V</a:t>
            </a:r>
          </a:p>
        </p:txBody>
      </p:sp>
      <p:sp>
        <p:nvSpPr>
          <p:cNvPr id="411754" name="Rectangle 106">
            <a:extLst>
              <a:ext uri="{FF2B5EF4-FFF2-40B4-BE49-F238E27FC236}">
                <a16:creationId xmlns:a16="http://schemas.microsoft.com/office/drawing/2014/main" id="{C634E511-87B8-47BD-9079-AADDD2419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175" y="2908300"/>
            <a:ext cx="138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V</a:t>
            </a:r>
          </a:p>
        </p:txBody>
      </p:sp>
      <p:sp>
        <p:nvSpPr>
          <p:cNvPr id="411755" name="Text Box 107">
            <a:extLst>
              <a:ext uri="{FF2B5EF4-FFF2-40B4-BE49-F238E27FC236}">
                <a16:creationId xmlns:a16="http://schemas.microsoft.com/office/drawing/2014/main" id="{B95F7670-1028-4A46-817A-1175764E2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2882900"/>
            <a:ext cx="1449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5V</a:t>
            </a:r>
            <a:endParaRPr kumimoji="1" lang="en-US" altLang="zh-CN" sz="2400" baseline="-2500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1756" name="Text Box 108">
            <a:extLst>
              <a:ext uri="{FF2B5EF4-FFF2-40B4-BE49-F238E27FC236}">
                <a16:creationId xmlns:a16="http://schemas.microsoft.com/office/drawing/2014/main" id="{2F3FBA83-AF31-423B-9A00-6324F397E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113" y="2882900"/>
            <a:ext cx="1281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0V</a:t>
            </a:r>
            <a:endParaRPr kumimoji="1" lang="en-US" altLang="zh-CN" sz="2400" baseline="-2500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1757" name="Rectangle 109">
            <a:extLst>
              <a:ext uri="{FF2B5EF4-FFF2-40B4-BE49-F238E27FC236}">
                <a16:creationId xmlns:a16="http://schemas.microsoft.com/office/drawing/2014/main" id="{6EC96081-341E-415F-82C8-98265DF2D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2898775"/>
            <a:ext cx="1106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导通</a:t>
            </a:r>
            <a:endParaRPr kumimoji="1" lang="zh-CN" altLang="en-US" sz="24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1758" name="Rectangle 110">
            <a:extLst>
              <a:ext uri="{FF2B5EF4-FFF2-40B4-BE49-F238E27FC236}">
                <a16:creationId xmlns:a16="http://schemas.microsoft.com/office/drawing/2014/main" id="{92682E53-8805-4D68-964D-265116D42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613" y="2898775"/>
            <a:ext cx="1455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截止</a:t>
            </a:r>
            <a:endParaRPr kumimoji="1" lang="zh-CN" altLang="en-US" sz="24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1759" name="Rectangle 111">
            <a:extLst>
              <a:ext uri="{FF2B5EF4-FFF2-40B4-BE49-F238E27FC236}">
                <a16:creationId xmlns:a16="http://schemas.microsoft.com/office/drawing/2014/main" id="{1EF21E38-C0A1-4F1F-9DBB-1624CE456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975" y="2868613"/>
            <a:ext cx="1252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V</a:t>
            </a:r>
          </a:p>
        </p:txBody>
      </p:sp>
      <p:sp>
        <p:nvSpPr>
          <p:cNvPr id="411760" name="Text Box 112">
            <a:extLst>
              <a:ext uri="{FF2B5EF4-FFF2-40B4-BE49-F238E27FC236}">
                <a16:creationId xmlns:a16="http://schemas.microsoft.com/office/drawing/2014/main" id="{70080BD5-749E-480B-AA0C-C0DCC9BA8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284288"/>
            <a:ext cx="222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TN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2 V</a:t>
            </a:r>
          </a:p>
        </p:txBody>
      </p:sp>
      <p:sp>
        <p:nvSpPr>
          <p:cNvPr id="411761" name="Text Box 113">
            <a:extLst>
              <a:ext uri="{FF2B5EF4-FFF2-40B4-BE49-F238E27FC236}">
                <a16:creationId xmlns:a16="http://schemas.microsoft.com/office/drawing/2014/main" id="{BBFBC3DC-2862-4AC3-8F63-C633887CF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1284288"/>
            <a:ext cx="311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TP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400">
                <a:solidFill>
                  <a:srgbClr val="000066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-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 V</a:t>
            </a:r>
          </a:p>
        </p:txBody>
      </p:sp>
      <p:sp>
        <p:nvSpPr>
          <p:cNvPr id="411762" name="Rectangle 114">
            <a:extLst>
              <a:ext uri="{FF2B5EF4-FFF2-40B4-BE49-F238E27FC236}">
                <a16:creationId xmlns:a16="http://schemas.microsoft.com/office/drawing/2014/main" id="{27241314-D42D-4179-9DBB-2889E093F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516563"/>
            <a:ext cx="9540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逻辑图</a:t>
            </a:r>
          </a:p>
        </p:txBody>
      </p:sp>
      <p:grpSp>
        <p:nvGrpSpPr>
          <p:cNvPr id="8" name="Group 118">
            <a:extLst>
              <a:ext uri="{FF2B5EF4-FFF2-40B4-BE49-F238E27FC236}">
                <a16:creationId xmlns:a16="http://schemas.microsoft.com/office/drawing/2014/main" id="{D30D0325-EFB0-4A0D-B1A5-24A0E87A78CC}"/>
              </a:ext>
            </a:extLst>
          </p:cNvPr>
          <p:cNvGrpSpPr>
            <a:grpSpLocks/>
          </p:cNvGrpSpPr>
          <p:nvPr/>
        </p:nvGrpSpPr>
        <p:grpSpPr bwMode="auto">
          <a:xfrm>
            <a:off x="7019925" y="3500438"/>
            <a:ext cx="1716088" cy="1281112"/>
            <a:chOff x="4422" y="2432"/>
            <a:chExt cx="1081" cy="807"/>
          </a:xfrm>
        </p:grpSpPr>
        <p:graphicFrame>
          <p:nvGraphicFramePr>
            <p:cNvPr id="21560" name="Object 119">
              <a:extLst>
                <a:ext uri="{FF2B5EF4-FFF2-40B4-BE49-F238E27FC236}">
                  <a16:creationId xmlns:a16="http://schemas.microsoft.com/office/drawing/2014/main" id="{7F521AFD-C3FC-4F6A-9772-98E5895D22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70" y="2941"/>
            <a:ext cx="561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公式" r:id="rId3" imgW="333392" imgH="171585" progId="Equation.3">
                    <p:embed/>
                  </p:oleObj>
                </mc:Choice>
                <mc:Fallback>
                  <p:oleObj name="公式" r:id="rId3" imgW="333392" imgH="171585" progId="Equation.3">
                    <p:embed/>
                    <p:pic>
                      <p:nvPicPr>
                        <p:cNvPr id="21560" name="Object 119">
                          <a:extLst>
                            <a:ext uri="{FF2B5EF4-FFF2-40B4-BE49-F238E27FC236}">
                              <a16:creationId xmlns:a16="http://schemas.microsoft.com/office/drawing/2014/main" id="{7F521AFD-C3FC-4F6A-9772-98E5895D22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0" y="2941"/>
                          <a:ext cx="561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61" name="Rectangle 120">
              <a:extLst>
                <a:ext uri="{FF2B5EF4-FFF2-40B4-BE49-F238E27FC236}">
                  <a16:creationId xmlns:a16="http://schemas.microsoft.com/office/drawing/2014/main" id="{BE67B55D-67A2-4C09-A571-D81AD512F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432"/>
              <a:ext cx="10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逻辑表达式</a:t>
              </a:r>
            </a:p>
          </p:txBody>
        </p:sp>
      </p:grpSp>
      <p:grpSp>
        <p:nvGrpSpPr>
          <p:cNvPr id="9" name="Group 122">
            <a:extLst>
              <a:ext uri="{FF2B5EF4-FFF2-40B4-BE49-F238E27FC236}">
                <a16:creationId xmlns:a16="http://schemas.microsoft.com/office/drawing/2014/main" id="{FBDE98C2-53EE-4081-B04E-301A6EAFE337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3500438"/>
            <a:ext cx="3313112" cy="1970087"/>
            <a:chOff x="2381" y="2432"/>
            <a:chExt cx="2087" cy="1241"/>
          </a:xfrm>
        </p:grpSpPr>
        <p:sp>
          <p:nvSpPr>
            <p:cNvPr id="21542" name="Rectangle 123">
              <a:extLst>
                <a:ext uri="{FF2B5EF4-FFF2-40B4-BE49-F238E27FC236}">
                  <a16:creationId xmlns:a16="http://schemas.microsoft.com/office/drawing/2014/main" id="{34EF5E9D-DB9A-4DC7-9A2E-A0C749AF3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3225"/>
              <a:ext cx="951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GB" altLang="zh-CN" sz="2600">
                <a:solidFill>
                  <a:srgbClr val="000000"/>
                </a:solidFill>
              </a:endParaRPr>
            </a:p>
          </p:txBody>
        </p:sp>
        <p:sp>
          <p:nvSpPr>
            <p:cNvPr id="21543" name="Rectangle 124">
              <a:extLst>
                <a:ext uri="{FF2B5EF4-FFF2-40B4-BE49-F238E27FC236}">
                  <a16:creationId xmlns:a16="http://schemas.microsoft.com/office/drawing/2014/main" id="{57FA12F2-9928-4F23-AB06-FEF596D36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3225"/>
              <a:ext cx="950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GB" altLang="zh-CN" sz="2600">
                <a:solidFill>
                  <a:srgbClr val="000000"/>
                </a:solidFill>
              </a:endParaRPr>
            </a:p>
          </p:txBody>
        </p:sp>
        <p:sp>
          <p:nvSpPr>
            <p:cNvPr id="21544" name="Rectangle 125">
              <a:extLst>
                <a:ext uri="{FF2B5EF4-FFF2-40B4-BE49-F238E27FC236}">
                  <a16:creationId xmlns:a16="http://schemas.microsoft.com/office/drawing/2014/main" id="{31CE0ED6-64AC-460A-821D-C0D111708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2769"/>
              <a:ext cx="951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GB" altLang="zh-CN" sz="2600">
                <a:solidFill>
                  <a:srgbClr val="000000"/>
                </a:solidFill>
              </a:endParaRPr>
            </a:p>
          </p:txBody>
        </p:sp>
        <p:sp>
          <p:nvSpPr>
            <p:cNvPr id="21545" name="Rectangle 126">
              <a:extLst>
                <a:ext uri="{FF2B5EF4-FFF2-40B4-BE49-F238E27FC236}">
                  <a16:creationId xmlns:a16="http://schemas.microsoft.com/office/drawing/2014/main" id="{3C03E05F-71CD-4736-BF86-9B82BA48A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769"/>
              <a:ext cx="95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GB" altLang="zh-CN" sz="2600">
                <a:solidFill>
                  <a:srgbClr val="000000"/>
                </a:solidFill>
              </a:endParaRPr>
            </a:p>
          </p:txBody>
        </p:sp>
        <p:sp>
          <p:nvSpPr>
            <p:cNvPr id="21546" name="Line 127">
              <a:extLst>
                <a:ext uri="{FF2B5EF4-FFF2-40B4-BE49-F238E27FC236}">
                  <a16:creationId xmlns:a16="http://schemas.microsoft.com/office/drawing/2014/main" id="{7DA4F699-5641-478A-B2E3-7DAFB67D7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2769"/>
              <a:ext cx="190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1547" name="Line 128">
              <a:extLst>
                <a:ext uri="{FF2B5EF4-FFF2-40B4-BE49-F238E27FC236}">
                  <a16:creationId xmlns:a16="http://schemas.microsoft.com/office/drawing/2014/main" id="{3A2C702C-6529-4182-B418-067B3FB62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3113"/>
              <a:ext cx="19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1548" name="Line 129">
              <a:extLst>
                <a:ext uri="{FF2B5EF4-FFF2-40B4-BE49-F238E27FC236}">
                  <a16:creationId xmlns:a16="http://schemas.microsoft.com/office/drawing/2014/main" id="{2A406C2C-71A7-4488-B496-79CE84BEC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3612"/>
              <a:ext cx="190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1549" name="Line 130">
              <a:extLst>
                <a:ext uri="{FF2B5EF4-FFF2-40B4-BE49-F238E27FC236}">
                  <a16:creationId xmlns:a16="http://schemas.microsoft.com/office/drawing/2014/main" id="{C348AD74-962A-44B8-B5D3-76DC88B22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2769"/>
              <a:ext cx="0" cy="84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1550" name="Line 131">
              <a:extLst>
                <a:ext uri="{FF2B5EF4-FFF2-40B4-BE49-F238E27FC236}">
                  <a16:creationId xmlns:a16="http://schemas.microsoft.com/office/drawing/2014/main" id="{943AAA7C-F0DE-4156-B200-502041CCE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769"/>
              <a:ext cx="0" cy="8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1551" name="Line 132">
              <a:extLst>
                <a:ext uri="{FF2B5EF4-FFF2-40B4-BE49-F238E27FC236}">
                  <a16:creationId xmlns:a16="http://schemas.microsoft.com/office/drawing/2014/main" id="{45F25E04-0BC7-4CDD-919F-E8B4FC52D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2" y="2769"/>
              <a:ext cx="0" cy="84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1552" name="Rectangle 133">
              <a:extLst>
                <a:ext uri="{FF2B5EF4-FFF2-40B4-BE49-F238E27FC236}">
                  <a16:creationId xmlns:a16="http://schemas.microsoft.com/office/drawing/2014/main" id="{700A0149-C71E-4B43-92F3-430ECA501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" y="2825"/>
              <a:ext cx="7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 i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800" baseline="-25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 </a:t>
              </a:r>
              <a:r>
                <a:rPr kumimoji="1"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(A)</a:t>
              </a:r>
              <a:endParaRPr kumimoji="1" lang="en-US" altLang="zh-CN" sz="2800" baseline="-25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53" name="Text Box 134">
              <a:extLst>
                <a:ext uri="{FF2B5EF4-FFF2-40B4-BE49-F238E27FC236}">
                  <a16:creationId xmlns:a16="http://schemas.microsoft.com/office/drawing/2014/main" id="{339A5F88-B1FF-4F71-8D10-BF51987BB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1" y="3369"/>
              <a:ext cx="4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1554" name="Rectangle 135">
              <a:extLst>
                <a:ext uri="{FF2B5EF4-FFF2-40B4-BE49-F238E27FC236}">
                  <a16:creationId xmlns:a16="http://schemas.microsoft.com/office/drawing/2014/main" id="{A0525D08-DF79-4DF1-963A-8325A869E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825"/>
              <a:ext cx="974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 i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800" baseline="-25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r>
                <a:rPr kumimoji="1"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(L)</a:t>
              </a:r>
              <a:endParaRPr kumimoji="1" lang="en-US" altLang="zh-CN" sz="2800" baseline="-25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1" lang="en-US" altLang="zh-CN" sz="2800" baseline="-25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55" name="Text Box 136">
              <a:extLst>
                <a:ext uri="{FF2B5EF4-FFF2-40B4-BE49-F238E27FC236}">
                  <a16:creationId xmlns:a16="http://schemas.microsoft.com/office/drawing/2014/main" id="{0705701B-58CF-4BC0-968F-BF7EF12D1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3" y="3067"/>
              <a:ext cx="4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1556" name="Rectangle 137">
              <a:extLst>
                <a:ext uri="{FF2B5EF4-FFF2-40B4-BE49-F238E27FC236}">
                  <a16:creationId xmlns:a16="http://schemas.microsoft.com/office/drawing/2014/main" id="{6264D333-9D9A-4D9A-9B92-378A6E77F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432"/>
              <a:ext cx="98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逻辑真值表</a:t>
              </a:r>
            </a:p>
          </p:txBody>
        </p:sp>
        <p:sp>
          <p:nvSpPr>
            <p:cNvPr id="21557" name="Line 138">
              <a:extLst>
                <a:ext uri="{FF2B5EF4-FFF2-40B4-BE49-F238E27FC236}">
                  <a16:creationId xmlns:a16="http://schemas.microsoft.com/office/drawing/2014/main" id="{E78C4CFE-1F65-4350-AEF1-928E1F74A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3385"/>
              <a:ext cx="19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1558" name="Text Box 139">
              <a:extLst>
                <a:ext uri="{FF2B5EF4-FFF2-40B4-BE49-F238E27FC236}">
                  <a16:creationId xmlns:a16="http://schemas.microsoft.com/office/drawing/2014/main" id="{D9F32F6E-F763-4AD5-A57B-E99360894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3385"/>
              <a:ext cx="4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1559" name="Text Box 140">
              <a:extLst>
                <a:ext uri="{FF2B5EF4-FFF2-40B4-BE49-F238E27FC236}">
                  <a16:creationId xmlns:a16="http://schemas.microsoft.com/office/drawing/2014/main" id="{FA241CA2-E896-4609-85C7-B8E5D4BA5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142"/>
              <a:ext cx="4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21533" name="Rectangle 142">
            <a:extLst>
              <a:ext uri="{FF2B5EF4-FFF2-40B4-BE49-F238E27FC236}">
                <a16:creationId xmlns:a16="http://schemas.microsoft.com/office/drawing/2014/main" id="{769161C7-F4EC-447B-818F-326793C56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5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1789" name="Object 141">
            <a:extLst>
              <a:ext uri="{FF2B5EF4-FFF2-40B4-BE49-F238E27FC236}">
                <a16:creationId xmlns:a16="http://schemas.microsoft.com/office/drawing/2014/main" id="{4A8426FB-A764-4401-BE04-02D8423607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1212850"/>
          <a:ext cx="235108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公式" r:id="rId5" imgW="1040948" imgH="215806" progId="Equation.3">
                  <p:embed/>
                </p:oleObj>
              </mc:Choice>
              <mc:Fallback>
                <p:oleObj name="公式" r:id="rId5" imgW="1040948" imgH="215806" progId="Equation.3">
                  <p:embed/>
                  <p:pic>
                    <p:nvPicPr>
                      <p:cNvPr id="411789" name="Object 141">
                        <a:extLst>
                          <a:ext uri="{FF2B5EF4-FFF2-40B4-BE49-F238E27FC236}">
                            <a16:creationId xmlns:a16="http://schemas.microsoft.com/office/drawing/2014/main" id="{4A8426FB-A764-4401-BE04-02D8423607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212850"/>
                        <a:ext cx="235108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44">
            <a:extLst>
              <a:ext uri="{FF2B5EF4-FFF2-40B4-BE49-F238E27FC236}">
                <a16:creationId xmlns:a16="http://schemas.microsoft.com/office/drawing/2014/main" id="{2484B163-8F07-44F2-A3B9-336AE66C7CE2}"/>
              </a:ext>
            </a:extLst>
          </p:cNvPr>
          <p:cNvGrpSpPr>
            <a:grpSpLocks/>
          </p:cNvGrpSpPr>
          <p:nvPr/>
        </p:nvGrpSpPr>
        <p:grpSpPr bwMode="auto">
          <a:xfrm>
            <a:off x="6746875" y="5481638"/>
            <a:ext cx="2397125" cy="720725"/>
            <a:chOff x="4250" y="3453"/>
            <a:chExt cx="1510" cy="454"/>
          </a:xfrm>
        </p:grpSpPr>
        <p:sp>
          <p:nvSpPr>
            <p:cNvPr id="21536" name="Line 9">
              <a:extLst>
                <a:ext uri="{FF2B5EF4-FFF2-40B4-BE49-F238E27FC236}">
                  <a16:creationId xmlns:a16="http://schemas.microsoft.com/office/drawing/2014/main" id="{1F542ABC-9261-40CF-AA51-23D1B5614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3" y="3678"/>
              <a:ext cx="277" cy="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7" name="Line 10">
              <a:extLst>
                <a:ext uri="{FF2B5EF4-FFF2-40B4-BE49-F238E27FC236}">
                  <a16:creationId xmlns:a16="http://schemas.microsoft.com/office/drawing/2014/main" id="{55951AB3-CB44-4E01-92C0-980B9EF88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9" y="3680"/>
              <a:ext cx="27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8" name="Text Box 11">
              <a:extLst>
                <a:ext uri="{FF2B5EF4-FFF2-40B4-BE49-F238E27FC236}">
                  <a16:creationId xmlns:a16="http://schemas.microsoft.com/office/drawing/2014/main" id="{9B471C43-99BA-4C2E-9F9F-E1BD4DA1C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0" y="3513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539" name="Text Box 12">
              <a:extLst>
                <a:ext uri="{FF2B5EF4-FFF2-40B4-BE49-F238E27FC236}">
                  <a16:creationId xmlns:a16="http://schemas.microsoft.com/office/drawing/2014/main" id="{551DE9C1-1296-4D4A-A68D-A3BEF8382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7" y="3517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21540" name="Oval 14">
              <a:extLst>
                <a:ext uri="{FF2B5EF4-FFF2-40B4-BE49-F238E27FC236}">
                  <a16:creationId xmlns:a16="http://schemas.microsoft.com/office/drawing/2014/main" id="{E4C00D55-AC13-4FB1-8962-AF40C4D4F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3644"/>
              <a:ext cx="71" cy="78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41" name="AutoShape 143">
              <a:extLst>
                <a:ext uri="{FF2B5EF4-FFF2-40B4-BE49-F238E27FC236}">
                  <a16:creationId xmlns:a16="http://schemas.microsoft.com/office/drawing/2014/main" id="{D1BAE8AD-6E31-46EA-8511-2F90AA96FB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731" y="3462"/>
              <a:ext cx="454" cy="43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1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11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11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11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11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1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1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1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1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1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1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1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1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1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1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11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11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11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11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1" dur="500"/>
                                        <p:tgtEl>
                                          <p:spTgt spid="41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4" grpId="0" autoUpdateAnimBg="0"/>
      <p:bldP spid="411742" grpId="0" build="p" autoUpdateAnimBg="0" advAuto="1000"/>
      <p:bldP spid="411743" grpId="0" build="p" autoUpdateAnimBg="0" advAuto="1000"/>
      <p:bldP spid="411744" grpId="0" build="p" autoUpdateAnimBg="0" advAuto="1000"/>
      <p:bldP spid="411745" grpId="0" build="p" autoUpdateAnimBg="0" advAuto="1000"/>
      <p:bldP spid="411746" grpId="0" build="p" autoUpdateAnimBg="0" advAuto="1000"/>
      <p:bldP spid="411747" grpId="0" build="p" autoUpdateAnimBg="0" advAuto="1000"/>
      <p:bldP spid="411748" grpId="0" build="p" autoUpdateAnimBg="0"/>
      <p:bldP spid="411749" grpId="0" build="p" autoUpdateAnimBg="0"/>
      <p:bldP spid="411750" grpId="0" build="p" autoUpdateAnimBg="0"/>
      <p:bldP spid="411751" grpId="0" build="p" autoUpdateAnimBg="0"/>
      <p:bldP spid="411752" grpId="0" build="p" autoUpdateAnimBg="0"/>
      <p:bldP spid="411753" grpId="0" build="p" autoUpdateAnimBg="0"/>
      <p:bldP spid="411754" grpId="0" build="p" autoUpdateAnimBg="0"/>
      <p:bldP spid="411755" grpId="0" build="p" autoUpdateAnimBg="0"/>
      <p:bldP spid="411756" grpId="0" build="p" autoUpdateAnimBg="0"/>
      <p:bldP spid="411757" grpId="0" build="p" autoUpdateAnimBg="0"/>
      <p:bldP spid="411758" grpId="0" build="p" autoUpdateAnimBg="0"/>
      <p:bldP spid="411759" grpId="0" build="p" autoUpdateAnimBg="0"/>
      <p:bldP spid="411760" grpId="0" build="p" autoUpdateAnimBg="0"/>
      <p:bldP spid="411761" grpId="0" build="p" autoUpdateAnimBg="0"/>
      <p:bldP spid="4117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7EE21FB1-3E8E-4AB1-B8A9-FCE8172E5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36725"/>
            <a:ext cx="82804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第一，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是高电平还是低电平 ，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中总是一个导通而另一个截止。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CMOS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反相器的静态功耗几乎为零。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1" lang="zh-CN" altLang="en-US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    第二，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MOS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管导通电阻低，截止电阻高。使充、放电时间常数小，开关速度更快，具有更强的带负载能力。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1" lang="zh-CN" altLang="en-US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    第三，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MOS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管的，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≈0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，输入电阻高。 理论上可以带任意同类门，但负载门输入杂散电容会影响开关速度。</a:t>
            </a:r>
            <a:r>
              <a:rPr kumimoji="1"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2531" name="Rectangle 10">
            <a:extLst>
              <a:ext uri="{FF2B5EF4-FFF2-40B4-BE49-F238E27FC236}">
                <a16:creationId xmlns:a16="http://schemas.microsoft.com/office/drawing/2014/main" id="{70E3A9EE-77AD-4081-8AAA-21BDE65FB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512763"/>
            <a:ext cx="3856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CMOS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反相器的重要特点：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6">
            <a:extLst>
              <a:ext uri="{FF2B5EF4-FFF2-40B4-BE49-F238E27FC236}">
                <a16:creationId xmlns:a16="http://schemas.microsoft.com/office/drawing/2014/main" id="{B241122D-09CA-4666-A85F-B42C09CE845C}"/>
              </a:ext>
            </a:extLst>
          </p:cNvPr>
          <p:cNvGrpSpPr>
            <a:grpSpLocks/>
          </p:cNvGrpSpPr>
          <p:nvPr/>
        </p:nvGrpSpPr>
        <p:grpSpPr bwMode="auto">
          <a:xfrm>
            <a:off x="3843338" y="2127250"/>
            <a:ext cx="4908550" cy="2828925"/>
            <a:chOff x="2421" y="1340"/>
            <a:chExt cx="3092" cy="1782"/>
          </a:xfrm>
        </p:grpSpPr>
        <p:sp>
          <p:nvSpPr>
            <p:cNvPr id="23663" name="Text Box 4">
              <a:extLst>
                <a:ext uri="{FF2B5EF4-FFF2-40B4-BE49-F238E27FC236}">
                  <a16:creationId xmlns:a16="http://schemas.microsoft.com/office/drawing/2014/main" id="{021ADD66-207A-4A63-83A8-0E5C34F6C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" y="1340"/>
              <a:ext cx="6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en-US" altLang="zh-CN" sz="28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3664" name="Text Box 5">
              <a:extLst>
                <a:ext uri="{FF2B5EF4-FFF2-40B4-BE49-F238E27FC236}">
                  <a16:creationId xmlns:a16="http://schemas.microsoft.com/office/drawing/2014/main" id="{1E78767A-C0B6-4A0A-9BAA-675B17103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1" y="1346"/>
              <a:ext cx="17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800" baseline="-25000">
                  <a:solidFill>
                    <a:srgbClr val="000066"/>
                  </a:solidFill>
                  <a:latin typeface="Times New Roman" panose="02020603050405020304" pitchFamily="18" charset="0"/>
                </a:rPr>
                <a:t>N1</a:t>
              </a:r>
              <a:r>
                <a:rPr kumimoji="1"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</a:rPr>
                <a:t>  T</a:t>
              </a:r>
              <a:r>
                <a:rPr kumimoji="1" lang="en-US" altLang="zh-CN" sz="2800" baseline="-25000">
                  <a:solidFill>
                    <a:srgbClr val="000066"/>
                  </a:solidFill>
                  <a:latin typeface="Times New Roman" panose="02020603050405020304" pitchFamily="18" charset="0"/>
                </a:rPr>
                <a:t>P1</a:t>
              </a: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</a:rPr>
                <a:t> T</a:t>
              </a:r>
              <a:r>
                <a:rPr kumimoji="1" lang="en-US" altLang="zh-CN" sz="2800" baseline="-25000">
                  <a:solidFill>
                    <a:srgbClr val="000066"/>
                  </a:solidFill>
                  <a:latin typeface="Times New Roman" panose="02020603050405020304" pitchFamily="18" charset="0"/>
                </a:rPr>
                <a:t>N2</a:t>
              </a:r>
              <a:r>
                <a:rPr kumimoji="1"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</a:rPr>
                <a:t>  T</a:t>
              </a:r>
              <a:r>
                <a:rPr kumimoji="1" lang="en-US" altLang="zh-CN" sz="2800" baseline="-25000">
                  <a:solidFill>
                    <a:srgbClr val="000066"/>
                  </a:solidFill>
                  <a:latin typeface="Times New Roman" panose="02020603050405020304" pitchFamily="18" charset="0"/>
                </a:rPr>
                <a:t>P2</a:t>
              </a:r>
            </a:p>
          </p:txBody>
        </p:sp>
        <p:grpSp>
          <p:nvGrpSpPr>
            <p:cNvPr id="23665" name="Group 6">
              <a:extLst>
                <a:ext uri="{FF2B5EF4-FFF2-40B4-BE49-F238E27FC236}">
                  <a16:creationId xmlns:a16="http://schemas.microsoft.com/office/drawing/2014/main" id="{9E065B46-BEA5-47F4-8468-A8F7768744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1" y="1346"/>
              <a:ext cx="3072" cy="1776"/>
              <a:chOff x="2525" y="1381"/>
              <a:chExt cx="3072" cy="1776"/>
            </a:xfrm>
          </p:grpSpPr>
          <p:sp>
            <p:nvSpPr>
              <p:cNvPr id="23691" name="Line 7">
                <a:extLst>
                  <a:ext uri="{FF2B5EF4-FFF2-40B4-BE49-F238E27FC236}">
                    <a16:creationId xmlns:a16="http://schemas.microsoft.com/office/drawing/2014/main" id="{83EEF909-7E74-4F63-B710-65B7389CA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5" y="1381"/>
                <a:ext cx="3072" cy="0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92" name="Line 8">
                <a:extLst>
                  <a:ext uri="{FF2B5EF4-FFF2-40B4-BE49-F238E27FC236}">
                    <a16:creationId xmlns:a16="http://schemas.microsoft.com/office/drawing/2014/main" id="{2FFC2529-05DC-4239-A454-2DF6CDD3E1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5" y="1717"/>
                <a:ext cx="3072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93" name="Line 9">
                <a:extLst>
                  <a:ext uri="{FF2B5EF4-FFF2-40B4-BE49-F238E27FC236}">
                    <a16:creationId xmlns:a16="http://schemas.microsoft.com/office/drawing/2014/main" id="{AFDFC2F9-DE43-4C9B-AED4-D338D31E9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5" y="3157"/>
                <a:ext cx="3072" cy="0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94" name="Line 10">
                <a:extLst>
                  <a:ext uri="{FF2B5EF4-FFF2-40B4-BE49-F238E27FC236}">
                    <a16:creationId xmlns:a16="http://schemas.microsoft.com/office/drawing/2014/main" id="{850AB4D8-2B8A-49E6-8C03-CFC2EC432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7" y="1381"/>
                <a:ext cx="0" cy="1776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95" name="Line 11">
                <a:extLst>
                  <a:ext uri="{FF2B5EF4-FFF2-40B4-BE49-F238E27FC236}">
                    <a16:creationId xmlns:a16="http://schemas.microsoft.com/office/drawing/2014/main" id="{237229F2-20E2-43F2-A51C-461AA1F0D9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7" y="1381"/>
                <a:ext cx="0" cy="1776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666" name="Text Box 12">
              <a:extLst>
                <a:ext uri="{FF2B5EF4-FFF2-40B4-BE49-F238E27FC236}">
                  <a16:creationId xmlns:a16="http://schemas.microsoft.com/office/drawing/2014/main" id="{6D9F1969-B2B0-459C-A6E6-0EDD4B503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9" y="1340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23667" name="Text Box 13">
              <a:extLst>
                <a:ext uri="{FF2B5EF4-FFF2-40B4-BE49-F238E27FC236}">
                  <a16:creationId xmlns:a16="http://schemas.microsoft.com/office/drawing/2014/main" id="{2004D443-9DAB-4AE3-8150-6DFD1B9CF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" y="1682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</a:rPr>
                <a:t>0    0</a:t>
              </a:r>
            </a:p>
          </p:txBody>
        </p:sp>
        <p:sp>
          <p:nvSpPr>
            <p:cNvPr id="23668" name="Text Box 14">
              <a:extLst>
                <a:ext uri="{FF2B5EF4-FFF2-40B4-BE49-F238E27FC236}">
                  <a16:creationId xmlns:a16="http://schemas.microsoft.com/office/drawing/2014/main" id="{FDF7CA9D-48F4-4770-8C82-F3B3EA6300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" y="2033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</a:rPr>
                <a:t>0    1</a:t>
              </a:r>
            </a:p>
          </p:txBody>
        </p:sp>
        <p:sp>
          <p:nvSpPr>
            <p:cNvPr id="23669" name="Text Box 15">
              <a:extLst>
                <a:ext uri="{FF2B5EF4-FFF2-40B4-BE49-F238E27FC236}">
                  <a16:creationId xmlns:a16="http://schemas.microsoft.com/office/drawing/2014/main" id="{9F545A06-39CE-4D1E-80E0-5607761D1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" y="2402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</a:rPr>
                <a:t>1    0</a:t>
              </a:r>
            </a:p>
          </p:txBody>
        </p:sp>
        <p:sp>
          <p:nvSpPr>
            <p:cNvPr id="23670" name="Text Box 16">
              <a:extLst>
                <a:ext uri="{FF2B5EF4-FFF2-40B4-BE49-F238E27FC236}">
                  <a16:creationId xmlns:a16="http://schemas.microsoft.com/office/drawing/2014/main" id="{682B9472-74D3-429E-93B0-61CAAA1CC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" y="2759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</a:rPr>
                <a:t>1    1</a:t>
              </a:r>
            </a:p>
          </p:txBody>
        </p:sp>
        <p:sp>
          <p:nvSpPr>
            <p:cNvPr id="23671" name="Text Box 17">
              <a:extLst>
                <a:ext uri="{FF2B5EF4-FFF2-40B4-BE49-F238E27FC236}">
                  <a16:creationId xmlns:a16="http://schemas.microsoft.com/office/drawing/2014/main" id="{0447A73E-FE4F-458E-87CC-F47162E46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9" y="1682"/>
              <a:ext cx="5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截止</a:t>
              </a:r>
            </a:p>
          </p:txBody>
        </p:sp>
        <p:sp>
          <p:nvSpPr>
            <p:cNvPr id="23672" name="Text Box 18">
              <a:extLst>
                <a:ext uri="{FF2B5EF4-FFF2-40B4-BE49-F238E27FC236}">
                  <a16:creationId xmlns:a16="http://schemas.microsoft.com/office/drawing/2014/main" id="{8ADCA4CD-9A10-456E-AAE9-D30CAEA13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691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导通</a:t>
              </a:r>
            </a:p>
          </p:txBody>
        </p:sp>
        <p:sp>
          <p:nvSpPr>
            <p:cNvPr id="23673" name="Text Box 19">
              <a:extLst>
                <a:ext uri="{FF2B5EF4-FFF2-40B4-BE49-F238E27FC236}">
                  <a16:creationId xmlns:a16="http://schemas.microsoft.com/office/drawing/2014/main" id="{D94B5DE5-724E-4625-BA11-911CF1151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1691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截止</a:t>
              </a:r>
            </a:p>
          </p:txBody>
        </p:sp>
        <p:sp>
          <p:nvSpPr>
            <p:cNvPr id="23674" name="Text Box 20">
              <a:extLst>
                <a:ext uri="{FF2B5EF4-FFF2-40B4-BE49-F238E27FC236}">
                  <a16:creationId xmlns:a16="http://schemas.microsoft.com/office/drawing/2014/main" id="{D3495F4D-5F3D-462C-A316-80BCDF8FC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4" y="2024"/>
              <a:ext cx="5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导通</a:t>
              </a:r>
            </a:p>
          </p:txBody>
        </p:sp>
        <p:sp>
          <p:nvSpPr>
            <p:cNvPr id="23675" name="Text Box 21">
              <a:extLst>
                <a:ext uri="{FF2B5EF4-FFF2-40B4-BE49-F238E27FC236}">
                  <a16:creationId xmlns:a16="http://schemas.microsoft.com/office/drawing/2014/main" id="{951782C0-D1F9-4623-B949-2BE371E33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2024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导通</a:t>
              </a:r>
            </a:p>
          </p:txBody>
        </p:sp>
        <p:sp>
          <p:nvSpPr>
            <p:cNvPr id="23676" name="Text Box 22">
              <a:extLst>
                <a:ext uri="{FF2B5EF4-FFF2-40B4-BE49-F238E27FC236}">
                  <a16:creationId xmlns:a16="http://schemas.microsoft.com/office/drawing/2014/main" id="{ED0A8690-B6D5-4153-AE5E-EF0374A8C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9" y="2435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导通</a:t>
              </a:r>
            </a:p>
          </p:txBody>
        </p:sp>
        <p:sp>
          <p:nvSpPr>
            <p:cNvPr id="23677" name="Text Box 23">
              <a:extLst>
                <a:ext uri="{FF2B5EF4-FFF2-40B4-BE49-F238E27FC236}">
                  <a16:creationId xmlns:a16="http://schemas.microsoft.com/office/drawing/2014/main" id="{B6A8DF95-A1B1-4A2C-B25A-36E58D97A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" y="2435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导通</a:t>
              </a:r>
            </a:p>
          </p:txBody>
        </p:sp>
        <p:sp>
          <p:nvSpPr>
            <p:cNvPr id="23678" name="Text Box 24">
              <a:extLst>
                <a:ext uri="{FF2B5EF4-FFF2-40B4-BE49-F238E27FC236}">
                  <a16:creationId xmlns:a16="http://schemas.microsoft.com/office/drawing/2014/main" id="{751E7FBA-1FA2-4A9A-AD73-D5188F4A5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9" y="2792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截止</a:t>
              </a:r>
            </a:p>
          </p:txBody>
        </p:sp>
        <p:sp>
          <p:nvSpPr>
            <p:cNvPr id="23679" name="Text Box 25">
              <a:extLst>
                <a:ext uri="{FF2B5EF4-FFF2-40B4-BE49-F238E27FC236}">
                  <a16:creationId xmlns:a16="http://schemas.microsoft.com/office/drawing/2014/main" id="{9E19DEBC-0750-4C67-BA84-01EF254CF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" y="2792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截止</a:t>
              </a:r>
            </a:p>
          </p:txBody>
        </p:sp>
        <p:sp>
          <p:nvSpPr>
            <p:cNvPr id="23680" name="Text Box 26">
              <a:extLst>
                <a:ext uri="{FF2B5EF4-FFF2-40B4-BE49-F238E27FC236}">
                  <a16:creationId xmlns:a16="http://schemas.microsoft.com/office/drawing/2014/main" id="{B0492563-A7A6-440D-AA7A-A8ACC8322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1691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导通</a:t>
              </a:r>
            </a:p>
          </p:txBody>
        </p:sp>
        <p:sp>
          <p:nvSpPr>
            <p:cNvPr id="23681" name="Text Box 27">
              <a:extLst>
                <a:ext uri="{FF2B5EF4-FFF2-40B4-BE49-F238E27FC236}">
                  <a16:creationId xmlns:a16="http://schemas.microsoft.com/office/drawing/2014/main" id="{04C999E8-D9EA-4570-862B-7FC448534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2024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截止</a:t>
              </a:r>
            </a:p>
          </p:txBody>
        </p:sp>
        <p:sp>
          <p:nvSpPr>
            <p:cNvPr id="23682" name="Text Box 28">
              <a:extLst>
                <a:ext uri="{FF2B5EF4-FFF2-40B4-BE49-F238E27FC236}">
                  <a16:creationId xmlns:a16="http://schemas.microsoft.com/office/drawing/2014/main" id="{9D168561-747E-4C8E-A9CF-EE57D88D5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2024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截止</a:t>
              </a:r>
            </a:p>
          </p:txBody>
        </p:sp>
        <p:sp>
          <p:nvSpPr>
            <p:cNvPr id="23683" name="Text Box 29">
              <a:extLst>
                <a:ext uri="{FF2B5EF4-FFF2-40B4-BE49-F238E27FC236}">
                  <a16:creationId xmlns:a16="http://schemas.microsoft.com/office/drawing/2014/main" id="{DF370F05-1BCD-4BDC-9B80-021CC8FC2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9" y="2435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截止</a:t>
              </a:r>
            </a:p>
          </p:txBody>
        </p:sp>
        <p:sp>
          <p:nvSpPr>
            <p:cNvPr id="23684" name="Text Box 30">
              <a:extLst>
                <a:ext uri="{FF2B5EF4-FFF2-40B4-BE49-F238E27FC236}">
                  <a16:creationId xmlns:a16="http://schemas.microsoft.com/office/drawing/2014/main" id="{8D8C1805-6CA1-4246-BE05-26D210E4D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" y="2435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截止</a:t>
              </a:r>
            </a:p>
          </p:txBody>
        </p:sp>
        <p:sp>
          <p:nvSpPr>
            <p:cNvPr id="23685" name="Text Box 31">
              <a:extLst>
                <a:ext uri="{FF2B5EF4-FFF2-40B4-BE49-F238E27FC236}">
                  <a16:creationId xmlns:a16="http://schemas.microsoft.com/office/drawing/2014/main" id="{7B86FF20-0FD9-400C-91CB-00785BC7A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9" y="2792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导通</a:t>
              </a:r>
            </a:p>
          </p:txBody>
        </p:sp>
        <p:sp>
          <p:nvSpPr>
            <p:cNvPr id="23686" name="Text Box 32">
              <a:extLst>
                <a:ext uri="{FF2B5EF4-FFF2-40B4-BE49-F238E27FC236}">
                  <a16:creationId xmlns:a16="http://schemas.microsoft.com/office/drawing/2014/main" id="{A0B92F4B-210F-49BF-BE24-497CD980D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" y="2792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导通</a:t>
              </a:r>
            </a:p>
          </p:txBody>
        </p:sp>
        <p:sp>
          <p:nvSpPr>
            <p:cNvPr id="23687" name="Text Box 33">
              <a:extLst>
                <a:ext uri="{FF2B5EF4-FFF2-40B4-BE49-F238E27FC236}">
                  <a16:creationId xmlns:a16="http://schemas.microsoft.com/office/drawing/2014/main" id="{480AA4F0-6888-4A76-9E4E-5461661A9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1" y="167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688" name="Text Box 34">
              <a:extLst>
                <a:ext uri="{FF2B5EF4-FFF2-40B4-BE49-F238E27FC236}">
                  <a16:creationId xmlns:a16="http://schemas.microsoft.com/office/drawing/2014/main" id="{2499BEBE-99CF-4050-BE1C-279EECB9C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1" y="201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689" name="Text Box 35">
              <a:extLst>
                <a:ext uri="{FF2B5EF4-FFF2-40B4-BE49-F238E27FC236}">
                  <a16:creationId xmlns:a16="http://schemas.microsoft.com/office/drawing/2014/main" id="{123F8F3E-4673-49D7-A25E-B9B4FF071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1" y="240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690" name="Text Box 36">
              <a:extLst>
                <a:ext uri="{FF2B5EF4-FFF2-40B4-BE49-F238E27FC236}">
                  <a16:creationId xmlns:a16="http://schemas.microsoft.com/office/drawing/2014/main" id="{5700EDB3-15ED-4E12-B4E0-12EB69DA4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2" y="275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418853" name="Text Box 37">
            <a:extLst>
              <a:ext uri="{FF2B5EF4-FFF2-40B4-BE49-F238E27FC236}">
                <a16:creationId xmlns:a16="http://schemas.microsoft.com/office/drawing/2014/main" id="{705A8273-B1FC-492B-A61B-54E378734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192713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</a:rPr>
              <a:t>与非门</a:t>
            </a:r>
          </a:p>
        </p:txBody>
      </p:sp>
      <p:sp>
        <p:nvSpPr>
          <p:cNvPr id="418854" name="Text Box 38">
            <a:extLst>
              <a:ext uri="{FF2B5EF4-FFF2-40B4-BE49-F238E27FC236}">
                <a16:creationId xmlns:a16="http://schemas.microsoft.com/office/drawing/2014/main" id="{DDA8CA02-D508-4B77-9621-07A3646BD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125538"/>
            <a:ext cx="5118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CMOS 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与</a:t>
            </a:r>
            <a:r>
              <a:rPr kumimoji="1" lang="zh-CN" altLang="zh-CN" sz="2400">
                <a:solidFill>
                  <a:srgbClr val="000066"/>
                </a:solidFill>
                <a:latin typeface="楷体_GB2312" pitchFamily="49" charset="-122"/>
              </a:rPr>
              <a:t>非门</a:t>
            </a:r>
            <a:endParaRPr kumimoji="1" lang="zh-CN" altLang="en-US" sz="2400">
              <a:solidFill>
                <a:srgbClr val="000066"/>
              </a:solidFill>
              <a:latin typeface="楷体_GB2312" pitchFamily="49" charset="-122"/>
            </a:endParaRPr>
          </a:p>
        </p:txBody>
      </p:sp>
      <p:grpSp>
        <p:nvGrpSpPr>
          <p:cNvPr id="4" name="Group 39">
            <a:extLst>
              <a:ext uri="{FF2B5EF4-FFF2-40B4-BE49-F238E27FC236}">
                <a16:creationId xmlns:a16="http://schemas.microsoft.com/office/drawing/2014/main" id="{F7F4F6C7-2428-4889-A38C-6C15DFB83C03}"/>
              </a:ext>
            </a:extLst>
          </p:cNvPr>
          <p:cNvGrpSpPr>
            <a:grpSpLocks/>
          </p:cNvGrpSpPr>
          <p:nvPr/>
        </p:nvGrpSpPr>
        <p:grpSpPr bwMode="auto">
          <a:xfrm>
            <a:off x="222250" y="2027238"/>
            <a:ext cx="3625850" cy="3852862"/>
            <a:chOff x="224" y="1097"/>
            <a:chExt cx="2284" cy="2427"/>
          </a:xfrm>
        </p:grpSpPr>
        <p:sp>
          <p:nvSpPr>
            <p:cNvPr id="23581" name="Line 40">
              <a:extLst>
                <a:ext uri="{FF2B5EF4-FFF2-40B4-BE49-F238E27FC236}">
                  <a16:creationId xmlns:a16="http://schemas.microsoft.com/office/drawing/2014/main" id="{82E7D18B-692C-4AE7-B14B-E03D82FFC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5" y="3367"/>
              <a:ext cx="163" cy="1"/>
            </a:xfrm>
            <a:prstGeom prst="line">
              <a:avLst/>
            </a:prstGeom>
            <a:noFill/>
            <a:ln w="650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2" name="Line 41">
              <a:extLst>
                <a:ext uri="{FF2B5EF4-FFF2-40B4-BE49-F238E27FC236}">
                  <a16:creationId xmlns:a16="http://schemas.microsoft.com/office/drawing/2014/main" id="{9684EE62-2161-41D8-8FB1-139E48FAEC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2" y="2472"/>
              <a:ext cx="111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3" name="Line 42">
              <a:extLst>
                <a:ext uri="{FF2B5EF4-FFF2-40B4-BE49-F238E27FC236}">
                  <a16:creationId xmlns:a16="http://schemas.microsoft.com/office/drawing/2014/main" id="{240A2D36-7194-4214-8A81-78734C7AD0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07" y="1159"/>
              <a:ext cx="0" cy="37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4" name="Rectangle 43">
              <a:extLst>
                <a:ext uri="{FF2B5EF4-FFF2-40B4-BE49-F238E27FC236}">
                  <a16:creationId xmlns:a16="http://schemas.microsoft.com/office/drawing/2014/main" id="{633FBC84-4EC5-46FD-8E96-97616D908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374"/>
              <a:ext cx="3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400" b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85" name="Line 44">
              <a:extLst>
                <a:ext uri="{FF2B5EF4-FFF2-40B4-BE49-F238E27FC236}">
                  <a16:creationId xmlns:a16="http://schemas.microsoft.com/office/drawing/2014/main" id="{63A1BBF0-D6F8-4BD2-850A-2656DADFC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1" y="2013"/>
              <a:ext cx="116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6" name="Line 45">
              <a:extLst>
                <a:ext uri="{FF2B5EF4-FFF2-40B4-BE49-F238E27FC236}">
                  <a16:creationId xmlns:a16="http://schemas.microsoft.com/office/drawing/2014/main" id="{B9681433-020C-41E7-AEC0-5B80C81F2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7" y="1562"/>
              <a:ext cx="1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7" name="Oval 46">
              <a:extLst>
                <a:ext uri="{FF2B5EF4-FFF2-40B4-BE49-F238E27FC236}">
                  <a16:creationId xmlns:a16="http://schemas.microsoft.com/office/drawing/2014/main" id="{4C400A41-6989-4FB7-92AB-2E0B66B69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1979"/>
              <a:ext cx="63" cy="6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88" name="Rectangle 47">
              <a:extLst>
                <a:ext uri="{FF2B5EF4-FFF2-40B4-BE49-F238E27FC236}">
                  <a16:creationId xmlns:a16="http://schemas.microsoft.com/office/drawing/2014/main" id="{608CFE51-AB74-4D4C-AD81-50270E248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1102"/>
              <a:ext cx="37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1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kumimoji="1" lang="en-US" altLang="zh-CN" sz="2100" i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100" baseline="-25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DD</a:t>
              </a:r>
              <a:endParaRPr kumimoji="1" lang="en-US" altLang="zh-CN" sz="2400" b="0" baseline="-25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89" name="Rectangle 48">
              <a:extLst>
                <a:ext uri="{FF2B5EF4-FFF2-40B4-BE49-F238E27FC236}">
                  <a16:creationId xmlns:a16="http://schemas.microsoft.com/office/drawing/2014/main" id="{44BB51B2-DB87-4339-ADD3-7F8999EA2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" y="1111"/>
              <a:ext cx="2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+5V</a:t>
              </a:r>
              <a:endParaRPr kumimoji="1" lang="en-US" altLang="zh-CN" sz="2000" b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3590" name="Group 49">
              <a:extLst>
                <a:ext uri="{FF2B5EF4-FFF2-40B4-BE49-F238E27FC236}">
                  <a16:creationId xmlns:a16="http://schemas.microsoft.com/office/drawing/2014/main" id="{99A54C8A-1BC9-496A-A37D-A7FC1BEA9C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0" y="3223"/>
              <a:ext cx="108" cy="301"/>
              <a:chOff x="2528" y="3044"/>
              <a:chExt cx="108" cy="301"/>
            </a:xfrm>
          </p:grpSpPr>
          <p:sp>
            <p:nvSpPr>
              <p:cNvPr id="23661" name="Rectangle 50">
                <a:extLst>
                  <a:ext uri="{FF2B5EF4-FFF2-40B4-BE49-F238E27FC236}">
                    <a16:creationId xmlns:a16="http://schemas.microsoft.com/office/drawing/2014/main" id="{9A8BCE51-990F-45CE-8A71-2C904AD86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3044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en-GB" altLang="zh-CN" sz="2400" b="0" i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662" name="Rectangle 51">
                <a:extLst>
                  <a:ext uri="{FF2B5EF4-FFF2-40B4-BE49-F238E27FC236}">
                    <a16:creationId xmlns:a16="http://schemas.microsoft.com/office/drawing/2014/main" id="{48921DF5-B316-4834-A069-80452AB55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5" y="3115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en-GB" altLang="zh-CN" sz="2400" b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591" name="Group 52">
              <a:extLst>
                <a:ext uri="{FF2B5EF4-FFF2-40B4-BE49-F238E27FC236}">
                  <a16:creationId xmlns:a16="http://schemas.microsoft.com/office/drawing/2014/main" id="{B246A987-6BBB-453E-98B0-F5F04F7E18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9" y="1756"/>
              <a:ext cx="245" cy="202"/>
              <a:chOff x="2436" y="1577"/>
              <a:chExt cx="245" cy="202"/>
            </a:xfrm>
          </p:grpSpPr>
          <p:sp>
            <p:nvSpPr>
              <p:cNvPr id="23659" name="Rectangle 53">
                <a:extLst>
                  <a:ext uri="{FF2B5EF4-FFF2-40B4-BE49-F238E27FC236}">
                    <a16:creationId xmlns:a16="http://schemas.microsoft.com/office/drawing/2014/main" id="{B2D5AB67-50A3-477B-9FA1-78016395A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6" y="1577"/>
                <a:ext cx="11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10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kumimoji="1" lang="en-US" altLang="zh-CN" sz="2400" b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660" name="Rectangle 54">
                <a:extLst>
                  <a:ext uri="{FF2B5EF4-FFF2-40B4-BE49-F238E27FC236}">
                    <a16:creationId xmlns:a16="http://schemas.microsoft.com/office/drawing/2014/main" id="{9A149A84-1548-4C55-B81A-F51E7E899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1623"/>
                <a:ext cx="1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50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P1</a:t>
                </a:r>
                <a:endParaRPr kumimoji="1" lang="en-US" altLang="zh-CN" sz="2400" b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592" name="Group 55">
              <a:extLst>
                <a:ext uri="{FF2B5EF4-FFF2-40B4-BE49-F238E27FC236}">
                  <a16:creationId xmlns:a16="http://schemas.microsoft.com/office/drawing/2014/main" id="{FCC9CA9F-E93D-4D92-806C-03D3904C87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8" y="2285"/>
              <a:ext cx="264" cy="202"/>
              <a:chOff x="2615" y="2078"/>
              <a:chExt cx="264" cy="202"/>
            </a:xfrm>
          </p:grpSpPr>
          <p:sp>
            <p:nvSpPr>
              <p:cNvPr id="23657" name="Rectangle 56">
                <a:extLst>
                  <a:ext uri="{FF2B5EF4-FFF2-40B4-BE49-F238E27FC236}">
                    <a16:creationId xmlns:a16="http://schemas.microsoft.com/office/drawing/2014/main" id="{EEA39847-471F-4C12-8047-C435857BC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5" y="2078"/>
                <a:ext cx="11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10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kumimoji="1" lang="en-US" altLang="zh-CN" sz="2400" b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658" name="Rectangle 57">
                <a:extLst>
                  <a:ext uri="{FF2B5EF4-FFF2-40B4-BE49-F238E27FC236}">
                    <a16:creationId xmlns:a16="http://schemas.microsoft.com/office/drawing/2014/main" id="{E30AD44A-C350-4DCF-B492-FAB59AE38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2" y="2124"/>
                <a:ext cx="14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50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N1</a:t>
                </a:r>
                <a:endParaRPr kumimoji="1" lang="en-US" altLang="zh-CN" sz="2400" b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593" name="Line 58">
              <a:extLst>
                <a:ext uri="{FF2B5EF4-FFF2-40B4-BE49-F238E27FC236}">
                  <a16:creationId xmlns:a16="http://schemas.microsoft.com/office/drawing/2014/main" id="{32F2DEE2-67F8-4BB5-8884-60FAA580B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9" y="1644"/>
              <a:ext cx="1" cy="8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4" name="Line 59">
              <a:extLst>
                <a:ext uri="{FF2B5EF4-FFF2-40B4-BE49-F238E27FC236}">
                  <a16:creationId xmlns:a16="http://schemas.microsoft.com/office/drawing/2014/main" id="{7D03AD0D-C6EF-46DA-963D-B49EA13949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8" y="1564"/>
              <a:ext cx="19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5" name="Line 60">
              <a:extLst>
                <a:ext uri="{FF2B5EF4-FFF2-40B4-BE49-F238E27FC236}">
                  <a16:creationId xmlns:a16="http://schemas.microsoft.com/office/drawing/2014/main" id="{3FBD9959-3C97-4194-933B-7E6C55A14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9" y="1521"/>
              <a:ext cx="12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6" name="Line 61">
              <a:extLst>
                <a:ext uri="{FF2B5EF4-FFF2-40B4-BE49-F238E27FC236}">
                  <a16:creationId xmlns:a16="http://schemas.microsoft.com/office/drawing/2014/main" id="{A9835C82-EE38-4BC7-B776-774CC3E79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9" y="1684"/>
              <a:ext cx="29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7" name="Line 62">
              <a:extLst>
                <a:ext uri="{FF2B5EF4-FFF2-40B4-BE49-F238E27FC236}">
                  <a16:creationId xmlns:a16="http://schemas.microsoft.com/office/drawing/2014/main" id="{7114FD0F-48A8-48B8-958E-1AA11B7A7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9" y="1848"/>
              <a:ext cx="12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8" name="Line 63">
              <a:extLst>
                <a:ext uri="{FF2B5EF4-FFF2-40B4-BE49-F238E27FC236}">
                  <a16:creationId xmlns:a16="http://schemas.microsoft.com/office/drawing/2014/main" id="{471382BD-0BCE-431B-A212-4359216BC2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8" y="1847"/>
              <a:ext cx="1" cy="3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9" name="Line 64">
              <a:extLst>
                <a:ext uri="{FF2B5EF4-FFF2-40B4-BE49-F238E27FC236}">
                  <a16:creationId xmlns:a16="http://schemas.microsoft.com/office/drawing/2014/main" id="{C13F2A71-B882-48D5-8E72-A02F1D6B2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6" y="2227"/>
              <a:ext cx="1" cy="24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0" name="Line 65">
              <a:extLst>
                <a:ext uri="{FF2B5EF4-FFF2-40B4-BE49-F238E27FC236}">
                  <a16:creationId xmlns:a16="http://schemas.microsoft.com/office/drawing/2014/main" id="{9ED97824-51A2-474E-961F-7D9AD28A8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4" y="2140"/>
              <a:ext cx="1" cy="8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1" name="Line 66">
              <a:extLst>
                <a:ext uri="{FF2B5EF4-FFF2-40B4-BE49-F238E27FC236}">
                  <a16:creationId xmlns:a16="http://schemas.microsoft.com/office/drawing/2014/main" id="{87C8450E-BAB7-4E20-9CEF-598A6240A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4" y="2303"/>
              <a:ext cx="1" cy="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2" name="Line 67">
              <a:extLst>
                <a:ext uri="{FF2B5EF4-FFF2-40B4-BE49-F238E27FC236}">
                  <a16:creationId xmlns:a16="http://schemas.microsoft.com/office/drawing/2014/main" id="{A9A41DFA-D331-49A5-99D3-BE0F5FC05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4" y="2467"/>
              <a:ext cx="1" cy="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3" name="Line 68">
              <a:extLst>
                <a:ext uri="{FF2B5EF4-FFF2-40B4-BE49-F238E27FC236}">
                  <a16:creationId xmlns:a16="http://schemas.microsoft.com/office/drawing/2014/main" id="{5BCA94ED-14D0-40BB-8D4F-EEA43D1115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4" y="2343"/>
              <a:ext cx="28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4" name="Line 69">
              <a:extLst>
                <a:ext uri="{FF2B5EF4-FFF2-40B4-BE49-F238E27FC236}">
                  <a16:creationId xmlns:a16="http://schemas.microsoft.com/office/drawing/2014/main" id="{A4B57772-0071-4153-B096-B3A9D6441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4" y="2508"/>
              <a:ext cx="12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5" name="Line 70">
              <a:extLst>
                <a:ext uri="{FF2B5EF4-FFF2-40B4-BE49-F238E27FC236}">
                  <a16:creationId xmlns:a16="http://schemas.microsoft.com/office/drawing/2014/main" id="{63A5A947-1336-41F7-B872-147F1244E6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4" y="2180"/>
              <a:ext cx="12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6" name="Oval 71">
              <a:extLst>
                <a:ext uri="{FF2B5EF4-FFF2-40B4-BE49-F238E27FC236}">
                  <a16:creationId xmlns:a16="http://schemas.microsoft.com/office/drawing/2014/main" id="{BFA7352D-BAF7-4614-83AC-D364BFD17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1991"/>
              <a:ext cx="42" cy="42"/>
            </a:xfrm>
            <a:prstGeom prst="ellipse">
              <a:avLst/>
            </a:prstGeom>
            <a:solidFill>
              <a:srgbClr val="000000"/>
            </a:solidFill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07" name="Oval 72">
              <a:extLst>
                <a:ext uri="{FF2B5EF4-FFF2-40B4-BE49-F238E27FC236}">
                  <a16:creationId xmlns:a16="http://schemas.microsoft.com/office/drawing/2014/main" id="{03186DD2-C076-4B59-9382-83EC3398A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" y="2445"/>
              <a:ext cx="42" cy="42"/>
            </a:xfrm>
            <a:prstGeom prst="ellipse">
              <a:avLst/>
            </a:prstGeom>
            <a:solidFill>
              <a:srgbClr val="000000"/>
            </a:solidFill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08" name="Line 73">
              <a:extLst>
                <a:ext uri="{FF2B5EF4-FFF2-40B4-BE49-F238E27FC236}">
                  <a16:creationId xmlns:a16="http://schemas.microsoft.com/office/drawing/2014/main" id="{91D1D61A-B6C9-4FE5-BFF6-AE06B51FB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2" y="1400"/>
              <a:ext cx="1" cy="29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9" name="Line 74">
              <a:extLst>
                <a:ext uri="{FF2B5EF4-FFF2-40B4-BE49-F238E27FC236}">
                  <a16:creationId xmlns:a16="http://schemas.microsoft.com/office/drawing/2014/main" id="{3A817655-96EA-4473-A95E-BB6EB2DCAD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08" y="1397"/>
              <a:ext cx="1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0" name="Oval 75">
              <a:extLst>
                <a:ext uri="{FF2B5EF4-FFF2-40B4-BE49-F238E27FC236}">
                  <a16:creationId xmlns:a16="http://schemas.microsoft.com/office/drawing/2014/main" id="{284FEB47-5804-4F85-8742-37D4350D1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1377"/>
              <a:ext cx="42" cy="42"/>
            </a:xfrm>
            <a:prstGeom prst="ellipse">
              <a:avLst/>
            </a:prstGeom>
            <a:solidFill>
              <a:srgbClr val="000000"/>
            </a:solidFill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11" name="Line 76">
              <a:extLst>
                <a:ext uri="{FF2B5EF4-FFF2-40B4-BE49-F238E27FC236}">
                  <a16:creationId xmlns:a16="http://schemas.microsoft.com/office/drawing/2014/main" id="{8A8CE78A-4336-4B80-ADC6-6EA769595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1" y="1562"/>
              <a:ext cx="1" cy="24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2" name="Line 77">
              <a:extLst>
                <a:ext uri="{FF2B5EF4-FFF2-40B4-BE49-F238E27FC236}">
                  <a16:creationId xmlns:a16="http://schemas.microsoft.com/office/drawing/2014/main" id="{6839067A-4171-4878-AA80-27FBDB04B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" y="1480"/>
              <a:ext cx="1" cy="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3" name="Line 78">
              <a:extLst>
                <a:ext uri="{FF2B5EF4-FFF2-40B4-BE49-F238E27FC236}">
                  <a16:creationId xmlns:a16="http://schemas.microsoft.com/office/drawing/2014/main" id="{716BE943-4EDD-4F5A-A47D-543A65B4C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" y="1807"/>
              <a:ext cx="1" cy="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614" name="Group 79">
              <a:extLst>
                <a:ext uri="{FF2B5EF4-FFF2-40B4-BE49-F238E27FC236}">
                  <a16:creationId xmlns:a16="http://schemas.microsoft.com/office/drawing/2014/main" id="{39470AE9-8BAD-4EE5-A508-039718D6A0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7" y="1760"/>
              <a:ext cx="246" cy="202"/>
              <a:chOff x="1597" y="1572"/>
              <a:chExt cx="246" cy="202"/>
            </a:xfrm>
          </p:grpSpPr>
          <p:sp>
            <p:nvSpPr>
              <p:cNvPr id="23655" name="Rectangle 80">
                <a:extLst>
                  <a:ext uri="{FF2B5EF4-FFF2-40B4-BE49-F238E27FC236}">
                    <a16:creationId xmlns:a16="http://schemas.microsoft.com/office/drawing/2014/main" id="{8774C293-F67C-46F2-A53D-D03A7B847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572"/>
                <a:ext cx="11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10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kumimoji="1" lang="en-US" altLang="zh-CN" sz="2400" b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656" name="Rectangle 81">
                <a:extLst>
                  <a:ext uri="{FF2B5EF4-FFF2-40B4-BE49-F238E27FC236}">
                    <a16:creationId xmlns:a16="http://schemas.microsoft.com/office/drawing/2014/main" id="{FB58A12F-7B4A-4A38-83AE-5499BDEE8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0" y="1618"/>
                <a:ext cx="1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50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P2</a:t>
                </a:r>
                <a:endParaRPr kumimoji="1" lang="en-US" altLang="zh-CN" sz="2400" b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615" name="Group 82">
              <a:extLst>
                <a:ext uri="{FF2B5EF4-FFF2-40B4-BE49-F238E27FC236}">
                  <a16:creationId xmlns:a16="http://schemas.microsoft.com/office/drawing/2014/main" id="{432D4261-72E5-42AF-8A00-960625374E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" y="2797"/>
              <a:ext cx="264" cy="202"/>
              <a:chOff x="2625" y="2584"/>
              <a:chExt cx="264" cy="202"/>
            </a:xfrm>
          </p:grpSpPr>
          <p:sp>
            <p:nvSpPr>
              <p:cNvPr id="23653" name="Rectangle 83">
                <a:extLst>
                  <a:ext uri="{FF2B5EF4-FFF2-40B4-BE49-F238E27FC236}">
                    <a16:creationId xmlns:a16="http://schemas.microsoft.com/office/drawing/2014/main" id="{2D82FE4C-9B18-4F09-8D0A-947ED0876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5" y="2584"/>
                <a:ext cx="11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10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kumimoji="1" lang="en-US" altLang="zh-CN" sz="2400" b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654" name="Rectangle 84">
                <a:extLst>
                  <a:ext uri="{FF2B5EF4-FFF2-40B4-BE49-F238E27FC236}">
                    <a16:creationId xmlns:a16="http://schemas.microsoft.com/office/drawing/2014/main" id="{FB2AE034-D6DC-4A32-884F-E0676C52F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2" y="2630"/>
                <a:ext cx="14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50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N2</a:t>
                </a:r>
                <a:endParaRPr kumimoji="1" lang="en-US" altLang="zh-CN" sz="2400" b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616" name="Line 85">
              <a:extLst>
                <a:ext uri="{FF2B5EF4-FFF2-40B4-BE49-F238E27FC236}">
                  <a16:creationId xmlns:a16="http://schemas.microsoft.com/office/drawing/2014/main" id="{540B9C3B-FD81-404C-900A-E2E477F5C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" y="1653"/>
              <a:ext cx="1" cy="8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7" name="Line 86">
              <a:extLst>
                <a:ext uri="{FF2B5EF4-FFF2-40B4-BE49-F238E27FC236}">
                  <a16:creationId xmlns:a16="http://schemas.microsoft.com/office/drawing/2014/main" id="{F7B79708-1645-44D6-8665-4AE7C21A76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9" y="1571"/>
              <a:ext cx="1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8" name="Line 87">
              <a:extLst>
                <a:ext uri="{FF2B5EF4-FFF2-40B4-BE49-F238E27FC236}">
                  <a16:creationId xmlns:a16="http://schemas.microsoft.com/office/drawing/2014/main" id="{2D5146AC-C5A6-440F-9387-211103C83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" y="1530"/>
              <a:ext cx="12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9" name="Line 88">
              <a:extLst>
                <a:ext uri="{FF2B5EF4-FFF2-40B4-BE49-F238E27FC236}">
                  <a16:creationId xmlns:a16="http://schemas.microsoft.com/office/drawing/2014/main" id="{596CA01E-AF1E-4D0C-919B-03CFD525C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" y="1693"/>
              <a:ext cx="2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0" name="Line 89">
              <a:extLst>
                <a:ext uri="{FF2B5EF4-FFF2-40B4-BE49-F238E27FC236}">
                  <a16:creationId xmlns:a16="http://schemas.microsoft.com/office/drawing/2014/main" id="{D65395EA-7CCC-4358-8F85-F7679A6C5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" y="1857"/>
              <a:ext cx="12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1" name="Oval 90">
              <a:extLst>
                <a:ext uri="{FF2B5EF4-FFF2-40B4-BE49-F238E27FC236}">
                  <a16:creationId xmlns:a16="http://schemas.microsoft.com/office/drawing/2014/main" id="{E0CA300A-82F6-41C2-A6BC-B94B89E34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1386"/>
              <a:ext cx="42" cy="42"/>
            </a:xfrm>
            <a:prstGeom prst="ellipse">
              <a:avLst/>
            </a:prstGeom>
            <a:solidFill>
              <a:srgbClr val="000000"/>
            </a:solidFill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22" name="Line 91">
              <a:extLst>
                <a:ext uri="{FF2B5EF4-FFF2-40B4-BE49-F238E27FC236}">
                  <a16:creationId xmlns:a16="http://schemas.microsoft.com/office/drawing/2014/main" id="{FF82FF9A-ABDC-4677-ABBB-1CF9A81702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6" y="1408"/>
              <a:ext cx="0" cy="29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3" name="Line 92">
              <a:extLst>
                <a:ext uri="{FF2B5EF4-FFF2-40B4-BE49-F238E27FC236}">
                  <a16:creationId xmlns:a16="http://schemas.microsoft.com/office/drawing/2014/main" id="{AB831643-E86D-4E19-80CF-4FE8DD29E2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54" y="1398"/>
              <a:ext cx="7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4" name="Line 93">
              <a:extLst>
                <a:ext uri="{FF2B5EF4-FFF2-40B4-BE49-F238E27FC236}">
                  <a16:creationId xmlns:a16="http://schemas.microsoft.com/office/drawing/2014/main" id="{DBCCDA03-6302-4AEE-82A8-6CE8AB8B2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" y="1571"/>
              <a:ext cx="1" cy="24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5" name="Line 94">
              <a:extLst>
                <a:ext uri="{FF2B5EF4-FFF2-40B4-BE49-F238E27FC236}">
                  <a16:creationId xmlns:a16="http://schemas.microsoft.com/office/drawing/2014/main" id="{5D93D670-7AC6-4383-84A9-E6B1EA807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1" y="1489"/>
              <a:ext cx="1" cy="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6" name="Line 95">
              <a:extLst>
                <a:ext uri="{FF2B5EF4-FFF2-40B4-BE49-F238E27FC236}">
                  <a16:creationId xmlns:a16="http://schemas.microsoft.com/office/drawing/2014/main" id="{3E44631B-53A2-469D-927F-FEAB68EA34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1" y="1816"/>
              <a:ext cx="1" cy="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7" name="Line 96">
              <a:extLst>
                <a:ext uri="{FF2B5EF4-FFF2-40B4-BE49-F238E27FC236}">
                  <a16:creationId xmlns:a16="http://schemas.microsoft.com/office/drawing/2014/main" id="{1E532BEF-E1A1-490F-885C-B85E52EFAD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2" y="1395"/>
              <a:ext cx="0" cy="14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8" name="Line 97">
              <a:extLst>
                <a:ext uri="{FF2B5EF4-FFF2-40B4-BE49-F238E27FC236}">
                  <a16:creationId xmlns:a16="http://schemas.microsoft.com/office/drawing/2014/main" id="{62B8F00A-E194-4C54-B456-5A9C1B4859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3" y="1849"/>
              <a:ext cx="0" cy="1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9" name="Line 98">
              <a:extLst>
                <a:ext uri="{FF2B5EF4-FFF2-40B4-BE49-F238E27FC236}">
                  <a16:creationId xmlns:a16="http://schemas.microsoft.com/office/drawing/2014/main" id="{824FDDEC-626C-443A-BEFD-E836DEB5B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1" y="2753"/>
              <a:ext cx="1" cy="24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0" name="Line 99">
              <a:extLst>
                <a:ext uri="{FF2B5EF4-FFF2-40B4-BE49-F238E27FC236}">
                  <a16:creationId xmlns:a16="http://schemas.microsoft.com/office/drawing/2014/main" id="{392BD57E-BC2E-451F-B111-10F89D4E2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4" y="2671"/>
              <a:ext cx="1" cy="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1" name="Line 100">
              <a:extLst>
                <a:ext uri="{FF2B5EF4-FFF2-40B4-BE49-F238E27FC236}">
                  <a16:creationId xmlns:a16="http://schemas.microsoft.com/office/drawing/2014/main" id="{2E297C58-0B1C-40E8-AF5C-86822C69F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4" y="2835"/>
              <a:ext cx="1" cy="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2" name="Line 101">
              <a:extLst>
                <a:ext uri="{FF2B5EF4-FFF2-40B4-BE49-F238E27FC236}">
                  <a16:creationId xmlns:a16="http://schemas.microsoft.com/office/drawing/2014/main" id="{2D6A4444-BC0E-4923-B924-0CA8E1989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4" y="2999"/>
              <a:ext cx="1" cy="8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3" name="Line 102">
              <a:extLst>
                <a:ext uri="{FF2B5EF4-FFF2-40B4-BE49-F238E27FC236}">
                  <a16:creationId xmlns:a16="http://schemas.microsoft.com/office/drawing/2014/main" id="{4E95F5A2-8073-459E-80E7-8C1A72470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4" y="2871"/>
              <a:ext cx="2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4" name="Line 103">
              <a:extLst>
                <a:ext uri="{FF2B5EF4-FFF2-40B4-BE49-F238E27FC236}">
                  <a16:creationId xmlns:a16="http://schemas.microsoft.com/office/drawing/2014/main" id="{6846A286-DFFD-412F-896A-A6B4180FE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4" y="3040"/>
              <a:ext cx="12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5" name="Line 104">
              <a:extLst>
                <a:ext uri="{FF2B5EF4-FFF2-40B4-BE49-F238E27FC236}">
                  <a16:creationId xmlns:a16="http://schemas.microsoft.com/office/drawing/2014/main" id="{A42DFB8A-1DF1-4E93-A69B-C347A8B469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7" y="3162"/>
              <a:ext cx="1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6" name="Oval 105">
              <a:extLst>
                <a:ext uri="{FF2B5EF4-FFF2-40B4-BE49-F238E27FC236}">
                  <a16:creationId xmlns:a16="http://schemas.microsoft.com/office/drawing/2014/main" id="{1F04DC0E-7FC1-4F26-A49F-12915AFB7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" y="3142"/>
              <a:ext cx="43" cy="42"/>
            </a:xfrm>
            <a:prstGeom prst="ellipse">
              <a:avLst/>
            </a:prstGeom>
            <a:solidFill>
              <a:srgbClr val="000000"/>
            </a:solidFill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37" name="Line 106">
              <a:extLst>
                <a:ext uri="{FF2B5EF4-FFF2-40B4-BE49-F238E27FC236}">
                  <a16:creationId xmlns:a16="http://schemas.microsoft.com/office/drawing/2014/main" id="{B43FB12C-3456-47F3-A678-C9D24D461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4" y="2712"/>
              <a:ext cx="12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8" name="Oval 107">
              <a:extLst>
                <a:ext uri="{FF2B5EF4-FFF2-40B4-BE49-F238E27FC236}">
                  <a16:creationId xmlns:a16="http://schemas.microsoft.com/office/drawing/2014/main" id="{9D378050-DBC2-4B5F-8253-C9B83DBFD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" y="2850"/>
              <a:ext cx="42" cy="42"/>
            </a:xfrm>
            <a:prstGeom prst="ellipse">
              <a:avLst/>
            </a:prstGeom>
            <a:solidFill>
              <a:srgbClr val="000000"/>
            </a:solidFill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39" name="Oval 108">
              <a:extLst>
                <a:ext uri="{FF2B5EF4-FFF2-40B4-BE49-F238E27FC236}">
                  <a16:creationId xmlns:a16="http://schemas.microsoft.com/office/drawing/2014/main" id="{B7B54D9B-47A4-4EEE-8398-75C5CA59E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" y="2981"/>
              <a:ext cx="42" cy="43"/>
            </a:xfrm>
            <a:prstGeom prst="ellipse">
              <a:avLst/>
            </a:prstGeom>
            <a:solidFill>
              <a:srgbClr val="000000"/>
            </a:solidFill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40" name="Line 109">
              <a:extLst>
                <a:ext uri="{FF2B5EF4-FFF2-40B4-BE49-F238E27FC236}">
                  <a16:creationId xmlns:a16="http://schemas.microsoft.com/office/drawing/2014/main" id="{2BC6C340-A5B2-4474-B1D0-6035A8E8E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0" y="2339"/>
              <a:ext cx="0" cy="8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1" name="Line 110">
              <a:extLst>
                <a:ext uri="{FF2B5EF4-FFF2-40B4-BE49-F238E27FC236}">
                  <a16:creationId xmlns:a16="http://schemas.microsoft.com/office/drawing/2014/main" id="{09514DB5-3F7B-463B-8412-EBF18DFEE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2499"/>
              <a:ext cx="0" cy="21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2" name="Line 111">
              <a:extLst>
                <a:ext uri="{FF2B5EF4-FFF2-40B4-BE49-F238E27FC236}">
                  <a16:creationId xmlns:a16="http://schemas.microsoft.com/office/drawing/2014/main" id="{84ED08B3-4A79-4F47-BA2A-0781B926C7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7" y="3035"/>
              <a:ext cx="0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3" name="Line 112">
              <a:extLst>
                <a:ext uri="{FF2B5EF4-FFF2-40B4-BE49-F238E27FC236}">
                  <a16:creationId xmlns:a16="http://schemas.microsoft.com/office/drawing/2014/main" id="{85A53CA7-EF05-4484-9313-FA41D5A03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" y="1571"/>
              <a:ext cx="0" cy="1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4" name="Line 113">
              <a:extLst>
                <a:ext uri="{FF2B5EF4-FFF2-40B4-BE49-F238E27FC236}">
                  <a16:creationId xmlns:a16="http://schemas.microsoft.com/office/drawing/2014/main" id="{998FBAA2-379C-4849-8698-BEE8324E2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" y="3004"/>
              <a:ext cx="112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5" name="Rectangle 114">
              <a:extLst>
                <a:ext uri="{FF2B5EF4-FFF2-40B4-BE49-F238E27FC236}">
                  <a16:creationId xmlns:a16="http://schemas.microsoft.com/office/drawing/2014/main" id="{F12C9C48-658D-42DE-B6B9-875E8DCA3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" y="2187"/>
              <a:ext cx="29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400" b="0" i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46" name="Rectangle 115">
              <a:extLst>
                <a:ext uri="{FF2B5EF4-FFF2-40B4-BE49-F238E27FC236}">
                  <a16:creationId xmlns:a16="http://schemas.microsoft.com/office/drawing/2014/main" id="{5443EA1F-A8B3-444D-AAD6-B16BCE8BF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" y="2732"/>
              <a:ext cx="2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400" b="0" i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47" name="Rectangle 116">
              <a:extLst>
                <a:ext uri="{FF2B5EF4-FFF2-40B4-BE49-F238E27FC236}">
                  <a16:creationId xmlns:a16="http://schemas.microsoft.com/office/drawing/2014/main" id="{530AC463-8F2F-4DC2-966F-6E97B69E7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1751"/>
              <a:ext cx="33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2400" b="0" i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48" name="Oval 117">
              <a:extLst>
                <a:ext uri="{FF2B5EF4-FFF2-40B4-BE49-F238E27FC236}">
                  <a16:creationId xmlns:a16="http://schemas.microsoft.com/office/drawing/2014/main" id="{CE6F4DED-8A89-470D-9841-858FCF6C5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" y="2439"/>
              <a:ext cx="63" cy="6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49" name="Oval 118">
              <a:extLst>
                <a:ext uri="{FF2B5EF4-FFF2-40B4-BE49-F238E27FC236}">
                  <a16:creationId xmlns:a16="http://schemas.microsoft.com/office/drawing/2014/main" id="{52BC59F8-AE1A-4CC5-BE5B-9D67F5745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" y="2972"/>
              <a:ext cx="63" cy="6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50" name="Oval 119">
              <a:extLst>
                <a:ext uri="{FF2B5EF4-FFF2-40B4-BE49-F238E27FC236}">
                  <a16:creationId xmlns:a16="http://schemas.microsoft.com/office/drawing/2014/main" id="{0CA833D5-32C7-4C8E-A4F8-EC95E4A20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1097"/>
              <a:ext cx="63" cy="6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51" name="Rectangle 120">
              <a:extLst>
                <a:ext uri="{FF2B5EF4-FFF2-40B4-BE49-F238E27FC236}">
                  <a16:creationId xmlns:a16="http://schemas.microsoft.com/office/drawing/2014/main" id="{65EB2401-6E4D-443E-ADDA-A833ADEA6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" y="2945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400" b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52" name="Rectangle 121">
              <a:extLst>
                <a:ext uri="{FF2B5EF4-FFF2-40B4-BE49-F238E27FC236}">
                  <a16:creationId xmlns:a16="http://schemas.microsoft.com/office/drawing/2014/main" id="{0698180A-28B2-4A93-9740-28D496DB9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04"/>
              <a:ext cx="17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2400" b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8959" name="Rectangle 143">
            <a:extLst>
              <a:ext uri="{FF2B5EF4-FFF2-40B4-BE49-F238E27FC236}">
                <a16:creationId xmlns:a16="http://schemas.microsoft.com/office/drawing/2014/main" id="{51CAD12F-368C-4462-8CD1-D33A7C19A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1628775"/>
            <a:ext cx="187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</a:rPr>
              <a:t>(a)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</a:rPr>
              <a:t>电路结构</a:t>
            </a:r>
          </a:p>
        </p:txBody>
      </p:sp>
      <p:sp>
        <p:nvSpPr>
          <p:cNvPr id="418960" name="Rectangle 144">
            <a:extLst>
              <a:ext uri="{FF2B5EF4-FFF2-40B4-BE49-F238E27FC236}">
                <a16:creationId xmlns:a16="http://schemas.microsoft.com/office/drawing/2014/main" id="{7554546F-F565-41B0-BCD3-48B1B9754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628775"/>
            <a:ext cx="187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</a:rPr>
              <a:t>(b)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</a:rPr>
              <a:t>工作原理</a:t>
            </a:r>
          </a:p>
        </p:txBody>
      </p:sp>
      <p:sp>
        <p:nvSpPr>
          <p:cNvPr id="418961" name="Text Box 145">
            <a:extLst>
              <a:ext uri="{FF2B5EF4-FFF2-40B4-BE49-F238E27FC236}">
                <a16:creationId xmlns:a16="http://schemas.microsoft.com/office/drawing/2014/main" id="{64FD9C23-ABF5-405F-B08F-85E77E34A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1100138"/>
            <a:ext cx="222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TN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2 V</a:t>
            </a:r>
          </a:p>
        </p:txBody>
      </p:sp>
      <p:sp>
        <p:nvSpPr>
          <p:cNvPr id="418962" name="Text Box 146">
            <a:extLst>
              <a:ext uri="{FF2B5EF4-FFF2-40B4-BE49-F238E27FC236}">
                <a16:creationId xmlns:a16="http://schemas.microsoft.com/office/drawing/2014/main" id="{71A7BFB7-8A77-4D8E-AEF3-C644CA57E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100138"/>
            <a:ext cx="311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TP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400">
                <a:solidFill>
                  <a:srgbClr val="000066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-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 V</a:t>
            </a:r>
          </a:p>
        </p:txBody>
      </p:sp>
      <p:grpSp>
        <p:nvGrpSpPr>
          <p:cNvPr id="10" name="Group 147">
            <a:extLst>
              <a:ext uri="{FF2B5EF4-FFF2-40B4-BE49-F238E27FC236}">
                <a16:creationId xmlns:a16="http://schemas.microsoft.com/office/drawing/2014/main" id="{CDC2311B-2F68-4F9A-B287-BF73EBEE0634}"/>
              </a:ext>
            </a:extLst>
          </p:cNvPr>
          <p:cNvGrpSpPr>
            <a:grpSpLocks/>
          </p:cNvGrpSpPr>
          <p:nvPr/>
        </p:nvGrpSpPr>
        <p:grpSpPr bwMode="auto">
          <a:xfrm>
            <a:off x="0" y="2997200"/>
            <a:ext cx="904875" cy="792163"/>
            <a:chOff x="1837" y="3702"/>
            <a:chExt cx="570" cy="499"/>
          </a:xfrm>
        </p:grpSpPr>
        <p:sp>
          <p:nvSpPr>
            <p:cNvPr id="23576" name="Line 148">
              <a:extLst>
                <a:ext uri="{FF2B5EF4-FFF2-40B4-BE49-F238E27FC236}">
                  <a16:creationId xmlns:a16="http://schemas.microsoft.com/office/drawing/2014/main" id="{ABD4BA97-5356-4BFB-BF0F-AB20863A1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3929"/>
              <a:ext cx="182" cy="0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7" name="Line 149">
              <a:extLst>
                <a:ext uri="{FF2B5EF4-FFF2-40B4-BE49-F238E27FC236}">
                  <a16:creationId xmlns:a16="http://schemas.microsoft.com/office/drawing/2014/main" id="{58B7BD9A-9290-4011-980B-F99A70241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4156"/>
              <a:ext cx="182" cy="0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8" name="Line 150">
              <a:extLst>
                <a:ext uri="{FF2B5EF4-FFF2-40B4-BE49-F238E27FC236}">
                  <a16:creationId xmlns:a16="http://schemas.microsoft.com/office/drawing/2014/main" id="{B28D77DE-0C7F-43EE-B053-C653028420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930"/>
              <a:ext cx="0" cy="226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Rectangle 151">
              <a:extLst>
                <a:ext uri="{FF2B5EF4-FFF2-40B4-BE49-F238E27FC236}">
                  <a16:creationId xmlns:a16="http://schemas.microsoft.com/office/drawing/2014/main" id="{43AE274A-AB04-4DB8-9E2F-CDA6EF752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3964"/>
              <a:ext cx="298" cy="237"/>
            </a:xfrm>
            <a:prstGeom prst="rect">
              <a:avLst/>
            </a:prstGeom>
            <a:solidFill>
              <a:srgbClr val="A3B2C1">
                <a:alpha val="0"/>
              </a:srgbClr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rgbClr val="000066"/>
                  </a:solidFill>
                  <a:latin typeface="Times New Roman" panose="02020603050405020304" pitchFamily="18" charset="0"/>
                </a:rPr>
                <a:t>0V</a:t>
              </a:r>
            </a:p>
          </p:txBody>
        </p:sp>
        <p:sp>
          <p:nvSpPr>
            <p:cNvPr id="23580" name="Rectangle 152">
              <a:extLst>
                <a:ext uri="{FF2B5EF4-FFF2-40B4-BE49-F238E27FC236}">
                  <a16:creationId xmlns:a16="http://schemas.microsoft.com/office/drawing/2014/main" id="{CCA22206-903A-4953-9904-72AAC831F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3702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rgbClr val="000066"/>
                  </a:solidFill>
                  <a:latin typeface="Times New Roman" panose="02020603050405020304" pitchFamily="18" charset="0"/>
                </a:rPr>
                <a:t>5V</a:t>
              </a:r>
            </a:p>
          </p:txBody>
        </p:sp>
      </p:grpSp>
      <p:sp>
        <p:nvSpPr>
          <p:cNvPr id="418969" name="Rectangle 153">
            <a:extLst>
              <a:ext uri="{FF2B5EF4-FFF2-40B4-BE49-F238E27FC236}">
                <a16:creationId xmlns:a16="http://schemas.microsoft.com/office/drawing/2014/main" id="{E6D3C5FE-2429-4AB1-B77C-4EE9B6F7C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5780088"/>
            <a:ext cx="3314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CC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400">
                <a:solidFill>
                  <a:srgbClr val="CC0000"/>
                </a:solidFill>
                <a:latin typeface="Times New Roman" panose="02020603050405020304" pitchFamily="18" charset="0"/>
              </a:rPr>
              <a:t>输入的与非门的电路</a:t>
            </a:r>
            <a:r>
              <a:rPr kumimoji="1" lang="en-US" altLang="zh-CN" sz="2400">
                <a:solidFill>
                  <a:srgbClr val="CC0000"/>
                </a:solidFill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418970" name="Rectangle 154">
            <a:extLst>
              <a:ext uri="{FF2B5EF4-FFF2-40B4-BE49-F238E27FC236}">
                <a16:creationId xmlns:a16="http://schemas.microsoft.com/office/drawing/2014/main" id="{FA366ACA-9B3E-4016-AAA1-5B6874B4C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284913"/>
            <a:ext cx="340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CC0000"/>
                </a:solidFill>
                <a:latin typeface="Times New Roman" panose="02020603050405020304" pitchFamily="18" charset="0"/>
              </a:rPr>
              <a:t>输入端增加有什么问题</a:t>
            </a:r>
            <a:r>
              <a:rPr kumimoji="1" lang="en-US" altLang="zh-CN" sz="2400">
                <a:solidFill>
                  <a:srgbClr val="CC0000"/>
                </a:solidFill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23565" name="Text Box 155">
            <a:extLst>
              <a:ext uri="{FF2B5EF4-FFF2-40B4-BE49-F238E27FC236}">
                <a16:creationId xmlns:a16="http://schemas.microsoft.com/office/drawing/2014/main" id="{8B08C378-71CC-4D23-87EF-562D4C04A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404813"/>
            <a:ext cx="6337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3.2.3  </a:t>
            </a: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其他基本</a:t>
            </a: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CMOS </a:t>
            </a: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逻辑门电路</a:t>
            </a:r>
          </a:p>
        </p:txBody>
      </p:sp>
      <p:grpSp>
        <p:nvGrpSpPr>
          <p:cNvPr id="11" name="Group 160">
            <a:extLst>
              <a:ext uri="{FF2B5EF4-FFF2-40B4-BE49-F238E27FC236}">
                <a16:creationId xmlns:a16="http://schemas.microsoft.com/office/drawing/2014/main" id="{723A5EE4-C800-47FD-853B-7A183F83002C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5265738"/>
            <a:ext cx="2120900" cy="927100"/>
            <a:chOff x="3410" y="3339"/>
            <a:chExt cx="1336" cy="584"/>
          </a:xfrm>
        </p:grpSpPr>
        <p:sp>
          <p:nvSpPr>
            <p:cNvPr id="23568" name="Line 123">
              <a:extLst>
                <a:ext uri="{FF2B5EF4-FFF2-40B4-BE49-F238E27FC236}">
                  <a16:creationId xmlns:a16="http://schemas.microsoft.com/office/drawing/2014/main" id="{C3F808DC-809D-46E0-AE1B-A17354317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3495"/>
              <a:ext cx="265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Line 124">
              <a:extLst>
                <a:ext uri="{FF2B5EF4-FFF2-40B4-BE49-F238E27FC236}">
                  <a16:creationId xmlns:a16="http://schemas.microsoft.com/office/drawing/2014/main" id="{E6C0312A-C375-43C2-A91B-B82EE0A31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3731"/>
              <a:ext cx="265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0" name="Line 125">
              <a:extLst>
                <a:ext uri="{FF2B5EF4-FFF2-40B4-BE49-F238E27FC236}">
                  <a16:creationId xmlns:a16="http://schemas.microsoft.com/office/drawing/2014/main" id="{8FCC0B5B-961A-4191-B34F-F597AE88F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0" y="3606"/>
              <a:ext cx="256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Text Box 126">
              <a:extLst>
                <a:ext uri="{FF2B5EF4-FFF2-40B4-BE49-F238E27FC236}">
                  <a16:creationId xmlns:a16="http://schemas.microsoft.com/office/drawing/2014/main" id="{A041AF63-971C-4B5E-9FC0-E7EEA151C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3" y="3339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3572" name="Text Box 127">
              <a:extLst>
                <a:ext uri="{FF2B5EF4-FFF2-40B4-BE49-F238E27FC236}">
                  <a16:creationId xmlns:a16="http://schemas.microsoft.com/office/drawing/2014/main" id="{079088E1-EBFD-4EB6-AE78-D25192FC2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0" y="3596"/>
              <a:ext cx="2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grpSp>
          <p:nvGrpSpPr>
            <p:cNvPr id="23573" name="Group 157">
              <a:extLst>
                <a:ext uri="{FF2B5EF4-FFF2-40B4-BE49-F238E27FC236}">
                  <a16:creationId xmlns:a16="http://schemas.microsoft.com/office/drawing/2014/main" id="{9DF3ADE5-B7EA-4496-B8D2-D51F26223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8" y="3385"/>
              <a:ext cx="635" cy="446"/>
              <a:chOff x="3859" y="1895"/>
              <a:chExt cx="574" cy="402"/>
            </a:xfrm>
          </p:grpSpPr>
          <p:sp>
            <p:nvSpPr>
              <p:cNvPr id="23574" name="Oval 158">
                <a:extLst>
                  <a:ext uri="{FF2B5EF4-FFF2-40B4-BE49-F238E27FC236}">
                    <a16:creationId xmlns:a16="http://schemas.microsoft.com/office/drawing/2014/main" id="{EB8E5AC4-0F3A-4097-93D4-085D512C9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336" y="2046"/>
                <a:ext cx="97" cy="97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75" name="AutoShape 159">
                <a:extLst>
                  <a:ext uri="{FF2B5EF4-FFF2-40B4-BE49-F238E27FC236}">
                    <a16:creationId xmlns:a16="http://schemas.microsoft.com/office/drawing/2014/main" id="{6130A09A-02D7-476C-83A6-17C0EA8A3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>
                <a:off x="3859" y="1895"/>
                <a:ext cx="475" cy="402"/>
              </a:xfrm>
              <a:prstGeom prst="flowChartDelay">
                <a:avLst/>
              </a:prstGeom>
              <a:solidFill>
                <a:srgbClr val="FFFFFF"/>
              </a:solidFill>
              <a:ln w="381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418977" name="Object 161">
            <a:extLst>
              <a:ext uri="{FF2B5EF4-FFF2-40B4-BE49-F238E27FC236}">
                <a16:creationId xmlns:a16="http://schemas.microsoft.com/office/drawing/2014/main" id="{257ACB2A-EE01-4E00-AA6E-7D6C712D5B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35488" y="5734050"/>
          <a:ext cx="15113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公式" r:id="rId3" imgW="666784" imgH="219143" progId="Equation.3">
                  <p:embed/>
                </p:oleObj>
              </mc:Choice>
              <mc:Fallback>
                <p:oleObj name="公式" r:id="rId3" imgW="666784" imgH="219143" progId="Equation.3">
                  <p:embed/>
                  <p:pic>
                    <p:nvPicPr>
                      <p:cNvPr id="418977" name="Object 161">
                        <a:extLst>
                          <a:ext uri="{FF2B5EF4-FFF2-40B4-BE49-F238E27FC236}">
                            <a16:creationId xmlns:a16="http://schemas.microsoft.com/office/drawing/2014/main" id="{257ACB2A-EE01-4E00-AA6E-7D6C712D5B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5734050"/>
                        <a:ext cx="15113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8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8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41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41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41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53" grpId="0"/>
      <p:bldP spid="418854" grpId="0" build="p" autoUpdateAnimBg="0"/>
      <p:bldP spid="418959" grpId="0"/>
      <p:bldP spid="418960" grpId="0"/>
      <p:bldP spid="418961" grpId="0" build="p" autoUpdateAnimBg="0"/>
      <p:bldP spid="418962" grpId="0" build="p" autoUpdateAnimBg="0"/>
      <p:bldP spid="418969" grpId="0"/>
      <p:bldP spid="418970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16092</TotalTime>
  <Words>4379</Words>
  <Application>Microsoft Office PowerPoint</Application>
  <PresentationFormat>全屏显示(4:3)</PresentationFormat>
  <Paragraphs>891</Paragraphs>
  <Slides>56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56</vt:i4>
      </vt:variant>
    </vt:vector>
  </HeadingPairs>
  <TitlesOfParts>
    <vt:vector size="80" baseType="lpstr">
      <vt:lpstr>Times New Roman</vt:lpstr>
      <vt:lpstr>宋体</vt:lpstr>
      <vt:lpstr>Arial</vt:lpstr>
      <vt:lpstr>Arial Narrow</vt:lpstr>
      <vt:lpstr>楷体_GB2312</vt:lpstr>
      <vt:lpstr>Wingdings</vt:lpstr>
      <vt:lpstr>Verdana</vt:lpstr>
      <vt:lpstr>Symbol</vt:lpstr>
      <vt:lpstr>宋体-方正超大字符集</vt:lpstr>
      <vt:lpstr>Tahoma</vt:lpstr>
      <vt:lpstr>黑体</vt:lpstr>
      <vt:lpstr>华康简宋</vt:lpstr>
      <vt:lpstr>Book Antiqua</vt:lpstr>
      <vt:lpstr>Bookman Old Style</vt:lpstr>
      <vt:lpstr>Marlett</vt:lpstr>
      <vt:lpstr>Profile</vt:lpstr>
      <vt:lpstr>1_Profile</vt:lpstr>
      <vt:lpstr>2_Profile</vt:lpstr>
      <vt:lpstr>3_Profile</vt:lpstr>
      <vt:lpstr>4_Profile</vt:lpstr>
      <vt:lpstr>Microsoft Word Picture</vt:lpstr>
      <vt:lpstr>Picture2</vt:lpstr>
      <vt:lpstr>Microsoft 公式 3.0</vt:lpstr>
      <vt:lpstr>Microsoft Word 图片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Samsung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luojie</dc:creator>
  <cp:lastModifiedBy>小黑</cp:lastModifiedBy>
  <cp:revision>1727</cp:revision>
  <dcterms:created xsi:type="dcterms:W3CDTF">2004-08-29T02:51:05Z</dcterms:created>
  <dcterms:modified xsi:type="dcterms:W3CDTF">2020-09-01T07:05:21Z</dcterms:modified>
</cp:coreProperties>
</file>