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6"/>
  </p:notesMasterIdLst>
  <p:sldIdLst>
    <p:sldId id="437" r:id="rId2"/>
    <p:sldId id="438" r:id="rId3"/>
    <p:sldId id="498" r:id="rId4"/>
    <p:sldId id="439" r:id="rId5"/>
    <p:sldId id="440" r:id="rId6"/>
    <p:sldId id="441" r:id="rId7"/>
    <p:sldId id="499" r:id="rId8"/>
    <p:sldId id="500" r:id="rId9"/>
    <p:sldId id="474" r:id="rId10"/>
    <p:sldId id="475" r:id="rId11"/>
    <p:sldId id="476" r:id="rId12"/>
    <p:sldId id="501" r:id="rId13"/>
    <p:sldId id="477" r:id="rId14"/>
    <p:sldId id="472" r:id="rId1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FF"/>
    <a:srgbClr val="0000CC"/>
    <a:srgbClr val="339933"/>
    <a:srgbClr val="FF0000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3C2A18-346B-4415-8B2E-B359ED19EB5B}" v="6" dt="2020-11-08T08:45:19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31" autoAdjust="0"/>
  </p:normalViewPr>
  <p:slideViewPr>
    <p:cSldViewPr>
      <p:cViewPr varScale="1">
        <p:scale>
          <a:sx n="72" d="100"/>
          <a:sy n="72" d="100"/>
        </p:scale>
        <p:origin x="984" y="6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黑" userId="93b7902d-c078-4d6f-b7cd-70530e4b37b2" providerId="ADAL" clId="{743C2A18-346B-4415-8B2E-B359ED19EB5B}"/>
    <pc:docChg chg="modSld">
      <pc:chgData name="小黑" userId="93b7902d-c078-4d6f-b7cd-70530e4b37b2" providerId="ADAL" clId="{743C2A18-346B-4415-8B2E-B359ED19EB5B}" dt="2020-11-08T08:45:19.203" v="2"/>
      <pc:docMkLst>
        <pc:docMk/>
      </pc:docMkLst>
      <pc:sldChg chg="modSp">
        <pc:chgData name="小黑" userId="93b7902d-c078-4d6f-b7cd-70530e4b37b2" providerId="ADAL" clId="{743C2A18-346B-4415-8B2E-B359ED19EB5B}" dt="2020-11-08T08:45:19.203" v="2"/>
        <pc:sldMkLst>
          <pc:docMk/>
          <pc:sldMk cId="0" sldId="477"/>
        </pc:sldMkLst>
        <pc:graphicFrameChg chg="mod">
          <ac:chgData name="小黑" userId="93b7902d-c078-4d6f-b7cd-70530e4b37b2" providerId="ADAL" clId="{743C2A18-346B-4415-8B2E-B359ED19EB5B}" dt="2020-11-08T08:45:19.203" v="2"/>
          <ac:graphicFrameMkLst>
            <pc:docMk/>
            <pc:sldMk cId="0" sldId="477"/>
            <ac:graphicFrameMk id="412773" creationId="{F7E60079-F21E-48C0-A9D2-FD7B9103C582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29.wmf"/><Relationship Id="rId5" Type="http://schemas.openxmlformats.org/officeDocument/2006/relationships/image" Target="../media/image17.wmf"/><Relationship Id="rId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8.wmf"/><Relationship Id="rId1" Type="http://schemas.openxmlformats.org/officeDocument/2006/relationships/image" Target="../media/image24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8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AFA3712E-ED55-45FF-A10C-24803B57C1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BB248457-7BBE-4A1F-B83F-D953CD8CE9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E8027532-F8CF-4260-8F51-7D69A97551E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C87E3A60-74BB-413C-8657-D26CA6A1D33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0BDD6FF1-08E3-4B49-89E4-0597461B04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3FCB8A5F-B223-4DD1-8FE4-3A53783345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A0742513-4426-4BFD-A7BC-A8982364D7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CF614E-2B1D-44A0-94B4-7F40835FA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690E69-2F1A-4104-B77D-307A0CF4282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68642" name="Rectangle 2">
            <a:extLst>
              <a:ext uri="{FF2B5EF4-FFF2-40B4-BE49-F238E27FC236}">
                <a16:creationId xmlns:a16="http://schemas.microsoft.com/office/drawing/2014/main" id="{BBAADE7D-B55C-4127-946C-542F10DBC3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6E6BA918-0A2B-4343-BF16-CF6086EE0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59F5981-7532-4FD8-8EDD-4C67170175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/>
              <a:t>abcd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B09F9FF-075C-4E87-A6E9-CD4665F442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abcdefg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E3C99C3E-1549-4EA0-BC2F-D9EB1DA5A9A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8D95B4C9-3B23-45B1-866E-8C457048D6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6B6E4C10-4FA9-4306-930A-E8874F83B6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840E975-D3B9-4671-B40E-5E2F220BF10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3191" name="AutoShape 7">
            <a:extLst>
              <a:ext uri="{FF2B5EF4-FFF2-40B4-BE49-F238E27FC236}">
                <a16:creationId xmlns:a16="http://schemas.microsoft.com/office/drawing/2014/main" id="{2F732193-3514-4B53-9298-5C416DB7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b="0">
              <a:latin typeface="Times New Roman" panose="02020603050405020304" pitchFamily="18" charset="0"/>
            </a:endParaRPr>
          </a:p>
        </p:txBody>
      </p:sp>
      <p:pic>
        <p:nvPicPr>
          <p:cNvPr id="93192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861B7E6-89D8-47EF-A020-DC44BEEFAE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3" name="Picture 9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D786083-442E-4041-AAE0-86B82E501F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4" name="Pictur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79FEA63-C9FD-494F-9493-84A2009FDD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F6047-72E6-45E3-BA15-B3565AB1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CA0E70-AD6B-45F1-8118-DEDCCF848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0B776-FFE3-4BA0-A73E-7717580F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466265-AD01-47B6-9195-F8DE2CC010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89EF8E-7CE0-4B56-9627-EE8A1214D3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788420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8E3F66-1232-4B58-BDFC-3888CDF75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D24237-B760-4E9E-BF94-69ED4B918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A7B60-A5B9-44E5-ABEA-6A0BDB8C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57BC7-360D-405D-A8A3-D7EB78DD73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5E59AE-AE49-496B-ABD3-FE0B1235FF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37005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3576F-EB4D-4CCB-B1B1-A07977EB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0A7EB-C8ED-45BC-AA8C-5D81DCBC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EBF92-755B-4A7B-9A4E-DE3DC4DC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67FDD6-D39B-4036-A368-DF938BF86A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CCAB30-ED8B-4032-93F7-0F8DCB1181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40400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60843-0F66-4806-8C1D-530DC903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1D22E-AF1F-4A2B-A1A5-05260902A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E032A-67CE-40E5-9572-81454A20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963B45-386B-4C1F-8649-8B32FF9644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C833E4-1DAC-4BE4-AD1B-0D5AC196BD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54262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2AF7E-1917-403B-8BB1-28AF1872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52084-A2A7-46BA-B05E-725271A80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3CCDA7-A35C-4854-A02B-86BB7FE05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30186-712F-4201-B6DF-CD3D7AA5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F417B-FEBC-40AE-AF35-965C726F3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B57CD6-1DAF-4494-B1B0-67FBE4DA5C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306188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50B27-9CD5-4841-A2C7-D42F7C62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081C7-857E-4869-9B5B-6BB2233AF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0948A-C33F-4DD4-9F80-11F8EED7E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9405CF-0543-482B-AA56-DE147E07D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DB18C-BF36-4845-B045-3CBD02588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1BEB1F-0BBB-453D-AB05-FFE0EFB4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73F7480-6EFB-4B69-8551-381F2D69AB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E08068-01BB-429F-9487-C07704B7AC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01947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AC402-EAFD-4C24-AFF6-58380158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FD3A8E-6015-49B1-ACF4-0DE214D2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951CCB-0A92-4E56-A928-A08B5E563B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01916B-0E61-4399-826E-325B470D34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134184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B07C48-C282-4E6B-A1F2-A0928128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99BBF8-2AFF-4B28-80DE-6EBC3D36CD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79604D-4D27-4585-84DE-F4B8614F69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383536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7C464-FB17-483D-89BF-0BEF3E82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AEF20-3349-4E8E-854F-BECBB31E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A5A25A-1F09-405D-82EA-365C4AB99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48B65-06CF-489C-A2E9-97029875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8D57F-E180-4650-9430-19641E2839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7417A8-53B2-4B79-BE9B-64131394E6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78710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E2695-9163-4B21-B4F8-97A96EF7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E2D63A-DE73-4856-BC74-745285931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A28A7-5DA1-4130-BBCC-78989793D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A0721F-9651-416D-AB55-554605D1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5F841-BCB7-48D9-9F05-356D3BBC3F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1BEA5E-2BB3-43BD-9C3A-29F7CC30C5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418467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0E0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E1D08EA-A677-412D-A4F0-7924EAB0F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4957A54F-7497-4CFA-BE4E-A43E7EEDC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164" name="AutoShape 4">
            <a:extLst>
              <a:ext uri="{FF2B5EF4-FFF2-40B4-BE49-F238E27FC236}">
                <a16:creationId xmlns:a16="http://schemas.microsoft.com/office/drawing/2014/main" id="{FB563180-E352-46F0-A7A8-AC9B3A7C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b="0">
              <a:latin typeface="Times New Roman" panose="02020603050405020304" pitchFamily="18" charset="0"/>
            </a:endParaRPr>
          </a:p>
        </p:txBody>
      </p:sp>
      <p:sp>
        <p:nvSpPr>
          <p:cNvPr id="92165" name="Line 5">
            <a:extLst>
              <a:ext uri="{FF2B5EF4-FFF2-40B4-BE49-F238E27FC236}">
                <a16:creationId xmlns:a16="http://schemas.microsoft.com/office/drawing/2014/main" id="{68D09A26-D476-42AC-984A-7A7F9F6416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97FDDB9B-5392-4D47-BCFB-1F02190DF53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9D4A253D-95AD-487B-9D04-48C798A81A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976D3705-3963-4E00-A5D8-91BA16FFD8F4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2172" name="Picture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1C0895-B669-4580-A75C-2D36636BF1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3" name="Picture 13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8E49534-BE83-4281-BA0B-FB95F7D545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4" name="Picture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597ABF2-AF12-4577-B5C8-90E0F5ED2B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ch06-6.ppt" TargetMode="External"/><Relationship Id="rId3" Type="http://schemas.openxmlformats.org/officeDocument/2006/relationships/slide" Target="slide4.xml"/><Relationship Id="rId7" Type="http://schemas.openxmlformats.org/officeDocument/2006/relationships/hyperlink" Target="ch06-5.ppt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hyperlink" Target="ch06-4.ppt" TargetMode="External"/><Relationship Id="rId5" Type="http://schemas.openxmlformats.org/officeDocument/2006/relationships/hyperlink" Target="ch06-3.ppt" TargetMode="External"/><Relationship Id="rId4" Type="http://schemas.openxmlformats.org/officeDocument/2006/relationships/hyperlink" Target="ch06-2.ppt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18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62" name="Rectangle 18">
            <a:extLst>
              <a:ext uri="{FF2B5EF4-FFF2-40B4-BE49-F238E27FC236}">
                <a16:creationId xmlns:a16="http://schemas.microsoft.com/office/drawing/2014/main" id="{ED7777ED-6AA3-4238-8DC5-0A3DCDD8A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88913"/>
            <a:ext cx="7793037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6 .</a:t>
            </a:r>
            <a:r>
              <a:rPr lang="en-US" altLang="zh-CN">
                <a:solidFill>
                  <a:schemeClr val="accent2"/>
                </a:solidFill>
                <a:latin typeface="楷体_GB2312" pitchFamily="49" charset="-122"/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</a:rPr>
              <a:t>时序逻辑电路</a:t>
            </a:r>
          </a:p>
        </p:txBody>
      </p:sp>
      <p:sp>
        <p:nvSpPr>
          <p:cNvPr id="364564" name="Rectangle 20">
            <a:extLst>
              <a:ext uri="{FF2B5EF4-FFF2-40B4-BE49-F238E27FC236}">
                <a16:creationId xmlns:a16="http://schemas.microsoft.com/office/drawing/2014/main" id="{5F1B3D96-5B69-4BFD-BAD0-A5FC2F799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443038"/>
            <a:ext cx="862171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dirty="0">
                <a:solidFill>
                  <a:srgbClr val="000066"/>
                </a:solidFill>
                <a:ea typeface="楷体_GB2312" pitchFamily="49" charset="-122"/>
                <a:hlinkClick r:id="rId3" action="ppaction://hlinksldjump"/>
              </a:rPr>
              <a:t>6.1 </a:t>
            </a:r>
            <a:r>
              <a:rPr kumimoji="0" lang="zh-CN" altLang="en-US" sz="3200" dirty="0">
                <a:solidFill>
                  <a:srgbClr val="000066"/>
                </a:solidFill>
                <a:ea typeface="楷体_GB2312" pitchFamily="49" charset="-122"/>
                <a:hlinkClick r:id="rId3" action="ppaction://hlinksldjump"/>
              </a:rPr>
              <a:t>时序逻辑电路的基本概念</a:t>
            </a:r>
            <a:endParaRPr kumimoji="0" lang="zh-CN" altLang="en-US" sz="3200" dirty="0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364568" name="Rectangle 24">
            <a:extLst>
              <a:ext uri="{FF2B5EF4-FFF2-40B4-BE49-F238E27FC236}">
                <a16:creationId xmlns:a16="http://schemas.microsoft.com/office/drawing/2014/main" id="{6D4C9781-34C3-4CEF-988E-5B764DCE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2087563"/>
            <a:ext cx="77946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000066"/>
                </a:solidFill>
                <a:ea typeface="楷体_GB2312" pitchFamily="49" charset="-122"/>
                <a:hlinkClick r:id="rId4" action="ppaction://hlinkpres?slideindex=1&amp;slidetitle="/>
              </a:rPr>
              <a:t>6.2 </a:t>
            </a:r>
            <a:r>
              <a:rPr kumimoji="0" lang="zh-CN" altLang="en-US" sz="3200">
                <a:solidFill>
                  <a:srgbClr val="000066"/>
                </a:solidFill>
                <a:ea typeface="楷体_GB2312" pitchFamily="49" charset="-122"/>
                <a:hlinkClick r:id="rId4" action="ppaction://hlinkpres?slideindex=1&amp;slidetitle="/>
              </a:rPr>
              <a:t>同步 时序逻辑电路的分析</a:t>
            </a:r>
            <a:endParaRPr kumimoji="0" lang="zh-CN" altLang="en-US" sz="3200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364569" name="Rectangle 25">
            <a:extLst>
              <a:ext uri="{FF2B5EF4-FFF2-40B4-BE49-F238E27FC236}">
                <a16:creationId xmlns:a16="http://schemas.microsoft.com/office/drawing/2014/main" id="{DD35626A-DBC1-4833-8884-25F99D3F3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860675"/>
            <a:ext cx="75612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000066"/>
                </a:solidFill>
                <a:ea typeface="楷体_GB2312" pitchFamily="49" charset="-122"/>
                <a:hlinkClick r:id="rId5" action="ppaction://hlinkpres?slideindex=1&amp;slidetitle="/>
              </a:rPr>
              <a:t>6.3 </a:t>
            </a:r>
            <a:r>
              <a:rPr kumimoji="0" lang="zh-CN" altLang="en-US" sz="3200">
                <a:solidFill>
                  <a:srgbClr val="000066"/>
                </a:solidFill>
                <a:ea typeface="楷体_GB2312" pitchFamily="49" charset="-122"/>
                <a:hlinkClick r:id="rId5" action="ppaction://hlinkpres?slideindex=1&amp;slidetitle="/>
              </a:rPr>
              <a:t>同步 时序逻辑电路的设计</a:t>
            </a:r>
            <a:endParaRPr kumimoji="0" lang="zh-CN" altLang="en-US" sz="3200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364570" name="Rectangle 26">
            <a:extLst>
              <a:ext uri="{FF2B5EF4-FFF2-40B4-BE49-F238E27FC236}">
                <a16:creationId xmlns:a16="http://schemas.microsoft.com/office/drawing/2014/main" id="{C955A77C-CA6B-4655-B637-82924F15B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581400"/>
            <a:ext cx="80645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000066"/>
                </a:solidFill>
                <a:ea typeface="楷体_GB2312" pitchFamily="49" charset="-122"/>
                <a:hlinkClick r:id="rId6" action="ppaction://hlinkpres?slideindex=1&amp;slidetitle="/>
              </a:rPr>
              <a:t>6.4 </a:t>
            </a:r>
            <a:r>
              <a:rPr kumimoji="0" lang="zh-CN" altLang="en-US" sz="3200">
                <a:solidFill>
                  <a:srgbClr val="000066"/>
                </a:solidFill>
                <a:ea typeface="楷体_GB2312" pitchFamily="49" charset="-122"/>
                <a:hlinkClick r:id="rId6" action="ppaction://hlinkpres?slideindex=1&amp;slidetitle="/>
              </a:rPr>
              <a:t>异步 时序逻辑电路的分析</a:t>
            </a:r>
            <a:endParaRPr kumimoji="0" lang="zh-CN" altLang="en-US" sz="3200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364571" name="Rectangle 27">
            <a:extLst>
              <a:ext uri="{FF2B5EF4-FFF2-40B4-BE49-F238E27FC236}">
                <a16:creationId xmlns:a16="http://schemas.microsoft.com/office/drawing/2014/main" id="{6FBFC7BF-3D8C-44EB-932E-C848AF82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229100"/>
            <a:ext cx="8604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000066"/>
                </a:solidFill>
                <a:ea typeface="楷体_GB2312" pitchFamily="49" charset="-122"/>
                <a:hlinkClick r:id="rId7" action="ppaction://hlinkpres?slideindex=1&amp;slidetitle="/>
              </a:rPr>
              <a:t>6.5 </a:t>
            </a:r>
            <a:r>
              <a:rPr kumimoji="0" lang="zh-CN" altLang="en-US" sz="3200">
                <a:solidFill>
                  <a:srgbClr val="000066"/>
                </a:solidFill>
                <a:ea typeface="楷体_GB2312" pitchFamily="49" charset="-122"/>
                <a:hlinkClick r:id="rId7" action="ppaction://hlinkpres?slideindex=1&amp;slidetitle="/>
              </a:rPr>
              <a:t>若干典型的时序逻辑电路</a:t>
            </a:r>
            <a:endParaRPr kumimoji="0" lang="zh-CN" altLang="en-US" sz="3200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364572" name="Rectangle 28">
            <a:extLst>
              <a:ext uri="{FF2B5EF4-FFF2-40B4-BE49-F238E27FC236}">
                <a16:creationId xmlns:a16="http://schemas.microsoft.com/office/drawing/2014/main" id="{32F672FC-6208-4F9D-9DB6-4AE502379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661025"/>
            <a:ext cx="8604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000066"/>
                </a:solidFill>
                <a:ea typeface="楷体_GB2312" pitchFamily="49" charset="-122"/>
              </a:rPr>
              <a:t>6.7 </a:t>
            </a:r>
            <a:r>
              <a:rPr kumimoji="0" lang="zh-CN" altLang="en-US" sz="3200">
                <a:solidFill>
                  <a:srgbClr val="000066"/>
                </a:solidFill>
                <a:ea typeface="楷体_GB2312" pitchFamily="49" charset="-122"/>
              </a:rPr>
              <a:t>用</a:t>
            </a:r>
            <a:r>
              <a:rPr kumimoji="0" lang="en-US" altLang="zh-CN" sz="3200">
                <a:solidFill>
                  <a:srgbClr val="000066"/>
                </a:solidFill>
                <a:ea typeface="楷体_GB2312" pitchFamily="49" charset="-122"/>
              </a:rPr>
              <a:t>Verilog</a:t>
            </a:r>
            <a:r>
              <a:rPr kumimoji="0" lang="zh-CN" altLang="en-US" sz="3200">
                <a:solidFill>
                  <a:srgbClr val="000066"/>
                </a:solidFill>
                <a:ea typeface="楷体_GB2312" pitchFamily="49" charset="-122"/>
              </a:rPr>
              <a:t>描述时序逻辑电路</a:t>
            </a:r>
          </a:p>
        </p:txBody>
      </p:sp>
      <p:sp>
        <p:nvSpPr>
          <p:cNvPr id="364573" name="Rectangle 29">
            <a:extLst>
              <a:ext uri="{FF2B5EF4-FFF2-40B4-BE49-F238E27FC236}">
                <a16:creationId xmlns:a16="http://schemas.microsoft.com/office/drawing/2014/main" id="{4AD051AC-9D7B-4626-8402-AD9C1E161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68863"/>
            <a:ext cx="8604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000066"/>
                </a:solidFill>
                <a:ea typeface="楷体_GB2312" pitchFamily="49" charset="-122"/>
                <a:hlinkClick r:id="rId8" action="ppaction://hlinkpres?slideindex=1&amp;slidetitle="/>
              </a:rPr>
              <a:t>6.6 </a:t>
            </a:r>
            <a:r>
              <a:rPr kumimoji="0" lang="zh-CN" altLang="en-US" sz="3200">
                <a:solidFill>
                  <a:srgbClr val="000066"/>
                </a:solidFill>
                <a:ea typeface="楷体_GB2312" pitchFamily="49" charset="-122"/>
                <a:hlinkClick r:id="rId8" action="ppaction://hlinkpres?slideindex=1&amp;slidetitle="/>
              </a:rPr>
              <a:t>简单的时序可编程逻辑器件</a:t>
            </a:r>
            <a:r>
              <a:rPr kumimoji="0" lang="en-US" altLang="zh-CN" sz="3200">
                <a:solidFill>
                  <a:srgbClr val="000066"/>
                </a:solidFill>
                <a:ea typeface="楷体_GB2312" pitchFamily="49" charset="-122"/>
                <a:hlinkClick r:id="rId8" action="ppaction://hlinkpres?slideindex=1&amp;slidetitle="/>
              </a:rPr>
              <a:t>GAL</a:t>
            </a:r>
            <a:endParaRPr kumimoji="0" lang="en-US" altLang="zh-CN" sz="320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34" name="Rectangle 10">
            <a:extLst>
              <a:ext uri="{FF2B5EF4-FFF2-40B4-BE49-F238E27FC236}">
                <a16:creationId xmlns:a16="http://schemas.microsoft.com/office/drawing/2014/main" id="{F715C31F-39A8-46CA-A874-CB3EDBB6A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1520825"/>
            <a:ext cx="488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635" name="Rectangle 11">
            <a:extLst>
              <a:ext uri="{FF2B5EF4-FFF2-40B4-BE49-F238E27FC236}">
                <a16:creationId xmlns:a16="http://schemas.microsoft.com/office/drawing/2014/main" id="{0E784E76-ECEE-408D-BE64-6C6EFD8D1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1520825"/>
            <a:ext cx="488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1150" name="Group 526">
            <a:extLst>
              <a:ext uri="{FF2B5EF4-FFF2-40B4-BE49-F238E27FC236}">
                <a16:creationId xmlns:a16="http://schemas.microsoft.com/office/drawing/2014/main" id="{92900413-B2D3-43D4-94D7-B0DEDD5B373F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771650"/>
          <a:ext cx="4032250" cy="4232275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500909949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76538442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637606938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780133956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06166332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157896686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822057088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037361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647388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185084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986530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394199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885322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658107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489740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91240"/>
                  </a:ext>
                </a:extLst>
              </a:tr>
            </a:tbl>
          </a:graphicData>
        </a:graphic>
      </p:graphicFrame>
      <p:grpSp>
        <p:nvGrpSpPr>
          <p:cNvPr id="411155" name="Group 531">
            <a:extLst>
              <a:ext uri="{FF2B5EF4-FFF2-40B4-BE49-F238E27FC236}">
                <a16:creationId xmlns:a16="http://schemas.microsoft.com/office/drawing/2014/main" id="{50BBC646-9B94-491F-8056-1F446DD0C401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268413"/>
            <a:ext cx="3365500" cy="1085850"/>
            <a:chOff x="2971" y="799"/>
            <a:chExt cx="2120" cy="684"/>
          </a:xfrm>
        </p:grpSpPr>
        <p:sp>
          <p:nvSpPr>
            <p:cNvPr id="410633" name="Rectangle 9">
              <a:extLst>
                <a:ext uri="{FF2B5EF4-FFF2-40B4-BE49-F238E27FC236}">
                  <a16:creationId xmlns:a16="http://schemas.microsoft.com/office/drawing/2014/main" id="{04D769D7-80D8-4A01-91EC-13A73A0D4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799"/>
              <a:ext cx="1485" cy="306"/>
            </a:xfrm>
            <a:prstGeom prst="rect">
              <a:avLst/>
            </a:prstGeom>
            <a:solidFill>
              <a:srgbClr val="A3B2C1">
                <a:alpha val="0"/>
              </a:srgbClr>
            </a:solidFill>
            <a:ln w="28575">
              <a:solidFill>
                <a:srgbClr val="CC3399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rPr>
                <a:t>状态转换真值表</a:t>
              </a:r>
            </a:p>
          </p:txBody>
        </p:sp>
        <p:sp>
          <p:nvSpPr>
            <p:cNvPr id="410636" name="Rectangle 12">
              <a:extLst>
                <a:ext uri="{FF2B5EF4-FFF2-40B4-BE49-F238E27FC236}">
                  <a16:creationId xmlns:a16="http://schemas.microsoft.com/office/drawing/2014/main" id="{BDA3D95E-15F8-4549-BD37-AA4C6EF2B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987"/>
              <a:ext cx="314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11147" name="Object 523">
              <a:extLst>
                <a:ext uri="{FF2B5EF4-FFF2-40B4-BE49-F238E27FC236}">
                  <a16:creationId xmlns:a16="http://schemas.microsoft.com/office/drawing/2014/main" id="{0579B51B-1F8E-4FDA-97E9-3AFF10CED4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1162"/>
            <a:ext cx="261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公式" r:id="rId3" imgW="215806" imgH="228501" progId="Equation.3">
                    <p:embed/>
                  </p:oleObj>
                </mc:Choice>
                <mc:Fallback>
                  <p:oleObj name="公式" r:id="rId3" imgW="215806" imgH="228501" progId="Equation.3">
                    <p:embed/>
                    <p:pic>
                      <p:nvPicPr>
                        <p:cNvPr id="411147" name="Object 523">
                          <a:extLst>
                            <a:ext uri="{FF2B5EF4-FFF2-40B4-BE49-F238E27FC236}">
                              <a16:creationId xmlns:a16="http://schemas.microsoft.com/office/drawing/2014/main" id="{0579B51B-1F8E-4FDA-97E9-3AFF10CED4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162"/>
                          <a:ext cx="261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48" name="Object 524">
              <a:extLst>
                <a:ext uri="{FF2B5EF4-FFF2-40B4-BE49-F238E27FC236}">
                  <a16:creationId xmlns:a16="http://schemas.microsoft.com/office/drawing/2014/main" id="{624F0F91-137B-455F-86C4-9DBE76C7BE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3" y="1162"/>
            <a:ext cx="267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公式" r:id="rId5" imgW="215713" imgH="241091" progId="Equation.3">
                    <p:embed/>
                  </p:oleObj>
                </mc:Choice>
                <mc:Fallback>
                  <p:oleObj name="公式" r:id="rId5" imgW="215713" imgH="241091" progId="Equation.3">
                    <p:embed/>
                    <p:pic>
                      <p:nvPicPr>
                        <p:cNvPr id="411148" name="Object 524">
                          <a:extLst>
                            <a:ext uri="{FF2B5EF4-FFF2-40B4-BE49-F238E27FC236}">
                              <a16:creationId xmlns:a16="http://schemas.microsoft.com/office/drawing/2014/main" id="{624F0F91-137B-455F-86C4-9DBE76C7BE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162"/>
                          <a:ext cx="267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51" name="Object 527">
              <a:extLst>
                <a:ext uri="{FF2B5EF4-FFF2-40B4-BE49-F238E27FC236}">
                  <a16:creationId xmlns:a16="http://schemas.microsoft.com/office/drawing/2014/main" id="{825C20E5-7FE1-44F9-8200-51059DD6B1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2" y="1166"/>
            <a:ext cx="36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公式" r:id="rId7" imgW="304668" imgH="228501" progId="Equation.3">
                    <p:embed/>
                  </p:oleObj>
                </mc:Choice>
                <mc:Fallback>
                  <p:oleObj name="公式" r:id="rId7" imgW="304668" imgH="228501" progId="Equation.3">
                    <p:embed/>
                    <p:pic>
                      <p:nvPicPr>
                        <p:cNvPr id="411151" name="Object 527">
                          <a:extLst>
                            <a:ext uri="{FF2B5EF4-FFF2-40B4-BE49-F238E27FC236}">
                              <a16:creationId xmlns:a16="http://schemas.microsoft.com/office/drawing/2014/main" id="{825C20E5-7FE1-44F9-8200-51059DD6B1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" y="1166"/>
                          <a:ext cx="367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52" name="Object 528">
              <a:extLst>
                <a:ext uri="{FF2B5EF4-FFF2-40B4-BE49-F238E27FC236}">
                  <a16:creationId xmlns:a16="http://schemas.microsoft.com/office/drawing/2014/main" id="{98DF2A4F-8681-4B74-AFBB-5918F5785C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1162"/>
            <a:ext cx="36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公式" r:id="rId9" imgW="304668" imgH="241195" progId="Equation.3">
                    <p:embed/>
                  </p:oleObj>
                </mc:Choice>
                <mc:Fallback>
                  <p:oleObj name="公式" r:id="rId9" imgW="304668" imgH="241195" progId="Equation.3">
                    <p:embed/>
                    <p:pic>
                      <p:nvPicPr>
                        <p:cNvPr id="411152" name="Object 528">
                          <a:extLst>
                            <a:ext uri="{FF2B5EF4-FFF2-40B4-BE49-F238E27FC236}">
                              <a16:creationId xmlns:a16="http://schemas.microsoft.com/office/drawing/2014/main" id="{98DF2A4F-8681-4B74-AFBB-5918F5785C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162"/>
                          <a:ext cx="368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154" name="Group 530">
            <a:extLst>
              <a:ext uri="{FF2B5EF4-FFF2-40B4-BE49-F238E27FC236}">
                <a16:creationId xmlns:a16="http://schemas.microsoft.com/office/drawing/2014/main" id="{7B0AAA05-D8EE-4FB9-9333-1B2EE07B3546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76250"/>
            <a:ext cx="4806950" cy="4795838"/>
            <a:chOff x="385" y="300"/>
            <a:chExt cx="3028" cy="3021"/>
          </a:xfrm>
        </p:grpSpPr>
        <p:sp>
          <p:nvSpPr>
            <p:cNvPr id="410628" name="Rectangle 4">
              <a:extLst>
                <a:ext uri="{FF2B5EF4-FFF2-40B4-BE49-F238E27FC236}">
                  <a16:creationId xmlns:a16="http://schemas.microsoft.com/office/drawing/2014/main" id="{AF6997A0-D805-4E5E-B32B-0F6096FE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890"/>
              <a:ext cx="900" cy="3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9050">
              <a:solidFill>
                <a:srgbClr val="CC3399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66"/>
                  </a:solidFill>
                  <a:latin typeface="宋体" panose="02010600030101010101" pitchFamily="2" charset="-122"/>
                  <a:ea typeface="楷体_GB2312" pitchFamily="49" charset="-122"/>
                  <a:cs typeface="Times New Roman" panose="02020603050405020304" pitchFamily="18" charset="0"/>
                </a:rPr>
                <a:t>输出方程</a:t>
              </a:r>
              <a:endPara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0629" name="Object 5">
              <a:extLst>
                <a:ext uri="{FF2B5EF4-FFF2-40B4-BE49-F238E27FC236}">
                  <a16:creationId xmlns:a16="http://schemas.microsoft.com/office/drawing/2014/main" id="{8BF0A41C-6CF7-4161-8B37-0D72AF0B1C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0" y="1526"/>
            <a:ext cx="144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公式" r:id="rId11" imgW="914400" imgH="228600" progId="Equation.3">
                    <p:embed/>
                  </p:oleObj>
                </mc:Choice>
                <mc:Fallback>
                  <p:oleObj name="公式" r:id="rId11" imgW="914400" imgH="228600" progId="Equation.3">
                    <p:embed/>
                    <p:pic>
                      <p:nvPicPr>
                        <p:cNvPr id="410629" name="Object 5">
                          <a:extLst>
                            <a:ext uri="{FF2B5EF4-FFF2-40B4-BE49-F238E27FC236}">
                              <a16:creationId xmlns:a16="http://schemas.microsoft.com/office/drawing/2014/main" id="{8BF0A41C-6CF7-4161-8B37-0D72AF0B1C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" y="1526"/>
                          <a:ext cx="1442" cy="36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00">
                              <a:alpha val="0"/>
                            </a:srgb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30" name="Object 6">
              <a:extLst>
                <a:ext uri="{FF2B5EF4-FFF2-40B4-BE49-F238E27FC236}">
                  <a16:creationId xmlns:a16="http://schemas.microsoft.com/office/drawing/2014/main" id="{E2697876-715C-4EDF-87C7-C6DF966B81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954"/>
            <a:ext cx="190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公式" r:id="rId13" imgW="1143000" imgH="215640" progId="Equation.3">
                    <p:embed/>
                  </p:oleObj>
                </mc:Choice>
                <mc:Fallback>
                  <p:oleObj name="公式" r:id="rId13" imgW="1143000" imgH="215640" progId="Equation.3">
                    <p:embed/>
                    <p:pic>
                      <p:nvPicPr>
                        <p:cNvPr id="410630" name="Object 6">
                          <a:extLst>
                            <a:ext uri="{FF2B5EF4-FFF2-40B4-BE49-F238E27FC236}">
                              <a16:creationId xmlns:a16="http://schemas.microsoft.com/office/drawing/2014/main" id="{E2697876-715C-4EDF-87C7-C6DF966B81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954"/>
                          <a:ext cx="1908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31" name="Object 7">
              <a:extLst>
                <a:ext uri="{FF2B5EF4-FFF2-40B4-BE49-F238E27FC236}">
                  <a16:creationId xmlns:a16="http://schemas.microsoft.com/office/drawing/2014/main" id="{F6ACD9F7-F457-49A3-81BA-A3BA6905B1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0" y="2465"/>
            <a:ext cx="111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公式" r:id="rId15" imgW="723600" imgH="253800" progId="Equation.3">
                    <p:embed/>
                  </p:oleObj>
                </mc:Choice>
                <mc:Fallback>
                  <p:oleObj name="公式" r:id="rId15" imgW="723600" imgH="253800" progId="Equation.3">
                    <p:embed/>
                    <p:pic>
                      <p:nvPicPr>
                        <p:cNvPr id="410631" name="Object 7">
                          <a:extLst>
                            <a:ext uri="{FF2B5EF4-FFF2-40B4-BE49-F238E27FC236}">
                              <a16:creationId xmlns:a16="http://schemas.microsoft.com/office/drawing/2014/main" id="{F6ACD9F7-F457-49A3-81BA-A3BA6905B1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2465"/>
                          <a:ext cx="1115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32" name="Rectangle 8">
              <a:extLst>
                <a:ext uri="{FF2B5EF4-FFF2-40B4-BE49-F238E27FC236}">
                  <a16:creationId xmlns:a16="http://schemas.microsoft.com/office/drawing/2014/main" id="{7017B93E-51D2-4D21-8017-CB80DF4B7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069"/>
              <a:ext cx="1093" cy="300"/>
            </a:xfrm>
            <a:prstGeom prst="rect">
              <a:avLst/>
            </a:prstGeom>
            <a:noFill/>
            <a:ln w="19050">
              <a:solidFill>
                <a:srgbClr val="CC3399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状态</a:t>
              </a:r>
              <a:r>
                <a:rPr lang="zh-CN" altLang="en-US">
                  <a:solidFill>
                    <a:srgbClr val="000066"/>
                  </a:solidFill>
                  <a:latin typeface="宋体" panose="02010600030101010101" pitchFamily="2" charset="-122"/>
                  <a:ea typeface="楷体_GB2312" pitchFamily="49" charset="-122"/>
                  <a:cs typeface="Times New Roman" panose="02020603050405020304" pitchFamily="18" charset="0"/>
                </a:rPr>
                <a:t>方程组</a:t>
              </a:r>
              <a:endPara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0718" name="Rectangle 94">
              <a:extLst>
                <a:ext uri="{FF2B5EF4-FFF2-40B4-BE49-F238E27FC236}">
                  <a16:creationId xmlns:a16="http://schemas.microsoft.com/office/drawing/2014/main" id="{741605B6-16D7-461D-990A-69E40F4F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00"/>
              <a:ext cx="3028" cy="306"/>
            </a:xfrm>
            <a:prstGeom prst="rect">
              <a:avLst/>
            </a:prstGeom>
            <a:noFill/>
            <a:ln w="28575">
              <a:solidFill>
                <a:srgbClr val="FFFFFF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2. </a:t>
              </a:r>
              <a:r>
                <a:rPr lang="zh-CN" altLang="en-US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根据方程组列出</a:t>
              </a:r>
              <a:r>
                <a:rPr lang="zh-CN" altLang="en-US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rPr>
                <a:t>状态转换真值表</a:t>
              </a:r>
            </a:p>
          </p:txBody>
        </p:sp>
        <p:graphicFrame>
          <p:nvGraphicFramePr>
            <p:cNvPr id="411153" name="Object 529">
              <a:extLst>
                <a:ext uri="{FF2B5EF4-FFF2-40B4-BE49-F238E27FC236}">
                  <a16:creationId xmlns:a16="http://schemas.microsoft.com/office/drawing/2014/main" id="{10BDF908-6D01-44BD-9A93-DDEEDBD3D5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2" y="1208"/>
            <a:ext cx="983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公式" r:id="rId17" imgW="634680" imgH="253800" progId="Equation.3">
                    <p:embed/>
                  </p:oleObj>
                </mc:Choice>
                <mc:Fallback>
                  <p:oleObj name="公式" r:id="rId17" imgW="634680" imgH="253800" progId="Equation.3">
                    <p:embed/>
                    <p:pic>
                      <p:nvPicPr>
                        <p:cNvPr id="411153" name="Object 529">
                          <a:extLst>
                            <a:ext uri="{FF2B5EF4-FFF2-40B4-BE49-F238E27FC236}">
                              <a16:creationId xmlns:a16="http://schemas.microsoft.com/office/drawing/2014/main" id="{10BDF908-6D01-44BD-9A93-DDEEDBD3D5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" y="1208"/>
                          <a:ext cx="983" cy="3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64" name="Line 16">
            <a:extLst>
              <a:ext uri="{FF2B5EF4-FFF2-40B4-BE49-F238E27FC236}">
                <a16:creationId xmlns:a16="http://schemas.microsoft.com/office/drawing/2014/main" id="{1E2E327A-83E0-4519-B09F-2A0B71111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613" y="6858000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65" name="Rectangle 17">
            <a:extLst>
              <a:ext uri="{FF2B5EF4-FFF2-40B4-BE49-F238E27FC236}">
                <a16:creationId xmlns:a16="http://schemas.microsoft.com/office/drawing/2014/main" id="{AC31CED8-B6FA-4A84-8D63-B4E9D9CB3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100138"/>
            <a:ext cx="4984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1666" name="Rectangle 18">
            <a:extLst>
              <a:ext uri="{FF2B5EF4-FFF2-40B4-BE49-F238E27FC236}">
                <a16:creationId xmlns:a16="http://schemas.microsoft.com/office/drawing/2014/main" id="{5C9290E4-1A7D-454E-B129-DA2B6FBAC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49275"/>
            <a:ext cx="4811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3. 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将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状态转换真值表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转换为状态表</a:t>
            </a:r>
          </a:p>
        </p:txBody>
      </p:sp>
      <p:sp>
        <p:nvSpPr>
          <p:cNvPr id="411668" name="Rectangle 20">
            <a:extLst>
              <a:ext uri="{FF2B5EF4-FFF2-40B4-BE49-F238E27FC236}">
                <a16:creationId xmlns:a16="http://schemas.microsoft.com/office/drawing/2014/main" id="{90FE568E-EB71-4896-AD39-B7F3D94D2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484313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转换表</a:t>
            </a:r>
            <a:endParaRPr lang="zh-CN" altLang="en-US" sz="1800" b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411670" name="Object 22">
            <a:extLst>
              <a:ext uri="{FF2B5EF4-FFF2-40B4-BE49-F238E27FC236}">
                <a16:creationId xmlns:a16="http://schemas.microsoft.com/office/drawing/2014/main" id="{961D9347-9E4B-4D10-89B5-1C65C239B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2347913"/>
          <a:ext cx="15843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3" imgW="748975" imgH="241195" progId="Equation.3">
                  <p:embed/>
                </p:oleObj>
              </mc:Choice>
              <mc:Fallback>
                <p:oleObj name="公式" r:id="rId3" imgW="748975" imgH="241195" progId="Equation.3">
                  <p:embed/>
                  <p:pic>
                    <p:nvPicPr>
                      <p:cNvPr id="411670" name="Object 22">
                        <a:extLst>
                          <a:ext uri="{FF2B5EF4-FFF2-40B4-BE49-F238E27FC236}">
                            <a16:creationId xmlns:a16="http://schemas.microsoft.com/office/drawing/2014/main" id="{961D9347-9E4B-4D10-89B5-1C65C239B0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347913"/>
                        <a:ext cx="15843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13" name="Group 265">
            <a:extLst>
              <a:ext uri="{FF2B5EF4-FFF2-40B4-BE49-F238E27FC236}">
                <a16:creationId xmlns:a16="http://schemas.microsoft.com/office/drawing/2014/main" id="{073366A9-F6C4-462C-8D0D-D288C6625B0F}"/>
              </a:ext>
            </a:extLst>
          </p:cNvPr>
          <p:cNvGraphicFramePr>
            <a:graphicFrameLocks noGrp="1"/>
          </p:cNvGraphicFramePr>
          <p:nvPr/>
        </p:nvGraphicFramePr>
        <p:xfrm>
          <a:off x="4932363" y="2276475"/>
          <a:ext cx="4051300" cy="2846388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1345629401"/>
                    </a:ext>
                  </a:extLst>
                </a:gridCol>
                <a:gridCol w="1449387">
                  <a:extLst>
                    <a:ext uri="{9D8B030D-6E8A-4147-A177-3AD203B41FA5}">
                      <a16:colId xmlns:a16="http://schemas.microsoft.com/office/drawing/2014/main" val="2496901560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190825051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430574481"/>
                    </a:ext>
                  </a:extLst>
                </a:gridCol>
              </a:tblGrid>
              <a:tr h="5603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910530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04812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890383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142529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181819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44402"/>
                  </a:ext>
                </a:extLst>
              </a:tr>
            </a:tbl>
          </a:graphicData>
        </a:graphic>
      </p:graphicFrame>
      <p:graphicFrame>
        <p:nvGraphicFramePr>
          <p:cNvPr id="411915" name="Object 267">
            <a:extLst>
              <a:ext uri="{FF2B5EF4-FFF2-40B4-BE49-F238E27FC236}">
                <a16:creationId xmlns:a16="http://schemas.microsoft.com/office/drawing/2014/main" id="{CBE4AA1F-86EB-449E-A08C-4DDAAA9306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2492375"/>
          <a:ext cx="4238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公式" r:id="rId5" imgW="215713" imgH="241091" progId="Equation.3">
                  <p:embed/>
                </p:oleObj>
              </mc:Choice>
              <mc:Fallback>
                <p:oleObj name="公式" r:id="rId5" imgW="215713" imgH="241091" progId="Equation.3">
                  <p:embed/>
                  <p:pic>
                    <p:nvPicPr>
                      <p:cNvPr id="411915" name="Object 267">
                        <a:extLst>
                          <a:ext uri="{FF2B5EF4-FFF2-40B4-BE49-F238E27FC236}">
                            <a16:creationId xmlns:a16="http://schemas.microsoft.com/office/drawing/2014/main" id="{CBE4AA1F-86EB-449E-A08C-4DDAAA9306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492375"/>
                        <a:ext cx="42386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16" name="Object 268">
            <a:extLst>
              <a:ext uri="{FF2B5EF4-FFF2-40B4-BE49-F238E27FC236}">
                <a16:creationId xmlns:a16="http://schemas.microsoft.com/office/drawing/2014/main" id="{9E2B95F8-E7C5-4995-AB25-1FA187168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5238" y="2492375"/>
          <a:ext cx="4143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公式" r:id="rId7" imgW="215806" imgH="228501" progId="Equation.3">
                  <p:embed/>
                </p:oleObj>
              </mc:Choice>
              <mc:Fallback>
                <p:oleObj name="公式" r:id="rId7" imgW="215806" imgH="228501" progId="Equation.3">
                  <p:embed/>
                  <p:pic>
                    <p:nvPicPr>
                      <p:cNvPr id="411916" name="Object 268">
                        <a:extLst>
                          <a:ext uri="{FF2B5EF4-FFF2-40B4-BE49-F238E27FC236}">
                            <a16:creationId xmlns:a16="http://schemas.microsoft.com/office/drawing/2014/main" id="{9E2B95F8-E7C5-4995-AB25-1FA187168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492375"/>
                        <a:ext cx="41433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18" name="Group 270">
            <a:extLst>
              <a:ext uri="{FF2B5EF4-FFF2-40B4-BE49-F238E27FC236}">
                <a16:creationId xmlns:a16="http://schemas.microsoft.com/office/drawing/2014/main" id="{F257EB94-FF76-440D-B831-2EEAF5E23CF9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771650"/>
          <a:ext cx="4032250" cy="4232275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3519310394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920593068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355187993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06176979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87380212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142563241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48409311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528892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485517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149247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884685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368595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523972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227330"/>
                  </a:ext>
                </a:extLst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978365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537034"/>
                  </a:ext>
                </a:extLst>
              </a:tr>
            </a:tbl>
          </a:graphicData>
        </a:graphic>
      </p:graphicFrame>
      <p:grpSp>
        <p:nvGrpSpPr>
          <p:cNvPr id="412000" name="Group 352">
            <a:extLst>
              <a:ext uri="{FF2B5EF4-FFF2-40B4-BE49-F238E27FC236}">
                <a16:creationId xmlns:a16="http://schemas.microsoft.com/office/drawing/2014/main" id="{14F8EB54-ECBE-4E72-A6F7-386D1D3C4B27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268413"/>
            <a:ext cx="3365500" cy="1085850"/>
            <a:chOff x="2971" y="799"/>
            <a:chExt cx="2120" cy="684"/>
          </a:xfrm>
        </p:grpSpPr>
        <p:sp>
          <p:nvSpPr>
            <p:cNvPr id="412001" name="Rectangle 353">
              <a:extLst>
                <a:ext uri="{FF2B5EF4-FFF2-40B4-BE49-F238E27FC236}">
                  <a16:creationId xmlns:a16="http://schemas.microsoft.com/office/drawing/2014/main" id="{787703E5-A841-4A4F-B4F2-F93061AD0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799"/>
              <a:ext cx="1485" cy="306"/>
            </a:xfrm>
            <a:prstGeom prst="rect">
              <a:avLst/>
            </a:prstGeom>
            <a:solidFill>
              <a:srgbClr val="A3B2C1">
                <a:alpha val="0"/>
              </a:srgbClr>
            </a:solidFill>
            <a:ln w="28575">
              <a:solidFill>
                <a:srgbClr val="CC3399">
                  <a:alpha val="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  <a:cs typeface="Times New Roman" panose="02020603050405020304" pitchFamily="18" charset="0"/>
                </a:rPr>
                <a:t>状态转换真值表</a:t>
              </a:r>
            </a:p>
          </p:txBody>
        </p:sp>
        <p:sp>
          <p:nvSpPr>
            <p:cNvPr id="412002" name="Rectangle 354">
              <a:extLst>
                <a:ext uri="{FF2B5EF4-FFF2-40B4-BE49-F238E27FC236}">
                  <a16:creationId xmlns:a16="http://schemas.microsoft.com/office/drawing/2014/main" id="{38E62734-5E0E-417E-A0A4-9EB6900BA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987"/>
              <a:ext cx="314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12003" name="Object 355">
              <a:extLst>
                <a:ext uri="{FF2B5EF4-FFF2-40B4-BE49-F238E27FC236}">
                  <a16:creationId xmlns:a16="http://schemas.microsoft.com/office/drawing/2014/main" id="{5FFF8F38-5C10-48A8-9248-84AFF919CA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1162"/>
            <a:ext cx="261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公式" r:id="rId9" imgW="215806" imgH="228501" progId="Equation.3">
                    <p:embed/>
                  </p:oleObj>
                </mc:Choice>
                <mc:Fallback>
                  <p:oleObj name="公式" r:id="rId9" imgW="215806" imgH="228501" progId="Equation.3">
                    <p:embed/>
                    <p:pic>
                      <p:nvPicPr>
                        <p:cNvPr id="412003" name="Object 355">
                          <a:extLst>
                            <a:ext uri="{FF2B5EF4-FFF2-40B4-BE49-F238E27FC236}">
                              <a16:creationId xmlns:a16="http://schemas.microsoft.com/office/drawing/2014/main" id="{5FFF8F38-5C10-48A8-9248-84AFF919CA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162"/>
                          <a:ext cx="261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004" name="Object 356">
              <a:extLst>
                <a:ext uri="{FF2B5EF4-FFF2-40B4-BE49-F238E27FC236}">
                  <a16:creationId xmlns:a16="http://schemas.microsoft.com/office/drawing/2014/main" id="{00D13B1A-484B-47FA-9362-39414AD56F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3" y="1162"/>
            <a:ext cx="267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公式" r:id="rId10" imgW="215713" imgH="241091" progId="Equation.3">
                    <p:embed/>
                  </p:oleObj>
                </mc:Choice>
                <mc:Fallback>
                  <p:oleObj name="公式" r:id="rId10" imgW="215713" imgH="241091" progId="Equation.3">
                    <p:embed/>
                    <p:pic>
                      <p:nvPicPr>
                        <p:cNvPr id="412004" name="Object 356">
                          <a:extLst>
                            <a:ext uri="{FF2B5EF4-FFF2-40B4-BE49-F238E27FC236}">
                              <a16:creationId xmlns:a16="http://schemas.microsoft.com/office/drawing/2014/main" id="{00D13B1A-484B-47FA-9362-39414AD56F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162"/>
                          <a:ext cx="267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005" name="Object 357">
              <a:extLst>
                <a:ext uri="{FF2B5EF4-FFF2-40B4-BE49-F238E27FC236}">
                  <a16:creationId xmlns:a16="http://schemas.microsoft.com/office/drawing/2014/main" id="{08A21D05-112E-42A6-AFA9-E339C3A418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2" y="1166"/>
            <a:ext cx="36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公式" r:id="rId11" imgW="304668" imgH="228501" progId="Equation.3">
                    <p:embed/>
                  </p:oleObj>
                </mc:Choice>
                <mc:Fallback>
                  <p:oleObj name="公式" r:id="rId11" imgW="304668" imgH="228501" progId="Equation.3">
                    <p:embed/>
                    <p:pic>
                      <p:nvPicPr>
                        <p:cNvPr id="412005" name="Object 357">
                          <a:extLst>
                            <a:ext uri="{FF2B5EF4-FFF2-40B4-BE49-F238E27FC236}">
                              <a16:creationId xmlns:a16="http://schemas.microsoft.com/office/drawing/2014/main" id="{08A21D05-112E-42A6-AFA9-E339C3A418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" y="1166"/>
                          <a:ext cx="367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006" name="Object 358">
              <a:extLst>
                <a:ext uri="{FF2B5EF4-FFF2-40B4-BE49-F238E27FC236}">
                  <a16:creationId xmlns:a16="http://schemas.microsoft.com/office/drawing/2014/main" id="{E9403E80-0CE0-4182-AE47-ED3C006A6E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1162"/>
            <a:ext cx="36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公式" r:id="rId13" imgW="304668" imgH="241195" progId="Equation.3">
                    <p:embed/>
                  </p:oleObj>
                </mc:Choice>
                <mc:Fallback>
                  <p:oleObj name="公式" r:id="rId13" imgW="304668" imgH="241195" progId="Equation.3">
                    <p:embed/>
                    <p:pic>
                      <p:nvPicPr>
                        <p:cNvPr id="412006" name="Object 358">
                          <a:extLst>
                            <a:ext uri="{FF2B5EF4-FFF2-40B4-BE49-F238E27FC236}">
                              <a16:creationId xmlns:a16="http://schemas.microsoft.com/office/drawing/2014/main" id="{E9403E80-0CE0-4182-AE47-ED3C006A6E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162"/>
                          <a:ext cx="368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61" name="Rectangle 21">
            <a:extLst>
              <a:ext uri="{FF2B5EF4-FFF2-40B4-BE49-F238E27FC236}">
                <a16:creationId xmlns:a16="http://schemas.microsoft.com/office/drawing/2014/main" id="{B4833DFF-7E38-4C5F-88FB-5790137E8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04813"/>
            <a:ext cx="3195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4.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根据转换表得状态表</a:t>
            </a:r>
          </a:p>
        </p:txBody>
      </p:sp>
      <p:sp>
        <p:nvSpPr>
          <p:cNvPr id="445462" name="Rectangle 22">
            <a:extLst>
              <a:ext uri="{FF2B5EF4-FFF2-40B4-BE49-F238E27FC236}">
                <a16:creationId xmlns:a16="http://schemas.microsoft.com/office/drawing/2014/main" id="{C4F31148-1F3E-463F-B08D-DF65B2C21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103438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转换表</a:t>
            </a:r>
            <a:endParaRPr lang="zh-CN" altLang="en-US" sz="1800" b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445463" name="Object 23">
            <a:extLst>
              <a:ext uri="{FF2B5EF4-FFF2-40B4-BE49-F238E27FC236}">
                <a16:creationId xmlns:a16="http://schemas.microsoft.com/office/drawing/2014/main" id="{952D6185-7FEE-4B69-B480-51F2D8F1F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967038"/>
          <a:ext cx="15843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公式" r:id="rId3" imgW="748975" imgH="241195" progId="Equation.3">
                  <p:embed/>
                </p:oleObj>
              </mc:Choice>
              <mc:Fallback>
                <p:oleObj name="公式" r:id="rId3" imgW="748975" imgH="241195" progId="Equation.3">
                  <p:embed/>
                  <p:pic>
                    <p:nvPicPr>
                      <p:cNvPr id="445463" name="Object 23">
                        <a:extLst>
                          <a:ext uri="{FF2B5EF4-FFF2-40B4-BE49-F238E27FC236}">
                            <a16:creationId xmlns:a16="http://schemas.microsoft.com/office/drawing/2014/main" id="{952D6185-7FEE-4B69-B480-51F2D8F1FB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67038"/>
                        <a:ext cx="15843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4" name="Group 24">
            <a:extLst>
              <a:ext uri="{FF2B5EF4-FFF2-40B4-BE49-F238E27FC236}">
                <a16:creationId xmlns:a16="http://schemas.microsoft.com/office/drawing/2014/main" id="{6CFD3D85-DC28-47A8-A8FB-2D6F38258A49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2895600"/>
          <a:ext cx="4051300" cy="2846388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404628837"/>
                    </a:ext>
                  </a:extLst>
                </a:gridCol>
                <a:gridCol w="1449388">
                  <a:extLst>
                    <a:ext uri="{9D8B030D-6E8A-4147-A177-3AD203B41FA5}">
                      <a16:colId xmlns:a16="http://schemas.microsoft.com/office/drawing/2014/main" val="3938931297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108511905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596133092"/>
                    </a:ext>
                  </a:extLst>
                </a:gridCol>
              </a:tblGrid>
              <a:tr h="5603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114928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970128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765273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787829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652397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34200"/>
                  </a:ext>
                </a:extLst>
              </a:tr>
            </a:tbl>
          </a:graphicData>
        </a:graphic>
      </p:graphicFrame>
      <p:graphicFrame>
        <p:nvGraphicFramePr>
          <p:cNvPr id="445499" name="Object 59">
            <a:extLst>
              <a:ext uri="{FF2B5EF4-FFF2-40B4-BE49-F238E27FC236}">
                <a16:creationId xmlns:a16="http://schemas.microsoft.com/office/drawing/2014/main" id="{9F5C4D2A-E328-45D5-838C-C22361E98C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111500"/>
          <a:ext cx="423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公式" r:id="rId5" imgW="215713" imgH="241091" progId="Equation.3">
                  <p:embed/>
                </p:oleObj>
              </mc:Choice>
              <mc:Fallback>
                <p:oleObj name="公式" r:id="rId5" imgW="215713" imgH="241091" progId="Equation.3">
                  <p:embed/>
                  <p:pic>
                    <p:nvPicPr>
                      <p:cNvPr id="445499" name="Object 59">
                        <a:extLst>
                          <a:ext uri="{FF2B5EF4-FFF2-40B4-BE49-F238E27FC236}">
                            <a16:creationId xmlns:a16="http://schemas.microsoft.com/office/drawing/2014/main" id="{9F5C4D2A-E328-45D5-838C-C22361E98C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11500"/>
                        <a:ext cx="423862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500" name="Object 60">
            <a:extLst>
              <a:ext uri="{FF2B5EF4-FFF2-40B4-BE49-F238E27FC236}">
                <a16:creationId xmlns:a16="http://schemas.microsoft.com/office/drawing/2014/main" id="{03C263A4-D947-4A27-8257-81B06A8F3C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" y="3111500"/>
          <a:ext cx="4143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公式" r:id="rId7" imgW="215806" imgH="228501" progId="Equation.3">
                  <p:embed/>
                </p:oleObj>
              </mc:Choice>
              <mc:Fallback>
                <p:oleObj name="公式" r:id="rId7" imgW="215806" imgH="228501" progId="Equation.3">
                  <p:embed/>
                  <p:pic>
                    <p:nvPicPr>
                      <p:cNvPr id="445500" name="Object 60">
                        <a:extLst>
                          <a:ext uri="{FF2B5EF4-FFF2-40B4-BE49-F238E27FC236}">
                            <a16:creationId xmlns:a16="http://schemas.microsoft.com/office/drawing/2014/main" id="{03C263A4-D947-4A27-8257-81B06A8F3C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111500"/>
                        <a:ext cx="414338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639" name="Group 199">
            <a:extLst>
              <a:ext uri="{FF2B5EF4-FFF2-40B4-BE49-F238E27FC236}">
                <a16:creationId xmlns:a16="http://schemas.microsoft.com/office/drawing/2014/main" id="{60999CFA-29AC-4689-BF8D-F30E98C64962}"/>
              </a:ext>
            </a:extLst>
          </p:cNvPr>
          <p:cNvGraphicFramePr>
            <a:graphicFrameLocks noGrp="1"/>
          </p:cNvGraphicFramePr>
          <p:nvPr/>
        </p:nvGraphicFramePr>
        <p:xfrm>
          <a:off x="5076825" y="2924175"/>
          <a:ext cx="3816350" cy="2743200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:a16="http://schemas.microsoft.com/office/drawing/2014/main" val="1047509473"/>
                    </a:ext>
                  </a:extLst>
                </a:gridCol>
                <a:gridCol w="1468438">
                  <a:extLst>
                    <a:ext uri="{9D8B030D-6E8A-4147-A177-3AD203B41FA5}">
                      <a16:colId xmlns:a16="http://schemas.microsoft.com/office/drawing/2014/main" val="1463978279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675864774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1779338093"/>
                    </a:ext>
                  </a:extLst>
                </a:gridCol>
              </a:tblGrid>
              <a:tr h="31115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400" b="0" i="1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400" b="0" i="1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217842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429172"/>
                  </a:ext>
                </a:extLst>
              </a:tr>
              <a:tr h="309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991224"/>
                  </a:ext>
                </a:extLst>
              </a:tr>
              <a:tr h="314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79976"/>
                  </a:ext>
                </a:extLst>
              </a:tr>
              <a:tr h="312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91456"/>
                  </a:ext>
                </a:extLst>
              </a:tr>
              <a:tr h="312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411396"/>
                  </a:ext>
                </a:extLst>
              </a:tr>
            </a:tbl>
          </a:graphicData>
        </a:graphic>
      </p:graphicFrame>
      <p:sp>
        <p:nvSpPr>
          <p:cNvPr id="445640" name="Rectangle 200">
            <a:extLst>
              <a:ext uri="{FF2B5EF4-FFF2-40B4-BE49-F238E27FC236}">
                <a16:creationId xmlns:a16="http://schemas.microsoft.com/office/drawing/2014/main" id="{AB82AFB3-B9D3-4492-9193-ECBAC3EB9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205038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状态表</a:t>
            </a:r>
            <a:endParaRPr lang="zh-CN" altLang="en-US" sz="1800" b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445641" name="Rectangle 201">
            <a:extLst>
              <a:ext uri="{FF2B5EF4-FFF2-40B4-BE49-F238E27FC236}">
                <a16:creationId xmlns:a16="http://schemas.microsoft.com/office/drawing/2014/main" id="{81633C66-20F0-44EB-A409-C0362C4A4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12875"/>
            <a:ext cx="657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令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4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个状态为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00=a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01=b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10=c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，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11=d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，得：</a:t>
            </a:r>
            <a:r>
              <a:rPr kumimoji="1" lang="zh-CN" altLang="en-US">
                <a:ea typeface="楷体_GB2312" pitchFamily="49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6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29" name="Rectangle 57">
            <a:extLst>
              <a:ext uri="{FF2B5EF4-FFF2-40B4-BE49-F238E27FC236}">
                <a16:creationId xmlns:a16="http://schemas.microsoft.com/office/drawing/2014/main" id="{299EFF9C-E5BD-4B17-894A-1BD542833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04813"/>
            <a:ext cx="266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5. 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状态图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---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有两种</a:t>
            </a:r>
          </a:p>
        </p:txBody>
      </p:sp>
      <p:graphicFrame>
        <p:nvGraphicFramePr>
          <p:cNvPr id="412770" name="Object 98">
            <a:extLst>
              <a:ext uri="{FF2B5EF4-FFF2-40B4-BE49-F238E27FC236}">
                <a16:creationId xmlns:a16="http://schemas.microsoft.com/office/drawing/2014/main" id="{C6EE3FB4-B8BD-4928-A597-8EDA4D983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1916113"/>
          <a:ext cx="3771900" cy="417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图片" r:id="rId3" imgW="1731505" imgH="2035670" progId="Word.Picture.8">
                  <p:embed/>
                </p:oleObj>
              </mc:Choice>
              <mc:Fallback>
                <p:oleObj name="图片" r:id="rId3" imgW="1731505" imgH="2035670" progId="Word.Picture.8">
                  <p:embed/>
                  <p:pic>
                    <p:nvPicPr>
                      <p:cNvPr id="412770" name="Object 98">
                        <a:extLst>
                          <a:ext uri="{FF2B5EF4-FFF2-40B4-BE49-F238E27FC236}">
                            <a16:creationId xmlns:a16="http://schemas.microsoft.com/office/drawing/2014/main" id="{C6EE3FB4-B8BD-4928-A597-8EDA4D9834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916113"/>
                        <a:ext cx="3771900" cy="417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72" name="Rectangle 100">
            <a:extLst>
              <a:ext uri="{FF2B5EF4-FFF2-40B4-BE49-F238E27FC236}">
                <a16:creationId xmlns:a16="http://schemas.microsoft.com/office/drawing/2014/main" id="{3E6D537B-5B90-4DE1-903B-A75F95EB4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762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米利型输出标在方向线旁。穆尔型标在圆圈状态名旁。 </a:t>
            </a:r>
          </a:p>
        </p:txBody>
      </p:sp>
      <p:graphicFrame>
        <p:nvGraphicFramePr>
          <p:cNvPr id="412773" name="Object 101">
            <a:extLst>
              <a:ext uri="{FF2B5EF4-FFF2-40B4-BE49-F238E27FC236}">
                <a16:creationId xmlns:a16="http://schemas.microsoft.com/office/drawing/2014/main" id="{F7E60079-F21E-48C0-A9D2-FD7B9103C5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432451"/>
              </p:ext>
            </p:extLst>
          </p:nvPr>
        </p:nvGraphicFramePr>
        <p:xfrm>
          <a:off x="249238" y="2057400"/>
          <a:ext cx="4757737" cy="379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Picture" r:id="rId5" imgW="2390760" imgH="2019240" progId="Word.Picture.8">
                  <p:embed/>
                </p:oleObj>
              </mc:Choice>
              <mc:Fallback>
                <p:oleObj name="Picture" r:id="rId5" imgW="2390760" imgH="2019240" progId="Word.Picture.8">
                  <p:embed/>
                  <p:pic>
                    <p:nvPicPr>
                      <p:cNvPr id="412773" name="Object 101">
                        <a:extLst>
                          <a:ext uri="{FF2B5EF4-FFF2-40B4-BE49-F238E27FC236}">
                            <a16:creationId xmlns:a16="http://schemas.microsoft.com/office/drawing/2014/main" id="{F7E60079-F21E-48C0-A9D2-FD7B9103C5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2057400"/>
                        <a:ext cx="4757737" cy="379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Rectangle 5">
            <a:extLst>
              <a:ext uri="{FF2B5EF4-FFF2-40B4-BE49-F238E27FC236}">
                <a16:creationId xmlns:a16="http://schemas.microsoft.com/office/drawing/2014/main" id="{6386EBF9-7054-4949-B6C3-44CDD5E9D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7556" name="Object 4">
            <a:extLst>
              <a:ext uri="{FF2B5EF4-FFF2-40B4-BE49-F238E27FC236}">
                <a16:creationId xmlns:a16="http://schemas.microsoft.com/office/drawing/2014/main" id="{EF3FD630-93D7-44CD-9251-CB85AE4B4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1412875"/>
          <a:ext cx="44164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图片" r:id="rId3" imgW="3343320" imgH="847800" progId="Word.Picture.8">
                  <p:embed/>
                </p:oleObj>
              </mc:Choice>
              <mc:Fallback>
                <p:oleObj name="图片" r:id="rId3" imgW="3343320" imgH="847800" progId="Word.Picture.8">
                  <p:embed/>
                  <p:pic>
                    <p:nvPicPr>
                      <p:cNvPr id="407556" name="Object 4">
                        <a:extLst>
                          <a:ext uri="{FF2B5EF4-FFF2-40B4-BE49-F238E27FC236}">
                            <a16:creationId xmlns:a16="http://schemas.microsoft.com/office/drawing/2014/main" id="{EF3FD630-93D7-44CD-9251-CB85AE4B44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412875"/>
                        <a:ext cx="4416425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8" name="Object 6">
            <a:extLst>
              <a:ext uri="{FF2B5EF4-FFF2-40B4-BE49-F238E27FC236}">
                <a16:creationId xmlns:a16="http://schemas.microsoft.com/office/drawing/2014/main" id="{F9997DED-7BA0-4752-84CD-C12D94D9A0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3650" y="1679575"/>
          <a:ext cx="3422650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图片" r:id="rId5" imgW="2590920" imgH="2114640" progId="Word.Picture.8">
                  <p:embed/>
                </p:oleObj>
              </mc:Choice>
              <mc:Fallback>
                <p:oleObj name="图片" r:id="rId5" imgW="2590920" imgH="2114640" progId="Word.Picture.8">
                  <p:embed/>
                  <p:pic>
                    <p:nvPicPr>
                      <p:cNvPr id="407558" name="Object 6">
                        <a:extLst>
                          <a:ext uri="{FF2B5EF4-FFF2-40B4-BE49-F238E27FC236}">
                            <a16:creationId xmlns:a16="http://schemas.microsoft.com/office/drawing/2014/main" id="{F9997DED-7BA0-4752-84CD-C12D94D9A0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1679575"/>
                        <a:ext cx="3422650" cy="381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62" name="Rectangle 10">
            <a:extLst>
              <a:ext uri="{FF2B5EF4-FFF2-40B4-BE49-F238E27FC236}">
                <a16:creationId xmlns:a16="http://schemas.microsoft.com/office/drawing/2014/main" id="{FEFE5F40-ADB3-475F-BA74-0BC19181F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620713"/>
            <a:ext cx="1408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时序图</a:t>
            </a:r>
          </a:p>
        </p:txBody>
      </p:sp>
      <p:sp>
        <p:nvSpPr>
          <p:cNvPr id="407564" name="Rectangle 12">
            <a:extLst>
              <a:ext uri="{FF2B5EF4-FFF2-40B4-BE49-F238E27FC236}">
                <a16:creationId xmlns:a16="http://schemas.microsoft.com/office/drawing/2014/main" id="{DED90CCC-F4C0-44E1-83DB-13E69F14E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805488"/>
            <a:ext cx="799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时序逻辑电路的五种描述方式是可以相互转换的</a:t>
            </a:r>
          </a:p>
        </p:txBody>
      </p:sp>
      <p:sp>
        <p:nvSpPr>
          <p:cNvPr id="407662" name="Rectangle 110">
            <a:extLst>
              <a:ext uri="{FF2B5EF4-FFF2-40B4-BE49-F238E27FC236}">
                <a16:creationId xmlns:a16="http://schemas.microsoft.com/office/drawing/2014/main" id="{EBA1597B-A4BE-48FE-8825-93581BDC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49275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根据转换表画出波形图</a:t>
            </a:r>
          </a:p>
        </p:txBody>
      </p:sp>
      <p:sp>
        <p:nvSpPr>
          <p:cNvPr id="407663" name="Rectangle 111">
            <a:extLst>
              <a:ext uri="{FF2B5EF4-FFF2-40B4-BE49-F238E27FC236}">
                <a16:creationId xmlns:a16="http://schemas.microsoft.com/office/drawing/2014/main" id="{FD2387B7-F120-43B5-B1D0-5130643E1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1484313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转换表</a:t>
            </a:r>
            <a:endParaRPr lang="zh-CN" altLang="en-US" sz="1800" b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407664" name="Object 112">
            <a:extLst>
              <a:ext uri="{FF2B5EF4-FFF2-40B4-BE49-F238E27FC236}">
                <a16:creationId xmlns:a16="http://schemas.microsoft.com/office/drawing/2014/main" id="{B787344E-7FC6-4CC7-9DA1-02BD945D6C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4663" y="2347913"/>
          <a:ext cx="15843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公式" r:id="rId7" imgW="748975" imgH="241195" progId="Equation.3">
                  <p:embed/>
                </p:oleObj>
              </mc:Choice>
              <mc:Fallback>
                <p:oleObj name="公式" r:id="rId7" imgW="748975" imgH="241195" progId="Equation.3">
                  <p:embed/>
                  <p:pic>
                    <p:nvPicPr>
                      <p:cNvPr id="407664" name="Object 112">
                        <a:extLst>
                          <a:ext uri="{FF2B5EF4-FFF2-40B4-BE49-F238E27FC236}">
                            <a16:creationId xmlns:a16="http://schemas.microsoft.com/office/drawing/2014/main" id="{B787344E-7FC6-4CC7-9DA1-02BD945D6C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2347913"/>
                        <a:ext cx="15843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665" name="Group 113">
            <a:extLst>
              <a:ext uri="{FF2B5EF4-FFF2-40B4-BE49-F238E27FC236}">
                <a16:creationId xmlns:a16="http://schemas.microsoft.com/office/drawing/2014/main" id="{2A5CF475-BBBF-4E07-A204-2764CAA3A284}"/>
              </a:ext>
            </a:extLst>
          </p:cNvPr>
          <p:cNvGraphicFramePr>
            <a:graphicFrameLocks noGrp="1"/>
          </p:cNvGraphicFramePr>
          <p:nvPr/>
        </p:nvGraphicFramePr>
        <p:xfrm>
          <a:off x="233363" y="2276475"/>
          <a:ext cx="4051300" cy="283845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3036257364"/>
                    </a:ext>
                  </a:extLst>
                </a:gridCol>
                <a:gridCol w="1449387">
                  <a:extLst>
                    <a:ext uri="{9D8B030D-6E8A-4147-A177-3AD203B41FA5}">
                      <a16:colId xmlns:a16="http://schemas.microsoft.com/office/drawing/2014/main" val="552308533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206435342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898245720"/>
                    </a:ext>
                  </a:extLst>
                </a:gridCol>
              </a:tblGrid>
              <a:tr h="5603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471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9096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30651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16954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848096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514254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389534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053920"/>
                  </a:ext>
                </a:extLst>
              </a:tr>
              <a:tr h="263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3008"/>
                  </a:ext>
                </a:extLst>
              </a:tr>
              <a:tr h="26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 / 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 / 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661935"/>
                  </a:ext>
                </a:extLst>
              </a:tr>
            </a:tbl>
          </a:graphicData>
        </a:graphic>
      </p:graphicFrame>
      <p:graphicFrame>
        <p:nvGraphicFramePr>
          <p:cNvPr id="407700" name="Object 148">
            <a:extLst>
              <a:ext uri="{FF2B5EF4-FFF2-40B4-BE49-F238E27FC236}">
                <a16:creationId xmlns:a16="http://schemas.microsoft.com/office/drawing/2014/main" id="{8DDF8E80-50F1-4A14-A143-E59F611CD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9625" y="2492375"/>
          <a:ext cx="4238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公式" r:id="rId9" imgW="215713" imgH="241091" progId="Equation.3">
                  <p:embed/>
                </p:oleObj>
              </mc:Choice>
              <mc:Fallback>
                <p:oleObj name="公式" r:id="rId9" imgW="215713" imgH="241091" progId="Equation.3">
                  <p:embed/>
                  <p:pic>
                    <p:nvPicPr>
                      <p:cNvPr id="407700" name="Object 148">
                        <a:extLst>
                          <a:ext uri="{FF2B5EF4-FFF2-40B4-BE49-F238E27FC236}">
                            <a16:creationId xmlns:a16="http://schemas.microsoft.com/office/drawing/2014/main" id="{8DDF8E80-50F1-4A14-A143-E59F611CD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2492375"/>
                        <a:ext cx="42386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701" name="Object 149">
            <a:extLst>
              <a:ext uri="{FF2B5EF4-FFF2-40B4-BE49-F238E27FC236}">
                <a16:creationId xmlns:a16="http://schemas.microsoft.com/office/drawing/2014/main" id="{FB92C51A-B5D0-44BC-8C57-2731C005D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238" y="2492375"/>
          <a:ext cx="4143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公式" r:id="rId11" imgW="215806" imgH="228501" progId="Equation.3">
                  <p:embed/>
                </p:oleObj>
              </mc:Choice>
              <mc:Fallback>
                <p:oleObj name="公式" r:id="rId11" imgW="215806" imgH="228501" progId="Equation.3">
                  <p:embed/>
                  <p:pic>
                    <p:nvPicPr>
                      <p:cNvPr id="407701" name="Object 149">
                        <a:extLst>
                          <a:ext uri="{FF2B5EF4-FFF2-40B4-BE49-F238E27FC236}">
                            <a16:creationId xmlns:a16="http://schemas.microsoft.com/office/drawing/2014/main" id="{FB92C51A-B5D0-44BC-8C57-2731C005D2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2492375"/>
                        <a:ext cx="41433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702" name="Object 150">
            <a:extLst>
              <a:ext uri="{FF2B5EF4-FFF2-40B4-BE49-F238E27FC236}">
                <a16:creationId xmlns:a16="http://schemas.microsoft.com/office/drawing/2014/main" id="{6C33ED5D-5C71-42A2-A5EA-69498ED3C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3425" y="2887663"/>
          <a:ext cx="4421188" cy="253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图片" r:id="rId13" imgW="3390840" imgH="1933560" progId="Word.Picture.8">
                  <p:embed/>
                </p:oleObj>
              </mc:Choice>
              <mc:Fallback>
                <p:oleObj name="图片" r:id="rId13" imgW="3390840" imgH="1933560" progId="Word.Picture.8">
                  <p:embed/>
                  <p:pic>
                    <p:nvPicPr>
                      <p:cNvPr id="407702" name="Object 150">
                        <a:extLst>
                          <a:ext uri="{FF2B5EF4-FFF2-40B4-BE49-F238E27FC236}">
                            <a16:creationId xmlns:a16="http://schemas.microsoft.com/office/drawing/2014/main" id="{6C33ED5D-5C71-42A2-A5EA-69498ED3CB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2887663"/>
                        <a:ext cx="4421188" cy="2535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22" name="Rectangle 54">
            <a:extLst>
              <a:ext uri="{FF2B5EF4-FFF2-40B4-BE49-F238E27FC236}">
                <a16:creationId xmlns:a16="http://schemas.microsoft.com/office/drawing/2014/main" id="{46E02120-9A1A-4482-99EE-1B3D04533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260350"/>
            <a:ext cx="3240088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教学基本要求</a:t>
            </a:r>
          </a:p>
        </p:txBody>
      </p:sp>
      <p:sp>
        <p:nvSpPr>
          <p:cNvPr id="365623" name="Rectangle 55">
            <a:extLst>
              <a:ext uri="{FF2B5EF4-FFF2-40B4-BE49-F238E27FC236}">
                <a16:creationId xmlns:a16="http://schemas.microsoft.com/office/drawing/2014/main" id="{EEB9BB64-8693-4CDA-8C06-852EF27A4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2166938"/>
            <a:ext cx="835183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kumimoji="0" lang="zh-CN" altLang="en-US" sz="2800">
                <a:solidFill>
                  <a:srgbClr val="000066"/>
                </a:solidFill>
                <a:ea typeface="楷体_GB2312" pitchFamily="49" charset="-122"/>
              </a:rPr>
              <a:t>、熟练掌握时序逻辑电路的分析方法</a:t>
            </a:r>
          </a:p>
        </p:txBody>
      </p:sp>
      <p:sp>
        <p:nvSpPr>
          <p:cNvPr id="365624" name="Rectangle 56">
            <a:extLst>
              <a:ext uri="{FF2B5EF4-FFF2-40B4-BE49-F238E27FC236}">
                <a16:creationId xmlns:a16="http://schemas.microsoft.com/office/drawing/2014/main" id="{E8CD6D9B-6626-480C-BC3B-CD04D796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573213"/>
            <a:ext cx="862171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kumimoji="0" lang="zh-CN" altLang="en-US" sz="2800">
                <a:solidFill>
                  <a:srgbClr val="000066"/>
                </a:solidFill>
                <a:ea typeface="楷体_GB2312" pitchFamily="49" charset="-122"/>
              </a:rPr>
              <a:t>、熟练掌握时序逻辑电路的描述方式及其相互转换。</a:t>
            </a:r>
          </a:p>
        </p:txBody>
      </p:sp>
      <p:sp>
        <p:nvSpPr>
          <p:cNvPr id="365625" name="Rectangle 57">
            <a:extLst>
              <a:ext uri="{FF2B5EF4-FFF2-40B4-BE49-F238E27FC236}">
                <a16:creationId xmlns:a16="http://schemas.microsoft.com/office/drawing/2014/main" id="{1EEB992B-2BE4-450F-9C5F-9A9AD9CBC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778125"/>
            <a:ext cx="835183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>
                <a:solidFill>
                  <a:srgbClr val="000066"/>
                </a:solidFill>
                <a:ea typeface="楷体_GB2312" pitchFamily="49" charset="-122"/>
              </a:rPr>
              <a:t>3</a:t>
            </a:r>
            <a:r>
              <a:rPr kumimoji="0" lang="zh-CN" altLang="en-US" sz="2800">
                <a:solidFill>
                  <a:srgbClr val="000066"/>
                </a:solidFill>
                <a:ea typeface="楷体_GB2312" pitchFamily="49" charset="-122"/>
              </a:rPr>
              <a:t>、熟练掌握时序逻辑电路的设计方法</a:t>
            </a:r>
          </a:p>
        </p:txBody>
      </p:sp>
      <p:sp>
        <p:nvSpPr>
          <p:cNvPr id="365626" name="Rectangle 58">
            <a:extLst>
              <a:ext uri="{FF2B5EF4-FFF2-40B4-BE49-F238E27FC236}">
                <a16:creationId xmlns:a16="http://schemas.microsoft.com/office/drawing/2014/main" id="{1962C0A5-DE72-4C72-A3CF-F9D06F182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427413"/>
            <a:ext cx="8604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、熟练掌握典型时序逻辑电路计数器、寄存器、移位寄存器的逻辑功能及其应用。</a:t>
            </a:r>
          </a:p>
        </p:txBody>
      </p:sp>
      <p:sp>
        <p:nvSpPr>
          <p:cNvPr id="365627" name="Rectangle 59">
            <a:extLst>
              <a:ext uri="{FF2B5EF4-FFF2-40B4-BE49-F238E27FC236}">
                <a16:creationId xmlns:a16="http://schemas.microsoft.com/office/drawing/2014/main" id="{543833F2-0322-4E1A-80E4-242394BD3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435475"/>
            <a:ext cx="7505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、正确理解时序可编程器件的原理及其应用。</a:t>
            </a:r>
          </a:p>
        </p:txBody>
      </p:sp>
      <p:sp>
        <p:nvSpPr>
          <p:cNvPr id="365628" name="Rectangle 60">
            <a:extLst>
              <a:ext uri="{FF2B5EF4-FFF2-40B4-BE49-F238E27FC236}">
                <a16:creationId xmlns:a16="http://schemas.microsoft.com/office/drawing/2014/main" id="{CE82C3CE-FFAC-4601-A24C-C475E005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5127625"/>
            <a:ext cx="85677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、学会用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Virelog HDL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设计时序电路及时序可编程逻辑器件的方法。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22" grpId="0" autoUpdateAnimBg="0"/>
      <p:bldP spid="365623" grpId="0" autoUpdateAnimBg="0"/>
      <p:bldP spid="365624" grpId="0" autoUpdateAnimBg="0"/>
      <p:bldP spid="365625" grpId="0" autoUpdateAnimBg="0"/>
      <p:bldP spid="365626" grpId="0" autoUpdateAnimBg="0"/>
      <p:bldP spid="365627" grpId="0" autoUpdateAnimBg="0"/>
      <p:bldP spid="3656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4" name="Rectangle 4">
            <a:extLst>
              <a:ext uri="{FF2B5EF4-FFF2-40B4-BE49-F238E27FC236}">
                <a16:creationId xmlns:a16="http://schemas.microsoft.com/office/drawing/2014/main" id="{443B4854-E10C-4DFC-9201-194434C75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341438"/>
            <a:ext cx="6300788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65048" bIns="165048" anchor="ctr">
            <a:spAutoFit/>
          </a:bodyPr>
          <a:lstStyle/>
          <a:p>
            <a:pPr algn="l"/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6.1  </a:t>
            </a:r>
            <a:r>
              <a:rPr lang="zh-CN" altLang="en-US" sz="36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时序</a:t>
            </a:r>
            <a:r>
              <a:rPr lang="zh-CN" altLang="en-US" sz="3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逻辑电路的基本概念</a:t>
            </a:r>
          </a:p>
        </p:txBody>
      </p:sp>
      <p:sp>
        <p:nvSpPr>
          <p:cNvPr id="440325" name="Rectangle 5">
            <a:extLst>
              <a:ext uri="{FF2B5EF4-FFF2-40B4-BE49-F238E27FC236}">
                <a16:creationId xmlns:a16="http://schemas.microsoft.com/office/drawing/2014/main" id="{C4142566-F636-4160-9F76-9C5451005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717800"/>
            <a:ext cx="691356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indent="2762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000066"/>
                </a:solidFill>
                <a:ea typeface="楷体_GB2312" pitchFamily="49" charset="-122"/>
                <a:hlinkClick r:id="rId2" action="ppaction://hlinksldjump"/>
              </a:rPr>
              <a:t>6.1.1 </a:t>
            </a:r>
            <a:r>
              <a:rPr kumimoji="0" lang="zh-CN" altLang="en-US" sz="3200">
                <a:solidFill>
                  <a:srgbClr val="000066"/>
                </a:solidFill>
                <a:ea typeface="楷体_GB2312" pitchFamily="49" charset="-122"/>
                <a:hlinkClick r:id="rId2" action="ppaction://hlinksldjump"/>
              </a:rPr>
              <a:t>时序逻辑电路的模型与分类</a:t>
            </a:r>
            <a:endParaRPr kumimoji="0" lang="zh-CN" altLang="en-US" sz="3200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440326" name="Rectangle 6">
            <a:extLst>
              <a:ext uri="{FF2B5EF4-FFF2-40B4-BE49-F238E27FC236}">
                <a16:creationId xmlns:a16="http://schemas.microsoft.com/office/drawing/2014/main" id="{EBA1923F-24B2-46F8-B8C3-274AA721C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3652838"/>
            <a:ext cx="59801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indent="2762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>
                <a:solidFill>
                  <a:srgbClr val="000066"/>
                </a:solidFill>
                <a:ea typeface="楷体_GB2312" pitchFamily="49" charset="-122"/>
                <a:hlinkClick r:id="rId3" action="ppaction://hlinksldjump"/>
              </a:rPr>
              <a:t>6.1.2 </a:t>
            </a:r>
            <a:r>
              <a:rPr kumimoji="0" lang="zh-CN" altLang="en-US" sz="3200">
                <a:solidFill>
                  <a:srgbClr val="000066"/>
                </a:solidFill>
                <a:ea typeface="楷体_GB2312" pitchFamily="49" charset="-122"/>
                <a:hlinkClick r:id="rId3" action="ppaction://hlinksldjump"/>
              </a:rPr>
              <a:t>时序电路逻辑功能的表达</a:t>
            </a:r>
            <a:endParaRPr kumimoji="0" lang="zh-CN" altLang="en-US" sz="3200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70" name="Rectangle 78">
            <a:extLst>
              <a:ext uri="{FF2B5EF4-FFF2-40B4-BE49-F238E27FC236}">
                <a16:creationId xmlns:a16="http://schemas.microsoft.com/office/drawing/2014/main" id="{F736ABFF-0ACD-4F3F-B0FB-ED9C3A57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3375"/>
            <a:ext cx="6300788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65048" bIns="165048" anchor="ctr">
            <a:spAutoFit/>
          </a:bodyPr>
          <a:lstStyle/>
          <a:p>
            <a:pPr algn="l"/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6.1  </a:t>
            </a:r>
            <a:r>
              <a:rPr lang="zh-CN" altLang="en-US" sz="3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时序逻辑电路的基本概念</a:t>
            </a:r>
          </a:p>
        </p:txBody>
      </p:sp>
      <p:sp>
        <p:nvSpPr>
          <p:cNvPr id="366671" name="Rectangle 79">
            <a:extLst>
              <a:ext uri="{FF2B5EF4-FFF2-40B4-BE49-F238E27FC236}">
                <a16:creationId xmlns:a16="http://schemas.microsoft.com/office/drawing/2014/main" id="{A0E126D8-FEB8-4177-9812-BC1C98379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95388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indent="2762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>
                <a:solidFill>
                  <a:schemeClr val="accent2"/>
                </a:solidFill>
                <a:ea typeface="楷体_GB2312" pitchFamily="49" charset="-122"/>
              </a:rPr>
              <a:t>6.1.1 </a:t>
            </a:r>
            <a:r>
              <a:rPr kumimoji="0" lang="zh-CN" altLang="en-US" sz="2800">
                <a:solidFill>
                  <a:schemeClr val="accent2"/>
                </a:solidFill>
                <a:ea typeface="楷体_GB2312" pitchFamily="49" charset="-122"/>
              </a:rPr>
              <a:t>时序逻辑电路的基本结构与分类</a:t>
            </a:r>
          </a:p>
        </p:txBody>
      </p:sp>
      <p:sp>
        <p:nvSpPr>
          <p:cNvPr id="366672" name="Rectangle 80">
            <a:extLst>
              <a:ext uri="{FF2B5EF4-FFF2-40B4-BE49-F238E27FC236}">
                <a16:creationId xmlns:a16="http://schemas.microsoft.com/office/drawing/2014/main" id="{108B13FF-5CB2-4591-930E-34F7CAC8C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730375"/>
            <a:ext cx="48244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indent="2762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kumimoji="0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0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时序电路的基本结构</a:t>
            </a:r>
          </a:p>
        </p:txBody>
      </p:sp>
      <p:sp>
        <p:nvSpPr>
          <p:cNvPr id="366673" name="Rectangle 81">
            <a:extLst>
              <a:ext uri="{FF2B5EF4-FFF2-40B4-BE49-F238E27FC236}">
                <a16:creationId xmlns:a16="http://schemas.microsoft.com/office/drawing/2014/main" id="{5A23A290-4B09-417F-AC35-3D56ABD00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zh-CN" sz="1800" b="0">
              <a:latin typeface="Arial" panose="020B0604020202020204" pitchFamily="34" charset="0"/>
            </a:endParaRPr>
          </a:p>
        </p:txBody>
      </p:sp>
      <p:graphicFrame>
        <p:nvGraphicFramePr>
          <p:cNvPr id="366674" name="Object 82">
            <a:extLst>
              <a:ext uri="{FF2B5EF4-FFF2-40B4-BE49-F238E27FC236}">
                <a16:creationId xmlns:a16="http://schemas.microsoft.com/office/drawing/2014/main" id="{82B49805-326A-4247-9933-1069A28E7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133600"/>
          <a:ext cx="6553200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图片" r:id="rId4" imgW="2428920" imgH="990720" progId="Word.Picture.8">
                  <p:embed/>
                </p:oleObj>
              </mc:Choice>
              <mc:Fallback>
                <p:oleObj name="图片" r:id="rId4" imgW="2428920" imgH="990720" progId="Word.Picture.8">
                  <p:embed/>
                  <p:pic>
                    <p:nvPicPr>
                      <p:cNvPr id="366674" name="Object 82">
                        <a:extLst>
                          <a:ext uri="{FF2B5EF4-FFF2-40B4-BE49-F238E27FC236}">
                            <a16:creationId xmlns:a16="http://schemas.microsoft.com/office/drawing/2014/main" id="{82B49805-326A-4247-9933-1069A28E78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133600"/>
                        <a:ext cx="6553200" cy="258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75" name="Rectangle 83">
            <a:extLst>
              <a:ext uri="{FF2B5EF4-FFF2-40B4-BE49-F238E27FC236}">
                <a16:creationId xmlns:a16="http://schemas.microsoft.com/office/drawing/2014/main" id="{3721E747-7C3D-4E3F-A0ED-E0E294520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157788"/>
            <a:ext cx="5087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电路由组合电路和存储电路组成。 </a:t>
            </a:r>
          </a:p>
        </p:txBody>
      </p:sp>
      <p:sp>
        <p:nvSpPr>
          <p:cNvPr id="366676" name="Rectangle 84">
            <a:extLst>
              <a:ext uri="{FF2B5EF4-FFF2-40B4-BE49-F238E27FC236}">
                <a16:creationId xmlns:a16="http://schemas.microsoft.com/office/drawing/2014/main" id="{63F9A341-2DBB-4C49-A079-AE58E4569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5734050"/>
            <a:ext cx="2636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电路存在反馈。 </a:t>
            </a:r>
          </a:p>
        </p:txBody>
      </p:sp>
      <p:sp>
        <p:nvSpPr>
          <p:cNvPr id="366677" name="Rectangle 85">
            <a:extLst>
              <a:ext uri="{FF2B5EF4-FFF2-40B4-BE49-F238E27FC236}">
                <a16:creationId xmlns:a16="http://schemas.microsoft.com/office/drawing/2014/main" id="{0A21BAD8-609A-4805-97EB-22C8969BD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5049838"/>
            <a:ext cx="171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结构特征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72" grpId="0"/>
      <p:bldP spid="366675" grpId="0" autoUpdateAnimBg="0"/>
      <p:bldP spid="366676" grpId="0" autoUpdateAnimBg="0"/>
      <p:bldP spid="36667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38" name="Rectangle 122">
            <a:extLst>
              <a:ext uri="{FF2B5EF4-FFF2-40B4-BE49-F238E27FC236}">
                <a16:creationId xmlns:a16="http://schemas.microsoft.com/office/drawing/2014/main" id="{687EACA6-2369-4D35-A393-24332534D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68413"/>
            <a:ext cx="3694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输出方程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:	 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zh-CN" altLang="en-US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i="1" baseline="-25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</a:p>
        </p:txBody>
      </p:sp>
      <p:sp>
        <p:nvSpPr>
          <p:cNvPr id="367739" name="Rectangle 123">
            <a:extLst>
              <a:ext uri="{FF2B5EF4-FFF2-40B4-BE49-F238E27FC236}">
                <a16:creationId xmlns:a16="http://schemas.microsoft.com/office/drawing/2014/main" id="{254905D4-2CB8-4003-841B-39F3BD668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2216150"/>
            <a:ext cx="4770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激励方程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:        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i="1" baseline="-25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</a:p>
        </p:txBody>
      </p:sp>
      <p:sp>
        <p:nvSpPr>
          <p:cNvPr id="367740" name="Rectangle 124">
            <a:extLst>
              <a:ext uri="{FF2B5EF4-FFF2-40B4-BE49-F238E27FC236}">
                <a16:creationId xmlns:a16="http://schemas.microsoft.com/office/drawing/2014/main" id="{42AEDF27-39AC-432E-9C80-80DD8548F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2163"/>
            <a:ext cx="4783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状态方程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:       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i="1" baseline="30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n+1</a:t>
            </a:r>
            <a:r>
              <a:rPr lang="zh-CN" altLang="en-US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i="1" baseline="-25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i="1" baseline="30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</a:p>
        </p:txBody>
      </p:sp>
      <p:sp>
        <p:nvSpPr>
          <p:cNvPr id="367741" name="Rectangle 125">
            <a:extLst>
              <a:ext uri="{FF2B5EF4-FFF2-40B4-BE49-F238E27FC236}">
                <a16:creationId xmlns:a16="http://schemas.microsoft.com/office/drawing/2014/main" id="{FB7CD758-6EB5-49F7-9A53-F6957B8A1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1773238"/>
            <a:ext cx="633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</a:rPr>
              <a:t>表达输出信号与输入信号、状态变量的关系式</a:t>
            </a:r>
          </a:p>
        </p:txBody>
      </p:sp>
      <p:sp>
        <p:nvSpPr>
          <p:cNvPr id="367742" name="Rectangle 126">
            <a:extLst>
              <a:ext uri="{FF2B5EF4-FFF2-40B4-BE49-F238E27FC236}">
                <a16:creationId xmlns:a16="http://schemas.microsoft.com/office/drawing/2014/main" id="{DA7C4593-DCE1-4BF0-89A6-0EC4547D1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781300"/>
            <a:ext cx="661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</a:rPr>
              <a:t>表达了激励信号与输入信号、状态变量的关系式</a:t>
            </a:r>
          </a:p>
        </p:txBody>
      </p:sp>
      <p:sp>
        <p:nvSpPr>
          <p:cNvPr id="367743" name="Rectangle 127">
            <a:extLst>
              <a:ext uri="{FF2B5EF4-FFF2-40B4-BE49-F238E27FC236}">
                <a16:creationId xmlns:a16="http://schemas.microsoft.com/office/drawing/2014/main" id="{39C42F3A-3075-46DD-8ABF-A3840E71E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3932238"/>
            <a:ext cx="569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</a:rPr>
              <a:t>表达存储电路从现态到次态的转换关系式</a:t>
            </a:r>
          </a:p>
        </p:txBody>
      </p:sp>
      <p:graphicFrame>
        <p:nvGraphicFramePr>
          <p:cNvPr id="367744" name="Object 128">
            <a:extLst>
              <a:ext uri="{FF2B5EF4-FFF2-40B4-BE49-F238E27FC236}">
                <a16:creationId xmlns:a16="http://schemas.microsoft.com/office/drawing/2014/main" id="{DA9F21C3-2A17-4991-9068-B3CB60480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491038"/>
          <a:ext cx="4608512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图片" r:id="rId5" imgW="2428920" imgH="990720" progId="Word.Picture.8">
                  <p:embed/>
                </p:oleObj>
              </mc:Choice>
              <mc:Fallback>
                <p:oleObj name="图片" r:id="rId5" imgW="2428920" imgH="990720" progId="Word.Picture.8">
                  <p:embed/>
                  <p:pic>
                    <p:nvPicPr>
                      <p:cNvPr id="367744" name="Object 128">
                        <a:extLst>
                          <a:ext uri="{FF2B5EF4-FFF2-40B4-BE49-F238E27FC236}">
                            <a16:creationId xmlns:a16="http://schemas.microsoft.com/office/drawing/2014/main" id="{DA9F21C3-2A17-4991-9068-B3CB604804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491038"/>
                        <a:ext cx="4608512" cy="18176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36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6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738" grpId="0" autoUpdateAnimBg="0"/>
      <p:bldP spid="367739" grpId="0"/>
      <p:bldP spid="367740" grpId="0"/>
      <p:bldP spid="367741" grpId="0"/>
      <p:bldP spid="367742" grpId="0"/>
      <p:bldP spid="3677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87" name="Text Box 23">
            <a:extLst>
              <a:ext uri="{FF2B5EF4-FFF2-40B4-BE49-F238E27FC236}">
                <a16:creationId xmlns:a16="http://schemas.microsoft.com/office/drawing/2014/main" id="{FCC063C2-DFFA-4899-B992-00471835C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6250"/>
            <a:ext cx="462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、异步时序电路与同步时序电路</a:t>
            </a:r>
          </a:p>
        </p:txBody>
      </p:sp>
      <p:sp>
        <p:nvSpPr>
          <p:cNvPr id="369688" name="Text Box 24">
            <a:extLst>
              <a:ext uri="{FF2B5EF4-FFF2-40B4-BE49-F238E27FC236}">
                <a16:creationId xmlns:a16="http://schemas.microsoft.com/office/drawing/2014/main" id="{9BC69A26-FA60-4917-9EC8-52E36D97C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1922463"/>
            <a:ext cx="193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时序电路</a:t>
            </a:r>
          </a:p>
        </p:txBody>
      </p:sp>
      <p:sp>
        <p:nvSpPr>
          <p:cNvPr id="369689" name="AutoShape 25">
            <a:extLst>
              <a:ext uri="{FF2B5EF4-FFF2-40B4-BE49-F238E27FC236}">
                <a16:creationId xmlns:a16="http://schemas.microsoft.com/office/drawing/2014/main" id="{A019AEB6-D84B-4EB1-BCCE-582BC917BBB3}"/>
              </a:ext>
            </a:extLst>
          </p:cNvPr>
          <p:cNvSpPr>
            <a:spLocks/>
          </p:cNvSpPr>
          <p:nvPr/>
        </p:nvSpPr>
        <p:spPr bwMode="auto">
          <a:xfrm>
            <a:off x="1827213" y="1731963"/>
            <a:ext cx="80962" cy="1192212"/>
          </a:xfrm>
          <a:prstGeom prst="leftBrace">
            <a:avLst>
              <a:gd name="adj1" fmla="val 122713"/>
              <a:gd name="adj2" fmla="val 50000"/>
            </a:avLst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9701" name="Group 37">
            <a:extLst>
              <a:ext uri="{FF2B5EF4-FFF2-40B4-BE49-F238E27FC236}">
                <a16:creationId xmlns:a16="http://schemas.microsoft.com/office/drawing/2014/main" id="{23182D47-9832-4611-B500-D06E18E4F5D6}"/>
              </a:ext>
            </a:extLst>
          </p:cNvPr>
          <p:cNvGrpSpPr>
            <a:grpSpLocks/>
          </p:cNvGrpSpPr>
          <p:nvPr/>
        </p:nvGrpSpPr>
        <p:grpSpPr bwMode="auto">
          <a:xfrm>
            <a:off x="1916113" y="1484313"/>
            <a:ext cx="7227887" cy="822325"/>
            <a:chOff x="1207" y="935"/>
            <a:chExt cx="4553" cy="518"/>
          </a:xfrm>
        </p:grpSpPr>
        <p:sp>
          <p:nvSpPr>
            <p:cNvPr id="369690" name="Text Box 26">
              <a:extLst>
                <a:ext uri="{FF2B5EF4-FFF2-40B4-BE49-F238E27FC236}">
                  <a16:creationId xmlns:a16="http://schemas.microsoft.com/office/drawing/2014/main" id="{181A82F2-78EF-4358-89DD-3215D8F7D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" y="935"/>
              <a:ext cx="9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同步：</a:t>
              </a:r>
            </a:p>
          </p:txBody>
        </p:sp>
        <p:sp>
          <p:nvSpPr>
            <p:cNvPr id="369692" name="Text Box 28">
              <a:extLst>
                <a:ext uri="{FF2B5EF4-FFF2-40B4-BE49-F238E27FC236}">
                  <a16:creationId xmlns:a16="http://schemas.microsoft.com/office/drawing/2014/main" id="{49381D69-90BE-4D95-A72A-54953BF29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" y="935"/>
              <a:ext cx="395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存储电路里所有触发器有一个统一的时钟源，</a:t>
              </a:r>
              <a:r>
                <a:rPr kumimoji="1" lang="zh-CN" altLang="en-US">
                  <a:solidFill>
                    <a:srgbClr val="000066"/>
                  </a:solidFill>
                  <a:latin typeface="Tahoma" panose="020B0604030504040204" pitchFamily="34" charset="0"/>
                  <a:ea typeface="楷体_GB2312" pitchFamily="49" charset="-122"/>
                </a:rPr>
                <a:t>它们的状态在同一时刻更新</a:t>
              </a:r>
              <a:r>
                <a:rPr kumimoji="1" lang="zh-CN" altLang="en-US">
                  <a:latin typeface="Tahoma" panose="020B0604030504040204" pitchFamily="34" charset="0"/>
                </a:rPr>
                <a:t>。</a:t>
              </a:r>
              <a:r>
                <a:rPr kumimoji="1" lang="zh-CN" altLang="en-US" b="0">
                  <a:latin typeface="Tahoma" panose="020B0604030504040204" pitchFamily="34" charset="0"/>
                </a:rPr>
                <a:t> </a:t>
              </a:r>
            </a:p>
          </p:txBody>
        </p:sp>
      </p:grpSp>
      <p:grpSp>
        <p:nvGrpSpPr>
          <p:cNvPr id="369702" name="Group 38">
            <a:extLst>
              <a:ext uri="{FF2B5EF4-FFF2-40B4-BE49-F238E27FC236}">
                <a16:creationId xmlns:a16="http://schemas.microsoft.com/office/drawing/2014/main" id="{0191D0EE-790B-4167-9818-593FC0F25B66}"/>
              </a:ext>
            </a:extLst>
          </p:cNvPr>
          <p:cNvGrpSpPr>
            <a:grpSpLocks/>
          </p:cNvGrpSpPr>
          <p:nvPr/>
        </p:nvGrpSpPr>
        <p:grpSpPr bwMode="auto">
          <a:xfrm>
            <a:off x="1839913" y="2657475"/>
            <a:ext cx="7124700" cy="842963"/>
            <a:chOff x="1159" y="1447"/>
            <a:chExt cx="4488" cy="531"/>
          </a:xfrm>
        </p:grpSpPr>
        <p:sp>
          <p:nvSpPr>
            <p:cNvPr id="369691" name="Text Box 27">
              <a:extLst>
                <a:ext uri="{FF2B5EF4-FFF2-40B4-BE49-F238E27FC236}">
                  <a16:creationId xmlns:a16="http://schemas.microsoft.com/office/drawing/2014/main" id="{BDE8DB68-B156-443D-8D5C-79FEA12E4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1447"/>
              <a:ext cx="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异步：</a:t>
              </a:r>
            </a:p>
          </p:txBody>
        </p:sp>
        <p:sp>
          <p:nvSpPr>
            <p:cNvPr id="369693" name="Text Box 29">
              <a:extLst>
                <a:ext uri="{FF2B5EF4-FFF2-40B4-BE49-F238E27FC236}">
                  <a16:creationId xmlns:a16="http://schemas.microsoft.com/office/drawing/2014/main" id="{EFDE1671-FFAD-4000-9352-945C293AD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" y="1460"/>
              <a:ext cx="386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没有统一的时钟脉冲或没有时钟脉冲，电路的状态更新不是同时发生的。</a:t>
              </a:r>
              <a:r>
                <a:rPr kumimoji="1" lang="zh-CN" altLang="en-US" b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369694" name="Group 30">
            <a:extLst>
              <a:ext uri="{FF2B5EF4-FFF2-40B4-BE49-F238E27FC236}">
                <a16:creationId xmlns:a16="http://schemas.microsoft.com/office/drawing/2014/main" id="{91CDDF32-1203-4AA1-860B-633C5427F21D}"/>
              </a:ext>
            </a:extLst>
          </p:cNvPr>
          <p:cNvGrpSpPr>
            <a:grpSpLocks/>
          </p:cNvGrpSpPr>
          <p:nvPr/>
        </p:nvGrpSpPr>
        <p:grpSpPr bwMode="auto">
          <a:xfrm>
            <a:off x="4581525" y="3962400"/>
            <a:ext cx="4421188" cy="2287588"/>
            <a:chOff x="0" y="2448"/>
            <a:chExt cx="2977" cy="1441"/>
          </a:xfrm>
        </p:grpSpPr>
        <p:sp>
          <p:nvSpPr>
            <p:cNvPr id="369695" name="AutoShape 31">
              <a:extLst>
                <a:ext uri="{FF2B5EF4-FFF2-40B4-BE49-F238E27FC236}">
                  <a16:creationId xmlns:a16="http://schemas.microsoft.com/office/drawing/2014/main" id="{E82CF4AB-B6E4-4D00-887F-EBD41C36A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48"/>
              <a:ext cx="2937" cy="14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 algn="ctr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69696" name="Object 32">
              <a:extLst>
                <a:ext uri="{FF2B5EF4-FFF2-40B4-BE49-F238E27FC236}">
                  <a16:creationId xmlns:a16="http://schemas.microsoft.com/office/drawing/2014/main" id="{B1BACC24-1B0F-4293-AF66-09C7F4C300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" y="2565"/>
            <a:ext cx="2968" cy="1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图片" r:id="rId3" imgW="3106080" imgH="1190160" progId="Word.Picture.8">
                    <p:embed/>
                  </p:oleObj>
                </mc:Choice>
                <mc:Fallback>
                  <p:oleObj name="图片" r:id="rId3" imgW="3106080" imgH="1190160" progId="Word.Picture.8">
                    <p:embed/>
                    <p:pic>
                      <p:nvPicPr>
                        <p:cNvPr id="369696" name="Object 32">
                          <a:extLst>
                            <a:ext uri="{FF2B5EF4-FFF2-40B4-BE49-F238E27FC236}">
                              <a16:creationId xmlns:a16="http://schemas.microsoft.com/office/drawing/2014/main" id="{B1BACC24-1B0F-4293-AF66-09C7F4C300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" y="2565"/>
                          <a:ext cx="2968" cy="1214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697" name="Group 33">
            <a:extLst>
              <a:ext uri="{FF2B5EF4-FFF2-40B4-BE49-F238E27FC236}">
                <a16:creationId xmlns:a16="http://schemas.microsoft.com/office/drawing/2014/main" id="{1097076C-C7D0-422E-9154-93BBF51B3F55}"/>
              </a:ext>
            </a:extLst>
          </p:cNvPr>
          <p:cNvGrpSpPr>
            <a:grpSpLocks/>
          </p:cNvGrpSpPr>
          <p:nvPr/>
        </p:nvGrpSpPr>
        <p:grpSpPr bwMode="auto">
          <a:xfrm>
            <a:off x="161925" y="3962400"/>
            <a:ext cx="4343400" cy="2286000"/>
            <a:chOff x="3216" y="2976"/>
            <a:chExt cx="1614" cy="720"/>
          </a:xfrm>
        </p:grpSpPr>
        <p:sp>
          <p:nvSpPr>
            <p:cNvPr id="369698" name="AutoShape 34">
              <a:extLst>
                <a:ext uri="{FF2B5EF4-FFF2-40B4-BE49-F238E27FC236}">
                  <a16:creationId xmlns:a16="http://schemas.microsoft.com/office/drawing/2014/main" id="{90047A6D-35E2-4567-9C65-8EB1F6C36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976"/>
              <a:ext cx="1584" cy="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 algn="ctr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69699" name="Object 35">
              <a:extLst>
                <a:ext uri="{FF2B5EF4-FFF2-40B4-BE49-F238E27FC236}">
                  <a16:creationId xmlns:a16="http://schemas.microsoft.com/office/drawing/2014/main" id="{2EB6CA40-6F4C-4B91-893F-2184174B6B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3024"/>
            <a:ext cx="1422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图片" r:id="rId5" imgW="2543040" imgH="1085760" progId="Word.Picture.8">
                    <p:embed/>
                  </p:oleObj>
                </mc:Choice>
                <mc:Fallback>
                  <p:oleObj name="图片" r:id="rId5" imgW="2543040" imgH="1085760" progId="Word.Picture.8">
                    <p:embed/>
                    <p:pic>
                      <p:nvPicPr>
                        <p:cNvPr id="369699" name="Object 35">
                          <a:extLst>
                            <a:ext uri="{FF2B5EF4-FFF2-40B4-BE49-F238E27FC236}">
                              <a16:creationId xmlns:a16="http://schemas.microsoft.com/office/drawing/2014/main" id="{2EB6CA40-6F4C-4B91-893F-2184174B6B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024"/>
                          <a:ext cx="1422" cy="60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87" grpId="0" autoUpdateAnimBg="0"/>
      <p:bldP spid="36968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84783EE3-495B-4E43-91F4-C2740429B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76250"/>
            <a:ext cx="401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米利型和穆尔型时序电路 </a:t>
            </a:r>
          </a:p>
        </p:txBody>
      </p:sp>
      <p:graphicFrame>
        <p:nvGraphicFramePr>
          <p:cNvPr id="443395" name="Object 3">
            <a:extLst>
              <a:ext uri="{FF2B5EF4-FFF2-40B4-BE49-F238E27FC236}">
                <a16:creationId xmlns:a16="http://schemas.microsoft.com/office/drawing/2014/main" id="{C77EEF2C-6B18-4B4F-BFB6-202E85FFE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357563"/>
          <a:ext cx="6911975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图片" r:id="rId3" imgW="3676680" imgH="1352520" progId="Word.Picture.8">
                  <p:embed/>
                </p:oleObj>
              </mc:Choice>
              <mc:Fallback>
                <p:oleObj name="图片" r:id="rId3" imgW="3676680" imgH="1352520" progId="Word.Picture.8">
                  <p:embed/>
                  <p:pic>
                    <p:nvPicPr>
                      <p:cNvPr id="443395" name="Object 3">
                        <a:extLst>
                          <a:ext uri="{FF2B5EF4-FFF2-40B4-BE49-F238E27FC236}">
                            <a16:creationId xmlns:a16="http://schemas.microsoft.com/office/drawing/2014/main" id="{C77EEF2C-6B18-4B4F-BFB6-202E85FFEB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57563"/>
                        <a:ext cx="6911975" cy="264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3396" name="Group 4">
            <a:extLst>
              <a:ext uri="{FF2B5EF4-FFF2-40B4-BE49-F238E27FC236}">
                <a16:creationId xmlns:a16="http://schemas.microsoft.com/office/drawing/2014/main" id="{25306F83-BC3E-414D-BAA1-8DF06652BE89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341438"/>
            <a:ext cx="7618413" cy="1762125"/>
            <a:chOff x="476" y="845"/>
            <a:chExt cx="4799" cy="1110"/>
          </a:xfrm>
        </p:grpSpPr>
        <p:sp>
          <p:nvSpPr>
            <p:cNvPr id="443397" name="Rectangle 5">
              <a:extLst>
                <a:ext uri="{FF2B5EF4-FFF2-40B4-BE49-F238E27FC236}">
                  <a16:creationId xmlns:a16="http://schemas.microsoft.com/office/drawing/2014/main" id="{AADC4FF6-0284-43D6-B905-620E3C341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207"/>
              <a:ext cx="4799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电路的输出是输入变量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及触发器输出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、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的函数，</a:t>
              </a:r>
            </a:p>
            <a:p>
              <a:pPr algn="l">
                <a:lnSpc>
                  <a:spcPct val="150000"/>
                </a:lnSpc>
              </a:pP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这类时序电路亦称为米利型电路 </a:t>
              </a:r>
            </a:p>
          </p:txBody>
        </p:sp>
        <p:sp>
          <p:nvSpPr>
            <p:cNvPr id="443398" name="Rectangle 6">
              <a:extLst>
                <a:ext uri="{FF2B5EF4-FFF2-40B4-BE49-F238E27FC236}">
                  <a16:creationId xmlns:a16="http://schemas.microsoft.com/office/drawing/2014/main" id="{FF24AED7-CADD-43A1-B5B9-0EEE06B4E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845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米利型电路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418" name="Object 2">
            <a:extLst>
              <a:ext uri="{FF2B5EF4-FFF2-40B4-BE49-F238E27FC236}">
                <a16:creationId xmlns:a16="http://schemas.microsoft.com/office/drawing/2014/main" id="{D1CB850C-39D6-4AA3-8BE3-4EA79F725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997200"/>
          <a:ext cx="8208962" cy="274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图片" r:id="rId3" imgW="3676680" imgH="1228680" progId="Word.Picture.8">
                  <p:embed/>
                </p:oleObj>
              </mc:Choice>
              <mc:Fallback>
                <p:oleObj name="图片" r:id="rId3" imgW="3676680" imgH="1228680" progId="Word.Picture.8">
                  <p:embed/>
                  <p:pic>
                    <p:nvPicPr>
                      <p:cNvPr id="444418" name="Object 2">
                        <a:extLst>
                          <a:ext uri="{FF2B5EF4-FFF2-40B4-BE49-F238E27FC236}">
                            <a16:creationId xmlns:a16="http://schemas.microsoft.com/office/drawing/2014/main" id="{D1CB850C-39D6-4AA3-8BE3-4EA79F725C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97200"/>
                        <a:ext cx="8208962" cy="274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4419" name="Group 3">
            <a:extLst>
              <a:ext uri="{FF2B5EF4-FFF2-40B4-BE49-F238E27FC236}">
                <a16:creationId xmlns:a16="http://schemas.microsoft.com/office/drawing/2014/main" id="{E23BEFCC-AE6D-4EB9-9F89-D99F6BB743C3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549275"/>
            <a:ext cx="8456612" cy="1979613"/>
            <a:chOff x="249" y="346"/>
            <a:chExt cx="5327" cy="1247"/>
          </a:xfrm>
        </p:grpSpPr>
        <p:sp>
          <p:nvSpPr>
            <p:cNvPr id="444420" name="Rectangle 4">
              <a:extLst>
                <a:ext uri="{FF2B5EF4-FFF2-40B4-BE49-F238E27FC236}">
                  <a16:creationId xmlns:a16="http://schemas.microsoft.com/office/drawing/2014/main" id="{B3DE751A-8342-44B2-BF09-DC6BB243D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845"/>
              <a:ext cx="532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电路输出仅仅取决于各触发器的状态，而不受电路当时的输入</a:t>
              </a:r>
            </a:p>
            <a:p>
              <a:pPr algn="l">
                <a:lnSpc>
                  <a:spcPct val="150000"/>
                </a:lnSpc>
              </a:pP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信号影响或没有输入变量，这类电路称为穆尔型电路 </a:t>
              </a:r>
            </a:p>
          </p:txBody>
        </p:sp>
        <p:sp>
          <p:nvSpPr>
            <p:cNvPr id="444421" name="Rectangle 5">
              <a:extLst>
                <a:ext uri="{FF2B5EF4-FFF2-40B4-BE49-F238E27FC236}">
                  <a16:creationId xmlns:a16="http://schemas.microsoft.com/office/drawing/2014/main" id="{BCE8DA48-3928-43C6-9D55-23FD98909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46"/>
              <a:ext cx="1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穆尔型电路 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4" name="Rectangle 4">
            <a:extLst>
              <a:ext uri="{FF2B5EF4-FFF2-40B4-BE49-F238E27FC236}">
                <a16:creationId xmlns:a16="http://schemas.microsoft.com/office/drawing/2014/main" id="{301D2E21-D333-45B8-9AF7-560BE4168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en-GB" altLang="zh-CN" sz="1800" b="0">
              <a:latin typeface="Arial" panose="020B0604020202020204" pitchFamily="34" charset="0"/>
            </a:endParaRPr>
          </a:p>
        </p:txBody>
      </p:sp>
      <p:graphicFrame>
        <p:nvGraphicFramePr>
          <p:cNvPr id="409605" name="Object 5">
            <a:extLst>
              <a:ext uri="{FF2B5EF4-FFF2-40B4-BE49-F238E27FC236}">
                <a16:creationId xmlns:a16="http://schemas.microsoft.com/office/drawing/2014/main" id="{EEA0AB4B-5E9C-4CC5-A740-391D517028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8" y="1560513"/>
          <a:ext cx="5356225" cy="508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图片" r:id="rId3" imgW="3514680" imgH="3343320" progId="Word.Picture.8">
                  <p:embed/>
                </p:oleObj>
              </mc:Choice>
              <mc:Fallback>
                <p:oleObj name="图片" r:id="rId3" imgW="3514680" imgH="3343320" progId="Word.Picture.8">
                  <p:embed/>
                  <p:pic>
                    <p:nvPicPr>
                      <p:cNvPr id="409605" name="Object 5">
                        <a:extLst>
                          <a:ext uri="{FF2B5EF4-FFF2-40B4-BE49-F238E27FC236}">
                            <a16:creationId xmlns:a16="http://schemas.microsoft.com/office/drawing/2014/main" id="{EEA0AB4B-5E9C-4CC5-A740-391D517028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1560513"/>
                        <a:ext cx="5356225" cy="5084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6" name="Rectangle 6">
            <a:extLst>
              <a:ext uri="{FF2B5EF4-FFF2-40B4-BE49-F238E27FC236}">
                <a16:creationId xmlns:a16="http://schemas.microsoft.com/office/drawing/2014/main" id="{3A1EFE39-EFB4-49E8-9AE2-DE80124D3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908050"/>
            <a:ext cx="1428750" cy="476250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  <a:ea typeface="楷体_GB2312" pitchFamily="49" charset="-122"/>
                <a:cs typeface="Times New Roman" panose="02020603050405020304" pitchFamily="18" charset="0"/>
              </a:rPr>
              <a:t>输出方程</a:t>
            </a:r>
            <a:endParaRPr lang="zh-CN" altLang="en-US">
              <a:solidFill>
                <a:srgbClr val="000066"/>
              </a:solidFill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09607" name="Object 7">
            <a:extLst>
              <a:ext uri="{FF2B5EF4-FFF2-40B4-BE49-F238E27FC236}">
                <a16:creationId xmlns:a16="http://schemas.microsoft.com/office/drawing/2014/main" id="{A5EAAD3E-9F7B-41F2-A005-7C28C7984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1362075"/>
          <a:ext cx="15605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5" imgW="634680" imgH="253800" progId="Equation.3">
                  <p:embed/>
                </p:oleObj>
              </mc:Choice>
              <mc:Fallback>
                <p:oleObj name="公式" r:id="rId5" imgW="634680" imgH="253800" progId="Equation.3">
                  <p:embed/>
                  <p:pic>
                    <p:nvPicPr>
                      <p:cNvPr id="409607" name="Object 7">
                        <a:extLst>
                          <a:ext uri="{FF2B5EF4-FFF2-40B4-BE49-F238E27FC236}">
                            <a16:creationId xmlns:a16="http://schemas.microsoft.com/office/drawing/2014/main" id="{A5EAAD3E-9F7B-41F2-A005-7C28C7984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362075"/>
                        <a:ext cx="1560513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8" name="Object 8">
            <a:extLst>
              <a:ext uri="{FF2B5EF4-FFF2-40B4-BE49-F238E27FC236}">
                <a16:creationId xmlns:a16="http://schemas.microsoft.com/office/drawing/2014/main" id="{AFA7CFA8-7F49-4165-B465-4729860EE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0" y="2736850"/>
          <a:ext cx="24606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7" imgW="990360" imgH="190440" progId="Equation.3">
                  <p:embed/>
                </p:oleObj>
              </mc:Choice>
              <mc:Fallback>
                <p:oleObj name="公式" r:id="rId7" imgW="990360" imgH="190440" progId="Equation.3">
                  <p:embed/>
                  <p:pic>
                    <p:nvPicPr>
                      <p:cNvPr id="409608" name="Object 8">
                        <a:extLst>
                          <a:ext uri="{FF2B5EF4-FFF2-40B4-BE49-F238E27FC236}">
                            <a16:creationId xmlns:a16="http://schemas.microsoft.com/office/drawing/2014/main" id="{AFA7CFA8-7F49-4165-B465-4729860EE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2736850"/>
                        <a:ext cx="24606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9" name="Object 9">
            <a:extLst>
              <a:ext uri="{FF2B5EF4-FFF2-40B4-BE49-F238E27FC236}">
                <a16:creationId xmlns:a16="http://schemas.microsoft.com/office/drawing/2014/main" id="{261ADBF6-0AA4-4607-A45B-163ED6928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1588" y="3297238"/>
          <a:ext cx="15541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9" imgW="583920" imgH="228600" progId="Equation.3">
                  <p:embed/>
                </p:oleObj>
              </mc:Choice>
              <mc:Fallback>
                <p:oleObj name="公式" r:id="rId9" imgW="583920" imgH="228600" progId="Equation.3">
                  <p:embed/>
                  <p:pic>
                    <p:nvPicPr>
                      <p:cNvPr id="409609" name="Object 9">
                        <a:extLst>
                          <a:ext uri="{FF2B5EF4-FFF2-40B4-BE49-F238E27FC236}">
                            <a16:creationId xmlns:a16="http://schemas.microsoft.com/office/drawing/2014/main" id="{261ADBF6-0AA4-4607-A45B-163ED69286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3297238"/>
                        <a:ext cx="1554162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0" name="Rectangle 10">
            <a:extLst>
              <a:ext uri="{FF2B5EF4-FFF2-40B4-BE49-F238E27FC236}">
                <a16:creationId xmlns:a16="http://schemas.microsoft.com/office/drawing/2014/main" id="{B7099D88-D7A4-41C4-A590-5FDEB488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913" y="2282825"/>
            <a:ext cx="1735137" cy="476250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激励方程组</a:t>
            </a:r>
            <a:endParaRPr lang="zh-CN" altLang="en-US">
              <a:solidFill>
                <a:srgbClr val="000066"/>
              </a:solidFill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11" name="Rectangle 11">
            <a:extLst>
              <a:ext uri="{FF2B5EF4-FFF2-40B4-BE49-F238E27FC236}">
                <a16:creationId xmlns:a16="http://schemas.microsoft.com/office/drawing/2014/main" id="{D6B55787-B884-48E0-9014-D1B3655E2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8" y="381793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en-US" altLang="zh-CN" sz="1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hangingPunct="0"/>
            <a:r>
              <a:rPr lang="en-US" altLang="zh-CN" sz="10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graphicFrame>
        <p:nvGraphicFramePr>
          <p:cNvPr id="409612" name="Object 12">
            <a:extLst>
              <a:ext uri="{FF2B5EF4-FFF2-40B4-BE49-F238E27FC236}">
                <a16:creationId xmlns:a16="http://schemas.microsoft.com/office/drawing/2014/main" id="{FF5B31B7-07A4-47F0-AB17-0859745877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0275" y="5259388"/>
          <a:ext cx="303053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公式" r:id="rId11" imgW="1143000" imgH="215640" progId="Equation.3">
                  <p:embed/>
                </p:oleObj>
              </mc:Choice>
              <mc:Fallback>
                <p:oleObj name="公式" r:id="rId11" imgW="1143000" imgH="215640" progId="Equation.3">
                  <p:embed/>
                  <p:pic>
                    <p:nvPicPr>
                      <p:cNvPr id="409612" name="Object 12">
                        <a:extLst>
                          <a:ext uri="{FF2B5EF4-FFF2-40B4-BE49-F238E27FC236}">
                            <a16:creationId xmlns:a16="http://schemas.microsoft.com/office/drawing/2014/main" id="{FF5B31B7-07A4-47F0-AB17-0859745877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5259388"/>
                        <a:ext cx="3030538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3" name="Object 13">
            <a:extLst>
              <a:ext uri="{FF2B5EF4-FFF2-40B4-BE49-F238E27FC236}">
                <a16:creationId xmlns:a16="http://schemas.microsoft.com/office/drawing/2014/main" id="{861C209C-0DED-4134-AA68-56BF1BB7D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1075" y="6000750"/>
          <a:ext cx="15922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公式" r:id="rId13" imgW="723600" imgH="253800" progId="Equation.3">
                  <p:embed/>
                </p:oleObj>
              </mc:Choice>
              <mc:Fallback>
                <p:oleObj name="公式" r:id="rId13" imgW="723600" imgH="253800" progId="Equation.3">
                  <p:embed/>
                  <p:pic>
                    <p:nvPicPr>
                      <p:cNvPr id="409613" name="Object 13">
                        <a:extLst>
                          <a:ext uri="{FF2B5EF4-FFF2-40B4-BE49-F238E27FC236}">
                            <a16:creationId xmlns:a16="http://schemas.microsoft.com/office/drawing/2014/main" id="{861C209C-0DED-4134-AA68-56BF1BB7D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6000750"/>
                        <a:ext cx="159226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4" name="Rectangle 14">
            <a:extLst>
              <a:ext uri="{FF2B5EF4-FFF2-40B4-BE49-F238E27FC236}">
                <a16:creationId xmlns:a16="http://schemas.microsoft.com/office/drawing/2014/main" id="{11C0504D-888D-4B8C-8DD9-77858E4A4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3887788"/>
            <a:ext cx="1735138" cy="476250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状态</a:t>
            </a: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  <a:ea typeface="楷体_GB2312" pitchFamily="49" charset="-122"/>
                <a:cs typeface="Times New Roman" panose="02020603050405020304" pitchFamily="18" charset="0"/>
              </a:rPr>
              <a:t>方程组</a:t>
            </a:r>
            <a:endParaRPr lang="zh-CN" altLang="en-US">
              <a:solidFill>
                <a:srgbClr val="000066"/>
              </a:solidFill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09616" name="Object 16">
            <a:extLst>
              <a:ext uri="{FF2B5EF4-FFF2-40B4-BE49-F238E27FC236}">
                <a16:creationId xmlns:a16="http://schemas.microsoft.com/office/drawing/2014/main" id="{32D07A05-814D-407F-A27E-9EAD6AC56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8738" y="4545013"/>
          <a:ext cx="1092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公式" r:id="rId15" imgW="558720" imgH="215640" progId="Equation.3">
                  <p:embed/>
                </p:oleObj>
              </mc:Choice>
              <mc:Fallback>
                <p:oleObj name="公式" r:id="rId15" imgW="558720" imgH="215640" progId="Equation.3">
                  <p:embed/>
                  <p:pic>
                    <p:nvPicPr>
                      <p:cNvPr id="409616" name="Object 16">
                        <a:extLst>
                          <a:ext uri="{FF2B5EF4-FFF2-40B4-BE49-F238E27FC236}">
                            <a16:creationId xmlns:a16="http://schemas.microsoft.com/office/drawing/2014/main" id="{32D07A05-814D-407F-A27E-9EAD6AC56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4545013"/>
                        <a:ext cx="1092200" cy="4381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3366FF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7" name="AutoShape 17">
            <a:extLst>
              <a:ext uri="{FF2B5EF4-FFF2-40B4-BE49-F238E27FC236}">
                <a16:creationId xmlns:a16="http://schemas.microsoft.com/office/drawing/2014/main" id="{2935AC1F-F0E6-4813-AFB1-769CDB433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3352800"/>
            <a:ext cx="863600" cy="1587500"/>
          </a:xfrm>
          <a:prstGeom prst="curvedRightArrow">
            <a:avLst>
              <a:gd name="adj1" fmla="val 36765"/>
              <a:gd name="adj2" fmla="val 73529"/>
              <a:gd name="adj3" fmla="val 33333"/>
            </a:avLst>
          </a:prstGeom>
          <a:solidFill>
            <a:srgbClr val="FF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GB" altLang="zh-CN" sz="5400">
              <a:solidFill>
                <a:srgbClr val="000066"/>
              </a:solidFill>
              <a:latin typeface="宋体" panose="02010600030101010101" pitchFamily="2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18" name="AutoShape 18">
            <a:extLst>
              <a:ext uri="{FF2B5EF4-FFF2-40B4-BE49-F238E27FC236}">
                <a16:creationId xmlns:a16="http://schemas.microsoft.com/office/drawing/2014/main" id="{74834CC6-B406-457A-B012-2CEA05D51A9B}"/>
              </a:ext>
            </a:extLst>
          </p:cNvPr>
          <p:cNvSpPr>
            <a:spLocks/>
          </p:cNvSpPr>
          <p:nvPr/>
        </p:nvSpPr>
        <p:spPr bwMode="auto">
          <a:xfrm>
            <a:off x="6156325" y="2852738"/>
            <a:ext cx="90488" cy="900112"/>
          </a:xfrm>
          <a:prstGeom prst="leftBrace">
            <a:avLst>
              <a:gd name="adj1" fmla="val 82894"/>
              <a:gd name="adj2" fmla="val 50000"/>
            </a:avLst>
          </a:prstGeom>
          <a:noFill/>
          <a:ln w="38100">
            <a:solidFill>
              <a:srgbClr val="CC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20" name="Rectangle 20">
            <a:extLst>
              <a:ext uri="{FF2B5EF4-FFF2-40B4-BE49-F238E27FC236}">
                <a16:creationId xmlns:a16="http://schemas.microsoft.com/office/drawing/2014/main" id="{78BE8B56-858C-4ED6-A62F-AE8161497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23950"/>
            <a:ext cx="217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逻辑方程组</a:t>
            </a:r>
          </a:p>
        </p:txBody>
      </p:sp>
      <p:sp>
        <p:nvSpPr>
          <p:cNvPr id="409621" name="Rectangle 21">
            <a:extLst>
              <a:ext uri="{FF2B5EF4-FFF2-40B4-BE49-F238E27FC236}">
                <a16:creationId xmlns:a16="http://schemas.microsoft.com/office/drawing/2014/main" id="{1CEC5DC9-3AAE-4607-9B12-D82716A34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73374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>
                <a:solidFill>
                  <a:schemeClr val="accent2"/>
                </a:solidFill>
                <a:latin typeface="Times New Roman" panose="02020603050405020304" pitchFamily="18" charset="0"/>
              </a:rPr>
              <a:t>6.1.2 </a:t>
            </a:r>
            <a:r>
              <a:rPr kumimoji="1" lang="zh-CN" altLang="en-US" sz="3200">
                <a:solidFill>
                  <a:schemeClr val="accent2"/>
                </a:solidFill>
                <a:latin typeface="Times New Roman" panose="02020603050405020304" pitchFamily="18" charset="0"/>
              </a:rPr>
              <a:t>时序逻辑电路</a:t>
            </a:r>
            <a:r>
              <a:rPr lang="zh-CN" altLang="en-US" sz="3200">
                <a:solidFill>
                  <a:schemeClr val="accent2"/>
                </a:solidFill>
                <a:latin typeface="Times New Roman" panose="02020603050405020304" pitchFamily="18" charset="0"/>
              </a:rPr>
              <a:t>功能的表达</a:t>
            </a:r>
            <a:endParaRPr lang="zh-CN" altLang="en-US" sz="32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623" name="Object 23">
            <a:extLst>
              <a:ext uri="{FF2B5EF4-FFF2-40B4-BE49-F238E27FC236}">
                <a16:creationId xmlns:a16="http://schemas.microsoft.com/office/drawing/2014/main" id="{959321E5-5654-43EC-9DF3-E94F5CB00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1773238"/>
          <a:ext cx="22891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公式" r:id="rId17" imgW="914400" imgH="228600" progId="Equation.3">
                  <p:embed/>
                </p:oleObj>
              </mc:Choice>
              <mc:Fallback>
                <p:oleObj name="公式" r:id="rId17" imgW="914400" imgH="228600" progId="Equation.3">
                  <p:embed/>
                  <p:pic>
                    <p:nvPicPr>
                      <p:cNvPr id="409623" name="Object 23">
                        <a:extLst>
                          <a:ext uri="{FF2B5EF4-FFF2-40B4-BE49-F238E27FC236}">
                            <a16:creationId xmlns:a16="http://schemas.microsoft.com/office/drawing/2014/main" id="{959321E5-5654-43EC-9DF3-E94F5CB001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773238"/>
                        <a:ext cx="22891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4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6" grpId="0" animBg="1"/>
      <p:bldP spid="409610" grpId="0" animBg="1"/>
      <p:bldP spid="409614" grpId="0" animBg="1"/>
      <p:bldP spid="409617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16013</TotalTime>
  <Words>810</Words>
  <Application>Microsoft Office PowerPoint</Application>
  <PresentationFormat>全屏显示(4:3)</PresentationFormat>
  <Paragraphs>265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楷体_GB2312</vt:lpstr>
      <vt:lpstr>宋体</vt:lpstr>
      <vt:lpstr>Arial</vt:lpstr>
      <vt:lpstr>Arial Narrow</vt:lpstr>
      <vt:lpstr>Tahoma</vt:lpstr>
      <vt:lpstr>Times New Roman</vt:lpstr>
      <vt:lpstr>Verdana</vt:lpstr>
      <vt:lpstr>Wingdings</vt:lpstr>
      <vt:lpstr>Profile</vt:lpstr>
      <vt:lpstr>图片</vt:lpstr>
      <vt:lpstr>公式</vt:lpstr>
      <vt:lpstr>Microsoft Word 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小黑</cp:lastModifiedBy>
  <cp:revision>1723</cp:revision>
  <dcterms:created xsi:type="dcterms:W3CDTF">2004-08-29T02:51:05Z</dcterms:created>
  <dcterms:modified xsi:type="dcterms:W3CDTF">2020-11-08T08:45:46Z</dcterms:modified>
</cp:coreProperties>
</file>