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73" r:id="rId3"/>
    <p:sldId id="274" r:id="rId4"/>
    <p:sldId id="277" r:id="rId5"/>
    <p:sldId id="278" r:id="rId6"/>
    <p:sldId id="279" r:id="rId7"/>
    <p:sldId id="280" r:id="rId8"/>
    <p:sldId id="28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3A00E4-2E00-464A-A858-C5CC7D9DA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10B27F-07DC-4690-97DF-EA1329D8B2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17E399-99DB-4D1C-994A-4676933DD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68EB-3415-4224-A996-09FA6421C7BA}" type="datetimeFigureOut">
              <a:rPr lang="zh-CN" altLang="en-US" smtClean="0"/>
              <a:t>2020/5/15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3E2AE-8A66-4C18-B646-41A999024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F17A8F-0CFE-4FBA-8C61-7472A9C90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616F-5AF4-4C2C-9E26-53EE02983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001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06A7AA-B4CE-4413-836D-7CFDCACF3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BD0BBA-A0AF-4667-8E06-3A59FC6E0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E59038-F467-45C7-9504-9A58BFD99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68EB-3415-4224-A996-09FA6421C7BA}" type="datetimeFigureOut">
              <a:rPr lang="zh-CN" altLang="en-US" smtClean="0"/>
              <a:t>2020/5/15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EB330C-1775-4437-AB21-2F18E8C5F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D39AF8-881F-4CE0-A58A-4723C6307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616F-5AF4-4C2C-9E26-53EE02983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620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B60D0FE-8BC4-4DE1-9E0E-AA1090F26A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139CC9-CFCC-449F-850E-1220456014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1E3249-8A67-455D-A75D-E64C1EFB4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68EB-3415-4224-A996-09FA6421C7BA}" type="datetimeFigureOut">
              <a:rPr lang="zh-CN" altLang="en-US" smtClean="0"/>
              <a:t>2020/5/15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3B916C-5D4B-42D9-AB1B-906591CA8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52DC07-75E8-4185-B001-F91779E03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616F-5AF4-4C2C-9E26-53EE02983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736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BBB69D8A-95E1-4978-8F22-F9C2855F61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F7B4C3C0-55D1-4C67-9090-F0BF168A5C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00AEFE4C-C66D-45E8-9138-03E983F169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05B6CBF-243E-4F0D-922E-B6E55A71E359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936617"/>
      </p:ext>
    </p:extLst>
  </p:cSld>
  <p:clrMapOvr>
    <a:masterClrMapping/>
  </p:clrMapOvr>
  <p:transition spd="med">
    <p:strips dir="r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D93BF35-C7E0-4130-AEEE-6F19559C5D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A82FB2BA-8FAA-44CD-ABC7-7ED68A6E41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B8D87A4-E0DD-4897-A4F1-F39E74F114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F19C2C5-3AC3-4748-8266-37BFE39F4632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646099"/>
      </p:ext>
    </p:extLst>
  </p:cSld>
  <p:clrMapOvr>
    <a:masterClrMapping/>
  </p:clrMapOvr>
  <p:transition spd="med">
    <p:strips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FFE7EC-2576-4403-956B-55395248C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3080FC-4879-41FB-A0C1-74E599A6E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55C724-DD03-4B95-B489-E0B2E26F5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68EB-3415-4224-A996-09FA6421C7BA}" type="datetimeFigureOut">
              <a:rPr lang="zh-CN" altLang="en-US" smtClean="0"/>
              <a:t>2020/5/15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82EB22-0AB7-4583-8586-C701B48A5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FAC333-ABFD-443C-B400-2A1558D07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616F-5AF4-4C2C-9E26-53EE02983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266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BE07A0-D9C2-4BE0-98BB-B530BB947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2D8C40-1C4B-4A6D-A2A6-12036BFA5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53BAA8-5702-433E-849B-C05E4167E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68EB-3415-4224-A996-09FA6421C7BA}" type="datetimeFigureOut">
              <a:rPr lang="zh-CN" altLang="en-US" smtClean="0"/>
              <a:t>2020/5/15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3904B3-37F1-455D-8EE0-00358A12F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1E6EB6-6A07-4E08-9C84-0E5C168B5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616F-5AF4-4C2C-9E26-53EE02983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172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9E8BBD-4DEA-43DC-82F6-0417C96CF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F504B2-6F17-4607-B4FB-42978F9885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EE9904-47D0-4343-8C31-B5457BABF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354279-82F7-4754-8E6C-03118BB9C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68EB-3415-4224-A996-09FA6421C7BA}" type="datetimeFigureOut">
              <a:rPr lang="zh-CN" altLang="en-US" smtClean="0"/>
              <a:t>2020/5/15 Friday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A39C3F-4551-4596-B032-6D9C4AF72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121D84-7947-41B6-AC8D-480F1D3A6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616F-5AF4-4C2C-9E26-53EE02983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221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585444-4309-4307-9BCF-5E2547A2C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44C330-DE48-4D13-9553-9A05B38D8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A41DC7-AB26-4CFE-A5BB-7B451BD7D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5A80B6-A539-4B1F-A017-C305CD2092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0AB047-EC12-4DBC-B5C4-8F08BA2DB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455C7A9-9323-4F76-8164-E6F26C7D6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68EB-3415-4224-A996-09FA6421C7BA}" type="datetimeFigureOut">
              <a:rPr lang="zh-CN" altLang="en-US" smtClean="0"/>
              <a:t>2020/5/15 Friday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BC6BC6E-B8AE-454D-803C-20ACCB28D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BFAB3D0-5766-42AD-AD8B-44D96DA7C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616F-5AF4-4C2C-9E26-53EE02983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970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54467-0CCC-432B-8A42-42C9DC687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F3C054-CC66-4DD0-8080-17C7A2B4B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68EB-3415-4224-A996-09FA6421C7BA}" type="datetimeFigureOut">
              <a:rPr lang="zh-CN" altLang="en-US" smtClean="0"/>
              <a:t>2020/5/15 Friday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3ABEC8C-8962-4EB4-92CE-340D5AF82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AD0C46B-799D-44A8-8225-F0C115669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616F-5AF4-4C2C-9E26-53EE02983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971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8EFBCE5-A8F6-45D5-A2C7-A990B4641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68EB-3415-4224-A996-09FA6421C7BA}" type="datetimeFigureOut">
              <a:rPr lang="zh-CN" altLang="en-US" smtClean="0"/>
              <a:t>2020/5/15 Friday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35CD79-3343-42AE-9784-14F2FD24C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DD0B9A-98FF-45EA-B226-9689878D2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616F-5AF4-4C2C-9E26-53EE02983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777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032946-CFD3-4AC3-8719-DDB30BB66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6AB362-8EF3-4612-894B-D29607651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A3E104-F308-472D-846F-D7B53B717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AF40B3-B570-4A53-A1F1-DD23D7360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68EB-3415-4224-A996-09FA6421C7BA}" type="datetimeFigureOut">
              <a:rPr lang="zh-CN" altLang="en-US" smtClean="0"/>
              <a:t>2020/5/15 Friday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DC0CA4-6671-4F5C-8DB6-BC5633073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5CD163-5B45-44DE-B629-F6A83D302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616F-5AF4-4C2C-9E26-53EE02983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667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AAD2B0-935F-4D26-B27E-D16CA66E4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2CAD01F-6C78-4F17-A981-BDEAF051A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FE1B34-2A94-4F76-AEA6-B824C707D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114921-8490-4FF8-AA90-B00B949E1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68EB-3415-4224-A996-09FA6421C7BA}" type="datetimeFigureOut">
              <a:rPr lang="zh-CN" altLang="en-US" smtClean="0"/>
              <a:t>2020/5/15 Friday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045A94-9A91-4378-9671-72E27B9EA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FF3C4B-A467-4547-AECF-68026BE98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616F-5AF4-4C2C-9E26-53EE02983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308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611DB95-2010-4001-8A02-CE60E3ECB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54F63C-1F8D-4F4C-A08C-3DB08F18F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26E254-C1BE-4BFD-B5FE-AF22898076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768EB-3415-4224-A996-09FA6421C7BA}" type="datetimeFigureOut">
              <a:rPr lang="zh-CN" altLang="en-US" smtClean="0"/>
              <a:t>2020/5/15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3F1D89-0A9B-43F0-AE95-4C36825075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6D13E2-4CE3-4C12-99FC-B541893F9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6616F-5AF4-4C2C-9E26-53EE02983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631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84B549C2-4824-4123-96E3-6BA59F7C4C4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56684" y="336551"/>
            <a:ext cx="58420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1800"/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E269AA13-7934-481A-934B-F2350A33114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066801" y="336551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1800"/>
          </a:p>
        </p:txBody>
      </p:sp>
      <p:sp>
        <p:nvSpPr>
          <p:cNvPr id="68612" name="Rectangle 4">
            <a:extLst>
              <a:ext uri="{FF2B5EF4-FFF2-40B4-BE49-F238E27FC236}">
                <a16:creationId xmlns:a16="http://schemas.microsoft.com/office/drawing/2014/main" id="{64339384-EE1A-4AF6-A89E-5141D65E3F2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21785" y="758826"/>
            <a:ext cx="563033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1800"/>
          </a:p>
        </p:txBody>
      </p:sp>
      <p:sp>
        <p:nvSpPr>
          <p:cNvPr id="68613" name="Rectangle 5">
            <a:extLst>
              <a:ext uri="{FF2B5EF4-FFF2-40B4-BE49-F238E27FC236}">
                <a16:creationId xmlns:a16="http://schemas.microsoft.com/office/drawing/2014/main" id="{917757DC-8E08-4C7D-AB8C-D4DC40861F5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14967" y="758826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1800"/>
          </a:p>
        </p:txBody>
      </p:sp>
      <p:sp>
        <p:nvSpPr>
          <p:cNvPr id="68614" name="Rectangle 6">
            <a:extLst>
              <a:ext uri="{FF2B5EF4-FFF2-40B4-BE49-F238E27FC236}">
                <a16:creationId xmlns:a16="http://schemas.microsoft.com/office/drawing/2014/main" id="{02E76956-AEB6-48FC-8815-28B69D5F564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69333" y="685801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1800"/>
          </a:p>
        </p:txBody>
      </p:sp>
      <p:sp>
        <p:nvSpPr>
          <p:cNvPr id="68615" name="Rectangle 7">
            <a:extLst>
              <a:ext uri="{FF2B5EF4-FFF2-40B4-BE49-F238E27FC236}">
                <a16:creationId xmlns:a16="http://schemas.microsoft.com/office/drawing/2014/main" id="{1CA0CFDA-E4C7-44F3-8877-8E4B955EA072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16000" y="228601"/>
            <a:ext cx="42333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1800"/>
          </a:p>
        </p:txBody>
      </p:sp>
      <p:sp>
        <p:nvSpPr>
          <p:cNvPr id="68616" name="Rectangle 8">
            <a:extLst>
              <a:ext uri="{FF2B5EF4-FFF2-40B4-BE49-F238E27FC236}">
                <a16:creationId xmlns:a16="http://schemas.microsoft.com/office/drawing/2014/main" id="{A059E3F9-791C-429B-B87B-6A491252BE3A}"/>
              </a:ext>
            </a:extLst>
          </p:cNvPr>
          <p:cNvSpPr>
            <a:spLocks noChangeArrowheads="1"/>
          </p:cNvSpPr>
          <p:nvPr/>
        </p:nvSpPr>
        <p:spPr bwMode="gray">
          <a:xfrm>
            <a:off x="590551" y="1019175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1800"/>
          </a:p>
        </p:txBody>
      </p:sp>
      <p:sp>
        <p:nvSpPr>
          <p:cNvPr id="31753" name="Rectangle 9">
            <a:extLst>
              <a:ext uri="{FF2B5EF4-FFF2-40B4-BE49-F238E27FC236}">
                <a16:creationId xmlns:a16="http://schemas.microsoft.com/office/drawing/2014/main" id="{27198FF9-4B53-427D-A777-83CA8356AF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34584" y="236538"/>
            <a:ext cx="9438216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1754" name="Rectangle 10">
            <a:extLst>
              <a:ext uri="{FF2B5EF4-FFF2-40B4-BE49-F238E27FC236}">
                <a16:creationId xmlns:a16="http://schemas.microsoft.com/office/drawing/2014/main" id="{3B963C61-B95F-4FED-8E74-DA544E317D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371600"/>
            <a:ext cx="108712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8619" name="Rectangle 11">
            <a:extLst>
              <a:ext uri="{FF2B5EF4-FFF2-40B4-BE49-F238E27FC236}">
                <a16:creationId xmlns:a16="http://schemas.microsoft.com/office/drawing/2014/main" id="{6DC07D9A-9161-4681-ACD7-F50455A5014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19200" y="63246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8620" name="Rectangle 12">
            <a:extLst>
              <a:ext uri="{FF2B5EF4-FFF2-40B4-BE49-F238E27FC236}">
                <a16:creationId xmlns:a16="http://schemas.microsoft.com/office/drawing/2014/main" id="{0714C1FC-724D-4062-8F61-374FF410F47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70400" y="63246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8621" name="Rectangle 13">
            <a:extLst>
              <a:ext uri="{FF2B5EF4-FFF2-40B4-BE49-F238E27FC236}">
                <a16:creationId xmlns:a16="http://schemas.microsoft.com/office/drawing/2014/main" id="{E3CF5BE3-927D-4325-BDA3-863C7534D6E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3246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A0F25EFA-0E77-42D0-BDB1-06740AC5A7B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4782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ransition spd="med">
    <p:strips dir="rd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>
            <a:extLst>
              <a:ext uri="{FF2B5EF4-FFF2-40B4-BE49-F238E27FC236}">
                <a16:creationId xmlns:a16="http://schemas.microsoft.com/office/drawing/2014/main" id="{03946A84-99D3-4AF2-ABD6-68341DCFB7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05014" y="392115"/>
            <a:ext cx="9395142" cy="754062"/>
          </a:xfrm>
        </p:spPr>
        <p:txBody>
          <a:bodyPr/>
          <a:lstStyle/>
          <a:p>
            <a:pPr eaLnBrk="1" hangingPunct="1"/>
            <a:r>
              <a:rPr lang="en-US" altLang="zh-CN" dirty="0"/>
              <a:t>6.3</a:t>
            </a:r>
            <a:r>
              <a:rPr lang="zh-CN" altLang="en-US" dirty="0"/>
              <a:t>同步时序电路的设计</a:t>
            </a:r>
            <a:r>
              <a:rPr lang="en-US" altLang="zh-CN" dirty="0"/>
              <a:t>-</a:t>
            </a:r>
            <a:r>
              <a:rPr lang="zh-CN" altLang="en-US" dirty="0"/>
              <a:t>状态化简（补充）</a:t>
            </a:r>
          </a:p>
        </p:txBody>
      </p:sp>
      <p:sp>
        <p:nvSpPr>
          <p:cNvPr id="4102" name="Text Box 3">
            <a:extLst>
              <a:ext uri="{FF2B5EF4-FFF2-40B4-BE49-F238E27FC236}">
                <a16:creationId xmlns:a16="http://schemas.microsoft.com/office/drawing/2014/main" id="{C774517F-8C2D-4DD6-B8E5-54543863E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5014" y="1295401"/>
            <a:ext cx="782478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       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对实际逻辑问题归纳得到的状态数可能包含有重复状态。重复状态可以合并。</a:t>
            </a:r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2AF57850-6E56-42CD-B74A-C193BE50B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286000"/>
            <a:ext cx="85344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l"/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等价状态：两个或两个以上状态在相同的输入条件下有相同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的输出，并且转换到的新状态也相同，则这两个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状态是等价状态。这些等价的状态组成一个等价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类。等价状态可合并成一个状态。</a:t>
            </a:r>
          </a:p>
        </p:txBody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8A2E43F5-7603-458D-B0A5-E810627DC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1" y="3978276"/>
            <a:ext cx="849463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l"/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最大等价类：如果一个等价类不包含在另一个等价类中，则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  这个等价类就是最大等价类。</a:t>
            </a:r>
          </a:p>
        </p:txBody>
      </p:sp>
      <p:grpSp>
        <p:nvGrpSpPr>
          <p:cNvPr id="4105" name="Group 6">
            <a:extLst>
              <a:ext uri="{FF2B5EF4-FFF2-40B4-BE49-F238E27FC236}">
                <a16:creationId xmlns:a16="http://schemas.microsoft.com/office/drawing/2014/main" id="{1DBA7D30-5B9B-48D3-B22D-61E81DCE89D1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5181600"/>
            <a:ext cx="2095500" cy="1428750"/>
            <a:chOff x="1747" y="2679"/>
            <a:chExt cx="2153" cy="1485"/>
          </a:xfrm>
        </p:grpSpPr>
        <p:graphicFrame>
          <p:nvGraphicFramePr>
            <p:cNvPr id="4099" name="Object 7">
              <a:extLst>
                <a:ext uri="{FF2B5EF4-FFF2-40B4-BE49-F238E27FC236}">
                  <a16:creationId xmlns:a16="http://schemas.microsoft.com/office/drawing/2014/main" id="{75B46ED7-99E4-4F47-B7E2-046A73C809D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47" y="2679"/>
            <a:ext cx="1381" cy="14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" name="剪辑" r:id="rId3" imgW="3025440" imgH="3252600" progId="MS_ClipArt_Gallery.2">
                    <p:embed/>
                  </p:oleObj>
                </mc:Choice>
                <mc:Fallback>
                  <p:oleObj name="剪辑" r:id="rId3" imgW="3025440" imgH="3252600" progId="MS_ClipArt_Gallery.2">
                    <p:embed/>
                    <p:pic>
                      <p:nvPicPr>
                        <p:cNvPr id="4099" name="Object 7">
                          <a:extLst>
                            <a:ext uri="{FF2B5EF4-FFF2-40B4-BE49-F238E27FC236}">
                              <a16:creationId xmlns:a16="http://schemas.microsoft.com/office/drawing/2014/main" id="{75B46ED7-99E4-4F47-B7E2-046A73C809D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7" y="2679"/>
                          <a:ext cx="1381" cy="14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0" name="Object 8">
              <a:extLst>
                <a:ext uri="{FF2B5EF4-FFF2-40B4-BE49-F238E27FC236}">
                  <a16:creationId xmlns:a16="http://schemas.microsoft.com/office/drawing/2014/main" id="{0DCDAA19-9F08-41E5-B885-FFB0886FC30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03" y="2879"/>
            <a:ext cx="697" cy="1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5" name="剪辑" r:id="rId5" imgW="2440080" imgH="4413240" progId="MS_ClipArt_Gallery.2">
                    <p:embed/>
                  </p:oleObj>
                </mc:Choice>
                <mc:Fallback>
                  <p:oleObj name="剪辑" r:id="rId5" imgW="2440080" imgH="4413240" progId="MS_ClipArt_Gallery.2">
                    <p:embed/>
                    <p:pic>
                      <p:nvPicPr>
                        <p:cNvPr id="4100" name="Object 8">
                          <a:extLst>
                            <a:ext uri="{FF2B5EF4-FFF2-40B4-BE49-F238E27FC236}">
                              <a16:creationId xmlns:a16="http://schemas.microsoft.com/office/drawing/2014/main" id="{0DCDAA19-9F08-41E5-B885-FFB0886FC30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3" y="2879"/>
                          <a:ext cx="697" cy="1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98" name="Object 9">
            <a:extLst>
              <a:ext uri="{FF2B5EF4-FFF2-40B4-BE49-F238E27FC236}">
                <a16:creationId xmlns:a16="http://schemas.microsoft.com/office/drawing/2014/main" id="{ACD11484-E924-4BC8-9CBA-8F930463D0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5399088"/>
          <a:ext cx="2514600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剪辑" r:id="rId7" imgW="1648440" imgH="744840" progId="MS_ClipArt_Gallery.2">
                  <p:embed/>
                </p:oleObj>
              </mc:Choice>
              <mc:Fallback>
                <p:oleObj name="剪辑" r:id="rId7" imgW="1648440" imgH="744840" progId="MS_ClipArt_Gallery.2">
                  <p:embed/>
                  <p:pic>
                    <p:nvPicPr>
                      <p:cNvPr id="4098" name="Object 9">
                        <a:extLst>
                          <a:ext uri="{FF2B5EF4-FFF2-40B4-BE49-F238E27FC236}">
                            <a16:creationId xmlns:a16="http://schemas.microsoft.com/office/drawing/2014/main" id="{ACD11484-E924-4BC8-9CBA-8F930463D0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5399088"/>
                        <a:ext cx="2514600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2445931"/>
      </p:ext>
    </p:extLst>
  </p:cSld>
  <p:clrMapOvr>
    <a:masterClrMapping/>
  </p:clrMapOvr>
  <p:transition spd="med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autoUpdateAnimBg="0"/>
      <p:bldP spid="1946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>
            <a:extLst>
              <a:ext uri="{FF2B5EF4-FFF2-40B4-BE49-F238E27FC236}">
                <a16:creationId xmlns:a16="http://schemas.microsoft.com/office/drawing/2014/main" id="{03946A84-99D3-4AF2-ABD6-68341DCFB7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74938" y="236538"/>
            <a:ext cx="7078662" cy="754062"/>
          </a:xfrm>
        </p:spPr>
        <p:txBody>
          <a:bodyPr/>
          <a:lstStyle/>
          <a:p>
            <a:pPr eaLnBrk="1" hangingPunct="1"/>
            <a:r>
              <a:rPr lang="en-US" altLang="zh-CN" dirty="0"/>
              <a:t>  </a:t>
            </a:r>
            <a:r>
              <a:rPr lang="zh-CN" altLang="en-US" dirty="0"/>
              <a:t>状态化简</a:t>
            </a:r>
          </a:p>
        </p:txBody>
      </p:sp>
      <p:sp>
        <p:nvSpPr>
          <p:cNvPr id="4102" name="Text Box 3">
            <a:extLst>
              <a:ext uri="{FF2B5EF4-FFF2-40B4-BE49-F238E27FC236}">
                <a16:creationId xmlns:a16="http://schemas.microsoft.com/office/drawing/2014/main" id="{C774517F-8C2D-4DD6-B8E5-54543863E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5014" y="1295401"/>
            <a:ext cx="782478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       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对实际逻辑问题归纳得到的状态数可能包含有重复状态。重复状态可以合并。</a:t>
            </a:r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2AF57850-6E56-42CD-B74A-C193BE50B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286000"/>
            <a:ext cx="85344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l"/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等价状态：两个或两个以上状态在相同的输入条件下有相同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的输出，并且转换到的新状态也相同，则这两个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状态是等价状态。这些等价的状态组成一个等价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类。等价状态可合并成一个状态。</a:t>
            </a:r>
          </a:p>
        </p:txBody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8A2E43F5-7603-458D-B0A5-E810627DC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1" y="3978276"/>
            <a:ext cx="849463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l"/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最大等价类：如果一个等价类不包含在另一个等价类中，则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  这个等价类就是最大等价类。</a:t>
            </a:r>
          </a:p>
        </p:txBody>
      </p:sp>
      <p:grpSp>
        <p:nvGrpSpPr>
          <p:cNvPr id="4105" name="Group 6">
            <a:extLst>
              <a:ext uri="{FF2B5EF4-FFF2-40B4-BE49-F238E27FC236}">
                <a16:creationId xmlns:a16="http://schemas.microsoft.com/office/drawing/2014/main" id="{1DBA7D30-5B9B-48D3-B22D-61E81DCE89D1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5181600"/>
            <a:ext cx="2095500" cy="1428750"/>
            <a:chOff x="1747" y="2679"/>
            <a:chExt cx="2153" cy="1485"/>
          </a:xfrm>
        </p:grpSpPr>
        <p:graphicFrame>
          <p:nvGraphicFramePr>
            <p:cNvPr id="4099" name="Object 7">
              <a:extLst>
                <a:ext uri="{FF2B5EF4-FFF2-40B4-BE49-F238E27FC236}">
                  <a16:creationId xmlns:a16="http://schemas.microsoft.com/office/drawing/2014/main" id="{75B46ED7-99E4-4F47-B7E2-046A73C809D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47" y="2679"/>
            <a:ext cx="1381" cy="14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8" name="剪辑" r:id="rId3" imgW="3025440" imgH="3252600" progId="MS_ClipArt_Gallery.2">
                    <p:embed/>
                  </p:oleObj>
                </mc:Choice>
                <mc:Fallback>
                  <p:oleObj name="剪辑" r:id="rId3" imgW="3025440" imgH="3252600" progId="MS_ClipArt_Gallery.2">
                    <p:embed/>
                    <p:pic>
                      <p:nvPicPr>
                        <p:cNvPr id="4099" name="Object 7">
                          <a:extLst>
                            <a:ext uri="{FF2B5EF4-FFF2-40B4-BE49-F238E27FC236}">
                              <a16:creationId xmlns:a16="http://schemas.microsoft.com/office/drawing/2014/main" id="{75B46ED7-99E4-4F47-B7E2-046A73C809D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7" y="2679"/>
                          <a:ext cx="1381" cy="14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0" name="Object 8">
              <a:extLst>
                <a:ext uri="{FF2B5EF4-FFF2-40B4-BE49-F238E27FC236}">
                  <a16:creationId xmlns:a16="http://schemas.microsoft.com/office/drawing/2014/main" id="{0DCDAA19-9F08-41E5-B885-FFB0886FC30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03" y="2879"/>
            <a:ext cx="697" cy="1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9" name="剪辑" r:id="rId5" imgW="2440080" imgH="4413240" progId="MS_ClipArt_Gallery.2">
                    <p:embed/>
                  </p:oleObj>
                </mc:Choice>
                <mc:Fallback>
                  <p:oleObj name="剪辑" r:id="rId5" imgW="2440080" imgH="4413240" progId="MS_ClipArt_Gallery.2">
                    <p:embed/>
                    <p:pic>
                      <p:nvPicPr>
                        <p:cNvPr id="4100" name="Object 8">
                          <a:extLst>
                            <a:ext uri="{FF2B5EF4-FFF2-40B4-BE49-F238E27FC236}">
                              <a16:creationId xmlns:a16="http://schemas.microsoft.com/office/drawing/2014/main" id="{0DCDAA19-9F08-41E5-B885-FFB0886FC30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3" y="2879"/>
                          <a:ext cx="697" cy="1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98" name="Object 9">
            <a:extLst>
              <a:ext uri="{FF2B5EF4-FFF2-40B4-BE49-F238E27FC236}">
                <a16:creationId xmlns:a16="http://schemas.microsoft.com/office/drawing/2014/main" id="{ACD11484-E924-4BC8-9CBA-8F930463D0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5399088"/>
          <a:ext cx="2514600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剪辑" r:id="rId7" imgW="1648440" imgH="744840" progId="MS_ClipArt_Gallery.2">
                  <p:embed/>
                </p:oleObj>
              </mc:Choice>
              <mc:Fallback>
                <p:oleObj name="剪辑" r:id="rId7" imgW="1648440" imgH="744840" progId="MS_ClipArt_Gallery.2">
                  <p:embed/>
                  <p:pic>
                    <p:nvPicPr>
                      <p:cNvPr id="4098" name="Object 9">
                        <a:extLst>
                          <a:ext uri="{FF2B5EF4-FFF2-40B4-BE49-F238E27FC236}">
                            <a16:creationId xmlns:a16="http://schemas.microsoft.com/office/drawing/2014/main" id="{ACD11484-E924-4BC8-9CBA-8F930463D0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5399088"/>
                        <a:ext cx="2514600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8338393"/>
      </p:ext>
    </p:extLst>
  </p:cSld>
  <p:clrMapOvr>
    <a:masterClrMapping/>
  </p:clrMapOvr>
  <p:transition spd="med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autoUpdateAnimBg="0"/>
      <p:bldP spid="19461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B6615A50-CBDD-4385-A081-17BE5CD008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82900" y="236538"/>
            <a:ext cx="5875338" cy="762000"/>
          </a:xfrm>
        </p:spPr>
        <p:txBody>
          <a:bodyPr/>
          <a:lstStyle/>
          <a:p>
            <a:pPr eaLnBrk="1" hangingPunct="1"/>
            <a:r>
              <a:rPr lang="zh-CN" altLang="en-US"/>
              <a:t>状态化简的一般化简步骤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6D388A3E-FF39-412A-AA3E-2C80C9258E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48064" y="1606551"/>
            <a:ext cx="5284787" cy="2733675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画状态隐含表</a:t>
            </a: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顺序比较</a:t>
            </a: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关连比较</a:t>
            </a: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确定最终的状态数</a:t>
            </a:r>
          </a:p>
        </p:txBody>
      </p:sp>
    </p:spTree>
    <p:extLst>
      <p:ext uri="{BB962C8B-B14F-4D97-AF65-F5344CB8AC3E}">
        <p14:creationId xmlns:p14="http://schemas.microsoft.com/office/powerpoint/2010/main" val="4141541313"/>
      </p:ext>
    </p:extLst>
  </p:cSld>
  <p:clrMapOvr>
    <a:masterClrMapping/>
  </p:clrMapOvr>
  <p:transition spd="med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>
            <a:extLst>
              <a:ext uri="{FF2B5EF4-FFF2-40B4-BE49-F238E27FC236}">
                <a16:creationId xmlns:a16="http://schemas.microsoft.com/office/drawing/2014/main" id="{07E26AFD-9751-4FBD-8150-E81CB8CE2F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74939" y="236538"/>
            <a:ext cx="5737225" cy="762000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画状态隐含表</a:t>
            </a:r>
          </a:p>
        </p:txBody>
      </p:sp>
      <p:sp>
        <p:nvSpPr>
          <p:cNvPr id="7172" name="Text Box 3">
            <a:extLst>
              <a:ext uri="{FF2B5EF4-FFF2-40B4-BE49-F238E27FC236}">
                <a16:creationId xmlns:a16="http://schemas.microsoft.com/office/drawing/2014/main" id="{13A583F7-87C7-4D3F-92F1-9F82616D0B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295400"/>
            <a:ext cx="72390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隐含表是一个直角三角形网，两边网格数相 等，等于状态数减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</a:p>
          <a:p>
            <a:pPr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例如下表所示是一个状态表及其隐含表：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331DA841-59C5-4FAA-AD85-32245B8CB1C6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2819400"/>
            <a:ext cx="2914650" cy="3886200"/>
            <a:chOff x="420" y="1092"/>
            <a:chExt cx="2028" cy="2725"/>
          </a:xfrm>
        </p:grpSpPr>
        <p:graphicFrame>
          <p:nvGraphicFramePr>
            <p:cNvPr id="7170" name="Object 5">
              <a:extLst>
                <a:ext uri="{FF2B5EF4-FFF2-40B4-BE49-F238E27FC236}">
                  <a16:creationId xmlns:a16="http://schemas.microsoft.com/office/drawing/2014/main" id="{DB6EE8E0-C066-403C-A476-4FDD9CCCA0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0" y="1428"/>
            <a:ext cx="2028" cy="23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2" name="文档" r:id="rId3" imgW="1404720" imgH="1780560" progId="Word.Document.8">
                    <p:embed/>
                  </p:oleObj>
                </mc:Choice>
                <mc:Fallback>
                  <p:oleObj name="文档" r:id="rId3" imgW="1404720" imgH="1780560" progId="Word.Document.8">
                    <p:embed/>
                    <p:pic>
                      <p:nvPicPr>
                        <p:cNvPr id="7170" name="Object 5">
                          <a:extLst>
                            <a:ext uri="{FF2B5EF4-FFF2-40B4-BE49-F238E27FC236}">
                              <a16:creationId xmlns:a16="http://schemas.microsoft.com/office/drawing/2014/main" id="{DB6EE8E0-C066-403C-A476-4FDD9CCCA09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" y="1428"/>
                          <a:ext cx="2028" cy="23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7" name="Text Box 6">
              <a:extLst>
                <a:ext uri="{FF2B5EF4-FFF2-40B4-BE49-F238E27FC236}">
                  <a16:creationId xmlns:a16="http://schemas.microsoft.com/office/drawing/2014/main" id="{17374360-2484-4BCC-9761-91AF60E111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1092"/>
              <a:ext cx="888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状态表：</a:t>
              </a:r>
            </a:p>
          </p:txBody>
        </p:sp>
      </p:grpSp>
      <p:grpSp>
        <p:nvGrpSpPr>
          <p:cNvPr id="3" name="Group 7">
            <a:extLst>
              <a:ext uri="{FF2B5EF4-FFF2-40B4-BE49-F238E27FC236}">
                <a16:creationId xmlns:a16="http://schemas.microsoft.com/office/drawing/2014/main" id="{498A3827-2AAA-476C-BF93-16E8A84CD513}"/>
              </a:ext>
            </a:extLst>
          </p:cNvPr>
          <p:cNvGrpSpPr>
            <a:grpSpLocks/>
          </p:cNvGrpSpPr>
          <p:nvPr/>
        </p:nvGrpSpPr>
        <p:grpSpPr bwMode="auto">
          <a:xfrm>
            <a:off x="6324601" y="2895600"/>
            <a:ext cx="3190875" cy="3576638"/>
            <a:chOff x="2934" y="1092"/>
            <a:chExt cx="2220" cy="2508"/>
          </a:xfrm>
        </p:grpSpPr>
        <p:pic>
          <p:nvPicPr>
            <p:cNvPr id="7175" name="Picture 8">
              <a:extLst>
                <a:ext uri="{FF2B5EF4-FFF2-40B4-BE49-F238E27FC236}">
                  <a16:creationId xmlns:a16="http://schemas.microsoft.com/office/drawing/2014/main" id="{9D00A48A-EB9E-40D1-A6A3-E62C5E2E09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4" y="1380"/>
              <a:ext cx="2220" cy="2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76" name="Text Box 9">
              <a:extLst>
                <a:ext uri="{FF2B5EF4-FFF2-40B4-BE49-F238E27FC236}">
                  <a16:creationId xmlns:a16="http://schemas.microsoft.com/office/drawing/2014/main" id="{68CF4A5F-F633-46A9-A281-410EA0E55A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1092"/>
              <a:ext cx="1008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隐含表：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2367250"/>
      </p:ext>
    </p:extLst>
  </p:cSld>
  <p:clrMapOvr>
    <a:masterClrMapping/>
  </p:clrMapOvr>
  <p:transition spd="med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26E96098-D063-465B-A561-4D079BACC2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74939" y="236538"/>
            <a:ext cx="5253037" cy="762000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顺序比较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06C9FA25-FE74-4658-A5C9-CEF9DC73E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1" y="1143000"/>
            <a:ext cx="8456613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比较结果有三种：</a:t>
            </a:r>
          </a:p>
          <a:p>
            <a:pPr eaLnBrk="1" fontAlgn="base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a 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在输入作用下，两状态的输出不等，则这两个状态不等价，</a:t>
            </a:r>
          </a:p>
          <a:p>
            <a:pPr eaLnBrk="1" fontAlgn="base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       以“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X”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表示；</a:t>
            </a:r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430AEC69-E472-49E3-8A29-B111C2C71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1" y="2438400"/>
            <a:ext cx="8355013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   b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在输入作用下，两状态的输出相等，所得到的次态也相同</a:t>
            </a:r>
          </a:p>
          <a:p>
            <a:pPr eaLnBrk="1" fontAlgn="base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       或交错相等，则两个状态等价，以“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sym typeface="Monotype Sorts" pitchFamily="2" charset="2"/>
              </a:rPr>
              <a:t>√”表示；</a:t>
            </a:r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49793EE2-B99D-4444-A91E-1418B5D0F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257550"/>
            <a:ext cx="864235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  c 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在输入作用下，两状态的输出相等，但次态不同，则这</a:t>
            </a:r>
          </a:p>
          <a:p>
            <a:pPr eaLnBrk="1" fontAlgn="base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       两个状态需要进一步比较（关连比较）才能确定是否等价。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1AB77B35-E3F9-49AF-A7BA-06C32FAB2114}"/>
              </a:ext>
            </a:extLst>
          </p:cNvPr>
          <p:cNvGrpSpPr>
            <a:grpSpLocks/>
          </p:cNvGrpSpPr>
          <p:nvPr/>
        </p:nvGrpSpPr>
        <p:grpSpPr bwMode="auto">
          <a:xfrm>
            <a:off x="2817814" y="4267201"/>
            <a:ext cx="6230937" cy="2513013"/>
            <a:chOff x="815" y="2688"/>
            <a:chExt cx="3925" cy="1583"/>
          </a:xfrm>
        </p:grpSpPr>
        <p:sp>
          <p:nvSpPr>
            <p:cNvPr id="49159" name="Text Box 7">
              <a:extLst>
                <a:ext uri="{FF2B5EF4-FFF2-40B4-BE49-F238E27FC236}">
                  <a16:creationId xmlns:a16="http://schemas.microsoft.com/office/drawing/2014/main" id="{6D294CBE-E166-4B29-8B4A-72DA341FCD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5" y="2784"/>
              <a:ext cx="24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上表的比较结果如下：</a:t>
              </a:r>
            </a:p>
          </p:txBody>
        </p:sp>
        <p:pic>
          <p:nvPicPr>
            <p:cNvPr id="49160" name="Picture 8">
              <a:extLst>
                <a:ext uri="{FF2B5EF4-FFF2-40B4-BE49-F238E27FC236}">
                  <a16:creationId xmlns:a16="http://schemas.microsoft.com/office/drawing/2014/main" id="{84A7FD6B-0A96-407D-8133-189AC42E34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0" y="2688"/>
              <a:ext cx="1584" cy="1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161" name="Text Box 9">
              <a:extLst>
                <a:ext uri="{FF2B5EF4-FFF2-40B4-BE49-F238E27FC236}">
                  <a16:creationId xmlns:a16="http://schemas.microsoft.com/office/drawing/2014/main" id="{514D9E42-1483-47F7-9436-898ED00A7D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3168"/>
              <a:ext cx="4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  <a:sym typeface="Monotype Sorts" pitchFamily="2" charset="2"/>
                </a:rPr>
                <a:t>√</a:t>
              </a:r>
            </a:p>
          </p:txBody>
        </p:sp>
        <p:sp>
          <p:nvSpPr>
            <p:cNvPr id="49162" name="Text Box 10">
              <a:extLst>
                <a:ext uri="{FF2B5EF4-FFF2-40B4-BE49-F238E27FC236}">
                  <a16:creationId xmlns:a16="http://schemas.microsoft.com/office/drawing/2014/main" id="{9CD40A0D-07E5-4B92-8557-03D6C555DB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3744"/>
              <a:ext cx="4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  <a:sym typeface="Monotype Sorts" pitchFamily="2" charset="2"/>
                </a:rPr>
                <a:t>√</a:t>
              </a:r>
            </a:p>
          </p:txBody>
        </p:sp>
        <p:sp>
          <p:nvSpPr>
            <p:cNvPr id="49163" name="Text Box 11">
              <a:extLst>
                <a:ext uri="{FF2B5EF4-FFF2-40B4-BE49-F238E27FC236}">
                  <a16:creationId xmlns:a16="http://schemas.microsoft.com/office/drawing/2014/main" id="{5AD110A3-5665-44FB-8CF9-C393C644CE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3092"/>
              <a:ext cx="2028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表中，</a:t>
              </a: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与</a:t>
              </a: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，</a:t>
              </a: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与</a:t>
              </a: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完全相等；</a:t>
              </a: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与</a:t>
              </a: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，</a:t>
              </a: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与</a:t>
              </a: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需要进一步比较。</a:t>
              </a:r>
              <a:endParaRPr lang="zh-CN" altLang="en-US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5809427"/>
      </p:ext>
    </p:extLst>
  </p:cSld>
  <p:clrMapOvr>
    <a:masterClrMapping/>
  </p:clrMapOvr>
  <p:transition spd="med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autoUpdateAnimBg="0"/>
      <p:bldP spid="25604" grpId="0" build="p" autoUpdateAnimBg="0"/>
      <p:bldP spid="25605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89616FE3-789C-4A6F-A099-64CEE2DF03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74939" y="236538"/>
            <a:ext cx="5322887" cy="762000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关连比较</a:t>
            </a:r>
          </a:p>
        </p:txBody>
      </p:sp>
      <p:sp>
        <p:nvSpPr>
          <p:cNvPr id="26627" name="Text Box 3">
            <a:extLst>
              <a:ext uri="{FF2B5EF4-FFF2-40B4-BE49-F238E27FC236}">
                <a16:creationId xmlns:a16="http://schemas.microsoft.com/office/drawing/2014/main" id="{3BF26D3C-3366-47D1-9A32-954AA7CABD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1" y="1371600"/>
            <a:ext cx="85439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进一步比较隐含表中所填的状态是否等价，可在隐含表上直接比较。有时需要多次比较才能确定两个状态是否等价。</a:t>
            </a:r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8C3F0779-9659-43B8-9E34-35242E45F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2450" y="2317751"/>
            <a:ext cx="861695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         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上表中如果要确定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是否等价，则必须确定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是否等价。从隐含表中看出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不等价，所以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也不等价。       同理，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也不等价。最后得到下右图所示的隐含表。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BB15D2A1-602B-4360-9206-752E00E62A68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3733800"/>
            <a:ext cx="2825750" cy="2895600"/>
            <a:chOff x="480" y="2352"/>
            <a:chExt cx="1780" cy="1824"/>
          </a:xfrm>
        </p:grpSpPr>
        <p:pic>
          <p:nvPicPr>
            <p:cNvPr id="50187" name="Picture 6">
              <a:extLst>
                <a:ext uri="{FF2B5EF4-FFF2-40B4-BE49-F238E27FC236}">
                  <a16:creationId xmlns:a16="http://schemas.microsoft.com/office/drawing/2014/main" id="{5BA4161B-644A-4076-87E6-2CC1F32831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2557"/>
              <a:ext cx="1780" cy="1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188" name="Text Box 7">
              <a:extLst>
                <a:ext uri="{FF2B5EF4-FFF2-40B4-BE49-F238E27FC236}">
                  <a16:creationId xmlns:a16="http://schemas.microsoft.com/office/drawing/2014/main" id="{3C706C2B-F845-4627-83D7-1B7943782D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3017"/>
              <a:ext cx="4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  <a:sym typeface="Monotype Sorts" pitchFamily="2" charset="2"/>
                </a:rPr>
                <a:t>√</a:t>
              </a:r>
            </a:p>
          </p:txBody>
        </p:sp>
        <p:sp>
          <p:nvSpPr>
            <p:cNvPr id="50189" name="Text Box 8">
              <a:extLst>
                <a:ext uri="{FF2B5EF4-FFF2-40B4-BE49-F238E27FC236}">
                  <a16:creationId xmlns:a16="http://schemas.microsoft.com/office/drawing/2014/main" id="{10C64F49-61E3-436E-80A3-712B56C0AC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3630"/>
              <a:ext cx="4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  <a:sym typeface="Monotype Sorts" pitchFamily="2" charset="2"/>
                </a:rPr>
                <a:t>√</a:t>
              </a:r>
            </a:p>
          </p:txBody>
        </p:sp>
        <p:sp>
          <p:nvSpPr>
            <p:cNvPr id="50190" name="Text Box 9">
              <a:extLst>
                <a:ext uri="{FF2B5EF4-FFF2-40B4-BE49-F238E27FC236}">
                  <a16:creationId xmlns:a16="http://schemas.microsoft.com/office/drawing/2014/main" id="{A5808129-68D0-4ACC-8A71-BC24780856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352"/>
              <a:ext cx="10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关连比较前</a:t>
              </a:r>
            </a:p>
          </p:txBody>
        </p:sp>
      </p:grpSp>
      <p:grpSp>
        <p:nvGrpSpPr>
          <p:cNvPr id="3" name="Group 10">
            <a:extLst>
              <a:ext uri="{FF2B5EF4-FFF2-40B4-BE49-F238E27FC236}">
                <a16:creationId xmlns:a16="http://schemas.microsoft.com/office/drawing/2014/main" id="{BCFA8742-AA29-46FB-BA0E-6354500E1F99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3733800"/>
            <a:ext cx="3060700" cy="2895600"/>
            <a:chOff x="2832" y="2352"/>
            <a:chExt cx="1928" cy="1824"/>
          </a:xfrm>
        </p:grpSpPr>
        <p:pic>
          <p:nvPicPr>
            <p:cNvPr id="50183" name="Picture 11">
              <a:extLst>
                <a:ext uri="{FF2B5EF4-FFF2-40B4-BE49-F238E27FC236}">
                  <a16:creationId xmlns:a16="http://schemas.microsoft.com/office/drawing/2014/main" id="{10497F05-394B-4C52-B23D-5BD30F1AF8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" y="2587"/>
              <a:ext cx="1928" cy="1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184" name="Text Box 12">
              <a:extLst>
                <a:ext uri="{FF2B5EF4-FFF2-40B4-BE49-F238E27FC236}">
                  <a16:creationId xmlns:a16="http://schemas.microsoft.com/office/drawing/2014/main" id="{798C4A9A-5953-40D8-BAEE-1B52B0FDBD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3024"/>
              <a:ext cx="4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  <a:sym typeface="Monotype Sorts" pitchFamily="2" charset="2"/>
                </a:rPr>
                <a:t>√</a:t>
              </a:r>
            </a:p>
          </p:txBody>
        </p:sp>
        <p:sp>
          <p:nvSpPr>
            <p:cNvPr id="50185" name="Text Box 13">
              <a:extLst>
                <a:ext uri="{FF2B5EF4-FFF2-40B4-BE49-F238E27FC236}">
                  <a16:creationId xmlns:a16="http://schemas.microsoft.com/office/drawing/2014/main" id="{559BC791-BB22-4BEE-B857-4D675B4D45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3600"/>
              <a:ext cx="4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  <a:sym typeface="Monotype Sorts" pitchFamily="2" charset="2"/>
                </a:rPr>
                <a:t>√</a:t>
              </a:r>
            </a:p>
          </p:txBody>
        </p:sp>
        <p:sp>
          <p:nvSpPr>
            <p:cNvPr id="50186" name="Text Box 14">
              <a:extLst>
                <a:ext uri="{FF2B5EF4-FFF2-40B4-BE49-F238E27FC236}">
                  <a16:creationId xmlns:a16="http://schemas.microsoft.com/office/drawing/2014/main" id="{DDC19B11-CF99-48CF-AF69-81B89A2C5C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6" y="2352"/>
              <a:ext cx="10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关连比较后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1567881"/>
      </p:ext>
    </p:extLst>
  </p:cSld>
  <p:clrMapOvr>
    <a:masterClrMapping/>
  </p:clrMapOvr>
  <p:transition spd="med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 autoUpdateAnimBg="0"/>
      <p:bldP spid="26628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>
            <a:extLst>
              <a:ext uri="{FF2B5EF4-FFF2-40B4-BE49-F238E27FC236}">
                <a16:creationId xmlns:a16="http://schemas.microsoft.com/office/drawing/2014/main" id="{BD6B42AC-BE30-449B-921F-906F592CDA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74938" y="236538"/>
            <a:ext cx="5668962" cy="762000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确定最终的状态数</a:t>
            </a:r>
          </a:p>
        </p:txBody>
      </p:sp>
      <p:sp>
        <p:nvSpPr>
          <p:cNvPr id="8196" name="Text Box 3">
            <a:extLst>
              <a:ext uri="{FF2B5EF4-FFF2-40B4-BE49-F238E27FC236}">
                <a16:creationId xmlns:a16="http://schemas.microsoft.com/office/drawing/2014/main" id="{89CE3C5B-BAB1-4F5F-B263-7860B24D3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371600"/>
            <a:ext cx="8534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经过上述步骤后，即可确定出各个最大等价类。每个最大等价类只保留一个状态。</a:t>
            </a:r>
          </a:p>
        </p:txBody>
      </p:sp>
      <p:sp>
        <p:nvSpPr>
          <p:cNvPr id="27652" name="Text Box 4">
            <a:extLst>
              <a:ext uri="{FF2B5EF4-FFF2-40B4-BE49-F238E27FC236}">
                <a16:creationId xmlns:a16="http://schemas.microsoft.com/office/drawing/2014/main" id="{04A2B9F4-CEDB-430C-9565-C677AD217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1" y="2438400"/>
            <a:ext cx="84883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本例中的最大等价类有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个：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，（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），（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）。每个等价类只保留一个状态：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，则化简结果如下表：</a:t>
            </a:r>
          </a:p>
        </p:txBody>
      </p:sp>
      <p:graphicFrame>
        <p:nvGraphicFramePr>
          <p:cNvPr id="27653" name="Object 5">
            <a:extLst>
              <a:ext uri="{FF2B5EF4-FFF2-40B4-BE49-F238E27FC236}">
                <a16:creationId xmlns:a16="http://schemas.microsoft.com/office/drawing/2014/main" id="{CECAFE11-6641-4F64-A170-9DDC656CFF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3810001"/>
          <a:ext cx="3600450" cy="278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文档" r:id="rId3" imgW="1432440" imgH="1323720" progId="Word.Document.8">
                  <p:embed/>
                </p:oleObj>
              </mc:Choice>
              <mc:Fallback>
                <p:oleObj name="文档" r:id="rId3" imgW="1432440" imgH="1323720" progId="Word.Document.8">
                  <p:embed/>
                  <p:pic>
                    <p:nvPicPr>
                      <p:cNvPr id="27653" name="Object 5">
                        <a:extLst>
                          <a:ext uri="{FF2B5EF4-FFF2-40B4-BE49-F238E27FC236}">
                            <a16:creationId xmlns:a16="http://schemas.microsoft.com/office/drawing/2014/main" id="{CECAFE11-6641-4F64-A170-9DDC656CFF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810001"/>
                        <a:ext cx="3600450" cy="278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4" name="Text Box 6">
            <a:hlinkClick r:id="" action="ppaction://noaction"/>
            <a:extLst>
              <a:ext uri="{FF2B5EF4-FFF2-40B4-BE49-F238E27FC236}">
                <a16:creationId xmlns:a16="http://schemas.microsoft.com/office/drawing/2014/main" id="{CBBC6DE2-4EC6-4924-BB0B-BCCB62051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8800" y="6096001"/>
            <a:ext cx="914400" cy="461665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34925">
            <a:solidFill>
              <a:srgbClr val="00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  <a:hlinkClick r:id="" action="ppaction://hlinkshowjump?jump=firstslide"/>
              </a:rPr>
              <a:t>返回</a:t>
            </a:r>
            <a:endParaRPr kumimoji="1" lang="zh-CN" altLang="en-US" sz="2400" b="1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2948261"/>
      </p:ext>
    </p:extLst>
  </p:cSld>
  <p:clrMapOvr>
    <a:masterClrMapping/>
  </p:clrMapOvr>
  <p:transition spd="med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000099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605</Words>
  <Application>Microsoft Office PowerPoint</Application>
  <PresentationFormat>宽屏</PresentationFormat>
  <Paragraphs>51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等线</vt:lpstr>
      <vt:lpstr>等线 Light</vt:lpstr>
      <vt:lpstr>宋体</vt:lpstr>
      <vt:lpstr>Arial</vt:lpstr>
      <vt:lpstr>Calibri</vt:lpstr>
      <vt:lpstr>Monotype Sorts</vt:lpstr>
      <vt:lpstr>Tahoma</vt:lpstr>
      <vt:lpstr>Times New Roman</vt:lpstr>
      <vt:lpstr>Wingdings</vt:lpstr>
      <vt:lpstr>Office 主题​​</vt:lpstr>
      <vt:lpstr>Blends</vt:lpstr>
      <vt:lpstr>Microsoft Clip Gallery</vt:lpstr>
      <vt:lpstr>Microsoft Word 文档</vt:lpstr>
      <vt:lpstr>6.3同步时序电路的设计-状态化简（补充）</vt:lpstr>
      <vt:lpstr>  状态化简</vt:lpstr>
      <vt:lpstr>状态化简的一般化简步骤</vt:lpstr>
      <vt:lpstr>画状态隐含表</vt:lpstr>
      <vt:lpstr>顺序比较</vt:lpstr>
      <vt:lpstr>关连比较</vt:lpstr>
      <vt:lpstr>确定最终的状态数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6.3同步时序电路的设计-状态化简（补充）</dc:title>
  <dc:creator>Administrator</dc:creator>
  <cp:lastModifiedBy>Administrator</cp:lastModifiedBy>
  <cp:revision>1</cp:revision>
  <dcterms:created xsi:type="dcterms:W3CDTF">2020-05-15T09:10:23Z</dcterms:created>
  <dcterms:modified xsi:type="dcterms:W3CDTF">2020-05-15T09:17:31Z</dcterms:modified>
</cp:coreProperties>
</file>