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0"/>
  </p:notesMasterIdLst>
  <p:handoutMasterIdLst>
    <p:handoutMasterId r:id="rId11"/>
  </p:handoutMasterIdLst>
  <p:sldIdLst>
    <p:sldId id="437" r:id="rId2"/>
    <p:sldId id="438" r:id="rId3"/>
    <p:sldId id="450" r:id="rId4"/>
    <p:sldId id="440" r:id="rId5"/>
    <p:sldId id="453" r:id="rId6"/>
    <p:sldId id="451" r:id="rId7"/>
    <p:sldId id="452" r:id="rId8"/>
    <p:sldId id="454" r:id="rId9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00FF"/>
    <a:srgbClr val="0000CC"/>
    <a:srgbClr val="339933"/>
    <a:srgbClr val="FF0000"/>
    <a:srgbClr val="E0E0E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4731" autoAdjust="0"/>
  </p:normalViewPr>
  <p:slideViewPr>
    <p:cSldViewPr>
      <p:cViewPr>
        <p:scale>
          <a:sx n="80" d="100"/>
          <a:sy n="80" d="100"/>
        </p:scale>
        <p:origin x="-822" y="27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98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98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</a:defRPr>
            </a:lvl1pPr>
          </a:lstStyle>
          <a:p>
            <a:fld id="{A9010C95-03CA-4FD1-AD54-EB265C5984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6345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fld id="{29D29186-548C-4A92-AA99-9CF02CA877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8917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71BA78-4185-42A0-966C-704109FF360A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图中看出，谐波次数越高，幅值分量越小，对原波形的贡献越小，所以在一定条件下可忽略高次谐波。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61BD7-DA1C-4CAC-9476-88DFE035C8D7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图中看出，谐波次数越高，幅值分量越小，对原波形的贡献越小，所以在一定条件下可忽略高次谐波。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B919F3-BEFB-4B75-9ADC-E5E47B3ED3E5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图中看出，谐波次数越高，幅值分量越小，对原波形的贡献越小，所以在一定条件下可忽略高次谐波。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6150C-C587-4D43-8ABB-159F15F98568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图中看出，谐波次数越高，幅值分量越小，对原波形的贡献越小，所以在一定条件下可忽略高次谐波。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>
                <a:ea typeface="隶书" pitchFamily="49" charset="-122"/>
              </a:defRPr>
            </a:lvl1pPr>
          </a:lstStyle>
          <a:p>
            <a:pPr lvl="0"/>
            <a:r>
              <a:rPr lang="en-US" altLang="zh-CN" noProof="0" smtClean="0"/>
              <a:t>abcd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141663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zh-CN" noProof="0" smtClean="0"/>
              <a:t>abcdefg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51D5E3F-A04D-4954-9300-7F0A8EED057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3191" name="AutoShape 7"/>
          <p:cNvSpPr>
            <a:spLocks noChangeArrowheads="1"/>
          </p:cNvSpPr>
          <p:nvPr/>
        </p:nvSpPr>
        <p:spPr bwMode="auto">
          <a:xfrm>
            <a:off x="685800" y="213360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latin typeface="Times New Roman" pitchFamily="18" charset="0"/>
            </a:endParaRPr>
          </a:p>
        </p:txBody>
      </p:sp>
      <p:pic>
        <p:nvPicPr>
          <p:cNvPr id="93192" name="Picture 8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3" name="Picture 9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4" name="Picture 10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582FA9-405E-499B-B37E-353713DEA2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4480059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260350"/>
            <a:ext cx="2008188" cy="5635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4675" y="260350"/>
            <a:ext cx="5876925" cy="5635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D05A792-2D5F-4D18-9D8B-40479FD0A7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2270012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D6FFB3-6E92-483B-BC01-DA5666A0FC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5673832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C52750-8D61-41CE-B5AA-0E4404DD43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6526901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628775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7888" y="1628775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F61F2D8-5667-47D7-8FDB-BFF11D9A67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5526640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935C51-C89E-447A-AA30-EABA31F328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746784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A0A86A-59B5-47B5-9D76-40B6038AD2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9863679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13266D-3C82-4FEA-9F95-26EF528161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7662274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82D265-1B17-4645-B5AC-5E805EA851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8873562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6A96AD-03DA-4286-80B5-DE5EE12488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5475445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E0E0E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260350"/>
            <a:ext cx="80010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r>
              <a:rPr lang="en-US" altLang="zh-CN" smtClean="0"/>
              <a:t>abcd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28775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r>
              <a:rPr lang="en-US" altLang="zh-CN" smtClean="0"/>
              <a:t>abvd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2164" name="AutoShape 4"/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latin typeface="Times New Roman" pitchFamily="18" charset="0"/>
            </a:endParaRPr>
          </a:p>
        </p:txBody>
      </p:sp>
      <p:sp>
        <p:nvSpPr>
          <p:cNvPr id="92165" name="Line 5"/>
          <p:cNvSpPr>
            <a:spLocks noChangeShapeType="1"/>
          </p:cNvSpPr>
          <p:nvPr/>
        </p:nvSpPr>
        <p:spPr bwMode="auto">
          <a:xfrm flipV="1">
            <a:off x="609600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921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fld id="{A3B35CC4-4475-4F73-BBC0-312EB106E0CC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92172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3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4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7" name="Picture 17" descr="未标题-3 拷贝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6589713"/>
            <a:ext cx="150813" cy="14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3000" b="1">
          <a:solidFill>
            <a:schemeClr val="tx1"/>
          </a:solidFill>
          <a:latin typeface="+mn-lt"/>
          <a:ea typeface="+mn-ea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800" b="1">
          <a:solidFill>
            <a:schemeClr val="tx1"/>
          </a:solidFill>
          <a:latin typeface="+mn-lt"/>
          <a:ea typeface="+mn-ea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62" name="Rectangle 18"/>
          <p:cNvSpPr>
            <a:spLocks noChangeArrowheads="1"/>
          </p:cNvSpPr>
          <p:nvPr/>
        </p:nvSpPr>
        <p:spPr bwMode="auto">
          <a:xfrm>
            <a:off x="719138" y="2060575"/>
            <a:ext cx="80295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en-US" altLang="zh-CN" sz="32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hlinkClick r:id="rId3" action="ppaction://hlinksldjump"/>
              </a:rPr>
              <a:t>6.7.1</a:t>
            </a:r>
            <a:r>
              <a:rPr lang="en-US" altLang="zh-CN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hlinkClick r:id="rId3" action="ppaction://hlinksldjump"/>
              </a:rPr>
              <a:t>  </a:t>
            </a:r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hlinkClick r:id="rId3" action="ppaction://hlinksldjump"/>
              </a:rPr>
              <a:t>移位寄存器的</a:t>
            </a:r>
            <a:r>
              <a:rPr lang="en-US" altLang="zh-CN" sz="3200">
                <a:latin typeface="Times New Roman" pitchFamily="18" charset="0"/>
                <a:ea typeface="楷体_GB2312" pitchFamily="49" charset="-122"/>
                <a:hlinkClick r:id="rId3" action="ppaction://hlinksldjump"/>
              </a:rPr>
              <a:t>Verilog</a:t>
            </a:r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hlinkClick r:id="rId3" action="ppaction://hlinksldjump"/>
              </a:rPr>
              <a:t>建模</a:t>
            </a:r>
            <a:endParaRPr lang="zh-CN" altLang="en-US" sz="3200"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3200">
                <a:latin typeface="Times New Roman" pitchFamily="18" charset="0"/>
                <a:ea typeface="楷体_GB2312" pitchFamily="49" charset="-122"/>
                <a:hlinkClick r:id="rId4" action="ppaction://hlinksldjump"/>
              </a:rPr>
              <a:t>6.7.2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  <a:hlinkClick r:id="rId4" action="ppaction://hlinksldjump"/>
              </a:rPr>
              <a:t>  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  <a:hlinkClick r:id="rId4" action="ppaction://hlinksldjump"/>
              </a:rPr>
              <a:t>计数器的</a:t>
            </a:r>
            <a:r>
              <a:rPr lang="en-US" altLang="zh-CN" sz="3200">
                <a:latin typeface="Times New Roman" pitchFamily="18" charset="0"/>
                <a:ea typeface="楷体_GB2312" pitchFamily="49" charset="-122"/>
                <a:hlinkClick r:id="rId4" action="ppaction://hlinksldjump"/>
              </a:rPr>
              <a:t>Verilog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  <a:hlinkClick r:id="rId4" action="ppaction://hlinksldjump"/>
              </a:rPr>
              <a:t>建模</a:t>
            </a:r>
            <a:endParaRPr lang="zh-CN" altLang="en-US" sz="3200"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3200">
                <a:latin typeface="Times New Roman" pitchFamily="18" charset="0"/>
                <a:ea typeface="楷体_GB2312" pitchFamily="49" charset="-122"/>
                <a:hlinkClick r:id="rId5" action="ppaction://hlinksldjump"/>
              </a:rPr>
              <a:t>6.7.3    </a:t>
            </a:r>
            <a:r>
              <a:rPr lang="zh-CN" altLang="en-US" sz="3200">
                <a:latin typeface="Times New Roman" pitchFamily="18" charset="0"/>
                <a:ea typeface="楷体_GB2312" pitchFamily="49" charset="-122"/>
                <a:hlinkClick r:id="rId5" action="ppaction://hlinksldjump"/>
              </a:rPr>
              <a:t>状态图的</a:t>
            </a:r>
            <a:r>
              <a:rPr lang="en-US" altLang="zh-CN" sz="3200">
                <a:latin typeface="Times New Roman" pitchFamily="18" charset="0"/>
                <a:ea typeface="楷体_GB2312" pitchFamily="49" charset="-122"/>
                <a:hlinkClick r:id="rId5" action="ppaction://hlinksldjump"/>
              </a:rPr>
              <a:t>Verilog</a:t>
            </a:r>
            <a:r>
              <a:rPr lang="zh-CN" altLang="en-US" sz="3200">
                <a:latin typeface="Times New Roman" pitchFamily="18" charset="0"/>
                <a:ea typeface="楷体_GB2312" pitchFamily="49" charset="-122"/>
                <a:hlinkClick r:id="rId5" action="ppaction://hlinksldjump"/>
              </a:rPr>
              <a:t>建模</a:t>
            </a: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   </a:t>
            </a:r>
          </a:p>
          <a:p>
            <a:pPr algn="l">
              <a:lnSpc>
                <a:spcPct val="200000"/>
              </a:lnSpc>
            </a:pP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en-US" altLang="zh-CN" sz="3200">
                <a:latin typeface="Times New Roman" pitchFamily="18" charset="0"/>
                <a:ea typeface="楷体_GB2312" pitchFamily="49" charset="-122"/>
                <a:hlinkClick r:id="rId6" action="ppaction://hlinksldjump"/>
              </a:rPr>
              <a:t>6.7.4    </a:t>
            </a:r>
            <a:r>
              <a:rPr lang="zh-CN" altLang="en-US" sz="3200">
                <a:latin typeface="Times New Roman" pitchFamily="18" charset="0"/>
                <a:ea typeface="楷体_GB2312" pitchFamily="49" charset="-122"/>
                <a:hlinkClick r:id="rId6" action="ppaction://hlinksldjump"/>
              </a:rPr>
              <a:t>数字钟的</a:t>
            </a:r>
            <a:r>
              <a:rPr lang="en-US" altLang="zh-CN" sz="3200">
                <a:latin typeface="Times New Roman" pitchFamily="18" charset="0"/>
                <a:ea typeface="楷体_GB2312" pitchFamily="49" charset="-122"/>
                <a:hlinkClick r:id="rId6" action="ppaction://hlinksldjump"/>
              </a:rPr>
              <a:t>Verilog</a:t>
            </a:r>
            <a:r>
              <a:rPr lang="zh-CN" altLang="en-US" sz="3200">
                <a:latin typeface="Times New Roman" pitchFamily="18" charset="0"/>
                <a:ea typeface="楷体_GB2312" pitchFamily="49" charset="-122"/>
                <a:hlinkClick r:id="rId6" action="ppaction://hlinksldjump"/>
              </a:rPr>
              <a:t>建模</a:t>
            </a: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    </a:t>
            </a:r>
          </a:p>
        </p:txBody>
      </p:sp>
      <p:sp>
        <p:nvSpPr>
          <p:cNvPr id="364563" name="Rectangle 19"/>
          <p:cNvSpPr>
            <a:spLocks noChangeArrowheads="1"/>
          </p:cNvSpPr>
          <p:nvPr/>
        </p:nvSpPr>
        <p:spPr bwMode="auto">
          <a:xfrm>
            <a:off x="900113" y="1347788"/>
            <a:ext cx="75517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6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6.7 </a:t>
            </a:r>
            <a:r>
              <a:rPr lang="zh-CN" altLang="en-US" sz="36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z="36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Verilog HDL</a:t>
            </a:r>
            <a:r>
              <a:rPr lang="zh-CN" altLang="en-US" sz="36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描述时序逻辑电路</a:t>
            </a:r>
          </a:p>
        </p:txBody>
      </p:sp>
    </p:spTree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622" name="Rectangle 54"/>
          <p:cNvSpPr>
            <a:spLocks noChangeArrowheads="1"/>
          </p:cNvSpPr>
          <p:nvPr/>
        </p:nvSpPr>
        <p:spPr bwMode="auto">
          <a:xfrm>
            <a:off x="466725" y="1273175"/>
            <a:ext cx="8424863" cy="143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05000"/>
              </a:lnSpc>
            </a:pPr>
            <a:r>
              <a:rPr lang="zh-CN" altLang="en-US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用</a:t>
            </a:r>
            <a:r>
              <a:rPr lang="zh-CN" altLang="en-US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行为级描述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always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描述一个４位双向移位寄存器</a:t>
            </a:r>
            <a:r>
              <a:rPr lang="zh-CN" altLang="en-US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，有异步清零、同步置数、左移、右移和保持。功能同</a:t>
            </a:r>
            <a:r>
              <a:rPr lang="en-US" altLang="zh-CN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74xx194</a:t>
            </a:r>
            <a:r>
              <a:rPr lang="zh-CN" altLang="en-US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>
              <a:solidFill>
                <a:srgbClr val="000066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65623" name="Rectangle 55"/>
          <p:cNvSpPr>
            <a:spLocks noChangeArrowheads="1"/>
          </p:cNvSpPr>
          <p:nvPr/>
        </p:nvSpPr>
        <p:spPr bwMode="auto">
          <a:xfrm>
            <a:off x="539750" y="-387350"/>
            <a:ext cx="8137525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r>
              <a:rPr lang="en-US" altLang="zh-CN" sz="3400">
                <a:solidFill>
                  <a:schemeClr val="accent2"/>
                </a:solidFill>
                <a:latin typeface="Times New Roman" pitchFamily="18" charset="0"/>
              </a:rPr>
              <a:t>6.7.1 </a:t>
            </a:r>
            <a:r>
              <a:rPr lang="zh-CN" altLang="en-US" sz="3400">
                <a:solidFill>
                  <a:schemeClr val="accent2"/>
                </a:solidFill>
                <a:latin typeface="楷体_GB2312" pitchFamily="49" charset="-122"/>
              </a:rPr>
              <a:t>移位寄存器的</a:t>
            </a:r>
            <a:r>
              <a:rPr lang="en-US" altLang="zh-CN" sz="3400">
                <a:solidFill>
                  <a:schemeClr val="accent2"/>
                </a:solidFill>
                <a:latin typeface="Times New Roman" pitchFamily="18" charset="0"/>
              </a:rPr>
              <a:t>Verilog</a:t>
            </a:r>
            <a:r>
              <a:rPr lang="zh-CN" altLang="en-US" sz="3400">
                <a:solidFill>
                  <a:schemeClr val="accent2"/>
                </a:solidFill>
                <a:latin typeface="楷体_GB2312" pitchFamily="49" charset="-122"/>
              </a:rPr>
              <a:t>建模</a:t>
            </a:r>
            <a:endParaRPr lang="zh-CN" altLang="en-US" sz="340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365626" name="Rectangle 58"/>
          <p:cNvSpPr>
            <a:spLocks noChangeArrowheads="1"/>
          </p:cNvSpPr>
          <p:nvPr/>
        </p:nvSpPr>
        <p:spPr bwMode="auto">
          <a:xfrm>
            <a:off x="684213" y="2933700"/>
            <a:ext cx="78486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module shift74x194 (S1, S0, D, Dsl, Dsr, Q, CP, CR);</a:t>
            </a:r>
          </a:p>
          <a:p>
            <a:pPr algn="l">
              <a:lnSpc>
                <a:spcPct val="120000"/>
              </a:lnSpc>
            </a:pP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　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input S1, S0;                   		//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控制输入</a:t>
            </a:r>
          </a:p>
          <a:p>
            <a:pPr algn="l">
              <a:lnSpc>
                <a:spcPct val="120000"/>
              </a:lnSpc>
            </a:pP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 　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input Dsl, Dsr;                 	//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串行输入      </a:t>
            </a:r>
          </a:p>
          <a:p>
            <a:pPr algn="l">
              <a:lnSpc>
                <a:spcPct val="120000"/>
              </a:lnSpc>
            </a:pP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　 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input CP, CR;                  	//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时钟及清零</a:t>
            </a:r>
          </a:p>
          <a:p>
            <a:pPr algn="l">
              <a:lnSpc>
                <a:spcPct val="120000"/>
              </a:lnSpc>
            </a:pP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 　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input [3:0] D;                	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　　　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并行输入</a:t>
            </a:r>
          </a:p>
          <a:p>
            <a:pPr algn="l">
              <a:lnSpc>
                <a:spcPct val="120000"/>
              </a:lnSpc>
            </a:pP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 　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output [3:0] Q;                	//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寄存器输出</a:t>
            </a:r>
          </a:p>
          <a:p>
            <a:pPr algn="l">
              <a:lnSpc>
                <a:spcPct val="120000"/>
              </a:lnSpc>
            </a:pP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　 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reg [3:0] Q;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　　　</a:t>
            </a:r>
            <a:r>
              <a:rPr lang="zh-CN" altLang="en-US" sz="20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　</a:t>
            </a:r>
          </a:p>
        </p:txBody>
      </p:sp>
    </p:spTree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36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6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5" name="Rectangle 3"/>
          <p:cNvSpPr>
            <a:spLocks noChangeArrowheads="1"/>
          </p:cNvSpPr>
          <p:nvPr/>
        </p:nvSpPr>
        <p:spPr bwMode="auto">
          <a:xfrm>
            <a:off x="539750" y="-387350"/>
            <a:ext cx="8137525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r>
              <a:rPr lang="en-US" altLang="zh-CN" sz="3400">
                <a:solidFill>
                  <a:schemeClr val="accent2"/>
                </a:solidFill>
                <a:latin typeface="Times New Roman" pitchFamily="18" charset="0"/>
              </a:rPr>
              <a:t>6.7.1 </a:t>
            </a:r>
            <a:r>
              <a:rPr lang="zh-CN" altLang="en-US" sz="3400">
                <a:solidFill>
                  <a:schemeClr val="accent2"/>
                </a:solidFill>
                <a:latin typeface="楷体_GB2312" pitchFamily="49" charset="-122"/>
              </a:rPr>
              <a:t>移位寄存器的</a:t>
            </a:r>
            <a:r>
              <a:rPr lang="en-US" altLang="zh-CN" sz="3400">
                <a:solidFill>
                  <a:schemeClr val="accent2"/>
                </a:solidFill>
                <a:latin typeface="Times New Roman" pitchFamily="18" charset="0"/>
              </a:rPr>
              <a:t>Verilog</a:t>
            </a:r>
            <a:r>
              <a:rPr lang="zh-CN" altLang="en-US" sz="3400">
                <a:solidFill>
                  <a:schemeClr val="accent2"/>
                </a:solidFill>
                <a:latin typeface="楷体_GB2312" pitchFamily="49" charset="-122"/>
              </a:rPr>
              <a:t>建模</a:t>
            </a:r>
            <a:endParaRPr lang="zh-CN" altLang="en-US" sz="340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323850" y="1246188"/>
            <a:ext cx="8496300" cy="491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0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always @ (posedge CP or negedge CR)</a:t>
            </a:r>
          </a:p>
          <a:p>
            <a:pPr algn="l">
              <a:lnSpc>
                <a:spcPct val="130000"/>
              </a:lnSpc>
            </a:pP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　　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if (~CR) Q &lt;= 4'b0000;</a:t>
            </a:r>
          </a:p>
          <a:p>
            <a:pPr algn="l">
              <a:lnSpc>
                <a:spcPct val="130000"/>
              </a:lnSpc>
            </a:pP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　　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else</a:t>
            </a:r>
          </a:p>
          <a:p>
            <a:pPr algn="l">
              <a:lnSpc>
                <a:spcPct val="130000"/>
              </a:lnSpc>
            </a:pP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　　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case ({S1,S0})</a:t>
            </a:r>
          </a:p>
          <a:p>
            <a:pPr algn="l">
              <a:lnSpc>
                <a:spcPct val="130000"/>
              </a:lnSpc>
            </a:pP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　　　 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2‘b00: Q &lt;= Q;              	//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保持</a:t>
            </a:r>
          </a:p>
          <a:p>
            <a:pPr algn="l">
              <a:lnSpc>
                <a:spcPct val="130000"/>
              </a:lnSpc>
            </a:pP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       　　　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2‘b01: Q &lt;= {Q[2:0],Dsr}; 	//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右移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algn="l">
              <a:lnSpc>
                <a:spcPct val="130000"/>
              </a:lnSpc>
            </a:pP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       　　　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2‘b10: Q &lt;= {Dsl,Q[3:1]}; 	//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左移 </a:t>
            </a:r>
          </a:p>
          <a:p>
            <a:pPr algn="l">
              <a:lnSpc>
                <a:spcPct val="130000"/>
              </a:lnSpc>
            </a:pP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       　　　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2‘b11: Q &lt;= D;             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　	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并行输入</a:t>
            </a:r>
          </a:p>
          <a:p>
            <a:pPr algn="l">
              <a:lnSpc>
                <a:spcPct val="130000"/>
              </a:lnSpc>
            </a:pP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      　　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endcase</a:t>
            </a:r>
          </a:p>
          <a:p>
            <a:pPr algn="l">
              <a:lnSpc>
                <a:spcPct val="130000"/>
              </a:lnSpc>
            </a:pP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endmodule 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　　　　</a:t>
            </a:r>
          </a:p>
        </p:txBody>
      </p:sp>
    </p:spTree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4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49" name="Rectangle 33"/>
          <p:cNvSpPr>
            <a:spLocks noChangeArrowheads="1"/>
          </p:cNvSpPr>
          <p:nvPr/>
        </p:nvSpPr>
        <p:spPr bwMode="auto">
          <a:xfrm>
            <a:off x="684213" y="355600"/>
            <a:ext cx="5054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76176" bIns="76176" anchor="ctr">
            <a:spAutoFit/>
          </a:bodyPr>
          <a:lstStyle/>
          <a:p>
            <a:pPr algn="l"/>
            <a:r>
              <a:rPr lang="en-US" altLang="zh-CN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6.7.2  </a:t>
            </a: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计数器的</a:t>
            </a:r>
            <a:r>
              <a:rPr lang="en-US" altLang="zh-CN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Verilog</a:t>
            </a: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建模实例</a:t>
            </a:r>
            <a:endParaRPr lang="zh-CN" altLang="en-US" sz="280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0" hangingPunct="0"/>
            <a:endParaRPr lang="en-US" altLang="zh-CN" sz="280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7650" name="Rectangle 34"/>
          <p:cNvSpPr>
            <a:spLocks noChangeArrowheads="1"/>
          </p:cNvSpPr>
          <p:nvPr/>
        </p:nvSpPr>
        <p:spPr bwMode="auto">
          <a:xfrm>
            <a:off x="323850" y="2203450"/>
            <a:ext cx="8748713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module counter74x161_beh (    //Verilog 2001, 2005 syntax</a:t>
            </a:r>
          </a:p>
          <a:p>
            <a:pPr algn="l">
              <a:lnSpc>
                <a:spcPct val="120000"/>
              </a:lnSpc>
            </a:pP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input CEP, CET, PE, CP, CR,  //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输入端口声明</a:t>
            </a:r>
          </a:p>
          <a:p>
            <a:pPr algn="l">
              <a:lnSpc>
                <a:spcPct val="120000"/>
              </a:lnSpc>
            </a:pP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input [3:0] D,  	        //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并行数据输入</a:t>
            </a:r>
          </a:p>
          <a:p>
            <a:pPr algn="l">
              <a:lnSpc>
                <a:spcPct val="120000"/>
              </a:lnSpc>
            </a:pP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output TC,	             //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进位输出</a:t>
            </a:r>
          </a:p>
          <a:p>
            <a:pPr algn="l">
              <a:lnSpc>
                <a:spcPct val="120000"/>
              </a:lnSpc>
            </a:pP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output reg [3:0] Q      //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数据输出端口及变量的数据类型声明</a:t>
            </a:r>
          </a:p>
          <a:p>
            <a:pPr algn="l">
              <a:lnSpc>
                <a:spcPct val="120000"/>
              </a:lnSpc>
            </a:pP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algn="l">
              <a:lnSpc>
                <a:spcPct val="120000"/>
              </a:lnSpc>
            </a:pP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wire CE;                  //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中间变量声明</a:t>
            </a:r>
          </a:p>
          <a:p>
            <a:pPr algn="l"/>
            <a:endParaRPr lang="zh-CN" altLang="en-US" sz="2400">
              <a:solidFill>
                <a:srgbClr val="000066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/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</a:t>
            </a:r>
          </a:p>
        </p:txBody>
      </p:sp>
      <p:sp>
        <p:nvSpPr>
          <p:cNvPr id="367653" name="Rectangle 37"/>
          <p:cNvSpPr>
            <a:spLocks noChangeArrowheads="1"/>
          </p:cNvSpPr>
          <p:nvPr/>
        </p:nvSpPr>
        <p:spPr bwMode="auto">
          <a:xfrm>
            <a:off x="684213" y="1412875"/>
            <a:ext cx="8208962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05000"/>
              </a:lnSpc>
            </a:pP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用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Verilog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描述具有使能端、异步置零、同步置数、计数、保持的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10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进制计数器</a:t>
            </a:r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36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ChangeArrowheads="1"/>
          </p:cNvSpPr>
          <p:nvPr/>
        </p:nvSpPr>
        <p:spPr bwMode="auto">
          <a:xfrm>
            <a:off x="684213" y="355600"/>
            <a:ext cx="5054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76176" bIns="76176" anchor="ctr">
            <a:spAutoFit/>
          </a:bodyPr>
          <a:lstStyle/>
          <a:p>
            <a:pPr algn="l"/>
            <a:r>
              <a:rPr lang="en-US" altLang="zh-CN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6.7.2  </a:t>
            </a: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计数器的</a:t>
            </a:r>
            <a:r>
              <a:rPr lang="en-US" altLang="zh-CN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Verilog</a:t>
            </a: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建模实例</a:t>
            </a:r>
            <a:endParaRPr lang="zh-CN" altLang="en-US" sz="280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0" hangingPunct="0"/>
            <a:endParaRPr lang="en-US" altLang="zh-CN" sz="280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7555" name="Rectangle 3"/>
          <p:cNvSpPr>
            <a:spLocks noChangeArrowheads="1"/>
          </p:cNvSpPr>
          <p:nvPr/>
        </p:nvSpPr>
        <p:spPr bwMode="auto">
          <a:xfrm>
            <a:off x="466725" y="1844675"/>
            <a:ext cx="8677275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assign CE=CEP&amp;CET;    //CE=1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时，计数器计数 </a:t>
            </a:r>
          </a:p>
          <a:p>
            <a:pPr algn="l">
              <a:lnSpc>
                <a:spcPct val="120000"/>
              </a:lnSpc>
            </a:pPr>
            <a:r>
              <a:rPr lang="fr-FR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assign TC=CET&amp;PE&amp;(Q == 4'b1111);  //</a:t>
            </a:r>
            <a:r>
              <a:rPr lang="zh-CN" altLang="fr-FR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产生进位输出信号</a:t>
            </a:r>
          </a:p>
          <a:p>
            <a:pPr algn="l">
              <a:lnSpc>
                <a:spcPct val="120000"/>
              </a:lnSpc>
            </a:pP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always @(posedge CP, negedge CR)  //Verilog 2001, 2005 syntax</a:t>
            </a:r>
          </a:p>
          <a:p>
            <a:pPr algn="l">
              <a:lnSpc>
                <a:spcPct val="120000"/>
              </a:lnSpc>
            </a:pP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    if (~CR) Q&lt;=4'b0000;          //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实现异步清零功能</a:t>
            </a:r>
          </a:p>
          <a:p>
            <a:pPr algn="l">
              <a:lnSpc>
                <a:spcPct val="120000"/>
              </a:lnSpc>
            </a:pP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else if (~PE) Q&lt;=D;	         //PE=0, 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同步装入输入数据</a:t>
            </a:r>
          </a:p>
          <a:p>
            <a:pPr algn="l">
              <a:lnSpc>
                <a:spcPct val="120000"/>
              </a:lnSpc>
            </a:pP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else if (CE) Q&lt;=Q+1'b1;      //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加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计数</a:t>
            </a:r>
          </a:p>
          <a:p>
            <a:pPr algn="l">
              <a:lnSpc>
                <a:spcPct val="120000"/>
              </a:lnSpc>
            </a:pP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else Q&lt;=Q;                           //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输出保持不变</a:t>
            </a:r>
          </a:p>
          <a:p>
            <a:pPr algn="l">
              <a:lnSpc>
                <a:spcPct val="120000"/>
              </a:lnSpc>
            </a:pP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endmodule </a:t>
            </a:r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40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ChangeArrowheads="1"/>
          </p:cNvSpPr>
          <p:nvPr/>
        </p:nvSpPr>
        <p:spPr bwMode="auto">
          <a:xfrm>
            <a:off x="684213" y="355600"/>
            <a:ext cx="5054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76176" bIns="76176" anchor="ctr">
            <a:spAutoFit/>
          </a:bodyPr>
          <a:lstStyle/>
          <a:p>
            <a:pPr algn="l"/>
            <a:r>
              <a:rPr lang="en-US" altLang="zh-CN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6.7.3  </a:t>
            </a: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状态图的</a:t>
            </a:r>
            <a:r>
              <a:rPr lang="en-US" altLang="zh-CN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Verilog</a:t>
            </a: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建模实例</a:t>
            </a:r>
            <a:endParaRPr lang="zh-CN" altLang="en-US" sz="280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0" hangingPunct="0"/>
            <a:endParaRPr lang="en-US" altLang="zh-CN" sz="280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3459" name="Rectangle 3"/>
          <p:cNvSpPr>
            <a:spLocks noChangeArrowheads="1"/>
          </p:cNvSpPr>
          <p:nvPr/>
        </p:nvSpPr>
        <p:spPr bwMode="auto">
          <a:xfrm>
            <a:off x="250825" y="1844675"/>
            <a:ext cx="8713788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module  Mealy_sequence_detector (A, CP, CR, Y);</a:t>
            </a:r>
          </a:p>
          <a:p>
            <a:pPr algn="l"/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   input A, CP, CR;</a:t>
            </a:r>
          </a:p>
          <a:p>
            <a:pPr algn="l"/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   output Y;</a:t>
            </a:r>
          </a:p>
          <a:p>
            <a:pPr algn="l"/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   reg Y;		</a:t>
            </a:r>
          </a:p>
          <a:p>
            <a:pPr algn="l"/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   reg [1:0] current_state, next_state;</a:t>
            </a:r>
          </a:p>
          <a:p>
            <a:pPr algn="l"/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   parameter  S0=2’b00, S1=2’b01, S2=2’b11;</a:t>
            </a:r>
          </a:p>
          <a:p>
            <a:pPr algn="l"/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   always @( negedge CP or negedge CR)</a:t>
            </a:r>
          </a:p>
          <a:p>
            <a:pPr algn="l"/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   begin</a:t>
            </a:r>
          </a:p>
          <a:p>
            <a:pPr algn="l"/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       if (~CR)  current_state &lt;=S0; 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　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在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CR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下降沿设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s0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为初态</a:t>
            </a:r>
          </a:p>
          <a:p>
            <a:pPr algn="l"/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       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else          current_state &lt;= next_state;</a:t>
            </a:r>
          </a:p>
          <a:p>
            <a:pPr algn="l"/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   end</a:t>
            </a:r>
          </a:p>
        </p:txBody>
      </p:sp>
      <p:sp>
        <p:nvSpPr>
          <p:cNvPr id="403460" name="Rectangle 4"/>
          <p:cNvSpPr>
            <a:spLocks noChangeArrowheads="1"/>
          </p:cNvSpPr>
          <p:nvPr/>
        </p:nvSpPr>
        <p:spPr bwMode="auto">
          <a:xfrm>
            <a:off x="684213" y="1196975"/>
            <a:ext cx="79216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05000"/>
              </a:lnSpc>
            </a:pP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用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Verilog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描述状态图非常方便，常用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always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或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case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语句</a:t>
            </a:r>
          </a:p>
        </p:txBody>
      </p:sp>
      <p:sp>
        <p:nvSpPr>
          <p:cNvPr id="403462" name="Rectangle 6"/>
          <p:cNvSpPr>
            <a:spLocks noChangeArrowheads="1"/>
          </p:cNvSpPr>
          <p:nvPr/>
        </p:nvSpPr>
        <p:spPr bwMode="auto">
          <a:xfrm>
            <a:off x="0" y="2795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3461" name="Object 5"/>
          <p:cNvGraphicFramePr>
            <a:graphicFrameLocks noChangeAspect="1"/>
          </p:cNvGraphicFramePr>
          <p:nvPr/>
        </p:nvGraphicFramePr>
        <p:xfrm>
          <a:off x="6156325" y="1844675"/>
          <a:ext cx="2987675" cy="256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66" name="图片" r:id="rId5" imgW="2019300" imgH="1752600" progId="Word.Picture.8">
                  <p:embed/>
                </p:oleObj>
              </mc:Choice>
              <mc:Fallback>
                <p:oleObj name="图片" r:id="rId5" imgW="2019300" imgH="17526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844675"/>
                        <a:ext cx="2987675" cy="2563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4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40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/>
      <p:bldP spid="4034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ChangeArrowheads="1"/>
          </p:cNvSpPr>
          <p:nvPr/>
        </p:nvSpPr>
        <p:spPr bwMode="auto">
          <a:xfrm>
            <a:off x="684213" y="355600"/>
            <a:ext cx="5054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76176" bIns="76176" anchor="ctr">
            <a:spAutoFit/>
          </a:bodyPr>
          <a:lstStyle/>
          <a:p>
            <a:pPr algn="l"/>
            <a:r>
              <a:rPr lang="en-US" altLang="zh-CN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6.7.3  </a:t>
            </a: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状态图的</a:t>
            </a:r>
            <a:r>
              <a:rPr lang="en-US" altLang="zh-CN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Verilog</a:t>
            </a: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建模实例</a:t>
            </a:r>
            <a:endParaRPr lang="zh-CN" altLang="en-US" sz="280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0" hangingPunct="0"/>
            <a:endParaRPr lang="en-US" altLang="zh-CN" sz="280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5507" name="Rectangle 3"/>
          <p:cNvSpPr>
            <a:spLocks noChangeArrowheads="1"/>
          </p:cNvSpPr>
          <p:nvPr/>
        </p:nvSpPr>
        <p:spPr bwMode="auto">
          <a:xfrm>
            <a:off x="539750" y="1628775"/>
            <a:ext cx="82804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always @(current_state or A)</a:t>
            </a:r>
          </a:p>
          <a:p>
            <a:pPr algn="l"/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begin	</a:t>
            </a:r>
          </a:p>
          <a:p>
            <a:pPr algn="l"/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  case(current_state)</a:t>
            </a:r>
          </a:p>
          <a:p>
            <a:pPr algn="l"/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　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S0: begin Y&lt;=0; next_state=(A==1)? S1: S0; end</a:t>
            </a:r>
          </a:p>
          <a:p>
            <a:pPr algn="l"/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        S1: begin Y&lt;=0; next_state=(A==1)? S2: S0; end</a:t>
            </a:r>
          </a:p>
          <a:p>
            <a:pPr algn="l"/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        S2: if (A==1)</a:t>
            </a:r>
          </a:p>
          <a:p>
            <a:pPr algn="l"/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                  begin Y&lt;=0; next_state&lt;=S2; end</a:t>
            </a:r>
          </a:p>
          <a:p>
            <a:pPr algn="l"/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	    else</a:t>
            </a:r>
          </a:p>
          <a:p>
            <a:pPr algn="l"/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	        begin Y=1; next_state&lt;=S0; end	  </a:t>
            </a:r>
          </a:p>
          <a:p>
            <a:pPr algn="l"/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        default: begin Y&lt;=0; next_state&lt;=S0; end</a:t>
            </a:r>
          </a:p>
          <a:p>
            <a:pPr algn="l"/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  endcase</a:t>
            </a:r>
          </a:p>
          <a:p>
            <a:pPr algn="l"/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end	</a:t>
            </a:r>
          </a:p>
          <a:p>
            <a:pPr algn="l"/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endmodule </a:t>
            </a:r>
          </a:p>
        </p:txBody>
      </p:sp>
      <p:sp>
        <p:nvSpPr>
          <p:cNvPr id="405508" name="Rectangle 4"/>
          <p:cNvSpPr>
            <a:spLocks noChangeArrowheads="1"/>
          </p:cNvSpPr>
          <p:nvPr/>
        </p:nvSpPr>
        <p:spPr bwMode="auto">
          <a:xfrm>
            <a:off x="684213" y="1196975"/>
            <a:ext cx="79216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05000"/>
              </a:lnSpc>
            </a:pP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第二个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always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是将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current_state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和输入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作为敏感变量</a:t>
            </a:r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4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40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/>
      <p:bldP spid="40550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4179" y="548600"/>
            <a:ext cx="4572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200" dirty="0" smtClean="0"/>
              <a:t>第六章作业</a:t>
            </a:r>
            <a:endParaRPr lang="en-US" altLang="zh-CN" sz="3200" dirty="0" smtClean="0"/>
          </a:p>
          <a:p>
            <a:r>
              <a:rPr lang="en-US" altLang="zh-CN" sz="3200" dirty="0" smtClean="0"/>
              <a:t>6.1.4</a:t>
            </a:r>
          </a:p>
          <a:p>
            <a:r>
              <a:rPr lang="en-US" altLang="zh-CN" sz="3200" dirty="0" smtClean="0"/>
              <a:t>6.1.5</a:t>
            </a:r>
          </a:p>
          <a:p>
            <a:r>
              <a:rPr lang="en-US" altLang="zh-CN" sz="3200" dirty="0" smtClean="0"/>
              <a:t>6.2.8</a:t>
            </a:r>
          </a:p>
          <a:p>
            <a:r>
              <a:rPr lang="en-US" altLang="zh-CN" sz="3200" dirty="0" smtClean="0"/>
              <a:t>6.3.3</a:t>
            </a:r>
          </a:p>
          <a:p>
            <a:r>
              <a:rPr lang="en-US" altLang="zh-CN" sz="3200" dirty="0" smtClean="0"/>
              <a:t>6.3.6</a:t>
            </a:r>
          </a:p>
          <a:p>
            <a:r>
              <a:rPr lang="en-US" altLang="zh-CN" sz="3200" dirty="0" smtClean="0"/>
              <a:t>6.4.2</a:t>
            </a:r>
          </a:p>
          <a:p>
            <a:r>
              <a:rPr lang="en-US" altLang="zh-CN" sz="3200" dirty="0" smtClean="0"/>
              <a:t>6.5.14</a:t>
            </a:r>
          </a:p>
          <a:p>
            <a:r>
              <a:rPr lang="en-US" altLang="zh-CN" sz="3200" dirty="0" smtClean="0"/>
              <a:t>6.5.18</a:t>
            </a:r>
          </a:p>
          <a:p>
            <a:r>
              <a:rPr lang="en-US" altLang="zh-CN" sz="3200" dirty="0" smtClean="0"/>
              <a:t>6.5.20</a:t>
            </a:r>
          </a:p>
          <a:p>
            <a:r>
              <a:rPr lang="en-US" altLang="zh-CN" sz="3200" dirty="0" smtClean="0"/>
              <a:t>6.7.2</a:t>
            </a:r>
          </a:p>
          <a:p>
            <a:r>
              <a:rPr lang="en-US" altLang="zh-CN" sz="3200" dirty="0" smtClean="0"/>
              <a:t>6.7.5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944289051"/>
      </p:ext>
    </p:extLst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Narrow"/>
        <a:ea typeface="楷体_GB2312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15853</TotalTime>
  <Words>410</Words>
  <Application>Microsoft Office PowerPoint</Application>
  <PresentationFormat>全屏显示(4:3)</PresentationFormat>
  <Paragraphs>93</Paragraphs>
  <Slides>8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Profile</vt:lpstr>
      <vt:lpstr>图片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Samsung Electronics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luojie</dc:creator>
  <cp:lastModifiedBy>kp</cp:lastModifiedBy>
  <cp:revision>1730</cp:revision>
  <dcterms:created xsi:type="dcterms:W3CDTF">2004-08-29T02:51:05Z</dcterms:created>
  <dcterms:modified xsi:type="dcterms:W3CDTF">2018-05-02T10:23:33Z</dcterms:modified>
</cp:coreProperties>
</file>