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audio2.wav" ContentType="audio/wav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1"/>
  </p:notesMasterIdLst>
  <p:sldIdLst>
    <p:sldId id="437" r:id="rId2"/>
    <p:sldId id="457" r:id="rId3"/>
    <p:sldId id="454" r:id="rId4"/>
    <p:sldId id="438" r:id="rId5"/>
    <p:sldId id="439" r:id="rId6"/>
    <p:sldId id="440" r:id="rId7"/>
    <p:sldId id="459" r:id="rId8"/>
    <p:sldId id="441" r:id="rId9"/>
    <p:sldId id="463" r:id="rId10"/>
    <p:sldId id="442" r:id="rId11"/>
    <p:sldId id="464" r:id="rId12"/>
    <p:sldId id="465" r:id="rId13"/>
    <p:sldId id="466" r:id="rId14"/>
    <p:sldId id="467" r:id="rId15"/>
    <p:sldId id="468" r:id="rId16"/>
    <p:sldId id="469" r:id="rId17"/>
    <p:sldId id="445" r:id="rId18"/>
    <p:sldId id="446" r:id="rId19"/>
    <p:sldId id="447" r:id="rId20"/>
    <p:sldId id="448" r:id="rId21"/>
    <p:sldId id="449" r:id="rId22"/>
    <p:sldId id="470" r:id="rId23"/>
    <p:sldId id="471" r:id="rId24"/>
    <p:sldId id="472" r:id="rId25"/>
    <p:sldId id="473" r:id="rId26"/>
    <p:sldId id="450" r:id="rId27"/>
    <p:sldId id="451" r:id="rId28"/>
    <p:sldId id="452" r:id="rId29"/>
    <p:sldId id="453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0000CC"/>
    <a:srgbClr val="339933"/>
    <a:srgbClr val="FF0000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68" d="100"/>
          <a:sy n="68" d="100"/>
        </p:scale>
        <p:origin x="1036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黑" userId="93b7902d-c078-4d6f-b7cd-70530e4b37b2" providerId="ADAL" clId="{B238E7F8-5E38-4D3C-8843-F5EE1EDE416A}"/>
    <pc:docChg chg="delSld">
      <pc:chgData name="小黑" userId="93b7902d-c078-4d6f-b7cd-70530e4b37b2" providerId="ADAL" clId="{B238E7F8-5E38-4D3C-8843-F5EE1EDE416A}" dt="2020-09-01T07:14:40.353" v="0" actId="47"/>
      <pc:docMkLst>
        <pc:docMk/>
      </pc:docMkLst>
      <pc:sldChg chg="del">
        <pc:chgData name="小黑" userId="93b7902d-c078-4d6f-b7cd-70530e4b37b2" providerId="ADAL" clId="{B238E7F8-5E38-4D3C-8843-F5EE1EDE416A}" dt="2020-09-01T07:14:40.353" v="0" actId="47"/>
        <pc:sldMkLst>
          <pc:docMk/>
          <pc:sldMk cId="2945317731" sldId="45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3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fld id="{A4D3118A-D45B-476D-9526-FD22B38B7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0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8E09A-8904-4937-8A07-EBAE04A7C33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687181-7257-41A9-A4E1-DB94DC8F9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7828B-7740-4F53-9BCC-FCB5337BFA5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4084F3F5-5328-4AD9-9651-6FC9B7275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09351229-0BD1-4C26-839E-70852881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3BD661-0BF6-4728-AE9B-E4E2A7BCB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B47B3-1368-416A-B35D-39C03EB51C2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446AC23A-6948-47B8-8C2E-894C0A375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2C57DCD9-BFC4-4ECC-9DA1-50B3D438C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05B7-02D9-45DC-8AA4-094CA0BB7C0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57FB6D-06AD-4E73-B0F1-828EAF5B7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B0CFD-40EF-4886-A055-E6928E39A68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36E55E80-7627-4DEE-BAF4-1C07C4279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C4993FD3-F5D4-4C23-9CA3-91D7CBCF0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982836-773F-4A1A-A082-EB0CEC57FA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pitchFamily="2" charset="-122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B3E307-08F9-49E5-A1EA-A1BD938C30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18174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DAD83-F93F-428B-8D04-835A2FF7D0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37436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5720AF-D191-4358-AA59-B5FC0788F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98181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A41885-C7F8-450D-B9D6-90186EDF01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86639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5AFB58-99E0-43B7-8A36-E441CC26A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11175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8FFB69-C690-400B-9CC9-3796C8F06C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03030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963F94-1A35-4E44-B0AD-5DDD666B49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19761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BB8A4-3041-4DB8-9149-7D32629745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77549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4CC23D-836D-44D4-A260-8D18E9E503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0196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8C59B6-D948-4B82-B708-3D70D7C6F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5118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pitchFamily="2" charset="-122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fld id="{C3696AB4-9BB0-4F6D-84F9-91929E61213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hyperlink" Target="ch08-4.ppt" TargetMode="External"/><Relationship Id="rId5" Type="http://schemas.openxmlformats.org/officeDocument/2006/relationships/hyperlink" Target="ch08-3.ppt" TargetMode="External"/><Relationship Id="rId4" Type="http://schemas.openxmlformats.org/officeDocument/2006/relationships/hyperlink" Target="ch08-2.p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8.wmf"/><Relationship Id="rId3" Type="http://schemas.openxmlformats.org/officeDocument/2006/relationships/audio" Target="../media/audio1.wav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0.wmf"/><Relationship Id="rId3" Type="http://schemas.openxmlformats.org/officeDocument/2006/relationships/audio" Target="../media/audio1.wav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audio" Target="../media/audio2.wav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audio" Target="../media/audio1.wav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audio" Target="../media/audio1.wav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audio" Target="../media/audio1.wav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audio" Target="../media/audio1.wav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audio" Target="../media/audio1.wav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audio" Target="../media/audio1.wav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1.wav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0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23" name="Rectangle 179">
            <a:extLst>
              <a:ext uri="{FF2B5EF4-FFF2-40B4-BE49-F238E27FC236}">
                <a16:creationId xmlns:a16="http://schemas.microsoft.com/office/drawing/2014/main" id="{DB2AA944-5B36-49DF-BE1B-DCCBA37C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0938"/>
            <a:ext cx="444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9.1 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单稳态触发器</a:t>
            </a:r>
            <a:endParaRPr kumimoji="1" lang="zh-CN" altLang="en-US" sz="360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724" name="Rectangle 180">
            <a:extLst>
              <a:ext uri="{FF2B5EF4-FFF2-40B4-BE49-F238E27FC236}">
                <a16:creationId xmlns:a16="http://schemas.microsoft.com/office/drawing/2014/main" id="{73C934B0-9B23-45BA-829F-7F0BC8FA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13100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4"/>
              </a:rPr>
              <a:t>9.2 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4"/>
              </a:rPr>
              <a:t>施密特触发器</a:t>
            </a:r>
            <a:endParaRPr kumimoji="1" lang="zh-CN" altLang="en-US" sz="360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725" name="Rectangle 181">
            <a:extLst>
              <a:ext uri="{FF2B5EF4-FFF2-40B4-BE49-F238E27FC236}">
                <a16:creationId xmlns:a16="http://schemas.microsoft.com/office/drawing/2014/main" id="{3F1BF075-F10C-490F-A1C4-44332923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76700"/>
            <a:ext cx="394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5"/>
              </a:rPr>
              <a:t>9.3 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5"/>
              </a:rPr>
              <a:t>多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5"/>
              </a:rPr>
              <a:t>谐振荡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5"/>
              </a:rPr>
              <a:t>器</a:t>
            </a:r>
            <a:endParaRPr kumimoji="1" lang="zh-CN" altLang="en-US" sz="360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726" name="Rectangle 182">
            <a:extLst>
              <a:ext uri="{FF2B5EF4-FFF2-40B4-BE49-F238E27FC236}">
                <a16:creationId xmlns:a16="http://schemas.microsoft.com/office/drawing/2014/main" id="{972C889A-4C4C-4A95-87B8-E3F976B0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941888"/>
            <a:ext cx="538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6"/>
              </a:rPr>
              <a:t>9.4  555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rId6"/>
              </a:rPr>
              <a:t>定时器及其应用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727" name="Rectangle 183">
            <a:extLst>
              <a:ext uri="{FF2B5EF4-FFF2-40B4-BE49-F238E27FC236}">
                <a16:creationId xmlns:a16="http://schemas.microsoft.com/office/drawing/2014/main" id="{B0CBCE4F-5EBB-4288-935D-04FC30D0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632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9  </a:t>
            </a:r>
            <a:r>
              <a:rPr kumimoji="1" lang="zh-CN" altLang="en-US" sz="4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脉冲波形的变换与产生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720" name="Object 32"/>
          <p:cNvGraphicFramePr>
            <a:graphicFrameLocks noChangeAspect="1"/>
          </p:cNvGraphicFramePr>
          <p:nvPr/>
        </p:nvGraphicFramePr>
        <p:xfrm>
          <a:off x="203200" y="1874838"/>
          <a:ext cx="4014788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图片" r:id="rId4" imgW="1847880" imgH="1380960" progId="Word.Picture.8">
                  <p:embed/>
                </p:oleObj>
              </mc:Choice>
              <mc:Fallback>
                <p:oleObj name="图片" r:id="rId4" imgW="1847880" imgH="1380960" progId="Word.Picture.8">
                  <p:embed/>
                  <p:pic>
                    <p:nvPicPr>
                      <p:cNvPr id="370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874838"/>
                        <a:ext cx="4014788" cy="3000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21" name="Line 33"/>
          <p:cNvSpPr>
            <a:spLocks noChangeShapeType="1"/>
          </p:cNvSpPr>
          <p:nvPr/>
        </p:nvSpPr>
        <p:spPr bwMode="auto">
          <a:xfrm flipH="1">
            <a:off x="2744788" y="2403475"/>
            <a:ext cx="6635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708025" y="1214438"/>
            <a:ext cx="291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0099"/>
                </a:solidFill>
              </a:rPr>
              <a:t>波形变换</a:t>
            </a:r>
            <a:endParaRPr lang="zh-CN" altLang="en-US" sz="2800" dirty="0">
              <a:latin typeface="Arial Narrow" pitchFamily="34" charset="0"/>
            </a:endParaRPr>
          </a:p>
        </p:txBody>
      </p:sp>
      <p:grpSp>
        <p:nvGrpSpPr>
          <p:cNvPr id="370723" name="Group 35"/>
          <p:cNvGrpSpPr>
            <a:grpSpLocks/>
          </p:cNvGrpSpPr>
          <p:nvPr/>
        </p:nvGrpSpPr>
        <p:grpSpPr bwMode="auto">
          <a:xfrm>
            <a:off x="4657725" y="2974975"/>
            <a:ext cx="4486275" cy="2705100"/>
            <a:chOff x="2799" y="2283"/>
            <a:chExt cx="2826" cy="1704"/>
          </a:xfrm>
        </p:grpSpPr>
        <p:graphicFrame>
          <p:nvGraphicFramePr>
            <p:cNvPr id="370724" name="Object 36"/>
            <p:cNvGraphicFramePr>
              <a:graphicFrameLocks noChangeAspect="1"/>
            </p:cNvGraphicFramePr>
            <p:nvPr/>
          </p:nvGraphicFramePr>
          <p:xfrm>
            <a:off x="3258" y="3519"/>
            <a:ext cx="190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图片" r:id="rId6" imgW="1152360" imgH="266760" progId="Word.Picture.8">
                    <p:embed/>
                  </p:oleObj>
                </mc:Choice>
                <mc:Fallback>
                  <p:oleObj name="图片" r:id="rId6" imgW="1152360" imgH="266760" progId="Word.Picture.8">
                    <p:embed/>
                    <p:pic>
                      <p:nvPicPr>
                        <p:cNvPr id="37072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3519"/>
                          <a:ext cx="1907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5" name="Object 37"/>
            <p:cNvGraphicFramePr>
              <a:graphicFrameLocks noChangeAspect="1"/>
            </p:cNvGraphicFramePr>
            <p:nvPr/>
          </p:nvGraphicFramePr>
          <p:xfrm>
            <a:off x="2799" y="2283"/>
            <a:ext cx="2791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图片" r:id="rId8" imgW="1685880" imgH="723960" progId="Word.Picture.8">
                    <p:embed/>
                  </p:oleObj>
                </mc:Choice>
                <mc:Fallback>
                  <p:oleObj name="图片" r:id="rId8" imgW="1685880" imgH="723960" progId="Word.Picture.8">
                    <p:embed/>
                    <p:pic>
                      <p:nvPicPr>
                        <p:cNvPr id="37072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2283"/>
                          <a:ext cx="2791" cy="9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6" name="Object 38"/>
            <p:cNvGraphicFramePr>
              <a:graphicFrameLocks noChangeAspect="1"/>
            </p:cNvGraphicFramePr>
            <p:nvPr/>
          </p:nvGraphicFramePr>
          <p:xfrm>
            <a:off x="3439" y="2617"/>
            <a:ext cx="1529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图片" r:id="rId10" imgW="923760" imgH="723960" progId="Word.Picture.8">
                    <p:embed/>
                  </p:oleObj>
                </mc:Choice>
                <mc:Fallback>
                  <p:oleObj name="图片" r:id="rId10" imgW="923760" imgH="723960" progId="Word.Picture.8">
                    <p:embed/>
                    <p:pic>
                      <p:nvPicPr>
                        <p:cNvPr id="37072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2617"/>
                          <a:ext cx="1529" cy="9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727" name="Line 39"/>
            <p:cNvSpPr>
              <a:spLocks noChangeShapeType="1"/>
            </p:cNvSpPr>
            <p:nvPr/>
          </p:nvSpPr>
          <p:spPr bwMode="auto">
            <a:xfrm flipV="1">
              <a:off x="3267" y="2717"/>
              <a:ext cx="1891" cy="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28" name="Line 40"/>
            <p:cNvSpPr>
              <a:spLocks noChangeShapeType="1"/>
            </p:cNvSpPr>
            <p:nvPr/>
          </p:nvSpPr>
          <p:spPr bwMode="auto">
            <a:xfrm flipV="1">
              <a:off x="3276" y="2924"/>
              <a:ext cx="1891" cy="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0729" name="Object 41"/>
            <p:cNvGraphicFramePr>
              <a:graphicFrameLocks noChangeAspect="1"/>
            </p:cNvGraphicFramePr>
            <p:nvPr/>
          </p:nvGraphicFramePr>
          <p:xfrm>
            <a:off x="2914" y="3141"/>
            <a:ext cx="2711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图片" r:id="rId12" imgW="1638360" imgH="657360" progId="Word.Picture.8">
                    <p:embed/>
                  </p:oleObj>
                </mc:Choice>
                <mc:Fallback>
                  <p:oleObj name="图片" r:id="rId12" imgW="1638360" imgH="657360" progId="Word.Picture.8">
                    <p:embed/>
                    <p:pic>
                      <p:nvPicPr>
                        <p:cNvPr id="37072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141"/>
                          <a:ext cx="2711" cy="8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0730" name="Group 42"/>
          <p:cNvGrpSpPr>
            <a:grpSpLocks/>
          </p:cNvGrpSpPr>
          <p:nvPr/>
        </p:nvGrpSpPr>
        <p:grpSpPr bwMode="auto">
          <a:xfrm>
            <a:off x="5487988" y="911225"/>
            <a:ext cx="2478087" cy="2165350"/>
            <a:chOff x="3477" y="2529"/>
            <a:chExt cx="1561" cy="1364"/>
          </a:xfrm>
        </p:grpSpPr>
        <p:graphicFrame>
          <p:nvGraphicFramePr>
            <p:cNvPr id="370731" name="Object 43"/>
            <p:cNvGraphicFramePr>
              <a:graphicFrameLocks noChangeAspect="1"/>
            </p:cNvGraphicFramePr>
            <p:nvPr/>
          </p:nvGraphicFramePr>
          <p:xfrm>
            <a:off x="3477" y="2529"/>
            <a:ext cx="1561" cy="1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图片" r:id="rId14" imgW="1257480" imgH="1076400" progId="Word.Picture.8">
                    <p:embed/>
                  </p:oleObj>
                </mc:Choice>
                <mc:Fallback>
                  <p:oleObj name="图片" r:id="rId14" imgW="1257480" imgH="1076400" progId="Word.Picture.8">
                    <p:embed/>
                    <p:pic>
                      <p:nvPicPr>
                        <p:cNvPr id="37073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2529"/>
                          <a:ext cx="1561" cy="1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732" name="Rectangle 44"/>
            <p:cNvSpPr>
              <a:spLocks noChangeArrowheads="1"/>
            </p:cNvSpPr>
            <p:nvPr/>
          </p:nvSpPr>
          <p:spPr bwMode="auto">
            <a:xfrm>
              <a:off x="4174" y="3711"/>
              <a:ext cx="31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1600" b="0" i="1">
                  <a:solidFill>
                    <a:srgbClr val="000066"/>
                  </a:solidFill>
                </a:rPr>
                <a:t>V</a:t>
              </a:r>
              <a:r>
                <a:rPr lang="en-US" altLang="zh-CN" sz="1600" b="0" baseline="-25000">
                  <a:solidFill>
                    <a:srgbClr val="000066"/>
                  </a:solidFill>
                </a:rPr>
                <a:t>T+</a:t>
              </a:r>
            </a:p>
          </p:txBody>
        </p:sp>
        <p:sp>
          <p:nvSpPr>
            <p:cNvPr id="370733" name="Rectangle 45"/>
            <p:cNvSpPr>
              <a:spLocks noChangeArrowheads="1"/>
            </p:cNvSpPr>
            <p:nvPr/>
          </p:nvSpPr>
          <p:spPr bwMode="auto">
            <a:xfrm>
              <a:off x="3677" y="3694"/>
              <a:ext cx="53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1600" b="0" i="1">
                  <a:solidFill>
                    <a:srgbClr val="000066"/>
                  </a:solidFill>
                </a:rPr>
                <a:t>V</a:t>
              </a:r>
              <a:r>
                <a:rPr lang="en-US" altLang="zh-CN" sz="1600" b="0" baseline="-25000">
                  <a:solidFill>
                    <a:srgbClr val="000066"/>
                  </a:solidFill>
                </a:rPr>
                <a:t>T_</a:t>
              </a:r>
            </a:p>
          </p:txBody>
        </p:sp>
      </p:grpSp>
      <p:sp>
        <p:nvSpPr>
          <p:cNvPr id="370734" name="Rectangle 46"/>
          <p:cNvSpPr>
            <a:spLocks noChangeArrowheads="1"/>
          </p:cNvSpPr>
          <p:nvPr/>
        </p:nvSpPr>
        <p:spPr bwMode="auto">
          <a:xfrm>
            <a:off x="373063" y="5029200"/>
            <a:ext cx="416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</a:rPr>
              <a:t>电路的频率可变</a:t>
            </a:r>
            <a:r>
              <a:rPr lang="en-US" altLang="zh-CN" sz="2400">
                <a:solidFill>
                  <a:schemeClr val="accent2"/>
                </a:solidFill>
              </a:rPr>
              <a:t>?</a:t>
            </a:r>
            <a:r>
              <a:rPr lang="zh-CN" altLang="en-US" sz="2400">
                <a:solidFill>
                  <a:schemeClr val="accent2"/>
                </a:solidFill>
              </a:rPr>
              <a:t>占空比可变</a:t>
            </a:r>
            <a:r>
              <a:rPr lang="en-US" altLang="zh-CN" sz="24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70735" name="Rectangle 47"/>
          <p:cNvSpPr>
            <a:spLocks noChangeArrowheads="1"/>
          </p:cNvSpPr>
          <p:nvPr/>
        </p:nvSpPr>
        <p:spPr bwMode="auto">
          <a:xfrm>
            <a:off x="414338" y="5645150"/>
            <a:ext cx="248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</a:rPr>
              <a:t>如何改变占空比</a:t>
            </a:r>
            <a:r>
              <a:rPr lang="en-US" altLang="zh-CN" sz="24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70736" name="Rectangle 48"/>
          <p:cNvSpPr>
            <a:spLocks noChangeArrowheads="1"/>
          </p:cNvSpPr>
          <p:nvPr/>
        </p:nvSpPr>
        <p:spPr bwMode="auto">
          <a:xfrm>
            <a:off x="3052763" y="5645150"/>
            <a:ext cx="439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</a:rPr>
              <a:t>回差电压减小</a:t>
            </a:r>
            <a:r>
              <a:rPr lang="en-US" altLang="zh-CN" sz="2400">
                <a:solidFill>
                  <a:schemeClr val="accent2"/>
                </a:solidFill>
              </a:rPr>
              <a:t>,</a:t>
            </a:r>
            <a:r>
              <a:rPr lang="zh-CN" altLang="en-US" sz="2400">
                <a:solidFill>
                  <a:schemeClr val="accent2"/>
                </a:solidFill>
              </a:rPr>
              <a:t>占空比如何变化</a:t>
            </a:r>
            <a:r>
              <a:rPr lang="en-US" altLang="zh-CN" sz="2400">
                <a:solidFill>
                  <a:schemeClr val="accent2"/>
                </a:solidFill>
              </a:rPr>
              <a:t>?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2" grpId="0"/>
      <p:bldP spid="370734" grpId="0"/>
      <p:bldP spid="370735" grpId="0"/>
      <p:bldP spid="3707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820" name="Object 36">
            <a:extLst>
              <a:ext uri="{FF2B5EF4-FFF2-40B4-BE49-F238E27FC236}">
                <a16:creationId xmlns:a16="http://schemas.microsoft.com/office/drawing/2014/main" id="{6C57A24C-96B3-4576-B95E-7FD508E22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205038"/>
          <a:ext cx="35385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图片" r:id="rId3" imgW="1486080" imgH="1657440" progId="Word.Picture.8">
                  <p:embed/>
                </p:oleObj>
              </mc:Choice>
              <mc:Fallback>
                <p:oleObj name="图片" r:id="rId3" imgW="1486080" imgH="1657440" progId="Word.Picture.8">
                  <p:embed/>
                  <p:pic>
                    <p:nvPicPr>
                      <p:cNvPr id="374820" name="Object 36">
                        <a:extLst>
                          <a:ext uri="{FF2B5EF4-FFF2-40B4-BE49-F238E27FC236}">
                            <a16:creationId xmlns:a16="http://schemas.microsoft.com/office/drawing/2014/main" id="{6C57A24C-96B3-4576-B95E-7FD508E22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05038"/>
                        <a:ext cx="3538538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21" name="Rectangle 37">
            <a:extLst>
              <a:ext uri="{FF2B5EF4-FFF2-40B4-BE49-F238E27FC236}">
                <a16:creationId xmlns:a16="http://schemas.microsoft.com/office/drawing/2014/main" id="{043B7D60-863A-4AA8-8638-1C5EDF11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9273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波形的整形</a:t>
            </a:r>
          </a:p>
        </p:txBody>
      </p:sp>
      <p:graphicFrame>
        <p:nvGraphicFramePr>
          <p:cNvPr id="374822" name="Object 38">
            <a:extLst>
              <a:ext uri="{FF2B5EF4-FFF2-40B4-BE49-F238E27FC236}">
                <a16:creationId xmlns:a16="http://schemas.microsoft.com/office/drawing/2014/main" id="{044B2878-0E87-4FB9-A69B-A09FB39CD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700213"/>
          <a:ext cx="2674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图片" r:id="rId5" imgW="1143000" imgH="380880" progId="Word.Picture.8">
                  <p:embed/>
                </p:oleObj>
              </mc:Choice>
              <mc:Fallback>
                <p:oleObj name="图片" r:id="rId5" imgW="1143000" imgH="380880" progId="Word.Picture.8">
                  <p:embed/>
                  <p:pic>
                    <p:nvPicPr>
                      <p:cNvPr id="374822" name="Object 38">
                        <a:extLst>
                          <a:ext uri="{FF2B5EF4-FFF2-40B4-BE49-F238E27FC236}">
                            <a16:creationId xmlns:a16="http://schemas.microsoft.com/office/drawing/2014/main" id="{044B2878-0E87-4FB9-A69B-A09FB39CD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00213"/>
                        <a:ext cx="26749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23" name="Object 39">
            <a:extLst>
              <a:ext uri="{FF2B5EF4-FFF2-40B4-BE49-F238E27FC236}">
                <a16:creationId xmlns:a16="http://schemas.microsoft.com/office/drawing/2014/main" id="{71503CA0-AC96-4C6C-B17B-1E12AF201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446338"/>
          <a:ext cx="34544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图片" r:id="rId7" imgW="1476360" imgH="1619280" progId="Word.Picture.8">
                  <p:embed/>
                </p:oleObj>
              </mc:Choice>
              <mc:Fallback>
                <p:oleObj name="图片" r:id="rId7" imgW="1476360" imgH="1619280" progId="Word.Picture.8">
                  <p:embed/>
                  <p:pic>
                    <p:nvPicPr>
                      <p:cNvPr id="374823" name="Object 39">
                        <a:extLst>
                          <a:ext uri="{FF2B5EF4-FFF2-40B4-BE49-F238E27FC236}">
                            <a16:creationId xmlns:a16="http://schemas.microsoft.com/office/drawing/2014/main" id="{71503CA0-AC96-4C6C-B17B-1E12AF201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46338"/>
                        <a:ext cx="3454400" cy="379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82" name="Group 74">
            <a:extLst>
              <a:ext uri="{FF2B5EF4-FFF2-40B4-BE49-F238E27FC236}">
                <a16:creationId xmlns:a16="http://schemas.microsoft.com/office/drawing/2014/main" id="{FC73FE42-B8A5-47C3-A841-3C7873762EB6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1827213"/>
            <a:ext cx="1765300" cy="1322387"/>
            <a:chOff x="2424" y="3130"/>
            <a:chExt cx="920" cy="558"/>
          </a:xfrm>
        </p:grpSpPr>
        <p:graphicFrame>
          <p:nvGraphicFramePr>
            <p:cNvPr id="375883" name="Object 75">
              <a:extLst>
                <a:ext uri="{FF2B5EF4-FFF2-40B4-BE49-F238E27FC236}">
                  <a16:creationId xmlns:a16="http://schemas.microsoft.com/office/drawing/2014/main" id="{BEFC0DB1-BCFE-4238-9A3A-B3A967A4B6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4" y="3130"/>
            <a:ext cx="92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图片" r:id="rId5" imgW="723960" imgH="439920" progId="Word.Picture.8">
                    <p:embed/>
                  </p:oleObj>
                </mc:Choice>
                <mc:Fallback>
                  <p:oleObj name="图片" r:id="rId5" imgW="723960" imgH="439920" progId="Word.Picture.8">
                    <p:embed/>
                    <p:pic>
                      <p:nvPicPr>
                        <p:cNvPr id="375883" name="Object 75">
                          <a:extLst>
                            <a:ext uri="{FF2B5EF4-FFF2-40B4-BE49-F238E27FC236}">
                              <a16:creationId xmlns:a16="http://schemas.microsoft.com/office/drawing/2014/main" id="{BEFC0DB1-BCFE-4238-9A3A-B3A967A4B6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3130"/>
                          <a:ext cx="920" cy="55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5884" name="Rectangle 76">
              <a:extLst>
                <a:ext uri="{FF2B5EF4-FFF2-40B4-BE49-F238E27FC236}">
                  <a16:creationId xmlns:a16="http://schemas.microsoft.com/office/drawing/2014/main" id="{03EE8D2B-0375-4732-AFD9-4A14C151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3174"/>
              <a:ext cx="186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1600" baseline="-25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75885" name="Rectangle 77">
              <a:extLst>
                <a:ext uri="{FF2B5EF4-FFF2-40B4-BE49-F238E27FC236}">
                  <a16:creationId xmlns:a16="http://schemas.microsoft.com/office/drawing/2014/main" id="{972836B6-9622-4C93-B81E-7C3CEDDD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162"/>
              <a:ext cx="172" cy="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i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1400" baseline="-250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</p:grpSp>
      <p:graphicFrame>
        <p:nvGraphicFramePr>
          <p:cNvPr id="375886" name="Object 78">
            <a:extLst>
              <a:ext uri="{FF2B5EF4-FFF2-40B4-BE49-F238E27FC236}">
                <a16:creationId xmlns:a16="http://schemas.microsoft.com/office/drawing/2014/main" id="{C75ACDF0-8152-45A0-9D66-F31101333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362325"/>
          <a:ext cx="287655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图片" r:id="rId7" imgW="1257480" imgH="1085760" progId="Word.Picture.8">
                  <p:embed/>
                </p:oleObj>
              </mc:Choice>
              <mc:Fallback>
                <p:oleObj name="图片" r:id="rId7" imgW="1257480" imgH="1085760" progId="Word.Picture.8">
                  <p:embed/>
                  <p:pic>
                    <p:nvPicPr>
                      <p:cNvPr id="375886" name="Object 78">
                        <a:extLst>
                          <a:ext uri="{FF2B5EF4-FFF2-40B4-BE49-F238E27FC236}">
                            <a16:creationId xmlns:a16="http://schemas.microsoft.com/office/drawing/2014/main" id="{C75ACDF0-8152-45A0-9D66-F31101333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62325"/>
                        <a:ext cx="2876550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87" name="Rectangle 79">
            <a:extLst>
              <a:ext uri="{FF2B5EF4-FFF2-40B4-BE49-F238E27FC236}">
                <a16:creationId xmlns:a16="http://schemas.microsoft.com/office/drawing/2014/main" id="{99ACFD39-C128-486A-87D5-D4F5F557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026150"/>
            <a:ext cx="5205412" cy="427038"/>
          </a:xfrm>
          <a:prstGeom prst="rect">
            <a:avLst/>
          </a:prstGeom>
          <a:solidFill>
            <a:srgbClr val="FFFFFF">
              <a:alpha val="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合理选择回差电压，可消除干扰信号。 </a:t>
            </a:r>
          </a:p>
        </p:txBody>
      </p:sp>
      <p:sp>
        <p:nvSpPr>
          <p:cNvPr id="375888" name="Rectangle 80">
            <a:extLst>
              <a:ext uri="{FF2B5EF4-FFF2-40B4-BE49-F238E27FC236}">
                <a16:creationId xmlns:a16="http://schemas.microsoft.com/office/drawing/2014/main" id="{7EB53028-62C6-486D-9B62-D01E21E1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50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5889" name="Object 81">
            <a:extLst>
              <a:ext uri="{FF2B5EF4-FFF2-40B4-BE49-F238E27FC236}">
                <a16:creationId xmlns:a16="http://schemas.microsoft.com/office/drawing/2014/main" id="{9E4FD24E-0586-477F-9B60-F20AFCB10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73175"/>
          <a:ext cx="4294188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图片" r:id="rId9" imgW="3410640" imgH="4553640" progId="Word.Picture.8">
                  <p:embed/>
                </p:oleObj>
              </mc:Choice>
              <mc:Fallback>
                <p:oleObj name="图片" r:id="rId9" imgW="3410640" imgH="4553640" progId="Word.Picture.8">
                  <p:embed/>
                  <p:pic>
                    <p:nvPicPr>
                      <p:cNvPr id="375889" name="Object 81">
                        <a:extLst>
                          <a:ext uri="{FF2B5EF4-FFF2-40B4-BE49-F238E27FC236}">
                            <a16:creationId xmlns:a16="http://schemas.microsoft.com/office/drawing/2014/main" id="{9E4FD24E-0586-477F-9B60-F20AFCB10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73175"/>
                        <a:ext cx="4294188" cy="496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90" name="Rectangle 82">
            <a:extLst>
              <a:ext uri="{FF2B5EF4-FFF2-40B4-BE49-F238E27FC236}">
                <a16:creationId xmlns:a16="http://schemas.microsoft.com/office/drawing/2014/main" id="{882A4DCC-B97E-4570-AF72-E2310BC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217613"/>
            <a:ext cx="2338388" cy="427038"/>
          </a:xfrm>
          <a:prstGeom prst="rect">
            <a:avLst/>
          </a:prstGeom>
          <a:solidFill>
            <a:srgbClr val="FFFFFF">
              <a:alpha val="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消除干扰信号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83" name="Object 27">
            <a:extLst>
              <a:ext uri="{FF2B5EF4-FFF2-40B4-BE49-F238E27FC236}">
                <a16:creationId xmlns:a16="http://schemas.microsoft.com/office/drawing/2014/main" id="{3F57C958-5A57-4B01-96A9-ECB5BE38B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2236788"/>
          <a:ext cx="4586288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图片" r:id="rId4" imgW="3505320" imgH="1810440" progId="Word.Picture.8">
                  <p:embed/>
                </p:oleObj>
              </mc:Choice>
              <mc:Fallback>
                <p:oleObj name="图片" r:id="rId4" imgW="3505320" imgH="1810440" progId="Word.Picture.8">
                  <p:embed/>
                  <p:pic>
                    <p:nvPicPr>
                      <p:cNvPr id="377883" name="Object 27">
                        <a:extLst>
                          <a:ext uri="{FF2B5EF4-FFF2-40B4-BE49-F238E27FC236}">
                            <a16:creationId xmlns:a16="http://schemas.microsoft.com/office/drawing/2014/main" id="{3F57C958-5A57-4B01-96A9-ECB5BE38B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2236788"/>
                        <a:ext cx="4586288" cy="183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4" name="Object 28">
            <a:extLst>
              <a:ext uri="{FF2B5EF4-FFF2-40B4-BE49-F238E27FC236}">
                <a16:creationId xmlns:a16="http://schemas.microsoft.com/office/drawing/2014/main" id="{1026E172-A032-453F-9D84-5DEE83630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7975" y="2708275"/>
          <a:ext cx="256857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图片" r:id="rId6" imgW="1963080" imgH="2447640" progId="Word.Picture.8">
                  <p:embed/>
                </p:oleObj>
              </mc:Choice>
              <mc:Fallback>
                <p:oleObj name="图片" r:id="rId6" imgW="1963080" imgH="2447640" progId="Word.Picture.8">
                  <p:embed/>
                  <p:pic>
                    <p:nvPicPr>
                      <p:cNvPr id="377884" name="Object 28">
                        <a:extLst>
                          <a:ext uri="{FF2B5EF4-FFF2-40B4-BE49-F238E27FC236}">
                            <a16:creationId xmlns:a16="http://schemas.microsoft.com/office/drawing/2014/main" id="{1026E172-A032-453F-9D84-5DEE83630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708275"/>
                        <a:ext cx="2568575" cy="248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5" name="Object 29">
            <a:extLst>
              <a:ext uri="{FF2B5EF4-FFF2-40B4-BE49-F238E27FC236}">
                <a16:creationId xmlns:a16="http://schemas.microsoft.com/office/drawing/2014/main" id="{25ABFEEE-C531-4607-86A8-BB0FCCACE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4221163"/>
          <a:ext cx="440848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图片" r:id="rId8" imgW="3371040" imgH="1505880" progId="Word.Picture.8">
                  <p:embed/>
                </p:oleObj>
              </mc:Choice>
              <mc:Fallback>
                <p:oleObj name="图片" r:id="rId8" imgW="3371040" imgH="1505880" progId="Word.Picture.8">
                  <p:embed/>
                  <p:pic>
                    <p:nvPicPr>
                      <p:cNvPr id="377885" name="Object 29">
                        <a:extLst>
                          <a:ext uri="{FF2B5EF4-FFF2-40B4-BE49-F238E27FC236}">
                            <a16:creationId xmlns:a16="http://schemas.microsoft.com/office/drawing/2014/main" id="{25ABFEEE-C531-4607-86A8-BB0FCCACE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4221163"/>
                        <a:ext cx="4408487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6" name="Object 30">
            <a:extLst>
              <a:ext uri="{FF2B5EF4-FFF2-40B4-BE49-F238E27FC236}">
                <a16:creationId xmlns:a16="http://schemas.microsoft.com/office/drawing/2014/main" id="{6EF2A692-9B79-4FB0-B09D-A4539A44C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2708275"/>
          <a:ext cx="38115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图片" r:id="rId10" imgW="2913840" imgH="420480" progId="Word.Picture.8">
                  <p:embed/>
                </p:oleObj>
              </mc:Choice>
              <mc:Fallback>
                <p:oleObj name="图片" r:id="rId10" imgW="2913840" imgH="420480" progId="Word.Picture.8">
                  <p:embed/>
                  <p:pic>
                    <p:nvPicPr>
                      <p:cNvPr id="377886" name="Object 30">
                        <a:extLst>
                          <a:ext uri="{FF2B5EF4-FFF2-40B4-BE49-F238E27FC236}">
                            <a16:creationId xmlns:a16="http://schemas.microsoft.com/office/drawing/2014/main" id="{6EF2A692-9B79-4FB0-B09D-A4539A44C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08275"/>
                        <a:ext cx="38115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0" name="Rectangle 34">
            <a:extLst>
              <a:ext uri="{FF2B5EF4-FFF2-40B4-BE49-F238E27FC236}">
                <a16:creationId xmlns:a16="http://schemas.microsoft.com/office/drawing/2014/main" id="{BE6A030E-AA63-4418-8146-55168E39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69" y="1139032"/>
            <a:ext cx="210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幅度鉴别 </a:t>
            </a:r>
          </a:p>
        </p:txBody>
      </p:sp>
      <p:graphicFrame>
        <p:nvGraphicFramePr>
          <p:cNvPr id="377891" name="Object 35">
            <a:extLst>
              <a:ext uri="{FF2B5EF4-FFF2-40B4-BE49-F238E27FC236}">
                <a16:creationId xmlns:a16="http://schemas.microsoft.com/office/drawing/2014/main" id="{4DD0D99B-8A80-4ABE-9C95-0BD2785CE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429000"/>
          <a:ext cx="331152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图片" r:id="rId12" imgW="1542960" imgH="1133640" progId="Word.Picture.8">
                  <p:embed/>
                </p:oleObj>
              </mc:Choice>
              <mc:Fallback>
                <p:oleObj name="图片" r:id="rId12" imgW="1542960" imgH="1133640" progId="Word.Picture.8">
                  <p:embed/>
                  <p:pic>
                    <p:nvPicPr>
                      <p:cNvPr id="377891" name="Object 35">
                        <a:extLst>
                          <a:ext uri="{FF2B5EF4-FFF2-40B4-BE49-F238E27FC236}">
                            <a16:creationId xmlns:a16="http://schemas.microsoft.com/office/drawing/2014/main" id="{4DD0D99B-8A80-4ABE-9C95-0BD2785CE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3311525" cy="243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3" name="Object 37">
            <a:extLst>
              <a:ext uri="{FF2B5EF4-FFF2-40B4-BE49-F238E27FC236}">
                <a16:creationId xmlns:a16="http://schemas.microsoft.com/office/drawing/2014/main" id="{A1671C0A-9056-4F06-B44E-C050BB8A1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28775"/>
          <a:ext cx="17653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图片" r:id="rId14" imgW="723960" imgH="439920" progId="Word.Picture.8">
                  <p:embed/>
                </p:oleObj>
              </mc:Choice>
              <mc:Fallback>
                <p:oleObj name="图片" r:id="rId14" imgW="723960" imgH="439920" progId="Word.Picture.8">
                  <p:embed/>
                  <p:pic>
                    <p:nvPicPr>
                      <p:cNvPr id="377893" name="Object 37">
                        <a:extLst>
                          <a:ext uri="{FF2B5EF4-FFF2-40B4-BE49-F238E27FC236}">
                            <a16:creationId xmlns:a16="http://schemas.microsoft.com/office/drawing/2014/main" id="{A1671C0A-9056-4F06-B44E-C050BB8A1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1765300" cy="1322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8" name="Rectangle 32">
            <a:extLst>
              <a:ext uri="{FF2B5EF4-FFF2-40B4-BE49-F238E27FC236}">
                <a16:creationId xmlns:a16="http://schemas.microsoft.com/office/drawing/2014/main" id="{A1B89154-5E91-4763-BDE5-2E521CB3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83515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400" baseline="-25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</a:t>
            </a:r>
          </a:p>
        </p:txBody>
      </p:sp>
      <p:sp>
        <p:nvSpPr>
          <p:cNvPr id="377889" name="Rectangle 33">
            <a:extLst>
              <a:ext uri="{FF2B5EF4-FFF2-40B4-BE49-F238E27FC236}">
                <a16:creationId xmlns:a16="http://schemas.microsoft.com/office/drawing/2014/main" id="{A84577FE-4D6B-4873-8E5B-D7536D24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3515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zh-CN" sz="2400" i="1">
                <a:solidFill>
                  <a:srgbClr val="000066"/>
                </a:solidFill>
                <a:latin typeface="Book Antiqua" panose="02040602050305030304" pitchFamily="18" charset="0"/>
                <a:ea typeface="楷体_GB2312" pitchFamily="49" charset="-122"/>
              </a:rPr>
              <a:t>υ</a:t>
            </a:r>
            <a:r>
              <a:rPr lang="en-US" altLang="zh-CN" sz="2400" baseline="-250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12" name="Rectangle 20">
            <a:extLst>
              <a:ext uri="{FF2B5EF4-FFF2-40B4-BE49-F238E27FC236}">
                <a16:creationId xmlns:a16="http://schemas.microsoft.com/office/drawing/2014/main" id="{21810242-9A38-4A7D-A416-2DF78992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2328863"/>
            <a:ext cx="731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电路在没有触发信号作用时处于一种稳定状态。</a:t>
            </a:r>
            <a:endParaRPr lang="en-GB" altLang="zh-CN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6613" name="Rectangle 21">
            <a:extLst>
              <a:ext uri="{FF2B5EF4-FFF2-40B4-BE49-F238E27FC236}">
                <a16:creationId xmlns:a16="http://schemas.microsoft.com/office/drawing/2014/main" id="{4EFDDED7-48D9-4074-8D45-54E6063B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1557338"/>
            <a:ext cx="392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单稳态触发器的工作特点：</a:t>
            </a:r>
            <a:endParaRPr lang="en-GB" altLang="zh-CN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6614" name="Rectangle 22">
            <a:extLst>
              <a:ext uri="{FF2B5EF4-FFF2-40B4-BE49-F238E27FC236}">
                <a16:creationId xmlns:a16="http://schemas.microsoft.com/office/drawing/2014/main" id="{1FC2F5CF-242D-464D-8340-C7E8420A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3187700"/>
            <a:ext cx="765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在外来触发信号作用下，电路由稳态翻转到暂稳态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GB" altLang="zh-CN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6615" name="Rectangle 23">
            <a:extLst>
              <a:ext uri="{FF2B5EF4-FFF2-40B4-BE49-F238E27FC236}">
                <a16:creationId xmlns:a16="http://schemas.microsoft.com/office/drawing/2014/main" id="{B9B59372-053B-40CC-89D6-9D173A5A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4149725"/>
            <a:ext cx="77962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③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由于电路中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延时环节的作用，暂稳态不能长保持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经过一段时间后，电路会自动返回到稳态。暂稳态的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持续时间仅取与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参数值有关。</a:t>
            </a:r>
            <a:endParaRPr lang="en-GB" altLang="zh-CN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492E7BA3-A08C-44F6-B528-91077941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549275"/>
            <a:ext cx="77597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9.4.3 </a:t>
            </a:r>
            <a:r>
              <a:rPr lang="en-US" altLang="zh-CN" sz="32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用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555</a:t>
            </a:r>
            <a:r>
              <a:rPr lang="zh-CN" altLang="en-US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定时器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组成</a:t>
            </a:r>
            <a:r>
              <a:rPr lang="zh-CN" altLang="en-US" sz="3200" dirty="0">
                <a:solidFill>
                  <a:schemeClr val="accent2"/>
                </a:solidFill>
              </a:rPr>
              <a:t>单稳态触发器</a:t>
            </a:r>
            <a:r>
              <a:rPr lang="zh-CN" altLang="en-US" sz="2100" dirty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2" grpId="0" autoUpdateAnimBg="0"/>
      <p:bldP spid="366613" grpId="0" autoUpdateAnimBg="0"/>
      <p:bldP spid="366614" grpId="0" autoUpdateAnimBg="0"/>
      <p:bldP spid="366615" grpId="0" autoUpdateAnimBg="0"/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2E781DAB-CF1D-42C6-9930-A9F71289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1700213"/>
            <a:ext cx="5459412" cy="4111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门电路组成的单稳态触发器</a:t>
            </a:r>
          </a:p>
        </p:txBody>
      </p:sp>
      <p:sp>
        <p:nvSpPr>
          <p:cNvPr id="395269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D4794B4E-0AF7-44DF-B12D-12B0C299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38413"/>
            <a:ext cx="36163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MSI</a:t>
            </a:r>
            <a:r>
              <a:rPr lang="zh-CN" altLang="en-US" sz="2400">
                <a:solidFill>
                  <a:srgbClr val="000066"/>
                </a:solidFill>
              </a:rPr>
              <a:t>集成单稳态触发器</a:t>
            </a:r>
          </a:p>
        </p:txBody>
      </p:sp>
      <p:sp>
        <p:nvSpPr>
          <p:cNvPr id="395270" name="Rectangle 6">
            <a:extLst>
              <a:ext uri="{FF2B5EF4-FFF2-40B4-BE49-F238E27FC236}">
                <a16:creationId xmlns:a16="http://schemas.microsoft.com/office/drawing/2014/main" id="{603FCB78-0542-4CB0-BB7C-FC76273F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414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5271" name="Rectangle 7">
            <a:extLst>
              <a:ext uri="{FF2B5EF4-FFF2-40B4-BE49-F238E27FC236}">
                <a16:creationId xmlns:a16="http://schemas.microsoft.com/office/drawing/2014/main" id="{EAE70DC0-8704-4294-BD3F-C942F76A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213225"/>
            <a:ext cx="3870325" cy="4667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不可重复触发</a:t>
            </a: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单稳态触发器</a:t>
            </a:r>
          </a:p>
        </p:txBody>
      </p:sp>
      <p:sp>
        <p:nvSpPr>
          <p:cNvPr id="395272" name="Rectangle 8">
            <a:extLst>
              <a:ext uri="{FF2B5EF4-FFF2-40B4-BE49-F238E27FC236}">
                <a16:creationId xmlns:a16="http://schemas.microsoft.com/office/drawing/2014/main" id="{608E9526-44EE-4152-B7D4-0BFEDE462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194300"/>
            <a:ext cx="4552950" cy="4667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可重复触发</a:t>
            </a: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单稳态触发器</a:t>
            </a:r>
          </a:p>
        </p:txBody>
      </p:sp>
      <p:sp>
        <p:nvSpPr>
          <p:cNvPr id="395273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1D0B6F97-7D4E-4B2D-8394-38C02298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59138"/>
            <a:ext cx="49149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555</a:t>
            </a:r>
            <a:r>
              <a:rPr lang="zh-CN" altLang="en-US" sz="2400">
                <a:solidFill>
                  <a:srgbClr val="000066"/>
                </a:solidFill>
              </a:rPr>
              <a:t>定时器组成的单稳态触发器</a:t>
            </a:r>
          </a:p>
        </p:txBody>
      </p:sp>
      <p:sp>
        <p:nvSpPr>
          <p:cNvPr id="395274" name="Rectangle 10">
            <a:extLst>
              <a:ext uri="{FF2B5EF4-FFF2-40B4-BE49-F238E27FC236}">
                <a16:creationId xmlns:a16="http://schemas.microsoft.com/office/drawing/2014/main" id="{F6326615-BA90-475A-A97C-F76CDF55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按电路形式不同</a:t>
            </a:r>
          </a:p>
        </p:txBody>
      </p:sp>
      <p:sp>
        <p:nvSpPr>
          <p:cNvPr id="395275" name="Rectangle 11">
            <a:extLst>
              <a:ext uri="{FF2B5EF4-FFF2-40B4-BE49-F238E27FC236}">
                <a16:creationId xmlns:a16="http://schemas.microsoft.com/office/drawing/2014/main" id="{F4B72321-C8FB-4D0B-9DC1-214BA9E2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9" y="1187382"/>
            <a:ext cx="351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ea typeface="楷体_GB2312" pitchFamily="49" charset="-122"/>
              </a:rPr>
              <a:t>单稳态触发器的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分类</a:t>
            </a:r>
          </a:p>
        </p:txBody>
      </p:sp>
      <p:sp>
        <p:nvSpPr>
          <p:cNvPr id="395276" name="AutoShape 12">
            <a:extLst>
              <a:ext uri="{FF2B5EF4-FFF2-40B4-BE49-F238E27FC236}">
                <a16:creationId xmlns:a16="http://schemas.microsoft.com/office/drawing/2014/main" id="{7744031C-B360-4A39-A558-EFDC42E22E61}"/>
              </a:ext>
            </a:extLst>
          </p:cNvPr>
          <p:cNvSpPr>
            <a:spLocks/>
          </p:cNvSpPr>
          <p:nvPr/>
        </p:nvSpPr>
        <p:spPr bwMode="auto">
          <a:xfrm>
            <a:off x="3022600" y="1865313"/>
            <a:ext cx="325438" cy="1668462"/>
          </a:xfrm>
          <a:prstGeom prst="leftBrace">
            <a:avLst>
              <a:gd name="adj1" fmla="val 42723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GB" altLang="zh-CN" sz="96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277" name="AutoShape 13">
            <a:extLst>
              <a:ext uri="{FF2B5EF4-FFF2-40B4-BE49-F238E27FC236}">
                <a16:creationId xmlns:a16="http://schemas.microsoft.com/office/drawing/2014/main" id="{B357D353-E668-4F6B-9FB1-CD2184BB0446}"/>
              </a:ext>
            </a:extLst>
          </p:cNvPr>
          <p:cNvSpPr>
            <a:spLocks/>
          </p:cNvSpPr>
          <p:nvPr/>
        </p:nvSpPr>
        <p:spPr bwMode="auto">
          <a:xfrm>
            <a:off x="3032125" y="4432300"/>
            <a:ext cx="222250" cy="900113"/>
          </a:xfrm>
          <a:prstGeom prst="leftBrace">
            <a:avLst>
              <a:gd name="adj1" fmla="val 33750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GB" altLang="zh-CN" sz="48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278" name="Rectangle 14">
            <a:extLst>
              <a:ext uri="{FF2B5EF4-FFF2-40B4-BE49-F238E27FC236}">
                <a16:creationId xmlns:a16="http://schemas.microsoft.com/office/drawing/2014/main" id="{5FFFF34C-540A-4AD8-8F7C-70EF851C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64661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工作特点划分</a:t>
            </a:r>
          </a:p>
        </p:txBody>
      </p:sp>
      <p:sp>
        <p:nvSpPr>
          <p:cNvPr id="13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3075398A-002E-4BB5-84A7-43E49532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65137"/>
            <a:ext cx="77597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9.4.3 </a:t>
            </a:r>
            <a:r>
              <a:rPr lang="en-US" altLang="zh-CN" sz="32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用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555</a:t>
            </a:r>
            <a:r>
              <a:rPr lang="zh-CN" altLang="en-US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定时器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组成</a:t>
            </a:r>
            <a:r>
              <a:rPr lang="zh-CN" altLang="en-US" sz="3200" dirty="0">
                <a:solidFill>
                  <a:schemeClr val="accent2"/>
                </a:solidFill>
              </a:rPr>
              <a:t>单稳态触发器</a:t>
            </a:r>
            <a:r>
              <a:rPr lang="zh-CN" altLang="en-US" sz="2100" dirty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9" grpId="0"/>
      <p:bldP spid="395271" grpId="0" animBg="1"/>
      <p:bldP spid="395272" grpId="0" animBg="1"/>
      <p:bldP spid="395273" grpId="0"/>
      <p:bldP spid="395274" grpId="0"/>
      <p:bldP spid="395276" grpId="0" animBg="1"/>
      <p:bldP spid="395277" grpId="0" animBg="1"/>
      <p:bldP spid="395278" grpId="0"/>
      <p:bldP spid="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9" name="Rectangle 35">
            <a:extLst>
              <a:ext uri="{FF2B5EF4-FFF2-40B4-BE49-F238E27FC236}">
                <a16:creationId xmlns:a16="http://schemas.microsoft.com/office/drawing/2014/main" id="{D2189CB4-27F4-4E1B-86AA-679DAEB4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940" name="Group 36">
            <a:extLst>
              <a:ext uri="{FF2B5EF4-FFF2-40B4-BE49-F238E27FC236}">
                <a16:creationId xmlns:a16="http://schemas.microsoft.com/office/drawing/2014/main" id="{24BD144C-1954-473E-ADDC-110ACD42DE41}"/>
              </a:ext>
            </a:extLst>
          </p:cNvPr>
          <p:cNvGrpSpPr>
            <a:grpSpLocks/>
          </p:cNvGrpSpPr>
          <p:nvPr/>
        </p:nvGrpSpPr>
        <p:grpSpPr bwMode="auto">
          <a:xfrm>
            <a:off x="2649538" y="1871663"/>
            <a:ext cx="4275137" cy="2017712"/>
            <a:chOff x="0" y="1565"/>
            <a:chExt cx="2693" cy="1271"/>
          </a:xfrm>
        </p:grpSpPr>
        <p:graphicFrame>
          <p:nvGraphicFramePr>
            <p:cNvPr id="379941" name="Object 37">
              <a:extLst>
                <a:ext uri="{FF2B5EF4-FFF2-40B4-BE49-F238E27FC236}">
                  <a16:creationId xmlns:a16="http://schemas.microsoft.com/office/drawing/2014/main" id="{58D1FB64-59A5-4A3F-9D69-6586F14A5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" y="1565"/>
            <a:ext cx="2438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Picture" r:id="rId4" imgW="2942844" imgH="1533144" progId="Word.Picture.8">
                    <p:embed/>
                  </p:oleObj>
                </mc:Choice>
                <mc:Fallback>
                  <p:oleObj name="Picture" r:id="rId4" imgW="2942844" imgH="1533144" progId="Word.Picture.8">
                    <p:embed/>
                    <p:pic>
                      <p:nvPicPr>
                        <p:cNvPr id="379941" name="Object 37">
                          <a:extLst>
                            <a:ext uri="{FF2B5EF4-FFF2-40B4-BE49-F238E27FC236}">
                              <a16:creationId xmlns:a16="http://schemas.microsoft.com/office/drawing/2014/main" id="{58D1FB64-59A5-4A3F-9D69-6586F14A5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565"/>
                          <a:ext cx="2438" cy="1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942" name="Text Box 38">
              <a:extLst>
                <a:ext uri="{FF2B5EF4-FFF2-40B4-BE49-F238E27FC236}">
                  <a16:creationId xmlns:a16="http://schemas.microsoft.com/office/drawing/2014/main" id="{2EB6BEB8-F96F-4758-B6F5-762EA7A3F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30"/>
              <a:ext cx="51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i="1"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baseline="-25000">
                  <a:latin typeface="楷体_GB2312" pitchFamily="49" charset="-122"/>
                  <a:ea typeface="楷体_GB2312" pitchFamily="49" charset="-122"/>
                </a:rPr>
                <a:t>O</a:t>
              </a:r>
              <a:endParaRPr lang="en-US" altLang="zh-CN" sz="5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943" name="Text Box 39">
              <a:extLst>
                <a:ext uri="{FF2B5EF4-FFF2-40B4-BE49-F238E27FC236}">
                  <a16:creationId xmlns:a16="http://schemas.microsoft.com/office/drawing/2014/main" id="{506A6116-08B0-4604-B6D7-302072CB7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78"/>
              <a:ext cx="51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i="1"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endParaRPr lang="en-US" altLang="zh-CN" sz="5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944" name="Text Box 40">
              <a:extLst>
                <a:ext uri="{FF2B5EF4-FFF2-40B4-BE49-F238E27FC236}">
                  <a16:creationId xmlns:a16="http://schemas.microsoft.com/office/drawing/2014/main" id="{3FC9BCEC-93FD-477F-857C-2E53A5E6E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2273"/>
              <a:ext cx="227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lang="en-US" altLang="zh-CN" sz="2400" baseline="-25000">
                  <a:latin typeface="楷体_GB2312" pitchFamily="49" charset="-122"/>
                  <a:ea typeface="楷体_GB2312" pitchFamily="49" charset="-122"/>
                </a:rPr>
                <a:t>w</a:t>
              </a:r>
              <a:endParaRPr lang="en-US" altLang="zh-CN" sz="66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945" name="Text Box 41">
              <a:extLst>
                <a:ext uri="{FF2B5EF4-FFF2-40B4-BE49-F238E27FC236}">
                  <a16:creationId xmlns:a16="http://schemas.microsoft.com/office/drawing/2014/main" id="{9C741951-E50C-40BB-ABF7-3A8CE17ED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2273"/>
              <a:ext cx="227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lang="en-US" altLang="zh-CN" sz="2400" baseline="-25000">
                  <a:latin typeface="楷体_GB2312" pitchFamily="49" charset="-122"/>
                  <a:ea typeface="楷体_GB2312" pitchFamily="49" charset="-122"/>
                </a:rPr>
                <a:t>w</a:t>
              </a:r>
              <a:endParaRPr lang="en-US" altLang="zh-CN" sz="66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79946" name="Group 42">
            <a:extLst>
              <a:ext uri="{FF2B5EF4-FFF2-40B4-BE49-F238E27FC236}">
                <a16:creationId xmlns:a16="http://schemas.microsoft.com/office/drawing/2014/main" id="{3DD8E78A-785D-4CE4-BF0F-619FE15678CE}"/>
              </a:ext>
            </a:extLst>
          </p:cNvPr>
          <p:cNvGrpSpPr>
            <a:grpSpLocks/>
          </p:cNvGrpSpPr>
          <p:nvPr/>
        </p:nvGrpSpPr>
        <p:grpSpPr bwMode="auto">
          <a:xfrm>
            <a:off x="2632075" y="4527550"/>
            <a:ext cx="4725988" cy="2020888"/>
            <a:chOff x="3078" y="1593"/>
            <a:chExt cx="2977" cy="1273"/>
          </a:xfrm>
        </p:grpSpPr>
        <p:graphicFrame>
          <p:nvGraphicFramePr>
            <p:cNvPr id="379947" name="Object 43">
              <a:extLst>
                <a:ext uri="{FF2B5EF4-FFF2-40B4-BE49-F238E27FC236}">
                  <a16:creationId xmlns:a16="http://schemas.microsoft.com/office/drawing/2014/main" id="{A39F5C00-165A-4862-A448-04CCF939C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7" y="1593"/>
            <a:ext cx="2608" cy="1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Picture" r:id="rId6" imgW="3162300" imgH="1543812" progId="Word.Picture.8">
                    <p:embed/>
                  </p:oleObj>
                </mc:Choice>
                <mc:Fallback>
                  <p:oleObj name="Picture" r:id="rId6" imgW="3162300" imgH="1543812" progId="Word.Picture.8">
                    <p:embed/>
                    <p:pic>
                      <p:nvPicPr>
                        <p:cNvPr id="379947" name="Object 43">
                          <a:extLst>
                            <a:ext uri="{FF2B5EF4-FFF2-40B4-BE49-F238E27FC236}">
                              <a16:creationId xmlns:a16="http://schemas.microsoft.com/office/drawing/2014/main" id="{A39F5C00-165A-4862-A448-04CCF939C6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1593"/>
                          <a:ext cx="2608" cy="1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948" name="Text Box 44">
              <a:extLst>
                <a:ext uri="{FF2B5EF4-FFF2-40B4-BE49-F238E27FC236}">
                  <a16:creationId xmlns:a16="http://schemas.microsoft.com/office/drawing/2014/main" id="{32C78299-A185-4D79-9E5B-AF9528545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387"/>
              <a:ext cx="51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i="1">
                  <a:latin typeface="Bookman Old Style" panose="020506040505050202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O</a:t>
              </a:r>
              <a:endParaRPr lang="en-US" altLang="zh-CN" sz="5400"/>
            </a:p>
          </p:txBody>
        </p:sp>
        <p:sp>
          <p:nvSpPr>
            <p:cNvPr id="379949" name="Text Box 45">
              <a:extLst>
                <a:ext uri="{FF2B5EF4-FFF2-40B4-BE49-F238E27FC236}">
                  <a16:creationId xmlns:a16="http://schemas.microsoft.com/office/drawing/2014/main" id="{921C33EB-3BB7-44B5-B78B-2F1A2A89E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735"/>
              <a:ext cx="51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i="1">
                  <a:latin typeface="Bookman Old Style" panose="020506040505050202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I</a:t>
              </a:r>
              <a:endParaRPr lang="en-US" altLang="zh-CN" sz="5400"/>
            </a:p>
          </p:txBody>
        </p:sp>
        <p:sp>
          <p:nvSpPr>
            <p:cNvPr id="379950" name="Text Box 46">
              <a:extLst>
                <a:ext uri="{FF2B5EF4-FFF2-40B4-BE49-F238E27FC236}">
                  <a16:creationId xmlns:a16="http://schemas.microsoft.com/office/drawing/2014/main" id="{83F847DA-C581-47CF-9909-7DD16519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273"/>
              <a:ext cx="227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w</a:t>
              </a:r>
              <a:endParaRPr lang="en-US" altLang="zh-CN" sz="6600">
                <a:latin typeface="Times New Roman" panose="02020603050405020304" pitchFamily="18" charset="0"/>
              </a:endParaRPr>
            </a:p>
          </p:txBody>
        </p:sp>
        <p:sp>
          <p:nvSpPr>
            <p:cNvPr id="379951" name="Text Box 47">
              <a:extLst>
                <a:ext uri="{FF2B5EF4-FFF2-40B4-BE49-F238E27FC236}">
                  <a16:creationId xmlns:a16="http://schemas.microsoft.com/office/drawing/2014/main" id="{9A4E603D-9335-43CB-9941-ADEA65527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" y="2273"/>
              <a:ext cx="227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w</a:t>
              </a:r>
              <a:endParaRPr lang="en-US" altLang="zh-CN" sz="6600">
                <a:latin typeface="Times New Roman" panose="02020603050405020304" pitchFamily="18" charset="0"/>
              </a:endParaRPr>
            </a:p>
          </p:txBody>
        </p:sp>
      </p:grpSp>
      <p:sp>
        <p:nvSpPr>
          <p:cNvPr id="379952" name="Rectangle 48">
            <a:extLst>
              <a:ext uri="{FF2B5EF4-FFF2-40B4-BE49-F238E27FC236}">
                <a16:creationId xmlns:a16="http://schemas.microsoft.com/office/drawing/2014/main" id="{1369942C-CAC9-46AC-B7F2-09807D49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566863"/>
            <a:ext cx="20320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不可重复触发</a:t>
            </a:r>
          </a:p>
        </p:txBody>
      </p:sp>
      <p:sp>
        <p:nvSpPr>
          <p:cNvPr id="379953" name="Rectangle 49">
            <a:extLst>
              <a:ext uri="{FF2B5EF4-FFF2-40B4-BE49-F238E27FC236}">
                <a16:creationId xmlns:a16="http://schemas.microsoft.com/office/drawing/2014/main" id="{817BE9A9-050A-4B73-A7CC-0E8D21D3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435475"/>
            <a:ext cx="1844675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可重复触发</a:t>
            </a:r>
          </a:p>
        </p:txBody>
      </p:sp>
      <p:sp>
        <p:nvSpPr>
          <p:cNvPr id="379954" name="AutoShape 50">
            <a:extLst>
              <a:ext uri="{FF2B5EF4-FFF2-40B4-BE49-F238E27FC236}">
                <a16:creationId xmlns:a16="http://schemas.microsoft.com/office/drawing/2014/main" id="{44BDC8D0-8412-461F-999E-25819230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3" y="4057650"/>
            <a:ext cx="1844675" cy="585788"/>
          </a:xfrm>
          <a:prstGeom prst="wedgeRoundRectCallout">
            <a:avLst>
              <a:gd name="adj1" fmla="val -70481"/>
              <a:gd name="adj2" fmla="val 208264"/>
              <a:gd name="adj3" fmla="val 16667"/>
            </a:avLst>
          </a:prstGeom>
          <a:solidFill>
            <a:srgbClr val="66FF33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被重复触发</a:t>
            </a:r>
          </a:p>
        </p:txBody>
      </p:sp>
      <p:grpSp>
        <p:nvGrpSpPr>
          <p:cNvPr id="379961" name="Group 57">
            <a:extLst>
              <a:ext uri="{FF2B5EF4-FFF2-40B4-BE49-F238E27FC236}">
                <a16:creationId xmlns:a16="http://schemas.microsoft.com/office/drawing/2014/main" id="{70E85621-AB92-45E6-8854-0433D881D730}"/>
              </a:ext>
            </a:extLst>
          </p:cNvPr>
          <p:cNvGrpSpPr>
            <a:grpSpLocks/>
          </p:cNvGrpSpPr>
          <p:nvPr/>
        </p:nvGrpSpPr>
        <p:grpSpPr bwMode="auto">
          <a:xfrm>
            <a:off x="3517900" y="1163638"/>
            <a:ext cx="2789238" cy="809625"/>
            <a:chOff x="2568" y="629"/>
            <a:chExt cx="1474" cy="510"/>
          </a:xfrm>
        </p:grpSpPr>
        <p:sp>
          <p:nvSpPr>
            <p:cNvPr id="379962" name="AutoShape 58">
              <a:extLst>
                <a:ext uri="{FF2B5EF4-FFF2-40B4-BE49-F238E27FC236}">
                  <a16:creationId xmlns:a16="http://schemas.microsoft.com/office/drawing/2014/main" id="{C8B413DA-F0B6-4D24-A0CD-EB1971C8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629"/>
              <a:ext cx="1474" cy="369"/>
            </a:xfrm>
            <a:prstGeom prst="wedgeRoundRectCallout">
              <a:avLst>
                <a:gd name="adj1" fmla="val -27884"/>
                <a:gd name="adj2" fmla="val 110977"/>
                <a:gd name="adj3" fmla="val 16667"/>
              </a:avLst>
            </a:prstGeom>
            <a:solidFill>
              <a:srgbClr val="FFFD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没有被重复触发</a:t>
              </a:r>
            </a:p>
          </p:txBody>
        </p:sp>
        <p:sp>
          <p:nvSpPr>
            <p:cNvPr id="379963" name="AutoShape 59">
              <a:extLst>
                <a:ext uri="{FF2B5EF4-FFF2-40B4-BE49-F238E27FC236}">
                  <a16:creationId xmlns:a16="http://schemas.microsoft.com/office/drawing/2014/main" id="{0C0B2E13-8B0A-4562-BA67-9423E4EC66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2186">
              <a:off x="3188" y="941"/>
              <a:ext cx="255" cy="198"/>
            </a:xfrm>
            <a:prstGeom prst="triangle">
              <a:avLst>
                <a:gd name="adj" fmla="val 100000"/>
              </a:avLst>
            </a:prstGeom>
            <a:solidFill>
              <a:srgbClr val="FFFA06">
                <a:alpha val="1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13">
            <a:hlinkClick r:id="rId8" action="ppaction://hlinksldjump"/>
            <a:extLst>
              <a:ext uri="{FF2B5EF4-FFF2-40B4-BE49-F238E27FC236}">
                <a16:creationId xmlns:a16="http://schemas.microsoft.com/office/drawing/2014/main" id="{A9389597-3A4D-4CFF-8719-27ADFE66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48" y="459581"/>
            <a:ext cx="77597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9.4.3 </a:t>
            </a:r>
            <a:r>
              <a:rPr lang="en-US" altLang="zh-CN" sz="32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用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555</a:t>
            </a:r>
            <a:r>
              <a:rPr lang="zh-CN" altLang="en-US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定时器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组成</a:t>
            </a:r>
            <a:r>
              <a:rPr lang="zh-CN" altLang="en-US" sz="3200" dirty="0">
                <a:solidFill>
                  <a:schemeClr val="accent2"/>
                </a:solidFill>
              </a:rPr>
              <a:t>单稳态触发器</a:t>
            </a:r>
            <a:r>
              <a:rPr lang="zh-CN" altLang="en-US" sz="2100" dirty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2" grpId="0" animBg="1" autoUpdateAnimBg="0"/>
      <p:bldP spid="379953" grpId="0" animBg="1" autoUpdateAnimBg="0"/>
      <p:bldP spid="379954" grpId="0" animBg="1" autoUpdateAnimBg="0"/>
      <p:bldP spid="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7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35013" y="549275"/>
            <a:ext cx="77597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9.4.3 </a:t>
            </a:r>
            <a:r>
              <a:rPr lang="en-US" altLang="zh-CN" sz="32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用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555</a:t>
            </a:r>
            <a:r>
              <a:rPr lang="zh-CN" altLang="en-US" sz="32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定时器</a:t>
            </a:r>
            <a:r>
              <a:rPr lang="zh-CN" altLang="en-US" sz="3200" dirty="0">
                <a:solidFill>
                  <a:schemeClr val="accent2"/>
                </a:solidFill>
                <a:sym typeface="Symbol" pitchFamily="18" charset="2"/>
              </a:rPr>
              <a:t>组成</a:t>
            </a:r>
            <a:r>
              <a:rPr lang="zh-CN" altLang="en-US" sz="3200" dirty="0">
                <a:solidFill>
                  <a:schemeClr val="accent2"/>
                </a:solidFill>
              </a:rPr>
              <a:t>单稳态触发器</a:t>
            </a:r>
            <a:r>
              <a:rPr lang="zh-CN" altLang="en-US" sz="21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74798" name="Rectangle 1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39788" y="1289050"/>
            <a:ext cx="15192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zh-CN" altLang="en-US" sz="2400">
                <a:solidFill>
                  <a:srgbClr val="000066"/>
                </a:solidFill>
                <a:sym typeface="Symbol" pitchFamily="18" charset="2"/>
              </a:rPr>
              <a:t>、电路</a:t>
            </a: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3910013" y="1643063"/>
            <a:ext cx="608012" cy="3667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Bookman Old Style" pitchFamily="18" charset="0"/>
                <a:ea typeface="Batang" pitchFamily="18" charset="-127"/>
              </a:rPr>
              <a:t>V</a:t>
            </a:r>
            <a:r>
              <a:rPr lang="en-US" altLang="zh-CN" baseline="-25000">
                <a:ea typeface="宋体" pitchFamily="2" charset="-122"/>
              </a:rPr>
              <a:t>CC</a:t>
            </a:r>
          </a:p>
        </p:txBody>
      </p:sp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5795963" y="1233488"/>
          <a:ext cx="2976562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图片" r:id="rId5" imgW="1581120" imgH="1238400" progId="Word.Picture.8">
                  <p:embed/>
                </p:oleObj>
              </mc:Choice>
              <mc:Fallback>
                <p:oleObj name="图片" r:id="rId5" imgW="1581120" imgH="1238400" progId="Word.Picture.8">
                  <p:embed/>
                  <p:pic>
                    <p:nvPicPr>
                      <p:cNvPr id="374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233488"/>
                        <a:ext cx="2976562" cy="267811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1" name="Object 17"/>
          <p:cNvGraphicFramePr>
            <a:graphicFrameLocks noChangeAspect="1"/>
          </p:cNvGraphicFramePr>
          <p:nvPr/>
        </p:nvGraphicFramePr>
        <p:xfrm>
          <a:off x="1479550" y="1884363"/>
          <a:ext cx="4100513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图片" r:id="rId7" imgW="3619440" imgH="3029760" progId="Word.Picture.8">
                  <p:embed/>
                </p:oleObj>
              </mc:Choice>
              <mc:Fallback>
                <p:oleObj name="图片" r:id="rId7" imgW="3619440" imgH="3029760" progId="Word.Picture.8">
                  <p:embed/>
                  <p:pic>
                    <p:nvPicPr>
                      <p:cNvPr id="3748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884363"/>
                        <a:ext cx="4100513" cy="382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02" name="Group 18"/>
          <p:cNvGrpSpPr>
            <a:grpSpLocks/>
          </p:cNvGrpSpPr>
          <p:nvPr/>
        </p:nvGrpSpPr>
        <p:grpSpPr bwMode="auto">
          <a:xfrm>
            <a:off x="488950" y="1844675"/>
            <a:ext cx="3219450" cy="3727450"/>
            <a:chOff x="189" y="1175"/>
            <a:chExt cx="2349" cy="2719"/>
          </a:xfrm>
        </p:grpSpPr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>
              <a:off x="584" y="1202"/>
              <a:ext cx="19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4804" name="Group 20"/>
            <p:cNvGrpSpPr>
              <a:grpSpLocks/>
            </p:cNvGrpSpPr>
            <p:nvPr/>
          </p:nvGrpSpPr>
          <p:grpSpPr bwMode="auto">
            <a:xfrm>
              <a:off x="189" y="1175"/>
              <a:ext cx="1037" cy="2719"/>
              <a:chOff x="189" y="1175"/>
              <a:chExt cx="1037" cy="2719"/>
            </a:xfrm>
          </p:grpSpPr>
          <p:sp>
            <p:nvSpPr>
              <p:cNvPr id="374805" name="Line 21"/>
              <p:cNvSpPr>
                <a:spLocks noChangeShapeType="1"/>
              </p:cNvSpPr>
              <p:nvPr/>
            </p:nvSpPr>
            <p:spPr bwMode="auto">
              <a:xfrm>
                <a:off x="591" y="3607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06" name="Rectangle 22"/>
              <p:cNvSpPr>
                <a:spLocks noChangeArrowheads="1"/>
              </p:cNvSpPr>
              <p:nvPr/>
            </p:nvSpPr>
            <p:spPr bwMode="auto">
              <a:xfrm>
                <a:off x="189" y="2523"/>
                <a:ext cx="313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Bookman Old Style" pitchFamily="18" charset="0"/>
                    <a:ea typeface="Batang" pitchFamily="18" charset="-127"/>
                  </a:rPr>
                  <a:t>v</a:t>
                </a:r>
                <a:r>
                  <a:rPr lang="en-US" altLang="zh-CN" sz="2400" baseline="-25000"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374807" name="Line 23"/>
              <p:cNvSpPr>
                <a:spLocks noChangeShapeType="1"/>
              </p:cNvSpPr>
              <p:nvPr/>
            </p:nvSpPr>
            <p:spPr bwMode="auto">
              <a:xfrm flipH="1">
                <a:off x="259" y="2885"/>
                <a:ext cx="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08" name="Oval 24"/>
              <p:cNvSpPr>
                <a:spLocks noChangeArrowheads="1"/>
              </p:cNvSpPr>
              <p:nvPr/>
            </p:nvSpPr>
            <p:spPr bwMode="auto">
              <a:xfrm>
                <a:off x="557" y="1973"/>
                <a:ext cx="54" cy="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09" name="Line 25"/>
              <p:cNvSpPr>
                <a:spLocks noChangeShapeType="1"/>
              </p:cNvSpPr>
              <p:nvPr/>
            </p:nvSpPr>
            <p:spPr bwMode="auto">
              <a:xfrm>
                <a:off x="591" y="1815"/>
                <a:ext cx="0" cy="17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0" name="Rectangle 26"/>
              <p:cNvSpPr>
                <a:spLocks noChangeArrowheads="1"/>
              </p:cNvSpPr>
              <p:nvPr/>
            </p:nvSpPr>
            <p:spPr bwMode="auto">
              <a:xfrm>
                <a:off x="558" y="1474"/>
                <a:ext cx="81" cy="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1" name="Line 27"/>
              <p:cNvSpPr>
                <a:spLocks noChangeShapeType="1"/>
              </p:cNvSpPr>
              <p:nvPr/>
            </p:nvSpPr>
            <p:spPr bwMode="auto">
              <a:xfrm>
                <a:off x="591" y="1188"/>
                <a:ext cx="0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2" name="Oval 28"/>
              <p:cNvSpPr>
                <a:spLocks noChangeArrowheads="1"/>
              </p:cNvSpPr>
              <p:nvPr/>
            </p:nvSpPr>
            <p:spPr bwMode="auto">
              <a:xfrm>
                <a:off x="558" y="3395"/>
                <a:ext cx="54" cy="6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3" name="Line 29"/>
              <p:cNvSpPr>
                <a:spLocks noChangeShapeType="1"/>
              </p:cNvSpPr>
              <p:nvPr/>
            </p:nvSpPr>
            <p:spPr bwMode="auto">
              <a:xfrm>
                <a:off x="511" y="3611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4" name="Line 30"/>
              <p:cNvSpPr>
                <a:spLocks noChangeShapeType="1"/>
              </p:cNvSpPr>
              <p:nvPr/>
            </p:nvSpPr>
            <p:spPr bwMode="auto">
              <a:xfrm>
                <a:off x="527" y="3552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5" name="Line 31"/>
              <p:cNvSpPr>
                <a:spLocks noChangeShapeType="1"/>
              </p:cNvSpPr>
              <p:nvPr/>
            </p:nvSpPr>
            <p:spPr bwMode="auto">
              <a:xfrm>
                <a:off x="584" y="3864"/>
                <a:ext cx="5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6" name="Line 32"/>
              <p:cNvSpPr>
                <a:spLocks noChangeShapeType="1"/>
              </p:cNvSpPr>
              <p:nvPr/>
            </p:nvSpPr>
            <p:spPr bwMode="auto">
              <a:xfrm flipH="1">
                <a:off x="560" y="1987"/>
                <a:ext cx="399" cy="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7" name="Line 33"/>
              <p:cNvSpPr>
                <a:spLocks noChangeShapeType="1"/>
              </p:cNvSpPr>
              <p:nvPr/>
            </p:nvSpPr>
            <p:spPr bwMode="auto">
              <a:xfrm flipH="1">
                <a:off x="562" y="3413"/>
                <a:ext cx="407" cy="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8" name="Oval 34"/>
              <p:cNvSpPr>
                <a:spLocks noChangeArrowheads="1"/>
              </p:cNvSpPr>
              <p:nvPr/>
            </p:nvSpPr>
            <p:spPr bwMode="auto">
              <a:xfrm>
                <a:off x="1157" y="1175"/>
                <a:ext cx="54" cy="6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9" name="Oval 35"/>
              <p:cNvSpPr>
                <a:spLocks noChangeArrowheads="1"/>
              </p:cNvSpPr>
              <p:nvPr/>
            </p:nvSpPr>
            <p:spPr bwMode="auto">
              <a:xfrm>
                <a:off x="1172" y="3829"/>
                <a:ext cx="54" cy="6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 autoUpdateAnimBg="0"/>
      <p:bldP spid="374798" grpId="0" autoUpdateAnimBg="0"/>
      <p:bldP spid="3747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/>
          <p:cNvSpPr>
            <a:spLocks noChangeArrowheads="1"/>
          </p:cNvSpPr>
          <p:nvPr/>
        </p:nvSpPr>
        <p:spPr bwMode="auto">
          <a:xfrm>
            <a:off x="469900" y="5434013"/>
            <a:ext cx="6678613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②</a:t>
            </a:r>
            <a:r>
              <a:rPr kumimoji="1" lang="zh-CN" altLang="en-US" sz="2400">
                <a:solidFill>
                  <a:srgbClr val="000066"/>
                </a:solidFill>
                <a:sym typeface="Symbol" pitchFamily="18" charset="2"/>
              </a:rPr>
              <a:t>外加触发信号，电路转换到暂态，输出为</a:t>
            </a:r>
            <a:r>
              <a:rPr kumimoji="1" lang="en-US" altLang="zh-CN" sz="2400">
                <a:solidFill>
                  <a:srgbClr val="000066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496888" y="5851525"/>
            <a:ext cx="870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③</a:t>
            </a:r>
            <a:r>
              <a:rPr kumimoji="1" lang="zh-CN" altLang="en-US" sz="2400">
                <a:solidFill>
                  <a:srgbClr val="000066"/>
                </a:solidFill>
                <a:sym typeface="Symbol" pitchFamily="18" charset="2"/>
              </a:rPr>
              <a:t>触发信号消除后，电容充电电路自动转换到稳态输出为</a:t>
            </a:r>
            <a:r>
              <a:rPr kumimoji="1" lang="en-US" altLang="zh-CN" sz="2400">
                <a:solidFill>
                  <a:srgbClr val="000066"/>
                </a:solidFill>
                <a:sym typeface="Symbol" pitchFamily="18" charset="2"/>
              </a:rPr>
              <a:t>0</a:t>
            </a:r>
          </a:p>
        </p:txBody>
      </p:sp>
      <p:grpSp>
        <p:nvGrpSpPr>
          <p:cNvPr id="375847" name="Group 39"/>
          <p:cNvGrpSpPr>
            <a:grpSpLocks/>
          </p:cNvGrpSpPr>
          <p:nvPr/>
        </p:nvGrpSpPr>
        <p:grpSpPr bwMode="auto">
          <a:xfrm>
            <a:off x="468313" y="4895850"/>
            <a:ext cx="8043862" cy="631825"/>
            <a:chOff x="333" y="-9"/>
            <a:chExt cx="5067" cy="398"/>
          </a:xfrm>
        </p:grpSpPr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33" y="27"/>
              <a:ext cx="5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  <a:sym typeface="Symbol" pitchFamily="18" charset="2"/>
                </a:rPr>
                <a:t>①</a:t>
              </a:r>
              <a:r>
                <a:rPr kumimoji="1" lang="zh-CN" altLang="en-US" sz="2400">
                  <a:solidFill>
                    <a:srgbClr val="000066"/>
                  </a:solidFill>
                  <a:sym typeface="Symbol" pitchFamily="18" charset="2"/>
                </a:rPr>
                <a:t>没有触发信号时</a:t>
              </a:r>
              <a:r>
                <a:rPr kumimoji="1" lang="en-US" altLang="zh-CN" sz="2400">
                  <a:solidFill>
                    <a:srgbClr val="000066"/>
                  </a:solidFill>
                  <a:sym typeface="Symbol" pitchFamily="18" charset="2"/>
                </a:rPr>
                <a:t>( </a:t>
              </a:r>
              <a:r>
                <a:rPr kumimoji="1" lang="el-GR" altLang="zh-CN" sz="2400">
                  <a:solidFill>
                    <a:srgbClr val="000066"/>
                  </a:solidFill>
                  <a:cs typeface="Times New Roman" pitchFamily="18" charset="0"/>
                  <a:sym typeface="Symbol" pitchFamily="18" charset="2"/>
                </a:rPr>
                <a:t>υ</a:t>
              </a:r>
              <a:r>
                <a:rPr kumimoji="1" lang="en-US" altLang="zh-CN" sz="2400" baseline="-25000">
                  <a:solidFill>
                    <a:srgbClr val="000066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400">
                  <a:solidFill>
                    <a:srgbClr val="000066"/>
                  </a:solidFill>
                  <a:cs typeface="Times New Roman" pitchFamily="18" charset="0"/>
                  <a:sym typeface="Symbol" pitchFamily="18" charset="2"/>
                </a:rPr>
                <a:t>                   )</a:t>
              </a:r>
              <a:r>
                <a:rPr kumimoji="1" lang="zh-CN" altLang="en-US" sz="2400">
                  <a:solidFill>
                    <a:srgbClr val="000066"/>
                  </a:solidFill>
                  <a:sym typeface="Symbol" pitchFamily="18" charset="2"/>
                </a:rPr>
                <a:t>电路处于稳态，</a:t>
              </a:r>
              <a:r>
                <a:rPr kumimoji="1" lang="zh-CN" altLang="en-US" sz="2400">
                  <a:solidFill>
                    <a:schemeClr val="tx2"/>
                  </a:solidFill>
                  <a:latin typeface="楷体_GB2312" pitchFamily="49" charset="-122"/>
                  <a:sym typeface="Symbol" pitchFamily="18" charset="2"/>
                </a:rPr>
                <a:t>输出为</a:t>
              </a:r>
              <a:r>
                <a:rPr kumimoji="1" lang="en-US" altLang="zh-CN" sz="2400">
                  <a:solidFill>
                    <a:schemeClr val="tx2"/>
                  </a:solidFill>
                  <a:latin typeface="楷体_GB2312" pitchFamily="49" charset="-122"/>
                  <a:sym typeface="Symbol" pitchFamily="18" charset="2"/>
                </a:rPr>
                <a:t>0</a:t>
              </a:r>
              <a:endParaRPr kumimoji="1" lang="en-US" altLang="zh-CN" sz="2400">
                <a:solidFill>
                  <a:srgbClr val="000066"/>
                </a:solidFill>
                <a:sym typeface="Symbol" pitchFamily="18" charset="2"/>
              </a:endParaRPr>
            </a:p>
          </p:txBody>
        </p:sp>
        <p:grpSp>
          <p:nvGrpSpPr>
            <p:cNvPr id="375849" name="Group 41"/>
            <p:cNvGrpSpPr>
              <a:grpSpLocks/>
            </p:cNvGrpSpPr>
            <p:nvPr/>
          </p:nvGrpSpPr>
          <p:grpSpPr bwMode="auto">
            <a:xfrm>
              <a:off x="2354" y="-9"/>
              <a:ext cx="879" cy="398"/>
              <a:chOff x="4217" y="197"/>
              <a:chExt cx="819" cy="398"/>
            </a:xfrm>
          </p:grpSpPr>
          <p:sp>
            <p:nvSpPr>
              <p:cNvPr id="375850" name="Rectangle 42"/>
              <p:cNvSpPr>
                <a:spLocks noChangeArrowheads="1"/>
              </p:cNvSpPr>
              <p:nvPr/>
            </p:nvSpPr>
            <p:spPr bwMode="auto">
              <a:xfrm>
                <a:off x="4292" y="197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0">
                    <a:solidFill>
                      <a:srgbClr val="000000"/>
                    </a:solidFill>
                    <a:ea typeface="宋体" pitchFamily="2" charset="-122"/>
                  </a:rPr>
                  <a:t> </a:t>
                </a:r>
                <a:endParaRPr lang="en-US" altLang="zh-CN" sz="2400">
                  <a:latin typeface="Arial Narrow" pitchFamily="34" charset="0"/>
                  <a:ea typeface="宋体" pitchFamily="2" charset="-122"/>
                </a:endParaRPr>
              </a:p>
            </p:txBody>
          </p:sp>
          <p:sp>
            <p:nvSpPr>
              <p:cNvPr id="375851" name="Rectangle 43"/>
              <p:cNvSpPr>
                <a:spLocks noChangeArrowheads="1"/>
              </p:cNvSpPr>
              <p:nvPr/>
            </p:nvSpPr>
            <p:spPr bwMode="auto">
              <a:xfrm>
                <a:off x="4835" y="305"/>
                <a:ext cx="3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0">
                    <a:solidFill>
                      <a:srgbClr val="000000"/>
                    </a:solidFill>
                    <a:ea typeface="宋体" pitchFamily="2" charset="-122"/>
                  </a:rPr>
                  <a:t> </a:t>
                </a:r>
                <a:endParaRPr lang="en-US" altLang="zh-CN" sz="2400">
                  <a:latin typeface="Arial Narrow" pitchFamily="34" charset="0"/>
                  <a:ea typeface="宋体" pitchFamily="2" charset="-122"/>
                </a:endParaRPr>
              </a:p>
            </p:txBody>
          </p:sp>
          <p:sp>
            <p:nvSpPr>
              <p:cNvPr id="375852" name="Rectangle 44"/>
              <p:cNvSpPr>
                <a:spLocks noChangeArrowheads="1"/>
              </p:cNvSpPr>
              <p:nvPr/>
            </p:nvSpPr>
            <p:spPr bwMode="auto">
              <a:xfrm>
                <a:off x="4518" y="216"/>
                <a:ext cx="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1</a:t>
                </a:r>
                <a:endParaRPr lang="en-US" altLang="zh-CN" sz="2000">
                  <a:latin typeface="Arial Narrow" pitchFamily="34" charset="0"/>
                  <a:ea typeface="宋体" pitchFamily="2" charset="-122"/>
                </a:endParaRPr>
              </a:p>
            </p:txBody>
          </p:sp>
          <p:sp>
            <p:nvSpPr>
              <p:cNvPr id="375853" name="Rectangle 45"/>
              <p:cNvSpPr>
                <a:spLocks noChangeArrowheads="1"/>
              </p:cNvSpPr>
              <p:nvPr/>
            </p:nvSpPr>
            <p:spPr bwMode="auto">
              <a:xfrm>
                <a:off x="4518" y="403"/>
                <a:ext cx="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375854" name="Line 46"/>
              <p:cNvSpPr>
                <a:spLocks noChangeShapeType="1"/>
              </p:cNvSpPr>
              <p:nvPr/>
            </p:nvSpPr>
            <p:spPr bwMode="auto">
              <a:xfrm>
                <a:off x="4455" y="403"/>
                <a:ext cx="13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55" name="Rectangle 47"/>
              <p:cNvSpPr>
                <a:spLocks noChangeArrowheads="1"/>
              </p:cNvSpPr>
              <p:nvPr/>
            </p:nvSpPr>
            <p:spPr bwMode="auto">
              <a:xfrm>
                <a:off x="4670" y="201"/>
                <a:ext cx="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GB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75856" name="Rectangle 48"/>
              <p:cNvSpPr>
                <a:spLocks noChangeArrowheads="1"/>
              </p:cNvSpPr>
              <p:nvPr/>
            </p:nvSpPr>
            <p:spPr bwMode="auto">
              <a:xfrm>
                <a:off x="4539" y="306"/>
                <a:ext cx="4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ea typeface="宋体" pitchFamily="2" charset="-122"/>
                  </a:rPr>
                  <a:t>CC</a:t>
                </a:r>
              </a:p>
            </p:txBody>
          </p:sp>
          <p:sp>
            <p:nvSpPr>
              <p:cNvPr id="375857" name="Line 49"/>
              <p:cNvSpPr>
                <a:spLocks noChangeShapeType="1"/>
              </p:cNvSpPr>
              <p:nvPr/>
            </p:nvSpPr>
            <p:spPr bwMode="auto">
              <a:xfrm>
                <a:off x="4233" y="348"/>
                <a:ext cx="145" cy="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8" name="Line 50"/>
              <p:cNvSpPr>
                <a:spLocks noChangeShapeType="1"/>
              </p:cNvSpPr>
              <p:nvPr/>
            </p:nvSpPr>
            <p:spPr bwMode="auto">
              <a:xfrm flipH="1">
                <a:off x="4217" y="409"/>
                <a:ext cx="161" cy="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5859" name="Group 51"/>
          <p:cNvGrpSpPr>
            <a:grpSpLocks/>
          </p:cNvGrpSpPr>
          <p:nvPr/>
        </p:nvGrpSpPr>
        <p:grpSpPr bwMode="auto">
          <a:xfrm>
            <a:off x="2339975" y="981075"/>
            <a:ext cx="5073650" cy="3811588"/>
            <a:chOff x="1453" y="626"/>
            <a:chExt cx="3622" cy="2721"/>
          </a:xfrm>
        </p:grpSpPr>
        <p:sp>
          <p:nvSpPr>
            <p:cNvPr id="375860" name="Rectangle 52"/>
            <p:cNvSpPr>
              <a:spLocks noChangeArrowheads="1"/>
            </p:cNvSpPr>
            <p:nvPr/>
          </p:nvSpPr>
          <p:spPr bwMode="auto">
            <a:xfrm>
              <a:off x="1453" y="626"/>
              <a:ext cx="3622" cy="27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5861" name="Group 53"/>
            <p:cNvGrpSpPr>
              <a:grpSpLocks/>
            </p:cNvGrpSpPr>
            <p:nvPr/>
          </p:nvGrpSpPr>
          <p:grpSpPr bwMode="auto">
            <a:xfrm>
              <a:off x="1530" y="755"/>
              <a:ext cx="3456" cy="2506"/>
              <a:chOff x="214" y="1112"/>
              <a:chExt cx="3743" cy="2881"/>
            </a:xfrm>
          </p:grpSpPr>
          <p:sp>
            <p:nvSpPr>
              <p:cNvPr id="375862" name="Rectangle 54"/>
              <p:cNvSpPr>
                <a:spLocks noChangeArrowheads="1"/>
              </p:cNvSpPr>
              <p:nvPr/>
            </p:nvSpPr>
            <p:spPr bwMode="auto">
              <a:xfrm>
                <a:off x="2594" y="1112"/>
                <a:ext cx="444" cy="30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latin typeface="Bookman Old Style" pitchFamily="18" charset="0"/>
                    <a:ea typeface="Batang" pitchFamily="18" charset="-127"/>
                  </a:rPr>
                  <a:t>V</a:t>
                </a:r>
                <a:r>
                  <a:rPr lang="en-US" altLang="zh-CN" baseline="-25000">
                    <a:ea typeface="宋体" pitchFamily="2" charset="-122"/>
                  </a:rPr>
                  <a:t>CC</a:t>
                </a:r>
              </a:p>
            </p:txBody>
          </p:sp>
          <p:graphicFrame>
            <p:nvGraphicFramePr>
              <p:cNvPr id="375863" name="Object 55"/>
              <p:cNvGraphicFramePr>
                <a:graphicFrameLocks noChangeAspect="1"/>
              </p:cNvGraphicFramePr>
              <p:nvPr/>
            </p:nvGraphicFramePr>
            <p:xfrm>
              <a:off x="964" y="1204"/>
              <a:ext cx="2993" cy="2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4" name="图片" r:id="rId5" imgW="3619440" imgH="3029760" progId="Word.Picture.8">
                      <p:embed/>
                    </p:oleObj>
                  </mc:Choice>
                  <mc:Fallback>
                    <p:oleObj name="图片" r:id="rId5" imgW="3619440" imgH="3029760" progId="Word.Picture.8">
                      <p:embed/>
                      <p:pic>
                        <p:nvPicPr>
                          <p:cNvPr id="375863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4" y="1204"/>
                            <a:ext cx="2993" cy="27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75864" name="Group 56"/>
              <p:cNvGrpSpPr>
                <a:grpSpLocks/>
              </p:cNvGrpSpPr>
              <p:nvPr/>
            </p:nvGrpSpPr>
            <p:grpSpPr bwMode="auto">
              <a:xfrm>
                <a:off x="214" y="1166"/>
                <a:ext cx="2357" cy="2719"/>
                <a:chOff x="181" y="1175"/>
                <a:chExt cx="2357" cy="2719"/>
              </a:xfrm>
            </p:grpSpPr>
            <p:sp>
              <p:nvSpPr>
                <p:cNvPr id="375865" name="Line 57"/>
                <p:cNvSpPr>
                  <a:spLocks noChangeShapeType="1"/>
                </p:cNvSpPr>
                <p:nvPr/>
              </p:nvSpPr>
              <p:spPr bwMode="auto">
                <a:xfrm>
                  <a:off x="584" y="1202"/>
                  <a:ext cx="195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75866" name="Group 58"/>
                <p:cNvGrpSpPr>
                  <a:grpSpLocks/>
                </p:cNvGrpSpPr>
                <p:nvPr/>
              </p:nvGrpSpPr>
              <p:grpSpPr bwMode="auto">
                <a:xfrm>
                  <a:off x="181" y="1175"/>
                  <a:ext cx="1045" cy="2719"/>
                  <a:chOff x="181" y="1175"/>
                  <a:chExt cx="1045" cy="2719"/>
                </a:xfrm>
              </p:grpSpPr>
              <p:sp>
                <p:nvSpPr>
                  <p:cNvPr id="37586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591" y="3607"/>
                    <a:ext cx="0" cy="26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6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81" y="2522"/>
                    <a:ext cx="331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i="1">
                        <a:latin typeface="Bookman Old Style" pitchFamily="18" charset="0"/>
                        <a:ea typeface="Batang" pitchFamily="18" charset="-127"/>
                      </a:rPr>
                      <a:t>v</a:t>
                    </a:r>
                    <a:r>
                      <a:rPr lang="en-US" altLang="zh-CN" sz="2400" baseline="-25000">
                        <a:ea typeface="宋体" pitchFamily="2" charset="-122"/>
                      </a:rPr>
                      <a:t>I</a:t>
                    </a:r>
                  </a:p>
                </p:txBody>
              </p:sp>
              <p:sp>
                <p:nvSpPr>
                  <p:cNvPr id="375869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" y="2885"/>
                    <a:ext cx="7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57" y="1973"/>
                    <a:ext cx="54" cy="64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591" y="1815"/>
                    <a:ext cx="0" cy="17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58" y="1474"/>
                    <a:ext cx="81" cy="3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591" y="1188"/>
                    <a:ext cx="0" cy="30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4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558" y="3395"/>
                    <a:ext cx="54" cy="65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3611"/>
                    <a:ext cx="1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552"/>
                    <a:ext cx="16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84" y="3864"/>
                    <a:ext cx="58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8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0" y="1987"/>
                    <a:ext cx="399" cy="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79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2" y="3413"/>
                    <a:ext cx="407" cy="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80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157" y="1175"/>
                    <a:ext cx="54" cy="65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881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1172" y="3829"/>
                    <a:ext cx="54" cy="65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76" name="Object 20"/>
          <p:cNvGraphicFramePr>
            <a:graphicFrameLocks noChangeAspect="1"/>
          </p:cNvGraphicFramePr>
          <p:nvPr/>
        </p:nvGraphicFramePr>
        <p:xfrm>
          <a:off x="835025" y="1370013"/>
          <a:ext cx="3419475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图片" r:id="rId4" imgW="1581120" imgH="1238400" progId="Word.Picture.8">
                  <p:embed/>
                </p:oleObj>
              </mc:Choice>
              <mc:Fallback>
                <p:oleObj name="图片" r:id="rId4" imgW="1581120" imgH="1238400" progId="Word.Picture.8">
                  <p:embed/>
                  <p:pic>
                    <p:nvPicPr>
                      <p:cNvPr id="3778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370013"/>
                        <a:ext cx="3419475" cy="267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1301750" y="4019550"/>
            <a:ext cx="273367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w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=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1n3≈1.1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741363" y="620713"/>
            <a:ext cx="552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④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工作波形及输出脉宽的计算</a:t>
            </a:r>
          </a:p>
        </p:txBody>
      </p:sp>
      <p:sp>
        <p:nvSpPr>
          <p:cNvPr id="377879" name="Rectangle 23"/>
          <p:cNvSpPr>
            <a:spLocks noChangeArrowheads="1"/>
          </p:cNvSpPr>
          <p:nvPr/>
        </p:nvSpPr>
        <p:spPr bwMode="auto">
          <a:xfrm>
            <a:off x="1325563" y="4757738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电路是可重复触发的单稳</a:t>
            </a:r>
            <a:r>
              <a:rPr kumimoji="1" lang="en-US" altLang="zh-CN" sz="2400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?</a:t>
            </a:r>
          </a:p>
        </p:txBody>
      </p:sp>
      <p:sp>
        <p:nvSpPr>
          <p:cNvPr id="377880" name="Rectangle 24"/>
          <p:cNvSpPr>
            <a:spLocks noChangeArrowheads="1"/>
          </p:cNvSpPr>
          <p:nvPr/>
        </p:nvSpPr>
        <p:spPr bwMode="auto">
          <a:xfrm>
            <a:off x="1257300" y="5281613"/>
            <a:ext cx="6946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sym typeface="Symbol" pitchFamily="18" charset="2"/>
              </a:rPr>
              <a:t>如将</a:t>
            </a:r>
            <a:r>
              <a:rPr kumimoji="1" lang="en-US" altLang="zh-CN" sz="240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kumimoji="1" lang="zh-CN" altLang="en-US" sz="2400">
                <a:solidFill>
                  <a:schemeClr val="accent2"/>
                </a:solidFill>
                <a:sym typeface="Symbol" pitchFamily="18" charset="2"/>
              </a:rPr>
              <a:t>脚接电压</a:t>
            </a:r>
            <a:r>
              <a:rPr kumimoji="1" lang="en-US" altLang="zh-CN" sz="2400">
                <a:solidFill>
                  <a:schemeClr val="accent2"/>
                </a:solidFill>
                <a:sym typeface="Symbol" pitchFamily="18" charset="2"/>
              </a:rPr>
              <a:t>V,</a:t>
            </a:r>
            <a:r>
              <a:rPr kumimoji="1" lang="zh-CN" altLang="en-US" sz="2400">
                <a:solidFill>
                  <a:schemeClr val="accent2"/>
                </a:solidFill>
                <a:sym typeface="Symbol" pitchFamily="18" charset="2"/>
              </a:rPr>
              <a:t>电路的脉宽会改变吗</a:t>
            </a:r>
            <a:r>
              <a:rPr kumimoji="1" lang="en-US" altLang="zh-CN" sz="2400">
                <a:solidFill>
                  <a:schemeClr val="accent2"/>
                </a:solidFill>
                <a:sym typeface="Symbol" pitchFamily="18" charset="2"/>
              </a:rPr>
              <a:t>?V</a:t>
            </a:r>
            <a:r>
              <a:rPr kumimoji="1" lang="zh-CN" altLang="en-US" sz="2400">
                <a:solidFill>
                  <a:schemeClr val="accent2"/>
                </a:solidFill>
                <a:sym typeface="Symbol" pitchFamily="18" charset="2"/>
              </a:rPr>
              <a:t>增加</a:t>
            </a:r>
            <a:r>
              <a:rPr kumimoji="1" lang="en-US" altLang="zh-CN" sz="2400">
                <a:solidFill>
                  <a:schemeClr val="accent2"/>
                </a:solidFill>
                <a:sym typeface="Symbol" pitchFamily="18" charset="2"/>
              </a:rPr>
              <a:t>,</a:t>
            </a:r>
            <a:r>
              <a:rPr kumimoji="1" lang="zh-CN" altLang="en-US" sz="2400">
                <a:solidFill>
                  <a:schemeClr val="accent2"/>
                </a:solidFill>
                <a:sym typeface="Symbol" pitchFamily="18" charset="2"/>
              </a:rPr>
              <a:t>脉宽如何改变</a:t>
            </a:r>
            <a:r>
              <a:rPr kumimoji="1" lang="en-US" altLang="zh-CN" sz="2400">
                <a:solidFill>
                  <a:schemeClr val="accent2"/>
                </a:solidFill>
                <a:sym typeface="Symbol" pitchFamily="18" charset="2"/>
              </a:rPr>
              <a:t>?</a:t>
            </a:r>
            <a:r>
              <a:rPr kumimoji="1" lang="zh-CN" altLang="en-US" sz="2400">
                <a:solidFill>
                  <a:schemeClr val="accent2"/>
                </a:solidFill>
                <a:sym typeface="Symbol" pitchFamily="18" charset="2"/>
              </a:rPr>
              <a:t>减小</a:t>
            </a:r>
            <a:r>
              <a:rPr kumimoji="1" lang="en-US" altLang="zh-CN" sz="2400">
                <a:solidFill>
                  <a:schemeClr val="accent2"/>
                </a:solidFill>
                <a:sym typeface="Symbol" pitchFamily="18" charset="2"/>
              </a:rPr>
              <a:t>?</a:t>
            </a:r>
          </a:p>
        </p:txBody>
      </p:sp>
      <p:sp>
        <p:nvSpPr>
          <p:cNvPr id="377881" name="Rectangle 25"/>
          <p:cNvSpPr>
            <a:spLocks noChangeArrowheads="1"/>
          </p:cNvSpPr>
          <p:nvPr/>
        </p:nvSpPr>
        <p:spPr bwMode="auto">
          <a:xfrm>
            <a:off x="0" y="181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68820"/>
              </p:ext>
            </p:extLst>
          </p:nvPr>
        </p:nvGraphicFramePr>
        <p:xfrm>
          <a:off x="4860040" y="1127125"/>
          <a:ext cx="3679825" cy="363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图片" r:id="rId6" imgW="2381693" imgH="2342201" progId="Word.Picture.8">
                  <p:embed/>
                </p:oleObj>
              </mc:Choice>
              <mc:Fallback>
                <p:oleObj name="图片" r:id="rId6" imgW="2381693" imgH="2342201" progId="Word.Picture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40" y="1127125"/>
                        <a:ext cx="3679825" cy="363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7" grpId="0" animBg="1" autoUpdateAnimBg="0"/>
      <p:bldP spid="377879" grpId="0"/>
      <p:bldP spid="3778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>
            <a:extLst>
              <a:ext uri="{FF2B5EF4-FFF2-40B4-BE49-F238E27FC236}">
                <a16:creationId xmlns:a16="http://schemas.microsoft.com/office/drawing/2014/main" id="{B2A2F73E-043F-4D47-9303-9EA35C64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792663"/>
            <a:ext cx="8305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、掌握由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定时器组成的多谐、单稳、施密特触发器的电路、工作原理及外接参数及电路指标的计算。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5623" name="Rectangle 55">
            <a:extLst>
              <a:ext uri="{FF2B5EF4-FFF2-40B4-BE49-F238E27FC236}">
                <a16:creationId xmlns:a16="http://schemas.microsoft.com/office/drawing/2014/main" id="{7D447D30-57D3-48DD-B80E-F7AE127F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484313"/>
            <a:ext cx="8221663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、正确理解多谐振荡器、单稳态触发器、施密特触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发器的电路组成及工作原理。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5624" name="Rectangle 56">
            <a:extLst>
              <a:ext uri="{FF2B5EF4-FFF2-40B4-BE49-F238E27FC236}">
                <a16:creationId xmlns:a16="http://schemas.microsoft.com/office/drawing/2014/main" id="{528D5845-EA57-4E0C-BA42-761078AC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852738"/>
            <a:ext cx="80454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、掌握多谐、单稳、施密特触发器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MSI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器件的逻辑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功能及主要指标计算。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5625" name="Rectangle 57">
            <a:extLst>
              <a:ext uri="{FF2B5EF4-FFF2-40B4-BE49-F238E27FC236}">
                <a16:creationId xmlns:a16="http://schemas.microsoft.com/office/drawing/2014/main" id="{E8D0DF0F-E565-4F87-BD77-A3A45B26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005263"/>
            <a:ext cx="518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、掌握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定时器的工作原理。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5626" name="Rectangle 58">
            <a:extLst>
              <a:ext uri="{FF2B5EF4-FFF2-40B4-BE49-F238E27FC236}">
                <a16:creationId xmlns:a16="http://schemas.microsoft.com/office/drawing/2014/main" id="{707200D4-9F03-4753-BD15-A06218A2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33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  <a:endParaRPr kumimoji="1"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5" name="Object 25"/>
          <p:cNvGraphicFramePr>
            <a:graphicFrameLocks noChangeAspect="1"/>
          </p:cNvGraphicFramePr>
          <p:nvPr/>
        </p:nvGraphicFramePr>
        <p:xfrm>
          <a:off x="4365625" y="4135438"/>
          <a:ext cx="41529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图片" r:id="rId4" imgW="2837520" imgH="752760" progId="Word.Picture.8">
                  <p:embed/>
                </p:oleObj>
              </mc:Choice>
              <mc:Fallback>
                <p:oleObj name="图片" r:id="rId4" imgW="2837520" imgH="752760" progId="Word.Picture.8">
                  <p:embed/>
                  <p:pic>
                    <p:nvPicPr>
                      <p:cNvPr id="3789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135438"/>
                        <a:ext cx="41529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0" y="2290763"/>
            <a:ext cx="4049713" cy="3748087"/>
            <a:chOff x="196" y="1253"/>
            <a:chExt cx="2551" cy="2361"/>
          </a:xfrm>
        </p:grpSpPr>
        <p:graphicFrame>
          <p:nvGraphicFramePr>
            <p:cNvPr id="378907" name="Object 27"/>
            <p:cNvGraphicFramePr>
              <a:graphicFrameLocks noChangeAspect="1"/>
            </p:cNvGraphicFramePr>
            <p:nvPr/>
          </p:nvGraphicFramePr>
          <p:xfrm>
            <a:off x="196" y="1495"/>
            <a:ext cx="2551" cy="2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图片" r:id="rId6" imgW="2371320" imgH="1972080" progId="Word.Picture.8">
                    <p:embed/>
                  </p:oleObj>
                </mc:Choice>
                <mc:Fallback>
                  <p:oleObj name="图片" r:id="rId6" imgW="2371320" imgH="1972080" progId="Word.Picture.8">
                    <p:embed/>
                    <p:pic>
                      <p:nvPicPr>
                        <p:cNvPr id="37890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-2377"/>
                        <a:stretch>
                          <a:fillRect/>
                        </a:stretch>
                      </p:blipFill>
                      <p:spPr bwMode="auto">
                        <a:xfrm>
                          <a:off x="196" y="1495"/>
                          <a:ext cx="2551" cy="2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08" name="Rectangle 28"/>
            <p:cNvSpPr>
              <a:spLocks noChangeArrowheads="1"/>
            </p:cNvSpPr>
            <p:nvPr/>
          </p:nvSpPr>
          <p:spPr bwMode="auto">
            <a:xfrm>
              <a:off x="1464" y="125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kumimoji="1"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378909" name="Rectangle 29"/>
            <p:cNvSpPr>
              <a:spLocks noChangeArrowheads="1"/>
            </p:cNvSpPr>
            <p:nvPr/>
          </p:nvSpPr>
          <p:spPr bwMode="auto">
            <a:xfrm>
              <a:off x="1201" y="20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kumimoji="1" lang="en-US" altLang="zh-CN" sz="1000" b="0">
                <a:ea typeface="宋体" pitchFamily="2" charset="-122"/>
                <a:cs typeface="Times New Roman" pitchFamily="18" charset="0"/>
              </a:endParaRPr>
            </a:p>
            <a:p>
              <a:pPr algn="l" eaLnBrk="0" hangingPunct="0"/>
              <a:r>
                <a:rPr kumimoji="1" lang="en-US" altLang="zh-CN" sz="1000" b="0">
                  <a:ea typeface="宋体" pitchFamily="2" charset="-122"/>
                  <a:cs typeface="Times New Roman" pitchFamily="18" charset="0"/>
                </a:rPr>
                <a:t>    </a:t>
              </a:r>
              <a:endParaRPr kumimoji="1" lang="en-US" altLang="zh-CN" sz="2400" b="0">
                <a:ea typeface="宋体" pitchFamily="2" charset="-122"/>
              </a:endParaRPr>
            </a:p>
          </p:txBody>
        </p:sp>
      </p:grpSp>
      <p:sp>
        <p:nvSpPr>
          <p:cNvPr id="378910" name="Rectangle 30"/>
          <p:cNvSpPr>
            <a:spLocks noChangeArrowheads="1"/>
          </p:cNvSpPr>
          <p:nvPr/>
        </p:nvSpPr>
        <p:spPr bwMode="auto">
          <a:xfrm>
            <a:off x="755650" y="134143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①</a:t>
            </a:r>
            <a:r>
              <a:rPr kumimoji="1" lang="zh-CN" altLang="en-US" sz="2400">
                <a:solidFill>
                  <a:srgbClr val="000066"/>
                </a:solidFill>
                <a:latin typeface="Arial" pitchFamily="34" charset="0"/>
              </a:rPr>
              <a:t>脉冲宽度调制器</a:t>
            </a:r>
            <a:endParaRPr kumimoji="1" lang="zh-CN" altLang="en-US" sz="2400">
              <a:solidFill>
                <a:srgbClr val="000066"/>
              </a:solidFill>
            </a:endParaRPr>
          </a:p>
        </p:txBody>
      </p:sp>
      <p:sp>
        <p:nvSpPr>
          <p:cNvPr id="378911" name="Rectangle 31"/>
          <p:cNvSpPr>
            <a:spLocks noChangeArrowheads="1"/>
          </p:cNvSpPr>
          <p:nvPr/>
        </p:nvSpPr>
        <p:spPr bwMode="auto">
          <a:xfrm>
            <a:off x="6138863" y="19780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solidFill>
                  <a:srgbClr val="000066"/>
                </a:solidFill>
                <a:latin typeface="Arial" pitchFamily="34" charset="0"/>
              </a:rPr>
              <a:t>工作波形</a:t>
            </a:r>
            <a:endParaRPr kumimoji="1"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4340225" y="2787650"/>
          <a:ext cx="440848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图片" r:id="rId8" imgW="3011400" imgH="914400" progId="Word.Picture.8">
                  <p:embed/>
                </p:oleObj>
              </mc:Choice>
              <mc:Fallback>
                <p:oleObj name="图片" r:id="rId8" imgW="3011400" imgH="914400" progId="Word.Picture.8">
                  <p:embed/>
                  <p:pic>
                    <p:nvPicPr>
                      <p:cNvPr id="3789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2787650"/>
                        <a:ext cx="4408488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13" name="Group 33"/>
          <p:cNvGrpSpPr>
            <a:grpSpLocks/>
          </p:cNvGrpSpPr>
          <p:nvPr/>
        </p:nvGrpSpPr>
        <p:grpSpPr bwMode="auto">
          <a:xfrm>
            <a:off x="4886325" y="3213100"/>
            <a:ext cx="3043238" cy="2852738"/>
            <a:chOff x="3095" y="2010"/>
            <a:chExt cx="1917" cy="1797"/>
          </a:xfrm>
        </p:grpSpPr>
        <p:sp>
          <p:nvSpPr>
            <p:cNvPr id="378914" name="Line 34"/>
            <p:cNvSpPr>
              <a:spLocks noChangeShapeType="1"/>
            </p:cNvSpPr>
            <p:nvPr/>
          </p:nvSpPr>
          <p:spPr bwMode="auto">
            <a:xfrm flipV="1">
              <a:off x="3095" y="2241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15" name="Line 35"/>
            <p:cNvSpPr>
              <a:spLocks noChangeShapeType="1"/>
            </p:cNvSpPr>
            <p:nvPr/>
          </p:nvSpPr>
          <p:spPr bwMode="auto">
            <a:xfrm flipV="1">
              <a:off x="3344" y="2175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16" name="Line 36"/>
            <p:cNvSpPr>
              <a:spLocks noChangeShapeType="1"/>
            </p:cNvSpPr>
            <p:nvPr/>
          </p:nvSpPr>
          <p:spPr bwMode="auto">
            <a:xfrm flipV="1">
              <a:off x="3645" y="2097"/>
              <a:ext cx="0" cy="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17" name="Line 37"/>
            <p:cNvSpPr>
              <a:spLocks noChangeShapeType="1"/>
            </p:cNvSpPr>
            <p:nvPr/>
          </p:nvSpPr>
          <p:spPr bwMode="auto">
            <a:xfrm flipV="1">
              <a:off x="3894" y="2054"/>
              <a:ext cx="0" cy="1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18" name="Line 38"/>
            <p:cNvSpPr>
              <a:spLocks noChangeShapeType="1"/>
            </p:cNvSpPr>
            <p:nvPr/>
          </p:nvSpPr>
          <p:spPr bwMode="auto">
            <a:xfrm flipV="1">
              <a:off x="4186" y="2010"/>
              <a:ext cx="0" cy="1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19" name="Line 39"/>
            <p:cNvSpPr>
              <a:spLocks noChangeShapeType="1"/>
            </p:cNvSpPr>
            <p:nvPr/>
          </p:nvSpPr>
          <p:spPr bwMode="auto">
            <a:xfrm flipV="1">
              <a:off x="4436" y="2078"/>
              <a:ext cx="0" cy="17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 flipV="1">
              <a:off x="4737" y="2193"/>
              <a:ext cx="0" cy="1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1" name="Line 41"/>
            <p:cNvSpPr>
              <a:spLocks noChangeShapeType="1"/>
            </p:cNvSpPr>
            <p:nvPr/>
          </p:nvSpPr>
          <p:spPr bwMode="auto">
            <a:xfrm flipV="1">
              <a:off x="5012" y="230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78922" name="Object 42"/>
          <p:cNvGraphicFramePr>
            <a:graphicFrameLocks noChangeAspect="1"/>
          </p:cNvGraphicFramePr>
          <p:nvPr/>
        </p:nvGraphicFramePr>
        <p:xfrm>
          <a:off x="4383088" y="5153025"/>
          <a:ext cx="4125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图片" r:id="rId10" imgW="2819520" imgH="743760" progId="Word.Picture.8">
                  <p:embed/>
                </p:oleObj>
              </mc:Choice>
              <mc:Fallback>
                <p:oleObj name="图片" r:id="rId10" imgW="2819520" imgH="743760" progId="Word.Picture.8">
                  <p:embed/>
                  <p:pic>
                    <p:nvPicPr>
                      <p:cNvPr id="3789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5153025"/>
                        <a:ext cx="4125912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3" name="Rectangle 43"/>
          <p:cNvSpPr>
            <a:spLocks noChangeArrowheads="1"/>
          </p:cNvSpPr>
          <p:nvPr/>
        </p:nvSpPr>
        <p:spPr bwMode="auto">
          <a:xfrm>
            <a:off x="827088" y="476250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  <a:latin typeface="Arial" pitchFamily="34" charset="0"/>
              </a:rPr>
              <a:t>555</a:t>
            </a:r>
            <a:r>
              <a:rPr kumimoji="1" lang="zh-CN" altLang="en-US" sz="2400">
                <a:solidFill>
                  <a:srgbClr val="000066"/>
                </a:solidFill>
                <a:latin typeface="Arial" pitchFamily="34" charset="0"/>
              </a:rPr>
              <a:t>组成的单稳态的应用</a:t>
            </a:r>
            <a:r>
              <a:rPr kumimoji="1" lang="en-US" altLang="zh-CN" sz="2400">
                <a:solidFill>
                  <a:srgbClr val="000066"/>
                </a:solidFill>
                <a:latin typeface="Arial" pitchFamily="34" charset="0"/>
              </a:rPr>
              <a:t>:</a:t>
            </a:r>
            <a:endParaRPr kumimoji="1" lang="en-US" altLang="zh-CN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179388" y="549275"/>
            <a:ext cx="592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② 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sym typeface="Symbol" pitchFamily="18" charset="2"/>
              </a:rPr>
              <a:t>用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sym typeface="Symbol" pitchFamily="18" charset="2"/>
              </a:rPr>
              <a:t>555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sym typeface="Symbol" pitchFamily="18" charset="2"/>
              </a:rPr>
              <a:t>定时器组成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可重复触发单稳</a:t>
            </a:r>
          </a:p>
        </p:txBody>
      </p:sp>
      <p:graphicFrame>
        <p:nvGraphicFramePr>
          <p:cNvPr id="379939" name="Object 35"/>
          <p:cNvGraphicFramePr>
            <a:graphicFrameLocks noChangeAspect="1"/>
          </p:cNvGraphicFramePr>
          <p:nvPr/>
        </p:nvGraphicFramePr>
        <p:xfrm>
          <a:off x="438150" y="1922463"/>
          <a:ext cx="4049713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图片" r:id="rId3" imgW="2618280" imgH="1990440" progId="Word.Picture.8">
                  <p:embed/>
                </p:oleObj>
              </mc:Choice>
              <mc:Fallback>
                <p:oleObj name="图片" r:id="rId3" imgW="2618280" imgH="1990440" progId="Word.Picture.8">
                  <p:embed/>
                  <p:pic>
                    <p:nvPicPr>
                      <p:cNvPr id="3799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736"/>
                      <a:stretch>
                        <a:fillRect/>
                      </a:stretch>
                    </p:blipFill>
                    <p:spPr bwMode="auto">
                      <a:xfrm>
                        <a:off x="438150" y="1922463"/>
                        <a:ext cx="4049713" cy="308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28657"/>
              </p:ext>
            </p:extLst>
          </p:nvPr>
        </p:nvGraphicFramePr>
        <p:xfrm>
          <a:off x="4572000" y="1700760"/>
          <a:ext cx="3533775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图片" r:id="rId5" imgW="2388108" imgH="2337816" progId="Word.Picture.8">
                  <p:embed/>
                </p:oleObj>
              </mc:Choice>
              <mc:Fallback>
                <p:oleObj name="图片" r:id="rId5" imgW="2388108" imgH="2337816" progId="Word.Picture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760"/>
                        <a:ext cx="3533775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5" name="Rectangle 25">
            <a:extLst>
              <a:ext uri="{FF2B5EF4-FFF2-40B4-BE49-F238E27FC236}">
                <a16:creationId xmlns:a16="http://schemas.microsoft.com/office/drawing/2014/main" id="{FC623078-2BF0-4FD8-AD11-01805AAA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375"/>
            <a:ext cx="60721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1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solidFill>
                  <a:srgbClr val="CC0000"/>
                </a:solidFill>
                <a:latin typeface="Times New Roman" panose="02020603050405020304" pitchFamily="18" charset="0"/>
              </a:rPr>
              <a:t>单稳态触发器的应用</a:t>
            </a:r>
          </a:p>
        </p:txBody>
      </p:sp>
      <p:sp>
        <p:nvSpPr>
          <p:cNvPr id="384026" name="Rectangle 26">
            <a:extLst>
              <a:ext uri="{FF2B5EF4-FFF2-40B4-BE49-F238E27FC236}">
                <a16:creationId xmlns:a16="http://schemas.microsoft.com/office/drawing/2014/main" id="{3D500FBD-6EDA-42DD-A034-4D3582DE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2684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定时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84029" name="Rectangle 29">
            <a:extLst>
              <a:ext uri="{FF2B5EF4-FFF2-40B4-BE49-F238E27FC236}">
                <a16:creationId xmlns:a16="http://schemas.microsoft.com/office/drawing/2014/main" id="{C6573AEB-C6C0-4104-A789-EB867FD6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5716588"/>
            <a:ext cx="424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该电路可用于频率计</a:t>
            </a:r>
          </a:p>
        </p:txBody>
      </p:sp>
      <p:sp>
        <p:nvSpPr>
          <p:cNvPr id="384170" name="Rectangle 170">
            <a:extLst>
              <a:ext uri="{FF2B5EF4-FFF2-40B4-BE49-F238E27FC236}">
                <a16:creationId xmlns:a16="http://schemas.microsoft.com/office/drawing/2014/main" id="{C159D15D-BF3A-4C29-845A-D25E9851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4169" name="Object 169">
            <a:extLst>
              <a:ext uri="{FF2B5EF4-FFF2-40B4-BE49-F238E27FC236}">
                <a16:creationId xmlns:a16="http://schemas.microsoft.com/office/drawing/2014/main" id="{8C7C13C9-10D5-4FDD-A719-C68A5A8E9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" y="1773238"/>
          <a:ext cx="3770313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图片" r:id="rId4" imgW="2286000" imgH="2476440" progId="Word.Picture.8">
                  <p:embed/>
                </p:oleObj>
              </mc:Choice>
              <mc:Fallback>
                <p:oleObj name="图片" r:id="rId4" imgW="2286000" imgH="2476440" progId="Word.Picture.8">
                  <p:embed/>
                  <p:pic>
                    <p:nvPicPr>
                      <p:cNvPr id="384169" name="Object 169">
                        <a:extLst>
                          <a:ext uri="{FF2B5EF4-FFF2-40B4-BE49-F238E27FC236}">
                            <a16:creationId xmlns:a16="http://schemas.microsoft.com/office/drawing/2014/main" id="{8C7C13C9-10D5-4FDD-A719-C68A5A8E9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773238"/>
                        <a:ext cx="3770313" cy="407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172" name="Rectangle 172">
            <a:extLst>
              <a:ext uri="{FF2B5EF4-FFF2-40B4-BE49-F238E27FC236}">
                <a16:creationId xmlns:a16="http://schemas.microsoft.com/office/drawing/2014/main" id="{BAF651D7-341E-464D-8D2C-A4DAAE82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4171" name="Object 171">
            <a:extLst>
              <a:ext uri="{FF2B5EF4-FFF2-40B4-BE49-F238E27FC236}">
                <a16:creationId xmlns:a16="http://schemas.microsoft.com/office/drawing/2014/main" id="{4B210D3E-D779-4061-8B69-E3E0EC540F76}"/>
              </a:ext>
            </a:extLst>
          </p:cNvPr>
          <p:cNvGraphicFramePr>
            <a:graphicFrameLocks/>
          </p:cNvGraphicFramePr>
          <p:nvPr/>
        </p:nvGraphicFramePr>
        <p:xfrm>
          <a:off x="4427538" y="1412875"/>
          <a:ext cx="3816350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图片" r:id="rId6" imgW="2877480" imgH="4020480" progId="Word.Picture.8">
                  <p:embed/>
                </p:oleObj>
              </mc:Choice>
              <mc:Fallback>
                <p:oleObj name="图片" r:id="rId6" imgW="2877480" imgH="4020480" progId="Word.Picture.8">
                  <p:embed/>
                  <p:pic>
                    <p:nvPicPr>
                      <p:cNvPr id="384171" name="Object 171">
                        <a:extLst>
                          <a:ext uri="{FF2B5EF4-FFF2-40B4-BE49-F238E27FC236}">
                            <a16:creationId xmlns:a16="http://schemas.microsoft.com/office/drawing/2014/main" id="{4B210D3E-D779-4061-8B69-E3E0EC540F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3816350" cy="438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44" name="Object 20">
            <a:extLst>
              <a:ext uri="{FF2B5EF4-FFF2-40B4-BE49-F238E27FC236}">
                <a16:creationId xmlns:a16="http://schemas.microsoft.com/office/drawing/2014/main" id="{7F78250E-35D7-4E5F-8271-9507C0ED4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003425"/>
          <a:ext cx="48133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图片" r:id="rId5" imgW="3581280" imgH="2572560" progId="Word.Picture.8">
                  <p:embed/>
                </p:oleObj>
              </mc:Choice>
              <mc:Fallback>
                <p:oleObj name="图片" r:id="rId5" imgW="3581280" imgH="2572560" progId="Word.Picture.8">
                  <p:embed/>
                  <p:pic>
                    <p:nvPicPr>
                      <p:cNvPr id="385044" name="Object 20">
                        <a:extLst>
                          <a:ext uri="{FF2B5EF4-FFF2-40B4-BE49-F238E27FC236}">
                            <a16:creationId xmlns:a16="http://schemas.microsoft.com/office/drawing/2014/main" id="{7F78250E-35D7-4E5F-8271-9507C0ED4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144" b="3653"/>
                      <a:stretch>
                        <a:fillRect/>
                      </a:stretch>
                    </p:blipFill>
                    <p:spPr bwMode="auto">
                      <a:xfrm>
                        <a:off x="179388" y="2003425"/>
                        <a:ext cx="4813300" cy="343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6" name="Rectangle 22">
            <a:extLst>
              <a:ext uri="{FF2B5EF4-FFF2-40B4-BE49-F238E27FC236}">
                <a16:creationId xmlns:a16="http://schemas.microsoft.com/office/drawing/2014/main" id="{8C47342F-2A8D-4BDE-B447-59B57B18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121025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  </a:t>
            </a:r>
            <a:endParaRPr kumimoji="1" lang="en-US" altLang="zh-CN" sz="2400" b="0"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grpSp>
        <p:nvGrpSpPr>
          <p:cNvPr id="385056" name="Group 32">
            <a:extLst>
              <a:ext uri="{FF2B5EF4-FFF2-40B4-BE49-F238E27FC236}">
                <a16:creationId xmlns:a16="http://schemas.microsoft.com/office/drawing/2014/main" id="{3FE47ABA-4F59-4480-BCDB-26841290108C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1541463"/>
            <a:ext cx="3998913" cy="4062412"/>
            <a:chOff x="3286" y="971"/>
            <a:chExt cx="2519" cy="2559"/>
          </a:xfrm>
        </p:grpSpPr>
        <p:graphicFrame>
          <p:nvGraphicFramePr>
            <p:cNvPr id="385045" name="Object 21">
              <a:extLst>
                <a:ext uri="{FF2B5EF4-FFF2-40B4-BE49-F238E27FC236}">
                  <a16:creationId xmlns:a16="http://schemas.microsoft.com/office/drawing/2014/main" id="{58C545CA-8EEB-4A82-85C6-8AE7EBF0A5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" y="971"/>
            <a:ext cx="2474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图片" r:id="rId7" imgW="2944440" imgH="1152000" progId="Word.Picture.8">
                    <p:embed/>
                  </p:oleObj>
                </mc:Choice>
                <mc:Fallback>
                  <p:oleObj name="图片" r:id="rId7" imgW="2944440" imgH="1152000" progId="Word.Picture.8">
                    <p:embed/>
                    <p:pic>
                      <p:nvPicPr>
                        <p:cNvPr id="385045" name="Object 21">
                          <a:extLst>
                            <a:ext uri="{FF2B5EF4-FFF2-40B4-BE49-F238E27FC236}">
                              <a16:creationId xmlns:a16="http://schemas.microsoft.com/office/drawing/2014/main" id="{58C545CA-8EEB-4A82-85C6-8AE7EBF0A5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8029"/>
                        <a:stretch>
                          <a:fillRect/>
                        </a:stretch>
                      </p:blipFill>
                      <p:spPr bwMode="auto">
                        <a:xfrm>
                          <a:off x="3286" y="971"/>
                          <a:ext cx="2474" cy="10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47" name="Object 23">
              <a:extLst>
                <a:ext uri="{FF2B5EF4-FFF2-40B4-BE49-F238E27FC236}">
                  <a16:creationId xmlns:a16="http://schemas.microsoft.com/office/drawing/2014/main" id="{C5C0A8DE-1215-488E-ABA0-9EBAFF1FFD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1" y="1828"/>
            <a:ext cx="2504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图片" r:id="rId9" imgW="2980800" imgH="923400" progId="Word.Picture.8">
                    <p:embed/>
                  </p:oleObj>
                </mc:Choice>
                <mc:Fallback>
                  <p:oleObj name="图片" r:id="rId9" imgW="2980800" imgH="923400" progId="Word.Picture.8">
                    <p:embed/>
                    <p:pic>
                      <p:nvPicPr>
                        <p:cNvPr id="385047" name="Object 23">
                          <a:extLst>
                            <a:ext uri="{FF2B5EF4-FFF2-40B4-BE49-F238E27FC236}">
                              <a16:creationId xmlns:a16="http://schemas.microsoft.com/office/drawing/2014/main" id="{C5C0A8DE-1215-488E-ABA0-9EBAFF1FFD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8029"/>
                        <a:stretch>
                          <a:fillRect/>
                        </a:stretch>
                      </p:blipFill>
                      <p:spPr bwMode="auto">
                        <a:xfrm>
                          <a:off x="3301" y="1828"/>
                          <a:ext cx="2504" cy="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48" name="Object 24">
              <a:extLst>
                <a:ext uri="{FF2B5EF4-FFF2-40B4-BE49-F238E27FC236}">
                  <a16:creationId xmlns:a16="http://schemas.microsoft.com/office/drawing/2014/main" id="{B4237F6B-0714-4ADA-8790-57557A0C2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9" y="2632"/>
            <a:ext cx="2447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图片" r:id="rId11" imgW="2913840" imgH="990720" progId="Word.Picture.8">
                    <p:embed/>
                  </p:oleObj>
                </mc:Choice>
                <mc:Fallback>
                  <p:oleObj name="图片" r:id="rId11" imgW="2913840" imgH="990720" progId="Word.Picture.8">
                    <p:embed/>
                    <p:pic>
                      <p:nvPicPr>
                        <p:cNvPr id="385048" name="Object 24">
                          <a:extLst>
                            <a:ext uri="{FF2B5EF4-FFF2-40B4-BE49-F238E27FC236}">
                              <a16:creationId xmlns:a16="http://schemas.microsoft.com/office/drawing/2014/main" id="{B4237F6B-0714-4ADA-8790-57557A0C2F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8029"/>
                        <a:stretch>
                          <a:fillRect/>
                        </a:stretch>
                      </p:blipFill>
                      <p:spPr bwMode="auto">
                        <a:xfrm>
                          <a:off x="3319" y="2632"/>
                          <a:ext cx="2447" cy="8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5049" name="Group 25">
              <a:extLst>
                <a:ext uri="{FF2B5EF4-FFF2-40B4-BE49-F238E27FC236}">
                  <a16:creationId xmlns:a16="http://schemas.microsoft.com/office/drawing/2014/main" id="{9E9F4C08-3ECD-4B1E-8859-1A3534136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479"/>
              <a:ext cx="1152" cy="1092"/>
              <a:chOff x="3792" y="1479"/>
              <a:chExt cx="1152" cy="1092"/>
            </a:xfrm>
          </p:grpSpPr>
          <p:sp>
            <p:nvSpPr>
              <p:cNvPr id="385050" name="Line 26">
                <a:extLst>
                  <a:ext uri="{FF2B5EF4-FFF2-40B4-BE49-F238E27FC236}">
                    <a16:creationId xmlns:a16="http://schemas.microsoft.com/office/drawing/2014/main" id="{2C012BF6-1A5D-4F4B-8B0A-96AA36E37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479"/>
                <a:ext cx="0" cy="10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5051" name="Line 27">
                <a:extLst>
                  <a:ext uri="{FF2B5EF4-FFF2-40B4-BE49-F238E27FC236}">
                    <a16:creationId xmlns:a16="http://schemas.microsoft.com/office/drawing/2014/main" id="{A49639E6-15F7-4116-B8D1-D58A84BD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479"/>
                <a:ext cx="0" cy="10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5052" name="Group 28">
              <a:extLst>
                <a:ext uri="{FF2B5EF4-FFF2-40B4-BE49-F238E27FC236}">
                  <a16:creationId xmlns:a16="http://schemas.microsoft.com/office/drawing/2014/main" id="{00FE1EA4-8154-4F44-8E7C-6A45474B8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209"/>
              <a:ext cx="1125" cy="1092"/>
              <a:chOff x="3792" y="1479"/>
              <a:chExt cx="1152" cy="1092"/>
            </a:xfrm>
          </p:grpSpPr>
          <p:sp>
            <p:nvSpPr>
              <p:cNvPr id="385053" name="Line 29">
                <a:extLst>
                  <a:ext uri="{FF2B5EF4-FFF2-40B4-BE49-F238E27FC236}">
                    <a16:creationId xmlns:a16="http://schemas.microsoft.com/office/drawing/2014/main" id="{990B4955-87D3-4E53-88E9-0C7760F46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479"/>
                <a:ext cx="0" cy="10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5054" name="Line 30">
                <a:extLst>
                  <a:ext uri="{FF2B5EF4-FFF2-40B4-BE49-F238E27FC236}">
                    <a16:creationId xmlns:a16="http://schemas.microsoft.com/office/drawing/2014/main" id="{AA3F0750-AD48-4CB2-8B66-CAAF0A1B2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479"/>
                <a:ext cx="0" cy="10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85055" name="Rectangle 31">
            <a:extLst>
              <a:ext uri="{FF2B5EF4-FFF2-40B4-BE49-F238E27FC236}">
                <a16:creationId xmlns:a16="http://schemas.microsoft.com/office/drawing/2014/main" id="{7A8A3714-DBDC-4825-BACE-8782D472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60" y="1190625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延时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E49C642C-4EBC-4EE4-AF9E-D4076C46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375"/>
            <a:ext cx="60721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1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solidFill>
                  <a:srgbClr val="CC0000"/>
                </a:solidFill>
                <a:latin typeface="Times New Roman" panose="02020603050405020304" pitchFamily="18" charset="0"/>
              </a:rPr>
              <a:t>单稳态触发器的应用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21" name="Rectangle 49">
            <a:extLst>
              <a:ext uri="{FF2B5EF4-FFF2-40B4-BE49-F238E27FC236}">
                <a16:creationId xmlns:a16="http://schemas.microsoft.com/office/drawing/2014/main" id="{2170CBEC-E59C-4988-BDB6-AF7E55BF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" y="1068736"/>
            <a:ext cx="301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组成噪声消除电路</a:t>
            </a:r>
            <a:r>
              <a:rPr lang="zh-CN" altLang="en-US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87122" name="Rectangle 50">
            <a:extLst>
              <a:ext uri="{FF2B5EF4-FFF2-40B4-BE49-F238E27FC236}">
                <a16:creationId xmlns:a16="http://schemas.microsoft.com/office/drawing/2014/main" id="{BE30A63F-D068-48B9-82F3-FD4F2723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270500"/>
            <a:ext cx="8656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单稳触发器的输出脉宽应大于噪声宽度而小于信号脉宽，才可消除噪声。 </a:t>
            </a:r>
          </a:p>
        </p:txBody>
      </p:sp>
      <p:sp>
        <p:nvSpPr>
          <p:cNvPr id="387123" name="Rectangle 51">
            <a:extLst>
              <a:ext uri="{FF2B5EF4-FFF2-40B4-BE49-F238E27FC236}">
                <a16:creationId xmlns:a16="http://schemas.microsoft.com/office/drawing/2014/main" id="{A65203A1-6620-4932-B2A4-5EFBE8BC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" y="1464022"/>
            <a:ext cx="8250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如用</a:t>
            </a:r>
            <a:r>
              <a:rPr lang="en-US" altLang="zh-CN" sz="2400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作为下降沿触发的计数器触发脉冲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干扰加入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就会造成计数错误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87147" name="Rectangle 75">
            <a:extLst>
              <a:ext uri="{FF2B5EF4-FFF2-40B4-BE49-F238E27FC236}">
                <a16:creationId xmlns:a16="http://schemas.microsoft.com/office/drawing/2014/main" id="{3C5D53AF-1A61-469D-9B7F-A7ACB2F1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7146" name="Object 74">
            <a:extLst>
              <a:ext uri="{FF2B5EF4-FFF2-40B4-BE49-F238E27FC236}">
                <a16:creationId xmlns:a16="http://schemas.microsoft.com/office/drawing/2014/main" id="{CB49ECFB-0F49-494F-AE5E-6AE2941CE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425" y="2773363"/>
          <a:ext cx="46926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图片" r:id="rId4" imgW="2990160" imgH="1389960" progId="Word.Picture.8">
                  <p:embed/>
                </p:oleObj>
              </mc:Choice>
              <mc:Fallback>
                <p:oleObj name="图片" r:id="rId4" imgW="2990160" imgH="1389960" progId="Word.Picture.8">
                  <p:embed/>
                  <p:pic>
                    <p:nvPicPr>
                      <p:cNvPr id="387146" name="Object 74">
                        <a:extLst>
                          <a:ext uri="{FF2B5EF4-FFF2-40B4-BE49-F238E27FC236}">
                            <a16:creationId xmlns:a16="http://schemas.microsoft.com/office/drawing/2014/main" id="{CB49ECFB-0F49-494F-AE5E-6AE2941CE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773363"/>
                        <a:ext cx="4692650" cy="218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49" name="Rectangle 77">
            <a:extLst>
              <a:ext uri="{FF2B5EF4-FFF2-40B4-BE49-F238E27FC236}">
                <a16:creationId xmlns:a16="http://schemas.microsoft.com/office/drawing/2014/main" id="{114BA8D6-BFA0-4B79-89AD-A48E92D5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7148" name="Object 76">
            <a:extLst>
              <a:ext uri="{FF2B5EF4-FFF2-40B4-BE49-F238E27FC236}">
                <a16:creationId xmlns:a16="http://schemas.microsoft.com/office/drawing/2014/main" id="{1C7FF41B-CC9A-4804-91C7-74A33192C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20900"/>
          <a:ext cx="442753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图片" r:id="rId6" imgW="3429000" imgH="2133720" progId="Word.Picture.8">
                  <p:embed/>
                </p:oleObj>
              </mc:Choice>
              <mc:Fallback>
                <p:oleObj name="图片" r:id="rId6" imgW="3429000" imgH="2133720" progId="Word.Picture.8">
                  <p:embed/>
                  <p:pic>
                    <p:nvPicPr>
                      <p:cNvPr id="387148" name="Object 76">
                        <a:extLst>
                          <a:ext uri="{FF2B5EF4-FFF2-40B4-BE49-F238E27FC236}">
                            <a16:creationId xmlns:a16="http://schemas.microsoft.com/office/drawing/2014/main" id="{1C7FF41B-CC9A-4804-91C7-74A33192C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0900"/>
                        <a:ext cx="4427538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5">
            <a:extLst>
              <a:ext uri="{FF2B5EF4-FFF2-40B4-BE49-F238E27FC236}">
                <a16:creationId xmlns:a16="http://schemas.microsoft.com/office/drawing/2014/main" id="{5BD6F65A-36B3-4F91-B4F2-BF91999F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375"/>
            <a:ext cx="60721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1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solidFill>
                  <a:srgbClr val="CC0000"/>
                </a:solidFill>
                <a:latin typeface="Times New Roman" panose="02020603050405020304" pitchFamily="18" charset="0"/>
              </a:rPr>
              <a:t>单稳态触发器的应用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22" grpId="0" autoUpdateAnimBg="0"/>
      <p:bldP spid="387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24" name="Group 44">
            <a:extLst>
              <a:ext uri="{FF2B5EF4-FFF2-40B4-BE49-F238E27FC236}">
                <a16:creationId xmlns:a16="http://schemas.microsoft.com/office/drawing/2014/main" id="{118B5DBD-96E2-4963-A6B4-536E1FC61920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4078288"/>
            <a:ext cx="2736850" cy="2159000"/>
            <a:chOff x="3181" y="1900"/>
            <a:chExt cx="1972" cy="2061"/>
          </a:xfrm>
        </p:grpSpPr>
        <p:sp>
          <p:nvSpPr>
            <p:cNvPr id="378925" name="Rectangle 45">
              <a:extLst>
                <a:ext uri="{FF2B5EF4-FFF2-40B4-BE49-F238E27FC236}">
                  <a16:creationId xmlns:a16="http://schemas.microsoft.com/office/drawing/2014/main" id="{237E1DBC-97C3-417E-99A3-A4AD5C205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2668"/>
              <a:ext cx="701" cy="1293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6" name="Rectangle 46">
              <a:extLst>
                <a:ext uri="{FF2B5EF4-FFF2-40B4-BE49-F238E27FC236}">
                  <a16:creationId xmlns:a16="http://schemas.microsoft.com/office/drawing/2014/main" id="{B9B44748-EBE1-4294-8A4B-304A5142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992"/>
              <a:ext cx="1261" cy="4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7" name="Line 47">
              <a:extLst>
                <a:ext uri="{FF2B5EF4-FFF2-40B4-BE49-F238E27FC236}">
                  <a16:creationId xmlns:a16="http://schemas.microsoft.com/office/drawing/2014/main" id="{4E3828E7-DBE1-4481-A2A4-400758DB4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434"/>
              <a:ext cx="642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8" name="Line 48">
              <a:extLst>
                <a:ext uri="{FF2B5EF4-FFF2-40B4-BE49-F238E27FC236}">
                  <a16:creationId xmlns:a16="http://schemas.microsoft.com/office/drawing/2014/main" id="{6C3DB2D1-B90E-40A0-860C-A80ED50FF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" y="2240"/>
              <a:ext cx="342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9" name="Line 49">
              <a:extLst>
                <a:ext uri="{FF2B5EF4-FFF2-40B4-BE49-F238E27FC236}">
                  <a16:creationId xmlns:a16="http://schemas.microsoft.com/office/drawing/2014/main" id="{FDDF0646-3FFC-46DC-910B-ED22F9024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2250"/>
              <a:ext cx="1" cy="118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0" name="Line 50">
              <a:extLst>
                <a:ext uri="{FF2B5EF4-FFF2-40B4-BE49-F238E27FC236}">
                  <a16:creationId xmlns:a16="http://schemas.microsoft.com/office/drawing/2014/main" id="{9ECE18AF-13E9-4F8F-BCF1-CD60AB1F0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2222"/>
              <a:ext cx="1" cy="118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1" name="Rectangle 51">
              <a:extLst>
                <a:ext uri="{FF2B5EF4-FFF2-40B4-BE49-F238E27FC236}">
                  <a16:creationId xmlns:a16="http://schemas.microsoft.com/office/drawing/2014/main" id="{D3ACB493-DEFA-4C18-A850-C1790860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633"/>
              <a:ext cx="268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900">
                  <a:solidFill>
                    <a:srgbClr val="000066"/>
                  </a:solidFill>
                </a:rPr>
                <a:t> </a:t>
              </a:r>
              <a:r>
                <a:rPr lang="zh-CN" altLang="en-US" sz="1900">
                  <a:solidFill>
                    <a:srgbClr val="000066"/>
                  </a:solidFill>
                </a:rPr>
                <a:t>开关电路</a:t>
              </a:r>
              <a:endParaRPr lang="en-GB" altLang="zh-CN" sz="1900">
                <a:solidFill>
                  <a:srgbClr val="000066"/>
                </a:solidFill>
              </a:endParaRPr>
            </a:p>
          </p:txBody>
        </p:sp>
        <p:sp>
          <p:nvSpPr>
            <p:cNvPr id="378932" name="Rectangle 52">
              <a:extLst>
                <a:ext uri="{FF2B5EF4-FFF2-40B4-BE49-F238E27FC236}">
                  <a16:creationId xmlns:a16="http://schemas.microsoft.com/office/drawing/2014/main" id="{63D98711-ADD6-4C23-B95E-B5C59F05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1900"/>
              <a:ext cx="1462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900">
                  <a:solidFill>
                    <a:srgbClr val="000066"/>
                  </a:solidFill>
                </a:rPr>
                <a:t> </a:t>
              </a:r>
              <a:r>
                <a:rPr lang="en-US" altLang="zh-CN" sz="1900">
                  <a:solidFill>
                    <a:srgbClr val="000066"/>
                  </a:solidFill>
                  <a:latin typeface="Times New Roman" panose="02020603050405020304" pitchFamily="18" charset="0"/>
                </a:rPr>
                <a:t>RC</a:t>
              </a:r>
              <a:r>
                <a:rPr lang="zh-CN" altLang="en-US" sz="1900">
                  <a:solidFill>
                    <a:srgbClr val="000066"/>
                  </a:solidFill>
                  <a:latin typeface="Times New Roman" panose="02020603050405020304" pitchFamily="18" charset="0"/>
                </a:rPr>
                <a:t>延时环节</a:t>
              </a:r>
              <a:endParaRPr lang="en-GB" altLang="zh-CN" sz="19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8933" name="Line 53">
              <a:extLst>
                <a:ext uri="{FF2B5EF4-FFF2-40B4-BE49-F238E27FC236}">
                  <a16:creationId xmlns:a16="http://schemas.microsoft.com/office/drawing/2014/main" id="{64B1C2ED-600C-4E9B-B29E-083773122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2223"/>
              <a:ext cx="342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4" name="Line 54">
              <a:extLst>
                <a:ext uri="{FF2B5EF4-FFF2-40B4-BE49-F238E27FC236}">
                  <a16:creationId xmlns:a16="http://schemas.microsoft.com/office/drawing/2014/main" id="{A2E13744-108C-43A8-8838-01C7A2D1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395"/>
              <a:ext cx="626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35" name="Rectangle 55">
            <a:extLst>
              <a:ext uri="{FF2B5EF4-FFF2-40B4-BE49-F238E27FC236}">
                <a16:creationId xmlns:a16="http://schemas.microsoft.com/office/drawing/2014/main" id="{49D6D908-ED1A-4BEC-85BF-B4B215BF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773238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多谐振荡器的基本组成：</a:t>
            </a:r>
            <a:endParaRPr kumimoji="1" lang="en-GB" altLang="zh-CN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36" name="Rectangle 56">
            <a:extLst>
              <a:ext uri="{FF2B5EF4-FFF2-40B4-BE49-F238E27FC236}">
                <a16:creationId xmlns:a16="http://schemas.microsoft.com/office/drawing/2014/main" id="{339BCDB4-278C-4417-A3FC-0E206706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31775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开关器件：产生高、低电平</a:t>
            </a:r>
          </a:p>
        </p:txBody>
      </p:sp>
      <p:sp>
        <p:nvSpPr>
          <p:cNvPr id="378937" name="Rectangle 57">
            <a:extLst>
              <a:ext uri="{FF2B5EF4-FFF2-40B4-BE49-F238E27FC236}">
                <a16:creationId xmlns:a16="http://schemas.microsoft.com/office/drawing/2014/main" id="{D23CA10F-94B5-407F-A02E-9ADD0B0F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01925"/>
            <a:ext cx="827881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反馈延迟环节（ 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电路）：利用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电路的充放电特性实现延时，输出电压经延时后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反馈到开关器件输入端，改变电路的输出状态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以获得所脉冲波形输出。</a:t>
            </a:r>
          </a:p>
        </p:txBody>
      </p:sp>
      <p:grpSp>
        <p:nvGrpSpPr>
          <p:cNvPr id="378938" name="Group 58">
            <a:extLst>
              <a:ext uri="{FF2B5EF4-FFF2-40B4-BE49-F238E27FC236}">
                <a16:creationId xmlns:a16="http://schemas.microsoft.com/office/drawing/2014/main" id="{3EE5C961-E4A0-4B11-A03B-A76D5327A05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868863"/>
            <a:ext cx="2555875" cy="1052512"/>
            <a:chOff x="146" y="891"/>
            <a:chExt cx="1446" cy="578"/>
          </a:xfrm>
        </p:grpSpPr>
        <p:sp>
          <p:nvSpPr>
            <p:cNvPr id="378939" name="Line 59">
              <a:extLst>
                <a:ext uri="{FF2B5EF4-FFF2-40B4-BE49-F238E27FC236}">
                  <a16:creationId xmlns:a16="http://schemas.microsoft.com/office/drawing/2014/main" id="{8D501C41-8E9E-42A6-B093-82E7EA1DB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" y="1460"/>
              <a:ext cx="32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8940" name="Group 60">
              <a:extLst>
                <a:ext uri="{FF2B5EF4-FFF2-40B4-BE49-F238E27FC236}">
                  <a16:creationId xmlns:a16="http://schemas.microsoft.com/office/drawing/2014/main" id="{CF2687B6-580F-4B15-90B8-326367B4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" y="891"/>
              <a:ext cx="1136" cy="578"/>
              <a:chOff x="456" y="891"/>
              <a:chExt cx="1136" cy="578"/>
            </a:xfrm>
          </p:grpSpPr>
          <p:sp>
            <p:nvSpPr>
              <p:cNvPr id="378941" name="Line 61">
                <a:extLst>
                  <a:ext uri="{FF2B5EF4-FFF2-40B4-BE49-F238E27FC236}">
                    <a16:creationId xmlns:a16="http://schemas.microsoft.com/office/drawing/2014/main" id="{F1E26549-352B-4226-8DB3-32DE19EE4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" y="891"/>
                <a:ext cx="0" cy="57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2" name="Line 62">
                <a:extLst>
                  <a:ext uri="{FF2B5EF4-FFF2-40B4-BE49-F238E27FC236}">
                    <a16:creationId xmlns:a16="http://schemas.microsoft.com/office/drawing/2014/main" id="{A136DA32-12F7-4982-9DF2-BDCE3B6E2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" y="891"/>
                <a:ext cx="25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3" name="Line 63">
                <a:extLst>
                  <a:ext uri="{FF2B5EF4-FFF2-40B4-BE49-F238E27FC236}">
                    <a16:creationId xmlns:a16="http://schemas.microsoft.com/office/drawing/2014/main" id="{D2303200-5A34-4EDE-9180-664F7834D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" y="891"/>
                <a:ext cx="0" cy="55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4" name="Line 64">
                <a:extLst>
                  <a:ext uri="{FF2B5EF4-FFF2-40B4-BE49-F238E27FC236}">
                    <a16:creationId xmlns:a16="http://schemas.microsoft.com/office/drawing/2014/main" id="{7B7919E1-6180-4462-92A8-DD89B4183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1460"/>
                <a:ext cx="32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5" name="Line 65">
                <a:extLst>
                  <a:ext uri="{FF2B5EF4-FFF2-40B4-BE49-F238E27FC236}">
                    <a16:creationId xmlns:a16="http://schemas.microsoft.com/office/drawing/2014/main" id="{8B751A18-A301-4B75-9E5E-6965085B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5" y="891"/>
                <a:ext cx="0" cy="57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6" name="Line 66">
                <a:extLst>
                  <a:ext uri="{FF2B5EF4-FFF2-40B4-BE49-F238E27FC236}">
                    <a16:creationId xmlns:a16="http://schemas.microsoft.com/office/drawing/2014/main" id="{7A744DFB-1671-4C6C-9D79-7961E2B72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907"/>
                <a:ext cx="253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7" name="Line 67">
                <a:extLst>
                  <a:ext uri="{FF2B5EF4-FFF2-40B4-BE49-F238E27FC236}">
                    <a16:creationId xmlns:a16="http://schemas.microsoft.com/office/drawing/2014/main" id="{C0442F25-7139-4D35-A0BE-0F68E714A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907"/>
                <a:ext cx="0" cy="55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48" name="Line 68">
                <a:extLst>
                  <a:ext uri="{FF2B5EF4-FFF2-40B4-BE49-F238E27FC236}">
                    <a16:creationId xmlns:a16="http://schemas.microsoft.com/office/drawing/2014/main" id="{0AF0CE33-A450-44E2-943A-FD27B0018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1453"/>
                <a:ext cx="32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78949" name="Rectangle 69">
            <a:extLst>
              <a:ext uri="{FF2B5EF4-FFF2-40B4-BE49-F238E27FC236}">
                <a16:creationId xmlns:a16="http://schemas.microsoft.com/office/drawing/2014/main" id="{FC044EAE-DB32-4533-8304-45C7C886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00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概述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3BAF0C42-5A4E-4991-BE81-7D600729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98" y="439454"/>
            <a:ext cx="6297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2"/>
                </a:solidFill>
              </a:rPr>
              <a:t>9.4.4  </a:t>
            </a:r>
            <a:r>
              <a:rPr kumimoji="1" lang="zh-CN" altLang="en-US" sz="3200" dirty="0">
                <a:solidFill>
                  <a:schemeClr val="accent2"/>
                </a:solidFill>
                <a:sym typeface="Symbol" pitchFamily="18" charset="2"/>
              </a:rPr>
              <a:t>用</a:t>
            </a:r>
            <a:r>
              <a:rPr kumimoji="1" lang="en-US" altLang="zh-CN" sz="3200" dirty="0">
                <a:solidFill>
                  <a:schemeClr val="accent2"/>
                </a:solidFill>
                <a:sym typeface="Symbol" pitchFamily="18" charset="2"/>
              </a:rPr>
              <a:t>555</a:t>
            </a:r>
            <a:r>
              <a:rPr kumimoji="1" lang="zh-CN" altLang="en-US" sz="3200" dirty="0">
                <a:solidFill>
                  <a:schemeClr val="accent2"/>
                </a:solidFill>
                <a:sym typeface="Symbol" pitchFamily="18" charset="2"/>
              </a:rPr>
              <a:t>定时器</a:t>
            </a:r>
            <a:r>
              <a:rPr kumimoji="1" lang="zh-CN" altLang="en-US" sz="3200" dirty="0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组成</a:t>
            </a:r>
            <a:r>
              <a:rPr kumimoji="1"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多谐振荡器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5" grpId="0" autoUpdateAnimBg="0"/>
      <p:bldP spid="378936" grpId="0" autoUpdateAnimBg="0"/>
      <p:bldP spid="3789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630238" y="476250"/>
            <a:ext cx="6297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2"/>
                </a:solidFill>
              </a:rPr>
              <a:t>9.4.4  </a:t>
            </a:r>
            <a:r>
              <a:rPr kumimoji="1" lang="zh-CN" altLang="en-US" sz="3200" dirty="0">
                <a:solidFill>
                  <a:schemeClr val="accent2"/>
                </a:solidFill>
                <a:sym typeface="Symbol" pitchFamily="18" charset="2"/>
              </a:rPr>
              <a:t>用</a:t>
            </a:r>
            <a:r>
              <a:rPr kumimoji="1" lang="en-US" altLang="zh-CN" sz="3200" dirty="0">
                <a:solidFill>
                  <a:schemeClr val="accent2"/>
                </a:solidFill>
                <a:sym typeface="Symbol" pitchFamily="18" charset="2"/>
              </a:rPr>
              <a:t>555</a:t>
            </a:r>
            <a:r>
              <a:rPr kumimoji="1" lang="zh-CN" altLang="en-US" sz="3200" dirty="0">
                <a:solidFill>
                  <a:schemeClr val="accent2"/>
                </a:solidFill>
                <a:sym typeface="Symbol" pitchFamily="18" charset="2"/>
              </a:rPr>
              <a:t>定时器</a:t>
            </a:r>
            <a:r>
              <a:rPr kumimoji="1" lang="zh-CN" altLang="en-US" sz="3200" dirty="0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组成</a:t>
            </a:r>
            <a:r>
              <a:rPr kumimoji="1"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多谐振荡器</a:t>
            </a:r>
          </a:p>
        </p:txBody>
      </p:sp>
      <p:sp>
        <p:nvSpPr>
          <p:cNvPr id="380940" name="Rectangle 12"/>
          <p:cNvSpPr>
            <a:spLocks noChangeArrowheads="1"/>
          </p:cNvSpPr>
          <p:nvPr/>
        </p:nvSpPr>
        <p:spPr bwMode="auto">
          <a:xfrm>
            <a:off x="842963" y="136525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、</a:t>
            </a:r>
            <a:r>
              <a:rPr kumimoji="1" lang="zh-CN" altLang="en-US" sz="2400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电路组成</a:t>
            </a:r>
            <a:endParaRPr kumimoji="1" lang="zh-CN" altLang="en-US" sz="2400">
              <a:solidFill>
                <a:schemeClr val="tx2"/>
              </a:solidFill>
              <a:latin typeface="楷体_GB2312" pitchFamily="49" charset="-122"/>
            </a:endParaRPr>
          </a:p>
        </p:txBody>
      </p:sp>
      <p:grpSp>
        <p:nvGrpSpPr>
          <p:cNvPr id="380941" name="Group 13"/>
          <p:cNvGrpSpPr>
            <a:grpSpLocks/>
          </p:cNvGrpSpPr>
          <p:nvPr/>
        </p:nvGrpSpPr>
        <p:grpSpPr bwMode="auto">
          <a:xfrm>
            <a:off x="5756275" y="1284288"/>
            <a:ext cx="3117850" cy="2289175"/>
            <a:chOff x="358" y="1848"/>
            <a:chExt cx="1935" cy="1249"/>
          </a:xfrm>
        </p:grpSpPr>
        <p:graphicFrame>
          <p:nvGraphicFramePr>
            <p:cNvPr id="380942" name="Object 14"/>
            <p:cNvGraphicFramePr>
              <a:graphicFrameLocks noChangeAspect="1"/>
            </p:cNvGraphicFramePr>
            <p:nvPr/>
          </p:nvGraphicFramePr>
          <p:xfrm>
            <a:off x="607" y="1868"/>
            <a:ext cx="1686" cy="1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图片" r:id="rId4" imgW="1504800" imgH="1247760" progId="Word.Picture.8">
                    <p:embed/>
                  </p:oleObj>
                </mc:Choice>
                <mc:Fallback>
                  <p:oleObj name="图片" r:id="rId4" imgW="1504800" imgH="1247760" progId="Word.Picture.8">
                    <p:embed/>
                    <p:pic>
                      <p:nvPicPr>
                        <p:cNvPr id="3809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868"/>
                          <a:ext cx="1686" cy="1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43" name="Text Box 15"/>
            <p:cNvSpPr txBox="1">
              <a:spLocks noChangeArrowheads="1"/>
            </p:cNvSpPr>
            <p:nvPr/>
          </p:nvSpPr>
          <p:spPr bwMode="auto">
            <a:xfrm>
              <a:off x="358" y="1848"/>
              <a:ext cx="23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400">
                  <a:ea typeface="宋体" pitchFamily="2" charset="-122"/>
                </a:rPr>
                <a:t>R</a:t>
              </a:r>
              <a:r>
                <a:rPr lang="en-US" altLang="zh-CN" sz="1400" baseline="-25000">
                  <a:ea typeface="宋体" pitchFamily="2" charset="-122"/>
                </a:rPr>
                <a:t>1</a:t>
              </a:r>
              <a:endParaRPr lang="en-US" altLang="zh-CN" sz="44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0944" name="Text Box 16"/>
            <p:cNvSpPr txBox="1">
              <a:spLocks noChangeArrowheads="1"/>
            </p:cNvSpPr>
            <p:nvPr/>
          </p:nvSpPr>
          <p:spPr bwMode="auto">
            <a:xfrm>
              <a:off x="358" y="2245"/>
              <a:ext cx="23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400">
                  <a:ea typeface="宋体" pitchFamily="2" charset="-122"/>
                </a:rPr>
                <a:t>R</a:t>
              </a:r>
              <a:r>
                <a:rPr lang="en-US" altLang="zh-CN" sz="1400" baseline="-25000">
                  <a:ea typeface="宋体" pitchFamily="2" charset="-122"/>
                </a:rPr>
                <a:t>2</a:t>
              </a:r>
              <a:endParaRPr lang="en-US" altLang="zh-CN" sz="4400" baseline="-25000"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381052" name="Group 124"/>
          <p:cNvGrpSpPr>
            <a:grpSpLocks/>
          </p:cNvGrpSpPr>
          <p:nvPr/>
        </p:nvGrpSpPr>
        <p:grpSpPr bwMode="auto">
          <a:xfrm>
            <a:off x="611188" y="2200275"/>
            <a:ext cx="3389312" cy="3787775"/>
            <a:chOff x="1194" y="1307"/>
            <a:chExt cx="2135" cy="2386"/>
          </a:xfrm>
        </p:grpSpPr>
        <p:sp>
          <p:nvSpPr>
            <p:cNvPr id="381053" name="Rectangle 125"/>
            <p:cNvSpPr>
              <a:spLocks noChangeArrowheads="1"/>
            </p:cNvSpPr>
            <p:nvPr/>
          </p:nvSpPr>
          <p:spPr bwMode="auto">
            <a:xfrm>
              <a:off x="1194" y="3415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i="1">
                  <a:latin typeface="Bookman Old Style" pitchFamily="18" charset="0"/>
                  <a:ea typeface="Batang" pitchFamily="18" charset="-127"/>
                </a:rPr>
                <a:t>C</a:t>
              </a:r>
              <a:endParaRPr lang="en-US" altLang="zh-CN" sz="1400" baseline="-25000">
                <a:latin typeface="Bookman Old Style" pitchFamily="18" charset="0"/>
                <a:ea typeface="宋体" pitchFamily="2" charset="-122"/>
              </a:endParaRPr>
            </a:p>
          </p:txBody>
        </p:sp>
        <p:sp>
          <p:nvSpPr>
            <p:cNvPr id="381054" name="Line 126"/>
            <p:cNvSpPr>
              <a:spLocks noChangeShapeType="1"/>
            </p:cNvSpPr>
            <p:nvPr/>
          </p:nvSpPr>
          <p:spPr bwMode="auto">
            <a:xfrm flipH="1">
              <a:off x="1497" y="2887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55" name="Line 127"/>
            <p:cNvSpPr>
              <a:spLocks noChangeShapeType="1"/>
            </p:cNvSpPr>
            <p:nvPr/>
          </p:nvSpPr>
          <p:spPr bwMode="auto">
            <a:xfrm flipH="1">
              <a:off x="1269" y="3356"/>
              <a:ext cx="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56" name="Oval 128"/>
            <p:cNvSpPr>
              <a:spLocks noChangeArrowheads="1"/>
            </p:cNvSpPr>
            <p:nvPr/>
          </p:nvSpPr>
          <p:spPr bwMode="auto">
            <a:xfrm>
              <a:off x="1471" y="2074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57" name="Line 129"/>
            <p:cNvSpPr>
              <a:spLocks noChangeShapeType="1"/>
            </p:cNvSpPr>
            <p:nvPr/>
          </p:nvSpPr>
          <p:spPr bwMode="auto">
            <a:xfrm>
              <a:off x="1260" y="2103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58" name="Line 130"/>
            <p:cNvSpPr>
              <a:spLocks noChangeShapeType="1"/>
            </p:cNvSpPr>
            <p:nvPr/>
          </p:nvSpPr>
          <p:spPr bwMode="auto">
            <a:xfrm>
              <a:off x="1711" y="2103"/>
              <a:ext cx="0" cy="7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1059" name="Group 131"/>
            <p:cNvGrpSpPr>
              <a:grpSpLocks/>
            </p:cNvGrpSpPr>
            <p:nvPr/>
          </p:nvGrpSpPr>
          <p:grpSpPr bwMode="auto">
            <a:xfrm>
              <a:off x="2932" y="1307"/>
              <a:ext cx="397" cy="230"/>
              <a:chOff x="2584" y="2200"/>
              <a:chExt cx="397" cy="230"/>
            </a:xfrm>
          </p:grpSpPr>
          <p:sp>
            <p:nvSpPr>
              <p:cNvPr id="381060" name="Rectangle 132"/>
              <p:cNvSpPr>
                <a:spLocks noChangeArrowheads="1"/>
              </p:cNvSpPr>
              <p:nvPr/>
            </p:nvSpPr>
            <p:spPr bwMode="auto">
              <a:xfrm>
                <a:off x="2584" y="2200"/>
                <a:ext cx="397" cy="23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61" name="Rectangle 133"/>
              <p:cNvSpPr>
                <a:spLocks noChangeArrowheads="1"/>
              </p:cNvSpPr>
              <p:nvPr/>
            </p:nvSpPr>
            <p:spPr bwMode="auto">
              <a:xfrm>
                <a:off x="2902" y="221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900">
                    <a:solidFill>
                      <a:srgbClr val="000000"/>
                    </a:solidFill>
                    <a:ea typeface="宋体" pitchFamily="2" charset="-122"/>
                  </a:rPr>
                  <a:t>)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62" name="Rectangle 134"/>
              <p:cNvSpPr>
                <a:spLocks noChangeArrowheads="1"/>
              </p:cNvSpPr>
              <p:nvPr/>
            </p:nvSpPr>
            <p:spPr bwMode="auto">
              <a:xfrm>
                <a:off x="2602" y="221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900">
                    <a:solidFill>
                      <a:srgbClr val="000000"/>
                    </a:solidFill>
                    <a:ea typeface="宋体" pitchFamily="2" charset="-122"/>
                  </a:rPr>
                  <a:t>(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63" name="Rectangle 135"/>
              <p:cNvSpPr>
                <a:spLocks noChangeArrowheads="1"/>
              </p:cNvSpPr>
              <p:nvPr/>
            </p:nvSpPr>
            <p:spPr bwMode="auto">
              <a:xfrm>
                <a:off x="2851" y="2311"/>
                <a:ext cx="2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100">
                    <a:solidFill>
                      <a:srgbClr val="000000"/>
                    </a:solidFill>
                    <a:ea typeface="宋体" pitchFamily="2" charset="-122"/>
                  </a:rPr>
                  <a:t>-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64" name="Rectangle 136"/>
              <p:cNvSpPr>
                <a:spLocks noChangeArrowheads="1"/>
              </p:cNvSpPr>
              <p:nvPr/>
            </p:nvSpPr>
            <p:spPr bwMode="auto">
              <a:xfrm>
                <a:off x="2742" y="2311"/>
                <a:ext cx="12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100">
                    <a:solidFill>
                      <a:srgbClr val="000000"/>
                    </a:solidFill>
                    <a:ea typeface="宋体" pitchFamily="2" charset="-122"/>
                  </a:rPr>
                  <a:t>CC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65" name="Rectangle 137"/>
              <p:cNvSpPr>
                <a:spLocks noChangeArrowheads="1"/>
              </p:cNvSpPr>
              <p:nvPr/>
            </p:nvSpPr>
            <p:spPr bwMode="auto">
              <a:xfrm>
                <a:off x="2643" y="2216"/>
                <a:ext cx="10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900" i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81066" name="Line 138"/>
            <p:cNvSpPr>
              <a:spLocks noChangeShapeType="1"/>
            </p:cNvSpPr>
            <p:nvPr/>
          </p:nvSpPr>
          <p:spPr bwMode="auto">
            <a:xfrm flipH="1">
              <a:off x="1248" y="210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67" name="Oval 139"/>
            <p:cNvSpPr>
              <a:spLocks noChangeArrowheads="1"/>
            </p:cNvSpPr>
            <p:nvPr/>
          </p:nvSpPr>
          <p:spPr bwMode="auto">
            <a:xfrm>
              <a:off x="1685" y="2863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68" name="Line 140"/>
            <p:cNvSpPr>
              <a:spLocks noChangeShapeType="1"/>
            </p:cNvSpPr>
            <p:nvPr/>
          </p:nvSpPr>
          <p:spPr bwMode="auto">
            <a:xfrm>
              <a:off x="1500" y="1890"/>
              <a:ext cx="1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69" name="Line 141"/>
            <p:cNvSpPr>
              <a:spLocks noChangeShapeType="1"/>
            </p:cNvSpPr>
            <p:nvPr/>
          </p:nvSpPr>
          <p:spPr bwMode="auto">
            <a:xfrm>
              <a:off x="1490" y="1496"/>
              <a:ext cx="126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0" name="Rectangle 142"/>
            <p:cNvSpPr>
              <a:spLocks noChangeArrowheads="1"/>
            </p:cNvSpPr>
            <p:nvPr/>
          </p:nvSpPr>
          <p:spPr bwMode="auto">
            <a:xfrm>
              <a:off x="1455" y="2293"/>
              <a:ext cx="83" cy="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1" name="Line 143"/>
            <p:cNvSpPr>
              <a:spLocks noChangeShapeType="1"/>
            </p:cNvSpPr>
            <p:nvPr/>
          </p:nvSpPr>
          <p:spPr bwMode="auto">
            <a:xfrm>
              <a:off x="1507" y="1496"/>
              <a:ext cx="1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2" name="Line 144"/>
            <p:cNvSpPr>
              <a:spLocks noChangeShapeType="1"/>
            </p:cNvSpPr>
            <p:nvPr/>
          </p:nvSpPr>
          <p:spPr bwMode="auto">
            <a:xfrm>
              <a:off x="1408" y="3520"/>
              <a:ext cx="16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3" name="Line 145"/>
            <p:cNvSpPr>
              <a:spLocks noChangeShapeType="1"/>
            </p:cNvSpPr>
            <p:nvPr/>
          </p:nvSpPr>
          <p:spPr bwMode="auto">
            <a:xfrm>
              <a:off x="1408" y="3470"/>
              <a:ext cx="16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4" name="Line 146"/>
            <p:cNvSpPr>
              <a:spLocks noChangeShapeType="1"/>
            </p:cNvSpPr>
            <p:nvPr/>
          </p:nvSpPr>
          <p:spPr bwMode="auto">
            <a:xfrm>
              <a:off x="1499" y="3512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5" name="Line 147"/>
            <p:cNvSpPr>
              <a:spLocks noChangeShapeType="1"/>
            </p:cNvSpPr>
            <p:nvPr/>
          </p:nvSpPr>
          <p:spPr bwMode="auto">
            <a:xfrm>
              <a:off x="1490" y="3676"/>
              <a:ext cx="4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6" name="Rectangle 148"/>
            <p:cNvSpPr>
              <a:spLocks noChangeArrowheads="1"/>
            </p:cNvSpPr>
            <p:nvPr/>
          </p:nvSpPr>
          <p:spPr bwMode="auto">
            <a:xfrm>
              <a:off x="1455" y="1594"/>
              <a:ext cx="83" cy="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7" name="Line 149"/>
            <p:cNvSpPr>
              <a:spLocks noChangeShapeType="1"/>
            </p:cNvSpPr>
            <p:nvPr/>
          </p:nvSpPr>
          <p:spPr bwMode="auto">
            <a:xfrm flipH="1">
              <a:off x="1490" y="2589"/>
              <a:ext cx="9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78" name="Oval 150"/>
            <p:cNvSpPr>
              <a:spLocks noChangeArrowheads="1"/>
            </p:cNvSpPr>
            <p:nvPr/>
          </p:nvSpPr>
          <p:spPr bwMode="auto">
            <a:xfrm>
              <a:off x="1473" y="2863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1079" name="Group 151"/>
            <p:cNvGrpSpPr>
              <a:grpSpLocks/>
            </p:cNvGrpSpPr>
            <p:nvPr/>
          </p:nvGrpSpPr>
          <p:grpSpPr bwMode="auto">
            <a:xfrm>
              <a:off x="1272" y="1633"/>
              <a:ext cx="237" cy="202"/>
              <a:chOff x="3674" y="649"/>
              <a:chExt cx="237" cy="202"/>
            </a:xfrm>
          </p:grpSpPr>
          <p:sp>
            <p:nvSpPr>
              <p:cNvPr id="381080" name="Rectangle 152"/>
              <p:cNvSpPr>
                <a:spLocks noChangeArrowheads="1"/>
              </p:cNvSpPr>
              <p:nvPr/>
            </p:nvSpPr>
            <p:spPr bwMode="auto">
              <a:xfrm>
                <a:off x="3882" y="744"/>
                <a:ext cx="2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100">
                    <a:solidFill>
                      <a:srgbClr val="000000"/>
                    </a:solidFill>
                    <a:ea typeface="宋体" pitchFamily="2" charset="-122"/>
                  </a:rPr>
                  <a:t>-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81" name="Rectangle 153"/>
              <p:cNvSpPr>
                <a:spLocks noChangeArrowheads="1"/>
              </p:cNvSpPr>
              <p:nvPr/>
            </p:nvSpPr>
            <p:spPr bwMode="auto">
              <a:xfrm>
                <a:off x="3800" y="74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100">
                    <a:solidFill>
                      <a:srgbClr val="000000"/>
                    </a:solidFill>
                    <a:ea typeface="宋体" pitchFamily="2" charset="-122"/>
                  </a:rPr>
                  <a:t>1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82" name="Rectangle 154"/>
              <p:cNvSpPr>
                <a:spLocks noChangeArrowheads="1"/>
              </p:cNvSpPr>
              <p:nvPr/>
            </p:nvSpPr>
            <p:spPr bwMode="auto">
              <a:xfrm>
                <a:off x="3674" y="649"/>
                <a:ext cx="10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900" i="1">
                    <a:solidFill>
                      <a:srgbClr val="000000"/>
                    </a:solidFill>
                    <a:ea typeface="宋体" pitchFamily="2" charset="-122"/>
                  </a:rPr>
                  <a:t>R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81083" name="Group 155"/>
            <p:cNvGrpSpPr>
              <a:grpSpLocks/>
            </p:cNvGrpSpPr>
            <p:nvPr/>
          </p:nvGrpSpPr>
          <p:grpSpPr bwMode="auto">
            <a:xfrm>
              <a:off x="1264" y="2377"/>
              <a:ext cx="237" cy="202"/>
              <a:chOff x="3674" y="649"/>
              <a:chExt cx="237" cy="202"/>
            </a:xfrm>
          </p:grpSpPr>
          <p:sp>
            <p:nvSpPr>
              <p:cNvPr id="381084" name="Rectangle 156"/>
              <p:cNvSpPr>
                <a:spLocks noChangeArrowheads="1"/>
              </p:cNvSpPr>
              <p:nvPr/>
            </p:nvSpPr>
            <p:spPr bwMode="auto">
              <a:xfrm>
                <a:off x="3882" y="744"/>
                <a:ext cx="2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100">
                    <a:solidFill>
                      <a:srgbClr val="000000"/>
                    </a:solidFill>
                    <a:ea typeface="宋体" pitchFamily="2" charset="-122"/>
                  </a:rPr>
                  <a:t>-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85" name="Rectangle 157"/>
              <p:cNvSpPr>
                <a:spLocks noChangeArrowheads="1"/>
              </p:cNvSpPr>
              <p:nvPr/>
            </p:nvSpPr>
            <p:spPr bwMode="auto">
              <a:xfrm>
                <a:off x="3800" y="74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100">
                    <a:solidFill>
                      <a:srgbClr val="000000"/>
                    </a:solidFill>
                    <a:ea typeface="宋体" pitchFamily="2" charset="-122"/>
                  </a:rPr>
                  <a:t>2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1086" name="Rectangle 158"/>
              <p:cNvSpPr>
                <a:spLocks noChangeArrowheads="1"/>
              </p:cNvSpPr>
              <p:nvPr/>
            </p:nvSpPr>
            <p:spPr bwMode="auto">
              <a:xfrm>
                <a:off x="3674" y="649"/>
                <a:ext cx="10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1900" i="1">
                    <a:solidFill>
                      <a:srgbClr val="000000"/>
                    </a:solidFill>
                    <a:ea typeface="宋体" pitchFamily="2" charset="-122"/>
                  </a:rPr>
                  <a:t>R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381105" name="Group 177"/>
          <p:cNvGrpSpPr>
            <a:grpSpLocks/>
          </p:cNvGrpSpPr>
          <p:nvPr/>
        </p:nvGrpSpPr>
        <p:grpSpPr bwMode="auto">
          <a:xfrm>
            <a:off x="1409700" y="2122488"/>
            <a:ext cx="4530725" cy="4114800"/>
            <a:chOff x="797" y="1135"/>
            <a:chExt cx="2854" cy="2592"/>
          </a:xfrm>
        </p:grpSpPr>
        <p:sp>
          <p:nvSpPr>
            <p:cNvPr id="380946" name="Rectangle 18"/>
            <p:cNvSpPr>
              <a:spLocks noChangeArrowheads="1"/>
            </p:cNvSpPr>
            <p:nvPr/>
          </p:nvSpPr>
          <p:spPr bwMode="auto">
            <a:xfrm>
              <a:off x="797" y="1358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1" lang="en-US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380947" name="Line 19"/>
            <p:cNvSpPr>
              <a:spLocks noChangeShapeType="1"/>
            </p:cNvSpPr>
            <p:nvPr/>
          </p:nvSpPr>
          <p:spPr bwMode="auto">
            <a:xfrm flipH="1">
              <a:off x="1846" y="1775"/>
              <a:ext cx="2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8" name="Line 20"/>
            <p:cNvSpPr>
              <a:spLocks noChangeShapeType="1"/>
            </p:cNvSpPr>
            <p:nvPr/>
          </p:nvSpPr>
          <p:spPr bwMode="auto">
            <a:xfrm>
              <a:off x="1844" y="1532"/>
              <a:ext cx="77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9" name="Line 21"/>
            <p:cNvSpPr>
              <a:spLocks noChangeShapeType="1"/>
            </p:cNvSpPr>
            <p:nvPr/>
          </p:nvSpPr>
          <p:spPr bwMode="auto">
            <a:xfrm>
              <a:off x="1060" y="1337"/>
              <a:ext cx="1" cy="23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0" name="Rectangle 22"/>
            <p:cNvSpPr>
              <a:spLocks noChangeArrowheads="1"/>
            </p:cNvSpPr>
            <p:nvPr/>
          </p:nvSpPr>
          <p:spPr bwMode="auto">
            <a:xfrm>
              <a:off x="1022" y="1466"/>
              <a:ext cx="75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1" name="Rectangle 23"/>
            <p:cNvSpPr>
              <a:spLocks noChangeArrowheads="1"/>
            </p:cNvSpPr>
            <p:nvPr/>
          </p:nvSpPr>
          <p:spPr bwMode="auto">
            <a:xfrm>
              <a:off x="1022" y="1466"/>
              <a:ext cx="75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2" name="Freeform 24"/>
            <p:cNvSpPr>
              <a:spLocks/>
            </p:cNvSpPr>
            <p:nvPr/>
          </p:nvSpPr>
          <p:spPr bwMode="auto">
            <a:xfrm>
              <a:off x="1042" y="1769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2 w 36"/>
                <a:gd name="T5" fmla="*/ 1 h 34"/>
                <a:gd name="T6" fmla="*/ 8 w 36"/>
                <a:gd name="T7" fmla="*/ 3 h 34"/>
                <a:gd name="T8" fmla="*/ 5 w 36"/>
                <a:gd name="T9" fmla="*/ 5 h 34"/>
                <a:gd name="T10" fmla="*/ 4 w 36"/>
                <a:gd name="T11" fmla="*/ 7 h 34"/>
                <a:gd name="T12" fmla="*/ 2 w 36"/>
                <a:gd name="T13" fmla="*/ 10 h 34"/>
                <a:gd name="T14" fmla="*/ 0 w 36"/>
                <a:gd name="T15" fmla="*/ 14 h 34"/>
                <a:gd name="T16" fmla="*/ 0 w 36"/>
                <a:gd name="T17" fmla="*/ 17 h 34"/>
                <a:gd name="T18" fmla="*/ 0 w 36"/>
                <a:gd name="T19" fmla="*/ 21 h 34"/>
                <a:gd name="T20" fmla="*/ 2 w 36"/>
                <a:gd name="T21" fmla="*/ 23 h 34"/>
                <a:gd name="T22" fmla="*/ 4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2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6 w 36"/>
                <a:gd name="T37" fmla="*/ 33 h 34"/>
                <a:gd name="T38" fmla="*/ 28 w 36"/>
                <a:gd name="T39" fmla="*/ 32 h 34"/>
                <a:gd name="T40" fmla="*/ 31 w 36"/>
                <a:gd name="T41" fmla="*/ 29 h 34"/>
                <a:gd name="T42" fmla="*/ 33 w 36"/>
                <a:gd name="T43" fmla="*/ 27 h 34"/>
                <a:gd name="T44" fmla="*/ 34 w 36"/>
                <a:gd name="T45" fmla="*/ 23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4 h 34"/>
                <a:gd name="T52" fmla="*/ 34 w 36"/>
                <a:gd name="T53" fmla="*/ 10 h 34"/>
                <a:gd name="T54" fmla="*/ 33 w 36"/>
                <a:gd name="T55" fmla="*/ 7 h 34"/>
                <a:gd name="T56" fmla="*/ 31 w 36"/>
                <a:gd name="T57" fmla="*/ 5 h 34"/>
                <a:gd name="T58" fmla="*/ 28 w 36"/>
                <a:gd name="T59" fmla="*/ 3 h 34"/>
                <a:gd name="T60" fmla="*/ 26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4" y="23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4"/>
                  </a:lnTo>
                  <a:lnTo>
                    <a:pt x="34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3" name="Freeform 25"/>
            <p:cNvSpPr>
              <a:spLocks/>
            </p:cNvSpPr>
            <p:nvPr/>
          </p:nvSpPr>
          <p:spPr bwMode="auto">
            <a:xfrm>
              <a:off x="1042" y="1769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2 w 36"/>
                <a:gd name="T5" fmla="*/ 1 h 34"/>
                <a:gd name="T6" fmla="*/ 8 w 36"/>
                <a:gd name="T7" fmla="*/ 3 h 34"/>
                <a:gd name="T8" fmla="*/ 5 w 36"/>
                <a:gd name="T9" fmla="*/ 5 h 34"/>
                <a:gd name="T10" fmla="*/ 4 w 36"/>
                <a:gd name="T11" fmla="*/ 7 h 34"/>
                <a:gd name="T12" fmla="*/ 2 w 36"/>
                <a:gd name="T13" fmla="*/ 10 h 34"/>
                <a:gd name="T14" fmla="*/ 0 w 36"/>
                <a:gd name="T15" fmla="*/ 14 h 34"/>
                <a:gd name="T16" fmla="*/ 0 w 36"/>
                <a:gd name="T17" fmla="*/ 17 h 34"/>
                <a:gd name="T18" fmla="*/ 0 w 36"/>
                <a:gd name="T19" fmla="*/ 21 h 34"/>
                <a:gd name="T20" fmla="*/ 2 w 36"/>
                <a:gd name="T21" fmla="*/ 23 h 34"/>
                <a:gd name="T22" fmla="*/ 4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2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6 w 36"/>
                <a:gd name="T37" fmla="*/ 33 h 34"/>
                <a:gd name="T38" fmla="*/ 28 w 36"/>
                <a:gd name="T39" fmla="*/ 32 h 34"/>
                <a:gd name="T40" fmla="*/ 31 w 36"/>
                <a:gd name="T41" fmla="*/ 29 h 34"/>
                <a:gd name="T42" fmla="*/ 33 w 36"/>
                <a:gd name="T43" fmla="*/ 27 h 34"/>
                <a:gd name="T44" fmla="*/ 34 w 36"/>
                <a:gd name="T45" fmla="*/ 23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4 h 34"/>
                <a:gd name="T52" fmla="*/ 34 w 36"/>
                <a:gd name="T53" fmla="*/ 10 h 34"/>
                <a:gd name="T54" fmla="*/ 33 w 36"/>
                <a:gd name="T55" fmla="*/ 7 h 34"/>
                <a:gd name="T56" fmla="*/ 31 w 36"/>
                <a:gd name="T57" fmla="*/ 5 h 34"/>
                <a:gd name="T58" fmla="*/ 28 w 36"/>
                <a:gd name="T59" fmla="*/ 3 h 34"/>
                <a:gd name="T60" fmla="*/ 26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4" y="23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4"/>
                  </a:lnTo>
                  <a:lnTo>
                    <a:pt x="34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4" name="Line 26"/>
            <p:cNvSpPr>
              <a:spLocks noChangeShapeType="1"/>
            </p:cNvSpPr>
            <p:nvPr/>
          </p:nvSpPr>
          <p:spPr bwMode="auto">
            <a:xfrm flipH="1">
              <a:off x="807" y="1786"/>
              <a:ext cx="3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5" name="Line 27"/>
            <p:cNvSpPr>
              <a:spLocks noChangeShapeType="1"/>
            </p:cNvSpPr>
            <p:nvPr/>
          </p:nvSpPr>
          <p:spPr bwMode="auto">
            <a:xfrm flipH="1">
              <a:off x="807" y="1993"/>
              <a:ext cx="3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6" name="Freeform 28"/>
            <p:cNvSpPr>
              <a:spLocks/>
            </p:cNvSpPr>
            <p:nvPr/>
          </p:nvSpPr>
          <p:spPr bwMode="auto">
            <a:xfrm>
              <a:off x="1194" y="1703"/>
              <a:ext cx="440" cy="378"/>
            </a:xfrm>
            <a:custGeom>
              <a:avLst/>
              <a:gdLst>
                <a:gd name="T0" fmla="*/ 0 w 440"/>
                <a:gd name="T1" fmla="*/ 378 h 378"/>
                <a:gd name="T2" fmla="*/ 0 w 440"/>
                <a:gd name="T3" fmla="*/ 0 h 378"/>
                <a:gd name="T4" fmla="*/ 440 w 440"/>
                <a:gd name="T5" fmla="*/ 192 h 378"/>
                <a:gd name="T6" fmla="*/ 0 w 440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" h="378">
                  <a:moveTo>
                    <a:pt x="0" y="378"/>
                  </a:moveTo>
                  <a:lnTo>
                    <a:pt x="0" y="0"/>
                  </a:lnTo>
                  <a:lnTo>
                    <a:pt x="440" y="192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7" name="Line 29"/>
            <p:cNvSpPr>
              <a:spLocks noChangeShapeType="1"/>
            </p:cNvSpPr>
            <p:nvPr/>
          </p:nvSpPr>
          <p:spPr bwMode="auto">
            <a:xfrm flipH="1">
              <a:off x="1629" y="1894"/>
              <a:ext cx="47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8" name="Rectangle 30"/>
            <p:cNvSpPr>
              <a:spLocks noChangeArrowheads="1"/>
            </p:cNvSpPr>
            <p:nvPr/>
          </p:nvSpPr>
          <p:spPr bwMode="auto">
            <a:xfrm>
              <a:off x="1022" y="2161"/>
              <a:ext cx="75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9" name="Rectangle 31"/>
            <p:cNvSpPr>
              <a:spLocks noChangeArrowheads="1"/>
            </p:cNvSpPr>
            <p:nvPr/>
          </p:nvSpPr>
          <p:spPr bwMode="auto">
            <a:xfrm>
              <a:off x="1022" y="2161"/>
              <a:ext cx="75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0" name="Freeform 32"/>
            <p:cNvSpPr>
              <a:spLocks/>
            </p:cNvSpPr>
            <p:nvPr/>
          </p:nvSpPr>
          <p:spPr bwMode="auto">
            <a:xfrm>
              <a:off x="1044" y="2557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5 w 36"/>
                <a:gd name="T3" fmla="*/ 0 h 34"/>
                <a:gd name="T4" fmla="*/ 11 w 36"/>
                <a:gd name="T5" fmla="*/ 1 h 34"/>
                <a:gd name="T6" fmla="*/ 8 w 36"/>
                <a:gd name="T7" fmla="*/ 3 h 34"/>
                <a:gd name="T8" fmla="*/ 6 w 36"/>
                <a:gd name="T9" fmla="*/ 5 h 34"/>
                <a:gd name="T10" fmla="*/ 3 w 36"/>
                <a:gd name="T11" fmla="*/ 7 h 34"/>
                <a:gd name="T12" fmla="*/ 2 w 36"/>
                <a:gd name="T13" fmla="*/ 10 h 34"/>
                <a:gd name="T14" fmla="*/ 1 w 36"/>
                <a:gd name="T15" fmla="*/ 14 h 34"/>
                <a:gd name="T16" fmla="*/ 0 w 36"/>
                <a:gd name="T17" fmla="*/ 17 h 34"/>
                <a:gd name="T18" fmla="*/ 1 w 36"/>
                <a:gd name="T19" fmla="*/ 21 h 34"/>
                <a:gd name="T20" fmla="*/ 2 w 36"/>
                <a:gd name="T21" fmla="*/ 23 h 34"/>
                <a:gd name="T22" fmla="*/ 3 w 36"/>
                <a:gd name="T23" fmla="*/ 27 h 34"/>
                <a:gd name="T24" fmla="*/ 6 w 36"/>
                <a:gd name="T25" fmla="*/ 29 h 34"/>
                <a:gd name="T26" fmla="*/ 8 w 36"/>
                <a:gd name="T27" fmla="*/ 32 h 34"/>
                <a:gd name="T28" fmla="*/ 11 w 36"/>
                <a:gd name="T29" fmla="*/ 33 h 34"/>
                <a:gd name="T30" fmla="*/ 15 w 36"/>
                <a:gd name="T31" fmla="*/ 34 h 34"/>
                <a:gd name="T32" fmla="*/ 18 w 36"/>
                <a:gd name="T33" fmla="*/ 34 h 34"/>
                <a:gd name="T34" fmla="*/ 21 w 36"/>
                <a:gd name="T35" fmla="*/ 34 h 34"/>
                <a:gd name="T36" fmla="*/ 25 w 36"/>
                <a:gd name="T37" fmla="*/ 33 h 34"/>
                <a:gd name="T38" fmla="*/ 27 w 36"/>
                <a:gd name="T39" fmla="*/ 32 h 34"/>
                <a:gd name="T40" fmla="*/ 31 w 36"/>
                <a:gd name="T41" fmla="*/ 29 h 34"/>
                <a:gd name="T42" fmla="*/ 32 w 36"/>
                <a:gd name="T43" fmla="*/ 27 h 34"/>
                <a:gd name="T44" fmla="*/ 35 w 36"/>
                <a:gd name="T45" fmla="*/ 23 h 34"/>
                <a:gd name="T46" fmla="*/ 35 w 36"/>
                <a:gd name="T47" fmla="*/ 21 h 34"/>
                <a:gd name="T48" fmla="*/ 36 w 36"/>
                <a:gd name="T49" fmla="*/ 17 h 34"/>
                <a:gd name="T50" fmla="*/ 35 w 36"/>
                <a:gd name="T51" fmla="*/ 14 h 34"/>
                <a:gd name="T52" fmla="*/ 35 w 36"/>
                <a:gd name="T53" fmla="*/ 10 h 34"/>
                <a:gd name="T54" fmla="*/ 32 w 36"/>
                <a:gd name="T55" fmla="*/ 7 h 34"/>
                <a:gd name="T56" fmla="*/ 31 w 36"/>
                <a:gd name="T57" fmla="*/ 5 h 34"/>
                <a:gd name="T58" fmla="*/ 27 w 36"/>
                <a:gd name="T59" fmla="*/ 3 h 34"/>
                <a:gd name="T60" fmla="*/ 25 w 36"/>
                <a:gd name="T61" fmla="*/ 1 h 34"/>
                <a:gd name="T62" fmla="*/ 21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6" y="29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2"/>
                  </a:lnTo>
                  <a:lnTo>
                    <a:pt x="31" y="29"/>
                  </a:lnTo>
                  <a:lnTo>
                    <a:pt x="32" y="27"/>
                  </a:lnTo>
                  <a:lnTo>
                    <a:pt x="35" y="23"/>
                  </a:lnTo>
                  <a:lnTo>
                    <a:pt x="35" y="21"/>
                  </a:lnTo>
                  <a:lnTo>
                    <a:pt x="36" y="17"/>
                  </a:lnTo>
                  <a:lnTo>
                    <a:pt x="35" y="14"/>
                  </a:lnTo>
                  <a:lnTo>
                    <a:pt x="35" y="10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1" name="Freeform 33"/>
            <p:cNvSpPr>
              <a:spLocks/>
            </p:cNvSpPr>
            <p:nvPr/>
          </p:nvSpPr>
          <p:spPr bwMode="auto">
            <a:xfrm>
              <a:off x="1044" y="2557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5 w 36"/>
                <a:gd name="T3" fmla="*/ 0 h 34"/>
                <a:gd name="T4" fmla="*/ 11 w 36"/>
                <a:gd name="T5" fmla="*/ 1 h 34"/>
                <a:gd name="T6" fmla="*/ 8 w 36"/>
                <a:gd name="T7" fmla="*/ 3 h 34"/>
                <a:gd name="T8" fmla="*/ 6 w 36"/>
                <a:gd name="T9" fmla="*/ 5 h 34"/>
                <a:gd name="T10" fmla="*/ 3 w 36"/>
                <a:gd name="T11" fmla="*/ 7 h 34"/>
                <a:gd name="T12" fmla="*/ 2 w 36"/>
                <a:gd name="T13" fmla="*/ 10 h 34"/>
                <a:gd name="T14" fmla="*/ 1 w 36"/>
                <a:gd name="T15" fmla="*/ 14 h 34"/>
                <a:gd name="T16" fmla="*/ 0 w 36"/>
                <a:gd name="T17" fmla="*/ 17 h 34"/>
                <a:gd name="T18" fmla="*/ 1 w 36"/>
                <a:gd name="T19" fmla="*/ 21 h 34"/>
                <a:gd name="T20" fmla="*/ 2 w 36"/>
                <a:gd name="T21" fmla="*/ 23 h 34"/>
                <a:gd name="T22" fmla="*/ 3 w 36"/>
                <a:gd name="T23" fmla="*/ 27 h 34"/>
                <a:gd name="T24" fmla="*/ 6 w 36"/>
                <a:gd name="T25" fmla="*/ 29 h 34"/>
                <a:gd name="T26" fmla="*/ 8 w 36"/>
                <a:gd name="T27" fmla="*/ 32 h 34"/>
                <a:gd name="T28" fmla="*/ 11 w 36"/>
                <a:gd name="T29" fmla="*/ 33 h 34"/>
                <a:gd name="T30" fmla="*/ 15 w 36"/>
                <a:gd name="T31" fmla="*/ 34 h 34"/>
                <a:gd name="T32" fmla="*/ 18 w 36"/>
                <a:gd name="T33" fmla="*/ 34 h 34"/>
                <a:gd name="T34" fmla="*/ 21 w 36"/>
                <a:gd name="T35" fmla="*/ 34 h 34"/>
                <a:gd name="T36" fmla="*/ 25 w 36"/>
                <a:gd name="T37" fmla="*/ 33 h 34"/>
                <a:gd name="T38" fmla="*/ 27 w 36"/>
                <a:gd name="T39" fmla="*/ 32 h 34"/>
                <a:gd name="T40" fmla="*/ 31 w 36"/>
                <a:gd name="T41" fmla="*/ 29 h 34"/>
                <a:gd name="T42" fmla="*/ 32 w 36"/>
                <a:gd name="T43" fmla="*/ 27 h 34"/>
                <a:gd name="T44" fmla="*/ 35 w 36"/>
                <a:gd name="T45" fmla="*/ 23 h 34"/>
                <a:gd name="T46" fmla="*/ 35 w 36"/>
                <a:gd name="T47" fmla="*/ 21 h 34"/>
                <a:gd name="T48" fmla="*/ 36 w 36"/>
                <a:gd name="T49" fmla="*/ 17 h 34"/>
                <a:gd name="T50" fmla="*/ 35 w 36"/>
                <a:gd name="T51" fmla="*/ 14 h 34"/>
                <a:gd name="T52" fmla="*/ 35 w 36"/>
                <a:gd name="T53" fmla="*/ 10 h 34"/>
                <a:gd name="T54" fmla="*/ 32 w 36"/>
                <a:gd name="T55" fmla="*/ 7 h 34"/>
                <a:gd name="T56" fmla="*/ 31 w 36"/>
                <a:gd name="T57" fmla="*/ 5 h 34"/>
                <a:gd name="T58" fmla="*/ 27 w 36"/>
                <a:gd name="T59" fmla="*/ 3 h 34"/>
                <a:gd name="T60" fmla="*/ 25 w 36"/>
                <a:gd name="T61" fmla="*/ 1 h 34"/>
                <a:gd name="T62" fmla="*/ 21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6" y="29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2"/>
                  </a:lnTo>
                  <a:lnTo>
                    <a:pt x="31" y="29"/>
                  </a:lnTo>
                  <a:lnTo>
                    <a:pt x="32" y="27"/>
                  </a:lnTo>
                  <a:lnTo>
                    <a:pt x="35" y="23"/>
                  </a:lnTo>
                  <a:lnTo>
                    <a:pt x="35" y="21"/>
                  </a:lnTo>
                  <a:lnTo>
                    <a:pt x="36" y="17"/>
                  </a:lnTo>
                  <a:lnTo>
                    <a:pt x="35" y="14"/>
                  </a:lnTo>
                  <a:lnTo>
                    <a:pt x="35" y="10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2" name="Line 34"/>
            <p:cNvSpPr>
              <a:spLocks noChangeShapeType="1"/>
            </p:cNvSpPr>
            <p:nvPr/>
          </p:nvSpPr>
          <p:spPr bwMode="auto">
            <a:xfrm flipH="1">
              <a:off x="1060" y="2568"/>
              <a:ext cx="13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3" name="Line 35"/>
            <p:cNvSpPr>
              <a:spLocks noChangeShapeType="1"/>
            </p:cNvSpPr>
            <p:nvPr/>
          </p:nvSpPr>
          <p:spPr bwMode="auto">
            <a:xfrm flipH="1">
              <a:off x="807" y="2775"/>
              <a:ext cx="3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4" name="Line 36"/>
            <p:cNvSpPr>
              <a:spLocks noChangeShapeType="1"/>
            </p:cNvSpPr>
            <p:nvPr/>
          </p:nvSpPr>
          <p:spPr bwMode="auto">
            <a:xfrm>
              <a:off x="1621" y="2681"/>
              <a:ext cx="48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5" name="Rectangle 37"/>
            <p:cNvSpPr>
              <a:spLocks noChangeArrowheads="1"/>
            </p:cNvSpPr>
            <p:nvPr/>
          </p:nvSpPr>
          <p:spPr bwMode="auto">
            <a:xfrm>
              <a:off x="1025" y="2948"/>
              <a:ext cx="7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6" name="Rectangle 38"/>
            <p:cNvSpPr>
              <a:spLocks noChangeArrowheads="1"/>
            </p:cNvSpPr>
            <p:nvPr/>
          </p:nvSpPr>
          <p:spPr bwMode="auto">
            <a:xfrm>
              <a:off x="1025" y="2948"/>
              <a:ext cx="74" cy="20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9" name="Freeform 41"/>
            <p:cNvSpPr>
              <a:spLocks/>
            </p:cNvSpPr>
            <p:nvPr/>
          </p:nvSpPr>
          <p:spPr bwMode="auto">
            <a:xfrm>
              <a:off x="1194" y="2490"/>
              <a:ext cx="440" cy="377"/>
            </a:xfrm>
            <a:custGeom>
              <a:avLst/>
              <a:gdLst>
                <a:gd name="T0" fmla="*/ 0 w 440"/>
                <a:gd name="T1" fmla="*/ 377 h 377"/>
                <a:gd name="T2" fmla="*/ 0 w 440"/>
                <a:gd name="T3" fmla="*/ 0 h 377"/>
                <a:gd name="T4" fmla="*/ 440 w 440"/>
                <a:gd name="T5" fmla="*/ 191 h 377"/>
                <a:gd name="T6" fmla="*/ 0 w 440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" h="377">
                  <a:moveTo>
                    <a:pt x="0" y="377"/>
                  </a:moveTo>
                  <a:lnTo>
                    <a:pt x="0" y="0"/>
                  </a:lnTo>
                  <a:lnTo>
                    <a:pt x="440" y="191"/>
                  </a:lnTo>
                  <a:lnTo>
                    <a:pt x="0" y="377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0" name="Line 42"/>
            <p:cNvSpPr>
              <a:spLocks noChangeShapeType="1"/>
            </p:cNvSpPr>
            <p:nvPr/>
          </p:nvSpPr>
          <p:spPr bwMode="auto">
            <a:xfrm flipH="1">
              <a:off x="1478" y="3352"/>
              <a:ext cx="1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1" name="Rectangle 43"/>
            <p:cNvSpPr>
              <a:spLocks noChangeArrowheads="1"/>
            </p:cNvSpPr>
            <p:nvPr/>
          </p:nvSpPr>
          <p:spPr bwMode="auto">
            <a:xfrm>
              <a:off x="2175" y="3316"/>
              <a:ext cx="208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2" name="Rectangle 44"/>
            <p:cNvSpPr>
              <a:spLocks noChangeArrowheads="1"/>
            </p:cNvSpPr>
            <p:nvPr/>
          </p:nvSpPr>
          <p:spPr bwMode="auto">
            <a:xfrm>
              <a:off x="2175" y="3316"/>
              <a:ext cx="208" cy="7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3" name="Line 45"/>
            <p:cNvSpPr>
              <a:spLocks noChangeShapeType="1"/>
            </p:cNvSpPr>
            <p:nvPr/>
          </p:nvSpPr>
          <p:spPr bwMode="auto">
            <a:xfrm flipH="1">
              <a:off x="1001" y="3726"/>
              <a:ext cx="1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4" name="Line 46"/>
            <p:cNvSpPr>
              <a:spLocks noChangeShapeType="1"/>
            </p:cNvSpPr>
            <p:nvPr/>
          </p:nvSpPr>
          <p:spPr bwMode="auto">
            <a:xfrm flipH="1">
              <a:off x="800" y="3234"/>
              <a:ext cx="5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5" name="Line 47"/>
            <p:cNvSpPr>
              <a:spLocks noChangeShapeType="1"/>
            </p:cNvSpPr>
            <p:nvPr/>
          </p:nvSpPr>
          <p:spPr bwMode="auto">
            <a:xfrm flipV="1">
              <a:off x="1419" y="3382"/>
              <a:ext cx="57" cy="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6" name="Freeform 48"/>
            <p:cNvSpPr>
              <a:spLocks/>
            </p:cNvSpPr>
            <p:nvPr/>
          </p:nvSpPr>
          <p:spPr bwMode="auto">
            <a:xfrm>
              <a:off x="1352" y="3403"/>
              <a:ext cx="71" cy="48"/>
            </a:xfrm>
            <a:custGeom>
              <a:avLst/>
              <a:gdLst>
                <a:gd name="T0" fmla="*/ 58 w 71"/>
                <a:gd name="T1" fmla="*/ 0 h 48"/>
                <a:gd name="T2" fmla="*/ 71 w 71"/>
                <a:gd name="T3" fmla="*/ 25 h 48"/>
                <a:gd name="T4" fmla="*/ 0 w 71"/>
                <a:gd name="T5" fmla="*/ 48 h 48"/>
                <a:gd name="T6" fmla="*/ 58 w 71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8">
                  <a:moveTo>
                    <a:pt x="58" y="0"/>
                  </a:moveTo>
                  <a:lnTo>
                    <a:pt x="71" y="25"/>
                  </a:lnTo>
                  <a:lnTo>
                    <a:pt x="0" y="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7" name="Freeform 49"/>
            <p:cNvSpPr>
              <a:spLocks/>
            </p:cNvSpPr>
            <p:nvPr/>
          </p:nvSpPr>
          <p:spPr bwMode="auto">
            <a:xfrm>
              <a:off x="1352" y="3403"/>
              <a:ext cx="71" cy="48"/>
            </a:xfrm>
            <a:custGeom>
              <a:avLst/>
              <a:gdLst>
                <a:gd name="T0" fmla="*/ 58 w 71"/>
                <a:gd name="T1" fmla="*/ 0 h 48"/>
                <a:gd name="T2" fmla="*/ 71 w 71"/>
                <a:gd name="T3" fmla="*/ 25 h 48"/>
                <a:gd name="T4" fmla="*/ 0 w 71"/>
                <a:gd name="T5" fmla="*/ 48 h 48"/>
                <a:gd name="T6" fmla="*/ 58 w 71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8">
                  <a:moveTo>
                    <a:pt x="58" y="0"/>
                  </a:moveTo>
                  <a:lnTo>
                    <a:pt x="71" y="25"/>
                  </a:lnTo>
                  <a:lnTo>
                    <a:pt x="0" y="4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8" name="Line 50"/>
            <p:cNvSpPr>
              <a:spLocks noChangeShapeType="1"/>
            </p:cNvSpPr>
            <p:nvPr/>
          </p:nvSpPr>
          <p:spPr bwMode="auto">
            <a:xfrm>
              <a:off x="1367" y="3233"/>
              <a:ext cx="11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9" name="Line 51"/>
            <p:cNvSpPr>
              <a:spLocks noChangeShapeType="1"/>
            </p:cNvSpPr>
            <p:nvPr/>
          </p:nvSpPr>
          <p:spPr bwMode="auto">
            <a:xfrm>
              <a:off x="1478" y="3241"/>
              <a:ext cx="1" cy="2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0" name="Line 52"/>
            <p:cNvSpPr>
              <a:spLocks noChangeShapeType="1"/>
            </p:cNvSpPr>
            <p:nvPr/>
          </p:nvSpPr>
          <p:spPr bwMode="auto">
            <a:xfrm flipH="1">
              <a:off x="1061" y="3450"/>
              <a:ext cx="2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1" name="Freeform 53"/>
            <p:cNvSpPr>
              <a:spLocks/>
            </p:cNvSpPr>
            <p:nvPr/>
          </p:nvSpPr>
          <p:spPr bwMode="auto">
            <a:xfrm>
              <a:off x="1044" y="3432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5 w 36"/>
                <a:gd name="T3" fmla="*/ 1 h 35"/>
                <a:gd name="T4" fmla="*/ 11 w 36"/>
                <a:gd name="T5" fmla="*/ 2 h 35"/>
                <a:gd name="T6" fmla="*/ 8 w 36"/>
                <a:gd name="T7" fmla="*/ 4 h 35"/>
                <a:gd name="T8" fmla="*/ 6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1 w 36"/>
                <a:gd name="T15" fmla="*/ 15 h 35"/>
                <a:gd name="T16" fmla="*/ 0 w 36"/>
                <a:gd name="T17" fmla="*/ 18 h 35"/>
                <a:gd name="T18" fmla="*/ 1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6 w 36"/>
                <a:gd name="T25" fmla="*/ 30 h 35"/>
                <a:gd name="T26" fmla="*/ 8 w 36"/>
                <a:gd name="T27" fmla="*/ 32 h 35"/>
                <a:gd name="T28" fmla="*/ 11 w 36"/>
                <a:gd name="T29" fmla="*/ 34 h 35"/>
                <a:gd name="T30" fmla="*/ 15 w 36"/>
                <a:gd name="T31" fmla="*/ 34 h 35"/>
                <a:gd name="T32" fmla="*/ 18 w 36"/>
                <a:gd name="T33" fmla="*/ 35 h 35"/>
                <a:gd name="T34" fmla="*/ 21 w 36"/>
                <a:gd name="T35" fmla="*/ 34 h 35"/>
                <a:gd name="T36" fmla="*/ 25 w 36"/>
                <a:gd name="T37" fmla="*/ 34 h 35"/>
                <a:gd name="T38" fmla="*/ 27 w 36"/>
                <a:gd name="T39" fmla="*/ 32 h 35"/>
                <a:gd name="T40" fmla="*/ 31 w 36"/>
                <a:gd name="T41" fmla="*/ 30 h 35"/>
                <a:gd name="T42" fmla="*/ 32 w 36"/>
                <a:gd name="T43" fmla="*/ 28 h 35"/>
                <a:gd name="T44" fmla="*/ 35 w 36"/>
                <a:gd name="T45" fmla="*/ 24 h 35"/>
                <a:gd name="T46" fmla="*/ 35 w 36"/>
                <a:gd name="T47" fmla="*/ 22 h 35"/>
                <a:gd name="T48" fmla="*/ 36 w 36"/>
                <a:gd name="T49" fmla="*/ 18 h 35"/>
                <a:gd name="T50" fmla="*/ 35 w 36"/>
                <a:gd name="T51" fmla="*/ 15 h 35"/>
                <a:gd name="T52" fmla="*/ 35 w 36"/>
                <a:gd name="T53" fmla="*/ 11 h 35"/>
                <a:gd name="T54" fmla="*/ 32 w 36"/>
                <a:gd name="T55" fmla="*/ 8 h 35"/>
                <a:gd name="T56" fmla="*/ 31 w 36"/>
                <a:gd name="T57" fmla="*/ 6 h 35"/>
                <a:gd name="T58" fmla="*/ 27 w 36"/>
                <a:gd name="T59" fmla="*/ 4 h 35"/>
                <a:gd name="T60" fmla="*/ 25 w 36"/>
                <a:gd name="T61" fmla="*/ 2 h 35"/>
                <a:gd name="T62" fmla="*/ 21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5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8" y="35"/>
                  </a:lnTo>
                  <a:lnTo>
                    <a:pt x="21" y="34"/>
                  </a:lnTo>
                  <a:lnTo>
                    <a:pt x="25" y="34"/>
                  </a:lnTo>
                  <a:lnTo>
                    <a:pt x="27" y="32"/>
                  </a:lnTo>
                  <a:lnTo>
                    <a:pt x="31" y="30"/>
                  </a:lnTo>
                  <a:lnTo>
                    <a:pt x="32" y="28"/>
                  </a:lnTo>
                  <a:lnTo>
                    <a:pt x="35" y="24"/>
                  </a:lnTo>
                  <a:lnTo>
                    <a:pt x="35" y="22"/>
                  </a:lnTo>
                  <a:lnTo>
                    <a:pt x="36" y="18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2" y="8"/>
                  </a:lnTo>
                  <a:lnTo>
                    <a:pt x="31" y="6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2" name="Freeform 54"/>
            <p:cNvSpPr>
              <a:spLocks/>
            </p:cNvSpPr>
            <p:nvPr/>
          </p:nvSpPr>
          <p:spPr bwMode="auto">
            <a:xfrm>
              <a:off x="1044" y="3432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5 w 36"/>
                <a:gd name="T3" fmla="*/ 1 h 35"/>
                <a:gd name="T4" fmla="*/ 11 w 36"/>
                <a:gd name="T5" fmla="*/ 2 h 35"/>
                <a:gd name="T6" fmla="*/ 8 w 36"/>
                <a:gd name="T7" fmla="*/ 4 h 35"/>
                <a:gd name="T8" fmla="*/ 6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1 w 36"/>
                <a:gd name="T15" fmla="*/ 15 h 35"/>
                <a:gd name="T16" fmla="*/ 0 w 36"/>
                <a:gd name="T17" fmla="*/ 18 h 35"/>
                <a:gd name="T18" fmla="*/ 1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6 w 36"/>
                <a:gd name="T25" fmla="*/ 30 h 35"/>
                <a:gd name="T26" fmla="*/ 8 w 36"/>
                <a:gd name="T27" fmla="*/ 32 h 35"/>
                <a:gd name="T28" fmla="*/ 11 w 36"/>
                <a:gd name="T29" fmla="*/ 34 h 35"/>
                <a:gd name="T30" fmla="*/ 15 w 36"/>
                <a:gd name="T31" fmla="*/ 34 h 35"/>
                <a:gd name="T32" fmla="*/ 18 w 36"/>
                <a:gd name="T33" fmla="*/ 35 h 35"/>
                <a:gd name="T34" fmla="*/ 21 w 36"/>
                <a:gd name="T35" fmla="*/ 34 h 35"/>
                <a:gd name="T36" fmla="*/ 25 w 36"/>
                <a:gd name="T37" fmla="*/ 34 h 35"/>
                <a:gd name="T38" fmla="*/ 27 w 36"/>
                <a:gd name="T39" fmla="*/ 32 h 35"/>
                <a:gd name="T40" fmla="*/ 31 w 36"/>
                <a:gd name="T41" fmla="*/ 30 h 35"/>
                <a:gd name="T42" fmla="*/ 32 w 36"/>
                <a:gd name="T43" fmla="*/ 28 h 35"/>
                <a:gd name="T44" fmla="*/ 35 w 36"/>
                <a:gd name="T45" fmla="*/ 24 h 35"/>
                <a:gd name="T46" fmla="*/ 35 w 36"/>
                <a:gd name="T47" fmla="*/ 22 h 35"/>
                <a:gd name="T48" fmla="*/ 36 w 36"/>
                <a:gd name="T49" fmla="*/ 18 h 35"/>
                <a:gd name="T50" fmla="*/ 35 w 36"/>
                <a:gd name="T51" fmla="*/ 15 h 35"/>
                <a:gd name="T52" fmla="*/ 35 w 36"/>
                <a:gd name="T53" fmla="*/ 11 h 35"/>
                <a:gd name="T54" fmla="*/ 32 w 36"/>
                <a:gd name="T55" fmla="*/ 8 h 35"/>
                <a:gd name="T56" fmla="*/ 31 w 36"/>
                <a:gd name="T57" fmla="*/ 6 h 35"/>
                <a:gd name="T58" fmla="*/ 27 w 36"/>
                <a:gd name="T59" fmla="*/ 4 h 35"/>
                <a:gd name="T60" fmla="*/ 25 w 36"/>
                <a:gd name="T61" fmla="*/ 2 h 35"/>
                <a:gd name="T62" fmla="*/ 21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5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8" y="35"/>
                  </a:lnTo>
                  <a:lnTo>
                    <a:pt x="21" y="34"/>
                  </a:lnTo>
                  <a:lnTo>
                    <a:pt x="25" y="34"/>
                  </a:lnTo>
                  <a:lnTo>
                    <a:pt x="27" y="32"/>
                  </a:lnTo>
                  <a:lnTo>
                    <a:pt x="31" y="30"/>
                  </a:lnTo>
                  <a:lnTo>
                    <a:pt x="32" y="28"/>
                  </a:lnTo>
                  <a:lnTo>
                    <a:pt x="35" y="24"/>
                  </a:lnTo>
                  <a:lnTo>
                    <a:pt x="35" y="22"/>
                  </a:lnTo>
                  <a:lnTo>
                    <a:pt x="36" y="18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2" y="8"/>
                  </a:lnTo>
                  <a:lnTo>
                    <a:pt x="31" y="6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3" name="Line 55"/>
            <p:cNvSpPr>
              <a:spLocks noChangeShapeType="1"/>
            </p:cNvSpPr>
            <p:nvPr/>
          </p:nvSpPr>
          <p:spPr bwMode="auto">
            <a:xfrm>
              <a:off x="1845" y="1327"/>
              <a:ext cx="1" cy="4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4" name="Line 56"/>
            <p:cNvSpPr>
              <a:spLocks noChangeShapeType="1"/>
            </p:cNvSpPr>
            <p:nvPr/>
          </p:nvSpPr>
          <p:spPr bwMode="auto">
            <a:xfrm>
              <a:off x="2363" y="2584"/>
              <a:ext cx="37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5" name="Line 57"/>
            <p:cNvSpPr>
              <a:spLocks noChangeShapeType="1"/>
            </p:cNvSpPr>
            <p:nvPr/>
          </p:nvSpPr>
          <p:spPr bwMode="auto">
            <a:xfrm>
              <a:off x="2363" y="1884"/>
              <a:ext cx="12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8" name="Line 60"/>
            <p:cNvSpPr>
              <a:spLocks noChangeShapeType="1"/>
            </p:cNvSpPr>
            <p:nvPr/>
          </p:nvSpPr>
          <p:spPr bwMode="auto">
            <a:xfrm flipH="1" flipV="1">
              <a:off x="1969" y="1982"/>
              <a:ext cx="1" cy="1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9" name="Line 61"/>
            <p:cNvSpPr>
              <a:spLocks noChangeShapeType="1"/>
            </p:cNvSpPr>
            <p:nvPr/>
          </p:nvSpPr>
          <p:spPr bwMode="auto">
            <a:xfrm flipH="1">
              <a:off x="1970" y="2045"/>
              <a:ext cx="520" cy="3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0" name="Line 62"/>
            <p:cNvSpPr>
              <a:spLocks noChangeShapeType="1"/>
            </p:cNvSpPr>
            <p:nvPr/>
          </p:nvSpPr>
          <p:spPr bwMode="auto">
            <a:xfrm flipH="1" flipV="1">
              <a:off x="1970" y="2088"/>
              <a:ext cx="517" cy="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1" name="Line 63"/>
            <p:cNvSpPr>
              <a:spLocks noChangeShapeType="1"/>
            </p:cNvSpPr>
            <p:nvPr/>
          </p:nvSpPr>
          <p:spPr bwMode="auto">
            <a:xfrm flipV="1">
              <a:off x="2490" y="1884"/>
              <a:ext cx="1" cy="1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2" name="Line 64"/>
            <p:cNvSpPr>
              <a:spLocks noChangeShapeType="1"/>
            </p:cNvSpPr>
            <p:nvPr/>
          </p:nvSpPr>
          <p:spPr bwMode="auto">
            <a:xfrm>
              <a:off x="1970" y="1982"/>
              <a:ext cx="1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1969" y="2492"/>
              <a:ext cx="12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Line 68"/>
            <p:cNvSpPr>
              <a:spLocks noChangeShapeType="1"/>
            </p:cNvSpPr>
            <p:nvPr/>
          </p:nvSpPr>
          <p:spPr bwMode="auto">
            <a:xfrm flipH="1" flipV="1">
              <a:off x="1969" y="2369"/>
              <a:ext cx="1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 flipV="1">
              <a:off x="2487" y="2386"/>
              <a:ext cx="1" cy="1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Freeform 74"/>
            <p:cNvSpPr>
              <a:spLocks/>
            </p:cNvSpPr>
            <p:nvPr/>
          </p:nvSpPr>
          <p:spPr bwMode="auto">
            <a:xfrm>
              <a:off x="1827" y="1514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4 w 36"/>
                <a:gd name="T3" fmla="*/ 1 h 35"/>
                <a:gd name="T4" fmla="*/ 12 w 36"/>
                <a:gd name="T5" fmla="*/ 2 h 35"/>
                <a:gd name="T6" fmla="*/ 8 w 36"/>
                <a:gd name="T7" fmla="*/ 3 h 35"/>
                <a:gd name="T8" fmla="*/ 5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0 w 36"/>
                <a:gd name="T15" fmla="*/ 14 h 35"/>
                <a:gd name="T16" fmla="*/ 0 w 36"/>
                <a:gd name="T17" fmla="*/ 18 h 35"/>
                <a:gd name="T18" fmla="*/ 0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5 w 36"/>
                <a:gd name="T25" fmla="*/ 30 h 35"/>
                <a:gd name="T26" fmla="*/ 8 w 36"/>
                <a:gd name="T27" fmla="*/ 32 h 35"/>
                <a:gd name="T28" fmla="*/ 12 w 36"/>
                <a:gd name="T29" fmla="*/ 34 h 35"/>
                <a:gd name="T30" fmla="*/ 14 w 36"/>
                <a:gd name="T31" fmla="*/ 34 h 35"/>
                <a:gd name="T32" fmla="*/ 18 w 36"/>
                <a:gd name="T33" fmla="*/ 35 h 35"/>
                <a:gd name="T34" fmla="*/ 22 w 36"/>
                <a:gd name="T35" fmla="*/ 34 h 35"/>
                <a:gd name="T36" fmla="*/ 26 w 36"/>
                <a:gd name="T37" fmla="*/ 34 h 35"/>
                <a:gd name="T38" fmla="*/ 28 w 36"/>
                <a:gd name="T39" fmla="*/ 32 h 35"/>
                <a:gd name="T40" fmla="*/ 31 w 36"/>
                <a:gd name="T41" fmla="*/ 30 h 35"/>
                <a:gd name="T42" fmla="*/ 33 w 36"/>
                <a:gd name="T43" fmla="*/ 28 h 35"/>
                <a:gd name="T44" fmla="*/ 34 w 36"/>
                <a:gd name="T45" fmla="*/ 24 h 35"/>
                <a:gd name="T46" fmla="*/ 36 w 36"/>
                <a:gd name="T47" fmla="*/ 22 h 35"/>
                <a:gd name="T48" fmla="*/ 36 w 36"/>
                <a:gd name="T49" fmla="*/ 18 h 35"/>
                <a:gd name="T50" fmla="*/ 36 w 36"/>
                <a:gd name="T51" fmla="*/ 14 h 35"/>
                <a:gd name="T52" fmla="*/ 34 w 36"/>
                <a:gd name="T53" fmla="*/ 11 h 35"/>
                <a:gd name="T54" fmla="*/ 33 w 36"/>
                <a:gd name="T55" fmla="*/ 8 h 35"/>
                <a:gd name="T56" fmla="*/ 31 w 36"/>
                <a:gd name="T57" fmla="*/ 6 h 35"/>
                <a:gd name="T58" fmla="*/ 28 w 36"/>
                <a:gd name="T59" fmla="*/ 3 h 35"/>
                <a:gd name="T60" fmla="*/ 26 w 36"/>
                <a:gd name="T61" fmla="*/ 2 h 35"/>
                <a:gd name="T62" fmla="*/ 22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4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8" y="35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1" y="30"/>
                  </a:lnTo>
                  <a:lnTo>
                    <a:pt x="33" y="28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1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2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3" name="Freeform 75"/>
            <p:cNvSpPr>
              <a:spLocks/>
            </p:cNvSpPr>
            <p:nvPr/>
          </p:nvSpPr>
          <p:spPr bwMode="auto">
            <a:xfrm>
              <a:off x="1827" y="1514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4 w 36"/>
                <a:gd name="T3" fmla="*/ 1 h 35"/>
                <a:gd name="T4" fmla="*/ 12 w 36"/>
                <a:gd name="T5" fmla="*/ 2 h 35"/>
                <a:gd name="T6" fmla="*/ 8 w 36"/>
                <a:gd name="T7" fmla="*/ 3 h 35"/>
                <a:gd name="T8" fmla="*/ 5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0 w 36"/>
                <a:gd name="T15" fmla="*/ 14 h 35"/>
                <a:gd name="T16" fmla="*/ 0 w 36"/>
                <a:gd name="T17" fmla="*/ 18 h 35"/>
                <a:gd name="T18" fmla="*/ 0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5 w 36"/>
                <a:gd name="T25" fmla="*/ 30 h 35"/>
                <a:gd name="T26" fmla="*/ 8 w 36"/>
                <a:gd name="T27" fmla="*/ 32 h 35"/>
                <a:gd name="T28" fmla="*/ 12 w 36"/>
                <a:gd name="T29" fmla="*/ 34 h 35"/>
                <a:gd name="T30" fmla="*/ 14 w 36"/>
                <a:gd name="T31" fmla="*/ 34 h 35"/>
                <a:gd name="T32" fmla="*/ 18 w 36"/>
                <a:gd name="T33" fmla="*/ 35 h 35"/>
                <a:gd name="T34" fmla="*/ 22 w 36"/>
                <a:gd name="T35" fmla="*/ 34 h 35"/>
                <a:gd name="T36" fmla="*/ 26 w 36"/>
                <a:gd name="T37" fmla="*/ 34 h 35"/>
                <a:gd name="T38" fmla="*/ 28 w 36"/>
                <a:gd name="T39" fmla="*/ 32 h 35"/>
                <a:gd name="T40" fmla="*/ 31 w 36"/>
                <a:gd name="T41" fmla="*/ 30 h 35"/>
                <a:gd name="T42" fmla="*/ 33 w 36"/>
                <a:gd name="T43" fmla="*/ 28 h 35"/>
                <a:gd name="T44" fmla="*/ 34 w 36"/>
                <a:gd name="T45" fmla="*/ 24 h 35"/>
                <a:gd name="T46" fmla="*/ 36 w 36"/>
                <a:gd name="T47" fmla="*/ 22 h 35"/>
                <a:gd name="T48" fmla="*/ 36 w 36"/>
                <a:gd name="T49" fmla="*/ 18 h 35"/>
                <a:gd name="T50" fmla="*/ 36 w 36"/>
                <a:gd name="T51" fmla="*/ 14 h 35"/>
                <a:gd name="T52" fmla="*/ 34 w 36"/>
                <a:gd name="T53" fmla="*/ 11 h 35"/>
                <a:gd name="T54" fmla="*/ 33 w 36"/>
                <a:gd name="T55" fmla="*/ 8 h 35"/>
                <a:gd name="T56" fmla="*/ 31 w 36"/>
                <a:gd name="T57" fmla="*/ 6 h 35"/>
                <a:gd name="T58" fmla="*/ 28 w 36"/>
                <a:gd name="T59" fmla="*/ 3 h 35"/>
                <a:gd name="T60" fmla="*/ 26 w 36"/>
                <a:gd name="T61" fmla="*/ 2 h 35"/>
                <a:gd name="T62" fmla="*/ 22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4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8" y="35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1" y="30"/>
                  </a:lnTo>
                  <a:lnTo>
                    <a:pt x="33" y="28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1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2" y="1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4" name="Line 76"/>
            <p:cNvSpPr>
              <a:spLocks noChangeShapeType="1"/>
            </p:cNvSpPr>
            <p:nvPr/>
          </p:nvSpPr>
          <p:spPr bwMode="auto">
            <a:xfrm>
              <a:off x="2615" y="1533"/>
              <a:ext cx="1" cy="9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5" name="Line 77"/>
            <p:cNvSpPr>
              <a:spLocks noChangeShapeType="1"/>
            </p:cNvSpPr>
            <p:nvPr/>
          </p:nvSpPr>
          <p:spPr bwMode="auto">
            <a:xfrm>
              <a:off x="2615" y="2442"/>
              <a:ext cx="12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6" name="Line 78"/>
            <p:cNvSpPr>
              <a:spLocks noChangeShapeType="1"/>
            </p:cNvSpPr>
            <p:nvPr/>
          </p:nvSpPr>
          <p:spPr bwMode="auto">
            <a:xfrm>
              <a:off x="3430" y="2512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3" name="Freeform 85"/>
            <p:cNvSpPr>
              <a:spLocks/>
            </p:cNvSpPr>
            <p:nvPr/>
          </p:nvSpPr>
          <p:spPr bwMode="auto">
            <a:xfrm>
              <a:off x="2469" y="2567"/>
              <a:ext cx="37" cy="34"/>
            </a:xfrm>
            <a:custGeom>
              <a:avLst/>
              <a:gdLst>
                <a:gd name="T0" fmla="*/ 18 w 37"/>
                <a:gd name="T1" fmla="*/ 0 h 34"/>
                <a:gd name="T2" fmla="*/ 16 w 37"/>
                <a:gd name="T3" fmla="*/ 0 h 34"/>
                <a:gd name="T4" fmla="*/ 12 w 37"/>
                <a:gd name="T5" fmla="*/ 1 h 34"/>
                <a:gd name="T6" fmla="*/ 9 w 37"/>
                <a:gd name="T7" fmla="*/ 2 h 34"/>
                <a:gd name="T8" fmla="*/ 5 w 37"/>
                <a:gd name="T9" fmla="*/ 5 h 34"/>
                <a:gd name="T10" fmla="*/ 4 w 37"/>
                <a:gd name="T11" fmla="*/ 7 h 34"/>
                <a:gd name="T12" fmla="*/ 2 w 37"/>
                <a:gd name="T13" fmla="*/ 10 h 34"/>
                <a:gd name="T14" fmla="*/ 2 w 37"/>
                <a:gd name="T15" fmla="*/ 13 h 34"/>
                <a:gd name="T16" fmla="*/ 0 w 37"/>
                <a:gd name="T17" fmla="*/ 17 h 34"/>
                <a:gd name="T18" fmla="*/ 2 w 37"/>
                <a:gd name="T19" fmla="*/ 21 h 34"/>
                <a:gd name="T20" fmla="*/ 2 w 37"/>
                <a:gd name="T21" fmla="*/ 23 h 34"/>
                <a:gd name="T22" fmla="*/ 4 w 37"/>
                <a:gd name="T23" fmla="*/ 27 h 34"/>
                <a:gd name="T24" fmla="*/ 5 w 37"/>
                <a:gd name="T25" fmla="*/ 29 h 34"/>
                <a:gd name="T26" fmla="*/ 9 w 37"/>
                <a:gd name="T27" fmla="*/ 32 h 34"/>
                <a:gd name="T28" fmla="*/ 12 w 37"/>
                <a:gd name="T29" fmla="*/ 33 h 34"/>
                <a:gd name="T30" fmla="*/ 16 w 37"/>
                <a:gd name="T31" fmla="*/ 34 h 34"/>
                <a:gd name="T32" fmla="*/ 18 w 37"/>
                <a:gd name="T33" fmla="*/ 34 h 34"/>
                <a:gd name="T34" fmla="*/ 22 w 37"/>
                <a:gd name="T35" fmla="*/ 34 h 34"/>
                <a:gd name="T36" fmla="*/ 26 w 37"/>
                <a:gd name="T37" fmla="*/ 33 h 34"/>
                <a:gd name="T38" fmla="*/ 28 w 37"/>
                <a:gd name="T39" fmla="*/ 32 h 34"/>
                <a:gd name="T40" fmla="*/ 31 w 37"/>
                <a:gd name="T41" fmla="*/ 29 h 34"/>
                <a:gd name="T42" fmla="*/ 33 w 37"/>
                <a:gd name="T43" fmla="*/ 27 h 34"/>
                <a:gd name="T44" fmla="*/ 36 w 37"/>
                <a:gd name="T45" fmla="*/ 23 h 34"/>
                <a:gd name="T46" fmla="*/ 36 w 37"/>
                <a:gd name="T47" fmla="*/ 21 h 34"/>
                <a:gd name="T48" fmla="*/ 37 w 37"/>
                <a:gd name="T49" fmla="*/ 17 h 34"/>
                <a:gd name="T50" fmla="*/ 36 w 37"/>
                <a:gd name="T51" fmla="*/ 13 h 34"/>
                <a:gd name="T52" fmla="*/ 36 w 37"/>
                <a:gd name="T53" fmla="*/ 10 h 34"/>
                <a:gd name="T54" fmla="*/ 33 w 37"/>
                <a:gd name="T55" fmla="*/ 7 h 34"/>
                <a:gd name="T56" fmla="*/ 31 w 37"/>
                <a:gd name="T57" fmla="*/ 5 h 34"/>
                <a:gd name="T58" fmla="*/ 28 w 37"/>
                <a:gd name="T59" fmla="*/ 2 h 34"/>
                <a:gd name="T60" fmla="*/ 26 w 37"/>
                <a:gd name="T61" fmla="*/ 1 h 34"/>
                <a:gd name="T62" fmla="*/ 22 w 37"/>
                <a:gd name="T63" fmla="*/ 0 h 34"/>
                <a:gd name="T64" fmla="*/ 18 w 37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34">
                  <a:moveTo>
                    <a:pt x="18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6" y="23"/>
                  </a:lnTo>
                  <a:lnTo>
                    <a:pt x="36" y="21"/>
                  </a:lnTo>
                  <a:lnTo>
                    <a:pt x="37" y="17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4" name="Freeform 86"/>
            <p:cNvSpPr>
              <a:spLocks/>
            </p:cNvSpPr>
            <p:nvPr/>
          </p:nvSpPr>
          <p:spPr bwMode="auto">
            <a:xfrm>
              <a:off x="2469" y="2567"/>
              <a:ext cx="37" cy="34"/>
            </a:xfrm>
            <a:custGeom>
              <a:avLst/>
              <a:gdLst>
                <a:gd name="T0" fmla="*/ 18 w 37"/>
                <a:gd name="T1" fmla="*/ 0 h 34"/>
                <a:gd name="T2" fmla="*/ 16 w 37"/>
                <a:gd name="T3" fmla="*/ 0 h 34"/>
                <a:gd name="T4" fmla="*/ 12 w 37"/>
                <a:gd name="T5" fmla="*/ 1 h 34"/>
                <a:gd name="T6" fmla="*/ 9 w 37"/>
                <a:gd name="T7" fmla="*/ 2 h 34"/>
                <a:gd name="T8" fmla="*/ 5 w 37"/>
                <a:gd name="T9" fmla="*/ 5 h 34"/>
                <a:gd name="T10" fmla="*/ 4 w 37"/>
                <a:gd name="T11" fmla="*/ 7 h 34"/>
                <a:gd name="T12" fmla="*/ 2 w 37"/>
                <a:gd name="T13" fmla="*/ 10 h 34"/>
                <a:gd name="T14" fmla="*/ 2 w 37"/>
                <a:gd name="T15" fmla="*/ 13 h 34"/>
                <a:gd name="T16" fmla="*/ 0 w 37"/>
                <a:gd name="T17" fmla="*/ 17 h 34"/>
                <a:gd name="T18" fmla="*/ 2 w 37"/>
                <a:gd name="T19" fmla="*/ 21 h 34"/>
                <a:gd name="T20" fmla="*/ 2 w 37"/>
                <a:gd name="T21" fmla="*/ 23 h 34"/>
                <a:gd name="T22" fmla="*/ 4 w 37"/>
                <a:gd name="T23" fmla="*/ 27 h 34"/>
                <a:gd name="T24" fmla="*/ 5 w 37"/>
                <a:gd name="T25" fmla="*/ 29 h 34"/>
                <a:gd name="T26" fmla="*/ 9 w 37"/>
                <a:gd name="T27" fmla="*/ 32 h 34"/>
                <a:gd name="T28" fmla="*/ 12 w 37"/>
                <a:gd name="T29" fmla="*/ 33 h 34"/>
                <a:gd name="T30" fmla="*/ 16 w 37"/>
                <a:gd name="T31" fmla="*/ 34 h 34"/>
                <a:gd name="T32" fmla="*/ 18 w 37"/>
                <a:gd name="T33" fmla="*/ 34 h 34"/>
                <a:gd name="T34" fmla="*/ 22 w 37"/>
                <a:gd name="T35" fmla="*/ 34 h 34"/>
                <a:gd name="T36" fmla="*/ 26 w 37"/>
                <a:gd name="T37" fmla="*/ 33 h 34"/>
                <a:gd name="T38" fmla="*/ 28 w 37"/>
                <a:gd name="T39" fmla="*/ 32 h 34"/>
                <a:gd name="T40" fmla="*/ 31 w 37"/>
                <a:gd name="T41" fmla="*/ 29 h 34"/>
                <a:gd name="T42" fmla="*/ 33 w 37"/>
                <a:gd name="T43" fmla="*/ 27 h 34"/>
                <a:gd name="T44" fmla="*/ 36 w 37"/>
                <a:gd name="T45" fmla="*/ 23 h 34"/>
                <a:gd name="T46" fmla="*/ 36 w 37"/>
                <a:gd name="T47" fmla="*/ 21 h 34"/>
                <a:gd name="T48" fmla="*/ 37 w 37"/>
                <a:gd name="T49" fmla="*/ 17 h 34"/>
                <a:gd name="T50" fmla="*/ 36 w 37"/>
                <a:gd name="T51" fmla="*/ 13 h 34"/>
                <a:gd name="T52" fmla="*/ 36 w 37"/>
                <a:gd name="T53" fmla="*/ 10 h 34"/>
                <a:gd name="T54" fmla="*/ 33 w 37"/>
                <a:gd name="T55" fmla="*/ 7 h 34"/>
                <a:gd name="T56" fmla="*/ 31 w 37"/>
                <a:gd name="T57" fmla="*/ 5 h 34"/>
                <a:gd name="T58" fmla="*/ 28 w 37"/>
                <a:gd name="T59" fmla="*/ 2 h 34"/>
                <a:gd name="T60" fmla="*/ 26 w 37"/>
                <a:gd name="T61" fmla="*/ 1 h 34"/>
                <a:gd name="T62" fmla="*/ 22 w 37"/>
                <a:gd name="T63" fmla="*/ 0 h 34"/>
                <a:gd name="T64" fmla="*/ 18 w 37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34">
                  <a:moveTo>
                    <a:pt x="18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6" y="23"/>
                  </a:lnTo>
                  <a:lnTo>
                    <a:pt x="36" y="21"/>
                  </a:lnTo>
                  <a:lnTo>
                    <a:pt x="37" y="17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5" name="Line 87"/>
            <p:cNvSpPr>
              <a:spLocks noChangeShapeType="1"/>
            </p:cNvSpPr>
            <p:nvPr/>
          </p:nvSpPr>
          <p:spPr bwMode="auto">
            <a:xfrm>
              <a:off x="3066" y="2513"/>
              <a:ext cx="1" cy="8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6" name="Freeform 88"/>
            <p:cNvSpPr>
              <a:spLocks/>
            </p:cNvSpPr>
            <p:nvPr/>
          </p:nvSpPr>
          <p:spPr bwMode="auto">
            <a:xfrm>
              <a:off x="3047" y="2495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0 w 36"/>
                <a:gd name="T5" fmla="*/ 1 h 34"/>
                <a:gd name="T6" fmla="*/ 8 w 36"/>
                <a:gd name="T7" fmla="*/ 2 h 34"/>
                <a:gd name="T8" fmla="*/ 5 w 36"/>
                <a:gd name="T9" fmla="*/ 5 h 34"/>
                <a:gd name="T10" fmla="*/ 3 w 36"/>
                <a:gd name="T11" fmla="*/ 7 h 34"/>
                <a:gd name="T12" fmla="*/ 1 w 36"/>
                <a:gd name="T13" fmla="*/ 11 h 34"/>
                <a:gd name="T14" fmla="*/ 0 w 36"/>
                <a:gd name="T15" fmla="*/ 13 h 34"/>
                <a:gd name="T16" fmla="*/ 0 w 36"/>
                <a:gd name="T17" fmla="*/ 17 h 34"/>
                <a:gd name="T18" fmla="*/ 0 w 36"/>
                <a:gd name="T19" fmla="*/ 21 h 34"/>
                <a:gd name="T20" fmla="*/ 1 w 36"/>
                <a:gd name="T21" fmla="*/ 24 h 34"/>
                <a:gd name="T22" fmla="*/ 3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0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4 w 36"/>
                <a:gd name="T37" fmla="*/ 33 h 34"/>
                <a:gd name="T38" fmla="*/ 28 w 36"/>
                <a:gd name="T39" fmla="*/ 32 h 34"/>
                <a:gd name="T40" fmla="*/ 30 w 36"/>
                <a:gd name="T41" fmla="*/ 29 h 34"/>
                <a:gd name="T42" fmla="*/ 32 w 36"/>
                <a:gd name="T43" fmla="*/ 27 h 34"/>
                <a:gd name="T44" fmla="*/ 34 w 36"/>
                <a:gd name="T45" fmla="*/ 24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3 h 34"/>
                <a:gd name="T52" fmla="*/ 34 w 36"/>
                <a:gd name="T53" fmla="*/ 11 h 34"/>
                <a:gd name="T54" fmla="*/ 32 w 36"/>
                <a:gd name="T55" fmla="*/ 7 h 34"/>
                <a:gd name="T56" fmla="*/ 30 w 36"/>
                <a:gd name="T57" fmla="*/ 5 h 34"/>
                <a:gd name="T58" fmla="*/ 28 w 36"/>
                <a:gd name="T59" fmla="*/ 2 h 34"/>
                <a:gd name="T60" fmla="*/ 24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3"/>
                  </a:lnTo>
                  <a:lnTo>
                    <a:pt x="28" y="32"/>
                  </a:lnTo>
                  <a:lnTo>
                    <a:pt x="30" y="29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3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7" name="Freeform 89"/>
            <p:cNvSpPr>
              <a:spLocks/>
            </p:cNvSpPr>
            <p:nvPr/>
          </p:nvSpPr>
          <p:spPr bwMode="auto">
            <a:xfrm>
              <a:off x="3047" y="2495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0 w 36"/>
                <a:gd name="T5" fmla="*/ 1 h 34"/>
                <a:gd name="T6" fmla="*/ 8 w 36"/>
                <a:gd name="T7" fmla="*/ 2 h 34"/>
                <a:gd name="T8" fmla="*/ 5 w 36"/>
                <a:gd name="T9" fmla="*/ 5 h 34"/>
                <a:gd name="T10" fmla="*/ 3 w 36"/>
                <a:gd name="T11" fmla="*/ 7 h 34"/>
                <a:gd name="T12" fmla="*/ 1 w 36"/>
                <a:gd name="T13" fmla="*/ 11 h 34"/>
                <a:gd name="T14" fmla="*/ 0 w 36"/>
                <a:gd name="T15" fmla="*/ 13 h 34"/>
                <a:gd name="T16" fmla="*/ 0 w 36"/>
                <a:gd name="T17" fmla="*/ 17 h 34"/>
                <a:gd name="T18" fmla="*/ 0 w 36"/>
                <a:gd name="T19" fmla="*/ 21 h 34"/>
                <a:gd name="T20" fmla="*/ 1 w 36"/>
                <a:gd name="T21" fmla="*/ 24 h 34"/>
                <a:gd name="T22" fmla="*/ 3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0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4 w 36"/>
                <a:gd name="T37" fmla="*/ 33 h 34"/>
                <a:gd name="T38" fmla="*/ 28 w 36"/>
                <a:gd name="T39" fmla="*/ 32 h 34"/>
                <a:gd name="T40" fmla="*/ 30 w 36"/>
                <a:gd name="T41" fmla="*/ 29 h 34"/>
                <a:gd name="T42" fmla="*/ 32 w 36"/>
                <a:gd name="T43" fmla="*/ 27 h 34"/>
                <a:gd name="T44" fmla="*/ 34 w 36"/>
                <a:gd name="T45" fmla="*/ 24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3 h 34"/>
                <a:gd name="T52" fmla="*/ 34 w 36"/>
                <a:gd name="T53" fmla="*/ 11 h 34"/>
                <a:gd name="T54" fmla="*/ 32 w 36"/>
                <a:gd name="T55" fmla="*/ 7 h 34"/>
                <a:gd name="T56" fmla="*/ 30 w 36"/>
                <a:gd name="T57" fmla="*/ 5 h 34"/>
                <a:gd name="T58" fmla="*/ 28 w 36"/>
                <a:gd name="T59" fmla="*/ 2 h 34"/>
                <a:gd name="T60" fmla="*/ 24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3"/>
                  </a:lnTo>
                  <a:lnTo>
                    <a:pt x="28" y="32"/>
                  </a:lnTo>
                  <a:lnTo>
                    <a:pt x="30" y="29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3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8" name="Line 90"/>
            <p:cNvSpPr>
              <a:spLocks noChangeShapeType="1"/>
            </p:cNvSpPr>
            <p:nvPr/>
          </p:nvSpPr>
          <p:spPr bwMode="auto">
            <a:xfrm>
              <a:off x="2988" y="2513"/>
              <a:ext cx="1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9" name="Rectangle 91"/>
            <p:cNvSpPr>
              <a:spLocks noChangeArrowheads="1"/>
            </p:cNvSpPr>
            <p:nvPr/>
          </p:nvSpPr>
          <p:spPr bwMode="auto">
            <a:xfrm>
              <a:off x="911" y="1428"/>
              <a:ext cx="2573" cy="2191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20" name="Text Box 92"/>
            <p:cNvSpPr txBox="1">
              <a:spLocks noChangeArrowheads="1"/>
            </p:cNvSpPr>
            <p:nvPr/>
          </p:nvSpPr>
          <p:spPr bwMode="auto">
            <a:xfrm>
              <a:off x="1431" y="3119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T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1" name="Text Box 93"/>
            <p:cNvSpPr txBox="1">
              <a:spLocks noChangeArrowheads="1"/>
            </p:cNvSpPr>
            <p:nvPr/>
          </p:nvSpPr>
          <p:spPr bwMode="auto">
            <a:xfrm>
              <a:off x="1208" y="1820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C</a:t>
              </a:r>
              <a:r>
                <a:rPr lang="en-US" altLang="zh-CN" sz="1000" baseline="-25000">
                  <a:ea typeface="宋体" pitchFamily="2" charset="-122"/>
                </a:rPr>
                <a:t>1</a:t>
              </a:r>
              <a:endParaRPr lang="en-US" altLang="zh-CN" sz="36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2" name="Text Box 94"/>
            <p:cNvSpPr txBox="1">
              <a:spLocks noChangeArrowheads="1"/>
            </p:cNvSpPr>
            <p:nvPr/>
          </p:nvSpPr>
          <p:spPr bwMode="auto">
            <a:xfrm>
              <a:off x="1245" y="2614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C</a:t>
              </a:r>
              <a:r>
                <a:rPr lang="en-US" altLang="zh-CN" sz="1000" baseline="-25000">
                  <a:ea typeface="宋体" pitchFamily="2" charset="-122"/>
                </a:rPr>
                <a:t>2</a:t>
              </a:r>
              <a:endParaRPr lang="en-US" altLang="zh-CN" sz="36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3" name="Text Box 95"/>
            <p:cNvSpPr txBox="1">
              <a:spLocks noChangeArrowheads="1"/>
            </p:cNvSpPr>
            <p:nvPr/>
          </p:nvSpPr>
          <p:spPr bwMode="auto">
            <a:xfrm>
              <a:off x="1096" y="1676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+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4" name="Text Box 96"/>
            <p:cNvSpPr txBox="1">
              <a:spLocks noChangeArrowheads="1"/>
            </p:cNvSpPr>
            <p:nvPr/>
          </p:nvSpPr>
          <p:spPr bwMode="auto">
            <a:xfrm>
              <a:off x="1096" y="1856"/>
              <a:ext cx="3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-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5" name="Text Box 97"/>
            <p:cNvSpPr txBox="1">
              <a:spLocks noChangeArrowheads="1"/>
            </p:cNvSpPr>
            <p:nvPr/>
          </p:nvSpPr>
          <p:spPr bwMode="auto">
            <a:xfrm>
              <a:off x="1096" y="2470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-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6" name="Text Box 98"/>
            <p:cNvSpPr txBox="1">
              <a:spLocks noChangeArrowheads="1"/>
            </p:cNvSpPr>
            <p:nvPr/>
          </p:nvSpPr>
          <p:spPr bwMode="auto">
            <a:xfrm>
              <a:off x="1096" y="2650"/>
              <a:ext cx="3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+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7" name="Text Box 99"/>
            <p:cNvSpPr txBox="1">
              <a:spLocks noChangeArrowheads="1"/>
            </p:cNvSpPr>
            <p:nvPr/>
          </p:nvSpPr>
          <p:spPr bwMode="auto">
            <a:xfrm>
              <a:off x="1805" y="1279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(4)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8" name="Text Box 100"/>
            <p:cNvSpPr txBox="1">
              <a:spLocks noChangeArrowheads="1"/>
            </p:cNvSpPr>
            <p:nvPr/>
          </p:nvSpPr>
          <p:spPr bwMode="auto">
            <a:xfrm>
              <a:off x="1543" y="1712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R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29" name="Text Box 101"/>
            <p:cNvSpPr txBox="1">
              <a:spLocks noChangeArrowheads="1"/>
            </p:cNvSpPr>
            <p:nvPr/>
          </p:nvSpPr>
          <p:spPr bwMode="auto">
            <a:xfrm>
              <a:off x="1539" y="2405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S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31" name="Rectangle 103"/>
            <p:cNvSpPr>
              <a:spLocks noChangeArrowheads="1"/>
            </p:cNvSpPr>
            <p:nvPr/>
          </p:nvSpPr>
          <p:spPr bwMode="auto">
            <a:xfrm>
              <a:off x="1059" y="1484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ea typeface="宋体" pitchFamily="2" charset="-122"/>
                </a:rPr>
                <a:t>5 k</a:t>
              </a:r>
              <a:r>
                <a:rPr lang="en-US" altLang="zh-CN" sz="1400">
                  <a:ea typeface="宋体" pitchFamily="2" charset="-122"/>
                  <a:sym typeface="Symbol" pitchFamily="18" charset="2"/>
                </a:rPr>
                <a:t></a:t>
              </a:r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381032" name="Rectangle 104"/>
            <p:cNvSpPr>
              <a:spLocks noChangeArrowheads="1"/>
            </p:cNvSpPr>
            <p:nvPr/>
          </p:nvSpPr>
          <p:spPr bwMode="auto">
            <a:xfrm>
              <a:off x="1059" y="2135"/>
              <a:ext cx="3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ea typeface="宋体" pitchFamily="2" charset="-122"/>
                </a:rPr>
                <a:t>5 k</a:t>
              </a:r>
              <a:r>
                <a:rPr lang="en-US" altLang="zh-CN" sz="1400">
                  <a:ea typeface="宋体" pitchFamily="2" charset="-122"/>
                  <a:sym typeface="Symbol" pitchFamily="18" charset="2"/>
                </a:rPr>
                <a:t></a:t>
              </a:r>
              <a:r>
                <a:rPr lang="en-US" altLang="zh-CN" sz="1400">
                  <a:ea typeface="宋体" pitchFamily="2" charset="-122"/>
                </a:rPr>
                <a:t> </a:t>
              </a:r>
            </a:p>
          </p:txBody>
        </p:sp>
        <p:sp>
          <p:nvSpPr>
            <p:cNvPr id="381033" name="Rectangle 105"/>
            <p:cNvSpPr>
              <a:spLocks noChangeArrowheads="1"/>
            </p:cNvSpPr>
            <p:nvPr/>
          </p:nvSpPr>
          <p:spPr bwMode="auto">
            <a:xfrm>
              <a:off x="1059" y="2930"/>
              <a:ext cx="3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ea typeface="宋体" pitchFamily="2" charset="-122"/>
                </a:rPr>
                <a:t>5 k</a:t>
              </a:r>
              <a:r>
                <a:rPr lang="en-US" altLang="zh-CN" sz="1400">
                  <a:ea typeface="宋体" pitchFamily="2" charset="-122"/>
                  <a:sym typeface="Symbol" pitchFamily="18" charset="2"/>
                </a:rPr>
                <a:t></a:t>
              </a:r>
              <a:r>
                <a:rPr lang="en-US" altLang="zh-CN" sz="1400">
                  <a:ea typeface="宋体" pitchFamily="2" charset="-122"/>
                </a:rPr>
                <a:t> </a:t>
              </a:r>
            </a:p>
          </p:txBody>
        </p:sp>
        <p:sp>
          <p:nvSpPr>
            <p:cNvPr id="381037" name="Text Box 109"/>
            <p:cNvSpPr txBox="1">
              <a:spLocks noChangeArrowheads="1"/>
            </p:cNvSpPr>
            <p:nvPr/>
          </p:nvSpPr>
          <p:spPr bwMode="auto">
            <a:xfrm>
              <a:off x="1693" y="1135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 i="1">
                  <a:ea typeface="宋体" pitchFamily="2" charset="-122"/>
                </a:rPr>
                <a:t>R</a:t>
              </a:r>
              <a:r>
                <a:rPr lang="en-US" altLang="zh-CN" sz="1200" baseline="-25000">
                  <a:ea typeface="宋体" pitchFamily="2" charset="-122"/>
                </a:rPr>
                <a:t>D</a:t>
              </a:r>
              <a:endParaRPr lang="en-US" altLang="zh-CN" sz="40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38" name="Text Box 110"/>
            <p:cNvSpPr txBox="1">
              <a:spLocks noChangeArrowheads="1"/>
            </p:cNvSpPr>
            <p:nvPr/>
          </p:nvSpPr>
          <p:spPr bwMode="auto">
            <a:xfrm>
              <a:off x="909" y="1135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 i="1">
                  <a:ea typeface="宋体" pitchFamily="2" charset="-122"/>
                </a:rPr>
                <a:t>V</a:t>
              </a:r>
              <a:r>
                <a:rPr lang="en-US" altLang="zh-CN" sz="1200" baseline="-25000">
                  <a:ea typeface="宋体" pitchFamily="2" charset="-122"/>
                </a:rPr>
                <a:t>CC</a:t>
              </a:r>
              <a:endParaRPr lang="en-US" altLang="zh-CN" sz="40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39" name="Text Box 111"/>
            <p:cNvSpPr txBox="1">
              <a:spLocks noChangeArrowheads="1"/>
            </p:cNvSpPr>
            <p:nvPr/>
          </p:nvSpPr>
          <p:spPr bwMode="auto">
            <a:xfrm>
              <a:off x="1021" y="1279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(8)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41" name="Oval 113"/>
            <p:cNvSpPr>
              <a:spLocks noChangeArrowheads="1"/>
            </p:cNvSpPr>
            <p:nvPr/>
          </p:nvSpPr>
          <p:spPr bwMode="auto">
            <a:xfrm>
              <a:off x="1823" y="1352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42" name="Oval 114"/>
            <p:cNvSpPr>
              <a:spLocks noChangeArrowheads="1"/>
            </p:cNvSpPr>
            <p:nvPr/>
          </p:nvSpPr>
          <p:spPr bwMode="auto">
            <a:xfrm>
              <a:off x="1033" y="1352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43" name="Oval 115"/>
            <p:cNvSpPr>
              <a:spLocks noChangeArrowheads="1"/>
            </p:cNvSpPr>
            <p:nvPr/>
          </p:nvSpPr>
          <p:spPr bwMode="auto">
            <a:xfrm>
              <a:off x="1032" y="3542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044" name="Text Box 116"/>
            <p:cNvSpPr txBox="1">
              <a:spLocks noChangeArrowheads="1"/>
            </p:cNvSpPr>
            <p:nvPr/>
          </p:nvSpPr>
          <p:spPr bwMode="auto">
            <a:xfrm>
              <a:off x="1035" y="3456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(1)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45" name="Text Box 117"/>
            <p:cNvSpPr txBox="1">
              <a:spLocks noChangeArrowheads="1"/>
            </p:cNvSpPr>
            <p:nvPr/>
          </p:nvSpPr>
          <p:spPr bwMode="auto">
            <a:xfrm>
              <a:off x="833" y="2652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(2)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46" name="Text Box 118"/>
            <p:cNvSpPr txBox="1">
              <a:spLocks noChangeArrowheads="1"/>
            </p:cNvSpPr>
            <p:nvPr/>
          </p:nvSpPr>
          <p:spPr bwMode="auto">
            <a:xfrm>
              <a:off x="857" y="1662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(5)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47" name="Text Box 119"/>
            <p:cNvSpPr txBox="1">
              <a:spLocks noChangeArrowheads="1"/>
            </p:cNvSpPr>
            <p:nvPr/>
          </p:nvSpPr>
          <p:spPr bwMode="auto">
            <a:xfrm>
              <a:off x="866" y="1871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(6)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1048" name="Text Box 120"/>
            <p:cNvSpPr txBox="1">
              <a:spLocks noChangeArrowheads="1"/>
            </p:cNvSpPr>
            <p:nvPr/>
          </p:nvSpPr>
          <p:spPr bwMode="auto">
            <a:xfrm>
              <a:off x="843" y="3125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(7)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graphicFrame>
          <p:nvGraphicFramePr>
            <p:cNvPr id="381049" name="Object 121"/>
            <p:cNvGraphicFramePr>
              <a:graphicFrameLocks noChangeAspect="1"/>
            </p:cNvGraphicFramePr>
            <p:nvPr/>
          </p:nvGraphicFramePr>
          <p:xfrm>
            <a:off x="1944" y="2077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6" imgW="114120" imgH="215640" progId="Equation.3">
                    <p:embed/>
                  </p:oleObj>
                </mc:Choice>
                <mc:Fallback>
                  <p:oleObj name="Equation" r:id="rId6" imgW="114120" imgH="215640" progId="Equation.3">
                    <p:embed/>
                    <p:pic>
                      <p:nvPicPr>
                        <p:cNvPr id="381049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2077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1050" name="Object 122"/>
            <p:cNvGraphicFramePr>
              <a:graphicFrameLocks noChangeAspect="1"/>
            </p:cNvGraphicFramePr>
            <p:nvPr/>
          </p:nvGraphicFramePr>
          <p:xfrm>
            <a:off x="1920" y="210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8" imgW="190440" imgH="139680" progId="Equation.3">
                    <p:embed/>
                  </p:oleObj>
                </mc:Choice>
                <mc:Fallback>
                  <p:oleObj name="Equation" r:id="rId8" imgW="190440" imgH="139680" progId="Equation.3">
                    <p:embed/>
                    <p:pic>
                      <p:nvPicPr>
                        <p:cNvPr id="38105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0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1051" name="Object 123"/>
            <p:cNvGraphicFramePr>
              <a:graphicFrameLocks noChangeAspect="1"/>
            </p:cNvGraphicFramePr>
            <p:nvPr/>
          </p:nvGraphicFramePr>
          <p:xfrm>
            <a:off x="1920" y="210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Equation" r:id="rId10" imgW="190440" imgH="139680" progId="Equation.3">
                    <p:embed/>
                  </p:oleObj>
                </mc:Choice>
                <mc:Fallback>
                  <p:oleObj name="Equation" r:id="rId10" imgW="190440" imgH="139680" progId="Equation.3">
                    <p:embed/>
                    <p:pic>
                      <p:nvPicPr>
                        <p:cNvPr id="381051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0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1093" name="Group 165"/>
            <p:cNvGrpSpPr>
              <a:grpSpLocks/>
            </p:cNvGrpSpPr>
            <p:nvPr/>
          </p:nvGrpSpPr>
          <p:grpSpPr bwMode="auto">
            <a:xfrm>
              <a:off x="2018" y="1752"/>
              <a:ext cx="408" cy="286"/>
              <a:chOff x="3859" y="1895"/>
              <a:chExt cx="574" cy="402"/>
            </a:xfrm>
          </p:grpSpPr>
          <p:sp>
            <p:nvSpPr>
              <p:cNvPr id="381094" name="Oval 166"/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95" name="AutoShape 167"/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1096" name="Group 168"/>
            <p:cNvGrpSpPr>
              <a:grpSpLocks/>
            </p:cNvGrpSpPr>
            <p:nvPr/>
          </p:nvGrpSpPr>
          <p:grpSpPr bwMode="auto">
            <a:xfrm>
              <a:off x="2018" y="2432"/>
              <a:ext cx="408" cy="286"/>
              <a:chOff x="3859" y="1895"/>
              <a:chExt cx="574" cy="402"/>
            </a:xfrm>
          </p:grpSpPr>
          <p:sp>
            <p:nvSpPr>
              <p:cNvPr id="381097" name="Oval 169"/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98" name="AutoShape 170"/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1099" name="Group 171"/>
            <p:cNvGrpSpPr>
              <a:grpSpLocks/>
            </p:cNvGrpSpPr>
            <p:nvPr/>
          </p:nvGrpSpPr>
          <p:grpSpPr bwMode="auto">
            <a:xfrm>
              <a:off x="2653" y="2387"/>
              <a:ext cx="408" cy="286"/>
              <a:chOff x="3859" y="1895"/>
              <a:chExt cx="574" cy="402"/>
            </a:xfrm>
          </p:grpSpPr>
          <p:sp>
            <p:nvSpPr>
              <p:cNvPr id="381100" name="Oval 172"/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101" name="AutoShape 173"/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1102" name="Group 174"/>
            <p:cNvGrpSpPr>
              <a:grpSpLocks/>
            </p:cNvGrpSpPr>
            <p:nvPr/>
          </p:nvGrpSpPr>
          <p:grpSpPr bwMode="auto">
            <a:xfrm>
              <a:off x="3152" y="2395"/>
              <a:ext cx="285" cy="261"/>
              <a:chOff x="9326" y="7252"/>
              <a:chExt cx="438" cy="403"/>
            </a:xfrm>
          </p:grpSpPr>
          <p:sp>
            <p:nvSpPr>
              <p:cNvPr id="381103" name="AutoShape 175"/>
              <p:cNvSpPr>
                <a:spLocks noChangeArrowheads="1"/>
              </p:cNvSpPr>
              <p:nvPr/>
            </p:nvSpPr>
            <p:spPr bwMode="auto">
              <a:xfrm rot="16200000" flipV="1">
                <a:off x="9298" y="7280"/>
                <a:ext cx="403" cy="3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104" name="Oval 176"/>
              <p:cNvSpPr>
                <a:spLocks noChangeArrowheads="1"/>
              </p:cNvSpPr>
              <p:nvPr/>
            </p:nvSpPr>
            <p:spPr bwMode="auto">
              <a:xfrm rot="-5672986">
                <a:off x="9668" y="7409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657225" y="5194300"/>
            <a:ext cx="7770813" cy="8223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）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电路第一暂态，输出为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。电容充电，电路转换到第二暂态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输出为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0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827088" y="549275"/>
            <a:ext cx="273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、工作原理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619125" y="5995988"/>
            <a:ext cx="7859713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）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</a:rPr>
              <a:t>电路第二暂稳态，电容放电，电路转换到第一暂态</a:t>
            </a:r>
            <a:endParaRPr lang="zh-CN" altLang="en-US" sz="2400">
              <a:solidFill>
                <a:srgbClr val="000066"/>
              </a:solidFill>
              <a:latin typeface="楷体_GB2312" pitchFamily="49" charset="-122"/>
            </a:endParaRPr>
          </a:p>
        </p:txBody>
      </p:sp>
      <p:grpSp>
        <p:nvGrpSpPr>
          <p:cNvPr id="382240" name="Group 288"/>
          <p:cNvGrpSpPr>
            <a:grpSpLocks/>
          </p:cNvGrpSpPr>
          <p:nvPr/>
        </p:nvGrpSpPr>
        <p:grpSpPr bwMode="auto">
          <a:xfrm>
            <a:off x="1763713" y="1114425"/>
            <a:ext cx="5329237" cy="4114800"/>
            <a:chOff x="294" y="1135"/>
            <a:chExt cx="3357" cy="2592"/>
          </a:xfrm>
        </p:grpSpPr>
        <p:sp>
          <p:nvSpPr>
            <p:cNvPr id="382108" name="Rectangle 156"/>
            <p:cNvSpPr>
              <a:spLocks noChangeArrowheads="1"/>
            </p:cNvSpPr>
            <p:nvPr/>
          </p:nvSpPr>
          <p:spPr bwMode="auto">
            <a:xfrm>
              <a:off x="797" y="1358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1" lang="en-US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382109" name="Line 157"/>
            <p:cNvSpPr>
              <a:spLocks noChangeShapeType="1"/>
            </p:cNvSpPr>
            <p:nvPr/>
          </p:nvSpPr>
          <p:spPr bwMode="auto">
            <a:xfrm flipH="1">
              <a:off x="1846" y="1775"/>
              <a:ext cx="2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0" name="Line 158"/>
            <p:cNvSpPr>
              <a:spLocks noChangeShapeType="1"/>
            </p:cNvSpPr>
            <p:nvPr/>
          </p:nvSpPr>
          <p:spPr bwMode="auto">
            <a:xfrm>
              <a:off x="1844" y="1532"/>
              <a:ext cx="77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1" name="Line 159"/>
            <p:cNvSpPr>
              <a:spLocks noChangeShapeType="1"/>
            </p:cNvSpPr>
            <p:nvPr/>
          </p:nvSpPr>
          <p:spPr bwMode="auto">
            <a:xfrm>
              <a:off x="1060" y="1337"/>
              <a:ext cx="1" cy="23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2" name="Rectangle 160"/>
            <p:cNvSpPr>
              <a:spLocks noChangeArrowheads="1"/>
            </p:cNvSpPr>
            <p:nvPr/>
          </p:nvSpPr>
          <p:spPr bwMode="auto">
            <a:xfrm>
              <a:off x="1022" y="1466"/>
              <a:ext cx="75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3" name="Rectangle 161"/>
            <p:cNvSpPr>
              <a:spLocks noChangeArrowheads="1"/>
            </p:cNvSpPr>
            <p:nvPr/>
          </p:nvSpPr>
          <p:spPr bwMode="auto">
            <a:xfrm>
              <a:off x="1022" y="1466"/>
              <a:ext cx="75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4" name="Freeform 162"/>
            <p:cNvSpPr>
              <a:spLocks/>
            </p:cNvSpPr>
            <p:nvPr/>
          </p:nvSpPr>
          <p:spPr bwMode="auto">
            <a:xfrm>
              <a:off x="1042" y="1769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2 w 36"/>
                <a:gd name="T5" fmla="*/ 1 h 34"/>
                <a:gd name="T6" fmla="*/ 8 w 36"/>
                <a:gd name="T7" fmla="*/ 3 h 34"/>
                <a:gd name="T8" fmla="*/ 5 w 36"/>
                <a:gd name="T9" fmla="*/ 5 h 34"/>
                <a:gd name="T10" fmla="*/ 4 w 36"/>
                <a:gd name="T11" fmla="*/ 7 h 34"/>
                <a:gd name="T12" fmla="*/ 2 w 36"/>
                <a:gd name="T13" fmla="*/ 10 h 34"/>
                <a:gd name="T14" fmla="*/ 0 w 36"/>
                <a:gd name="T15" fmla="*/ 14 h 34"/>
                <a:gd name="T16" fmla="*/ 0 w 36"/>
                <a:gd name="T17" fmla="*/ 17 h 34"/>
                <a:gd name="T18" fmla="*/ 0 w 36"/>
                <a:gd name="T19" fmla="*/ 21 h 34"/>
                <a:gd name="T20" fmla="*/ 2 w 36"/>
                <a:gd name="T21" fmla="*/ 23 h 34"/>
                <a:gd name="T22" fmla="*/ 4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2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6 w 36"/>
                <a:gd name="T37" fmla="*/ 33 h 34"/>
                <a:gd name="T38" fmla="*/ 28 w 36"/>
                <a:gd name="T39" fmla="*/ 32 h 34"/>
                <a:gd name="T40" fmla="*/ 31 w 36"/>
                <a:gd name="T41" fmla="*/ 29 h 34"/>
                <a:gd name="T42" fmla="*/ 33 w 36"/>
                <a:gd name="T43" fmla="*/ 27 h 34"/>
                <a:gd name="T44" fmla="*/ 34 w 36"/>
                <a:gd name="T45" fmla="*/ 23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4 h 34"/>
                <a:gd name="T52" fmla="*/ 34 w 36"/>
                <a:gd name="T53" fmla="*/ 10 h 34"/>
                <a:gd name="T54" fmla="*/ 33 w 36"/>
                <a:gd name="T55" fmla="*/ 7 h 34"/>
                <a:gd name="T56" fmla="*/ 31 w 36"/>
                <a:gd name="T57" fmla="*/ 5 h 34"/>
                <a:gd name="T58" fmla="*/ 28 w 36"/>
                <a:gd name="T59" fmla="*/ 3 h 34"/>
                <a:gd name="T60" fmla="*/ 26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4" y="23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4"/>
                  </a:lnTo>
                  <a:lnTo>
                    <a:pt x="34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5" name="Freeform 163"/>
            <p:cNvSpPr>
              <a:spLocks/>
            </p:cNvSpPr>
            <p:nvPr/>
          </p:nvSpPr>
          <p:spPr bwMode="auto">
            <a:xfrm>
              <a:off x="1042" y="1769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2 w 36"/>
                <a:gd name="T5" fmla="*/ 1 h 34"/>
                <a:gd name="T6" fmla="*/ 8 w 36"/>
                <a:gd name="T7" fmla="*/ 3 h 34"/>
                <a:gd name="T8" fmla="*/ 5 w 36"/>
                <a:gd name="T9" fmla="*/ 5 h 34"/>
                <a:gd name="T10" fmla="*/ 4 w 36"/>
                <a:gd name="T11" fmla="*/ 7 h 34"/>
                <a:gd name="T12" fmla="*/ 2 w 36"/>
                <a:gd name="T13" fmla="*/ 10 h 34"/>
                <a:gd name="T14" fmla="*/ 0 w 36"/>
                <a:gd name="T15" fmla="*/ 14 h 34"/>
                <a:gd name="T16" fmla="*/ 0 w 36"/>
                <a:gd name="T17" fmla="*/ 17 h 34"/>
                <a:gd name="T18" fmla="*/ 0 w 36"/>
                <a:gd name="T19" fmla="*/ 21 h 34"/>
                <a:gd name="T20" fmla="*/ 2 w 36"/>
                <a:gd name="T21" fmla="*/ 23 h 34"/>
                <a:gd name="T22" fmla="*/ 4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2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6 w 36"/>
                <a:gd name="T37" fmla="*/ 33 h 34"/>
                <a:gd name="T38" fmla="*/ 28 w 36"/>
                <a:gd name="T39" fmla="*/ 32 h 34"/>
                <a:gd name="T40" fmla="*/ 31 w 36"/>
                <a:gd name="T41" fmla="*/ 29 h 34"/>
                <a:gd name="T42" fmla="*/ 33 w 36"/>
                <a:gd name="T43" fmla="*/ 27 h 34"/>
                <a:gd name="T44" fmla="*/ 34 w 36"/>
                <a:gd name="T45" fmla="*/ 23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4 h 34"/>
                <a:gd name="T52" fmla="*/ 34 w 36"/>
                <a:gd name="T53" fmla="*/ 10 h 34"/>
                <a:gd name="T54" fmla="*/ 33 w 36"/>
                <a:gd name="T55" fmla="*/ 7 h 34"/>
                <a:gd name="T56" fmla="*/ 31 w 36"/>
                <a:gd name="T57" fmla="*/ 5 h 34"/>
                <a:gd name="T58" fmla="*/ 28 w 36"/>
                <a:gd name="T59" fmla="*/ 3 h 34"/>
                <a:gd name="T60" fmla="*/ 26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4" y="23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4"/>
                  </a:lnTo>
                  <a:lnTo>
                    <a:pt x="34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6" name="Line 164"/>
            <p:cNvSpPr>
              <a:spLocks noChangeShapeType="1"/>
            </p:cNvSpPr>
            <p:nvPr/>
          </p:nvSpPr>
          <p:spPr bwMode="auto">
            <a:xfrm flipH="1">
              <a:off x="807" y="1786"/>
              <a:ext cx="3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7" name="Line 165"/>
            <p:cNvSpPr>
              <a:spLocks noChangeShapeType="1"/>
            </p:cNvSpPr>
            <p:nvPr/>
          </p:nvSpPr>
          <p:spPr bwMode="auto">
            <a:xfrm flipH="1">
              <a:off x="807" y="1993"/>
              <a:ext cx="3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8" name="Freeform 166"/>
            <p:cNvSpPr>
              <a:spLocks/>
            </p:cNvSpPr>
            <p:nvPr/>
          </p:nvSpPr>
          <p:spPr bwMode="auto">
            <a:xfrm>
              <a:off x="1194" y="1703"/>
              <a:ext cx="440" cy="378"/>
            </a:xfrm>
            <a:custGeom>
              <a:avLst/>
              <a:gdLst>
                <a:gd name="T0" fmla="*/ 0 w 440"/>
                <a:gd name="T1" fmla="*/ 378 h 378"/>
                <a:gd name="T2" fmla="*/ 0 w 440"/>
                <a:gd name="T3" fmla="*/ 0 h 378"/>
                <a:gd name="T4" fmla="*/ 440 w 440"/>
                <a:gd name="T5" fmla="*/ 192 h 378"/>
                <a:gd name="T6" fmla="*/ 0 w 440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" h="378">
                  <a:moveTo>
                    <a:pt x="0" y="378"/>
                  </a:moveTo>
                  <a:lnTo>
                    <a:pt x="0" y="0"/>
                  </a:lnTo>
                  <a:lnTo>
                    <a:pt x="440" y="192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9" name="Line 167"/>
            <p:cNvSpPr>
              <a:spLocks noChangeShapeType="1"/>
            </p:cNvSpPr>
            <p:nvPr/>
          </p:nvSpPr>
          <p:spPr bwMode="auto">
            <a:xfrm flipH="1">
              <a:off x="1629" y="1894"/>
              <a:ext cx="47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0" name="Rectangle 168"/>
            <p:cNvSpPr>
              <a:spLocks noChangeArrowheads="1"/>
            </p:cNvSpPr>
            <p:nvPr/>
          </p:nvSpPr>
          <p:spPr bwMode="auto">
            <a:xfrm>
              <a:off x="1022" y="2161"/>
              <a:ext cx="75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1" name="Rectangle 169"/>
            <p:cNvSpPr>
              <a:spLocks noChangeArrowheads="1"/>
            </p:cNvSpPr>
            <p:nvPr/>
          </p:nvSpPr>
          <p:spPr bwMode="auto">
            <a:xfrm>
              <a:off x="1022" y="2161"/>
              <a:ext cx="75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2" name="Freeform 170"/>
            <p:cNvSpPr>
              <a:spLocks/>
            </p:cNvSpPr>
            <p:nvPr/>
          </p:nvSpPr>
          <p:spPr bwMode="auto">
            <a:xfrm>
              <a:off x="1044" y="2557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5 w 36"/>
                <a:gd name="T3" fmla="*/ 0 h 34"/>
                <a:gd name="T4" fmla="*/ 11 w 36"/>
                <a:gd name="T5" fmla="*/ 1 h 34"/>
                <a:gd name="T6" fmla="*/ 8 w 36"/>
                <a:gd name="T7" fmla="*/ 3 h 34"/>
                <a:gd name="T8" fmla="*/ 6 w 36"/>
                <a:gd name="T9" fmla="*/ 5 h 34"/>
                <a:gd name="T10" fmla="*/ 3 w 36"/>
                <a:gd name="T11" fmla="*/ 7 h 34"/>
                <a:gd name="T12" fmla="*/ 2 w 36"/>
                <a:gd name="T13" fmla="*/ 10 h 34"/>
                <a:gd name="T14" fmla="*/ 1 w 36"/>
                <a:gd name="T15" fmla="*/ 14 h 34"/>
                <a:gd name="T16" fmla="*/ 0 w 36"/>
                <a:gd name="T17" fmla="*/ 17 h 34"/>
                <a:gd name="T18" fmla="*/ 1 w 36"/>
                <a:gd name="T19" fmla="*/ 21 h 34"/>
                <a:gd name="T20" fmla="*/ 2 w 36"/>
                <a:gd name="T21" fmla="*/ 23 h 34"/>
                <a:gd name="T22" fmla="*/ 3 w 36"/>
                <a:gd name="T23" fmla="*/ 27 h 34"/>
                <a:gd name="T24" fmla="*/ 6 w 36"/>
                <a:gd name="T25" fmla="*/ 29 h 34"/>
                <a:gd name="T26" fmla="*/ 8 w 36"/>
                <a:gd name="T27" fmla="*/ 32 h 34"/>
                <a:gd name="T28" fmla="*/ 11 w 36"/>
                <a:gd name="T29" fmla="*/ 33 h 34"/>
                <a:gd name="T30" fmla="*/ 15 w 36"/>
                <a:gd name="T31" fmla="*/ 34 h 34"/>
                <a:gd name="T32" fmla="*/ 18 w 36"/>
                <a:gd name="T33" fmla="*/ 34 h 34"/>
                <a:gd name="T34" fmla="*/ 21 w 36"/>
                <a:gd name="T35" fmla="*/ 34 h 34"/>
                <a:gd name="T36" fmla="*/ 25 w 36"/>
                <a:gd name="T37" fmla="*/ 33 h 34"/>
                <a:gd name="T38" fmla="*/ 27 w 36"/>
                <a:gd name="T39" fmla="*/ 32 h 34"/>
                <a:gd name="T40" fmla="*/ 31 w 36"/>
                <a:gd name="T41" fmla="*/ 29 h 34"/>
                <a:gd name="T42" fmla="*/ 32 w 36"/>
                <a:gd name="T43" fmla="*/ 27 h 34"/>
                <a:gd name="T44" fmla="*/ 35 w 36"/>
                <a:gd name="T45" fmla="*/ 23 h 34"/>
                <a:gd name="T46" fmla="*/ 35 w 36"/>
                <a:gd name="T47" fmla="*/ 21 h 34"/>
                <a:gd name="T48" fmla="*/ 36 w 36"/>
                <a:gd name="T49" fmla="*/ 17 h 34"/>
                <a:gd name="T50" fmla="*/ 35 w 36"/>
                <a:gd name="T51" fmla="*/ 14 h 34"/>
                <a:gd name="T52" fmla="*/ 35 w 36"/>
                <a:gd name="T53" fmla="*/ 10 h 34"/>
                <a:gd name="T54" fmla="*/ 32 w 36"/>
                <a:gd name="T55" fmla="*/ 7 h 34"/>
                <a:gd name="T56" fmla="*/ 31 w 36"/>
                <a:gd name="T57" fmla="*/ 5 h 34"/>
                <a:gd name="T58" fmla="*/ 27 w 36"/>
                <a:gd name="T59" fmla="*/ 3 h 34"/>
                <a:gd name="T60" fmla="*/ 25 w 36"/>
                <a:gd name="T61" fmla="*/ 1 h 34"/>
                <a:gd name="T62" fmla="*/ 21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6" y="29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2"/>
                  </a:lnTo>
                  <a:lnTo>
                    <a:pt x="31" y="29"/>
                  </a:lnTo>
                  <a:lnTo>
                    <a:pt x="32" y="27"/>
                  </a:lnTo>
                  <a:lnTo>
                    <a:pt x="35" y="23"/>
                  </a:lnTo>
                  <a:lnTo>
                    <a:pt x="35" y="21"/>
                  </a:lnTo>
                  <a:lnTo>
                    <a:pt x="36" y="17"/>
                  </a:lnTo>
                  <a:lnTo>
                    <a:pt x="35" y="14"/>
                  </a:lnTo>
                  <a:lnTo>
                    <a:pt x="35" y="10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3" name="Freeform 171"/>
            <p:cNvSpPr>
              <a:spLocks/>
            </p:cNvSpPr>
            <p:nvPr/>
          </p:nvSpPr>
          <p:spPr bwMode="auto">
            <a:xfrm>
              <a:off x="1044" y="2557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5 w 36"/>
                <a:gd name="T3" fmla="*/ 0 h 34"/>
                <a:gd name="T4" fmla="*/ 11 w 36"/>
                <a:gd name="T5" fmla="*/ 1 h 34"/>
                <a:gd name="T6" fmla="*/ 8 w 36"/>
                <a:gd name="T7" fmla="*/ 3 h 34"/>
                <a:gd name="T8" fmla="*/ 6 w 36"/>
                <a:gd name="T9" fmla="*/ 5 h 34"/>
                <a:gd name="T10" fmla="*/ 3 w 36"/>
                <a:gd name="T11" fmla="*/ 7 h 34"/>
                <a:gd name="T12" fmla="*/ 2 w 36"/>
                <a:gd name="T13" fmla="*/ 10 h 34"/>
                <a:gd name="T14" fmla="*/ 1 w 36"/>
                <a:gd name="T15" fmla="*/ 14 h 34"/>
                <a:gd name="T16" fmla="*/ 0 w 36"/>
                <a:gd name="T17" fmla="*/ 17 h 34"/>
                <a:gd name="T18" fmla="*/ 1 w 36"/>
                <a:gd name="T19" fmla="*/ 21 h 34"/>
                <a:gd name="T20" fmla="*/ 2 w 36"/>
                <a:gd name="T21" fmla="*/ 23 h 34"/>
                <a:gd name="T22" fmla="*/ 3 w 36"/>
                <a:gd name="T23" fmla="*/ 27 h 34"/>
                <a:gd name="T24" fmla="*/ 6 w 36"/>
                <a:gd name="T25" fmla="*/ 29 h 34"/>
                <a:gd name="T26" fmla="*/ 8 w 36"/>
                <a:gd name="T27" fmla="*/ 32 h 34"/>
                <a:gd name="T28" fmla="*/ 11 w 36"/>
                <a:gd name="T29" fmla="*/ 33 h 34"/>
                <a:gd name="T30" fmla="*/ 15 w 36"/>
                <a:gd name="T31" fmla="*/ 34 h 34"/>
                <a:gd name="T32" fmla="*/ 18 w 36"/>
                <a:gd name="T33" fmla="*/ 34 h 34"/>
                <a:gd name="T34" fmla="*/ 21 w 36"/>
                <a:gd name="T35" fmla="*/ 34 h 34"/>
                <a:gd name="T36" fmla="*/ 25 w 36"/>
                <a:gd name="T37" fmla="*/ 33 h 34"/>
                <a:gd name="T38" fmla="*/ 27 w 36"/>
                <a:gd name="T39" fmla="*/ 32 h 34"/>
                <a:gd name="T40" fmla="*/ 31 w 36"/>
                <a:gd name="T41" fmla="*/ 29 h 34"/>
                <a:gd name="T42" fmla="*/ 32 w 36"/>
                <a:gd name="T43" fmla="*/ 27 h 34"/>
                <a:gd name="T44" fmla="*/ 35 w 36"/>
                <a:gd name="T45" fmla="*/ 23 h 34"/>
                <a:gd name="T46" fmla="*/ 35 w 36"/>
                <a:gd name="T47" fmla="*/ 21 h 34"/>
                <a:gd name="T48" fmla="*/ 36 w 36"/>
                <a:gd name="T49" fmla="*/ 17 h 34"/>
                <a:gd name="T50" fmla="*/ 35 w 36"/>
                <a:gd name="T51" fmla="*/ 14 h 34"/>
                <a:gd name="T52" fmla="*/ 35 w 36"/>
                <a:gd name="T53" fmla="*/ 10 h 34"/>
                <a:gd name="T54" fmla="*/ 32 w 36"/>
                <a:gd name="T55" fmla="*/ 7 h 34"/>
                <a:gd name="T56" fmla="*/ 31 w 36"/>
                <a:gd name="T57" fmla="*/ 5 h 34"/>
                <a:gd name="T58" fmla="*/ 27 w 36"/>
                <a:gd name="T59" fmla="*/ 3 h 34"/>
                <a:gd name="T60" fmla="*/ 25 w 36"/>
                <a:gd name="T61" fmla="*/ 1 h 34"/>
                <a:gd name="T62" fmla="*/ 21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6" y="29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2"/>
                  </a:lnTo>
                  <a:lnTo>
                    <a:pt x="31" y="29"/>
                  </a:lnTo>
                  <a:lnTo>
                    <a:pt x="32" y="27"/>
                  </a:lnTo>
                  <a:lnTo>
                    <a:pt x="35" y="23"/>
                  </a:lnTo>
                  <a:lnTo>
                    <a:pt x="35" y="21"/>
                  </a:lnTo>
                  <a:lnTo>
                    <a:pt x="36" y="17"/>
                  </a:lnTo>
                  <a:lnTo>
                    <a:pt x="35" y="14"/>
                  </a:lnTo>
                  <a:lnTo>
                    <a:pt x="35" y="10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4" name="Line 172"/>
            <p:cNvSpPr>
              <a:spLocks noChangeShapeType="1"/>
            </p:cNvSpPr>
            <p:nvPr/>
          </p:nvSpPr>
          <p:spPr bwMode="auto">
            <a:xfrm flipH="1">
              <a:off x="1060" y="2568"/>
              <a:ext cx="13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5" name="Line 173"/>
            <p:cNvSpPr>
              <a:spLocks noChangeShapeType="1"/>
            </p:cNvSpPr>
            <p:nvPr/>
          </p:nvSpPr>
          <p:spPr bwMode="auto">
            <a:xfrm flipH="1">
              <a:off x="807" y="2775"/>
              <a:ext cx="3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6" name="Line 174"/>
            <p:cNvSpPr>
              <a:spLocks noChangeShapeType="1"/>
            </p:cNvSpPr>
            <p:nvPr/>
          </p:nvSpPr>
          <p:spPr bwMode="auto">
            <a:xfrm>
              <a:off x="1621" y="2681"/>
              <a:ext cx="48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7" name="Rectangle 175"/>
            <p:cNvSpPr>
              <a:spLocks noChangeArrowheads="1"/>
            </p:cNvSpPr>
            <p:nvPr/>
          </p:nvSpPr>
          <p:spPr bwMode="auto">
            <a:xfrm>
              <a:off x="1025" y="2948"/>
              <a:ext cx="7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8" name="Rectangle 176"/>
            <p:cNvSpPr>
              <a:spLocks noChangeArrowheads="1"/>
            </p:cNvSpPr>
            <p:nvPr/>
          </p:nvSpPr>
          <p:spPr bwMode="auto">
            <a:xfrm>
              <a:off x="1025" y="2948"/>
              <a:ext cx="74" cy="20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9" name="Freeform 177"/>
            <p:cNvSpPr>
              <a:spLocks/>
            </p:cNvSpPr>
            <p:nvPr/>
          </p:nvSpPr>
          <p:spPr bwMode="auto">
            <a:xfrm>
              <a:off x="1194" y="2490"/>
              <a:ext cx="440" cy="377"/>
            </a:xfrm>
            <a:custGeom>
              <a:avLst/>
              <a:gdLst>
                <a:gd name="T0" fmla="*/ 0 w 440"/>
                <a:gd name="T1" fmla="*/ 377 h 377"/>
                <a:gd name="T2" fmla="*/ 0 w 440"/>
                <a:gd name="T3" fmla="*/ 0 h 377"/>
                <a:gd name="T4" fmla="*/ 440 w 440"/>
                <a:gd name="T5" fmla="*/ 191 h 377"/>
                <a:gd name="T6" fmla="*/ 0 w 440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" h="377">
                  <a:moveTo>
                    <a:pt x="0" y="377"/>
                  </a:moveTo>
                  <a:lnTo>
                    <a:pt x="0" y="0"/>
                  </a:lnTo>
                  <a:lnTo>
                    <a:pt x="440" y="191"/>
                  </a:lnTo>
                  <a:lnTo>
                    <a:pt x="0" y="377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0" name="Line 178"/>
            <p:cNvSpPr>
              <a:spLocks noChangeShapeType="1"/>
            </p:cNvSpPr>
            <p:nvPr/>
          </p:nvSpPr>
          <p:spPr bwMode="auto">
            <a:xfrm flipH="1">
              <a:off x="1478" y="3352"/>
              <a:ext cx="1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1" name="Rectangle 179"/>
            <p:cNvSpPr>
              <a:spLocks noChangeArrowheads="1"/>
            </p:cNvSpPr>
            <p:nvPr/>
          </p:nvSpPr>
          <p:spPr bwMode="auto">
            <a:xfrm>
              <a:off x="2175" y="3316"/>
              <a:ext cx="208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2" name="Rectangle 180"/>
            <p:cNvSpPr>
              <a:spLocks noChangeArrowheads="1"/>
            </p:cNvSpPr>
            <p:nvPr/>
          </p:nvSpPr>
          <p:spPr bwMode="auto">
            <a:xfrm>
              <a:off x="2175" y="3316"/>
              <a:ext cx="208" cy="7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3" name="Line 181"/>
            <p:cNvSpPr>
              <a:spLocks noChangeShapeType="1"/>
            </p:cNvSpPr>
            <p:nvPr/>
          </p:nvSpPr>
          <p:spPr bwMode="auto">
            <a:xfrm flipH="1">
              <a:off x="1001" y="3726"/>
              <a:ext cx="1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4" name="Line 182"/>
            <p:cNvSpPr>
              <a:spLocks noChangeShapeType="1"/>
            </p:cNvSpPr>
            <p:nvPr/>
          </p:nvSpPr>
          <p:spPr bwMode="auto">
            <a:xfrm flipH="1">
              <a:off x="800" y="3234"/>
              <a:ext cx="5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5" name="Line 183"/>
            <p:cNvSpPr>
              <a:spLocks noChangeShapeType="1"/>
            </p:cNvSpPr>
            <p:nvPr/>
          </p:nvSpPr>
          <p:spPr bwMode="auto">
            <a:xfrm flipV="1">
              <a:off x="1419" y="3382"/>
              <a:ext cx="57" cy="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6" name="Freeform 184"/>
            <p:cNvSpPr>
              <a:spLocks/>
            </p:cNvSpPr>
            <p:nvPr/>
          </p:nvSpPr>
          <p:spPr bwMode="auto">
            <a:xfrm>
              <a:off x="1352" y="3403"/>
              <a:ext cx="71" cy="48"/>
            </a:xfrm>
            <a:custGeom>
              <a:avLst/>
              <a:gdLst>
                <a:gd name="T0" fmla="*/ 58 w 71"/>
                <a:gd name="T1" fmla="*/ 0 h 48"/>
                <a:gd name="T2" fmla="*/ 71 w 71"/>
                <a:gd name="T3" fmla="*/ 25 h 48"/>
                <a:gd name="T4" fmla="*/ 0 w 71"/>
                <a:gd name="T5" fmla="*/ 48 h 48"/>
                <a:gd name="T6" fmla="*/ 58 w 71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8">
                  <a:moveTo>
                    <a:pt x="58" y="0"/>
                  </a:moveTo>
                  <a:lnTo>
                    <a:pt x="71" y="25"/>
                  </a:lnTo>
                  <a:lnTo>
                    <a:pt x="0" y="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7" name="Freeform 185"/>
            <p:cNvSpPr>
              <a:spLocks/>
            </p:cNvSpPr>
            <p:nvPr/>
          </p:nvSpPr>
          <p:spPr bwMode="auto">
            <a:xfrm>
              <a:off x="1352" y="3403"/>
              <a:ext cx="71" cy="48"/>
            </a:xfrm>
            <a:custGeom>
              <a:avLst/>
              <a:gdLst>
                <a:gd name="T0" fmla="*/ 58 w 71"/>
                <a:gd name="T1" fmla="*/ 0 h 48"/>
                <a:gd name="T2" fmla="*/ 71 w 71"/>
                <a:gd name="T3" fmla="*/ 25 h 48"/>
                <a:gd name="T4" fmla="*/ 0 w 71"/>
                <a:gd name="T5" fmla="*/ 48 h 48"/>
                <a:gd name="T6" fmla="*/ 58 w 71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8">
                  <a:moveTo>
                    <a:pt x="58" y="0"/>
                  </a:moveTo>
                  <a:lnTo>
                    <a:pt x="71" y="25"/>
                  </a:lnTo>
                  <a:lnTo>
                    <a:pt x="0" y="4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8" name="Line 186"/>
            <p:cNvSpPr>
              <a:spLocks noChangeShapeType="1"/>
            </p:cNvSpPr>
            <p:nvPr/>
          </p:nvSpPr>
          <p:spPr bwMode="auto">
            <a:xfrm>
              <a:off x="1367" y="3233"/>
              <a:ext cx="11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9" name="Line 187"/>
            <p:cNvSpPr>
              <a:spLocks noChangeShapeType="1"/>
            </p:cNvSpPr>
            <p:nvPr/>
          </p:nvSpPr>
          <p:spPr bwMode="auto">
            <a:xfrm>
              <a:off x="1478" y="3241"/>
              <a:ext cx="1" cy="2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0" name="Line 188"/>
            <p:cNvSpPr>
              <a:spLocks noChangeShapeType="1"/>
            </p:cNvSpPr>
            <p:nvPr/>
          </p:nvSpPr>
          <p:spPr bwMode="auto">
            <a:xfrm flipH="1">
              <a:off x="1061" y="3450"/>
              <a:ext cx="2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1" name="Freeform 189"/>
            <p:cNvSpPr>
              <a:spLocks/>
            </p:cNvSpPr>
            <p:nvPr/>
          </p:nvSpPr>
          <p:spPr bwMode="auto">
            <a:xfrm>
              <a:off x="1044" y="3432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5 w 36"/>
                <a:gd name="T3" fmla="*/ 1 h 35"/>
                <a:gd name="T4" fmla="*/ 11 w 36"/>
                <a:gd name="T5" fmla="*/ 2 h 35"/>
                <a:gd name="T6" fmla="*/ 8 w 36"/>
                <a:gd name="T7" fmla="*/ 4 h 35"/>
                <a:gd name="T8" fmla="*/ 6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1 w 36"/>
                <a:gd name="T15" fmla="*/ 15 h 35"/>
                <a:gd name="T16" fmla="*/ 0 w 36"/>
                <a:gd name="T17" fmla="*/ 18 h 35"/>
                <a:gd name="T18" fmla="*/ 1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6 w 36"/>
                <a:gd name="T25" fmla="*/ 30 h 35"/>
                <a:gd name="T26" fmla="*/ 8 w 36"/>
                <a:gd name="T27" fmla="*/ 32 h 35"/>
                <a:gd name="T28" fmla="*/ 11 w 36"/>
                <a:gd name="T29" fmla="*/ 34 h 35"/>
                <a:gd name="T30" fmla="*/ 15 w 36"/>
                <a:gd name="T31" fmla="*/ 34 h 35"/>
                <a:gd name="T32" fmla="*/ 18 w 36"/>
                <a:gd name="T33" fmla="*/ 35 h 35"/>
                <a:gd name="T34" fmla="*/ 21 w 36"/>
                <a:gd name="T35" fmla="*/ 34 h 35"/>
                <a:gd name="T36" fmla="*/ 25 w 36"/>
                <a:gd name="T37" fmla="*/ 34 h 35"/>
                <a:gd name="T38" fmla="*/ 27 w 36"/>
                <a:gd name="T39" fmla="*/ 32 h 35"/>
                <a:gd name="T40" fmla="*/ 31 w 36"/>
                <a:gd name="T41" fmla="*/ 30 h 35"/>
                <a:gd name="T42" fmla="*/ 32 w 36"/>
                <a:gd name="T43" fmla="*/ 28 h 35"/>
                <a:gd name="T44" fmla="*/ 35 w 36"/>
                <a:gd name="T45" fmla="*/ 24 h 35"/>
                <a:gd name="T46" fmla="*/ 35 w 36"/>
                <a:gd name="T47" fmla="*/ 22 h 35"/>
                <a:gd name="T48" fmla="*/ 36 w 36"/>
                <a:gd name="T49" fmla="*/ 18 h 35"/>
                <a:gd name="T50" fmla="*/ 35 w 36"/>
                <a:gd name="T51" fmla="*/ 15 h 35"/>
                <a:gd name="T52" fmla="*/ 35 w 36"/>
                <a:gd name="T53" fmla="*/ 11 h 35"/>
                <a:gd name="T54" fmla="*/ 32 w 36"/>
                <a:gd name="T55" fmla="*/ 8 h 35"/>
                <a:gd name="T56" fmla="*/ 31 w 36"/>
                <a:gd name="T57" fmla="*/ 6 h 35"/>
                <a:gd name="T58" fmla="*/ 27 w 36"/>
                <a:gd name="T59" fmla="*/ 4 h 35"/>
                <a:gd name="T60" fmla="*/ 25 w 36"/>
                <a:gd name="T61" fmla="*/ 2 h 35"/>
                <a:gd name="T62" fmla="*/ 21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5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8" y="35"/>
                  </a:lnTo>
                  <a:lnTo>
                    <a:pt x="21" y="34"/>
                  </a:lnTo>
                  <a:lnTo>
                    <a:pt x="25" y="34"/>
                  </a:lnTo>
                  <a:lnTo>
                    <a:pt x="27" y="32"/>
                  </a:lnTo>
                  <a:lnTo>
                    <a:pt x="31" y="30"/>
                  </a:lnTo>
                  <a:lnTo>
                    <a:pt x="32" y="28"/>
                  </a:lnTo>
                  <a:lnTo>
                    <a:pt x="35" y="24"/>
                  </a:lnTo>
                  <a:lnTo>
                    <a:pt x="35" y="22"/>
                  </a:lnTo>
                  <a:lnTo>
                    <a:pt x="36" y="18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2" y="8"/>
                  </a:lnTo>
                  <a:lnTo>
                    <a:pt x="31" y="6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2" name="Freeform 190"/>
            <p:cNvSpPr>
              <a:spLocks/>
            </p:cNvSpPr>
            <p:nvPr/>
          </p:nvSpPr>
          <p:spPr bwMode="auto">
            <a:xfrm>
              <a:off x="1044" y="3432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5 w 36"/>
                <a:gd name="T3" fmla="*/ 1 h 35"/>
                <a:gd name="T4" fmla="*/ 11 w 36"/>
                <a:gd name="T5" fmla="*/ 2 h 35"/>
                <a:gd name="T6" fmla="*/ 8 w 36"/>
                <a:gd name="T7" fmla="*/ 4 h 35"/>
                <a:gd name="T8" fmla="*/ 6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1 w 36"/>
                <a:gd name="T15" fmla="*/ 15 h 35"/>
                <a:gd name="T16" fmla="*/ 0 w 36"/>
                <a:gd name="T17" fmla="*/ 18 h 35"/>
                <a:gd name="T18" fmla="*/ 1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6 w 36"/>
                <a:gd name="T25" fmla="*/ 30 h 35"/>
                <a:gd name="T26" fmla="*/ 8 w 36"/>
                <a:gd name="T27" fmla="*/ 32 h 35"/>
                <a:gd name="T28" fmla="*/ 11 w 36"/>
                <a:gd name="T29" fmla="*/ 34 h 35"/>
                <a:gd name="T30" fmla="*/ 15 w 36"/>
                <a:gd name="T31" fmla="*/ 34 h 35"/>
                <a:gd name="T32" fmla="*/ 18 w 36"/>
                <a:gd name="T33" fmla="*/ 35 h 35"/>
                <a:gd name="T34" fmla="*/ 21 w 36"/>
                <a:gd name="T35" fmla="*/ 34 h 35"/>
                <a:gd name="T36" fmla="*/ 25 w 36"/>
                <a:gd name="T37" fmla="*/ 34 h 35"/>
                <a:gd name="T38" fmla="*/ 27 w 36"/>
                <a:gd name="T39" fmla="*/ 32 h 35"/>
                <a:gd name="T40" fmla="*/ 31 w 36"/>
                <a:gd name="T41" fmla="*/ 30 h 35"/>
                <a:gd name="T42" fmla="*/ 32 w 36"/>
                <a:gd name="T43" fmla="*/ 28 h 35"/>
                <a:gd name="T44" fmla="*/ 35 w 36"/>
                <a:gd name="T45" fmla="*/ 24 h 35"/>
                <a:gd name="T46" fmla="*/ 35 w 36"/>
                <a:gd name="T47" fmla="*/ 22 h 35"/>
                <a:gd name="T48" fmla="*/ 36 w 36"/>
                <a:gd name="T49" fmla="*/ 18 h 35"/>
                <a:gd name="T50" fmla="*/ 35 w 36"/>
                <a:gd name="T51" fmla="*/ 15 h 35"/>
                <a:gd name="T52" fmla="*/ 35 w 36"/>
                <a:gd name="T53" fmla="*/ 11 h 35"/>
                <a:gd name="T54" fmla="*/ 32 w 36"/>
                <a:gd name="T55" fmla="*/ 8 h 35"/>
                <a:gd name="T56" fmla="*/ 31 w 36"/>
                <a:gd name="T57" fmla="*/ 6 h 35"/>
                <a:gd name="T58" fmla="*/ 27 w 36"/>
                <a:gd name="T59" fmla="*/ 4 h 35"/>
                <a:gd name="T60" fmla="*/ 25 w 36"/>
                <a:gd name="T61" fmla="*/ 2 h 35"/>
                <a:gd name="T62" fmla="*/ 21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5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8" y="35"/>
                  </a:lnTo>
                  <a:lnTo>
                    <a:pt x="21" y="34"/>
                  </a:lnTo>
                  <a:lnTo>
                    <a:pt x="25" y="34"/>
                  </a:lnTo>
                  <a:lnTo>
                    <a:pt x="27" y="32"/>
                  </a:lnTo>
                  <a:lnTo>
                    <a:pt x="31" y="30"/>
                  </a:lnTo>
                  <a:lnTo>
                    <a:pt x="32" y="28"/>
                  </a:lnTo>
                  <a:lnTo>
                    <a:pt x="35" y="24"/>
                  </a:lnTo>
                  <a:lnTo>
                    <a:pt x="35" y="22"/>
                  </a:lnTo>
                  <a:lnTo>
                    <a:pt x="36" y="18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2" y="8"/>
                  </a:lnTo>
                  <a:lnTo>
                    <a:pt x="31" y="6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3" name="Line 191"/>
            <p:cNvSpPr>
              <a:spLocks noChangeShapeType="1"/>
            </p:cNvSpPr>
            <p:nvPr/>
          </p:nvSpPr>
          <p:spPr bwMode="auto">
            <a:xfrm>
              <a:off x="1845" y="1327"/>
              <a:ext cx="1" cy="4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4" name="Line 192"/>
            <p:cNvSpPr>
              <a:spLocks noChangeShapeType="1"/>
            </p:cNvSpPr>
            <p:nvPr/>
          </p:nvSpPr>
          <p:spPr bwMode="auto">
            <a:xfrm>
              <a:off x="2363" y="2584"/>
              <a:ext cx="37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5" name="Line 193"/>
            <p:cNvSpPr>
              <a:spLocks noChangeShapeType="1"/>
            </p:cNvSpPr>
            <p:nvPr/>
          </p:nvSpPr>
          <p:spPr bwMode="auto">
            <a:xfrm>
              <a:off x="2363" y="1884"/>
              <a:ext cx="12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6" name="Line 194"/>
            <p:cNvSpPr>
              <a:spLocks noChangeShapeType="1"/>
            </p:cNvSpPr>
            <p:nvPr/>
          </p:nvSpPr>
          <p:spPr bwMode="auto">
            <a:xfrm flipH="1" flipV="1">
              <a:off x="1969" y="1982"/>
              <a:ext cx="1" cy="1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7" name="Line 195"/>
            <p:cNvSpPr>
              <a:spLocks noChangeShapeType="1"/>
            </p:cNvSpPr>
            <p:nvPr/>
          </p:nvSpPr>
          <p:spPr bwMode="auto">
            <a:xfrm flipH="1">
              <a:off x="1970" y="2045"/>
              <a:ext cx="520" cy="3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8" name="Line 196"/>
            <p:cNvSpPr>
              <a:spLocks noChangeShapeType="1"/>
            </p:cNvSpPr>
            <p:nvPr/>
          </p:nvSpPr>
          <p:spPr bwMode="auto">
            <a:xfrm flipH="1" flipV="1">
              <a:off x="1970" y="2088"/>
              <a:ext cx="517" cy="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9" name="Line 197"/>
            <p:cNvSpPr>
              <a:spLocks noChangeShapeType="1"/>
            </p:cNvSpPr>
            <p:nvPr/>
          </p:nvSpPr>
          <p:spPr bwMode="auto">
            <a:xfrm flipV="1">
              <a:off x="2490" y="1884"/>
              <a:ext cx="1" cy="1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0" name="Line 198"/>
            <p:cNvSpPr>
              <a:spLocks noChangeShapeType="1"/>
            </p:cNvSpPr>
            <p:nvPr/>
          </p:nvSpPr>
          <p:spPr bwMode="auto">
            <a:xfrm>
              <a:off x="1970" y="1982"/>
              <a:ext cx="1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1" name="Line 199"/>
            <p:cNvSpPr>
              <a:spLocks noChangeShapeType="1"/>
            </p:cNvSpPr>
            <p:nvPr/>
          </p:nvSpPr>
          <p:spPr bwMode="auto">
            <a:xfrm>
              <a:off x="1969" y="2492"/>
              <a:ext cx="12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2" name="Line 200"/>
            <p:cNvSpPr>
              <a:spLocks noChangeShapeType="1"/>
            </p:cNvSpPr>
            <p:nvPr/>
          </p:nvSpPr>
          <p:spPr bwMode="auto">
            <a:xfrm flipH="1" flipV="1">
              <a:off x="1969" y="2369"/>
              <a:ext cx="1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3" name="Line 201"/>
            <p:cNvSpPr>
              <a:spLocks noChangeShapeType="1"/>
            </p:cNvSpPr>
            <p:nvPr/>
          </p:nvSpPr>
          <p:spPr bwMode="auto">
            <a:xfrm flipV="1">
              <a:off x="2487" y="2386"/>
              <a:ext cx="1" cy="1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4" name="Freeform 202"/>
            <p:cNvSpPr>
              <a:spLocks/>
            </p:cNvSpPr>
            <p:nvPr/>
          </p:nvSpPr>
          <p:spPr bwMode="auto">
            <a:xfrm>
              <a:off x="1827" y="1514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4 w 36"/>
                <a:gd name="T3" fmla="*/ 1 h 35"/>
                <a:gd name="T4" fmla="*/ 12 w 36"/>
                <a:gd name="T5" fmla="*/ 2 h 35"/>
                <a:gd name="T6" fmla="*/ 8 w 36"/>
                <a:gd name="T7" fmla="*/ 3 h 35"/>
                <a:gd name="T8" fmla="*/ 5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0 w 36"/>
                <a:gd name="T15" fmla="*/ 14 h 35"/>
                <a:gd name="T16" fmla="*/ 0 w 36"/>
                <a:gd name="T17" fmla="*/ 18 h 35"/>
                <a:gd name="T18" fmla="*/ 0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5 w 36"/>
                <a:gd name="T25" fmla="*/ 30 h 35"/>
                <a:gd name="T26" fmla="*/ 8 w 36"/>
                <a:gd name="T27" fmla="*/ 32 h 35"/>
                <a:gd name="T28" fmla="*/ 12 w 36"/>
                <a:gd name="T29" fmla="*/ 34 h 35"/>
                <a:gd name="T30" fmla="*/ 14 w 36"/>
                <a:gd name="T31" fmla="*/ 34 h 35"/>
                <a:gd name="T32" fmla="*/ 18 w 36"/>
                <a:gd name="T33" fmla="*/ 35 h 35"/>
                <a:gd name="T34" fmla="*/ 22 w 36"/>
                <a:gd name="T35" fmla="*/ 34 h 35"/>
                <a:gd name="T36" fmla="*/ 26 w 36"/>
                <a:gd name="T37" fmla="*/ 34 h 35"/>
                <a:gd name="T38" fmla="*/ 28 w 36"/>
                <a:gd name="T39" fmla="*/ 32 h 35"/>
                <a:gd name="T40" fmla="*/ 31 w 36"/>
                <a:gd name="T41" fmla="*/ 30 h 35"/>
                <a:gd name="T42" fmla="*/ 33 w 36"/>
                <a:gd name="T43" fmla="*/ 28 h 35"/>
                <a:gd name="T44" fmla="*/ 34 w 36"/>
                <a:gd name="T45" fmla="*/ 24 h 35"/>
                <a:gd name="T46" fmla="*/ 36 w 36"/>
                <a:gd name="T47" fmla="*/ 22 h 35"/>
                <a:gd name="T48" fmla="*/ 36 w 36"/>
                <a:gd name="T49" fmla="*/ 18 h 35"/>
                <a:gd name="T50" fmla="*/ 36 w 36"/>
                <a:gd name="T51" fmla="*/ 14 h 35"/>
                <a:gd name="T52" fmla="*/ 34 w 36"/>
                <a:gd name="T53" fmla="*/ 11 h 35"/>
                <a:gd name="T54" fmla="*/ 33 w 36"/>
                <a:gd name="T55" fmla="*/ 8 h 35"/>
                <a:gd name="T56" fmla="*/ 31 w 36"/>
                <a:gd name="T57" fmla="*/ 6 h 35"/>
                <a:gd name="T58" fmla="*/ 28 w 36"/>
                <a:gd name="T59" fmla="*/ 3 h 35"/>
                <a:gd name="T60" fmla="*/ 26 w 36"/>
                <a:gd name="T61" fmla="*/ 2 h 35"/>
                <a:gd name="T62" fmla="*/ 22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4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8" y="35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1" y="30"/>
                  </a:lnTo>
                  <a:lnTo>
                    <a:pt x="33" y="28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1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2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5" name="Freeform 203"/>
            <p:cNvSpPr>
              <a:spLocks/>
            </p:cNvSpPr>
            <p:nvPr/>
          </p:nvSpPr>
          <p:spPr bwMode="auto">
            <a:xfrm>
              <a:off x="1827" y="1514"/>
              <a:ext cx="36" cy="35"/>
            </a:xfrm>
            <a:custGeom>
              <a:avLst/>
              <a:gdLst>
                <a:gd name="T0" fmla="*/ 18 w 36"/>
                <a:gd name="T1" fmla="*/ 0 h 35"/>
                <a:gd name="T2" fmla="*/ 14 w 36"/>
                <a:gd name="T3" fmla="*/ 1 h 35"/>
                <a:gd name="T4" fmla="*/ 12 w 36"/>
                <a:gd name="T5" fmla="*/ 2 h 35"/>
                <a:gd name="T6" fmla="*/ 8 w 36"/>
                <a:gd name="T7" fmla="*/ 3 h 35"/>
                <a:gd name="T8" fmla="*/ 5 w 36"/>
                <a:gd name="T9" fmla="*/ 6 h 35"/>
                <a:gd name="T10" fmla="*/ 3 w 36"/>
                <a:gd name="T11" fmla="*/ 8 h 35"/>
                <a:gd name="T12" fmla="*/ 2 w 36"/>
                <a:gd name="T13" fmla="*/ 11 h 35"/>
                <a:gd name="T14" fmla="*/ 0 w 36"/>
                <a:gd name="T15" fmla="*/ 14 h 35"/>
                <a:gd name="T16" fmla="*/ 0 w 36"/>
                <a:gd name="T17" fmla="*/ 18 h 35"/>
                <a:gd name="T18" fmla="*/ 0 w 36"/>
                <a:gd name="T19" fmla="*/ 22 h 35"/>
                <a:gd name="T20" fmla="*/ 2 w 36"/>
                <a:gd name="T21" fmla="*/ 24 h 35"/>
                <a:gd name="T22" fmla="*/ 3 w 36"/>
                <a:gd name="T23" fmla="*/ 28 h 35"/>
                <a:gd name="T24" fmla="*/ 5 w 36"/>
                <a:gd name="T25" fmla="*/ 30 h 35"/>
                <a:gd name="T26" fmla="*/ 8 w 36"/>
                <a:gd name="T27" fmla="*/ 32 h 35"/>
                <a:gd name="T28" fmla="*/ 12 w 36"/>
                <a:gd name="T29" fmla="*/ 34 h 35"/>
                <a:gd name="T30" fmla="*/ 14 w 36"/>
                <a:gd name="T31" fmla="*/ 34 h 35"/>
                <a:gd name="T32" fmla="*/ 18 w 36"/>
                <a:gd name="T33" fmla="*/ 35 h 35"/>
                <a:gd name="T34" fmla="*/ 22 w 36"/>
                <a:gd name="T35" fmla="*/ 34 h 35"/>
                <a:gd name="T36" fmla="*/ 26 w 36"/>
                <a:gd name="T37" fmla="*/ 34 h 35"/>
                <a:gd name="T38" fmla="*/ 28 w 36"/>
                <a:gd name="T39" fmla="*/ 32 h 35"/>
                <a:gd name="T40" fmla="*/ 31 w 36"/>
                <a:gd name="T41" fmla="*/ 30 h 35"/>
                <a:gd name="T42" fmla="*/ 33 w 36"/>
                <a:gd name="T43" fmla="*/ 28 h 35"/>
                <a:gd name="T44" fmla="*/ 34 w 36"/>
                <a:gd name="T45" fmla="*/ 24 h 35"/>
                <a:gd name="T46" fmla="*/ 36 w 36"/>
                <a:gd name="T47" fmla="*/ 22 h 35"/>
                <a:gd name="T48" fmla="*/ 36 w 36"/>
                <a:gd name="T49" fmla="*/ 18 h 35"/>
                <a:gd name="T50" fmla="*/ 36 w 36"/>
                <a:gd name="T51" fmla="*/ 14 h 35"/>
                <a:gd name="T52" fmla="*/ 34 w 36"/>
                <a:gd name="T53" fmla="*/ 11 h 35"/>
                <a:gd name="T54" fmla="*/ 33 w 36"/>
                <a:gd name="T55" fmla="*/ 8 h 35"/>
                <a:gd name="T56" fmla="*/ 31 w 36"/>
                <a:gd name="T57" fmla="*/ 6 h 35"/>
                <a:gd name="T58" fmla="*/ 28 w 36"/>
                <a:gd name="T59" fmla="*/ 3 h 35"/>
                <a:gd name="T60" fmla="*/ 26 w 36"/>
                <a:gd name="T61" fmla="*/ 2 h 35"/>
                <a:gd name="T62" fmla="*/ 22 w 36"/>
                <a:gd name="T63" fmla="*/ 1 h 35"/>
                <a:gd name="T64" fmla="*/ 18 w 36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18" y="0"/>
                  </a:moveTo>
                  <a:lnTo>
                    <a:pt x="14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8" y="35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1" y="30"/>
                  </a:lnTo>
                  <a:lnTo>
                    <a:pt x="33" y="28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1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2" y="1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6" name="Line 204"/>
            <p:cNvSpPr>
              <a:spLocks noChangeShapeType="1"/>
            </p:cNvSpPr>
            <p:nvPr/>
          </p:nvSpPr>
          <p:spPr bwMode="auto">
            <a:xfrm>
              <a:off x="2615" y="1533"/>
              <a:ext cx="1" cy="9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7" name="Line 205"/>
            <p:cNvSpPr>
              <a:spLocks noChangeShapeType="1"/>
            </p:cNvSpPr>
            <p:nvPr/>
          </p:nvSpPr>
          <p:spPr bwMode="auto">
            <a:xfrm>
              <a:off x="2615" y="2442"/>
              <a:ext cx="12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8" name="Line 206"/>
            <p:cNvSpPr>
              <a:spLocks noChangeShapeType="1"/>
            </p:cNvSpPr>
            <p:nvPr/>
          </p:nvSpPr>
          <p:spPr bwMode="auto">
            <a:xfrm>
              <a:off x="3430" y="2512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9" name="Freeform 207"/>
            <p:cNvSpPr>
              <a:spLocks/>
            </p:cNvSpPr>
            <p:nvPr/>
          </p:nvSpPr>
          <p:spPr bwMode="auto">
            <a:xfrm>
              <a:off x="2469" y="2567"/>
              <a:ext cx="37" cy="34"/>
            </a:xfrm>
            <a:custGeom>
              <a:avLst/>
              <a:gdLst>
                <a:gd name="T0" fmla="*/ 18 w 37"/>
                <a:gd name="T1" fmla="*/ 0 h 34"/>
                <a:gd name="T2" fmla="*/ 16 w 37"/>
                <a:gd name="T3" fmla="*/ 0 h 34"/>
                <a:gd name="T4" fmla="*/ 12 w 37"/>
                <a:gd name="T5" fmla="*/ 1 h 34"/>
                <a:gd name="T6" fmla="*/ 9 w 37"/>
                <a:gd name="T7" fmla="*/ 2 h 34"/>
                <a:gd name="T8" fmla="*/ 5 w 37"/>
                <a:gd name="T9" fmla="*/ 5 h 34"/>
                <a:gd name="T10" fmla="*/ 4 w 37"/>
                <a:gd name="T11" fmla="*/ 7 h 34"/>
                <a:gd name="T12" fmla="*/ 2 w 37"/>
                <a:gd name="T13" fmla="*/ 10 h 34"/>
                <a:gd name="T14" fmla="*/ 2 w 37"/>
                <a:gd name="T15" fmla="*/ 13 h 34"/>
                <a:gd name="T16" fmla="*/ 0 w 37"/>
                <a:gd name="T17" fmla="*/ 17 h 34"/>
                <a:gd name="T18" fmla="*/ 2 w 37"/>
                <a:gd name="T19" fmla="*/ 21 h 34"/>
                <a:gd name="T20" fmla="*/ 2 w 37"/>
                <a:gd name="T21" fmla="*/ 23 h 34"/>
                <a:gd name="T22" fmla="*/ 4 w 37"/>
                <a:gd name="T23" fmla="*/ 27 h 34"/>
                <a:gd name="T24" fmla="*/ 5 w 37"/>
                <a:gd name="T25" fmla="*/ 29 h 34"/>
                <a:gd name="T26" fmla="*/ 9 w 37"/>
                <a:gd name="T27" fmla="*/ 32 h 34"/>
                <a:gd name="T28" fmla="*/ 12 w 37"/>
                <a:gd name="T29" fmla="*/ 33 h 34"/>
                <a:gd name="T30" fmla="*/ 16 w 37"/>
                <a:gd name="T31" fmla="*/ 34 h 34"/>
                <a:gd name="T32" fmla="*/ 18 w 37"/>
                <a:gd name="T33" fmla="*/ 34 h 34"/>
                <a:gd name="T34" fmla="*/ 22 w 37"/>
                <a:gd name="T35" fmla="*/ 34 h 34"/>
                <a:gd name="T36" fmla="*/ 26 w 37"/>
                <a:gd name="T37" fmla="*/ 33 h 34"/>
                <a:gd name="T38" fmla="*/ 28 w 37"/>
                <a:gd name="T39" fmla="*/ 32 h 34"/>
                <a:gd name="T40" fmla="*/ 31 w 37"/>
                <a:gd name="T41" fmla="*/ 29 h 34"/>
                <a:gd name="T42" fmla="*/ 33 w 37"/>
                <a:gd name="T43" fmla="*/ 27 h 34"/>
                <a:gd name="T44" fmla="*/ 36 w 37"/>
                <a:gd name="T45" fmla="*/ 23 h 34"/>
                <a:gd name="T46" fmla="*/ 36 w 37"/>
                <a:gd name="T47" fmla="*/ 21 h 34"/>
                <a:gd name="T48" fmla="*/ 37 w 37"/>
                <a:gd name="T49" fmla="*/ 17 h 34"/>
                <a:gd name="T50" fmla="*/ 36 w 37"/>
                <a:gd name="T51" fmla="*/ 13 h 34"/>
                <a:gd name="T52" fmla="*/ 36 w 37"/>
                <a:gd name="T53" fmla="*/ 10 h 34"/>
                <a:gd name="T54" fmla="*/ 33 w 37"/>
                <a:gd name="T55" fmla="*/ 7 h 34"/>
                <a:gd name="T56" fmla="*/ 31 w 37"/>
                <a:gd name="T57" fmla="*/ 5 h 34"/>
                <a:gd name="T58" fmla="*/ 28 w 37"/>
                <a:gd name="T59" fmla="*/ 2 h 34"/>
                <a:gd name="T60" fmla="*/ 26 w 37"/>
                <a:gd name="T61" fmla="*/ 1 h 34"/>
                <a:gd name="T62" fmla="*/ 22 w 37"/>
                <a:gd name="T63" fmla="*/ 0 h 34"/>
                <a:gd name="T64" fmla="*/ 18 w 37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34">
                  <a:moveTo>
                    <a:pt x="18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6" y="23"/>
                  </a:lnTo>
                  <a:lnTo>
                    <a:pt x="36" y="21"/>
                  </a:lnTo>
                  <a:lnTo>
                    <a:pt x="37" y="17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0" name="Freeform 208"/>
            <p:cNvSpPr>
              <a:spLocks/>
            </p:cNvSpPr>
            <p:nvPr/>
          </p:nvSpPr>
          <p:spPr bwMode="auto">
            <a:xfrm>
              <a:off x="2469" y="2567"/>
              <a:ext cx="37" cy="34"/>
            </a:xfrm>
            <a:custGeom>
              <a:avLst/>
              <a:gdLst>
                <a:gd name="T0" fmla="*/ 18 w 37"/>
                <a:gd name="T1" fmla="*/ 0 h 34"/>
                <a:gd name="T2" fmla="*/ 16 w 37"/>
                <a:gd name="T3" fmla="*/ 0 h 34"/>
                <a:gd name="T4" fmla="*/ 12 w 37"/>
                <a:gd name="T5" fmla="*/ 1 h 34"/>
                <a:gd name="T6" fmla="*/ 9 w 37"/>
                <a:gd name="T7" fmla="*/ 2 h 34"/>
                <a:gd name="T8" fmla="*/ 5 w 37"/>
                <a:gd name="T9" fmla="*/ 5 h 34"/>
                <a:gd name="T10" fmla="*/ 4 w 37"/>
                <a:gd name="T11" fmla="*/ 7 h 34"/>
                <a:gd name="T12" fmla="*/ 2 w 37"/>
                <a:gd name="T13" fmla="*/ 10 h 34"/>
                <a:gd name="T14" fmla="*/ 2 w 37"/>
                <a:gd name="T15" fmla="*/ 13 h 34"/>
                <a:gd name="T16" fmla="*/ 0 w 37"/>
                <a:gd name="T17" fmla="*/ 17 h 34"/>
                <a:gd name="T18" fmla="*/ 2 w 37"/>
                <a:gd name="T19" fmla="*/ 21 h 34"/>
                <a:gd name="T20" fmla="*/ 2 w 37"/>
                <a:gd name="T21" fmla="*/ 23 h 34"/>
                <a:gd name="T22" fmla="*/ 4 w 37"/>
                <a:gd name="T23" fmla="*/ 27 h 34"/>
                <a:gd name="T24" fmla="*/ 5 w 37"/>
                <a:gd name="T25" fmla="*/ 29 h 34"/>
                <a:gd name="T26" fmla="*/ 9 w 37"/>
                <a:gd name="T27" fmla="*/ 32 h 34"/>
                <a:gd name="T28" fmla="*/ 12 w 37"/>
                <a:gd name="T29" fmla="*/ 33 h 34"/>
                <a:gd name="T30" fmla="*/ 16 w 37"/>
                <a:gd name="T31" fmla="*/ 34 h 34"/>
                <a:gd name="T32" fmla="*/ 18 w 37"/>
                <a:gd name="T33" fmla="*/ 34 h 34"/>
                <a:gd name="T34" fmla="*/ 22 w 37"/>
                <a:gd name="T35" fmla="*/ 34 h 34"/>
                <a:gd name="T36" fmla="*/ 26 w 37"/>
                <a:gd name="T37" fmla="*/ 33 h 34"/>
                <a:gd name="T38" fmla="*/ 28 w 37"/>
                <a:gd name="T39" fmla="*/ 32 h 34"/>
                <a:gd name="T40" fmla="*/ 31 w 37"/>
                <a:gd name="T41" fmla="*/ 29 h 34"/>
                <a:gd name="T42" fmla="*/ 33 w 37"/>
                <a:gd name="T43" fmla="*/ 27 h 34"/>
                <a:gd name="T44" fmla="*/ 36 w 37"/>
                <a:gd name="T45" fmla="*/ 23 h 34"/>
                <a:gd name="T46" fmla="*/ 36 w 37"/>
                <a:gd name="T47" fmla="*/ 21 h 34"/>
                <a:gd name="T48" fmla="*/ 37 w 37"/>
                <a:gd name="T49" fmla="*/ 17 h 34"/>
                <a:gd name="T50" fmla="*/ 36 w 37"/>
                <a:gd name="T51" fmla="*/ 13 h 34"/>
                <a:gd name="T52" fmla="*/ 36 w 37"/>
                <a:gd name="T53" fmla="*/ 10 h 34"/>
                <a:gd name="T54" fmla="*/ 33 w 37"/>
                <a:gd name="T55" fmla="*/ 7 h 34"/>
                <a:gd name="T56" fmla="*/ 31 w 37"/>
                <a:gd name="T57" fmla="*/ 5 h 34"/>
                <a:gd name="T58" fmla="*/ 28 w 37"/>
                <a:gd name="T59" fmla="*/ 2 h 34"/>
                <a:gd name="T60" fmla="*/ 26 w 37"/>
                <a:gd name="T61" fmla="*/ 1 h 34"/>
                <a:gd name="T62" fmla="*/ 22 w 37"/>
                <a:gd name="T63" fmla="*/ 0 h 34"/>
                <a:gd name="T64" fmla="*/ 18 w 37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34">
                  <a:moveTo>
                    <a:pt x="18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6" y="33"/>
                  </a:lnTo>
                  <a:lnTo>
                    <a:pt x="28" y="32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6" y="23"/>
                  </a:lnTo>
                  <a:lnTo>
                    <a:pt x="36" y="21"/>
                  </a:lnTo>
                  <a:lnTo>
                    <a:pt x="37" y="17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1" name="Line 209"/>
            <p:cNvSpPr>
              <a:spLocks noChangeShapeType="1"/>
            </p:cNvSpPr>
            <p:nvPr/>
          </p:nvSpPr>
          <p:spPr bwMode="auto">
            <a:xfrm>
              <a:off x="3066" y="2513"/>
              <a:ext cx="1" cy="8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2" name="Freeform 210"/>
            <p:cNvSpPr>
              <a:spLocks/>
            </p:cNvSpPr>
            <p:nvPr/>
          </p:nvSpPr>
          <p:spPr bwMode="auto">
            <a:xfrm>
              <a:off x="3047" y="2495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0 w 36"/>
                <a:gd name="T5" fmla="*/ 1 h 34"/>
                <a:gd name="T6" fmla="*/ 8 w 36"/>
                <a:gd name="T7" fmla="*/ 2 h 34"/>
                <a:gd name="T8" fmla="*/ 5 w 36"/>
                <a:gd name="T9" fmla="*/ 5 h 34"/>
                <a:gd name="T10" fmla="*/ 3 w 36"/>
                <a:gd name="T11" fmla="*/ 7 h 34"/>
                <a:gd name="T12" fmla="*/ 1 w 36"/>
                <a:gd name="T13" fmla="*/ 11 h 34"/>
                <a:gd name="T14" fmla="*/ 0 w 36"/>
                <a:gd name="T15" fmla="*/ 13 h 34"/>
                <a:gd name="T16" fmla="*/ 0 w 36"/>
                <a:gd name="T17" fmla="*/ 17 h 34"/>
                <a:gd name="T18" fmla="*/ 0 w 36"/>
                <a:gd name="T19" fmla="*/ 21 h 34"/>
                <a:gd name="T20" fmla="*/ 1 w 36"/>
                <a:gd name="T21" fmla="*/ 24 h 34"/>
                <a:gd name="T22" fmla="*/ 3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0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4 w 36"/>
                <a:gd name="T37" fmla="*/ 33 h 34"/>
                <a:gd name="T38" fmla="*/ 28 w 36"/>
                <a:gd name="T39" fmla="*/ 32 h 34"/>
                <a:gd name="T40" fmla="*/ 30 w 36"/>
                <a:gd name="T41" fmla="*/ 29 h 34"/>
                <a:gd name="T42" fmla="*/ 32 w 36"/>
                <a:gd name="T43" fmla="*/ 27 h 34"/>
                <a:gd name="T44" fmla="*/ 34 w 36"/>
                <a:gd name="T45" fmla="*/ 24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3 h 34"/>
                <a:gd name="T52" fmla="*/ 34 w 36"/>
                <a:gd name="T53" fmla="*/ 11 h 34"/>
                <a:gd name="T54" fmla="*/ 32 w 36"/>
                <a:gd name="T55" fmla="*/ 7 h 34"/>
                <a:gd name="T56" fmla="*/ 30 w 36"/>
                <a:gd name="T57" fmla="*/ 5 h 34"/>
                <a:gd name="T58" fmla="*/ 28 w 36"/>
                <a:gd name="T59" fmla="*/ 2 h 34"/>
                <a:gd name="T60" fmla="*/ 24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3"/>
                  </a:lnTo>
                  <a:lnTo>
                    <a:pt x="28" y="32"/>
                  </a:lnTo>
                  <a:lnTo>
                    <a:pt x="30" y="29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3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3" name="Freeform 211"/>
            <p:cNvSpPr>
              <a:spLocks/>
            </p:cNvSpPr>
            <p:nvPr/>
          </p:nvSpPr>
          <p:spPr bwMode="auto">
            <a:xfrm>
              <a:off x="3047" y="2495"/>
              <a:ext cx="36" cy="34"/>
            </a:xfrm>
            <a:custGeom>
              <a:avLst/>
              <a:gdLst>
                <a:gd name="T0" fmla="*/ 18 w 36"/>
                <a:gd name="T1" fmla="*/ 0 h 34"/>
                <a:gd name="T2" fmla="*/ 14 w 36"/>
                <a:gd name="T3" fmla="*/ 0 h 34"/>
                <a:gd name="T4" fmla="*/ 10 w 36"/>
                <a:gd name="T5" fmla="*/ 1 h 34"/>
                <a:gd name="T6" fmla="*/ 8 w 36"/>
                <a:gd name="T7" fmla="*/ 2 h 34"/>
                <a:gd name="T8" fmla="*/ 5 w 36"/>
                <a:gd name="T9" fmla="*/ 5 h 34"/>
                <a:gd name="T10" fmla="*/ 3 w 36"/>
                <a:gd name="T11" fmla="*/ 7 h 34"/>
                <a:gd name="T12" fmla="*/ 1 w 36"/>
                <a:gd name="T13" fmla="*/ 11 h 34"/>
                <a:gd name="T14" fmla="*/ 0 w 36"/>
                <a:gd name="T15" fmla="*/ 13 h 34"/>
                <a:gd name="T16" fmla="*/ 0 w 36"/>
                <a:gd name="T17" fmla="*/ 17 h 34"/>
                <a:gd name="T18" fmla="*/ 0 w 36"/>
                <a:gd name="T19" fmla="*/ 21 h 34"/>
                <a:gd name="T20" fmla="*/ 1 w 36"/>
                <a:gd name="T21" fmla="*/ 24 h 34"/>
                <a:gd name="T22" fmla="*/ 3 w 36"/>
                <a:gd name="T23" fmla="*/ 27 h 34"/>
                <a:gd name="T24" fmla="*/ 5 w 36"/>
                <a:gd name="T25" fmla="*/ 29 h 34"/>
                <a:gd name="T26" fmla="*/ 8 w 36"/>
                <a:gd name="T27" fmla="*/ 32 h 34"/>
                <a:gd name="T28" fmla="*/ 10 w 36"/>
                <a:gd name="T29" fmla="*/ 33 h 34"/>
                <a:gd name="T30" fmla="*/ 14 w 36"/>
                <a:gd name="T31" fmla="*/ 34 h 34"/>
                <a:gd name="T32" fmla="*/ 18 w 36"/>
                <a:gd name="T33" fmla="*/ 34 h 34"/>
                <a:gd name="T34" fmla="*/ 22 w 36"/>
                <a:gd name="T35" fmla="*/ 34 h 34"/>
                <a:gd name="T36" fmla="*/ 24 w 36"/>
                <a:gd name="T37" fmla="*/ 33 h 34"/>
                <a:gd name="T38" fmla="*/ 28 w 36"/>
                <a:gd name="T39" fmla="*/ 32 h 34"/>
                <a:gd name="T40" fmla="*/ 30 w 36"/>
                <a:gd name="T41" fmla="*/ 29 h 34"/>
                <a:gd name="T42" fmla="*/ 32 w 36"/>
                <a:gd name="T43" fmla="*/ 27 h 34"/>
                <a:gd name="T44" fmla="*/ 34 w 36"/>
                <a:gd name="T45" fmla="*/ 24 h 34"/>
                <a:gd name="T46" fmla="*/ 36 w 36"/>
                <a:gd name="T47" fmla="*/ 21 h 34"/>
                <a:gd name="T48" fmla="*/ 36 w 36"/>
                <a:gd name="T49" fmla="*/ 17 h 34"/>
                <a:gd name="T50" fmla="*/ 36 w 36"/>
                <a:gd name="T51" fmla="*/ 13 h 34"/>
                <a:gd name="T52" fmla="*/ 34 w 36"/>
                <a:gd name="T53" fmla="*/ 11 h 34"/>
                <a:gd name="T54" fmla="*/ 32 w 36"/>
                <a:gd name="T55" fmla="*/ 7 h 34"/>
                <a:gd name="T56" fmla="*/ 30 w 36"/>
                <a:gd name="T57" fmla="*/ 5 h 34"/>
                <a:gd name="T58" fmla="*/ 28 w 36"/>
                <a:gd name="T59" fmla="*/ 2 h 34"/>
                <a:gd name="T60" fmla="*/ 24 w 36"/>
                <a:gd name="T61" fmla="*/ 1 h 34"/>
                <a:gd name="T62" fmla="*/ 22 w 36"/>
                <a:gd name="T63" fmla="*/ 0 h 34"/>
                <a:gd name="T64" fmla="*/ 18 w 36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4">
                  <a:moveTo>
                    <a:pt x="18" y="0"/>
                  </a:move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3"/>
                  </a:lnTo>
                  <a:lnTo>
                    <a:pt x="28" y="32"/>
                  </a:lnTo>
                  <a:lnTo>
                    <a:pt x="30" y="29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6" y="17"/>
                  </a:lnTo>
                  <a:lnTo>
                    <a:pt x="36" y="13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4" name="Line 212"/>
            <p:cNvSpPr>
              <a:spLocks noChangeShapeType="1"/>
            </p:cNvSpPr>
            <p:nvPr/>
          </p:nvSpPr>
          <p:spPr bwMode="auto">
            <a:xfrm>
              <a:off x="2988" y="2513"/>
              <a:ext cx="1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5" name="Rectangle 213"/>
            <p:cNvSpPr>
              <a:spLocks noChangeArrowheads="1"/>
            </p:cNvSpPr>
            <p:nvPr/>
          </p:nvSpPr>
          <p:spPr bwMode="auto">
            <a:xfrm>
              <a:off x="911" y="1428"/>
              <a:ext cx="2573" cy="2191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166" name="Text Box 214"/>
            <p:cNvSpPr txBox="1">
              <a:spLocks noChangeArrowheads="1"/>
            </p:cNvSpPr>
            <p:nvPr/>
          </p:nvSpPr>
          <p:spPr bwMode="auto">
            <a:xfrm>
              <a:off x="1431" y="3119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T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67" name="Text Box 215"/>
            <p:cNvSpPr txBox="1">
              <a:spLocks noChangeArrowheads="1"/>
            </p:cNvSpPr>
            <p:nvPr/>
          </p:nvSpPr>
          <p:spPr bwMode="auto">
            <a:xfrm>
              <a:off x="1208" y="1820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C</a:t>
              </a:r>
              <a:r>
                <a:rPr lang="en-US" altLang="zh-CN" sz="1000" baseline="-25000">
                  <a:ea typeface="宋体" pitchFamily="2" charset="-122"/>
                </a:rPr>
                <a:t>1</a:t>
              </a:r>
              <a:endParaRPr lang="en-US" altLang="zh-CN" sz="36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68" name="Text Box 216"/>
            <p:cNvSpPr txBox="1">
              <a:spLocks noChangeArrowheads="1"/>
            </p:cNvSpPr>
            <p:nvPr/>
          </p:nvSpPr>
          <p:spPr bwMode="auto">
            <a:xfrm>
              <a:off x="1245" y="2614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C</a:t>
              </a:r>
              <a:r>
                <a:rPr lang="en-US" altLang="zh-CN" sz="1000" baseline="-25000">
                  <a:ea typeface="宋体" pitchFamily="2" charset="-122"/>
                </a:rPr>
                <a:t>2</a:t>
              </a:r>
              <a:endParaRPr lang="en-US" altLang="zh-CN" sz="36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69" name="Text Box 217"/>
            <p:cNvSpPr txBox="1">
              <a:spLocks noChangeArrowheads="1"/>
            </p:cNvSpPr>
            <p:nvPr/>
          </p:nvSpPr>
          <p:spPr bwMode="auto">
            <a:xfrm>
              <a:off x="1096" y="1676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+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0" name="Text Box 218"/>
            <p:cNvSpPr txBox="1">
              <a:spLocks noChangeArrowheads="1"/>
            </p:cNvSpPr>
            <p:nvPr/>
          </p:nvSpPr>
          <p:spPr bwMode="auto">
            <a:xfrm>
              <a:off x="1096" y="1856"/>
              <a:ext cx="3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-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1" name="Text Box 219"/>
            <p:cNvSpPr txBox="1">
              <a:spLocks noChangeArrowheads="1"/>
            </p:cNvSpPr>
            <p:nvPr/>
          </p:nvSpPr>
          <p:spPr bwMode="auto">
            <a:xfrm>
              <a:off x="1096" y="2470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-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2" name="Text Box 220"/>
            <p:cNvSpPr txBox="1">
              <a:spLocks noChangeArrowheads="1"/>
            </p:cNvSpPr>
            <p:nvPr/>
          </p:nvSpPr>
          <p:spPr bwMode="auto">
            <a:xfrm>
              <a:off x="1096" y="2650"/>
              <a:ext cx="3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ea typeface="宋体" pitchFamily="2" charset="-122"/>
                </a:rPr>
                <a:t>+</a:t>
              </a:r>
              <a:endParaRPr lang="en-US" altLang="zh-CN" sz="48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3" name="Text Box 221"/>
            <p:cNvSpPr txBox="1">
              <a:spLocks noChangeArrowheads="1"/>
            </p:cNvSpPr>
            <p:nvPr/>
          </p:nvSpPr>
          <p:spPr bwMode="auto">
            <a:xfrm>
              <a:off x="1805" y="1279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(4)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4" name="Text Box 222"/>
            <p:cNvSpPr txBox="1">
              <a:spLocks noChangeArrowheads="1"/>
            </p:cNvSpPr>
            <p:nvPr/>
          </p:nvSpPr>
          <p:spPr bwMode="auto">
            <a:xfrm>
              <a:off x="1543" y="1712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R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5" name="Text Box 223"/>
            <p:cNvSpPr txBox="1">
              <a:spLocks noChangeArrowheads="1"/>
            </p:cNvSpPr>
            <p:nvPr/>
          </p:nvSpPr>
          <p:spPr bwMode="auto">
            <a:xfrm>
              <a:off x="1539" y="2405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S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76" name="Rectangle 224"/>
            <p:cNvSpPr>
              <a:spLocks noChangeArrowheads="1"/>
            </p:cNvSpPr>
            <p:nvPr/>
          </p:nvSpPr>
          <p:spPr bwMode="auto">
            <a:xfrm>
              <a:off x="1059" y="1484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ea typeface="宋体" pitchFamily="2" charset="-122"/>
                </a:rPr>
                <a:t>5 k</a:t>
              </a:r>
              <a:r>
                <a:rPr lang="en-US" altLang="zh-CN" sz="1400">
                  <a:ea typeface="宋体" pitchFamily="2" charset="-122"/>
                  <a:sym typeface="Symbol" pitchFamily="18" charset="2"/>
                </a:rPr>
                <a:t></a:t>
              </a:r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382177" name="Rectangle 225"/>
            <p:cNvSpPr>
              <a:spLocks noChangeArrowheads="1"/>
            </p:cNvSpPr>
            <p:nvPr/>
          </p:nvSpPr>
          <p:spPr bwMode="auto">
            <a:xfrm>
              <a:off x="1059" y="2135"/>
              <a:ext cx="3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ea typeface="宋体" pitchFamily="2" charset="-122"/>
                </a:rPr>
                <a:t>5 k</a:t>
              </a:r>
              <a:r>
                <a:rPr lang="en-US" altLang="zh-CN" sz="1400">
                  <a:ea typeface="宋体" pitchFamily="2" charset="-122"/>
                  <a:sym typeface="Symbol" pitchFamily="18" charset="2"/>
                </a:rPr>
                <a:t></a:t>
              </a:r>
              <a:r>
                <a:rPr lang="en-US" altLang="zh-CN" sz="1400">
                  <a:ea typeface="宋体" pitchFamily="2" charset="-122"/>
                </a:rPr>
                <a:t> </a:t>
              </a:r>
            </a:p>
          </p:txBody>
        </p:sp>
        <p:sp>
          <p:nvSpPr>
            <p:cNvPr id="382178" name="Rectangle 226"/>
            <p:cNvSpPr>
              <a:spLocks noChangeArrowheads="1"/>
            </p:cNvSpPr>
            <p:nvPr/>
          </p:nvSpPr>
          <p:spPr bwMode="auto">
            <a:xfrm>
              <a:off x="1059" y="2930"/>
              <a:ext cx="3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ea typeface="宋体" pitchFamily="2" charset="-122"/>
                </a:rPr>
                <a:t>5 k</a:t>
              </a:r>
              <a:r>
                <a:rPr lang="en-US" altLang="zh-CN" sz="1400">
                  <a:ea typeface="宋体" pitchFamily="2" charset="-122"/>
                  <a:sym typeface="Symbol" pitchFamily="18" charset="2"/>
                </a:rPr>
                <a:t></a:t>
              </a:r>
              <a:r>
                <a:rPr lang="en-US" altLang="zh-CN" sz="1400">
                  <a:ea typeface="宋体" pitchFamily="2" charset="-122"/>
                </a:rPr>
                <a:t> </a:t>
              </a:r>
            </a:p>
          </p:txBody>
        </p:sp>
        <p:sp>
          <p:nvSpPr>
            <p:cNvPr id="382179" name="Text Box 227"/>
            <p:cNvSpPr txBox="1">
              <a:spLocks noChangeArrowheads="1"/>
            </p:cNvSpPr>
            <p:nvPr/>
          </p:nvSpPr>
          <p:spPr bwMode="auto">
            <a:xfrm>
              <a:off x="1693" y="1135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 i="1">
                  <a:ea typeface="宋体" pitchFamily="2" charset="-122"/>
                </a:rPr>
                <a:t>R</a:t>
              </a:r>
              <a:r>
                <a:rPr lang="en-US" altLang="zh-CN" sz="1200" baseline="-25000">
                  <a:ea typeface="宋体" pitchFamily="2" charset="-122"/>
                </a:rPr>
                <a:t>D</a:t>
              </a:r>
              <a:endParaRPr lang="en-US" altLang="zh-CN" sz="40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0" name="Text Box 228"/>
            <p:cNvSpPr txBox="1">
              <a:spLocks noChangeArrowheads="1"/>
            </p:cNvSpPr>
            <p:nvPr/>
          </p:nvSpPr>
          <p:spPr bwMode="auto">
            <a:xfrm>
              <a:off x="909" y="1135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 i="1">
                  <a:ea typeface="宋体" pitchFamily="2" charset="-122"/>
                </a:rPr>
                <a:t>V</a:t>
              </a:r>
              <a:r>
                <a:rPr lang="en-US" altLang="zh-CN" sz="1200" baseline="-25000">
                  <a:ea typeface="宋体" pitchFamily="2" charset="-122"/>
                </a:rPr>
                <a:t>CC</a:t>
              </a:r>
              <a:endParaRPr lang="en-US" altLang="zh-CN" sz="4000" baseline="-25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1" name="Text Box 229"/>
            <p:cNvSpPr txBox="1">
              <a:spLocks noChangeArrowheads="1"/>
            </p:cNvSpPr>
            <p:nvPr/>
          </p:nvSpPr>
          <p:spPr bwMode="auto">
            <a:xfrm>
              <a:off x="1021" y="1279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(8)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2" name="Oval 230"/>
            <p:cNvSpPr>
              <a:spLocks noChangeArrowheads="1"/>
            </p:cNvSpPr>
            <p:nvPr/>
          </p:nvSpPr>
          <p:spPr bwMode="auto">
            <a:xfrm>
              <a:off x="1823" y="1352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183" name="Oval 231"/>
            <p:cNvSpPr>
              <a:spLocks noChangeArrowheads="1"/>
            </p:cNvSpPr>
            <p:nvPr/>
          </p:nvSpPr>
          <p:spPr bwMode="auto">
            <a:xfrm>
              <a:off x="1033" y="1352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184" name="Oval 232"/>
            <p:cNvSpPr>
              <a:spLocks noChangeArrowheads="1"/>
            </p:cNvSpPr>
            <p:nvPr/>
          </p:nvSpPr>
          <p:spPr bwMode="auto">
            <a:xfrm>
              <a:off x="1032" y="3542"/>
              <a:ext cx="56" cy="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185" name="Text Box 233"/>
            <p:cNvSpPr txBox="1">
              <a:spLocks noChangeArrowheads="1"/>
            </p:cNvSpPr>
            <p:nvPr/>
          </p:nvSpPr>
          <p:spPr bwMode="auto">
            <a:xfrm>
              <a:off x="1035" y="3456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(1)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6" name="Text Box 234"/>
            <p:cNvSpPr txBox="1">
              <a:spLocks noChangeArrowheads="1"/>
            </p:cNvSpPr>
            <p:nvPr/>
          </p:nvSpPr>
          <p:spPr bwMode="auto">
            <a:xfrm>
              <a:off x="833" y="2652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(2)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7" name="Text Box 235"/>
            <p:cNvSpPr txBox="1">
              <a:spLocks noChangeArrowheads="1"/>
            </p:cNvSpPr>
            <p:nvPr/>
          </p:nvSpPr>
          <p:spPr bwMode="auto">
            <a:xfrm>
              <a:off x="857" y="1662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(5)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8" name="Text Box 236"/>
            <p:cNvSpPr txBox="1">
              <a:spLocks noChangeArrowheads="1"/>
            </p:cNvSpPr>
            <p:nvPr/>
          </p:nvSpPr>
          <p:spPr bwMode="auto">
            <a:xfrm>
              <a:off x="866" y="1871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(6)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82189" name="Text Box 237"/>
            <p:cNvSpPr txBox="1">
              <a:spLocks noChangeArrowheads="1"/>
            </p:cNvSpPr>
            <p:nvPr/>
          </p:nvSpPr>
          <p:spPr bwMode="auto">
            <a:xfrm>
              <a:off x="843" y="3125"/>
              <a:ext cx="3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>
                  <a:ea typeface="宋体" pitchFamily="2" charset="-122"/>
                </a:rPr>
                <a:t>(7)</a:t>
              </a:r>
              <a:endParaRPr lang="en-US" altLang="zh-CN" sz="4000">
                <a:latin typeface="Arial Narrow" pitchFamily="34" charset="0"/>
                <a:ea typeface="宋体" pitchFamily="2" charset="-122"/>
              </a:endParaRPr>
            </a:p>
          </p:txBody>
        </p:sp>
        <p:graphicFrame>
          <p:nvGraphicFramePr>
            <p:cNvPr id="382190" name="Object 238"/>
            <p:cNvGraphicFramePr>
              <a:graphicFrameLocks noChangeAspect="1"/>
            </p:cNvGraphicFramePr>
            <p:nvPr/>
          </p:nvGraphicFramePr>
          <p:xfrm>
            <a:off x="1944" y="2077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4" imgW="114120" imgH="215640" progId="Equation.3">
                    <p:embed/>
                  </p:oleObj>
                </mc:Choice>
                <mc:Fallback>
                  <p:oleObj name="Equation" r:id="rId4" imgW="114120" imgH="215640" progId="Equation.3">
                    <p:embed/>
                    <p:pic>
                      <p:nvPicPr>
                        <p:cNvPr id="38219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2077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2191" name="Object 239"/>
            <p:cNvGraphicFramePr>
              <a:graphicFrameLocks noChangeAspect="1"/>
            </p:cNvGraphicFramePr>
            <p:nvPr/>
          </p:nvGraphicFramePr>
          <p:xfrm>
            <a:off x="1920" y="210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6" imgW="190440" imgH="139680" progId="Equation.3">
                    <p:embed/>
                  </p:oleObj>
                </mc:Choice>
                <mc:Fallback>
                  <p:oleObj name="Equation" r:id="rId6" imgW="190440" imgH="139680" progId="Equation.3">
                    <p:embed/>
                    <p:pic>
                      <p:nvPicPr>
                        <p:cNvPr id="382191" name="Object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0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2192" name="Object 240"/>
            <p:cNvGraphicFramePr>
              <a:graphicFrameLocks noChangeAspect="1"/>
            </p:cNvGraphicFramePr>
            <p:nvPr/>
          </p:nvGraphicFramePr>
          <p:xfrm>
            <a:off x="1920" y="210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8" imgW="190440" imgH="139680" progId="Equation.3">
                    <p:embed/>
                  </p:oleObj>
                </mc:Choice>
                <mc:Fallback>
                  <p:oleObj name="Equation" r:id="rId8" imgW="190440" imgH="139680" progId="Equation.3">
                    <p:embed/>
                    <p:pic>
                      <p:nvPicPr>
                        <p:cNvPr id="382192" name="Object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0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2193" name="Group 241"/>
            <p:cNvGrpSpPr>
              <a:grpSpLocks/>
            </p:cNvGrpSpPr>
            <p:nvPr/>
          </p:nvGrpSpPr>
          <p:grpSpPr bwMode="auto">
            <a:xfrm>
              <a:off x="294" y="1184"/>
              <a:ext cx="2135" cy="2386"/>
              <a:chOff x="1194" y="1307"/>
              <a:chExt cx="2135" cy="2386"/>
            </a:xfrm>
          </p:grpSpPr>
          <p:sp>
            <p:nvSpPr>
              <p:cNvPr id="382194" name="Rectangle 242"/>
              <p:cNvSpPr>
                <a:spLocks noChangeArrowheads="1"/>
              </p:cNvSpPr>
              <p:nvPr/>
            </p:nvSpPr>
            <p:spPr bwMode="auto">
              <a:xfrm>
                <a:off x="1194" y="3415"/>
                <a:ext cx="19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i="1">
                    <a:latin typeface="Bookman Old Style" pitchFamily="18" charset="0"/>
                    <a:ea typeface="Batang" pitchFamily="18" charset="-127"/>
                  </a:rPr>
                  <a:t>C</a:t>
                </a:r>
                <a:endParaRPr lang="en-US" altLang="zh-CN" sz="1400" baseline="-25000">
                  <a:latin typeface="Bookman Old Style" pitchFamily="18" charset="0"/>
                  <a:ea typeface="宋体" pitchFamily="2" charset="-122"/>
                </a:endParaRPr>
              </a:p>
            </p:txBody>
          </p:sp>
          <p:sp>
            <p:nvSpPr>
              <p:cNvPr id="382195" name="Line 243"/>
              <p:cNvSpPr>
                <a:spLocks noChangeShapeType="1"/>
              </p:cNvSpPr>
              <p:nvPr/>
            </p:nvSpPr>
            <p:spPr bwMode="auto">
              <a:xfrm flipH="1">
                <a:off x="1497" y="2887"/>
                <a:ext cx="2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196" name="Line 244"/>
              <p:cNvSpPr>
                <a:spLocks noChangeShapeType="1"/>
              </p:cNvSpPr>
              <p:nvPr/>
            </p:nvSpPr>
            <p:spPr bwMode="auto">
              <a:xfrm flipH="1">
                <a:off x="1269" y="3356"/>
                <a:ext cx="4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197" name="Oval 245"/>
              <p:cNvSpPr>
                <a:spLocks noChangeArrowheads="1"/>
              </p:cNvSpPr>
              <p:nvPr/>
            </p:nvSpPr>
            <p:spPr bwMode="auto">
              <a:xfrm>
                <a:off x="1471" y="2074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198" name="Line 246"/>
              <p:cNvSpPr>
                <a:spLocks noChangeShapeType="1"/>
              </p:cNvSpPr>
              <p:nvPr/>
            </p:nvSpPr>
            <p:spPr bwMode="auto">
              <a:xfrm>
                <a:off x="1260" y="2103"/>
                <a:ext cx="0" cy="12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199" name="Line 247"/>
              <p:cNvSpPr>
                <a:spLocks noChangeShapeType="1"/>
              </p:cNvSpPr>
              <p:nvPr/>
            </p:nvSpPr>
            <p:spPr bwMode="auto">
              <a:xfrm>
                <a:off x="1711" y="2103"/>
                <a:ext cx="0" cy="7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82200" name="Group 248"/>
              <p:cNvGrpSpPr>
                <a:grpSpLocks/>
              </p:cNvGrpSpPr>
              <p:nvPr/>
            </p:nvGrpSpPr>
            <p:grpSpPr bwMode="auto">
              <a:xfrm>
                <a:off x="2932" y="1307"/>
                <a:ext cx="397" cy="230"/>
                <a:chOff x="2584" y="2200"/>
                <a:chExt cx="397" cy="230"/>
              </a:xfrm>
            </p:grpSpPr>
            <p:sp>
              <p:nvSpPr>
                <p:cNvPr id="382201" name="Rectangle 249"/>
                <p:cNvSpPr>
                  <a:spLocks noChangeArrowheads="1"/>
                </p:cNvSpPr>
                <p:nvPr/>
              </p:nvSpPr>
              <p:spPr bwMode="auto">
                <a:xfrm>
                  <a:off x="2584" y="2200"/>
                  <a:ext cx="397" cy="23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2202" name="Rectangle 250"/>
                <p:cNvSpPr>
                  <a:spLocks noChangeArrowheads="1"/>
                </p:cNvSpPr>
                <p:nvPr/>
              </p:nvSpPr>
              <p:spPr bwMode="auto">
                <a:xfrm>
                  <a:off x="2902" y="2216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ea typeface="宋体" pitchFamily="2" charset="-122"/>
                    </a:rPr>
                    <a:t>)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03" name="Rectangle 251"/>
                <p:cNvSpPr>
                  <a:spLocks noChangeArrowheads="1"/>
                </p:cNvSpPr>
                <p:nvPr/>
              </p:nvSpPr>
              <p:spPr bwMode="auto">
                <a:xfrm>
                  <a:off x="2602" y="2216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900">
                      <a:solidFill>
                        <a:srgbClr val="000000"/>
                      </a:solidFill>
                      <a:ea typeface="宋体" pitchFamily="2" charset="-122"/>
                    </a:rPr>
                    <a:t>(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04" name="Rectangle 252"/>
                <p:cNvSpPr>
                  <a:spLocks noChangeArrowheads="1"/>
                </p:cNvSpPr>
                <p:nvPr/>
              </p:nvSpPr>
              <p:spPr bwMode="auto">
                <a:xfrm>
                  <a:off x="2851" y="2311"/>
                  <a:ext cx="2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ea typeface="宋体" pitchFamily="2" charset="-122"/>
                    </a:rPr>
                    <a:t>-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05" name="Rectangle 253"/>
                <p:cNvSpPr>
                  <a:spLocks noChangeArrowheads="1"/>
                </p:cNvSpPr>
                <p:nvPr/>
              </p:nvSpPr>
              <p:spPr bwMode="auto">
                <a:xfrm>
                  <a:off x="2742" y="2311"/>
                  <a:ext cx="12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ea typeface="宋体" pitchFamily="2" charset="-122"/>
                    </a:rPr>
                    <a:t>CC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06" name="Rectangle 254"/>
                <p:cNvSpPr>
                  <a:spLocks noChangeArrowheads="1"/>
                </p:cNvSpPr>
                <p:nvPr/>
              </p:nvSpPr>
              <p:spPr bwMode="auto">
                <a:xfrm>
                  <a:off x="2643" y="2216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ea typeface="宋体" pitchFamily="2" charset="-122"/>
                    </a:rPr>
                    <a:t>V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382207" name="Line 255"/>
              <p:cNvSpPr>
                <a:spLocks noChangeShapeType="1"/>
              </p:cNvSpPr>
              <p:nvPr/>
            </p:nvSpPr>
            <p:spPr bwMode="auto">
              <a:xfrm flipH="1">
                <a:off x="1248" y="2106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08" name="Oval 256"/>
              <p:cNvSpPr>
                <a:spLocks noChangeArrowheads="1"/>
              </p:cNvSpPr>
              <p:nvPr/>
            </p:nvSpPr>
            <p:spPr bwMode="auto">
              <a:xfrm>
                <a:off x="1685" y="2863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09" name="Line 257"/>
              <p:cNvSpPr>
                <a:spLocks noChangeShapeType="1"/>
              </p:cNvSpPr>
              <p:nvPr/>
            </p:nvSpPr>
            <p:spPr bwMode="auto">
              <a:xfrm>
                <a:off x="1500" y="1890"/>
                <a:ext cx="1" cy="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0" name="Line 258"/>
              <p:cNvSpPr>
                <a:spLocks noChangeShapeType="1"/>
              </p:cNvSpPr>
              <p:nvPr/>
            </p:nvSpPr>
            <p:spPr bwMode="auto">
              <a:xfrm>
                <a:off x="1490" y="1496"/>
                <a:ext cx="126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1" name="Rectangle 259"/>
              <p:cNvSpPr>
                <a:spLocks noChangeArrowheads="1"/>
              </p:cNvSpPr>
              <p:nvPr/>
            </p:nvSpPr>
            <p:spPr bwMode="auto">
              <a:xfrm>
                <a:off x="1455" y="2293"/>
                <a:ext cx="83" cy="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2" name="Line 260"/>
              <p:cNvSpPr>
                <a:spLocks noChangeShapeType="1"/>
              </p:cNvSpPr>
              <p:nvPr/>
            </p:nvSpPr>
            <p:spPr bwMode="auto">
              <a:xfrm>
                <a:off x="1507" y="1496"/>
                <a:ext cx="1" cy="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3" name="Line 261"/>
              <p:cNvSpPr>
                <a:spLocks noChangeShapeType="1"/>
              </p:cNvSpPr>
              <p:nvPr/>
            </p:nvSpPr>
            <p:spPr bwMode="auto">
              <a:xfrm>
                <a:off x="1408" y="3520"/>
                <a:ext cx="16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4" name="Line 262"/>
              <p:cNvSpPr>
                <a:spLocks noChangeShapeType="1"/>
              </p:cNvSpPr>
              <p:nvPr/>
            </p:nvSpPr>
            <p:spPr bwMode="auto">
              <a:xfrm>
                <a:off x="1408" y="3470"/>
                <a:ext cx="16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5" name="Line 263"/>
              <p:cNvSpPr>
                <a:spLocks noChangeShapeType="1"/>
              </p:cNvSpPr>
              <p:nvPr/>
            </p:nvSpPr>
            <p:spPr bwMode="auto">
              <a:xfrm>
                <a:off x="1499" y="3512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6" name="Line 264"/>
              <p:cNvSpPr>
                <a:spLocks noChangeShapeType="1"/>
              </p:cNvSpPr>
              <p:nvPr/>
            </p:nvSpPr>
            <p:spPr bwMode="auto">
              <a:xfrm>
                <a:off x="1490" y="3676"/>
                <a:ext cx="4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7" name="Rectangle 265"/>
              <p:cNvSpPr>
                <a:spLocks noChangeArrowheads="1"/>
              </p:cNvSpPr>
              <p:nvPr/>
            </p:nvSpPr>
            <p:spPr bwMode="auto">
              <a:xfrm>
                <a:off x="1455" y="1594"/>
                <a:ext cx="83" cy="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8" name="Line 266"/>
              <p:cNvSpPr>
                <a:spLocks noChangeShapeType="1"/>
              </p:cNvSpPr>
              <p:nvPr/>
            </p:nvSpPr>
            <p:spPr bwMode="auto">
              <a:xfrm flipH="1">
                <a:off x="1490" y="2589"/>
                <a:ext cx="9" cy="8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2219" name="Oval 267"/>
              <p:cNvSpPr>
                <a:spLocks noChangeArrowheads="1"/>
              </p:cNvSpPr>
              <p:nvPr/>
            </p:nvSpPr>
            <p:spPr bwMode="auto">
              <a:xfrm>
                <a:off x="1473" y="2863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82220" name="Group 268"/>
              <p:cNvGrpSpPr>
                <a:grpSpLocks/>
              </p:cNvGrpSpPr>
              <p:nvPr/>
            </p:nvGrpSpPr>
            <p:grpSpPr bwMode="auto">
              <a:xfrm>
                <a:off x="1272" y="1633"/>
                <a:ext cx="237" cy="202"/>
                <a:chOff x="3674" y="649"/>
                <a:chExt cx="237" cy="202"/>
              </a:xfrm>
            </p:grpSpPr>
            <p:sp>
              <p:nvSpPr>
                <p:cNvPr id="382221" name="Rectangle 269"/>
                <p:cNvSpPr>
                  <a:spLocks noChangeArrowheads="1"/>
                </p:cNvSpPr>
                <p:nvPr/>
              </p:nvSpPr>
              <p:spPr bwMode="auto">
                <a:xfrm>
                  <a:off x="3882" y="744"/>
                  <a:ext cx="2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ea typeface="宋体" pitchFamily="2" charset="-122"/>
                    </a:rPr>
                    <a:t>-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22" name="Rectangle 270"/>
                <p:cNvSpPr>
                  <a:spLocks noChangeArrowheads="1"/>
                </p:cNvSpPr>
                <p:nvPr/>
              </p:nvSpPr>
              <p:spPr bwMode="auto">
                <a:xfrm>
                  <a:off x="3800" y="745"/>
                  <a:ext cx="44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ea typeface="宋体" pitchFamily="2" charset="-122"/>
                    </a:rPr>
                    <a:t>1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23" name="Rectangle 271"/>
                <p:cNvSpPr>
                  <a:spLocks noChangeArrowheads="1"/>
                </p:cNvSpPr>
                <p:nvPr/>
              </p:nvSpPr>
              <p:spPr bwMode="auto">
                <a:xfrm>
                  <a:off x="3674" y="649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ea typeface="宋体" pitchFamily="2" charset="-122"/>
                    </a:rPr>
                    <a:t>R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382224" name="Group 272"/>
              <p:cNvGrpSpPr>
                <a:grpSpLocks/>
              </p:cNvGrpSpPr>
              <p:nvPr/>
            </p:nvGrpSpPr>
            <p:grpSpPr bwMode="auto">
              <a:xfrm>
                <a:off x="1264" y="2377"/>
                <a:ext cx="237" cy="202"/>
                <a:chOff x="3674" y="649"/>
                <a:chExt cx="237" cy="202"/>
              </a:xfrm>
            </p:grpSpPr>
            <p:sp>
              <p:nvSpPr>
                <p:cNvPr id="382225" name="Rectangle 273"/>
                <p:cNvSpPr>
                  <a:spLocks noChangeArrowheads="1"/>
                </p:cNvSpPr>
                <p:nvPr/>
              </p:nvSpPr>
              <p:spPr bwMode="auto">
                <a:xfrm>
                  <a:off x="3882" y="744"/>
                  <a:ext cx="2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ea typeface="宋体" pitchFamily="2" charset="-122"/>
                    </a:rPr>
                    <a:t>-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26" name="Rectangle 274"/>
                <p:cNvSpPr>
                  <a:spLocks noChangeArrowheads="1"/>
                </p:cNvSpPr>
                <p:nvPr/>
              </p:nvSpPr>
              <p:spPr bwMode="auto">
                <a:xfrm>
                  <a:off x="3800" y="745"/>
                  <a:ext cx="44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100">
                      <a:solidFill>
                        <a:srgbClr val="000000"/>
                      </a:solidFill>
                      <a:ea typeface="宋体" pitchFamily="2" charset="-122"/>
                    </a:rPr>
                    <a:t>2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2227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74" y="649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1900" i="1">
                      <a:solidFill>
                        <a:srgbClr val="000000"/>
                      </a:solidFill>
                      <a:ea typeface="宋体" pitchFamily="2" charset="-122"/>
                    </a:rPr>
                    <a:t>R</a:t>
                  </a:r>
                  <a:endParaRPr kumimoji="1" lang="en-US" altLang="zh-CN" sz="2400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82228" name="Group 276"/>
            <p:cNvGrpSpPr>
              <a:grpSpLocks/>
            </p:cNvGrpSpPr>
            <p:nvPr/>
          </p:nvGrpSpPr>
          <p:grpSpPr bwMode="auto">
            <a:xfrm>
              <a:off x="2018" y="1752"/>
              <a:ext cx="408" cy="286"/>
              <a:chOff x="3859" y="1895"/>
              <a:chExt cx="574" cy="402"/>
            </a:xfrm>
          </p:grpSpPr>
          <p:sp>
            <p:nvSpPr>
              <p:cNvPr id="382229" name="Oval 277"/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230" name="AutoShape 278"/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2231" name="Group 279"/>
            <p:cNvGrpSpPr>
              <a:grpSpLocks/>
            </p:cNvGrpSpPr>
            <p:nvPr/>
          </p:nvGrpSpPr>
          <p:grpSpPr bwMode="auto">
            <a:xfrm>
              <a:off x="2018" y="2432"/>
              <a:ext cx="408" cy="286"/>
              <a:chOff x="3859" y="1895"/>
              <a:chExt cx="574" cy="402"/>
            </a:xfrm>
          </p:grpSpPr>
          <p:sp>
            <p:nvSpPr>
              <p:cNvPr id="382232" name="Oval 280"/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233" name="AutoShape 281"/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2234" name="Group 282"/>
            <p:cNvGrpSpPr>
              <a:grpSpLocks/>
            </p:cNvGrpSpPr>
            <p:nvPr/>
          </p:nvGrpSpPr>
          <p:grpSpPr bwMode="auto">
            <a:xfrm>
              <a:off x="2653" y="2387"/>
              <a:ext cx="408" cy="286"/>
              <a:chOff x="3859" y="1895"/>
              <a:chExt cx="574" cy="402"/>
            </a:xfrm>
          </p:grpSpPr>
          <p:sp>
            <p:nvSpPr>
              <p:cNvPr id="382235" name="Oval 283"/>
              <p:cNvSpPr>
                <a:spLocks noChangeArrowheads="1"/>
              </p:cNvSpPr>
              <p:nvPr/>
            </p:nvSpPr>
            <p:spPr bwMode="auto">
              <a:xfrm flipH="1">
                <a:off x="4336" y="2046"/>
                <a:ext cx="97" cy="9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236" name="AutoShape 284"/>
              <p:cNvSpPr>
                <a:spLocks noChangeArrowheads="1"/>
              </p:cNvSpPr>
              <p:nvPr/>
            </p:nvSpPr>
            <p:spPr bwMode="auto">
              <a:xfrm rot="10800000" flipH="1">
                <a:off x="3859" y="1895"/>
                <a:ext cx="475" cy="402"/>
              </a:xfrm>
              <a:prstGeom prst="flowChartDelay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2237" name="Group 285"/>
            <p:cNvGrpSpPr>
              <a:grpSpLocks/>
            </p:cNvGrpSpPr>
            <p:nvPr/>
          </p:nvGrpSpPr>
          <p:grpSpPr bwMode="auto">
            <a:xfrm>
              <a:off x="3152" y="2395"/>
              <a:ext cx="285" cy="261"/>
              <a:chOff x="9326" y="7252"/>
              <a:chExt cx="438" cy="403"/>
            </a:xfrm>
          </p:grpSpPr>
          <p:sp>
            <p:nvSpPr>
              <p:cNvPr id="382238" name="AutoShape 286"/>
              <p:cNvSpPr>
                <a:spLocks noChangeArrowheads="1"/>
              </p:cNvSpPr>
              <p:nvPr/>
            </p:nvSpPr>
            <p:spPr bwMode="auto">
              <a:xfrm rot="16200000" flipV="1">
                <a:off x="9298" y="7280"/>
                <a:ext cx="403" cy="3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239" name="Oval 287"/>
              <p:cNvSpPr>
                <a:spLocks noChangeArrowheads="1"/>
              </p:cNvSpPr>
              <p:nvPr/>
            </p:nvSpPr>
            <p:spPr bwMode="auto">
              <a:xfrm rot="-5672986">
                <a:off x="9668" y="7409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3" grpId="0" animBg="1" autoUpdateAnimBg="0"/>
      <p:bldP spid="38196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39750" y="549275"/>
            <a:ext cx="458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0099"/>
                </a:solidFill>
                <a:ea typeface="宋体" pitchFamily="2" charset="-122"/>
              </a:rPr>
              <a:t>、</a:t>
            </a:r>
            <a:r>
              <a:rPr kumimoji="1" lang="zh-CN" altLang="en-US" sz="2400">
                <a:solidFill>
                  <a:srgbClr val="000099"/>
                </a:solidFill>
                <a:sym typeface="Symbol" pitchFamily="18" charset="2"/>
              </a:rPr>
              <a:t>工作波形与振荡频率计算</a:t>
            </a:r>
          </a:p>
        </p:txBody>
      </p:sp>
      <p:sp>
        <p:nvSpPr>
          <p:cNvPr id="383041" name="Rectangle 65"/>
          <p:cNvSpPr>
            <a:spLocks noChangeArrowheads="1"/>
          </p:cNvSpPr>
          <p:nvPr/>
        </p:nvSpPr>
        <p:spPr bwMode="auto">
          <a:xfrm>
            <a:off x="741363" y="4652963"/>
            <a:ext cx="295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PL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=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2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1n2≈0.7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2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83042" name="Rectangle 66"/>
          <p:cNvSpPr>
            <a:spLocks noChangeArrowheads="1"/>
          </p:cNvSpPr>
          <p:nvPr/>
        </p:nvSpPr>
        <p:spPr bwMode="auto">
          <a:xfrm>
            <a:off x="684213" y="5419725"/>
            <a:ext cx="448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pH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 = (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+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)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1n2≈0.7(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+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)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 </a:t>
            </a:r>
          </a:p>
        </p:txBody>
      </p:sp>
      <p:graphicFrame>
        <p:nvGraphicFramePr>
          <p:cNvPr id="383043" name="Object 67"/>
          <p:cNvGraphicFramePr>
            <a:graphicFrameLocks noChangeAspect="1"/>
          </p:cNvGraphicFramePr>
          <p:nvPr/>
        </p:nvGraphicFramePr>
        <p:xfrm>
          <a:off x="5303838" y="4703763"/>
          <a:ext cx="32273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1688760" imgH="431640" progId="Equation.DSMT4">
                  <p:embed/>
                </p:oleObj>
              </mc:Choice>
              <mc:Fallback>
                <p:oleObj name="Equation" r:id="rId4" imgW="1688760" imgH="431640" progId="Equation.DSMT4">
                  <p:embed/>
                  <p:pic>
                    <p:nvPicPr>
                      <p:cNvPr id="38304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703763"/>
                        <a:ext cx="3227387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60" name="Object 84"/>
          <p:cNvGraphicFramePr>
            <a:graphicFrameLocks noChangeAspect="1"/>
          </p:cNvGraphicFramePr>
          <p:nvPr/>
        </p:nvGraphicFramePr>
        <p:xfrm>
          <a:off x="250825" y="1381125"/>
          <a:ext cx="4402138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图片" r:id="rId6" imgW="1952640" imgH="1247760" progId="Word.Picture.8">
                  <p:embed/>
                </p:oleObj>
              </mc:Choice>
              <mc:Fallback>
                <p:oleObj name="图片" r:id="rId6" imgW="1952640" imgH="1247760" progId="Word.Picture.8">
                  <p:embed/>
                  <p:pic>
                    <p:nvPicPr>
                      <p:cNvPr id="38306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81125"/>
                        <a:ext cx="4402138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62" name="Rectangle 86"/>
          <p:cNvSpPr>
            <a:spLocks noChangeArrowheads="1"/>
          </p:cNvSpPr>
          <p:nvPr/>
        </p:nvSpPr>
        <p:spPr bwMode="auto">
          <a:xfrm>
            <a:off x="0" y="210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3061" name="Object 85"/>
          <p:cNvGraphicFramePr>
            <a:graphicFrameLocks noChangeAspect="1"/>
          </p:cNvGraphicFramePr>
          <p:nvPr/>
        </p:nvGraphicFramePr>
        <p:xfrm>
          <a:off x="4689475" y="1268413"/>
          <a:ext cx="4303713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图片" r:id="rId8" imgW="3011400" imgH="2173320" progId="Word.Picture.8">
                  <p:embed/>
                </p:oleObj>
              </mc:Choice>
              <mc:Fallback>
                <p:oleObj name="图片" r:id="rId8" imgW="3011400" imgH="2173320" progId="Word.Picture.8">
                  <p:embed/>
                  <p:pic>
                    <p:nvPicPr>
                      <p:cNvPr id="383061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1268413"/>
                        <a:ext cx="4303713" cy="310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41" grpId="0" autoUpdateAnimBg="0"/>
      <p:bldP spid="38304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5" name="Rectangle 25"/>
          <p:cNvSpPr>
            <a:spLocks noChangeArrowheads="1"/>
          </p:cNvSpPr>
          <p:nvPr/>
        </p:nvSpPr>
        <p:spPr bwMode="auto">
          <a:xfrm>
            <a:off x="395288" y="549275"/>
            <a:ext cx="699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、</a:t>
            </a:r>
            <a:r>
              <a:rPr kumimoji="1" lang="zh-CN" altLang="en-US" sz="2400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用</a:t>
            </a:r>
            <a:r>
              <a:rPr kumimoji="1" lang="en-US" altLang="zh-CN" sz="2400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555</a:t>
            </a:r>
            <a:r>
              <a:rPr kumimoji="1" lang="zh-CN" altLang="en-US" sz="2400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定时器组成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占空比可的调</a:t>
            </a:r>
            <a:r>
              <a:rPr kumimoji="1" lang="zh-CN" altLang="en-US" sz="2400">
                <a:solidFill>
                  <a:schemeClr val="tx2"/>
                </a:solidFill>
                <a:latin typeface="楷体_GB2312" pitchFamily="49" charset="-122"/>
              </a:rPr>
              <a:t>多谐振荡器</a:t>
            </a:r>
            <a:endParaRPr lang="zh-CN" altLang="en-US" sz="240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384026" name="Rectangle 26"/>
          <p:cNvSpPr>
            <a:spLocks noChangeArrowheads="1"/>
          </p:cNvSpPr>
          <p:nvPr/>
        </p:nvSpPr>
        <p:spPr bwMode="auto">
          <a:xfrm>
            <a:off x="5338763" y="29591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PL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=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B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1n2≈0.7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B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5240338" y="2001838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pH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 = 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A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000099"/>
                </a:solidFill>
                <a:ea typeface="宋体" pitchFamily="2" charset="-122"/>
              </a:rPr>
              <a:t>1n2≈0.7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宋体" pitchFamily="2" charset="-122"/>
              </a:rPr>
              <a:t>A</a:t>
            </a:r>
            <a:r>
              <a:rPr lang="en-US" altLang="zh-CN" sz="2400" i="1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0" y="3509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4029" name="Object 29"/>
          <p:cNvGraphicFramePr>
            <a:graphicFrameLocks noChangeAspect="1"/>
          </p:cNvGraphicFramePr>
          <p:nvPr/>
        </p:nvGraphicFramePr>
        <p:xfrm>
          <a:off x="539750" y="2020888"/>
          <a:ext cx="4452938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图片" r:id="rId4" imgW="2743200" imgH="1886760" progId="Word.Picture.8">
                  <p:embed/>
                </p:oleObj>
              </mc:Choice>
              <mc:Fallback>
                <p:oleObj name="图片" r:id="rId4" imgW="2743200" imgH="1886760" progId="Word.Picture.8">
                  <p:embed/>
                  <p:pic>
                    <p:nvPicPr>
                      <p:cNvPr id="3840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110"/>
                      <a:stretch>
                        <a:fillRect/>
                      </a:stretch>
                    </p:blipFill>
                    <p:spPr bwMode="auto">
                      <a:xfrm>
                        <a:off x="539750" y="2020888"/>
                        <a:ext cx="4452938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30" name="Object 30"/>
          <p:cNvGraphicFramePr>
            <a:graphicFrameLocks noChangeAspect="1"/>
          </p:cNvGraphicFramePr>
          <p:nvPr/>
        </p:nvGraphicFramePr>
        <p:xfrm>
          <a:off x="5245100" y="3875088"/>
          <a:ext cx="34671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6" imgW="1650960" imgH="393480" progId="Equation.3">
                  <p:embed/>
                </p:oleObj>
              </mc:Choice>
              <mc:Fallback>
                <p:oleObj name="公式" r:id="rId6" imgW="1650960" imgH="393480" progId="Equation.3">
                  <p:embed/>
                  <p:pic>
                    <p:nvPicPr>
                      <p:cNvPr id="3840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75088"/>
                        <a:ext cx="34671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31" name="Object 31"/>
          <p:cNvGraphicFramePr>
            <a:graphicFrameLocks noChangeAspect="1"/>
          </p:cNvGraphicFramePr>
          <p:nvPr/>
        </p:nvGraphicFramePr>
        <p:xfrm>
          <a:off x="5376863" y="4865688"/>
          <a:ext cx="33845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公式" r:id="rId8" imgW="1257120" imgH="380880" progId="Equation.3">
                  <p:embed/>
                </p:oleObj>
              </mc:Choice>
              <mc:Fallback>
                <p:oleObj name="公式" r:id="rId8" imgW="1257120" imgH="380880" progId="Equation.3">
                  <p:embed/>
                  <p:pic>
                    <p:nvPicPr>
                      <p:cNvPr id="3840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865688"/>
                        <a:ext cx="33845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2" name="Rectangle 32"/>
          <p:cNvSpPr>
            <a:spLocks noChangeArrowheads="1"/>
          </p:cNvSpPr>
          <p:nvPr/>
        </p:nvSpPr>
        <p:spPr bwMode="auto">
          <a:xfrm>
            <a:off x="3033713" y="2801938"/>
            <a:ext cx="5099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14900" algn="r"/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000" b="0">
                <a:ea typeface="华康简宋" charset="-122"/>
                <a:cs typeface="Times New Roman" pitchFamily="18" charset="0"/>
              </a:rPr>
              <a:t>	</a:t>
            </a:r>
            <a:endParaRPr lang="en-US" altLang="zh-CN" b="0">
              <a:ea typeface="华康简宋" charset="-122"/>
              <a:cs typeface="Times New Roman" pitchFamily="18" charset="0"/>
            </a:endParaRPr>
          </a:p>
        </p:txBody>
      </p:sp>
      <p:sp>
        <p:nvSpPr>
          <p:cNvPr id="384033" name="Rectangle 33"/>
          <p:cNvSpPr>
            <a:spLocks noChangeArrowheads="1"/>
          </p:cNvSpPr>
          <p:nvPr/>
        </p:nvSpPr>
        <p:spPr bwMode="auto">
          <a:xfrm>
            <a:off x="1011238" y="4338638"/>
            <a:ext cx="2333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1100" b="0">
                <a:latin typeface="Verdana" pitchFamily="34" charset="0"/>
                <a:ea typeface="宋体" pitchFamily="2" charset="-122"/>
              </a:rPr>
              <a:t> </a:t>
            </a:r>
            <a:endParaRPr kumimoji="1" lang="en-US" altLang="zh-CN" sz="2400" b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6" grpId="0" autoUpdateAnimBg="0"/>
      <p:bldP spid="3840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684213" y="1468438"/>
            <a:ext cx="55435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9.4  555</a:t>
            </a:r>
            <a:r>
              <a:rPr lang="zh-CN" altLang="en-US" sz="3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定时器及其应用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755650" y="2401888"/>
            <a:ext cx="50149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9.4.1  555</a:t>
            </a:r>
            <a:r>
              <a:rPr lang="zh-CN" altLang="en-US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定时器</a:t>
            </a:r>
            <a:endParaRPr lang="zh-CN" altLang="en-US" sz="34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755650" y="2978150"/>
            <a:ext cx="77216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9.4.2 </a:t>
            </a:r>
            <a:r>
              <a:rPr lang="zh-CN" altLang="en-US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用</a:t>
            </a:r>
            <a:r>
              <a:rPr lang="en-US" altLang="zh-CN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555</a:t>
            </a:r>
            <a:r>
              <a:rPr lang="zh-CN" altLang="en-US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定时器组成施密特触发器</a:t>
            </a:r>
            <a:endParaRPr lang="zh-CN" altLang="en-US" sz="34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4247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650" y="4027488"/>
            <a:ext cx="7759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隶书" pitchFamily="49" charset="-122"/>
              </a:defRPr>
            </a:lvl9pPr>
          </a:lstStyle>
          <a:p>
            <a:r>
              <a:rPr lang="en-US" altLang="zh-CN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  <a:hlinkClick r:id="rId4" action="ppaction://hlinksldjump"/>
              </a:rPr>
              <a:t>9.4.3  </a:t>
            </a:r>
            <a:r>
              <a:rPr lang="zh-CN" altLang="en-US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  <a:hlinkClick r:id="rId4" action="ppaction://hlinksldjump"/>
              </a:rPr>
              <a:t>用</a:t>
            </a:r>
            <a:r>
              <a:rPr lang="en-US" altLang="zh-CN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  <a:hlinkClick r:id="rId4" action="ppaction://hlinksldjump"/>
              </a:rPr>
              <a:t>555</a:t>
            </a:r>
            <a:r>
              <a:rPr lang="zh-CN" altLang="en-US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  <a:hlinkClick r:id="rId4" action="ppaction://hlinksldjump"/>
              </a:rPr>
              <a:t>定时器组成</a:t>
            </a:r>
            <a:r>
              <a:rPr lang="zh-CN" altLang="en-US" sz="3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4" action="ppaction://hlinksldjump"/>
              </a:rPr>
              <a:t>单稳态触发器 </a:t>
            </a:r>
            <a:endParaRPr lang="zh-CN" altLang="en-US" sz="34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4248" name="Rectangle 8"/>
          <p:cNvSpPr>
            <a:spLocks noChangeArrowheads="1"/>
          </p:cNvSpPr>
          <p:nvPr/>
        </p:nvSpPr>
        <p:spPr bwMode="auto">
          <a:xfrm>
            <a:off x="755650" y="4994275"/>
            <a:ext cx="629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0066"/>
                </a:solidFill>
                <a:hlinkClick r:id="rId5" action="ppaction://hlinksldjump"/>
              </a:rPr>
              <a:t>9.4.4  </a:t>
            </a:r>
            <a:r>
              <a:rPr kumimoji="1" lang="zh-CN" altLang="en-US" sz="3200">
                <a:solidFill>
                  <a:srgbClr val="000066"/>
                </a:solidFill>
                <a:sym typeface="Symbol" pitchFamily="18" charset="2"/>
                <a:hlinkClick r:id="rId5" action="ppaction://hlinksldjump"/>
              </a:rPr>
              <a:t>用</a:t>
            </a:r>
            <a:r>
              <a:rPr kumimoji="1" lang="en-US" altLang="zh-CN" sz="3200">
                <a:solidFill>
                  <a:srgbClr val="000066"/>
                </a:solidFill>
                <a:sym typeface="Symbol" pitchFamily="18" charset="2"/>
                <a:hlinkClick r:id="rId5" action="ppaction://hlinksldjump"/>
              </a:rPr>
              <a:t>555</a:t>
            </a:r>
            <a:r>
              <a:rPr kumimoji="1" lang="zh-CN" altLang="en-US" sz="3200">
                <a:solidFill>
                  <a:srgbClr val="000066"/>
                </a:solidFill>
                <a:sym typeface="Symbol" pitchFamily="18" charset="2"/>
                <a:hlinkClick r:id="rId5" action="ppaction://hlinksldjump"/>
              </a:rPr>
              <a:t>定时器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sym typeface="Symbol" pitchFamily="18" charset="2"/>
                <a:hlinkClick r:id="rId5" action="ppaction://hlinksldjump"/>
              </a:rPr>
              <a:t>组成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5" action="ppaction://hlinksldjump"/>
              </a:rPr>
              <a:t>多谐振荡器</a:t>
            </a:r>
            <a:endParaRPr kumimoji="1"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/>
          <p:cNvSpPr>
            <a:spLocks noChangeArrowheads="1"/>
          </p:cNvSpPr>
          <p:nvPr/>
        </p:nvSpPr>
        <p:spPr bwMode="auto">
          <a:xfrm>
            <a:off x="385763" y="1484313"/>
            <a:ext cx="8723312" cy="822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</a:rPr>
              <a:t>    555</a:t>
            </a:r>
            <a:r>
              <a:rPr lang="zh-CN" altLang="en-US" sz="2400">
                <a:solidFill>
                  <a:srgbClr val="000066"/>
                </a:solidFill>
              </a:rPr>
              <a:t>定时器是一种应用方便的中规模集成电路</a:t>
            </a:r>
            <a:r>
              <a:rPr lang="en-US" altLang="zh-CN" sz="2400">
                <a:solidFill>
                  <a:srgbClr val="000066"/>
                </a:solidFill>
              </a:rPr>
              <a:t>, </a:t>
            </a:r>
            <a:r>
              <a:rPr lang="zh-CN" altLang="en-US" sz="2400">
                <a:solidFill>
                  <a:srgbClr val="000066"/>
                </a:solidFill>
              </a:rPr>
              <a:t>广泛用于信号的产生、变换、控制与检测。 </a:t>
            </a:r>
          </a:p>
        </p:txBody>
      </p:sp>
      <p:sp>
        <p:nvSpPr>
          <p:cNvPr id="365623" name="AutoShape 55"/>
          <p:cNvSpPr>
            <a:spLocks noChangeArrowheads="1"/>
          </p:cNvSpPr>
          <p:nvPr/>
        </p:nvSpPr>
        <p:spPr bwMode="auto">
          <a:xfrm rot="5400000">
            <a:off x="3378994" y="4179094"/>
            <a:ext cx="539750" cy="674688"/>
          </a:xfrm>
          <a:prstGeom prst="triangle">
            <a:avLst>
              <a:gd name="adj" fmla="val 50000"/>
            </a:avLst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24" name="AutoShape 56"/>
          <p:cNvSpPr>
            <a:spLocks noChangeArrowheads="1"/>
          </p:cNvSpPr>
          <p:nvPr/>
        </p:nvSpPr>
        <p:spPr bwMode="auto">
          <a:xfrm>
            <a:off x="4437063" y="3076575"/>
            <a:ext cx="1035050" cy="1620838"/>
          </a:xfrm>
          <a:prstGeom prst="roundRect">
            <a:avLst>
              <a:gd name="adj" fmla="val 16667"/>
            </a:avLst>
          </a:prstGeom>
          <a:solidFill>
            <a:srgbClr val="E4AB1C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zh-CN" sz="2400" b="0">
              <a:solidFill>
                <a:srgbClr val="000066"/>
              </a:solidFill>
            </a:endParaRPr>
          </a:p>
        </p:txBody>
      </p:sp>
      <p:sp>
        <p:nvSpPr>
          <p:cNvPr id="365625" name="AutoShape 57"/>
          <p:cNvSpPr>
            <a:spLocks noChangeArrowheads="1"/>
          </p:cNvSpPr>
          <p:nvPr/>
        </p:nvSpPr>
        <p:spPr bwMode="auto">
          <a:xfrm rot="5400000">
            <a:off x="3378994" y="3055144"/>
            <a:ext cx="539750" cy="674688"/>
          </a:xfrm>
          <a:prstGeom prst="triangle">
            <a:avLst>
              <a:gd name="adj" fmla="val 50000"/>
            </a:avLst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26" name="AutoShape 58"/>
          <p:cNvSpPr>
            <a:spLocks noChangeArrowheads="1"/>
          </p:cNvSpPr>
          <p:nvPr/>
        </p:nvSpPr>
        <p:spPr bwMode="auto">
          <a:xfrm>
            <a:off x="2906713" y="2806700"/>
            <a:ext cx="360362" cy="2692400"/>
          </a:xfrm>
          <a:prstGeom prst="roundRect">
            <a:avLst>
              <a:gd name="adj" fmla="val 16667"/>
            </a:avLst>
          </a:prstGeom>
          <a:solidFill>
            <a:srgbClr val="99FF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27" name="Rectangle 59"/>
          <p:cNvSpPr>
            <a:spLocks noChangeArrowheads="1"/>
          </p:cNvSpPr>
          <p:nvPr/>
        </p:nvSpPr>
        <p:spPr bwMode="auto">
          <a:xfrm>
            <a:off x="684213" y="476250"/>
            <a:ext cx="50149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Times New Roman" pitchFamily="18" charset="0"/>
              </a:rPr>
              <a:t>9.4   555</a:t>
            </a:r>
            <a:r>
              <a:rPr lang="zh-CN" altLang="en-US" sz="3200">
                <a:solidFill>
                  <a:schemeClr val="accent2"/>
                </a:solidFill>
                <a:latin typeface="Times New Roman" pitchFamily="18" charset="0"/>
              </a:rPr>
              <a:t>定时器及其应用</a:t>
            </a:r>
          </a:p>
        </p:txBody>
      </p:sp>
      <p:sp>
        <p:nvSpPr>
          <p:cNvPr id="365628" name="Rectangle 60"/>
          <p:cNvSpPr>
            <a:spLocks noChangeArrowheads="1"/>
          </p:cNvSpPr>
          <p:nvPr/>
        </p:nvSpPr>
        <p:spPr bwMode="auto">
          <a:xfrm>
            <a:off x="2862263" y="2762250"/>
            <a:ext cx="4140200" cy="3014663"/>
          </a:xfrm>
          <a:prstGeom prst="rect">
            <a:avLst/>
          </a:prstGeom>
          <a:noFill/>
          <a:ln w="3810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29" name="AutoShape 61"/>
          <p:cNvSpPr>
            <a:spLocks noChangeArrowheads="1"/>
          </p:cNvSpPr>
          <p:nvPr/>
        </p:nvSpPr>
        <p:spPr bwMode="auto">
          <a:xfrm>
            <a:off x="641350" y="3257550"/>
            <a:ext cx="1755775" cy="404813"/>
          </a:xfrm>
          <a:prstGeom prst="wedgeRoundRectCallout">
            <a:avLst>
              <a:gd name="adj1" fmla="val 91231"/>
              <a:gd name="adj2" fmla="val 176273"/>
              <a:gd name="adj3" fmla="val 16667"/>
            </a:avLst>
          </a:prstGeom>
          <a:solidFill>
            <a:srgbClr val="99FF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>
                <a:solidFill>
                  <a:srgbClr val="000066"/>
                </a:solidFill>
              </a:rPr>
              <a:t>电阻分压器</a:t>
            </a:r>
          </a:p>
        </p:txBody>
      </p:sp>
      <p:sp>
        <p:nvSpPr>
          <p:cNvPr id="365630" name="AutoShape 62"/>
          <p:cNvSpPr>
            <a:spLocks noChangeArrowheads="1"/>
          </p:cNvSpPr>
          <p:nvPr/>
        </p:nvSpPr>
        <p:spPr bwMode="auto">
          <a:xfrm>
            <a:off x="444500" y="4962525"/>
            <a:ext cx="1755775" cy="404813"/>
          </a:xfrm>
          <a:prstGeom prst="wedgeRoundRectCallout">
            <a:avLst>
              <a:gd name="adj1" fmla="val 123958"/>
              <a:gd name="adj2" fmla="val -179412"/>
              <a:gd name="adj3" fmla="val 16667"/>
            </a:avLst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>
                <a:solidFill>
                  <a:srgbClr val="000066"/>
                </a:solidFill>
              </a:rPr>
              <a:t>电压比较器</a:t>
            </a:r>
          </a:p>
        </p:txBody>
      </p:sp>
      <p:sp>
        <p:nvSpPr>
          <p:cNvPr id="365631" name="AutoShape 63"/>
          <p:cNvSpPr>
            <a:spLocks noChangeArrowheads="1"/>
          </p:cNvSpPr>
          <p:nvPr/>
        </p:nvSpPr>
        <p:spPr bwMode="auto">
          <a:xfrm>
            <a:off x="5832475" y="5821363"/>
            <a:ext cx="2025650" cy="404812"/>
          </a:xfrm>
          <a:prstGeom prst="wedgeRoundRectCallout">
            <a:avLst>
              <a:gd name="adj1" fmla="val -92792"/>
              <a:gd name="adj2" fmla="val -390000"/>
              <a:gd name="adj3" fmla="val 16667"/>
            </a:avLst>
          </a:prstGeom>
          <a:solidFill>
            <a:srgbClr val="E4AB1C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>
                <a:solidFill>
                  <a:srgbClr val="000066"/>
                </a:solidFill>
              </a:rPr>
              <a:t>基本</a:t>
            </a:r>
            <a:r>
              <a:rPr lang="en-US" altLang="zh-CN" sz="2000">
                <a:solidFill>
                  <a:srgbClr val="000066"/>
                </a:solidFill>
              </a:rPr>
              <a:t>SR</a:t>
            </a:r>
            <a:r>
              <a:rPr lang="zh-CN" altLang="en-US" sz="2000">
                <a:solidFill>
                  <a:srgbClr val="000066"/>
                </a:solidFill>
              </a:rPr>
              <a:t>锁存器</a:t>
            </a:r>
          </a:p>
        </p:txBody>
      </p:sp>
      <p:sp>
        <p:nvSpPr>
          <p:cNvPr id="365632" name="AutoShape 64"/>
          <p:cNvSpPr>
            <a:spLocks noChangeArrowheads="1"/>
          </p:cNvSpPr>
          <p:nvPr/>
        </p:nvSpPr>
        <p:spPr bwMode="auto">
          <a:xfrm>
            <a:off x="6781800" y="3151188"/>
            <a:ext cx="2205038" cy="404812"/>
          </a:xfrm>
          <a:prstGeom prst="wedgeRoundRectCallout">
            <a:avLst>
              <a:gd name="adj1" fmla="val -53958"/>
              <a:gd name="adj2" fmla="val 208037"/>
              <a:gd name="adj3" fmla="val 16667"/>
            </a:avLst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>
                <a:solidFill>
                  <a:srgbClr val="000066"/>
                </a:solidFill>
              </a:rPr>
              <a:t>输出缓冲反相器</a:t>
            </a:r>
          </a:p>
        </p:txBody>
      </p:sp>
      <p:sp>
        <p:nvSpPr>
          <p:cNvPr id="365633" name="AutoShape 65"/>
          <p:cNvSpPr>
            <a:spLocks noChangeArrowheads="1"/>
          </p:cNvSpPr>
          <p:nvPr/>
        </p:nvSpPr>
        <p:spPr bwMode="auto">
          <a:xfrm>
            <a:off x="804863" y="6030913"/>
            <a:ext cx="3284537" cy="404812"/>
          </a:xfrm>
          <a:prstGeom prst="wedgeRoundRectCallout">
            <a:avLst>
              <a:gd name="adj1" fmla="val 39801"/>
              <a:gd name="adj2" fmla="val -185685"/>
              <a:gd name="adj3" fmla="val 16667"/>
            </a:avLst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>
                <a:solidFill>
                  <a:srgbClr val="000066"/>
                </a:solidFill>
              </a:rPr>
              <a:t>集电极开路输出三极管</a:t>
            </a:r>
          </a:p>
        </p:txBody>
      </p:sp>
      <p:graphicFrame>
        <p:nvGraphicFramePr>
          <p:cNvPr id="365635" name="Object 67"/>
          <p:cNvGraphicFramePr>
            <a:graphicFrameLocks noChangeAspect="1"/>
          </p:cNvGraphicFramePr>
          <p:nvPr/>
        </p:nvGraphicFramePr>
        <p:xfrm>
          <a:off x="2266950" y="2378075"/>
          <a:ext cx="53276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4" imgW="4000680" imgH="3238560" progId="Word.Picture.8">
                  <p:embed/>
                </p:oleObj>
              </mc:Choice>
              <mc:Fallback>
                <p:oleObj name="图片" r:id="rId4" imgW="4000680" imgH="3238560" progId="Word.Picture.8">
                  <p:embed/>
                  <p:pic>
                    <p:nvPicPr>
                      <p:cNvPr id="36563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378075"/>
                        <a:ext cx="5327650" cy="362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68" name="Rectangle 100"/>
          <p:cNvSpPr>
            <a:spLocks noChangeArrowheads="1"/>
          </p:cNvSpPr>
          <p:nvPr/>
        </p:nvSpPr>
        <p:spPr bwMode="auto">
          <a:xfrm>
            <a:off x="250825" y="2157413"/>
            <a:ext cx="344963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、电路结构</a:t>
            </a:r>
          </a:p>
        </p:txBody>
      </p:sp>
      <p:grpSp>
        <p:nvGrpSpPr>
          <p:cNvPr id="365669" name="Group 101"/>
          <p:cNvGrpSpPr>
            <a:grpSpLocks/>
          </p:cNvGrpSpPr>
          <p:nvPr/>
        </p:nvGrpSpPr>
        <p:grpSpPr bwMode="auto">
          <a:xfrm>
            <a:off x="3584575" y="2811463"/>
            <a:ext cx="587375" cy="407987"/>
            <a:chOff x="5160" y="444"/>
            <a:chExt cx="370" cy="257"/>
          </a:xfrm>
        </p:grpSpPr>
        <p:sp>
          <p:nvSpPr>
            <p:cNvPr id="365670" name="Line 102"/>
            <p:cNvSpPr>
              <a:spLocks noChangeShapeType="1"/>
            </p:cNvSpPr>
            <p:nvPr/>
          </p:nvSpPr>
          <p:spPr bwMode="auto">
            <a:xfrm flipV="1">
              <a:off x="5356" y="684"/>
              <a:ext cx="174" cy="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5671" name="Line 103"/>
            <p:cNvSpPr>
              <a:spLocks noChangeShapeType="1"/>
            </p:cNvSpPr>
            <p:nvPr/>
          </p:nvSpPr>
          <p:spPr bwMode="auto">
            <a:xfrm>
              <a:off x="5323" y="444"/>
              <a:ext cx="33" cy="25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5672" name="Line 104"/>
            <p:cNvSpPr>
              <a:spLocks noChangeShapeType="1"/>
            </p:cNvSpPr>
            <p:nvPr/>
          </p:nvSpPr>
          <p:spPr bwMode="auto">
            <a:xfrm flipV="1">
              <a:off x="5160" y="453"/>
              <a:ext cx="174" cy="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5673" name="Group 105"/>
          <p:cNvGrpSpPr>
            <a:grpSpLocks/>
          </p:cNvGrpSpPr>
          <p:nvPr/>
        </p:nvGrpSpPr>
        <p:grpSpPr bwMode="auto">
          <a:xfrm>
            <a:off x="3708400" y="4559300"/>
            <a:ext cx="563563" cy="382588"/>
            <a:chOff x="4781" y="271"/>
            <a:chExt cx="355" cy="241"/>
          </a:xfrm>
        </p:grpSpPr>
        <p:sp>
          <p:nvSpPr>
            <p:cNvPr id="365674" name="Line 106"/>
            <p:cNvSpPr>
              <a:spLocks noChangeShapeType="1"/>
            </p:cNvSpPr>
            <p:nvPr/>
          </p:nvSpPr>
          <p:spPr bwMode="auto">
            <a:xfrm flipV="1">
              <a:off x="4781" y="503"/>
              <a:ext cx="174" cy="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5675" name="Line 107"/>
            <p:cNvSpPr>
              <a:spLocks noChangeShapeType="1"/>
            </p:cNvSpPr>
            <p:nvPr/>
          </p:nvSpPr>
          <p:spPr bwMode="auto">
            <a:xfrm flipH="1">
              <a:off x="4937" y="271"/>
              <a:ext cx="41" cy="24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5676" name="Line 108"/>
            <p:cNvSpPr>
              <a:spLocks noChangeShapeType="1"/>
            </p:cNvSpPr>
            <p:nvPr/>
          </p:nvSpPr>
          <p:spPr bwMode="auto">
            <a:xfrm flipV="1">
              <a:off x="4962" y="273"/>
              <a:ext cx="174" cy="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5677" name="Rectangle 109"/>
          <p:cNvSpPr>
            <a:spLocks noChangeArrowheads="1"/>
          </p:cNvSpPr>
          <p:nvPr/>
        </p:nvSpPr>
        <p:spPr bwMode="auto">
          <a:xfrm>
            <a:off x="755650" y="1123950"/>
            <a:ext cx="50149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  <a:latin typeface="Times New Roman" pitchFamily="18" charset="0"/>
              </a:rPr>
              <a:t>9.4.1  555</a:t>
            </a:r>
            <a:r>
              <a:rPr lang="zh-CN" altLang="en-US" sz="2800">
                <a:solidFill>
                  <a:schemeClr val="accent2"/>
                </a:solidFill>
                <a:latin typeface="Times New Roman" pitchFamily="18" charset="0"/>
              </a:rPr>
              <a:t>定时器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6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3" grpId="0" animBg="1"/>
      <p:bldP spid="365624" grpId="0" animBg="1" autoUpdateAnimBg="0"/>
      <p:bldP spid="365625" grpId="0" animBg="1"/>
      <p:bldP spid="365626" grpId="0" animBg="1"/>
      <p:bldP spid="365628" grpId="0" animBg="1"/>
      <p:bldP spid="365629" grpId="0" animBg="1" autoUpdateAnimBg="0"/>
      <p:bldP spid="365630" grpId="0" animBg="1" autoUpdateAnimBg="0"/>
      <p:bldP spid="365631" grpId="0" animBg="1" autoUpdateAnimBg="0"/>
      <p:bldP spid="365632" grpId="0" animBg="1" autoUpdateAnimBg="0"/>
      <p:bldP spid="3656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660" name="Object 68"/>
          <p:cNvGraphicFramePr>
            <a:graphicFrameLocks noChangeAspect="1"/>
          </p:cNvGraphicFramePr>
          <p:nvPr/>
        </p:nvGraphicFramePr>
        <p:xfrm>
          <a:off x="2987675" y="260350"/>
          <a:ext cx="53276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4" imgW="4000680" imgH="3238560" progId="Word.Picture.8">
                  <p:embed/>
                </p:oleObj>
              </mc:Choice>
              <mc:Fallback>
                <p:oleObj name="图片" r:id="rId4" imgW="4000680" imgH="3238560" progId="Word.Picture.8">
                  <p:embed/>
                  <p:pic>
                    <p:nvPicPr>
                      <p:cNvPr id="36666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0350"/>
                        <a:ext cx="5327650" cy="3629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2" name="Rectangle 20"/>
          <p:cNvSpPr>
            <a:spLocks noChangeArrowheads="1"/>
          </p:cNvSpPr>
          <p:nvPr/>
        </p:nvSpPr>
        <p:spPr bwMode="auto">
          <a:xfrm>
            <a:off x="395288" y="54927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</a:rPr>
              <a:t>2</a:t>
            </a:r>
            <a:r>
              <a:rPr lang="zh-CN" altLang="en-US" sz="2400">
                <a:solidFill>
                  <a:srgbClr val="000066"/>
                </a:solidFill>
              </a:rPr>
              <a:t>、工作原理</a:t>
            </a:r>
          </a:p>
        </p:txBody>
      </p:sp>
      <p:grpSp>
        <p:nvGrpSpPr>
          <p:cNvPr id="366614" name="Group 22"/>
          <p:cNvGrpSpPr>
            <a:grpSpLocks/>
          </p:cNvGrpSpPr>
          <p:nvPr/>
        </p:nvGrpSpPr>
        <p:grpSpPr bwMode="auto">
          <a:xfrm>
            <a:off x="2238375" y="3925888"/>
            <a:ext cx="5491163" cy="2781300"/>
            <a:chOff x="385" y="1451"/>
            <a:chExt cx="4427" cy="2474"/>
          </a:xfrm>
        </p:grpSpPr>
        <p:sp>
          <p:nvSpPr>
            <p:cNvPr id="366615" name="Rectangle 23"/>
            <p:cNvSpPr>
              <a:spLocks noChangeArrowheads="1"/>
            </p:cNvSpPr>
            <p:nvPr/>
          </p:nvSpPr>
          <p:spPr bwMode="auto">
            <a:xfrm>
              <a:off x="4099" y="3407"/>
              <a:ext cx="7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366616" name="Rectangle 24"/>
            <p:cNvSpPr>
              <a:spLocks noChangeArrowheads="1"/>
            </p:cNvSpPr>
            <p:nvPr/>
          </p:nvSpPr>
          <p:spPr bwMode="auto">
            <a:xfrm>
              <a:off x="3390" y="3407"/>
              <a:ext cx="7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366617" name="Rectangle 25"/>
            <p:cNvSpPr>
              <a:spLocks noChangeArrowheads="1"/>
            </p:cNvSpPr>
            <p:nvPr/>
          </p:nvSpPr>
          <p:spPr bwMode="auto">
            <a:xfrm>
              <a:off x="2511" y="3407"/>
              <a:ext cx="8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6618" name="Rectangle 26"/>
            <p:cNvSpPr>
              <a:spLocks noChangeArrowheads="1"/>
            </p:cNvSpPr>
            <p:nvPr/>
          </p:nvSpPr>
          <p:spPr bwMode="auto">
            <a:xfrm>
              <a:off x="4099" y="3011"/>
              <a:ext cx="7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366619" name="Rectangle 27"/>
            <p:cNvSpPr>
              <a:spLocks noChangeArrowheads="1"/>
            </p:cNvSpPr>
            <p:nvPr/>
          </p:nvSpPr>
          <p:spPr bwMode="auto">
            <a:xfrm>
              <a:off x="3390" y="3011"/>
              <a:ext cx="7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6620" name="Rectangle 28"/>
            <p:cNvSpPr>
              <a:spLocks noChangeArrowheads="1"/>
            </p:cNvSpPr>
            <p:nvPr/>
          </p:nvSpPr>
          <p:spPr bwMode="auto">
            <a:xfrm>
              <a:off x="2511" y="3011"/>
              <a:ext cx="8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6621" name="Rectangle 29"/>
            <p:cNvSpPr>
              <a:spLocks noChangeArrowheads="1"/>
            </p:cNvSpPr>
            <p:nvPr/>
          </p:nvSpPr>
          <p:spPr bwMode="auto">
            <a:xfrm>
              <a:off x="1491" y="3095"/>
              <a:ext cx="10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000" b="0">
                <a:solidFill>
                  <a:srgbClr val="000066"/>
                </a:solidFill>
              </a:endParaRPr>
            </a:p>
          </p:txBody>
        </p:sp>
        <p:sp>
          <p:nvSpPr>
            <p:cNvPr id="366622" name="Rectangle 30"/>
            <p:cNvSpPr>
              <a:spLocks noChangeArrowheads="1"/>
            </p:cNvSpPr>
            <p:nvPr/>
          </p:nvSpPr>
          <p:spPr bwMode="auto">
            <a:xfrm>
              <a:off x="385" y="3095"/>
              <a:ext cx="11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000" b="0">
                <a:solidFill>
                  <a:srgbClr val="000066"/>
                </a:solidFill>
              </a:endParaRPr>
            </a:p>
          </p:txBody>
        </p:sp>
        <p:sp>
          <p:nvSpPr>
            <p:cNvPr id="366623" name="Rectangle 31"/>
            <p:cNvSpPr>
              <a:spLocks noChangeArrowheads="1"/>
            </p:cNvSpPr>
            <p:nvPr/>
          </p:nvSpPr>
          <p:spPr bwMode="auto">
            <a:xfrm>
              <a:off x="4099" y="2577"/>
              <a:ext cx="7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截止</a:t>
              </a:r>
            </a:p>
          </p:txBody>
        </p:sp>
        <p:sp>
          <p:nvSpPr>
            <p:cNvPr id="366624" name="Rectangle 32"/>
            <p:cNvSpPr>
              <a:spLocks noChangeArrowheads="1"/>
            </p:cNvSpPr>
            <p:nvPr/>
          </p:nvSpPr>
          <p:spPr bwMode="auto">
            <a:xfrm>
              <a:off x="3390" y="2577"/>
              <a:ext cx="7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6625" name="Rectangle 33"/>
            <p:cNvSpPr>
              <a:spLocks noChangeArrowheads="1"/>
            </p:cNvSpPr>
            <p:nvPr/>
          </p:nvSpPr>
          <p:spPr bwMode="auto">
            <a:xfrm>
              <a:off x="2511" y="2577"/>
              <a:ext cx="8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6626" name="Rectangle 34"/>
            <p:cNvSpPr>
              <a:spLocks noChangeArrowheads="1"/>
            </p:cNvSpPr>
            <p:nvPr/>
          </p:nvSpPr>
          <p:spPr bwMode="auto">
            <a:xfrm>
              <a:off x="1491" y="2577"/>
              <a:ext cx="10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000" b="0">
                <a:solidFill>
                  <a:srgbClr val="000066"/>
                </a:solidFill>
              </a:endParaRPr>
            </a:p>
          </p:txBody>
        </p:sp>
        <p:sp>
          <p:nvSpPr>
            <p:cNvPr id="366627" name="Rectangle 35"/>
            <p:cNvSpPr>
              <a:spLocks noChangeArrowheads="1"/>
            </p:cNvSpPr>
            <p:nvPr/>
          </p:nvSpPr>
          <p:spPr bwMode="auto">
            <a:xfrm>
              <a:off x="385" y="2577"/>
              <a:ext cx="11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000" b="0">
                <a:solidFill>
                  <a:srgbClr val="000066"/>
                </a:solidFill>
              </a:endParaRPr>
            </a:p>
          </p:txBody>
        </p:sp>
        <p:sp>
          <p:nvSpPr>
            <p:cNvPr id="366628" name="Rectangle 36"/>
            <p:cNvSpPr>
              <a:spLocks noChangeArrowheads="1"/>
            </p:cNvSpPr>
            <p:nvPr/>
          </p:nvSpPr>
          <p:spPr bwMode="auto">
            <a:xfrm>
              <a:off x="4099" y="2330"/>
              <a:ext cx="71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366629" name="Rectangle 37"/>
            <p:cNvSpPr>
              <a:spLocks noChangeArrowheads="1"/>
            </p:cNvSpPr>
            <p:nvPr/>
          </p:nvSpPr>
          <p:spPr bwMode="auto">
            <a:xfrm>
              <a:off x="3390" y="2330"/>
              <a:ext cx="70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6630" name="Rectangle 38"/>
            <p:cNvSpPr>
              <a:spLocks noChangeArrowheads="1"/>
            </p:cNvSpPr>
            <p:nvPr/>
          </p:nvSpPr>
          <p:spPr bwMode="auto">
            <a:xfrm>
              <a:off x="2511" y="2330"/>
              <a:ext cx="87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6631" name="Rectangle 39"/>
            <p:cNvSpPr>
              <a:spLocks noChangeArrowheads="1"/>
            </p:cNvSpPr>
            <p:nvPr/>
          </p:nvSpPr>
          <p:spPr bwMode="auto">
            <a:xfrm>
              <a:off x="1491" y="2330"/>
              <a:ext cx="102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×</a:t>
              </a:r>
            </a:p>
          </p:txBody>
        </p:sp>
        <p:sp>
          <p:nvSpPr>
            <p:cNvPr id="366632" name="Rectangle 40"/>
            <p:cNvSpPr>
              <a:spLocks noChangeArrowheads="1"/>
            </p:cNvSpPr>
            <p:nvPr/>
          </p:nvSpPr>
          <p:spPr bwMode="auto">
            <a:xfrm>
              <a:off x="385" y="2330"/>
              <a:ext cx="1106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×</a:t>
              </a:r>
            </a:p>
          </p:txBody>
        </p:sp>
        <p:sp>
          <p:nvSpPr>
            <p:cNvPr id="366633" name="Rectangle 41"/>
            <p:cNvSpPr>
              <a:spLocks noChangeArrowheads="1"/>
            </p:cNvSpPr>
            <p:nvPr/>
          </p:nvSpPr>
          <p:spPr bwMode="auto">
            <a:xfrm>
              <a:off x="4099" y="1848"/>
              <a:ext cx="713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放电管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366634" name="Rectangle 42"/>
            <p:cNvSpPr>
              <a:spLocks noChangeArrowheads="1"/>
            </p:cNvSpPr>
            <p:nvPr/>
          </p:nvSpPr>
          <p:spPr bwMode="auto">
            <a:xfrm>
              <a:off x="3390" y="1848"/>
              <a:ext cx="70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输出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sz="2000" i="1">
                  <a:solidFill>
                    <a:srgbClr val="000066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sz="2000" baseline="-25000">
                  <a:solidFill>
                    <a:srgbClr val="000066"/>
                  </a:solidFill>
                  <a:ea typeface="楷体_GB2312" pitchFamily="49" charset="-122"/>
                </a:rPr>
                <a:t>O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6635" name="Rectangle 43"/>
            <p:cNvSpPr>
              <a:spLocks noChangeArrowheads="1"/>
            </p:cNvSpPr>
            <p:nvPr/>
          </p:nvSpPr>
          <p:spPr bwMode="auto">
            <a:xfrm>
              <a:off x="2511" y="1848"/>
              <a:ext cx="87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66"/>
                  </a:solidFill>
                  <a:ea typeface="楷体_GB2312" pitchFamily="49" charset="-122"/>
                </a:rPr>
                <a:t>复位</a:t>
              </a:r>
              <a:r>
                <a:rPr kumimoji="0" lang="en-US" altLang="zh-CN" sz="2000" dirty="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sz="2000" i="1" dirty="0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sz="2000" i="1" baseline="-25000" dirty="0">
                  <a:solidFill>
                    <a:srgbClr val="000066"/>
                  </a:solidFill>
                  <a:ea typeface="楷体_GB2312" pitchFamily="49" charset="-122"/>
                </a:rPr>
                <a:t>D</a:t>
              </a:r>
              <a:r>
                <a:rPr kumimoji="0" lang="en-US" altLang="zh-CN" sz="2000" dirty="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1463" y="1848"/>
              <a:ext cx="1077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触发输入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sz="2000" i="1">
                  <a:solidFill>
                    <a:srgbClr val="000066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sz="2000" baseline="-25000">
                  <a:solidFill>
                    <a:srgbClr val="000066"/>
                  </a:solidFill>
                  <a:ea typeface="楷体_GB2312" pitchFamily="49" charset="-122"/>
                </a:rPr>
                <a:t>I2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6637" name="Rectangle 45"/>
            <p:cNvSpPr>
              <a:spLocks noChangeArrowheads="1"/>
            </p:cNvSpPr>
            <p:nvPr/>
          </p:nvSpPr>
          <p:spPr bwMode="auto">
            <a:xfrm>
              <a:off x="385" y="1848"/>
              <a:ext cx="1106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阈值输入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sz="2000" i="1">
                  <a:solidFill>
                    <a:srgbClr val="000066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sz="2000" baseline="-25000">
                  <a:solidFill>
                    <a:srgbClr val="000066"/>
                  </a:solidFill>
                  <a:ea typeface="楷体_GB2312" pitchFamily="49" charset="-122"/>
                </a:rPr>
                <a:t>I1</a:t>
              </a:r>
              <a:r>
                <a:rPr kumimoji="0" lang="en-US" altLang="zh-CN" sz="200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6638" name="Rectangle 46"/>
            <p:cNvSpPr>
              <a:spLocks noChangeArrowheads="1"/>
            </p:cNvSpPr>
            <p:nvPr/>
          </p:nvSpPr>
          <p:spPr bwMode="auto">
            <a:xfrm>
              <a:off x="3390" y="1451"/>
              <a:ext cx="142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输    出</a:t>
              </a:r>
            </a:p>
          </p:txBody>
        </p:sp>
        <p:sp>
          <p:nvSpPr>
            <p:cNvPr id="366639" name="Rectangle 47"/>
            <p:cNvSpPr>
              <a:spLocks noChangeArrowheads="1"/>
            </p:cNvSpPr>
            <p:nvPr/>
          </p:nvSpPr>
          <p:spPr bwMode="auto">
            <a:xfrm>
              <a:off x="385" y="1451"/>
              <a:ext cx="3005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0066"/>
                  </a:solidFill>
                  <a:ea typeface="楷体_GB2312" pitchFamily="49" charset="-122"/>
                </a:rPr>
                <a:t>输      入</a:t>
              </a:r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>
              <a:off x="385" y="1451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1" name="Line 49"/>
            <p:cNvSpPr>
              <a:spLocks noChangeShapeType="1"/>
            </p:cNvSpPr>
            <p:nvPr/>
          </p:nvSpPr>
          <p:spPr bwMode="auto">
            <a:xfrm>
              <a:off x="385" y="3804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2" name="Line 50"/>
            <p:cNvSpPr>
              <a:spLocks noChangeShapeType="1"/>
            </p:cNvSpPr>
            <p:nvPr/>
          </p:nvSpPr>
          <p:spPr bwMode="auto">
            <a:xfrm>
              <a:off x="385" y="1451"/>
              <a:ext cx="0" cy="39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3" name="Line 51"/>
            <p:cNvSpPr>
              <a:spLocks noChangeShapeType="1"/>
            </p:cNvSpPr>
            <p:nvPr/>
          </p:nvSpPr>
          <p:spPr bwMode="auto">
            <a:xfrm>
              <a:off x="385" y="1848"/>
              <a:ext cx="44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4" name="Line 52"/>
            <p:cNvSpPr>
              <a:spLocks noChangeShapeType="1"/>
            </p:cNvSpPr>
            <p:nvPr/>
          </p:nvSpPr>
          <p:spPr bwMode="auto">
            <a:xfrm>
              <a:off x="385" y="1848"/>
              <a:ext cx="0" cy="1985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5" name="Line 53"/>
            <p:cNvSpPr>
              <a:spLocks noChangeShapeType="1"/>
            </p:cNvSpPr>
            <p:nvPr/>
          </p:nvSpPr>
          <p:spPr bwMode="auto">
            <a:xfrm>
              <a:off x="3390" y="1451"/>
              <a:ext cx="0" cy="235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6" name="Line 54"/>
            <p:cNvSpPr>
              <a:spLocks noChangeShapeType="1"/>
            </p:cNvSpPr>
            <p:nvPr/>
          </p:nvSpPr>
          <p:spPr bwMode="auto">
            <a:xfrm>
              <a:off x="385" y="2273"/>
              <a:ext cx="44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7" name="Line 55"/>
            <p:cNvSpPr>
              <a:spLocks noChangeShapeType="1"/>
            </p:cNvSpPr>
            <p:nvPr/>
          </p:nvSpPr>
          <p:spPr bwMode="auto">
            <a:xfrm>
              <a:off x="1491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8" name="Line 56"/>
            <p:cNvSpPr>
              <a:spLocks noChangeShapeType="1"/>
            </p:cNvSpPr>
            <p:nvPr/>
          </p:nvSpPr>
          <p:spPr bwMode="auto">
            <a:xfrm>
              <a:off x="2511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49" name="Line 57"/>
            <p:cNvSpPr>
              <a:spLocks noChangeShapeType="1"/>
            </p:cNvSpPr>
            <p:nvPr/>
          </p:nvSpPr>
          <p:spPr bwMode="auto">
            <a:xfrm>
              <a:off x="4099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>
              <a:off x="385" y="2642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385" y="3031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>
              <a:off x="385" y="3428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6653" name="Object 61"/>
            <p:cNvGraphicFramePr>
              <a:graphicFrameLocks noChangeAspect="1"/>
            </p:cNvGraphicFramePr>
            <p:nvPr/>
          </p:nvGraphicFramePr>
          <p:xfrm>
            <a:off x="1653" y="2982"/>
            <a:ext cx="6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507960" imgH="406080" progId="Equation.3">
                    <p:embed/>
                  </p:oleObj>
                </mc:Choice>
                <mc:Fallback>
                  <p:oleObj name="Equation" r:id="rId6" imgW="507960" imgH="406080" progId="Equation.3">
                    <p:embed/>
                    <p:pic>
                      <p:nvPicPr>
                        <p:cNvPr id="36665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982"/>
                          <a:ext cx="6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54" name="Object 62"/>
            <p:cNvGraphicFramePr>
              <a:graphicFrameLocks noChangeAspect="1"/>
            </p:cNvGraphicFramePr>
            <p:nvPr/>
          </p:nvGraphicFramePr>
          <p:xfrm>
            <a:off x="1653" y="2605"/>
            <a:ext cx="6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507960" imgH="406080" progId="Equation.3">
                    <p:embed/>
                  </p:oleObj>
                </mc:Choice>
                <mc:Fallback>
                  <p:oleObj name="Equation" r:id="rId8" imgW="507960" imgH="406080" progId="Equation.3">
                    <p:embed/>
                    <p:pic>
                      <p:nvPicPr>
                        <p:cNvPr id="36665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605"/>
                          <a:ext cx="6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55" name="Object 63"/>
            <p:cNvGraphicFramePr>
              <a:graphicFrameLocks noChangeAspect="1"/>
            </p:cNvGraphicFramePr>
            <p:nvPr/>
          </p:nvGraphicFramePr>
          <p:xfrm>
            <a:off x="1653" y="3379"/>
            <a:ext cx="6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10" imgW="507960" imgH="406080" progId="Equation.3">
                    <p:embed/>
                  </p:oleObj>
                </mc:Choice>
                <mc:Fallback>
                  <p:oleObj name="Equation" r:id="rId10" imgW="507960" imgH="406080" progId="Equation.3">
                    <p:embed/>
                    <p:pic>
                      <p:nvPicPr>
                        <p:cNvPr id="366655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379"/>
                          <a:ext cx="6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56" name="Object 64"/>
            <p:cNvGraphicFramePr>
              <a:graphicFrameLocks noChangeAspect="1"/>
            </p:cNvGraphicFramePr>
            <p:nvPr/>
          </p:nvGraphicFramePr>
          <p:xfrm>
            <a:off x="640" y="3011"/>
            <a:ext cx="5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2" imgW="507960" imgH="406080" progId="Equation.3">
                    <p:embed/>
                  </p:oleObj>
                </mc:Choice>
                <mc:Fallback>
                  <p:oleObj name="Equation" r:id="rId12" imgW="507960" imgH="406080" progId="Equation.3">
                    <p:embed/>
                    <p:pic>
                      <p:nvPicPr>
                        <p:cNvPr id="366656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011"/>
                          <a:ext cx="5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57" name="Object 65"/>
            <p:cNvGraphicFramePr>
              <a:graphicFrameLocks noChangeAspect="1"/>
            </p:cNvGraphicFramePr>
            <p:nvPr/>
          </p:nvGraphicFramePr>
          <p:xfrm>
            <a:off x="640" y="2602"/>
            <a:ext cx="5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4" imgW="507960" imgH="406080" progId="Equation.3">
                    <p:embed/>
                  </p:oleObj>
                </mc:Choice>
                <mc:Fallback>
                  <p:oleObj name="Equation" r:id="rId14" imgW="507960" imgH="406080" progId="Equation.3">
                    <p:embed/>
                    <p:pic>
                      <p:nvPicPr>
                        <p:cNvPr id="36665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602"/>
                          <a:ext cx="5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58" name="Object 66"/>
            <p:cNvGraphicFramePr>
              <a:graphicFrameLocks noChangeAspect="1"/>
            </p:cNvGraphicFramePr>
            <p:nvPr/>
          </p:nvGraphicFramePr>
          <p:xfrm>
            <a:off x="640" y="3379"/>
            <a:ext cx="5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6" imgW="507960" imgH="406080" progId="Equation.3">
                    <p:embed/>
                  </p:oleObj>
                </mc:Choice>
                <mc:Fallback>
                  <p:oleObj name="Equation" r:id="rId16" imgW="507960" imgH="406080" progId="Equation.3">
                    <p:embed/>
                    <p:pic>
                      <p:nvPicPr>
                        <p:cNvPr id="366658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379"/>
                          <a:ext cx="5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4808" y="1451"/>
              <a:ext cx="0" cy="2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6661" name="Line 69"/>
          <p:cNvSpPr>
            <a:spLocks noChangeShapeType="1"/>
          </p:cNvSpPr>
          <p:nvPr/>
        </p:nvSpPr>
        <p:spPr bwMode="auto">
          <a:xfrm>
            <a:off x="5580063" y="4508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49" name="Rectangle 33"/>
          <p:cNvSpPr>
            <a:spLocks noChangeArrowheads="1"/>
          </p:cNvSpPr>
          <p:nvPr/>
        </p:nvSpPr>
        <p:spPr bwMode="auto">
          <a:xfrm>
            <a:off x="611188" y="549275"/>
            <a:ext cx="496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</a:rPr>
              <a:t> 3</a:t>
            </a:r>
            <a:r>
              <a:rPr lang="zh-CN" altLang="en-US" sz="2400">
                <a:solidFill>
                  <a:srgbClr val="000066"/>
                </a:solidFill>
              </a:rPr>
              <a:t>、</a:t>
            </a:r>
            <a:r>
              <a:rPr lang="en-US" altLang="zh-CN" sz="2400">
                <a:solidFill>
                  <a:srgbClr val="000066"/>
                </a:solidFill>
              </a:rPr>
              <a:t>555</a:t>
            </a:r>
            <a:r>
              <a:rPr lang="zh-CN" altLang="en-US" sz="2400">
                <a:solidFill>
                  <a:srgbClr val="000066"/>
                </a:solidFill>
              </a:rPr>
              <a:t>定时器功能表</a:t>
            </a:r>
          </a:p>
        </p:txBody>
      </p:sp>
      <p:grpSp>
        <p:nvGrpSpPr>
          <p:cNvPr id="367650" name="Group 34"/>
          <p:cNvGrpSpPr>
            <a:grpSpLocks/>
          </p:cNvGrpSpPr>
          <p:nvPr/>
        </p:nvGrpSpPr>
        <p:grpSpPr bwMode="auto">
          <a:xfrm>
            <a:off x="1112838" y="1773238"/>
            <a:ext cx="7015162" cy="3933825"/>
            <a:chOff x="385" y="1451"/>
            <a:chExt cx="4427" cy="2474"/>
          </a:xfrm>
        </p:grpSpPr>
        <p:sp>
          <p:nvSpPr>
            <p:cNvPr id="367651" name="Rectangle 35"/>
            <p:cNvSpPr>
              <a:spLocks noChangeArrowheads="1"/>
            </p:cNvSpPr>
            <p:nvPr/>
          </p:nvSpPr>
          <p:spPr bwMode="auto">
            <a:xfrm>
              <a:off x="4099" y="3407"/>
              <a:ext cx="7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367652" name="Rectangle 36"/>
            <p:cNvSpPr>
              <a:spLocks noChangeArrowheads="1"/>
            </p:cNvSpPr>
            <p:nvPr/>
          </p:nvSpPr>
          <p:spPr bwMode="auto">
            <a:xfrm>
              <a:off x="3390" y="3407"/>
              <a:ext cx="7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367653" name="Rectangle 37"/>
            <p:cNvSpPr>
              <a:spLocks noChangeArrowheads="1"/>
            </p:cNvSpPr>
            <p:nvPr/>
          </p:nvSpPr>
          <p:spPr bwMode="auto">
            <a:xfrm>
              <a:off x="2511" y="3407"/>
              <a:ext cx="8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7654" name="Rectangle 38"/>
            <p:cNvSpPr>
              <a:spLocks noChangeArrowheads="1"/>
            </p:cNvSpPr>
            <p:nvPr/>
          </p:nvSpPr>
          <p:spPr bwMode="auto">
            <a:xfrm>
              <a:off x="4099" y="3011"/>
              <a:ext cx="7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367655" name="Rectangle 39"/>
            <p:cNvSpPr>
              <a:spLocks noChangeArrowheads="1"/>
            </p:cNvSpPr>
            <p:nvPr/>
          </p:nvSpPr>
          <p:spPr bwMode="auto">
            <a:xfrm>
              <a:off x="3390" y="3011"/>
              <a:ext cx="7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7656" name="Rectangle 40"/>
            <p:cNvSpPr>
              <a:spLocks noChangeArrowheads="1"/>
            </p:cNvSpPr>
            <p:nvPr/>
          </p:nvSpPr>
          <p:spPr bwMode="auto">
            <a:xfrm>
              <a:off x="2511" y="3011"/>
              <a:ext cx="8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7657" name="Rectangle 41"/>
            <p:cNvSpPr>
              <a:spLocks noChangeArrowheads="1"/>
            </p:cNvSpPr>
            <p:nvPr/>
          </p:nvSpPr>
          <p:spPr bwMode="auto">
            <a:xfrm>
              <a:off x="1491" y="3095"/>
              <a:ext cx="10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200" b="0">
                <a:solidFill>
                  <a:srgbClr val="000066"/>
                </a:solidFill>
              </a:endParaRPr>
            </a:p>
          </p:txBody>
        </p:sp>
        <p:sp>
          <p:nvSpPr>
            <p:cNvPr id="367658" name="Rectangle 42"/>
            <p:cNvSpPr>
              <a:spLocks noChangeArrowheads="1"/>
            </p:cNvSpPr>
            <p:nvPr/>
          </p:nvSpPr>
          <p:spPr bwMode="auto">
            <a:xfrm>
              <a:off x="385" y="3095"/>
              <a:ext cx="11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200" b="0">
                <a:solidFill>
                  <a:srgbClr val="000066"/>
                </a:solidFill>
              </a:endParaRPr>
            </a:p>
          </p:txBody>
        </p:sp>
        <p:sp>
          <p:nvSpPr>
            <p:cNvPr id="367659" name="Rectangle 43"/>
            <p:cNvSpPr>
              <a:spLocks noChangeArrowheads="1"/>
            </p:cNvSpPr>
            <p:nvPr/>
          </p:nvSpPr>
          <p:spPr bwMode="auto">
            <a:xfrm>
              <a:off x="4099" y="2577"/>
              <a:ext cx="7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截止</a:t>
              </a:r>
            </a:p>
          </p:txBody>
        </p:sp>
        <p:sp>
          <p:nvSpPr>
            <p:cNvPr id="367660" name="Rectangle 44"/>
            <p:cNvSpPr>
              <a:spLocks noChangeArrowheads="1"/>
            </p:cNvSpPr>
            <p:nvPr/>
          </p:nvSpPr>
          <p:spPr bwMode="auto">
            <a:xfrm>
              <a:off x="3390" y="2577"/>
              <a:ext cx="7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7661" name="Rectangle 45"/>
            <p:cNvSpPr>
              <a:spLocks noChangeArrowheads="1"/>
            </p:cNvSpPr>
            <p:nvPr/>
          </p:nvSpPr>
          <p:spPr bwMode="auto">
            <a:xfrm>
              <a:off x="2511" y="2577"/>
              <a:ext cx="8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7662" name="Rectangle 46"/>
            <p:cNvSpPr>
              <a:spLocks noChangeArrowheads="1"/>
            </p:cNvSpPr>
            <p:nvPr/>
          </p:nvSpPr>
          <p:spPr bwMode="auto">
            <a:xfrm>
              <a:off x="1491" y="2577"/>
              <a:ext cx="10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200" b="0">
                <a:solidFill>
                  <a:srgbClr val="000066"/>
                </a:solidFill>
              </a:endParaRPr>
            </a:p>
          </p:txBody>
        </p:sp>
        <p:sp>
          <p:nvSpPr>
            <p:cNvPr id="367663" name="Rectangle 47"/>
            <p:cNvSpPr>
              <a:spLocks noChangeArrowheads="1"/>
            </p:cNvSpPr>
            <p:nvPr/>
          </p:nvSpPr>
          <p:spPr bwMode="auto">
            <a:xfrm>
              <a:off x="385" y="2577"/>
              <a:ext cx="11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6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en-GB" altLang="zh-CN" sz="2200" b="0">
                <a:solidFill>
                  <a:srgbClr val="000066"/>
                </a:solidFill>
              </a:endParaRPr>
            </a:p>
          </p:txBody>
        </p:sp>
        <p:sp>
          <p:nvSpPr>
            <p:cNvPr id="367664" name="Rectangle 48"/>
            <p:cNvSpPr>
              <a:spLocks noChangeArrowheads="1"/>
            </p:cNvSpPr>
            <p:nvPr/>
          </p:nvSpPr>
          <p:spPr bwMode="auto">
            <a:xfrm>
              <a:off x="4099" y="2330"/>
              <a:ext cx="71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367665" name="Rectangle 49"/>
            <p:cNvSpPr>
              <a:spLocks noChangeArrowheads="1"/>
            </p:cNvSpPr>
            <p:nvPr/>
          </p:nvSpPr>
          <p:spPr bwMode="auto">
            <a:xfrm>
              <a:off x="3390" y="2330"/>
              <a:ext cx="70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7666" name="Rectangle 50"/>
            <p:cNvSpPr>
              <a:spLocks noChangeArrowheads="1"/>
            </p:cNvSpPr>
            <p:nvPr/>
          </p:nvSpPr>
          <p:spPr bwMode="auto">
            <a:xfrm>
              <a:off x="2511" y="2330"/>
              <a:ext cx="87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7667" name="Rectangle 51"/>
            <p:cNvSpPr>
              <a:spLocks noChangeArrowheads="1"/>
            </p:cNvSpPr>
            <p:nvPr/>
          </p:nvSpPr>
          <p:spPr bwMode="auto">
            <a:xfrm>
              <a:off x="1491" y="2330"/>
              <a:ext cx="102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×</a:t>
              </a:r>
            </a:p>
          </p:txBody>
        </p:sp>
        <p:sp>
          <p:nvSpPr>
            <p:cNvPr id="367668" name="Rectangle 52"/>
            <p:cNvSpPr>
              <a:spLocks noChangeArrowheads="1"/>
            </p:cNvSpPr>
            <p:nvPr/>
          </p:nvSpPr>
          <p:spPr bwMode="auto">
            <a:xfrm>
              <a:off x="385" y="2330"/>
              <a:ext cx="1106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×</a:t>
              </a:r>
            </a:p>
          </p:txBody>
        </p:sp>
        <p:sp>
          <p:nvSpPr>
            <p:cNvPr id="367669" name="Rectangle 53"/>
            <p:cNvSpPr>
              <a:spLocks noChangeArrowheads="1"/>
            </p:cNvSpPr>
            <p:nvPr/>
          </p:nvSpPr>
          <p:spPr bwMode="auto">
            <a:xfrm>
              <a:off x="4099" y="1848"/>
              <a:ext cx="713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放电管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367670" name="Rectangle 54"/>
            <p:cNvSpPr>
              <a:spLocks noChangeArrowheads="1"/>
            </p:cNvSpPr>
            <p:nvPr/>
          </p:nvSpPr>
          <p:spPr bwMode="auto">
            <a:xfrm>
              <a:off x="3390" y="1848"/>
              <a:ext cx="70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输出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i="1">
                  <a:solidFill>
                    <a:srgbClr val="000066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O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7671" name="Rectangle 55"/>
            <p:cNvSpPr>
              <a:spLocks noChangeArrowheads="1"/>
            </p:cNvSpPr>
            <p:nvPr/>
          </p:nvSpPr>
          <p:spPr bwMode="auto">
            <a:xfrm>
              <a:off x="2511" y="1848"/>
              <a:ext cx="87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复位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i="1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i="1" baseline="-25000">
                  <a:solidFill>
                    <a:srgbClr val="000066"/>
                  </a:solidFill>
                  <a:ea typeface="楷体_GB2312" pitchFamily="49" charset="-122"/>
                </a:rPr>
                <a:t>D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7672" name="Rectangle 56"/>
            <p:cNvSpPr>
              <a:spLocks noChangeArrowheads="1"/>
            </p:cNvSpPr>
            <p:nvPr/>
          </p:nvSpPr>
          <p:spPr bwMode="auto">
            <a:xfrm>
              <a:off x="1463" y="1848"/>
              <a:ext cx="1077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触发输入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i="1">
                  <a:solidFill>
                    <a:srgbClr val="000066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I2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7673" name="Rectangle 57"/>
            <p:cNvSpPr>
              <a:spLocks noChangeArrowheads="1"/>
            </p:cNvSpPr>
            <p:nvPr/>
          </p:nvSpPr>
          <p:spPr bwMode="auto">
            <a:xfrm>
              <a:off x="385" y="1848"/>
              <a:ext cx="1106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阈值输入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kumimoji="0" lang="en-US" altLang="zh-CN" i="1">
                  <a:solidFill>
                    <a:srgbClr val="000066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I1</a:t>
              </a:r>
              <a:r>
                <a:rPr kumimoji="0"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67674" name="Rectangle 58"/>
            <p:cNvSpPr>
              <a:spLocks noChangeArrowheads="1"/>
            </p:cNvSpPr>
            <p:nvPr/>
          </p:nvSpPr>
          <p:spPr bwMode="auto">
            <a:xfrm>
              <a:off x="3390" y="1451"/>
              <a:ext cx="142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输    出</a:t>
              </a:r>
            </a:p>
          </p:txBody>
        </p:sp>
        <p:sp>
          <p:nvSpPr>
            <p:cNvPr id="367675" name="Rectangle 59"/>
            <p:cNvSpPr>
              <a:spLocks noChangeArrowheads="1"/>
            </p:cNvSpPr>
            <p:nvPr/>
          </p:nvSpPr>
          <p:spPr bwMode="auto">
            <a:xfrm>
              <a:off x="385" y="1451"/>
              <a:ext cx="3005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zh-CN" altLang="en-US">
                  <a:solidFill>
                    <a:srgbClr val="000066"/>
                  </a:solidFill>
                  <a:ea typeface="楷体_GB2312" pitchFamily="49" charset="-122"/>
                </a:rPr>
                <a:t>输      入</a:t>
              </a:r>
            </a:p>
          </p:txBody>
        </p:sp>
        <p:sp>
          <p:nvSpPr>
            <p:cNvPr id="367676" name="Line 60"/>
            <p:cNvSpPr>
              <a:spLocks noChangeShapeType="1"/>
            </p:cNvSpPr>
            <p:nvPr/>
          </p:nvSpPr>
          <p:spPr bwMode="auto">
            <a:xfrm>
              <a:off x="385" y="1451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>
              <a:off x="385" y="3804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385" y="1451"/>
              <a:ext cx="0" cy="39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385" y="1848"/>
              <a:ext cx="44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385" y="1848"/>
              <a:ext cx="0" cy="1985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>
              <a:off x="3390" y="1451"/>
              <a:ext cx="0" cy="235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385" y="2273"/>
              <a:ext cx="44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491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2511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4099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6" name="Line 70"/>
            <p:cNvSpPr>
              <a:spLocks noChangeShapeType="1"/>
            </p:cNvSpPr>
            <p:nvPr/>
          </p:nvSpPr>
          <p:spPr bwMode="auto">
            <a:xfrm>
              <a:off x="385" y="2642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7" name="Line 71"/>
            <p:cNvSpPr>
              <a:spLocks noChangeShapeType="1"/>
            </p:cNvSpPr>
            <p:nvPr/>
          </p:nvSpPr>
          <p:spPr bwMode="auto">
            <a:xfrm>
              <a:off x="385" y="3031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688" name="Line 72"/>
            <p:cNvSpPr>
              <a:spLocks noChangeShapeType="1"/>
            </p:cNvSpPr>
            <p:nvPr/>
          </p:nvSpPr>
          <p:spPr bwMode="auto">
            <a:xfrm>
              <a:off x="385" y="3428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7689" name="Object 73"/>
            <p:cNvGraphicFramePr>
              <a:graphicFrameLocks noChangeAspect="1"/>
            </p:cNvGraphicFramePr>
            <p:nvPr/>
          </p:nvGraphicFramePr>
          <p:xfrm>
            <a:off x="1653" y="2982"/>
            <a:ext cx="6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5" imgW="507960" imgH="406080" progId="Equation.3">
                    <p:embed/>
                  </p:oleObj>
                </mc:Choice>
                <mc:Fallback>
                  <p:oleObj name="Equation" r:id="rId5" imgW="507960" imgH="406080" progId="Equation.3">
                    <p:embed/>
                    <p:pic>
                      <p:nvPicPr>
                        <p:cNvPr id="367689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982"/>
                          <a:ext cx="6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90" name="Object 74"/>
            <p:cNvGraphicFramePr>
              <a:graphicFrameLocks noChangeAspect="1"/>
            </p:cNvGraphicFramePr>
            <p:nvPr/>
          </p:nvGraphicFramePr>
          <p:xfrm>
            <a:off x="1653" y="2605"/>
            <a:ext cx="6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7" imgW="507960" imgH="406080" progId="Equation.3">
                    <p:embed/>
                  </p:oleObj>
                </mc:Choice>
                <mc:Fallback>
                  <p:oleObj name="Equation" r:id="rId7" imgW="507960" imgH="406080" progId="Equation.3">
                    <p:embed/>
                    <p:pic>
                      <p:nvPicPr>
                        <p:cNvPr id="36769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605"/>
                          <a:ext cx="6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91" name="Object 75"/>
            <p:cNvGraphicFramePr>
              <a:graphicFrameLocks noChangeAspect="1"/>
            </p:cNvGraphicFramePr>
            <p:nvPr/>
          </p:nvGraphicFramePr>
          <p:xfrm>
            <a:off x="1653" y="3379"/>
            <a:ext cx="6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9" imgW="507960" imgH="406080" progId="Equation.3">
                    <p:embed/>
                  </p:oleObj>
                </mc:Choice>
                <mc:Fallback>
                  <p:oleObj name="Equation" r:id="rId9" imgW="507960" imgH="406080" progId="Equation.3">
                    <p:embed/>
                    <p:pic>
                      <p:nvPicPr>
                        <p:cNvPr id="367691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379"/>
                          <a:ext cx="6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92" name="Object 76"/>
            <p:cNvGraphicFramePr>
              <a:graphicFrameLocks noChangeAspect="1"/>
            </p:cNvGraphicFramePr>
            <p:nvPr/>
          </p:nvGraphicFramePr>
          <p:xfrm>
            <a:off x="640" y="3011"/>
            <a:ext cx="5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11" imgW="507960" imgH="406080" progId="Equation.3">
                    <p:embed/>
                  </p:oleObj>
                </mc:Choice>
                <mc:Fallback>
                  <p:oleObj name="Equation" r:id="rId11" imgW="507960" imgH="406080" progId="Equation.3">
                    <p:embed/>
                    <p:pic>
                      <p:nvPicPr>
                        <p:cNvPr id="36769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011"/>
                          <a:ext cx="5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93" name="Object 77"/>
            <p:cNvGraphicFramePr>
              <a:graphicFrameLocks noChangeAspect="1"/>
            </p:cNvGraphicFramePr>
            <p:nvPr/>
          </p:nvGraphicFramePr>
          <p:xfrm>
            <a:off x="640" y="2602"/>
            <a:ext cx="5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3" imgW="507960" imgH="406080" progId="Equation.3">
                    <p:embed/>
                  </p:oleObj>
                </mc:Choice>
                <mc:Fallback>
                  <p:oleObj name="Equation" r:id="rId13" imgW="507960" imgH="406080" progId="Equation.3">
                    <p:embed/>
                    <p:pic>
                      <p:nvPicPr>
                        <p:cNvPr id="367693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602"/>
                          <a:ext cx="5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94" name="Object 78"/>
            <p:cNvGraphicFramePr>
              <a:graphicFrameLocks noChangeAspect="1"/>
            </p:cNvGraphicFramePr>
            <p:nvPr/>
          </p:nvGraphicFramePr>
          <p:xfrm>
            <a:off x="640" y="3379"/>
            <a:ext cx="5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5" imgW="507960" imgH="406080" progId="Equation.3">
                    <p:embed/>
                  </p:oleObj>
                </mc:Choice>
                <mc:Fallback>
                  <p:oleObj name="Equation" r:id="rId15" imgW="507960" imgH="406080" progId="Equation.3">
                    <p:embed/>
                    <p:pic>
                      <p:nvPicPr>
                        <p:cNvPr id="367694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379"/>
                          <a:ext cx="5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95" name="Line 79"/>
            <p:cNvSpPr>
              <a:spLocks noChangeShapeType="1"/>
            </p:cNvSpPr>
            <p:nvPr/>
          </p:nvSpPr>
          <p:spPr bwMode="auto">
            <a:xfrm>
              <a:off x="4808" y="1451"/>
              <a:ext cx="0" cy="2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7696" name="Line 80"/>
          <p:cNvSpPr>
            <a:spLocks noChangeShapeType="1"/>
          </p:cNvSpPr>
          <p:nvPr/>
        </p:nvSpPr>
        <p:spPr bwMode="auto">
          <a:xfrm>
            <a:off x="5292725" y="2598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79" name="Rectangle 111">
            <a:extLst>
              <a:ext uri="{FF2B5EF4-FFF2-40B4-BE49-F238E27FC236}">
                <a16:creationId xmlns:a16="http://schemas.microsoft.com/office/drawing/2014/main" id="{97319B0D-E36D-44FD-B73D-63713003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052513"/>
            <a:ext cx="6003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施密特触发器</a:t>
            </a:r>
            <a:r>
              <a:rPr lang="zh-CN" altLang="en-US" sz="2400">
                <a:solidFill>
                  <a:srgbClr val="000066"/>
                </a:solidFill>
                <a:latin typeface="Verdana" panose="020B0604030504040204" pitchFamily="34" charset="0"/>
                <a:ea typeface="楷体_GB2312" pitchFamily="49" charset="-122"/>
              </a:rPr>
              <a:t>电压传输特性</a:t>
            </a:r>
            <a:r>
              <a:rPr lang="zh-CN" altLang="en-US" sz="2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及工作特点：</a:t>
            </a:r>
          </a:p>
        </p:txBody>
      </p:sp>
      <p:sp>
        <p:nvSpPr>
          <p:cNvPr id="365680" name="Rectangle 112">
            <a:extLst>
              <a:ext uri="{FF2B5EF4-FFF2-40B4-BE49-F238E27FC236}">
                <a16:creationId xmlns:a16="http://schemas.microsoft.com/office/drawing/2014/main" id="{F002BDA0-C10F-47D4-B184-F34C6F101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570038"/>
            <a:ext cx="8288337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30000"/>
              </a:spcBef>
            </a:pPr>
            <a:r>
              <a:rPr lang="en-US" altLang="zh-CN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① </a:t>
            </a:r>
            <a:r>
              <a:rPr lang="zh-CN" altLang="en-US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施密特触发器属于电平触发器件，当输入信号达到某一定电压值时，输出电压会发生突变。</a:t>
            </a:r>
          </a:p>
        </p:txBody>
      </p:sp>
      <p:sp>
        <p:nvSpPr>
          <p:cNvPr id="365681" name="Rectangle 113">
            <a:extLst>
              <a:ext uri="{FF2B5EF4-FFF2-40B4-BE49-F238E27FC236}">
                <a16:creationId xmlns:a16="http://schemas.microsoft.com/office/drawing/2014/main" id="{62D2B319-A6C7-49E8-9FB0-95109EF9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6350"/>
            <a:ext cx="8348663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30000"/>
              </a:spcBef>
            </a:pPr>
            <a:r>
              <a:rPr lang="en-US" altLang="zh-CN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② </a:t>
            </a:r>
            <a:r>
              <a:rPr lang="zh-CN" altLang="en-US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电路有两个阈值电压。 输入信号增加和减少时，电路的阈值电压分别是正向阈值电压</a:t>
            </a:r>
            <a:r>
              <a:rPr lang="zh-CN" altLang="en-US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2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T+</a:t>
            </a:r>
            <a:r>
              <a:rPr lang="zh-CN" altLang="en-US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）和负阈值电压（</a:t>
            </a:r>
            <a:r>
              <a:rPr lang="en-US" altLang="zh-CN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2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T-</a:t>
            </a:r>
            <a:r>
              <a:rPr lang="zh-CN" altLang="en-US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 。</a:t>
            </a:r>
          </a:p>
        </p:txBody>
      </p:sp>
      <p:sp>
        <p:nvSpPr>
          <p:cNvPr id="365682" name="Rectangle 114">
            <a:extLst>
              <a:ext uri="{FF2B5EF4-FFF2-40B4-BE49-F238E27FC236}">
                <a16:creationId xmlns:a16="http://schemas.microsoft.com/office/drawing/2014/main" id="{5E9A47C2-F33A-4412-B650-172778E2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881688"/>
            <a:ext cx="37385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同相输出施密特触发器</a:t>
            </a:r>
          </a:p>
        </p:txBody>
      </p:sp>
      <p:sp>
        <p:nvSpPr>
          <p:cNvPr id="365683" name="Rectangle 115">
            <a:extLst>
              <a:ext uri="{FF2B5EF4-FFF2-40B4-BE49-F238E27FC236}">
                <a16:creationId xmlns:a16="http://schemas.microsoft.com/office/drawing/2014/main" id="{73887621-47E9-428B-B455-56D1E45A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5832475"/>
            <a:ext cx="35163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反相输出施密特触发器</a:t>
            </a:r>
          </a:p>
        </p:txBody>
      </p:sp>
      <p:graphicFrame>
        <p:nvGraphicFramePr>
          <p:cNvPr id="365684" name="Object 116">
            <a:extLst>
              <a:ext uri="{FF2B5EF4-FFF2-40B4-BE49-F238E27FC236}">
                <a16:creationId xmlns:a16="http://schemas.microsoft.com/office/drawing/2014/main" id="{7139ACB7-2E75-4690-94CB-B3D799507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076700"/>
          <a:ext cx="21955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图片" r:id="rId4" imgW="1333440" imgH="667440" progId="Word.Picture.8">
                  <p:embed/>
                </p:oleObj>
              </mc:Choice>
              <mc:Fallback>
                <p:oleObj name="图片" r:id="rId4" imgW="1333440" imgH="667440" progId="Word.Picture.8">
                  <p:embed/>
                  <p:pic>
                    <p:nvPicPr>
                      <p:cNvPr id="365684" name="Object 116">
                        <a:extLst>
                          <a:ext uri="{FF2B5EF4-FFF2-40B4-BE49-F238E27FC236}">
                            <a16:creationId xmlns:a16="http://schemas.microsoft.com/office/drawing/2014/main" id="{7139ACB7-2E75-4690-94CB-B3D799507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076700"/>
                        <a:ext cx="2195513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85" name="Object 117">
            <a:extLst>
              <a:ext uri="{FF2B5EF4-FFF2-40B4-BE49-F238E27FC236}">
                <a16:creationId xmlns:a16="http://schemas.microsoft.com/office/drawing/2014/main" id="{28BF668A-37C9-4788-AD5E-8D4A27D60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076700"/>
          <a:ext cx="20145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图片" r:id="rId6" imgW="1333440" imgH="667440" progId="Word.Picture.8">
                  <p:embed/>
                </p:oleObj>
              </mc:Choice>
              <mc:Fallback>
                <p:oleObj name="图片" r:id="rId6" imgW="1333440" imgH="667440" progId="Word.Picture.8">
                  <p:embed/>
                  <p:pic>
                    <p:nvPicPr>
                      <p:cNvPr id="365685" name="Object 117">
                        <a:extLst>
                          <a:ext uri="{FF2B5EF4-FFF2-40B4-BE49-F238E27FC236}">
                            <a16:creationId xmlns:a16="http://schemas.microsoft.com/office/drawing/2014/main" id="{28BF668A-37C9-4788-AD5E-8D4A27D60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76700"/>
                        <a:ext cx="201453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86" name="Object 118">
            <a:extLst>
              <a:ext uri="{FF2B5EF4-FFF2-40B4-BE49-F238E27FC236}">
                <a16:creationId xmlns:a16="http://schemas.microsoft.com/office/drawing/2014/main" id="{1587441C-BB0E-4F16-9F69-49D39BE51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3590925"/>
          <a:ext cx="26289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图片" r:id="rId8" imgW="1504800" imgH="1285920" progId="Word.Picture.8">
                  <p:embed/>
                </p:oleObj>
              </mc:Choice>
              <mc:Fallback>
                <p:oleObj name="图片" r:id="rId8" imgW="1504800" imgH="1285920" progId="Word.Picture.8">
                  <p:embed/>
                  <p:pic>
                    <p:nvPicPr>
                      <p:cNvPr id="365686" name="Object 118">
                        <a:extLst>
                          <a:ext uri="{FF2B5EF4-FFF2-40B4-BE49-F238E27FC236}">
                            <a16:creationId xmlns:a16="http://schemas.microsoft.com/office/drawing/2014/main" id="{1587441C-BB0E-4F16-9F69-49D39BE51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3590925"/>
                        <a:ext cx="2628900" cy="223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5687" name="Group 119">
            <a:extLst>
              <a:ext uri="{FF2B5EF4-FFF2-40B4-BE49-F238E27FC236}">
                <a16:creationId xmlns:a16="http://schemas.microsoft.com/office/drawing/2014/main" id="{61AE5BB8-15A7-483C-A591-08A1D332048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573463"/>
            <a:ext cx="3092450" cy="2286000"/>
            <a:chOff x="294" y="2205"/>
            <a:chExt cx="1948" cy="1440"/>
          </a:xfrm>
        </p:grpSpPr>
        <p:sp>
          <p:nvSpPr>
            <p:cNvPr id="365688" name="AutoShape 120">
              <a:extLst>
                <a:ext uri="{FF2B5EF4-FFF2-40B4-BE49-F238E27FC236}">
                  <a16:creationId xmlns:a16="http://schemas.microsoft.com/office/drawing/2014/main" id="{A3C5353A-F3D4-454A-BA16-FB79FD32A3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4" y="2205"/>
              <a:ext cx="1948" cy="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89" name="Rectangle 121">
              <a:extLst>
                <a:ext uri="{FF2B5EF4-FFF2-40B4-BE49-F238E27FC236}">
                  <a16:creationId xmlns:a16="http://schemas.microsoft.com/office/drawing/2014/main" id="{B752E146-FD74-462F-AC3D-D2813856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23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65690" name="Freeform 122">
              <a:extLst>
                <a:ext uri="{FF2B5EF4-FFF2-40B4-BE49-F238E27FC236}">
                  <a16:creationId xmlns:a16="http://schemas.microsoft.com/office/drawing/2014/main" id="{DABAAD5E-1E87-4897-9577-0E377BF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2263"/>
              <a:ext cx="34" cy="127"/>
            </a:xfrm>
            <a:custGeom>
              <a:avLst/>
              <a:gdLst>
                <a:gd name="T0" fmla="*/ 19 w 34"/>
                <a:gd name="T1" fmla="*/ 0 h 127"/>
                <a:gd name="T2" fmla="*/ 0 w 34"/>
                <a:gd name="T3" fmla="*/ 127 h 127"/>
                <a:gd name="T4" fmla="*/ 34 w 34"/>
                <a:gd name="T5" fmla="*/ 127 h 127"/>
                <a:gd name="T6" fmla="*/ 19 w 34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7">
                  <a:moveTo>
                    <a:pt x="19" y="0"/>
                  </a:moveTo>
                  <a:lnTo>
                    <a:pt x="0" y="127"/>
                  </a:lnTo>
                  <a:lnTo>
                    <a:pt x="34" y="12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1" name="Freeform 123">
              <a:extLst>
                <a:ext uri="{FF2B5EF4-FFF2-40B4-BE49-F238E27FC236}">
                  <a16:creationId xmlns:a16="http://schemas.microsoft.com/office/drawing/2014/main" id="{3A17A812-F963-4BC5-92FA-CEFEA528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2263"/>
              <a:ext cx="34" cy="127"/>
            </a:xfrm>
            <a:custGeom>
              <a:avLst/>
              <a:gdLst>
                <a:gd name="T0" fmla="*/ 19 w 34"/>
                <a:gd name="T1" fmla="*/ 0 h 127"/>
                <a:gd name="T2" fmla="*/ 0 w 34"/>
                <a:gd name="T3" fmla="*/ 127 h 127"/>
                <a:gd name="T4" fmla="*/ 34 w 34"/>
                <a:gd name="T5" fmla="*/ 127 h 127"/>
                <a:gd name="T6" fmla="*/ 19 w 34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7">
                  <a:moveTo>
                    <a:pt x="19" y="0"/>
                  </a:moveTo>
                  <a:lnTo>
                    <a:pt x="0" y="127"/>
                  </a:lnTo>
                  <a:lnTo>
                    <a:pt x="34" y="127"/>
                  </a:lnTo>
                  <a:lnTo>
                    <a:pt x="19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2" name="Line 124">
              <a:extLst>
                <a:ext uri="{FF2B5EF4-FFF2-40B4-BE49-F238E27FC236}">
                  <a16:creationId xmlns:a16="http://schemas.microsoft.com/office/drawing/2014/main" id="{656D781A-1D75-46AD-8434-9BD23CA1F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2328"/>
              <a:ext cx="1" cy="10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3" name="Freeform 125">
              <a:extLst>
                <a:ext uri="{FF2B5EF4-FFF2-40B4-BE49-F238E27FC236}">
                  <a16:creationId xmlns:a16="http://schemas.microsoft.com/office/drawing/2014/main" id="{45B5835F-7CF7-4F19-B5F3-7587ACC7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3394"/>
              <a:ext cx="127" cy="38"/>
            </a:xfrm>
            <a:custGeom>
              <a:avLst/>
              <a:gdLst>
                <a:gd name="T0" fmla="*/ 127 w 127"/>
                <a:gd name="T1" fmla="*/ 19 h 38"/>
                <a:gd name="T2" fmla="*/ 0 w 127"/>
                <a:gd name="T3" fmla="*/ 0 h 38"/>
                <a:gd name="T4" fmla="*/ 0 w 127"/>
                <a:gd name="T5" fmla="*/ 38 h 38"/>
                <a:gd name="T6" fmla="*/ 127 w 127"/>
                <a:gd name="T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38">
                  <a:moveTo>
                    <a:pt x="127" y="19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4" name="Freeform 126">
              <a:extLst>
                <a:ext uri="{FF2B5EF4-FFF2-40B4-BE49-F238E27FC236}">
                  <a16:creationId xmlns:a16="http://schemas.microsoft.com/office/drawing/2014/main" id="{137D300E-1469-4C28-A943-805775139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3394"/>
              <a:ext cx="127" cy="38"/>
            </a:xfrm>
            <a:custGeom>
              <a:avLst/>
              <a:gdLst>
                <a:gd name="T0" fmla="*/ 127 w 127"/>
                <a:gd name="T1" fmla="*/ 19 h 38"/>
                <a:gd name="T2" fmla="*/ 0 w 127"/>
                <a:gd name="T3" fmla="*/ 0 h 38"/>
                <a:gd name="T4" fmla="*/ 0 w 127"/>
                <a:gd name="T5" fmla="*/ 38 h 38"/>
                <a:gd name="T6" fmla="*/ 127 w 127"/>
                <a:gd name="T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38">
                  <a:moveTo>
                    <a:pt x="127" y="19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7" y="19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5" name="Line 127">
              <a:extLst>
                <a:ext uri="{FF2B5EF4-FFF2-40B4-BE49-F238E27FC236}">
                  <a16:creationId xmlns:a16="http://schemas.microsoft.com/office/drawing/2014/main" id="{C1F00EC6-1795-4593-A55E-EAD7E5F6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3363"/>
              <a:ext cx="1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6" name="Line 128">
              <a:extLst>
                <a:ext uri="{FF2B5EF4-FFF2-40B4-BE49-F238E27FC236}">
                  <a16:creationId xmlns:a16="http://schemas.microsoft.com/office/drawing/2014/main" id="{BEAE0DF8-BB88-4292-9ACC-BF3955B19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3417"/>
              <a:ext cx="12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7" name="Freeform 129">
              <a:extLst>
                <a:ext uri="{FF2B5EF4-FFF2-40B4-BE49-F238E27FC236}">
                  <a16:creationId xmlns:a16="http://schemas.microsoft.com/office/drawing/2014/main" id="{FC420274-705D-4D8F-BC75-F05051229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670"/>
              <a:ext cx="176" cy="47"/>
            </a:xfrm>
            <a:custGeom>
              <a:avLst/>
              <a:gdLst>
                <a:gd name="T0" fmla="*/ 0 w 176"/>
                <a:gd name="T1" fmla="*/ 24 h 47"/>
                <a:gd name="T2" fmla="*/ 176 w 176"/>
                <a:gd name="T3" fmla="*/ 0 h 47"/>
                <a:gd name="T4" fmla="*/ 176 w 176"/>
                <a:gd name="T5" fmla="*/ 47 h 47"/>
                <a:gd name="T6" fmla="*/ 0 w 176"/>
                <a:gd name="T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47">
                  <a:moveTo>
                    <a:pt x="0" y="24"/>
                  </a:moveTo>
                  <a:lnTo>
                    <a:pt x="176" y="0"/>
                  </a:lnTo>
                  <a:lnTo>
                    <a:pt x="17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8" name="Freeform 130">
              <a:extLst>
                <a:ext uri="{FF2B5EF4-FFF2-40B4-BE49-F238E27FC236}">
                  <a16:creationId xmlns:a16="http://schemas.microsoft.com/office/drawing/2014/main" id="{35DCA997-A14A-4913-B844-2F715D46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670"/>
              <a:ext cx="176" cy="47"/>
            </a:xfrm>
            <a:custGeom>
              <a:avLst/>
              <a:gdLst>
                <a:gd name="T0" fmla="*/ 0 w 176"/>
                <a:gd name="T1" fmla="*/ 24 h 47"/>
                <a:gd name="T2" fmla="*/ 176 w 176"/>
                <a:gd name="T3" fmla="*/ 0 h 47"/>
                <a:gd name="T4" fmla="*/ 176 w 176"/>
                <a:gd name="T5" fmla="*/ 47 h 47"/>
                <a:gd name="T6" fmla="*/ 0 w 176"/>
                <a:gd name="T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47">
                  <a:moveTo>
                    <a:pt x="0" y="24"/>
                  </a:moveTo>
                  <a:lnTo>
                    <a:pt x="176" y="0"/>
                  </a:lnTo>
                  <a:lnTo>
                    <a:pt x="176" y="47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9" name="Line 131">
              <a:extLst>
                <a:ext uri="{FF2B5EF4-FFF2-40B4-BE49-F238E27FC236}">
                  <a16:creationId xmlns:a16="http://schemas.microsoft.com/office/drawing/2014/main" id="{025163F0-9E85-4312-8A9F-17B5FDFB8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90"/>
              <a:ext cx="69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0" name="Line 132">
              <a:extLst>
                <a:ext uri="{FF2B5EF4-FFF2-40B4-BE49-F238E27FC236}">
                  <a16:creationId xmlns:a16="http://schemas.microsoft.com/office/drawing/2014/main" id="{D8156EF8-A370-40A2-9485-BDE4D01DB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2682"/>
              <a:ext cx="1" cy="62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1" name="Line 133">
              <a:extLst>
                <a:ext uri="{FF2B5EF4-FFF2-40B4-BE49-F238E27FC236}">
                  <a16:creationId xmlns:a16="http://schemas.microsoft.com/office/drawing/2014/main" id="{A98ED053-17A7-4E28-8620-C9E6F579A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2690"/>
              <a:ext cx="1" cy="62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2" name="Freeform 134">
              <a:extLst>
                <a:ext uri="{FF2B5EF4-FFF2-40B4-BE49-F238E27FC236}">
                  <a16:creationId xmlns:a16="http://schemas.microsoft.com/office/drawing/2014/main" id="{8E9899C9-ECB4-4BFF-8689-2D178780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3286"/>
              <a:ext cx="176" cy="46"/>
            </a:xfrm>
            <a:custGeom>
              <a:avLst/>
              <a:gdLst>
                <a:gd name="T0" fmla="*/ 176 w 176"/>
                <a:gd name="T1" fmla="*/ 23 h 46"/>
                <a:gd name="T2" fmla="*/ 0 w 176"/>
                <a:gd name="T3" fmla="*/ 0 h 46"/>
                <a:gd name="T4" fmla="*/ 0 w 176"/>
                <a:gd name="T5" fmla="*/ 46 h 46"/>
                <a:gd name="T6" fmla="*/ 176 w 176"/>
                <a:gd name="T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46">
                  <a:moveTo>
                    <a:pt x="176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7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3" name="Freeform 135">
              <a:extLst>
                <a:ext uri="{FF2B5EF4-FFF2-40B4-BE49-F238E27FC236}">
                  <a16:creationId xmlns:a16="http://schemas.microsoft.com/office/drawing/2014/main" id="{A03442BE-FFA1-4845-9912-5D442BA9F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3286"/>
              <a:ext cx="176" cy="46"/>
            </a:xfrm>
            <a:custGeom>
              <a:avLst/>
              <a:gdLst>
                <a:gd name="T0" fmla="*/ 176 w 176"/>
                <a:gd name="T1" fmla="*/ 23 h 46"/>
                <a:gd name="T2" fmla="*/ 0 w 176"/>
                <a:gd name="T3" fmla="*/ 0 h 46"/>
                <a:gd name="T4" fmla="*/ 0 w 176"/>
                <a:gd name="T5" fmla="*/ 46 h 46"/>
                <a:gd name="T6" fmla="*/ 176 w 176"/>
                <a:gd name="T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46">
                  <a:moveTo>
                    <a:pt x="176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76" y="2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4" name="Line 136">
              <a:extLst>
                <a:ext uri="{FF2B5EF4-FFF2-40B4-BE49-F238E27FC236}">
                  <a16:creationId xmlns:a16="http://schemas.microsoft.com/office/drawing/2014/main" id="{72DB0C7B-32A8-419D-AA82-8AB68B852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3309"/>
              <a:ext cx="60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5" name="Freeform 137">
              <a:extLst>
                <a:ext uri="{FF2B5EF4-FFF2-40B4-BE49-F238E27FC236}">
                  <a16:creationId xmlns:a16="http://schemas.microsoft.com/office/drawing/2014/main" id="{6CD73545-5EB8-47A0-A27B-BB86C0BC7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886"/>
              <a:ext cx="46" cy="177"/>
            </a:xfrm>
            <a:custGeom>
              <a:avLst/>
              <a:gdLst>
                <a:gd name="T0" fmla="*/ 23 w 46"/>
                <a:gd name="T1" fmla="*/ 0 h 177"/>
                <a:gd name="T2" fmla="*/ 46 w 46"/>
                <a:gd name="T3" fmla="*/ 177 h 177"/>
                <a:gd name="T4" fmla="*/ 0 w 46"/>
                <a:gd name="T5" fmla="*/ 177 h 177"/>
                <a:gd name="T6" fmla="*/ 23 w 46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7">
                  <a:moveTo>
                    <a:pt x="23" y="0"/>
                  </a:moveTo>
                  <a:lnTo>
                    <a:pt x="46" y="177"/>
                  </a:lnTo>
                  <a:lnTo>
                    <a:pt x="0" y="17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6" name="Freeform 138">
              <a:extLst>
                <a:ext uri="{FF2B5EF4-FFF2-40B4-BE49-F238E27FC236}">
                  <a16:creationId xmlns:a16="http://schemas.microsoft.com/office/drawing/2014/main" id="{6FE84946-92FC-48F1-99D5-CE981ED6B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886"/>
              <a:ext cx="46" cy="177"/>
            </a:xfrm>
            <a:custGeom>
              <a:avLst/>
              <a:gdLst>
                <a:gd name="T0" fmla="*/ 23 w 46"/>
                <a:gd name="T1" fmla="*/ 0 h 177"/>
                <a:gd name="T2" fmla="*/ 46 w 46"/>
                <a:gd name="T3" fmla="*/ 177 h 177"/>
                <a:gd name="T4" fmla="*/ 0 w 46"/>
                <a:gd name="T5" fmla="*/ 177 h 177"/>
                <a:gd name="T6" fmla="*/ 23 w 46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7">
                  <a:moveTo>
                    <a:pt x="23" y="0"/>
                  </a:moveTo>
                  <a:lnTo>
                    <a:pt x="46" y="177"/>
                  </a:lnTo>
                  <a:lnTo>
                    <a:pt x="0" y="177"/>
                  </a:lnTo>
                  <a:lnTo>
                    <a:pt x="23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7" name="Freeform 139">
              <a:extLst>
                <a:ext uri="{FF2B5EF4-FFF2-40B4-BE49-F238E27FC236}">
                  <a16:creationId xmlns:a16="http://schemas.microsoft.com/office/drawing/2014/main" id="{55768AEE-385B-45A0-9A83-8A1517333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886"/>
              <a:ext cx="46" cy="177"/>
            </a:xfrm>
            <a:custGeom>
              <a:avLst/>
              <a:gdLst>
                <a:gd name="T0" fmla="*/ 23 w 46"/>
                <a:gd name="T1" fmla="*/ 177 h 177"/>
                <a:gd name="T2" fmla="*/ 46 w 46"/>
                <a:gd name="T3" fmla="*/ 0 h 177"/>
                <a:gd name="T4" fmla="*/ 0 w 46"/>
                <a:gd name="T5" fmla="*/ 0 h 177"/>
                <a:gd name="T6" fmla="*/ 23 w 46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7">
                  <a:moveTo>
                    <a:pt x="23" y="177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3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8" name="Freeform 140">
              <a:extLst>
                <a:ext uri="{FF2B5EF4-FFF2-40B4-BE49-F238E27FC236}">
                  <a16:creationId xmlns:a16="http://schemas.microsoft.com/office/drawing/2014/main" id="{1BC05C8B-CDC4-43CD-A315-32DDE472F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886"/>
              <a:ext cx="46" cy="177"/>
            </a:xfrm>
            <a:custGeom>
              <a:avLst/>
              <a:gdLst>
                <a:gd name="T0" fmla="*/ 23 w 46"/>
                <a:gd name="T1" fmla="*/ 177 h 177"/>
                <a:gd name="T2" fmla="*/ 46 w 46"/>
                <a:gd name="T3" fmla="*/ 0 h 177"/>
                <a:gd name="T4" fmla="*/ 0 w 46"/>
                <a:gd name="T5" fmla="*/ 0 h 177"/>
                <a:gd name="T6" fmla="*/ 23 w 46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7">
                  <a:moveTo>
                    <a:pt x="23" y="177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3" y="177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09" name="Rectangle 141">
              <a:extLst>
                <a:ext uri="{FF2B5EF4-FFF2-40B4-BE49-F238E27FC236}">
                  <a16:creationId xmlns:a16="http://schemas.microsoft.com/office/drawing/2014/main" id="{68689DBD-8B85-44B1-9502-145D02617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39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/>
            </a:p>
          </p:txBody>
        </p:sp>
        <p:sp>
          <p:nvSpPr>
            <p:cNvPr id="365710" name="Line 142">
              <a:extLst>
                <a:ext uri="{FF2B5EF4-FFF2-40B4-BE49-F238E27FC236}">
                  <a16:creationId xmlns:a16="http://schemas.microsoft.com/office/drawing/2014/main" id="{5AC285A4-FBA0-45BE-8A3A-94C1ED092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376"/>
              <a:ext cx="1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5711" name="Group 143">
              <a:extLst>
                <a:ext uri="{FF2B5EF4-FFF2-40B4-BE49-F238E27FC236}">
                  <a16:creationId xmlns:a16="http://schemas.microsoft.com/office/drawing/2014/main" id="{52B19BEC-484C-4049-A43F-36C4515F4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430"/>
              <a:ext cx="259" cy="215"/>
              <a:chOff x="2562" y="3838"/>
              <a:chExt cx="259" cy="215"/>
            </a:xfrm>
          </p:grpSpPr>
          <p:sp>
            <p:nvSpPr>
              <p:cNvPr id="365712" name="Rectangle 144">
                <a:extLst>
                  <a:ext uri="{FF2B5EF4-FFF2-40B4-BE49-F238E27FC236}">
                    <a16:creationId xmlns:a16="http://schemas.microsoft.com/office/drawing/2014/main" id="{5F9577AC-0A15-47BF-85DE-931B81FE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3838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365713" name="Rectangle 145">
                <a:extLst>
                  <a:ext uri="{FF2B5EF4-FFF2-40B4-BE49-F238E27FC236}">
                    <a16:creationId xmlns:a16="http://schemas.microsoft.com/office/drawing/2014/main" id="{AF79A943-7021-4159-AC87-F93550D66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919"/>
                <a:ext cx="13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T+</a:t>
                </a:r>
                <a:endParaRPr lang="en-US" altLang="zh-CN"/>
              </a:p>
            </p:txBody>
          </p:sp>
          <p:sp>
            <p:nvSpPr>
              <p:cNvPr id="365714" name="Rectangle 146">
                <a:extLst>
                  <a:ext uri="{FF2B5EF4-FFF2-40B4-BE49-F238E27FC236}">
                    <a16:creationId xmlns:a16="http://schemas.microsoft.com/office/drawing/2014/main" id="{5A3AAD17-B856-44A9-9592-49FCC9455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3919"/>
                <a:ext cx="2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</p:grpSp>
        <p:sp>
          <p:nvSpPr>
            <p:cNvPr id="365715" name="Rectangle 147">
              <a:extLst>
                <a:ext uri="{FF2B5EF4-FFF2-40B4-BE49-F238E27FC236}">
                  <a16:creationId xmlns:a16="http://schemas.microsoft.com/office/drawing/2014/main" id="{448F0FE0-4BB6-4DB5-84C0-75E5570FA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230"/>
              <a:ext cx="9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365716" name="Rectangle 148">
              <a:extLst>
                <a:ext uri="{FF2B5EF4-FFF2-40B4-BE49-F238E27FC236}">
                  <a16:creationId xmlns:a16="http://schemas.microsoft.com/office/drawing/2014/main" id="{A75BC617-DB6B-4528-813B-D0EA64C0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36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/>
            </a:p>
          </p:txBody>
        </p:sp>
        <p:sp>
          <p:nvSpPr>
            <p:cNvPr id="365717" name="Rectangle 149">
              <a:extLst>
                <a:ext uri="{FF2B5EF4-FFF2-40B4-BE49-F238E27FC236}">
                  <a16:creationId xmlns:a16="http://schemas.microsoft.com/office/drawing/2014/main" id="{92868AA6-2530-4D47-B3AD-A1947A4B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25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65718" name="Rectangle 150">
              <a:extLst>
                <a:ext uri="{FF2B5EF4-FFF2-40B4-BE49-F238E27FC236}">
                  <a16:creationId xmlns:a16="http://schemas.microsoft.com/office/drawing/2014/main" id="{0BB58EE3-DEDD-4453-A0C8-81B95686F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39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365719" name="Rectangle 151">
              <a:extLst>
                <a:ext uri="{FF2B5EF4-FFF2-40B4-BE49-F238E27FC236}">
                  <a16:creationId xmlns:a16="http://schemas.microsoft.com/office/drawing/2014/main" id="{9A975282-9E12-40B5-90C7-925C57F6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2620"/>
              <a:ext cx="1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OH</a:t>
              </a:r>
              <a:endParaRPr lang="en-US" altLang="zh-CN"/>
            </a:p>
          </p:txBody>
        </p:sp>
        <p:sp>
          <p:nvSpPr>
            <p:cNvPr id="365720" name="Rectangle 152">
              <a:extLst>
                <a:ext uri="{FF2B5EF4-FFF2-40B4-BE49-F238E27FC236}">
                  <a16:creationId xmlns:a16="http://schemas.microsoft.com/office/drawing/2014/main" id="{E3C71386-DF0F-4E35-B5C6-3244E67FD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53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65721" name="Rectangle 153">
              <a:extLst>
                <a:ext uri="{FF2B5EF4-FFF2-40B4-BE49-F238E27FC236}">
                  <a16:creationId xmlns:a16="http://schemas.microsoft.com/office/drawing/2014/main" id="{63B7A857-81CE-4F0D-B888-7505806AF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88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65722" name="Rectangle 154">
              <a:extLst>
                <a:ext uri="{FF2B5EF4-FFF2-40B4-BE49-F238E27FC236}">
                  <a16:creationId xmlns:a16="http://schemas.microsoft.com/office/drawing/2014/main" id="{7C2A11D1-9F38-44F8-B1E8-F337351F8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312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365723" name="Rectangle 155">
              <a:extLst>
                <a:ext uri="{FF2B5EF4-FFF2-40B4-BE49-F238E27FC236}">
                  <a16:creationId xmlns:a16="http://schemas.microsoft.com/office/drawing/2014/main" id="{CACDD9E0-49F7-4DBD-93EA-8D56D29EF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320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OL</a:t>
              </a:r>
              <a:endParaRPr lang="en-US" altLang="zh-CN"/>
            </a:p>
          </p:txBody>
        </p:sp>
        <p:sp>
          <p:nvSpPr>
            <p:cNvPr id="365724" name="Rectangle 156">
              <a:extLst>
                <a:ext uri="{FF2B5EF4-FFF2-40B4-BE49-F238E27FC236}">
                  <a16:creationId xmlns:a16="http://schemas.microsoft.com/office/drawing/2014/main" id="{B3A53391-7F8F-455C-B1A8-A8A2C65C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209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65725" name="Freeform 157">
              <a:extLst>
                <a:ext uri="{FF2B5EF4-FFF2-40B4-BE49-F238E27FC236}">
                  <a16:creationId xmlns:a16="http://schemas.microsoft.com/office/drawing/2014/main" id="{F7C40267-1B5D-4824-9DA7-B21D00E75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" y="2686"/>
              <a:ext cx="212" cy="11"/>
            </a:xfrm>
            <a:custGeom>
              <a:avLst/>
              <a:gdLst>
                <a:gd name="T0" fmla="*/ 8 w 212"/>
                <a:gd name="T1" fmla="*/ 0 h 11"/>
                <a:gd name="T2" fmla="*/ 43 w 212"/>
                <a:gd name="T3" fmla="*/ 0 h 11"/>
                <a:gd name="T4" fmla="*/ 46 w 212"/>
                <a:gd name="T5" fmla="*/ 0 h 11"/>
                <a:gd name="T6" fmla="*/ 46 w 212"/>
                <a:gd name="T7" fmla="*/ 0 h 11"/>
                <a:gd name="T8" fmla="*/ 46 w 212"/>
                <a:gd name="T9" fmla="*/ 4 h 11"/>
                <a:gd name="T10" fmla="*/ 46 w 212"/>
                <a:gd name="T11" fmla="*/ 4 h 11"/>
                <a:gd name="T12" fmla="*/ 46 w 212"/>
                <a:gd name="T13" fmla="*/ 8 h 11"/>
                <a:gd name="T14" fmla="*/ 46 w 212"/>
                <a:gd name="T15" fmla="*/ 11 h 11"/>
                <a:gd name="T16" fmla="*/ 46 w 212"/>
                <a:gd name="T17" fmla="*/ 11 h 11"/>
                <a:gd name="T18" fmla="*/ 43 w 212"/>
                <a:gd name="T19" fmla="*/ 11 h 11"/>
                <a:gd name="T20" fmla="*/ 8 w 212"/>
                <a:gd name="T21" fmla="*/ 11 h 11"/>
                <a:gd name="T22" fmla="*/ 4 w 212"/>
                <a:gd name="T23" fmla="*/ 11 h 11"/>
                <a:gd name="T24" fmla="*/ 0 w 212"/>
                <a:gd name="T25" fmla="*/ 11 h 11"/>
                <a:gd name="T26" fmla="*/ 0 w 212"/>
                <a:gd name="T27" fmla="*/ 8 h 11"/>
                <a:gd name="T28" fmla="*/ 0 w 212"/>
                <a:gd name="T29" fmla="*/ 4 h 11"/>
                <a:gd name="T30" fmla="*/ 0 w 212"/>
                <a:gd name="T31" fmla="*/ 4 h 11"/>
                <a:gd name="T32" fmla="*/ 0 w 212"/>
                <a:gd name="T33" fmla="*/ 0 h 11"/>
                <a:gd name="T34" fmla="*/ 4 w 212"/>
                <a:gd name="T35" fmla="*/ 0 h 11"/>
                <a:gd name="T36" fmla="*/ 8 w 212"/>
                <a:gd name="T37" fmla="*/ 0 h 11"/>
                <a:gd name="T38" fmla="*/ 8 w 212"/>
                <a:gd name="T39" fmla="*/ 0 h 11"/>
                <a:gd name="T40" fmla="*/ 89 w 212"/>
                <a:gd name="T41" fmla="*/ 0 h 11"/>
                <a:gd name="T42" fmla="*/ 127 w 212"/>
                <a:gd name="T43" fmla="*/ 0 h 11"/>
                <a:gd name="T44" fmla="*/ 127 w 212"/>
                <a:gd name="T45" fmla="*/ 0 h 11"/>
                <a:gd name="T46" fmla="*/ 131 w 212"/>
                <a:gd name="T47" fmla="*/ 0 h 11"/>
                <a:gd name="T48" fmla="*/ 131 w 212"/>
                <a:gd name="T49" fmla="*/ 4 h 11"/>
                <a:gd name="T50" fmla="*/ 131 w 212"/>
                <a:gd name="T51" fmla="*/ 4 h 11"/>
                <a:gd name="T52" fmla="*/ 131 w 212"/>
                <a:gd name="T53" fmla="*/ 8 h 11"/>
                <a:gd name="T54" fmla="*/ 131 w 212"/>
                <a:gd name="T55" fmla="*/ 11 h 11"/>
                <a:gd name="T56" fmla="*/ 127 w 212"/>
                <a:gd name="T57" fmla="*/ 11 h 11"/>
                <a:gd name="T58" fmla="*/ 127 w 212"/>
                <a:gd name="T59" fmla="*/ 11 h 11"/>
                <a:gd name="T60" fmla="*/ 89 w 212"/>
                <a:gd name="T61" fmla="*/ 11 h 11"/>
                <a:gd name="T62" fmla="*/ 89 w 212"/>
                <a:gd name="T63" fmla="*/ 11 h 11"/>
                <a:gd name="T64" fmla="*/ 85 w 212"/>
                <a:gd name="T65" fmla="*/ 11 h 11"/>
                <a:gd name="T66" fmla="*/ 85 w 212"/>
                <a:gd name="T67" fmla="*/ 8 h 11"/>
                <a:gd name="T68" fmla="*/ 85 w 212"/>
                <a:gd name="T69" fmla="*/ 4 h 11"/>
                <a:gd name="T70" fmla="*/ 85 w 212"/>
                <a:gd name="T71" fmla="*/ 4 h 11"/>
                <a:gd name="T72" fmla="*/ 85 w 212"/>
                <a:gd name="T73" fmla="*/ 0 h 11"/>
                <a:gd name="T74" fmla="*/ 89 w 212"/>
                <a:gd name="T75" fmla="*/ 0 h 11"/>
                <a:gd name="T76" fmla="*/ 89 w 212"/>
                <a:gd name="T77" fmla="*/ 0 h 11"/>
                <a:gd name="T78" fmla="*/ 89 w 212"/>
                <a:gd name="T79" fmla="*/ 0 h 11"/>
                <a:gd name="T80" fmla="*/ 173 w 212"/>
                <a:gd name="T81" fmla="*/ 0 h 11"/>
                <a:gd name="T82" fmla="*/ 204 w 212"/>
                <a:gd name="T83" fmla="*/ 0 h 11"/>
                <a:gd name="T84" fmla="*/ 208 w 212"/>
                <a:gd name="T85" fmla="*/ 0 h 11"/>
                <a:gd name="T86" fmla="*/ 208 w 212"/>
                <a:gd name="T87" fmla="*/ 0 h 11"/>
                <a:gd name="T88" fmla="*/ 212 w 212"/>
                <a:gd name="T89" fmla="*/ 4 h 11"/>
                <a:gd name="T90" fmla="*/ 208 w 212"/>
                <a:gd name="T91" fmla="*/ 11 h 11"/>
                <a:gd name="T92" fmla="*/ 208 w 212"/>
                <a:gd name="T93" fmla="*/ 11 h 11"/>
                <a:gd name="T94" fmla="*/ 204 w 212"/>
                <a:gd name="T95" fmla="*/ 11 h 11"/>
                <a:gd name="T96" fmla="*/ 173 w 212"/>
                <a:gd name="T97" fmla="*/ 11 h 11"/>
                <a:gd name="T98" fmla="*/ 173 w 212"/>
                <a:gd name="T99" fmla="*/ 11 h 11"/>
                <a:gd name="T100" fmla="*/ 169 w 212"/>
                <a:gd name="T101" fmla="*/ 11 h 11"/>
                <a:gd name="T102" fmla="*/ 169 w 212"/>
                <a:gd name="T103" fmla="*/ 8 h 11"/>
                <a:gd name="T104" fmla="*/ 169 w 212"/>
                <a:gd name="T105" fmla="*/ 4 h 11"/>
                <a:gd name="T106" fmla="*/ 169 w 212"/>
                <a:gd name="T107" fmla="*/ 4 h 11"/>
                <a:gd name="T108" fmla="*/ 169 w 212"/>
                <a:gd name="T109" fmla="*/ 0 h 11"/>
                <a:gd name="T110" fmla="*/ 173 w 212"/>
                <a:gd name="T111" fmla="*/ 0 h 11"/>
                <a:gd name="T112" fmla="*/ 173 w 212"/>
                <a:gd name="T113" fmla="*/ 0 h 11"/>
                <a:gd name="T114" fmla="*/ 173 w 212"/>
                <a:gd name="T1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11">
                  <a:moveTo>
                    <a:pt x="8" y="0"/>
                  </a:moveTo>
                  <a:lnTo>
                    <a:pt x="43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3" y="11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89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131" y="0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1" y="8"/>
                  </a:lnTo>
                  <a:lnTo>
                    <a:pt x="131" y="11"/>
                  </a:lnTo>
                  <a:lnTo>
                    <a:pt x="127" y="11"/>
                  </a:lnTo>
                  <a:lnTo>
                    <a:pt x="127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5" y="11"/>
                  </a:lnTo>
                  <a:lnTo>
                    <a:pt x="85" y="8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173" y="0"/>
                  </a:moveTo>
                  <a:lnTo>
                    <a:pt x="204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2" y="4"/>
                  </a:lnTo>
                  <a:lnTo>
                    <a:pt x="208" y="11"/>
                  </a:lnTo>
                  <a:lnTo>
                    <a:pt x="208" y="11"/>
                  </a:lnTo>
                  <a:lnTo>
                    <a:pt x="204" y="11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69" y="11"/>
                  </a:lnTo>
                  <a:lnTo>
                    <a:pt x="169" y="8"/>
                  </a:lnTo>
                  <a:lnTo>
                    <a:pt x="169" y="4"/>
                  </a:lnTo>
                  <a:lnTo>
                    <a:pt x="169" y="4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26" name="Freeform 158">
              <a:extLst>
                <a:ext uri="{FF2B5EF4-FFF2-40B4-BE49-F238E27FC236}">
                  <a16:creationId xmlns:a16="http://schemas.microsoft.com/office/drawing/2014/main" id="{04FE7EC4-16E0-4836-A56F-51B7C34135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" y="3097"/>
              <a:ext cx="11" cy="301"/>
            </a:xfrm>
            <a:custGeom>
              <a:avLst/>
              <a:gdLst>
                <a:gd name="T0" fmla="*/ 11 w 11"/>
                <a:gd name="T1" fmla="*/ 39 h 301"/>
                <a:gd name="T2" fmla="*/ 7 w 11"/>
                <a:gd name="T3" fmla="*/ 47 h 301"/>
                <a:gd name="T4" fmla="*/ 0 w 11"/>
                <a:gd name="T5" fmla="*/ 47 h 301"/>
                <a:gd name="T6" fmla="*/ 0 w 11"/>
                <a:gd name="T7" fmla="*/ 4 h 301"/>
                <a:gd name="T8" fmla="*/ 4 w 11"/>
                <a:gd name="T9" fmla="*/ 0 h 301"/>
                <a:gd name="T10" fmla="*/ 7 w 11"/>
                <a:gd name="T11" fmla="*/ 0 h 301"/>
                <a:gd name="T12" fmla="*/ 11 w 11"/>
                <a:gd name="T13" fmla="*/ 0 h 301"/>
                <a:gd name="T14" fmla="*/ 11 w 11"/>
                <a:gd name="T15" fmla="*/ 4 h 301"/>
                <a:gd name="T16" fmla="*/ 11 w 11"/>
                <a:gd name="T17" fmla="*/ 124 h 301"/>
                <a:gd name="T18" fmla="*/ 7 w 11"/>
                <a:gd name="T19" fmla="*/ 127 h 301"/>
                <a:gd name="T20" fmla="*/ 0 w 11"/>
                <a:gd name="T21" fmla="*/ 127 h 301"/>
                <a:gd name="T22" fmla="*/ 0 w 11"/>
                <a:gd name="T23" fmla="*/ 89 h 301"/>
                <a:gd name="T24" fmla="*/ 4 w 11"/>
                <a:gd name="T25" fmla="*/ 85 h 301"/>
                <a:gd name="T26" fmla="*/ 7 w 11"/>
                <a:gd name="T27" fmla="*/ 85 h 301"/>
                <a:gd name="T28" fmla="*/ 11 w 11"/>
                <a:gd name="T29" fmla="*/ 85 h 301"/>
                <a:gd name="T30" fmla="*/ 11 w 11"/>
                <a:gd name="T31" fmla="*/ 89 h 301"/>
                <a:gd name="T32" fmla="*/ 11 w 11"/>
                <a:gd name="T33" fmla="*/ 208 h 301"/>
                <a:gd name="T34" fmla="*/ 7 w 11"/>
                <a:gd name="T35" fmla="*/ 212 h 301"/>
                <a:gd name="T36" fmla="*/ 0 w 11"/>
                <a:gd name="T37" fmla="*/ 212 h 301"/>
                <a:gd name="T38" fmla="*/ 0 w 11"/>
                <a:gd name="T39" fmla="*/ 174 h 301"/>
                <a:gd name="T40" fmla="*/ 4 w 11"/>
                <a:gd name="T41" fmla="*/ 166 h 301"/>
                <a:gd name="T42" fmla="*/ 7 w 11"/>
                <a:gd name="T43" fmla="*/ 166 h 301"/>
                <a:gd name="T44" fmla="*/ 11 w 11"/>
                <a:gd name="T45" fmla="*/ 170 h 301"/>
                <a:gd name="T46" fmla="*/ 11 w 11"/>
                <a:gd name="T47" fmla="*/ 174 h 301"/>
                <a:gd name="T48" fmla="*/ 11 w 11"/>
                <a:gd name="T49" fmla="*/ 293 h 301"/>
                <a:gd name="T50" fmla="*/ 7 w 11"/>
                <a:gd name="T51" fmla="*/ 297 h 301"/>
                <a:gd name="T52" fmla="*/ 0 w 11"/>
                <a:gd name="T53" fmla="*/ 297 h 301"/>
                <a:gd name="T54" fmla="*/ 0 w 11"/>
                <a:gd name="T55" fmla="*/ 258 h 301"/>
                <a:gd name="T56" fmla="*/ 4 w 11"/>
                <a:gd name="T57" fmla="*/ 250 h 301"/>
                <a:gd name="T58" fmla="*/ 7 w 11"/>
                <a:gd name="T59" fmla="*/ 250 h 301"/>
                <a:gd name="T60" fmla="*/ 11 w 11"/>
                <a:gd name="T61" fmla="*/ 254 h 301"/>
                <a:gd name="T62" fmla="*/ 11 w 11"/>
                <a:gd name="T63" fmla="*/ 25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" h="301">
                  <a:moveTo>
                    <a:pt x="11" y="4"/>
                  </a:moveTo>
                  <a:lnTo>
                    <a:pt x="11" y="39"/>
                  </a:lnTo>
                  <a:lnTo>
                    <a:pt x="11" y="43"/>
                  </a:lnTo>
                  <a:lnTo>
                    <a:pt x="7" y="47"/>
                  </a:lnTo>
                  <a:lnTo>
                    <a:pt x="4" y="47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11" y="89"/>
                  </a:moveTo>
                  <a:lnTo>
                    <a:pt x="11" y="124"/>
                  </a:lnTo>
                  <a:lnTo>
                    <a:pt x="11" y="127"/>
                  </a:lnTo>
                  <a:lnTo>
                    <a:pt x="7" y="127"/>
                  </a:lnTo>
                  <a:lnTo>
                    <a:pt x="4" y="131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89"/>
                  </a:lnTo>
                  <a:close/>
                  <a:moveTo>
                    <a:pt x="11" y="174"/>
                  </a:moveTo>
                  <a:lnTo>
                    <a:pt x="11" y="208"/>
                  </a:lnTo>
                  <a:lnTo>
                    <a:pt x="11" y="212"/>
                  </a:lnTo>
                  <a:lnTo>
                    <a:pt x="7" y="212"/>
                  </a:lnTo>
                  <a:lnTo>
                    <a:pt x="4" y="216"/>
                  </a:lnTo>
                  <a:lnTo>
                    <a:pt x="0" y="212"/>
                  </a:lnTo>
                  <a:lnTo>
                    <a:pt x="0" y="208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7" y="166"/>
                  </a:lnTo>
                  <a:lnTo>
                    <a:pt x="7" y="170"/>
                  </a:lnTo>
                  <a:lnTo>
                    <a:pt x="11" y="170"/>
                  </a:lnTo>
                  <a:lnTo>
                    <a:pt x="11" y="174"/>
                  </a:lnTo>
                  <a:lnTo>
                    <a:pt x="11" y="174"/>
                  </a:lnTo>
                  <a:close/>
                  <a:moveTo>
                    <a:pt x="11" y="258"/>
                  </a:moveTo>
                  <a:lnTo>
                    <a:pt x="11" y="293"/>
                  </a:lnTo>
                  <a:lnTo>
                    <a:pt x="11" y="297"/>
                  </a:lnTo>
                  <a:lnTo>
                    <a:pt x="7" y="297"/>
                  </a:lnTo>
                  <a:lnTo>
                    <a:pt x="4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58"/>
                  </a:lnTo>
                  <a:lnTo>
                    <a:pt x="0" y="254"/>
                  </a:lnTo>
                  <a:lnTo>
                    <a:pt x="4" y="250"/>
                  </a:lnTo>
                  <a:lnTo>
                    <a:pt x="4" y="250"/>
                  </a:lnTo>
                  <a:lnTo>
                    <a:pt x="7" y="250"/>
                  </a:lnTo>
                  <a:lnTo>
                    <a:pt x="7" y="254"/>
                  </a:lnTo>
                  <a:lnTo>
                    <a:pt x="11" y="254"/>
                  </a:lnTo>
                  <a:lnTo>
                    <a:pt x="11" y="258"/>
                  </a:lnTo>
                  <a:lnTo>
                    <a:pt x="11" y="258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27" name="Freeform 159">
              <a:extLst>
                <a:ext uri="{FF2B5EF4-FFF2-40B4-BE49-F238E27FC236}">
                  <a16:creationId xmlns:a16="http://schemas.microsoft.com/office/drawing/2014/main" id="{AB9DE0E0-0885-4D19-93F4-520D0A04B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3" y="3097"/>
              <a:ext cx="11" cy="301"/>
            </a:xfrm>
            <a:custGeom>
              <a:avLst/>
              <a:gdLst>
                <a:gd name="T0" fmla="*/ 11 w 11"/>
                <a:gd name="T1" fmla="*/ 39 h 301"/>
                <a:gd name="T2" fmla="*/ 11 w 11"/>
                <a:gd name="T3" fmla="*/ 47 h 301"/>
                <a:gd name="T4" fmla="*/ 4 w 11"/>
                <a:gd name="T5" fmla="*/ 47 h 301"/>
                <a:gd name="T6" fmla="*/ 0 w 11"/>
                <a:gd name="T7" fmla="*/ 4 h 301"/>
                <a:gd name="T8" fmla="*/ 4 w 11"/>
                <a:gd name="T9" fmla="*/ 0 h 301"/>
                <a:gd name="T10" fmla="*/ 8 w 11"/>
                <a:gd name="T11" fmla="*/ 0 h 301"/>
                <a:gd name="T12" fmla="*/ 11 w 11"/>
                <a:gd name="T13" fmla="*/ 0 h 301"/>
                <a:gd name="T14" fmla="*/ 11 w 11"/>
                <a:gd name="T15" fmla="*/ 4 h 301"/>
                <a:gd name="T16" fmla="*/ 11 w 11"/>
                <a:gd name="T17" fmla="*/ 124 h 301"/>
                <a:gd name="T18" fmla="*/ 11 w 11"/>
                <a:gd name="T19" fmla="*/ 127 h 301"/>
                <a:gd name="T20" fmla="*/ 4 w 11"/>
                <a:gd name="T21" fmla="*/ 127 h 301"/>
                <a:gd name="T22" fmla="*/ 0 w 11"/>
                <a:gd name="T23" fmla="*/ 89 h 301"/>
                <a:gd name="T24" fmla="*/ 4 w 11"/>
                <a:gd name="T25" fmla="*/ 85 h 301"/>
                <a:gd name="T26" fmla="*/ 8 w 11"/>
                <a:gd name="T27" fmla="*/ 85 h 301"/>
                <a:gd name="T28" fmla="*/ 11 w 11"/>
                <a:gd name="T29" fmla="*/ 85 h 301"/>
                <a:gd name="T30" fmla="*/ 11 w 11"/>
                <a:gd name="T31" fmla="*/ 89 h 301"/>
                <a:gd name="T32" fmla="*/ 11 w 11"/>
                <a:gd name="T33" fmla="*/ 208 h 301"/>
                <a:gd name="T34" fmla="*/ 11 w 11"/>
                <a:gd name="T35" fmla="*/ 212 h 301"/>
                <a:gd name="T36" fmla="*/ 4 w 11"/>
                <a:gd name="T37" fmla="*/ 212 h 301"/>
                <a:gd name="T38" fmla="*/ 0 w 11"/>
                <a:gd name="T39" fmla="*/ 174 h 301"/>
                <a:gd name="T40" fmla="*/ 4 w 11"/>
                <a:gd name="T41" fmla="*/ 166 h 301"/>
                <a:gd name="T42" fmla="*/ 8 w 11"/>
                <a:gd name="T43" fmla="*/ 166 h 301"/>
                <a:gd name="T44" fmla="*/ 11 w 11"/>
                <a:gd name="T45" fmla="*/ 170 h 301"/>
                <a:gd name="T46" fmla="*/ 11 w 11"/>
                <a:gd name="T47" fmla="*/ 174 h 301"/>
                <a:gd name="T48" fmla="*/ 11 w 11"/>
                <a:gd name="T49" fmla="*/ 293 h 301"/>
                <a:gd name="T50" fmla="*/ 11 w 11"/>
                <a:gd name="T51" fmla="*/ 297 h 301"/>
                <a:gd name="T52" fmla="*/ 4 w 11"/>
                <a:gd name="T53" fmla="*/ 297 h 301"/>
                <a:gd name="T54" fmla="*/ 0 w 11"/>
                <a:gd name="T55" fmla="*/ 258 h 301"/>
                <a:gd name="T56" fmla="*/ 4 w 11"/>
                <a:gd name="T57" fmla="*/ 250 h 301"/>
                <a:gd name="T58" fmla="*/ 8 w 11"/>
                <a:gd name="T59" fmla="*/ 250 h 301"/>
                <a:gd name="T60" fmla="*/ 11 w 11"/>
                <a:gd name="T61" fmla="*/ 254 h 301"/>
                <a:gd name="T62" fmla="*/ 11 w 11"/>
                <a:gd name="T63" fmla="*/ 25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" h="301">
                  <a:moveTo>
                    <a:pt x="11" y="4"/>
                  </a:moveTo>
                  <a:lnTo>
                    <a:pt x="11" y="39"/>
                  </a:lnTo>
                  <a:lnTo>
                    <a:pt x="11" y="43"/>
                  </a:lnTo>
                  <a:lnTo>
                    <a:pt x="11" y="47"/>
                  </a:lnTo>
                  <a:lnTo>
                    <a:pt x="8" y="47"/>
                  </a:lnTo>
                  <a:lnTo>
                    <a:pt x="4" y="47"/>
                  </a:lnTo>
                  <a:lnTo>
                    <a:pt x="0" y="39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11" y="89"/>
                  </a:moveTo>
                  <a:lnTo>
                    <a:pt x="11" y="124"/>
                  </a:lnTo>
                  <a:lnTo>
                    <a:pt x="11" y="127"/>
                  </a:lnTo>
                  <a:lnTo>
                    <a:pt x="11" y="127"/>
                  </a:lnTo>
                  <a:lnTo>
                    <a:pt x="8" y="131"/>
                  </a:lnTo>
                  <a:lnTo>
                    <a:pt x="4" y="127"/>
                  </a:lnTo>
                  <a:lnTo>
                    <a:pt x="0" y="124"/>
                  </a:lnTo>
                  <a:lnTo>
                    <a:pt x="0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8" y="81"/>
                  </a:lnTo>
                  <a:lnTo>
                    <a:pt x="8" y="85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89"/>
                  </a:lnTo>
                  <a:close/>
                  <a:moveTo>
                    <a:pt x="11" y="174"/>
                  </a:moveTo>
                  <a:lnTo>
                    <a:pt x="11" y="208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8" y="216"/>
                  </a:lnTo>
                  <a:lnTo>
                    <a:pt x="4" y="212"/>
                  </a:lnTo>
                  <a:lnTo>
                    <a:pt x="0" y="208"/>
                  </a:lnTo>
                  <a:lnTo>
                    <a:pt x="0" y="174"/>
                  </a:lnTo>
                  <a:lnTo>
                    <a:pt x="4" y="170"/>
                  </a:lnTo>
                  <a:lnTo>
                    <a:pt x="4" y="166"/>
                  </a:lnTo>
                  <a:lnTo>
                    <a:pt x="8" y="166"/>
                  </a:lnTo>
                  <a:lnTo>
                    <a:pt x="8" y="166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1" y="174"/>
                  </a:lnTo>
                  <a:lnTo>
                    <a:pt x="11" y="174"/>
                  </a:lnTo>
                  <a:close/>
                  <a:moveTo>
                    <a:pt x="11" y="258"/>
                  </a:moveTo>
                  <a:lnTo>
                    <a:pt x="11" y="293"/>
                  </a:lnTo>
                  <a:lnTo>
                    <a:pt x="11" y="297"/>
                  </a:lnTo>
                  <a:lnTo>
                    <a:pt x="11" y="297"/>
                  </a:lnTo>
                  <a:lnTo>
                    <a:pt x="8" y="301"/>
                  </a:lnTo>
                  <a:lnTo>
                    <a:pt x="4" y="297"/>
                  </a:lnTo>
                  <a:lnTo>
                    <a:pt x="0" y="293"/>
                  </a:lnTo>
                  <a:lnTo>
                    <a:pt x="0" y="258"/>
                  </a:lnTo>
                  <a:lnTo>
                    <a:pt x="4" y="254"/>
                  </a:lnTo>
                  <a:lnTo>
                    <a:pt x="4" y="250"/>
                  </a:lnTo>
                  <a:lnTo>
                    <a:pt x="8" y="250"/>
                  </a:lnTo>
                  <a:lnTo>
                    <a:pt x="8" y="250"/>
                  </a:lnTo>
                  <a:lnTo>
                    <a:pt x="11" y="254"/>
                  </a:lnTo>
                  <a:lnTo>
                    <a:pt x="11" y="254"/>
                  </a:lnTo>
                  <a:lnTo>
                    <a:pt x="11" y="258"/>
                  </a:lnTo>
                  <a:lnTo>
                    <a:pt x="11" y="258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5728" name="Group 160">
              <a:extLst>
                <a:ext uri="{FF2B5EF4-FFF2-40B4-BE49-F238E27FC236}">
                  <a16:creationId xmlns:a16="http://schemas.microsoft.com/office/drawing/2014/main" id="{19976F50-9D7F-453E-9252-B1C44CA53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430"/>
              <a:ext cx="245" cy="215"/>
              <a:chOff x="1298" y="3405"/>
              <a:chExt cx="245" cy="215"/>
            </a:xfrm>
          </p:grpSpPr>
          <p:sp>
            <p:nvSpPr>
              <p:cNvPr id="365729" name="Rectangle 161">
                <a:extLst>
                  <a:ext uri="{FF2B5EF4-FFF2-40B4-BE49-F238E27FC236}">
                    <a16:creationId xmlns:a16="http://schemas.microsoft.com/office/drawing/2014/main" id="{C173C553-9F0E-4627-9D78-9C14A7080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3405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365730" name="Rectangle 162">
                <a:extLst>
                  <a:ext uri="{FF2B5EF4-FFF2-40B4-BE49-F238E27FC236}">
                    <a16:creationId xmlns:a16="http://schemas.microsoft.com/office/drawing/2014/main" id="{1AE2284D-CF28-4010-9BD4-116D93A28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48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365731" name="Rectangle 163">
                <a:extLst>
                  <a:ext uri="{FF2B5EF4-FFF2-40B4-BE49-F238E27FC236}">
                    <a16:creationId xmlns:a16="http://schemas.microsoft.com/office/drawing/2014/main" id="{1DC173A3-1F0E-47D5-8159-478FAF4F0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" y="349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/>
              </a:p>
            </p:txBody>
          </p:sp>
          <p:sp>
            <p:nvSpPr>
              <p:cNvPr id="365732" name="Rectangle 164">
                <a:extLst>
                  <a:ext uri="{FF2B5EF4-FFF2-40B4-BE49-F238E27FC236}">
                    <a16:creationId xmlns:a16="http://schemas.microsoft.com/office/drawing/2014/main" id="{D2D51160-6403-4907-9BBE-A36A5C653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3486"/>
                <a:ext cx="2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</p:grpSp>
        <p:grpSp>
          <p:nvGrpSpPr>
            <p:cNvPr id="365733" name="Group 165">
              <a:extLst>
                <a:ext uri="{FF2B5EF4-FFF2-40B4-BE49-F238E27FC236}">
                  <a16:creationId xmlns:a16="http://schemas.microsoft.com/office/drawing/2014/main" id="{AAF72316-E4AD-488F-B4E6-5870DD149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339"/>
              <a:ext cx="175" cy="227"/>
              <a:chOff x="2161" y="3294"/>
              <a:chExt cx="175" cy="227"/>
            </a:xfrm>
          </p:grpSpPr>
          <p:sp>
            <p:nvSpPr>
              <p:cNvPr id="365734" name="Rectangle 166">
                <a:extLst>
                  <a:ext uri="{FF2B5EF4-FFF2-40B4-BE49-F238E27FC236}">
                    <a16:creationId xmlns:a16="http://schemas.microsoft.com/office/drawing/2014/main" id="{5467877A-72EE-4E9A-8762-8E2883819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3294"/>
                <a:ext cx="9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365735" name="Rectangle 167">
                <a:extLst>
                  <a:ext uri="{FF2B5EF4-FFF2-40B4-BE49-F238E27FC236}">
                    <a16:creationId xmlns:a16="http://schemas.microsoft.com/office/drawing/2014/main" id="{F9B9B9BB-4F71-4987-98AC-9A05AB50C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3387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</p:grpSp>
      </p:grpSp>
      <p:sp>
        <p:nvSpPr>
          <p:cNvPr id="365736" name="Rectangle 168">
            <a:extLst>
              <a:ext uri="{FF2B5EF4-FFF2-40B4-BE49-F238E27FC236}">
                <a16:creationId xmlns:a16="http://schemas.microsoft.com/office/drawing/2014/main" id="{349A9AB4-C9F7-49E2-A808-99F15164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577215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A7542D01-69FE-4252-81AB-A412D90C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216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9.4.2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</a:rPr>
              <a:t>用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555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</a:rPr>
              <a:t>定时器组成施密特触发器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79" grpId="0" autoUpdateAnimBg="0"/>
      <p:bldP spid="365680" grpId="0" autoUpdateAnimBg="0"/>
      <p:bldP spid="365681" grpId="0" autoUpdateAnimBg="0"/>
      <p:bldP spid="365682" grpId="0" autoUpdateAnimBg="0"/>
      <p:bldP spid="36568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611188" y="260350"/>
            <a:ext cx="77216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9.4.2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</a:rPr>
              <a:t>用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555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</a:rPr>
              <a:t>定时器组成施密特触发器</a:t>
            </a:r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0" y="1793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89" name="Rectangle 25"/>
          <p:cNvSpPr>
            <a:spLocks noChangeArrowheads="1"/>
          </p:cNvSpPr>
          <p:nvPr/>
        </p:nvSpPr>
        <p:spPr bwMode="auto">
          <a:xfrm>
            <a:off x="0" y="1331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9690" name="Object 26"/>
          <p:cNvGraphicFramePr>
            <a:graphicFrameLocks noChangeAspect="1"/>
          </p:cNvGraphicFramePr>
          <p:nvPr/>
        </p:nvGraphicFramePr>
        <p:xfrm>
          <a:off x="569913" y="1704975"/>
          <a:ext cx="469900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图片" r:id="rId3" imgW="4000680" imgH="3238560" progId="Word.Picture.8">
                  <p:embed/>
                </p:oleObj>
              </mc:Choice>
              <mc:Fallback>
                <p:oleObj name="图片" r:id="rId3" imgW="4000680" imgH="3238560" progId="Word.Picture.8">
                  <p:embed/>
                  <p:pic>
                    <p:nvPicPr>
                      <p:cNvPr id="3696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704975"/>
                        <a:ext cx="4699000" cy="380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691" name="Group 27"/>
          <p:cNvGrpSpPr>
            <a:grpSpLocks/>
          </p:cNvGrpSpPr>
          <p:nvPr/>
        </p:nvGrpSpPr>
        <p:grpSpPr bwMode="auto">
          <a:xfrm>
            <a:off x="244475" y="2576513"/>
            <a:ext cx="771525" cy="1511300"/>
            <a:chOff x="289" y="2020"/>
            <a:chExt cx="486" cy="903"/>
          </a:xfrm>
        </p:grpSpPr>
        <p:sp>
          <p:nvSpPr>
            <p:cNvPr id="369692" name="Line 28"/>
            <p:cNvSpPr>
              <a:spLocks noChangeShapeType="1"/>
            </p:cNvSpPr>
            <p:nvPr/>
          </p:nvSpPr>
          <p:spPr bwMode="auto">
            <a:xfrm flipH="1">
              <a:off x="337" y="2235"/>
              <a:ext cx="43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3" name="Line 29"/>
            <p:cNvSpPr>
              <a:spLocks noChangeShapeType="1"/>
            </p:cNvSpPr>
            <p:nvPr/>
          </p:nvSpPr>
          <p:spPr bwMode="auto">
            <a:xfrm flipH="1">
              <a:off x="483" y="2914"/>
              <a:ext cx="27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94" name="Line 30"/>
            <p:cNvSpPr>
              <a:spLocks noChangeShapeType="1"/>
            </p:cNvSpPr>
            <p:nvPr/>
          </p:nvSpPr>
          <p:spPr bwMode="auto">
            <a:xfrm>
              <a:off x="500" y="2227"/>
              <a:ext cx="0" cy="6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695" name="Group 31"/>
            <p:cNvGrpSpPr>
              <a:grpSpLocks/>
            </p:cNvGrpSpPr>
            <p:nvPr/>
          </p:nvGrpSpPr>
          <p:grpSpPr bwMode="auto">
            <a:xfrm>
              <a:off x="289" y="2020"/>
              <a:ext cx="111" cy="188"/>
              <a:chOff x="289" y="2020"/>
              <a:chExt cx="111" cy="188"/>
            </a:xfrm>
          </p:grpSpPr>
          <p:sp>
            <p:nvSpPr>
              <p:cNvPr id="369696" name="Rectangle 32"/>
              <p:cNvSpPr>
                <a:spLocks noChangeArrowheads="1"/>
              </p:cNvSpPr>
              <p:nvPr/>
            </p:nvSpPr>
            <p:spPr bwMode="auto">
              <a:xfrm>
                <a:off x="289" y="2020"/>
                <a:ext cx="92" cy="188"/>
              </a:xfrm>
              <a:prstGeom prst="rect">
                <a:avLst/>
              </a:prstGeom>
              <a:noFill/>
              <a:ln w="9525">
                <a:solidFill>
                  <a:srgbClr val="CC0000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000000"/>
                    </a:solidFill>
                    <a:latin typeface="Bookman Old Style" pitchFamily="18" charset="0"/>
                    <a:ea typeface="宋体" pitchFamily="2" charset="-122"/>
                  </a:rPr>
                  <a:t>v</a:t>
                </a:r>
                <a:endParaRPr kumimoji="1" lang="en-US" altLang="zh-CN" sz="20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sp>
            <p:nvSpPr>
              <p:cNvPr id="369697" name="Rectangle 33"/>
              <p:cNvSpPr>
                <a:spLocks noChangeArrowheads="1"/>
              </p:cNvSpPr>
              <p:nvPr/>
            </p:nvSpPr>
            <p:spPr bwMode="auto">
              <a:xfrm>
                <a:off x="366" y="2099"/>
                <a:ext cx="34" cy="87"/>
              </a:xfrm>
              <a:prstGeom prst="rect">
                <a:avLst/>
              </a:prstGeom>
              <a:noFill/>
              <a:ln w="9525">
                <a:solidFill>
                  <a:srgbClr val="CC0000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900">
                    <a:solidFill>
                      <a:srgbClr val="000000"/>
                    </a:solidFill>
                    <a:ea typeface="宋体" pitchFamily="2" charset="-122"/>
                  </a:rPr>
                  <a:t>I</a:t>
                </a:r>
                <a:endParaRPr kumimoji="1" lang="en-US" altLang="zh-CN" sz="240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369698" name="Rectangle 34"/>
          <p:cNvSpPr>
            <a:spLocks noChangeArrowheads="1"/>
          </p:cNvSpPr>
          <p:nvPr/>
        </p:nvSpPr>
        <p:spPr bwMode="auto">
          <a:xfrm>
            <a:off x="371475" y="5691188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</a:rPr>
              <a:t>如何改变电路的阈值电压和回差电压</a:t>
            </a:r>
            <a:r>
              <a:rPr lang="en-US" altLang="zh-CN" sz="24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69699" name="Rectangle 3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9700" name="Object 36"/>
          <p:cNvGraphicFramePr>
            <a:graphicFrameLocks noChangeAspect="1"/>
          </p:cNvGraphicFramePr>
          <p:nvPr/>
        </p:nvGraphicFramePr>
        <p:xfrm>
          <a:off x="5440363" y="981075"/>
          <a:ext cx="339407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图片" r:id="rId5" imgW="2563200" imgH="2161080" progId="Word.Picture.8">
                  <p:embed/>
                </p:oleObj>
              </mc:Choice>
              <mc:Fallback>
                <p:oleObj name="图片" r:id="rId5" imgW="2563200" imgH="2161080" progId="Word.Picture.8">
                  <p:embed/>
                  <p:pic>
                    <p:nvPicPr>
                      <p:cNvPr id="3697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981075"/>
                        <a:ext cx="3394075" cy="286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701" name="Rectangle 37"/>
          <p:cNvSpPr>
            <a:spLocks noChangeArrowheads="1"/>
          </p:cNvSpPr>
          <p:nvPr/>
        </p:nvSpPr>
        <p:spPr bwMode="auto">
          <a:xfrm>
            <a:off x="0" y="194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9702" name="Object 38"/>
          <p:cNvGraphicFramePr>
            <a:graphicFrameLocks noChangeAspect="1"/>
          </p:cNvGraphicFramePr>
          <p:nvPr/>
        </p:nvGraphicFramePr>
        <p:xfrm>
          <a:off x="5514975" y="3814763"/>
          <a:ext cx="2916238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图片" r:id="rId7" imgW="2401920" imgH="1972080" progId="Word.Picture.8">
                  <p:embed/>
                </p:oleObj>
              </mc:Choice>
              <mc:Fallback>
                <p:oleObj name="图片" r:id="rId7" imgW="2401920" imgH="1972080" progId="Word.Picture.8">
                  <p:embed/>
                  <p:pic>
                    <p:nvPicPr>
                      <p:cNvPr id="3697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3814763"/>
                        <a:ext cx="2916238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87" name="Rectangle 51">
            <a:extLst>
              <a:ext uri="{FF2B5EF4-FFF2-40B4-BE49-F238E27FC236}">
                <a16:creationId xmlns:a16="http://schemas.microsoft.com/office/drawing/2014/main" id="{EC49ADCC-6661-4AAB-8D94-F6709F11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30885"/>
            <a:ext cx="4599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施密特触发器的应用</a:t>
            </a:r>
            <a:r>
              <a:rPr lang="zh-CN" altLang="en-US" sz="32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72788" name="Group 52">
            <a:extLst>
              <a:ext uri="{FF2B5EF4-FFF2-40B4-BE49-F238E27FC236}">
                <a16:creationId xmlns:a16="http://schemas.microsoft.com/office/drawing/2014/main" id="{DADFA007-DB91-4783-A7F8-926F7B29FF9C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328988"/>
            <a:ext cx="2908300" cy="2908300"/>
            <a:chOff x="476" y="1480"/>
            <a:chExt cx="1832" cy="1832"/>
          </a:xfrm>
        </p:grpSpPr>
        <p:graphicFrame>
          <p:nvGraphicFramePr>
            <p:cNvPr id="372789" name="Object 53">
              <a:extLst>
                <a:ext uri="{FF2B5EF4-FFF2-40B4-BE49-F238E27FC236}">
                  <a16:creationId xmlns:a16="http://schemas.microsoft.com/office/drawing/2014/main" id="{24165A1D-8D25-40DE-BC73-EC8CACF2E2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1480"/>
            <a:ext cx="1832" cy="1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图片" r:id="rId5" imgW="1257480" imgH="1266840" progId="Word.Picture.8">
                    <p:embed/>
                  </p:oleObj>
                </mc:Choice>
                <mc:Fallback>
                  <p:oleObj name="图片" r:id="rId5" imgW="1257480" imgH="1266840" progId="Word.Picture.8">
                    <p:embed/>
                    <p:pic>
                      <p:nvPicPr>
                        <p:cNvPr id="372789" name="Object 53">
                          <a:extLst>
                            <a:ext uri="{FF2B5EF4-FFF2-40B4-BE49-F238E27FC236}">
                              <a16:creationId xmlns:a16="http://schemas.microsoft.com/office/drawing/2014/main" id="{24165A1D-8D25-40DE-BC73-EC8CACF2E2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480"/>
                          <a:ext cx="1832" cy="18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2790" name="Rectangle 54">
              <a:extLst>
                <a:ext uri="{FF2B5EF4-FFF2-40B4-BE49-F238E27FC236}">
                  <a16:creationId xmlns:a16="http://schemas.microsoft.com/office/drawing/2014/main" id="{F907D52B-A1B8-4544-877A-9C7620A4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40"/>
              <a:ext cx="36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1600" b="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="0" baseline="-25000">
                  <a:latin typeface="Times New Roman" panose="02020603050405020304" pitchFamily="18" charset="0"/>
                </a:rPr>
                <a:t>T+</a:t>
              </a:r>
              <a:endParaRPr lang="en-US" altLang="zh-CN" sz="1600" b="0" baseline="-25000"/>
            </a:p>
          </p:txBody>
        </p:sp>
        <p:sp>
          <p:nvSpPr>
            <p:cNvPr id="372791" name="Rectangle 55">
              <a:extLst>
                <a:ext uri="{FF2B5EF4-FFF2-40B4-BE49-F238E27FC236}">
                  <a16:creationId xmlns:a16="http://schemas.microsoft.com/office/drawing/2014/main" id="{13D710A6-2D37-46DD-963E-59AB3056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840"/>
              <a:ext cx="63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1600" b="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="0" baseline="-25000">
                  <a:latin typeface="Times New Roman" panose="02020603050405020304" pitchFamily="18" charset="0"/>
                </a:rPr>
                <a:t>T_</a:t>
              </a:r>
              <a:endParaRPr lang="en-US" altLang="zh-CN" sz="1600" b="0" baseline="-25000"/>
            </a:p>
          </p:txBody>
        </p:sp>
      </p:grpSp>
      <p:graphicFrame>
        <p:nvGraphicFramePr>
          <p:cNvPr id="372792" name="Object 56">
            <a:extLst>
              <a:ext uri="{FF2B5EF4-FFF2-40B4-BE49-F238E27FC236}">
                <a16:creationId xmlns:a16="http://schemas.microsoft.com/office/drawing/2014/main" id="{E5EDB9EE-D523-42D3-9EB1-2D473CAED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0075" y="4425950"/>
          <a:ext cx="33305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图片" r:id="rId7" imgW="1714680" imgH="1038240" progId="Word.Picture.8">
                  <p:embed/>
                </p:oleObj>
              </mc:Choice>
              <mc:Fallback>
                <p:oleObj name="图片" r:id="rId7" imgW="1714680" imgH="1038240" progId="Word.Picture.8">
                  <p:embed/>
                  <p:pic>
                    <p:nvPicPr>
                      <p:cNvPr id="372792" name="Object 56">
                        <a:extLst>
                          <a:ext uri="{FF2B5EF4-FFF2-40B4-BE49-F238E27FC236}">
                            <a16:creationId xmlns:a16="http://schemas.microsoft.com/office/drawing/2014/main" id="{E5EDB9EE-D523-42D3-9EB1-2D473CAED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425950"/>
                        <a:ext cx="3330575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793" name="Group 57">
            <a:extLst>
              <a:ext uri="{FF2B5EF4-FFF2-40B4-BE49-F238E27FC236}">
                <a16:creationId xmlns:a16="http://schemas.microsoft.com/office/drawing/2014/main" id="{AABF4425-E15C-41E7-9D7F-9F0A6819726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482975"/>
            <a:ext cx="3143250" cy="2305050"/>
            <a:chOff x="2880" y="2194"/>
            <a:chExt cx="1980" cy="1452"/>
          </a:xfrm>
        </p:grpSpPr>
        <p:graphicFrame>
          <p:nvGraphicFramePr>
            <p:cNvPr id="372794" name="Object 58">
              <a:extLst>
                <a:ext uri="{FF2B5EF4-FFF2-40B4-BE49-F238E27FC236}">
                  <a16:creationId xmlns:a16="http://schemas.microsoft.com/office/drawing/2014/main" id="{2521D83B-48B0-476D-865E-3872629179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194"/>
            <a:ext cx="1889" cy="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图片" r:id="rId9" imgW="1542960" imgH="809640" progId="Word.Picture.8">
                    <p:embed/>
                  </p:oleObj>
                </mc:Choice>
                <mc:Fallback>
                  <p:oleObj name="图片" r:id="rId9" imgW="1542960" imgH="809640" progId="Word.Picture.8">
                    <p:embed/>
                    <p:pic>
                      <p:nvPicPr>
                        <p:cNvPr id="372794" name="Object 58">
                          <a:extLst>
                            <a:ext uri="{FF2B5EF4-FFF2-40B4-BE49-F238E27FC236}">
                              <a16:creationId xmlns:a16="http://schemas.microsoft.com/office/drawing/2014/main" id="{2521D83B-48B0-476D-865E-387262917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94"/>
                          <a:ext cx="1889" cy="9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95" name="Object 59">
              <a:extLst>
                <a:ext uri="{FF2B5EF4-FFF2-40B4-BE49-F238E27FC236}">
                  <a16:creationId xmlns:a16="http://schemas.microsoft.com/office/drawing/2014/main" id="{E412AE6E-4457-4815-88E6-E453EB35A0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8" y="2501"/>
            <a:ext cx="910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图片" r:id="rId11" imgW="743040" imgH="961920" progId="Word.Picture.8">
                    <p:embed/>
                  </p:oleObj>
                </mc:Choice>
                <mc:Fallback>
                  <p:oleObj name="图片" r:id="rId11" imgW="743040" imgH="961920" progId="Word.Picture.8">
                    <p:embed/>
                    <p:pic>
                      <p:nvPicPr>
                        <p:cNvPr id="372795" name="Object 59">
                          <a:extLst>
                            <a:ext uri="{FF2B5EF4-FFF2-40B4-BE49-F238E27FC236}">
                              <a16:creationId xmlns:a16="http://schemas.microsoft.com/office/drawing/2014/main" id="{E412AE6E-4457-4815-88E6-E453EB35A0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2501"/>
                          <a:ext cx="910" cy="1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2796" name="Group 60">
              <a:extLst>
                <a:ext uri="{FF2B5EF4-FFF2-40B4-BE49-F238E27FC236}">
                  <a16:creationId xmlns:a16="http://schemas.microsoft.com/office/drawing/2014/main" id="{EBC0EF43-C447-47B2-82C4-D93E294F1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378"/>
              <a:ext cx="1472" cy="456"/>
              <a:chOff x="605" y="2786"/>
              <a:chExt cx="1472" cy="456"/>
            </a:xfrm>
          </p:grpSpPr>
          <p:grpSp>
            <p:nvGrpSpPr>
              <p:cNvPr id="372797" name="Group 61">
                <a:extLst>
                  <a:ext uri="{FF2B5EF4-FFF2-40B4-BE49-F238E27FC236}">
                    <a16:creationId xmlns:a16="http://schemas.microsoft.com/office/drawing/2014/main" id="{8F634D98-5E64-4DCA-A3C7-868A755B89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2786"/>
                <a:ext cx="1454" cy="325"/>
                <a:chOff x="623" y="2786"/>
                <a:chExt cx="1454" cy="325"/>
              </a:xfrm>
            </p:grpSpPr>
            <p:graphicFrame>
              <p:nvGraphicFramePr>
                <p:cNvPr id="372798" name="Object 62">
                  <a:extLst>
                    <a:ext uri="{FF2B5EF4-FFF2-40B4-BE49-F238E27FC236}">
                      <a16:creationId xmlns:a16="http://schemas.microsoft.com/office/drawing/2014/main" id="{171EB4D3-B6F6-4EDF-80D0-2E51E0EDC69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1" y="2975"/>
                <a:ext cx="102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0" name="图片" r:id="rId13" imgW="838080" imgH="114480" progId="Word.Picture.8">
                        <p:embed/>
                      </p:oleObj>
                    </mc:Choice>
                    <mc:Fallback>
                      <p:oleObj name="图片" r:id="rId13" imgW="838080" imgH="114480" progId="Word.Picture.8">
                        <p:embed/>
                        <p:pic>
                          <p:nvPicPr>
                            <p:cNvPr id="372798" name="Object 62">
                              <a:extLst>
                                <a:ext uri="{FF2B5EF4-FFF2-40B4-BE49-F238E27FC236}">
                                  <a16:creationId xmlns:a16="http://schemas.microsoft.com/office/drawing/2014/main" id="{171EB4D3-B6F6-4EDF-80D0-2E51E0EDC69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1" y="2975"/>
                              <a:ext cx="1026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2799" name="Rectangle 63">
                  <a:extLst>
                    <a:ext uri="{FF2B5EF4-FFF2-40B4-BE49-F238E27FC236}">
                      <a16:creationId xmlns:a16="http://schemas.microsoft.com/office/drawing/2014/main" id="{94EB3C46-9C79-41C5-85C8-74628E9EB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786"/>
                  <a:ext cx="3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99"/>
                      </a:solidFill>
                      <a:latin typeface="楷体_GB2312" pitchFamily="49" charset="-122"/>
                      <a:ea typeface="楷体_GB2312" pitchFamily="49" charset="-122"/>
                      <a:sym typeface="Symbol" panose="05050102010706020507" pitchFamily="18" charset="2"/>
                    </a:rPr>
                    <a:t>v</a:t>
                  </a:r>
                  <a:r>
                    <a:rPr lang="en-US" altLang="zh-CN" sz="2400" baseline="-25000">
                      <a:solidFill>
                        <a:srgbClr val="000099"/>
                      </a:solidFill>
                      <a:latin typeface="楷体_GB2312" pitchFamily="49" charset="-122"/>
                      <a:ea typeface="楷体_GB2312" pitchFamily="49" charset="-122"/>
                      <a:sym typeface="Symbol" panose="05050102010706020507" pitchFamily="18" charset="2"/>
                    </a:rPr>
                    <a:t>T+</a:t>
                  </a:r>
                </a:p>
              </p:txBody>
            </p:sp>
          </p:grpSp>
          <p:sp>
            <p:nvSpPr>
              <p:cNvPr id="372800" name="Rectangle 64">
                <a:extLst>
                  <a:ext uri="{FF2B5EF4-FFF2-40B4-BE49-F238E27FC236}">
                    <a16:creationId xmlns:a16="http://schemas.microsoft.com/office/drawing/2014/main" id="{76DCD223-883F-4A40-AADD-6F2667E20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2954"/>
                <a:ext cx="3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T-</a:t>
                </a:r>
              </a:p>
            </p:txBody>
          </p:sp>
        </p:grpSp>
      </p:grpSp>
      <p:graphicFrame>
        <p:nvGraphicFramePr>
          <p:cNvPr id="372801" name="Object 65">
            <a:extLst>
              <a:ext uri="{FF2B5EF4-FFF2-40B4-BE49-F238E27FC236}">
                <a16:creationId xmlns:a16="http://schemas.microsoft.com/office/drawing/2014/main" id="{9D19D82E-5460-4F52-90B5-5F4F07A07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1987550"/>
          <a:ext cx="23034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图片" r:id="rId15" imgW="1333440" imgH="667440" progId="Word.Picture.8">
                  <p:embed/>
                </p:oleObj>
              </mc:Choice>
              <mc:Fallback>
                <p:oleObj name="图片" r:id="rId15" imgW="1333440" imgH="667440" progId="Word.Picture.8">
                  <p:embed/>
                  <p:pic>
                    <p:nvPicPr>
                      <p:cNvPr id="372801" name="Object 65">
                        <a:extLst>
                          <a:ext uri="{FF2B5EF4-FFF2-40B4-BE49-F238E27FC236}">
                            <a16:creationId xmlns:a16="http://schemas.microsoft.com/office/drawing/2014/main" id="{9D19D82E-5460-4F52-90B5-5F4F07A07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987550"/>
                        <a:ext cx="2303463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802" name="Rectangle 66">
            <a:extLst>
              <a:ext uri="{FF2B5EF4-FFF2-40B4-BE49-F238E27FC236}">
                <a16:creationId xmlns:a16="http://schemas.microsoft.com/office/drawing/2014/main" id="{C34F4C3A-E80B-4B63-B0AB-F5A9D9BA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波形变换 </a:t>
            </a:r>
          </a:p>
        </p:txBody>
      </p:sp>
    </p:spTree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02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15774</TotalTime>
  <Words>1189</Words>
  <Application>Microsoft Office PowerPoint</Application>
  <PresentationFormat>全屏显示(4:3)</PresentationFormat>
  <Paragraphs>285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楷体_GB2312</vt:lpstr>
      <vt:lpstr>宋体</vt:lpstr>
      <vt:lpstr>Arial</vt:lpstr>
      <vt:lpstr>Arial Narrow</vt:lpstr>
      <vt:lpstr>Book Antiqua</vt:lpstr>
      <vt:lpstr>Bookman Old Style</vt:lpstr>
      <vt:lpstr>Times New Roman</vt:lpstr>
      <vt:lpstr>Verdana</vt:lpstr>
      <vt:lpstr>Wingdings</vt:lpstr>
      <vt:lpstr>Profile</vt:lpstr>
      <vt:lpstr>图片</vt:lpstr>
      <vt:lpstr>Equation</vt:lpstr>
      <vt:lpstr>Picture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小黑</cp:lastModifiedBy>
  <cp:revision>1717</cp:revision>
  <dcterms:created xsi:type="dcterms:W3CDTF">2004-08-29T02:51:05Z</dcterms:created>
  <dcterms:modified xsi:type="dcterms:W3CDTF">2020-09-01T07:14:46Z</dcterms:modified>
</cp:coreProperties>
</file>