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9" r:id="rId1"/>
  </p:sldMasterIdLst>
  <p:notesMasterIdLst>
    <p:notesMasterId r:id="rId82"/>
  </p:notesMasterIdLst>
  <p:sldIdLst>
    <p:sldId id="259" r:id="rId2"/>
    <p:sldId id="374" r:id="rId3"/>
    <p:sldId id="37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  <p:sldId id="275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  <a:srgbClr val="FF9900"/>
    <a:srgbClr val="FF00FF"/>
    <a:srgbClr val="FFCCFF"/>
    <a:srgbClr val="CCFFFF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2967" autoAdjust="0"/>
  </p:normalViewPr>
  <p:slideViewPr>
    <p:cSldViewPr>
      <p:cViewPr varScale="1">
        <p:scale>
          <a:sx n="67" d="100"/>
          <a:sy n="67" d="100"/>
        </p:scale>
        <p:origin x="84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4" Type="http://schemas.openxmlformats.org/officeDocument/2006/relationships/image" Target="../media/image6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4" Type="http://schemas.openxmlformats.org/officeDocument/2006/relationships/image" Target="../media/image116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7" Type="http://schemas.openxmlformats.org/officeDocument/2006/relationships/image" Target="../media/image174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10" Type="http://schemas.openxmlformats.org/officeDocument/2006/relationships/image" Target="../media/image184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0" Type="http://schemas.openxmlformats.org/officeDocument/2006/relationships/image" Target="../media/image223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emf"/><Relationship Id="rId1" Type="http://schemas.openxmlformats.org/officeDocument/2006/relationships/image" Target="../media/image225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12" Type="http://schemas.openxmlformats.org/officeDocument/2006/relationships/image" Target="../media/image238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11" Type="http://schemas.openxmlformats.org/officeDocument/2006/relationships/image" Target="../media/image237.emf"/><Relationship Id="rId5" Type="http://schemas.openxmlformats.org/officeDocument/2006/relationships/image" Target="../media/image231.emf"/><Relationship Id="rId10" Type="http://schemas.openxmlformats.org/officeDocument/2006/relationships/image" Target="../media/image236.emf"/><Relationship Id="rId4" Type="http://schemas.openxmlformats.org/officeDocument/2006/relationships/image" Target="../media/image230.emf"/><Relationship Id="rId9" Type="http://schemas.openxmlformats.org/officeDocument/2006/relationships/image" Target="../media/image235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3" Type="http://schemas.openxmlformats.org/officeDocument/2006/relationships/image" Target="../media/image241.emf"/><Relationship Id="rId7" Type="http://schemas.openxmlformats.org/officeDocument/2006/relationships/image" Target="../media/image245.emf"/><Relationship Id="rId2" Type="http://schemas.openxmlformats.org/officeDocument/2006/relationships/image" Target="../media/image240.emf"/><Relationship Id="rId1" Type="http://schemas.openxmlformats.org/officeDocument/2006/relationships/image" Target="../media/image239.emf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image" Target="../media/image248.emf"/><Relationship Id="rId1" Type="http://schemas.openxmlformats.org/officeDocument/2006/relationships/image" Target="../media/image247.emf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4" Type="http://schemas.openxmlformats.org/officeDocument/2006/relationships/image" Target="../media/image262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3" Type="http://schemas.openxmlformats.org/officeDocument/2006/relationships/image" Target="../media/image265.emf"/><Relationship Id="rId7" Type="http://schemas.openxmlformats.org/officeDocument/2006/relationships/image" Target="../media/image269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5" Type="http://schemas.openxmlformats.org/officeDocument/2006/relationships/image" Target="../media/image267.emf"/><Relationship Id="rId4" Type="http://schemas.openxmlformats.org/officeDocument/2006/relationships/image" Target="../media/image266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Relationship Id="rId5" Type="http://schemas.openxmlformats.org/officeDocument/2006/relationships/image" Target="../media/image275.emf"/><Relationship Id="rId4" Type="http://schemas.openxmlformats.org/officeDocument/2006/relationships/image" Target="../media/image274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image" Target="../media/image27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4" Type="http://schemas.openxmlformats.org/officeDocument/2006/relationships/image" Target="../media/image282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5" Type="http://schemas.openxmlformats.org/officeDocument/2006/relationships/image" Target="../media/image292.emf"/><Relationship Id="rId4" Type="http://schemas.openxmlformats.org/officeDocument/2006/relationships/image" Target="../media/image291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emf"/><Relationship Id="rId2" Type="http://schemas.openxmlformats.org/officeDocument/2006/relationships/image" Target="../media/image295.emf"/><Relationship Id="rId1" Type="http://schemas.openxmlformats.org/officeDocument/2006/relationships/image" Target="../media/image294.emf"/><Relationship Id="rId5" Type="http://schemas.openxmlformats.org/officeDocument/2006/relationships/image" Target="../media/image298.emf"/><Relationship Id="rId4" Type="http://schemas.openxmlformats.org/officeDocument/2006/relationships/image" Target="../media/image297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emf"/><Relationship Id="rId2" Type="http://schemas.openxmlformats.org/officeDocument/2006/relationships/image" Target="../media/image300.emf"/><Relationship Id="rId1" Type="http://schemas.openxmlformats.org/officeDocument/2006/relationships/image" Target="../media/image299.emf"/><Relationship Id="rId5" Type="http://schemas.openxmlformats.org/officeDocument/2006/relationships/image" Target="../media/image303.emf"/><Relationship Id="rId4" Type="http://schemas.openxmlformats.org/officeDocument/2006/relationships/image" Target="../media/image302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emf"/><Relationship Id="rId2" Type="http://schemas.openxmlformats.org/officeDocument/2006/relationships/image" Target="../media/image305.emf"/><Relationship Id="rId1" Type="http://schemas.openxmlformats.org/officeDocument/2006/relationships/image" Target="../media/image304.emf"/><Relationship Id="rId5" Type="http://schemas.openxmlformats.org/officeDocument/2006/relationships/image" Target="../media/image308.emf"/><Relationship Id="rId4" Type="http://schemas.openxmlformats.org/officeDocument/2006/relationships/image" Target="../media/image307.e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emf"/><Relationship Id="rId2" Type="http://schemas.openxmlformats.org/officeDocument/2006/relationships/image" Target="../media/image310.emf"/><Relationship Id="rId1" Type="http://schemas.openxmlformats.org/officeDocument/2006/relationships/image" Target="../media/image309.emf"/><Relationship Id="rId4" Type="http://schemas.openxmlformats.org/officeDocument/2006/relationships/image" Target="../media/image312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emf"/><Relationship Id="rId2" Type="http://schemas.openxmlformats.org/officeDocument/2006/relationships/image" Target="../media/image314.emf"/><Relationship Id="rId1" Type="http://schemas.openxmlformats.org/officeDocument/2006/relationships/image" Target="../media/image313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emf"/><Relationship Id="rId2" Type="http://schemas.openxmlformats.org/officeDocument/2006/relationships/image" Target="../media/image317.emf"/><Relationship Id="rId1" Type="http://schemas.openxmlformats.org/officeDocument/2006/relationships/image" Target="../media/image316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emf"/><Relationship Id="rId1" Type="http://schemas.openxmlformats.org/officeDocument/2006/relationships/image" Target="../media/image3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emf"/><Relationship Id="rId3" Type="http://schemas.openxmlformats.org/officeDocument/2006/relationships/image" Target="../media/image323.emf"/><Relationship Id="rId7" Type="http://schemas.openxmlformats.org/officeDocument/2006/relationships/image" Target="../media/image327.emf"/><Relationship Id="rId12" Type="http://schemas.openxmlformats.org/officeDocument/2006/relationships/image" Target="../media/image332.emf"/><Relationship Id="rId2" Type="http://schemas.openxmlformats.org/officeDocument/2006/relationships/image" Target="../media/image322.emf"/><Relationship Id="rId1" Type="http://schemas.openxmlformats.org/officeDocument/2006/relationships/image" Target="../media/image321.emf"/><Relationship Id="rId6" Type="http://schemas.openxmlformats.org/officeDocument/2006/relationships/image" Target="../media/image326.emf"/><Relationship Id="rId11" Type="http://schemas.openxmlformats.org/officeDocument/2006/relationships/image" Target="../media/image331.emf"/><Relationship Id="rId5" Type="http://schemas.openxmlformats.org/officeDocument/2006/relationships/image" Target="../media/image325.emf"/><Relationship Id="rId10" Type="http://schemas.openxmlformats.org/officeDocument/2006/relationships/image" Target="../media/image330.emf"/><Relationship Id="rId4" Type="http://schemas.openxmlformats.org/officeDocument/2006/relationships/image" Target="../media/image324.emf"/><Relationship Id="rId9" Type="http://schemas.openxmlformats.org/officeDocument/2006/relationships/image" Target="../media/image3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DECCFDB-F4DB-438C-9541-108616BB5F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AEE5AD3-8E40-4AF3-A95A-5F3785CD51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0B44CC-2715-4F33-BBF9-A94CD970997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77992F9F-1F84-4D72-928A-ADA3B43C21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3D686DB7-CAE8-4C60-8FD4-AB8915A8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11A4158C-9947-426F-BA09-4A679A42A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2A5406-BBC7-46FB-940F-088AFC4432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70CF57E-6EAD-45B3-8679-38ABFB3B8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10D668-07C4-42BA-9D06-85710F9B38F3}" type="slidenum">
              <a:rPr lang="en-US" altLang="zh-CN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n-US" altLang="zh-CN">
              <a:latin typeface="等线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B8022D1-5220-42E8-AF8A-8048E37A32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B44DEE8-CE93-4875-B7FC-7EEA2A660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kumimoji="1" lang="zh-CN" altLang="zh-CN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7B00-6612-4B2E-8CE6-974D071C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B372-B6CC-465F-9DAB-B299DE48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D374-15DE-47AA-8A9A-4D9F1234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BCA5-87BF-4AD0-BD31-8A1FB59CC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66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45C1-8D04-44E6-83F7-FF5E95E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03FF-3615-4934-B237-D5D9FE61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4027-0AD3-4AF5-B572-4B95BDB5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FF948-F397-4E87-A8C6-5B2233020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061B-34F9-4501-BC75-932839D2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7F47-AE65-49B1-883A-C944916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370D-A560-498E-84F3-9CE283C8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E786-69D5-43F3-8939-3E8564D07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1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FE83-9EF6-4F76-8194-07077CA8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B3C9-A85B-4E90-ACAF-C2F435FB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6C42-B2C6-48B6-98FA-ADDD297D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B69A7-CC45-459D-B62F-474806BD6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6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EFEE-689B-4AA2-8A70-21E713C1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4AE5-6273-4B14-8667-C98BD8BF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B45DA-F524-4257-ABEC-BA9CF910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94EAC-DAA6-427C-AC99-6B34484C3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8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97F82F-BA36-4164-885F-70887449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DDECDE-E811-4EE4-980A-26EF5917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451548-D251-4D51-8142-7F2554A6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4D87F-D5C4-4E37-BC8C-EB8437AAB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0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936B3A-211F-4618-8080-A1B46011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5F16C3-F8E0-46B2-9C8A-7BC5048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416126-9A26-4F52-8957-399A3E9A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A37BB-4BD7-4CD6-A09D-CF47F0290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3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F796B9-48DE-4FAA-8E40-891F2843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AC46D8-38EE-4EB3-B715-21658608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94E4F1-733E-4481-BE28-D83EA61E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32C8-708E-40FF-9255-C06F86EFAF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4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0DAD1B-9D12-41F2-B2B6-ECA9F2BF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DF989E-C7E1-45E2-9E24-AEEA2803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24AA24-C68E-4035-9C76-4C1E691A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C253-392A-49A1-AB63-7755F80512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7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43AA9A-7F96-44FC-88DC-96789BB0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FF1FFD-3681-4DE8-B05C-89A6EF0A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665E4-C3F1-45EB-9982-8C19EC45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FBBCD-5337-4F76-BEA8-70C039546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77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A915F4-498B-44F6-A015-F59E2C6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69B6A5-4506-493B-80A4-D45A6754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5FDA71-DBC6-4A5F-A276-0A10D36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C7814-A16B-4C78-8C13-9C5CAB6109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79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B3BC622-9372-4234-AA6B-8C2AC3C6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B28AB81-CB2F-4230-8149-ADB0A866D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C76F-02D6-45FC-8BD3-157B63D8A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FBBF-64F0-4509-A50D-D89BFD697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32A9-6867-4B23-AF73-87AB9B047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6FB6F5-68F3-4387-B4C0-4E7B9B5C7C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3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slide" Target="slide23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7" Type="http://schemas.openxmlformats.org/officeDocument/2006/relationships/slide" Target="slide77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5.xml"/><Relationship Id="rId5" Type="http://schemas.openxmlformats.org/officeDocument/2006/relationships/slide" Target="slide57.xml"/><Relationship Id="rId4" Type="http://schemas.openxmlformats.org/officeDocument/2006/relationships/slide" Target="slide5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33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8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3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51.emf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54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2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6.e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71.e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3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80.emf"/><Relationship Id="rId22" Type="http://schemas.openxmlformats.org/officeDocument/2006/relationships/image" Target="../media/image184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8.emf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9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9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97.emf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9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202.emf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19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207.emf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20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212.emf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0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21.e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24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26.e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25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34.emf"/><Relationship Id="rId26" Type="http://schemas.openxmlformats.org/officeDocument/2006/relationships/image" Target="../media/image238.e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31.e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3.emf"/><Relationship Id="rId20" Type="http://schemas.openxmlformats.org/officeDocument/2006/relationships/image" Target="../media/image235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37.e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10" Type="http://schemas.openxmlformats.org/officeDocument/2006/relationships/image" Target="../media/image230.e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32.emf"/><Relationship Id="rId22" Type="http://schemas.openxmlformats.org/officeDocument/2006/relationships/image" Target="../media/image236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46.e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43.e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5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0.e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42.emf"/><Relationship Id="rId4" Type="http://schemas.openxmlformats.org/officeDocument/2006/relationships/image" Target="../media/image239.e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44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5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3.e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10" Type="http://schemas.openxmlformats.org/officeDocument/2006/relationships/image" Target="../media/image250.emf"/><Relationship Id="rId4" Type="http://schemas.openxmlformats.org/officeDocument/2006/relationships/image" Target="../media/image247.e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5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257.emf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5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60.emf"/><Relationship Id="rId5" Type="http://schemas.openxmlformats.org/officeDocument/2006/relationships/oleObject" Target="../embeddings/oleObject255.bin"/><Relationship Id="rId10" Type="http://schemas.openxmlformats.org/officeDocument/2006/relationships/image" Target="../media/image262.emf"/><Relationship Id="rId4" Type="http://schemas.openxmlformats.org/officeDocument/2006/relationships/image" Target="../media/image259.emf"/><Relationship Id="rId9" Type="http://schemas.openxmlformats.org/officeDocument/2006/relationships/oleObject" Target="../embeddings/oleObject257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70.emf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7.e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e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266.emf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8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72.e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74.emf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69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77.e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76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278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80.e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82.emf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77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84.e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28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89.e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91.emf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93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9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95.e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0" Type="http://schemas.openxmlformats.org/officeDocument/2006/relationships/image" Target="../media/image297.emf"/><Relationship Id="rId4" Type="http://schemas.openxmlformats.org/officeDocument/2006/relationships/image" Target="../media/image294.emf"/><Relationship Id="rId9" Type="http://schemas.openxmlformats.org/officeDocument/2006/relationships/oleObject" Target="../embeddings/oleObject29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3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00.e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302.emf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297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05.e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307.emf"/><Relationship Id="rId4" Type="http://schemas.openxmlformats.org/officeDocument/2006/relationships/image" Target="../media/image304.emf"/><Relationship Id="rId9" Type="http://schemas.openxmlformats.org/officeDocument/2006/relationships/oleObject" Target="../embeddings/oleObject302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10.emf"/><Relationship Id="rId5" Type="http://schemas.openxmlformats.org/officeDocument/2006/relationships/oleObject" Target="../embeddings/oleObject305.bin"/><Relationship Id="rId10" Type="http://schemas.openxmlformats.org/officeDocument/2006/relationships/image" Target="../media/image312.emf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30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14.e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31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17.e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31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20.e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319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image" Target="../media/image325.emf"/><Relationship Id="rId18" Type="http://schemas.openxmlformats.org/officeDocument/2006/relationships/oleObject" Target="../embeddings/oleObject323.bin"/><Relationship Id="rId26" Type="http://schemas.openxmlformats.org/officeDocument/2006/relationships/oleObject" Target="../embeddings/oleObject32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29.emf"/><Relationship Id="rId7" Type="http://schemas.openxmlformats.org/officeDocument/2006/relationships/image" Target="../media/image322.emf"/><Relationship Id="rId12" Type="http://schemas.openxmlformats.org/officeDocument/2006/relationships/oleObject" Target="../embeddings/oleObject320.bin"/><Relationship Id="rId17" Type="http://schemas.openxmlformats.org/officeDocument/2006/relationships/image" Target="../media/image327.emf"/><Relationship Id="rId25" Type="http://schemas.openxmlformats.org/officeDocument/2006/relationships/image" Target="../media/image33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324.emf"/><Relationship Id="rId24" Type="http://schemas.openxmlformats.org/officeDocument/2006/relationships/oleObject" Target="../embeddings/oleObject326.bin"/><Relationship Id="rId5" Type="http://schemas.openxmlformats.org/officeDocument/2006/relationships/image" Target="../media/image321.emf"/><Relationship Id="rId15" Type="http://schemas.openxmlformats.org/officeDocument/2006/relationships/image" Target="../media/image326.emf"/><Relationship Id="rId23" Type="http://schemas.openxmlformats.org/officeDocument/2006/relationships/image" Target="../media/image330.emf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328.emf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323.emf"/><Relationship Id="rId14" Type="http://schemas.openxmlformats.org/officeDocument/2006/relationships/oleObject" Target="../embeddings/oleObject321.bin"/><Relationship Id="rId22" Type="http://schemas.openxmlformats.org/officeDocument/2006/relationships/oleObject" Target="../embeddings/oleObject325.bin"/><Relationship Id="rId27" Type="http://schemas.openxmlformats.org/officeDocument/2006/relationships/image" Target="../media/image33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1CCDFDDA-03FF-4B53-8E4B-1334615D9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17838"/>
            <a:ext cx="8064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本章讨论动态电路的一阶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RC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电路、一阶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RL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电路和二阶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RLC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电路的时域分析。介绍时域分析的经典法、直流一阶电路的三要素法、正弦一阶电路的四要素法；电路的稳态响应、暂态响应、零输入响应、零状态响应和完全响应；电路的阶跃响应、冲激响应以及电路的强迫跃变等。</a:t>
            </a:r>
          </a:p>
        </p:txBody>
      </p:sp>
      <p:sp>
        <p:nvSpPr>
          <p:cNvPr id="3075" name="WordArt 5">
            <a:extLst>
              <a:ext uri="{FF2B5EF4-FFF2-40B4-BE49-F238E27FC236}">
                <a16:creationId xmlns:a16="http://schemas.microsoft.com/office/drawing/2014/main" id="{A62391AD-28FA-4585-8DA6-BC9E40F1F5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49642" y="1700808"/>
            <a:ext cx="6444716" cy="79166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effectLst>
                  <a:outerShdw blurRad="38100" dist="19049" dir="2700000" algn="tl" rotWithShape="0">
                    <a:schemeClr val="tx1">
                      <a:alpha val="39998"/>
                    </a:schemeClr>
                  </a:outerShdw>
                </a:effectLst>
                <a:latin typeface="+mn-ea"/>
                <a:cs typeface="+mn-ea"/>
              </a:rPr>
              <a:t>动态电路的时域分析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968C2D83-DE5D-454E-B423-B4961F02D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06388"/>
            <a:ext cx="8567738" cy="5302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）作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电路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电阻性电路。</a:t>
            </a:r>
            <a:endParaRPr kumimoji="1" lang="zh-CN" altLang="en-US" sz="2400" b="1" baseline="-25000">
              <a:solidFill>
                <a:schemeClr val="bg2"/>
              </a:solidFill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0A903C5-B69F-4901-933A-96536A01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23495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</a:t>
            </a:r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644E62A3-847A-46EC-9F72-B0A528025180}"/>
              </a:ext>
            </a:extLst>
          </p:cNvPr>
          <p:cNvSpPr>
            <a:spLocks/>
          </p:cNvSpPr>
          <p:nvPr/>
        </p:nvSpPr>
        <p:spPr bwMode="auto">
          <a:xfrm>
            <a:off x="2411413" y="1843088"/>
            <a:ext cx="288925" cy="1511300"/>
          </a:xfrm>
          <a:prstGeom prst="leftBrace">
            <a:avLst>
              <a:gd name="adj1" fmla="val 435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1EC66DD6-097D-4784-B00E-B6B11C18D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3363" y="1409700"/>
          <a:ext cx="18700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711397" imgH="469753" progId="Visio.Drawing.6">
                  <p:embed/>
                </p:oleObj>
              </mc:Choice>
              <mc:Fallback>
                <p:oleObj name="Visio" r:id="rId3" imgW="711397" imgH="469753" progId="Visio.Drawing.6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1EC66DD6-097D-4784-B00E-B6B11C18D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1409700"/>
                        <a:ext cx="18700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AutoShape 8">
            <a:extLst>
              <a:ext uri="{FF2B5EF4-FFF2-40B4-BE49-F238E27FC236}">
                <a16:creationId xmlns:a16="http://schemas.microsoft.com/office/drawing/2014/main" id="{E4725F78-D306-4CE4-B4D7-CA99378FE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843088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D64C73BA-6C98-4678-A33A-80E8CF2EC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122363"/>
          <a:ext cx="21605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5" imgW="844365" imgH="425355" progId="Visio.Drawing.6">
                  <p:embed/>
                </p:oleObj>
              </mc:Choice>
              <mc:Fallback>
                <p:oleObj name="Visio" r:id="rId5" imgW="844365" imgH="425355" progId="Visio.Drawing.6">
                  <p:embed/>
                  <p:pic>
                    <p:nvPicPr>
                      <p:cNvPr id="16393" name="Object 9">
                        <a:extLst>
                          <a:ext uri="{FF2B5EF4-FFF2-40B4-BE49-F238E27FC236}">
                            <a16:creationId xmlns:a16="http://schemas.microsoft.com/office/drawing/2014/main" id="{D64C73BA-6C98-4678-A33A-80E8CF2EC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122363"/>
                        <a:ext cx="2160587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E8C79406-990F-400B-B9D3-FC42E8D4D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778125"/>
          <a:ext cx="2016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7" imgW="844365" imgH="463411" progId="Visio.Drawing.6">
                  <p:embed/>
                </p:oleObj>
              </mc:Choice>
              <mc:Fallback>
                <p:oleObj name="Visio" r:id="rId7" imgW="844365" imgH="463411" progId="Visio.Drawing.6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:a16="http://schemas.microsoft.com/office/drawing/2014/main" id="{E8C79406-990F-400B-B9D3-FC42E8D4D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78125"/>
                        <a:ext cx="2016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AutoShape 11">
            <a:extLst>
              <a:ext uri="{FF2B5EF4-FFF2-40B4-BE49-F238E27FC236}">
                <a16:creationId xmlns:a16="http://schemas.microsoft.com/office/drawing/2014/main" id="{9D4BD37F-6C1C-4A06-81AC-2FAB7A6FA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209925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BFBA115A-1970-417F-9431-DFA4E66FD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994025"/>
          <a:ext cx="187325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9" imgW="724023" imgH="463411" progId="Visio.Drawing.6">
                  <p:embed/>
                </p:oleObj>
              </mc:Choice>
              <mc:Fallback>
                <p:oleObj name="Visio" r:id="rId9" imgW="724023" imgH="463411" progId="Visio.Drawing.6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BFBA115A-1970-417F-9431-DFA4E66FD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94025"/>
                        <a:ext cx="187325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>
            <a:extLst>
              <a:ext uri="{FF2B5EF4-FFF2-40B4-BE49-F238E27FC236}">
                <a16:creationId xmlns:a16="http://schemas.microsoft.com/office/drawing/2014/main" id="{1EE14F50-DD72-4FB0-9813-7E097FC99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483100"/>
            <a:ext cx="8567737" cy="5302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）对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电路进行计算，求待求的初始值。</a:t>
            </a:r>
            <a:endParaRPr kumimoji="1" lang="zh-CN" altLang="en-US" sz="2400" b="1" baseline="-25000">
              <a:solidFill>
                <a:schemeClr val="bg2"/>
              </a:solidFill>
            </a:endParaRP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3507D22C-AFF3-488D-8A5B-E7E2DBC66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419725"/>
            <a:ext cx="85677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计算方法：前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章的方法。</a:t>
            </a:r>
            <a:endParaRPr kumimoji="1" lang="zh-CN" altLang="en-US" sz="24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5" grpId="0" animBg="1"/>
      <p:bldP spid="16397" grpId="0" animBg="1"/>
      <p:bldP spid="163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1BEC747C-8ACE-45A9-9179-DA60146A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3063"/>
            <a:ext cx="87836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13 —1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求图示电路开关闭合后各电压、电流的初始值。已知换路前电路已处于稳态。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52BCACE1-4A19-4EB0-AE20-6F1BDC586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1544638"/>
          <a:ext cx="3673475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1574701" imgH="996987" progId="Visio.Drawing.6">
                  <p:embed/>
                </p:oleObj>
              </mc:Choice>
              <mc:Fallback>
                <p:oleObj name="Visio" r:id="rId3" imgW="1574701" imgH="996987" progId="Visio.Drawing.6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52BCACE1-4A19-4EB0-AE20-6F1BDC586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544638"/>
                        <a:ext cx="3673475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>
            <a:extLst>
              <a:ext uri="{FF2B5EF4-FFF2-40B4-BE49-F238E27FC236}">
                <a16:creationId xmlns:a16="http://schemas.microsoft.com/office/drawing/2014/main" id="{932552AF-A2BE-4218-9262-2DCEEDA4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2266950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56C2560-0C16-4030-B87C-4FC1DB1B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947988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－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4A4FBD23-B726-4219-8C24-04C59676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54000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6F2E7A57-554E-426A-8331-FA065A779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4005263"/>
            <a:ext cx="77406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）作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－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电路，求</a:t>
            </a:r>
            <a:r>
              <a:rPr kumimoji="1" lang="en-US" altLang="zh-CN" sz="2400" b="1" i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(0-)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1800" b="1"/>
          </a:p>
        </p:txBody>
      </p:sp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74E9376D-A7FC-4402-897F-ED3A6656A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733925"/>
          <a:ext cx="396081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5" imgW="1777901" imgH="793625" progId="Visio.Drawing.6">
                  <p:embed/>
                </p:oleObj>
              </mc:Choice>
              <mc:Fallback>
                <p:oleObj name="Visio" r:id="rId5" imgW="1777901" imgH="793625" progId="Visio.Drawing.6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74E9376D-A7FC-4402-897F-ED3A6656A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33925"/>
                        <a:ext cx="3960812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5412AD20-708B-46F9-B4FA-4DD6CB838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9475" y="5203825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7" imgW="1289038" imgH="374613" progId="Equation.3">
                  <p:embed/>
                </p:oleObj>
              </mc:Choice>
              <mc:Fallback>
                <p:oleObj name="公式" r:id="rId7" imgW="1289038" imgH="374613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5412AD20-708B-46F9-B4FA-4DD6CB838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203825"/>
                        <a:ext cx="293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  <p:bldP spid="17416" grpId="0"/>
      <p:bldP spid="174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33BF5AC8-8827-4C9C-A8A7-59F6CA6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77406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）作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＋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电路：</a:t>
            </a:r>
            <a:r>
              <a:rPr kumimoji="1" lang="en-US" altLang="zh-CN" sz="2400" b="1" i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kumimoji="1" lang="en-US" altLang="zh-CN" sz="2400" b="1" i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(0-) 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2A</a:t>
            </a: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73D9C152-E1C2-41FB-B2CC-A61962485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268413"/>
          <a:ext cx="5832475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2247826" imgH="838024" progId="Visio.Drawing.6">
                  <p:embed/>
                </p:oleObj>
              </mc:Choice>
              <mc:Fallback>
                <p:oleObj name="Visio" r:id="rId3" imgW="2247826" imgH="838024" progId="Visio.Drawing.6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73D9C152-E1C2-41FB-B2CC-A61962485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5832475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1" name="Group 9">
            <a:extLst>
              <a:ext uri="{FF2B5EF4-FFF2-40B4-BE49-F238E27FC236}">
                <a16:creationId xmlns:a16="http://schemas.microsoft.com/office/drawing/2014/main" id="{9BDAEC42-BF0F-4F43-BF4A-F4E4E604B199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3789363"/>
            <a:ext cx="6883400" cy="889000"/>
            <a:chOff x="948" y="2568"/>
            <a:chExt cx="4336" cy="560"/>
          </a:xfrm>
        </p:grpSpPr>
        <p:graphicFrame>
          <p:nvGraphicFramePr>
            <p:cNvPr id="14343" name="Object 6">
              <a:extLst>
                <a:ext uri="{FF2B5EF4-FFF2-40B4-BE49-F238E27FC236}">
                  <a16:creationId xmlns:a16="http://schemas.microsoft.com/office/drawing/2014/main" id="{91EB83BC-291C-499E-84B4-810CECC62E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" y="2568"/>
            <a:ext cx="168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5" imgW="1174614" imgH="374613" progId="Equation.3">
                    <p:embed/>
                  </p:oleObj>
                </mc:Choice>
                <mc:Fallback>
                  <p:oleObj name="公式" r:id="rId5" imgW="1174614" imgH="374613" progId="Equation.3">
                    <p:embed/>
                    <p:pic>
                      <p:nvPicPr>
                        <p:cNvPr id="14343" name="Object 6">
                          <a:extLst>
                            <a:ext uri="{FF2B5EF4-FFF2-40B4-BE49-F238E27FC236}">
                              <a16:creationId xmlns:a16="http://schemas.microsoft.com/office/drawing/2014/main" id="{91EB83BC-291C-499E-84B4-810CECC62E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2568"/>
                          <a:ext cx="168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7">
              <a:extLst>
                <a:ext uri="{FF2B5EF4-FFF2-40B4-BE49-F238E27FC236}">
                  <a16:creationId xmlns:a16="http://schemas.microsoft.com/office/drawing/2014/main" id="{B182BCF8-B5ED-4159-AFB6-CAB5498E0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2670"/>
            <a:ext cx="249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公式" r:id="rId7" imgW="1746336" imgH="197019" progId="Equation.3">
                    <p:embed/>
                  </p:oleObj>
                </mc:Choice>
                <mc:Fallback>
                  <p:oleObj name="公式" r:id="rId7" imgW="1746336" imgH="197019" progId="Equation.3">
                    <p:embed/>
                    <p:pic>
                      <p:nvPicPr>
                        <p:cNvPr id="14344" name="Object 7">
                          <a:extLst>
                            <a:ext uri="{FF2B5EF4-FFF2-40B4-BE49-F238E27FC236}">
                              <a16:creationId xmlns:a16="http://schemas.microsoft.com/office/drawing/2014/main" id="{B182BCF8-B5ED-4159-AFB6-CAB5498E04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670"/>
                          <a:ext cx="2495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C9D241AD-5542-443F-A1AD-47F581548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957763"/>
          <a:ext cx="21939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9" imgW="958788" imgH="197019" progId="Equation.3">
                  <p:embed/>
                </p:oleObj>
              </mc:Choice>
              <mc:Fallback>
                <p:oleObj name="公式" r:id="rId9" imgW="958788" imgH="197019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C9D241AD-5542-443F-A1AD-47F581548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57763"/>
                        <a:ext cx="21939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AutoShape 10">
            <a:extLst>
              <a:ext uri="{FF2B5EF4-FFF2-40B4-BE49-F238E27FC236}">
                <a16:creationId xmlns:a16="http://schemas.microsoft.com/office/drawing/2014/main" id="{46F62C9F-BC81-43E5-BE36-4D079D20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5805488"/>
            <a:ext cx="2660650" cy="7969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本节完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34E44091-4C77-4A0C-BE5F-454D0926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04813"/>
            <a:ext cx="7315200" cy="5191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kumimoji="1"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直流一阶电路动态分析的经典法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4AC8AC4-AF79-429B-97ED-4480D2940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836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一阶电路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一阶微分方程描述的电路，电路里只有一个储能元件。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78785725-DDEB-455B-814D-FE9286847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95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直流一阶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电路的动态分析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5A677988-5897-4559-9904-EC196C1BF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997200"/>
          <a:ext cx="4319588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1860365" imgH="780940" progId="Visio.Drawing.6">
                  <p:embed/>
                </p:oleObj>
              </mc:Choice>
              <mc:Fallback>
                <p:oleObj name="Visio" r:id="rId3" imgW="1860365" imgH="780940" progId="Visio.Drawing.6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5A677988-5897-4559-9904-EC196C1BF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4319588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>
            <a:extLst>
              <a:ext uri="{FF2B5EF4-FFF2-40B4-BE49-F238E27FC236}">
                <a16:creationId xmlns:a16="http://schemas.microsoft.com/office/drawing/2014/main" id="{3569D884-A106-4DD6-B105-63DAE0E2C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130800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25357F7E-E13A-4237-9AE2-7706C281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51525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分析：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4" grpId="0"/>
      <p:bldP spid="194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454693B0-01FC-439E-9DDD-03F87959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7825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（一）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 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EAE952F2-8614-449A-88A8-F2E23FF5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2663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1.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的微分方程：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20499" name="Group 19">
            <a:extLst>
              <a:ext uri="{FF2B5EF4-FFF2-40B4-BE49-F238E27FC236}">
                <a16:creationId xmlns:a16="http://schemas.microsoft.com/office/drawing/2014/main" id="{C67E6EB5-BFE8-4512-BC74-CAF157DE8213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689100"/>
            <a:ext cx="3187700" cy="587375"/>
            <a:chOff x="600" y="1064"/>
            <a:chExt cx="2008" cy="370"/>
          </a:xfrm>
        </p:grpSpPr>
        <p:graphicFrame>
          <p:nvGraphicFramePr>
            <p:cNvPr id="16398" name="Object 6">
              <a:extLst>
                <a:ext uri="{FF2B5EF4-FFF2-40B4-BE49-F238E27FC236}">
                  <a16:creationId xmlns:a16="http://schemas.microsoft.com/office/drawing/2014/main" id="{41131FC9-FDA3-41BD-82AF-449D9D724C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064"/>
            <a:ext cx="122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公式" r:id="rId3" imgW="742962" imgH="209704" progId="Equation.3">
                    <p:embed/>
                  </p:oleObj>
                </mc:Choice>
                <mc:Fallback>
                  <p:oleObj name="公式" r:id="rId3" imgW="742962" imgH="209704" progId="Equation.3">
                    <p:embed/>
                    <p:pic>
                      <p:nvPicPr>
                        <p:cNvPr id="16398" name="Object 6">
                          <a:extLst>
                            <a:ext uri="{FF2B5EF4-FFF2-40B4-BE49-F238E27FC236}">
                              <a16:creationId xmlns:a16="http://schemas.microsoft.com/office/drawing/2014/main" id="{41131FC9-FDA3-41BD-82AF-449D9D724C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064"/>
                          <a:ext cx="122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Rectangle 7">
              <a:extLst>
                <a:ext uri="{FF2B5EF4-FFF2-40B4-BE49-F238E27FC236}">
                  <a16:creationId xmlns:a16="http://schemas.microsoft.com/office/drawing/2014/main" id="{5F5E8EBA-F50B-4F18-AFC7-0167E560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071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/>
                <a:t>KVL</a:t>
              </a:r>
              <a:r>
                <a:rPr kumimoji="1" lang="zh-CN" altLang="en-US" sz="2400" b="1"/>
                <a:t>：</a:t>
              </a:r>
            </a:p>
          </p:txBody>
        </p:sp>
      </p:grp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E5A1B90F-C15E-4D52-9467-052232501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349500"/>
          <a:ext cx="38877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5" imgW="1568388" imgH="374613" progId="Equation.3">
                  <p:embed/>
                </p:oleObj>
              </mc:Choice>
              <mc:Fallback>
                <p:oleObj name="公式" r:id="rId5" imgW="1568388" imgH="374613" progId="Equation.3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E5A1B90F-C15E-4D52-9467-052232501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349500"/>
                        <a:ext cx="38877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EBB15EAB-5F71-4F62-849F-C201F0266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429000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                   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一阶非齐次线性微分方程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D7C05188-048B-4422-B5FF-E05128947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53841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                                                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）式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64621651-8FD1-4E18-9D55-9ADE7817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00526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求解（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）式：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D9D74CB8-DADC-474A-85E9-7B14C6E52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4797425"/>
          <a:ext cx="32734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7" imgW="1263786" imgH="222389" progId="Equation.3">
                  <p:embed/>
                </p:oleObj>
              </mc:Choice>
              <mc:Fallback>
                <p:oleObj name="公式" r:id="rId7" imgW="1263786" imgH="222389" progId="Equation.3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:a16="http://schemas.microsoft.com/office/drawing/2014/main" id="{D9D74CB8-DADC-474A-85E9-7B14C6E52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797425"/>
                        <a:ext cx="32734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Line 15">
            <a:extLst>
              <a:ext uri="{FF2B5EF4-FFF2-40B4-BE49-F238E27FC236}">
                <a16:creationId xmlns:a16="http://schemas.microsoft.com/office/drawing/2014/main" id="{C754FC91-2ACD-4F39-BD47-F5EBE81929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0" y="5373688"/>
            <a:ext cx="0" cy="50323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75ED8063-DC3D-4065-9B4C-F76DFEF7D8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5373688"/>
            <a:ext cx="0" cy="50323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9E910F64-E838-46EF-BDEF-B319FDA2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15025"/>
            <a:ext cx="803275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特解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609B3ECC-E116-4BAE-8D96-829E4242E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5915025"/>
            <a:ext cx="1108075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齐次解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90" grpId="0"/>
      <p:bldP spid="20491" grpId="0"/>
      <p:bldP spid="20492" grpId="0"/>
      <p:bldP spid="20497" grpId="0" animBg="1"/>
      <p:bldP spid="204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BA8BFA28-4351-449D-809A-40DF4AC14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377825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满足式（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），即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7411" name="AutoShape 5">
            <a:extLst>
              <a:ext uri="{FF2B5EF4-FFF2-40B4-BE49-F238E27FC236}">
                <a16:creationId xmlns:a16="http://schemas.microsoft.com/office/drawing/2014/main" id="{4065F25A-BDE6-48B0-9651-E1B31F0E2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360363" cy="287338"/>
          </a:xfrm>
          <a:prstGeom prst="ribbon2">
            <a:avLst>
              <a:gd name="adj1" fmla="val 12500"/>
              <a:gd name="adj2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A69A5AA5-1E36-41DB-8667-C682EF3EE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095375"/>
          <a:ext cx="41052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1657165" imgH="399984" progId="Equation.3">
                  <p:embed/>
                </p:oleObj>
              </mc:Choice>
              <mc:Fallback>
                <p:oleObj name="公式" r:id="rId3" imgW="1657165" imgH="399984" progId="Equation.3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A69A5AA5-1E36-41DB-8667-C682EF3EE1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95375"/>
                        <a:ext cx="41052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>
            <a:extLst>
              <a:ext uri="{FF2B5EF4-FFF2-40B4-BE49-F238E27FC236}">
                <a16:creationId xmlns:a16="http://schemas.microsoft.com/office/drawing/2014/main" id="{F9600E70-54D6-4EEA-B0AC-136A47FF3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76475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数学上：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（常数），带入上式得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4A4A0758-6C20-49E2-A547-8B30D1DE3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0" y="2276475"/>
          <a:ext cx="13604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5" imgW="514510" imgH="222389" progId="Equation.3">
                  <p:embed/>
                </p:oleObj>
              </mc:Choice>
              <mc:Fallback>
                <p:oleObj name="公式" r:id="rId5" imgW="514510" imgH="222389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4A4A0758-6C20-49E2-A547-8B30D1DE3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276475"/>
                        <a:ext cx="1360488" cy="6207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>
            <a:extLst>
              <a:ext uri="{FF2B5EF4-FFF2-40B4-BE49-F238E27FC236}">
                <a16:creationId xmlns:a16="http://schemas.microsoft.com/office/drawing/2014/main" id="{12431E06-FCDE-45D2-974C-DF1F49DE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24175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物理概念上：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稳定时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稳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ABC706C8-4625-4D65-96B5-80A89D61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862388"/>
            <a:ext cx="360363" cy="287337"/>
          </a:xfrm>
          <a:prstGeom prst="ribbon2">
            <a:avLst>
              <a:gd name="adj1" fmla="val 12500"/>
              <a:gd name="adj2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31CB1C61-0063-452E-A351-E275154A1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3690938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ch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满足齐次微分方程，即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8CBF24C6-2508-4BDF-85B9-5C0080414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4475163"/>
          <a:ext cx="40386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7" imgW="1720690" imgH="374613" progId="Equation.3">
                  <p:embed/>
                </p:oleObj>
              </mc:Choice>
              <mc:Fallback>
                <p:oleObj name="公式" r:id="rId7" imgW="1720690" imgH="374613" progId="Equation.3">
                  <p:embed/>
                  <p:pic>
                    <p:nvPicPr>
                      <p:cNvPr id="21516" name="Object 12">
                        <a:extLst>
                          <a:ext uri="{FF2B5EF4-FFF2-40B4-BE49-F238E27FC236}">
                            <a16:creationId xmlns:a16="http://schemas.microsoft.com/office/drawing/2014/main" id="{8CBF24C6-2508-4BDF-85B9-5C0080414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475163"/>
                        <a:ext cx="40386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6B0FFD5E-B878-4ED0-9B31-D1EDD95E7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3275" y="4665663"/>
          <a:ext cx="18573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9" imgW="781235" imgH="222389" progId="Equation.3">
                  <p:embed/>
                </p:oleObj>
              </mc:Choice>
              <mc:Fallback>
                <p:oleObj name="公式" r:id="rId9" imgW="781235" imgH="222389" progId="Equation.3">
                  <p:embed/>
                  <p:pic>
                    <p:nvPicPr>
                      <p:cNvPr id="21517" name="Object 13">
                        <a:extLst>
                          <a:ext uri="{FF2B5EF4-FFF2-40B4-BE49-F238E27FC236}">
                            <a16:creationId xmlns:a16="http://schemas.microsoft.com/office/drawing/2014/main" id="{6B0FFD5E-B878-4ED0-9B31-D1EDD95E7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4665663"/>
                        <a:ext cx="1857375" cy="5635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>
            <a:extLst>
              <a:ext uri="{FF2B5EF4-FFF2-40B4-BE49-F238E27FC236}">
                <a16:creationId xmlns:a16="http://schemas.microsoft.com/office/drawing/2014/main" id="{6710BBE4-1252-41AD-B1C6-6549CEC3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16563"/>
            <a:ext cx="8783637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K——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积分常数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 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特征方程之根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3" grpId="0"/>
      <p:bldP spid="21515" grpId="0"/>
      <p:bldP spid="215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>
            <a:extLst>
              <a:ext uri="{FF2B5EF4-FFF2-40B4-BE49-F238E27FC236}">
                <a16:creationId xmlns:a16="http://schemas.microsoft.com/office/drawing/2014/main" id="{62609338-FAD1-4D00-B82F-6B8736458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35250"/>
            <a:ext cx="360362" cy="287338"/>
          </a:xfrm>
          <a:prstGeom prst="ribbon2">
            <a:avLst>
              <a:gd name="adj1" fmla="val 12500"/>
              <a:gd name="adj2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C96E3458-8DEB-49BD-9B0E-7F7550E6F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92375"/>
          <a:ext cx="32734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1263786" imgH="222389" progId="Equation.3">
                  <p:embed/>
                </p:oleObj>
              </mc:Choice>
              <mc:Fallback>
                <p:oleObj name="公式" r:id="rId3" imgW="1263786" imgH="222389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C96E3458-8DEB-49BD-9B0E-7F7550E6F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32734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463A7F34-AE7E-4D87-9C8D-F355B986A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3122613"/>
          <a:ext cx="44735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1733710" imgH="323872" progId="Equation.3">
                  <p:embed/>
                </p:oleObj>
              </mc:Choice>
              <mc:Fallback>
                <p:oleObj name="公式" r:id="rId5" imgW="1733710" imgH="323872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463A7F34-AE7E-4D87-9C8D-F355B986A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122613"/>
                        <a:ext cx="44735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>
            <a:extLst>
              <a:ext uri="{FF2B5EF4-FFF2-40B4-BE49-F238E27FC236}">
                <a16:creationId xmlns:a16="http://schemas.microsoft.com/office/drawing/2014/main" id="{71F65499-43A0-404B-A9F8-5FB3480B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22288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特征方程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D9CB1479-0E91-49DB-AE44-20BC1D720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68325"/>
          <a:ext cx="18478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7" imgW="704690" imgH="158566" progId="Equation.3">
                  <p:embed/>
                </p:oleObj>
              </mc:Choice>
              <mc:Fallback>
                <p:oleObj name="公式" r:id="rId7" imgW="704690" imgH="158566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D9CB1479-0E91-49DB-AE44-20BC1D720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68325"/>
                        <a:ext cx="18478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A82D724F-5AB5-48E3-AC70-E3754DF35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325438"/>
          <a:ext cx="17033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704690" imgH="374613" progId="Equation.3">
                  <p:embed/>
                </p:oleObj>
              </mc:Choice>
              <mc:Fallback>
                <p:oleObj name="公式" r:id="rId9" imgW="704690" imgH="374613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A82D724F-5AB5-48E3-AC70-E3754DF35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325438"/>
                        <a:ext cx="17033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>
            <a:extLst>
              <a:ext uri="{FF2B5EF4-FFF2-40B4-BE49-F238E27FC236}">
                <a16:creationId xmlns:a16="http://schemas.microsoft.com/office/drawing/2014/main" id="{422566E0-AC85-460D-91AE-83E957D9E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1530350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故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D9D4336E-0CAD-48EB-9F47-6183FC151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250950"/>
          <a:ext cx="38242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11" imgW="1479612" imgH="323872" progId="Equation.3">
                  <p:embed/>
                </p:oleObj>
              </mc:Choice>
              <mc:Fallback>
                <p:oleObj name="公式" r:id="rId11" imgW="1479612" imgH="323872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D9D4336E-0CAD-48EB-9F47-6183FC151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250950"/>
                        <a:ext cx="38242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>
            <a:extLst>
              <a:ext uri="{FF2B5EF4-FFF2-40B4-BE49-F238E27FC236}">
                <a16:creationId xmlns:a16="http://schemas.microsoft.com/office/drawing/2014/main" id="{9EF1FFE9-79D8-4AC2-A7AD-A0DF375A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116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代入上式，得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F9F1D156-C0B5-43A6-B30D-AE7584EED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4288" y="5046663"/>
          <a:ext cx="27241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13" imgW="1047565" imgH="209704" progId="Equation.3">
                  <p:embed/>
                </p:oleObj>
              </mc:Choice>
              <mc:Fallback>
                <p:oleObj name="公式" r:id="rId13" imgW="1047565" imgH="209704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F9F1D156-C0B5-43A6-B30D-AE7584EED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5046663"/>
                        <a:ext cx="27241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4">
            <a:extLst>
              <a:ext uri="{FF2B5EF4-FFF2-40B4-BE49-F238E27FC236}">
                <a16:creationId xmlns:a16="http://schemas.microsoft.com/office/drawing/2014/main" id="{EF34B5EF-71AF-4FD4-B0E9-C20576988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0706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04D22679-DBF6-4D39-9F21-B07320586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986338"/>
          <a:ext cx="3340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15" imgW="1289038" imgH="209704" progId="Equation.3">
                  <p:embed/>
                </p:oleObj>
              </mc:Choice>
              <mc:Fallback>
                <p:oleObj name="公式" r:id="rId15" imgW="1289038" imgH="209704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04D22679-DBF6-4D39-9F21-B07320586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986338"/>
                        <a:ext cx="3340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3374808B-43D3-4E01-A5A7-6D3AD8777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937250"/>
          <a:ext cx="23034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17" imgW="882638" imgH="209704" progId="Equation.3">
                  <p:embed/>
                </p:oleObj>
              </mc:Choice>
              <mc:Fallback>
                <p:oleObj name="公式" r:id="rId17" imgW="882638" imgH="209704" progId="Equation.3">
                  <p:embed/>
                  <p:pic>
                    <p:nvPicPr>
                      <p:cNvPr id="22544" name="Object 16">
                        <a:extLst>
                          <a:ext uri="{FF2B5EF4-FFF2-40B4-BE49-F238E27FC236}">
                            <a16:creationId xmlns:a16="http://schemas.microsoft.com/office/drawing/2014/main" id="{3374808B-43D3-4E01-A5A7-6D3AD8777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37250"/>
                        <a:ext cx="23034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17">
            <a:extLst>
              <a:ext uri="{FF2B5EF4-FFF2-40B4-BE49-F238E27FC236}">
                <a16:creationId xmlns:a16="http://schemas.microsoft.com/office/drawing/2014/main" id="{7293C463-8FC4-4193-9472-7426F994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068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38" grpId="0"/>
      <p:bldP spid="22540" grpId="0"/>
      <p:bldP spid="225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FF984583-645F-49DF-9C9D-EDD6D3CF4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8913"/>
          <a:ext cx="48942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1898638" imgH="323872" progId="Equation.3">
                  <p:embed/>
                </p:oleObj>
              </mc:Choice>
              <mc:Fallback>
                <p:oleObj name="公式" r:id="rId3" imgW="1898638" imgH="323872" progId="Equation.3">
                  <p:embed/>
                  <p:pic>
                    <p:nvPicPr>
                      <p:cNvPr id="19458" name="Object 4">
                        <a:extLst>
                          <a:ext uri="{FF2B5EF4-FFF2-40B4-BE49-F238E27FC236}">
                            <a16:creationId xmlns:a16="http://schemas.microsoft.com/office/drawing/2014/main" id="{FF984583-645F-49DF-9C9D-EDD6D3CF4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8913"/>
                        <a:ext cx="48942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>
            <a:extLst>
              <a:ext uri="{FF2B5EF4-FFF2-40B4-BE49-F238E27FC236}">
                <a16:creationId xmlns:a16="http://schemas.microsoft.com/office/drawing/2014/main" id="{73511D0F-2AC8-43AA-B97E-4B0AF8F64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458913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或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0C6787EE-18FC-452A-B19F-5AFAFCE12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177925"/>
          <a:ext cx="56086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5" imgW="2177988" imgH="323872" progId="Equation.3">
                  <p:embed/>
                </p:oleObj>
              </mc:Choice>
              <mc:Fallback>
                <p:oleObj name="公式" r:id="rId5" imgW="2177988" imgH="323872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0C6787EE-18FC-452A-B19F-5AFAFCE12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77925"/>
                        <a:ext cx="56086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CC344A0C-CF1B-403E-BCFC-2E6DC5080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8525" y="2493963"/>
          <a:ext cx="1158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7" imgW="463612" imgH="158566" progId="Equation.3">
                  <p:embed/>
                </p:oleObj>
              </mc:Choice>
              <mc:Fallback>
                <p:oleObj name="公式" r:id="rId7" imgW="463612" imgH="158566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CC344A0C-CF1B-403E-BCFC-2E6DC5080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2493963"/>
                        <a:ext cx="1158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8341F36D-4108-4364-8AE2-D599A04E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2251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                                          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时间常数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51E5171C-DB2D-48F4-B0E7-A93FE60E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475038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（二）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 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1A1FAE5-48B0-4728-AE35-7CC204E77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95775"/>
          <a:ext cx="42148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9" imgW="1631913" imgH="399984" progId="Equation.3">
                  <p:embed/>
                </p:oleObj>
              </mc:Choice>
              <mc:Fallback>
                <p:oleObj name="公式" r:id="rId9" imgW="1631913" imgH="399984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F1A1FAE5-48B0-4728-AE35-7CC204E77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5775"/>
                        <a:ext cx="421481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60" grpId="0"/>
      <p:bldP spid="235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4">
            <a:extLst>
              <a:ext uri="{FF2B5EF4-FFF2-40B4-BE49-F238E27FC236}">
                <a16:creationId xmlns:a16="http://schemas.microsoft.com/office/drawing/2014/main" id="{8C5A226A-71AB-432A-9E3F-5C7DF13A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6400"/>
            <a:ext cx="1152525" cy="719138"/>
          </a:xfrm>
          <a:prstGeom prst="horizontalScroll">
            <a:avLst>
              <a:gd name="adj" fmla="val 125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说明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B69DF663-9122-48CF-9E1B-79CDA85CB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66838"/>
          <a:ext cx="32734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1263786" imgH="222389" progId="Equation.3">
                  <p:embed/>
                </p:oleObj>
              </mc:Choice>
              <mc:Fallback>
                <p:oleObj name="公式" r:id="rId3" imgW="1263786" imgH="222389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B69DF663-9122-48CF-9E1B-79CDA85CB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66838"/>
                        <a:ext cx="32734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CC7ACEBB-832A-45D8-905F-2292B8D3D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1987550"/>
          <a:ext cx="29813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5" imgW="1149362" imgH="323872" progId="Equation.3">
                  <p:embed/>
                </p:oleObj>
              </mc:Choice>
              <mc:Fallback>
                <p:oleObj name="公式" r:id="rId5" imgW="1149362" imgH="323872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CC7ACEBB-832A-45D8-905F-2292B8D3D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987550"/>
                        <a:ext cx="29813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2F6A62F8-C0FB-4360-9040-4CEECEFE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39850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E9A57879-2D59-40F5-B72F-A7F4F7D2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21151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数学上：    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特解                齐次解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D3857164-E684-42E1-81B8-5F67B0D7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3833813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电路上：    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稳态响应        暂态响应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ABAD2EF5-7FEB-4B41-AD6D-044D9F95C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4554538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）电路中，各物理量暂态响应有相同的指数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4CA5D2F5-886F-456A-BA99-C63DA3393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4292600"/>
          <a:ext cx="6794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7" imgW="247786" imgH="285816" progId="Equation.3">
                  <p:embed/>
                </p:oleObj>
              </mc:Choice>
              <mc:Fallback>
                <p:oleObj name="公式" r:id="rId7" imgW="247786" imgH="285816" progId="Equation.3">
                  <p:embed/>
                  <p:pic>
                    <p:nvPicPr>
                      <p:cNvPr id="14347" name="Object 11">
                        <a:extLst>
                          <a:ext uri="{FF2B5EF4-FFF2-40B4-BE49-F238E27FC236}">
                            <a16:creationId xmlns:a16="http://schemas.microsoft.com/office/drawing/2014/main" id="{4CA5D2F5-886F-456A-BA99-C63DA3393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292600"/>
                        <a:ext cx="6794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>
            <a:extLst>
              <a:ext uri="{FF2B5EF4-FFF2-40B4-BE49-F238E27FC236}">
                <a16:creationId xmlns:a16="http://schemas.microsoft.com/office/drawing/2014/main" id="{03229818-E71D-41AC-BA42-01ED99376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229225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（三）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波形见教材</a:t>
            </a:r>
            <a:r>
              <a:rPr kumimoji="1" lang="en-US" altLang="zh-CN" sz="2400" b="1">
                <a:latin typeface="Times New Roman" panose="02020603050405020304" pitchFamily="18" charset="0"/>
              </a:rPr>
              <a:t>Page298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44" grpId="0"/>
      <p:bldP spid="14345" grpId="0"/>
      <p:bldP spid="14346" grpId="0"/>
      <p:bldP spid="143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EDE45E2C-50CA-49C4-A1B4-01B2B563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06388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（四）过渡过程时间、时间常数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1FF72013-AE74-4280-BD27-C95875A4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300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1.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过渡过程时间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A661F322-8ADC-4E27-ADBC-080FB3424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79550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理论上：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＝∞时，暂态分量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9F1AEB0E-F2E8-4623-BC7E-70B9B2BD9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7725" y="1198563"/>
          <a:ext cx="17145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654186" imgH="285816" progId="Equation.3">
                  <p:embed/>
                </p:oleObj>
              </mc:Choice>
              <mc:Fallback>
                <p:oleObj name="公式" r:id="rId3" imgW="654186" imgH="285816" progId="Equation.3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9F1AEB0E-F2E8-4623-BC7E-70B9B2BD9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1198563"/>
                        <a:ext cx="17145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>
            <a:extLst>
              <a:ext uri="{FF2B5EF4-FFF2-40B4-BE49-F238E27FC236}">
                <a16:creationId xmlns:a16="http://schemas.microsoft.com/office/drawing/2014/main" id="{6450987C-644D-47B5-8501-2F9C169E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6163"/>
            <a:ext cx="9144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实际上：观察                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过渡时间为（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～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5 )τ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/>
              <a:t>τ</a:t>
            </a:r>
            <a:r>
              <a:rPr kumimoji="1" lang="zh-CN" altLang="en-US" sz="2400" b="1"/>
              <a:t>一般为毫秒、微秒。</a:t>
            </a:r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7C50164F-7600-43CB-B166-07BF2FDD3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9538" y="2005013"/>
          <a:ext cx="1778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5" imgW="679438" imgH="323872" progId="Equation.3">
                  <p:embed/>
                </p:oleObj>
              </mc:Choice>
              <mc:Fallback>
                <p:oleObj name="公式" r:id="rId5" imgW="679438" imgH="323872" progId="Equation.3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7C50164F-7600-43CB-B166-07BF2FDD3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005013"/>
                        <a:ext cx="17780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>
            <a:extLst>
              <a:ext uri="{FF2B5EF4-FFF2-40B4-BE49-F238E27FC236}">
                <a16:creationId xmlns:a16="http://schemas.microsoft.com/office/drawing/2014/main" id="{547AEB49-D9A5-4957-965E-40407C32A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时间常数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95039735-9312-4C82-A7A4-B0EE7642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76700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                ，单位：秒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CA5F3493-401B-45E4-9A6E-388ADCAF5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124325"/>
          <a:ext cx="1152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公式" r:id="rId7" imgW="463612" imgH="158566" progId="Equation.3">
                  <p:embed/>
                </p:oleObj>
              </mc:Choice>
              <mc:Fallback>
                <p:oleObj name="公式" r:id="rId7" imgW="463612" imgH="158566" progId="Equation.3">
                  <p:embed/>
                  <p:pic>
                    <p:nvPicPr>
                      <p:cNvPr id="24590" name="Object 14">
                        <a:extLst>
                          <a:ext uri="{FF2B5EF4-FFF2-40B4-BE49-F238E27FC236}">
                            <a16:creationId xmlns:a16="http://schemas.microsoft.com/office/drawing/2014/main" id="{CA5F3493-401B-45E4-9A6E-388ADCAF5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24325"/>
                        <a:ext cx="1152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15">
            <a:extLst>
              <a:ext uri="{FF2B5EF4-FFF2-40B4-BE49-F238E27FC236}">
                <a16:creationId xmlns:a16="http://schemas.microsoft.com/office/drawing/2014/main" id="{F657E756-A846-46D2-AA7E-53D788FC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70438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/>
              <a:t>τ</a:t>
            </a:r>
            <a:r>
              <a:rPr kumimoji="1" lang="zh-CN" altLang="en-US" sz="2400" b="1"/>
              <a:t>的图示</a:t>
            </a:r>
          </a:p>
        </p:txBody>
      </p:sp>
      <p:graphicFrame>
        <p:nvGraphicFramePr>
          <p:cNvPr id="24592" name="Object 16">
            <a:extLst>
              <a:ext uri="{FF2B5EF4-FFF2-40B4-BE49-F238E27FC236}">
                <a16:creationId xmlns:a16="http://schemas.microsoft.com/office/drawing/2014/main" id="{13FB597A-5277-4F94-9944-95F00F9C8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9100"/>
          <a:ext cx="21986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9" imgW="844365" imgH="323872" progId="Equation.3">
                  <p:embed/>
                </p:oleObj>
              </mc:Choice>
              <mc:Fallback>
                <p:oleObj name="公式" r:id="rId9" imgW="844365" imgH="323872" progId="Equation.3">
                  <p:embed/>
                  <p:pic>
                    <p:nvPicPr>
                      <p:cNvPr id="24592" name="Object 16">
                        <a:extLst>
                          <a:ext uri="{FF2B5EF4-FFF2-40B4-BE49-F238E27FC236}">
                            <a16:creationId xmlns:a16="http://schemas.microsoft.com/office/drawing/2014/main" id="{13FB597A-5277-4F94-9944-95F00F9C8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9100"/>
                        <a:ext cx="21986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4" name="Group 28">
            <a:extLst>
              <a:ext uri="{FF2B5EF4-FFF2-40B4-BE49-F238E27FC236}">
                <a16:creationId xmlns:a16="http://schemas.microsoft.com/office/drawing/2014/main" id="{F296DD79-62F0-456A-8B0D-5C6CBD634C70}"/>
              </a:ext>
            </a:extLst>
          </p:cNvPr>
          <p:cNvGrpSpPr>
            <a:grpSpLocks/>
          </p:cNvGrpSpPr>
          <p:nvPr/>
        </p:nvGrpSpPr>
        <p:grpSpPr bwMode="auto">
          <a:xfrm>
            <a:off x="4443413" y="4583113"/>
            <a:ext cx="3438525" cy="2159000"/>
            <a:chOff x="2799" y="2887"/>
            <a:chExt cx="2166" cy="1360"/>
          </a:xfrm>
        </p:grpSpPr>
        <p:sp>
          <p:nvSpPr>
            <p:cNvPr id="21518" name="Line 17">
              <a:extLst>
                <a:ext uri="{FF2B5EF4-FFF2-40B4-BE49-F238E27FC236}">
                  <a16:creationId xmlns:a16="http://schemas.microsoft.com/office/drawing/2014/main" id="{A6F1BCB5-B4BD-4C2B-92D6-7F969C514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4021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9">
              <a:extLst>
                <a:ext uri="{FF2B5EF4-FFF2-40B4-BE49-F238E27FC236}">
                  <a16:creationId xmlns:a16="http://schemas.microsoft.com/office/drawing/2014/main" id="{8B141D16-CA84-4B2D-90DA-967169224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88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Rectangle 20">
              <a:extLst>
                <a:ext uri="{FF2B5EF4-FFF2-40B4-BE49-F238E27FC236}">
                  <a16:creationId xmlns:a16="http://schemas.microsoft.com/office/drawing/2014/main" id="{51C9249F-551D-40D0-A70C-F04A661C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869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1521" name="Freeform 22">
              <a:extLst>
                <a:ext uri="{FF2B5EF4-FFF2-40B4-BE49-F238E27FC236}">
                  <a16:creationId xmlns:a16="http://schemas.microsoft.com/office/drawing/2014/main" id="{3CEFADE3-28B1-43E7-A482-583E572EF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3250"/>
              <a:ext cx="1134" cy="733"/>
            </a:xfrm>
            <a:custGeom>
              <a:avLst/>
              <a:gdLst>
                <a:gd name="T0" fmla="*/ 0 w 1134"/>
                <a:gd name="T1" fmla="*/ 0 h 733"/>
                <a:gd name="T2" fmla="*/ 136 w 1134"/>
                <a:gd name="T3" fmla="*/ 272 h 733"/>
                <a:gd name="T4" fmla="*/ 362 w 1134"/>
                <a:gd name="T5" fmla="*/ 544 h 733"/>
                <a:gd name="T6" fmla="*/ 589 w 1134"/>
                <a:gd name="T7" fmla="*/ 680 h 733"/>
                <a:gd name="T8" fmla="*/ 771 w 1134"/>
                <a:gd name="T9" fmla="*/ 725 h 733"/>
                <a:gd name="T10" fmla="*/ 952 w 1134"/>
                <a:gd name="T11" fmla="*/ 725 h 733"/>
                <a:gd name="T12" fmla="*/ 1134 w 1134"/>
                <a:gd name="T13" fmla="*/ 725 h 7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34" h="733">
                  <a:moveTo>
                    <a:pt x="0" y="0"/>
                  </a:moveTo>
                  <a:cubicBezTo>
                    <a:pt x="38" y="90"/>
                    <a:pt x="76" y="181"/>
                    <a:pt x="136" y="272"/>
                  </a:cubicBezTo>
                  <a:cubicBezTo>
                    <a:pt x="196" y="363"/>
                    <a:pt x="287" y="476"/>
                    <a:pt x="362" y="544"/>
                  </a:cubicBezTo>
                  <a:cubicBezTo>
                    <a:pt x="437" y="612"/>
                    <a:pt x="521" y="650"/>
                    <a:pt x="589" y="680"/>
                  </a:cubicBezTo>
                  <a:cubicBezTo>
                    <a:pt x="657" y="710"/>
                    <a:pt x="710" y="717"/>
                    <a:pt x="771" y="725"/>
                  </a:cubicBezTo>
                  <a:cubicBezTo>
                    <a:pt x="832" y="733"/>
                    <a:pt x="892" y="725"/>
                    <a:pt x="952" y="725"/>
                  </a:cubicBezTo>
                  <a:cubicBezTo>
                    <a:pt x="1012" y="725"/>
                    <a:pt x="1073" y="725"/>
                    <a:pt x="1134" y="725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23">
              <a:extLst>
                <a:ext uri="{FF2B5EF4-FFF2-40B4-BE49-F238E27FC236}">
                  <a16:creationId xmlns:a16="http://schemas.microsoft.com/office/drawing/2014/main" id="{06BE87E7-670C-4FAA-93D4-221BC3C7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79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24">
              <a:extLst>
                <a:ext uri="{FF2B5EF4-FFF2-40B4-BE49-F238E27FC236}">
                  <a16:creationId xmlns:a16="http://schemas.microsoft.com/office/drawing/2014/main" id="{0790A66C-4D17-4A5C-962A-1955F5334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3794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Rectangle 25">
              <a:extLst>
                <a:ext uri="{FF2B5EF4-FFF2-40B4-BE49-F238E27FC236}">
                  <a16:creationId xmlns:a16="http://schemas.microsoft.com/office/drawing/2014/main" id="{2CD816F1-1BC0-4B3D-B32E-0C3238FD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95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/>
                <a:t>τ</a:t>
              </a:r>
            </a:p>
          </p:txBody>
        </p:sp>
        <p:sp>
          <p:nvSpPr>
            <p:cNvPr id="21525" name="Rectangle 26">
              <a:extLst>
                <a:ext uri="{FF2B5EF4-FFF2-40B4-BE49-F238E27FC236}">
                  <a16:creationId xmlns:a16="http://schemas.microsoft.com/office/drawing/2014/main" id="{2794F17C-51D7-4D9C-BF3D-7BEC4BC19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3699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0.368K</a:t>
              </a:r>
            </a:p>
          </p:txBody>
        </p:sp>
        <p:sp>
          <p:nvSpPr>
            <p:cNvPr id="21526" name="Rectangle 27">
              <a:extLst>
                <a:ext uri="{FF2B5EF4-FFF2-40B4-BE49-F238E27FC236}">
                  <a16:creationId xmlns:a16="http://schemas.microsoft.com/office/drawing/2014/main" id="{08CE4235-AD76-47DA-AF2C-19A01951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15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/>
      <p:bldP spid="24585" grpId="0"/>
      <p:bldP spid="24587" grpId="0"/>
      <p:bldP spid="24588" grpId="0"/>
      <p:bldP spid="245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8A62EA11-7E05-4A95-A9DC-20EEF320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743075"/>
            <a:ext cx="7170738" cy="538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1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动态电路的过渡过程、换路定律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10">
            <a:extLst>
              <a:ext uri="{FF2B5EF4-FFF2-40B4-BE49-F238E27FC236}">
                <a16:creationId xmlns:a16="http://schemas.microsoft.com/office/drawing/2014/main" id="{1AAADA6F-FC84-4340-A579-9D23C008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549525"/>
            <a:ext cx="5730875" cy="538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2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电压、电流初始值计算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Text Box 11">
            <a:extLst>
              <a:ext uri="{FF2B5EF4-FFF2-40B4-BE49-F238E27FC236}">
                <a16:creationId xmlns:a16="http://schemas.microsoft.com/office/drawing/2014/main" id="{79E1EE8D-3EEC-4A9D-82A9-6CD65990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3394075"/>
            <a:ext cx="7315200" cy="538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3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直流一阶电路动态分析的经典法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Text Box 12">
            <a:extLst>
              <a:ext uri="{FF2B5EF4-FFF2-40B4-BE49-F238E27FC236}">
                <a16:creationId xmlns:a16="http://schemas.microsoft.com/office/drawing/2014/main" id="{F586D5A0-5C6A-4E26-977D-719907C88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259263"/>
            <a:ext cx="5905500" cy="538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4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直流一阶电路的三要素法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Text Box 13">
            <a:extLst>
              <a:ext uri="{FF2B5EF4-FFF2-40B4-BE49-F238E27FC236}">
                <a16:creationId xmlns:a16="http://schemas.microsoft.com/office/drawing/2014/main" id="{C198959D-C93F-4CCE-89FB-D9B0BEBC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22863"/>
            <a:ext cx="6119812" cy="538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5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零输入响应和零状态响应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 Box 14">
            <a:extLst>
              <a:ext uri="{FF2B5EF4-FFF2-40B4-BE49-F238E27FC236}">
                <a16:creationId xmlns:a16="http://schemas.microsoft.com/office/drawing/2014/main" id="{A1430E99-27CC-4258-B22F-2B672B14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986463"/>
            <a:ext cx="5975350" cy="538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6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直流一阶电路的叠加定理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4" name="Text Box 20">
            <a:extLst>
              <a:ext uri="{FF2B5EF4-FFF2-40B4-BE49-F238E27FC236}">
                <a16:creationId xmlns:a16="http://schemas.microsoft.com/office/drawing/2014/main" id="{06106017-552A-48C6-8633-5B3B4E0A9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76250"/>
            <a:ext cx="3167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  要  内  容</a:t>
            </a:r>
          </a:p>
        </p:txBody>
      </p:sp>
      <p:sp>
        <p:nvSpPr>
          <p:cNvPr id="4105" name="Line 21">
            <a:extLst>
              <a:ext uri="{FF2B5EF4-FFF2-40B4-BE49-F238E27FC236}">
                <a16:creationId xmlns:a16="http://schemas.microsoft.com/office/drawing/2014/main" id="{7F08CBD2-E425-4492-92F6-C0B4F7D3A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82713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7" name="Group 53">
            <a:extLst>
              <a:ext uri="{FF2B5EF4-FFF2-40B4-BE49-F238E27FC236}">
                <a16:creationId xmlns:a16="http://schemas.microsoft.com/office/drawing/2014/main" id="{E739DB5D-8684-4C31-AF95-41FBD8565D3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4860925" cy="2160588"/>
            <a:chOff x="793" y="164"/>
            <a:chExt cx="3062" cy="1361"/>
          </a:xfrm>
        </p:grpSpPr>
        <p:sp>
          <p:nvSpPr>
            <p:cNvPr id="22545" name="Line 4">
              <a:extLst>
                <a:ext uri="{FF2B5EF4-FFF2-40B4-BE49-F238E27FC236}">
                  <a16:creationId xmlns:a16="http://schemas.microsoft.com/office/drawing/2014/main" id="{55E7C81C-7BDA-4106-B921-77BD3370F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7" y="1389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5">
              <a:extLst>
                <a:ext uri="{FF2B5EF4-FFF2-40B4-BE49-F238E27FC236}">
                  <a16:creationId xmlns:a16="http://schemas.microsoft.com/office/drawing/2014/main" id="{D534B0FD-D3D1-4A48-8642-EA17BD233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7" y="255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Rectangle 6">
              <a:extLst>
                <a:ext uri="{FF2B5EF4-FFF2-40B4-BE49-F238E27FC236}">
                  <a16:creationId xmlns:a16="http://schemas.microsoft.com/office/drawing/2014/main" id="{7B36369B-710C-4976-B457-628DE372F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237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2548" name="Line 8">
              <a:extLst>
                <a:ext uri="{FF2B5EF4-FFF2-40B4-BE49-F238E27FC236}">
                  <a16:creationId xmlns:a16="http://schemas.microsoft.com/office/drawing/2014/main" id="{8740F5C0-24B7-4197-BA93-3901A27FC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663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Rectangle 10">
              <a:extLst>
                <a:ext uri="{FF2B5EF4-FFF2-40B4-BE49-F238E27FC236}">
                  <a16:creationId xmlns:a16="http://schemas.microsoft.com/office/drawing/2014/main" id="{E91F18F1-7584-4CEC-931E-38A3DED5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/>
                <a:t>τ</a:t>
              </a:r>
            </a:p>
          </p:txBody>
        </p:sp>
        <p:sp>
          <p:nvSpPr>
            <p:cNvPr id="22550" name="Rectangle 11">
              <a:extLst>
                <a:ext uri="{FF2B5EF4-FFF2-40B4-BE49-F238E27FC236}">
                  <a16:creationId xmlns:a16="http://schemas.microsoft.com/office/drawing/2014/main" id="{13AA0C3D-4E97-45BA-958F-808EBF10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935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U</a:t>
              </a:r>
              <a:r>
                <a:rPr kumimoji="1" lang="en-US" altLang="zh-CN" sz="1800" b="1" baseline="-25000"/>
                <a:t>0</a:t>
              </a:r>
            </a:p>
          </p:txBody>
        </p:sp>
        <p:sp>
          <p:nvSpPr>
            <p:cNvPr id="22551" name="Rectangle 12">
              <a:extLst>
                <a:ext uri="{FF2B5EF4-FFF2-40B4-BE49-F238E27FC236}">
                  <a16:creationId xmlns:a16="http://schemas.microsoft.com/office/drawing/2014/main" id="{3DC7BEE3-D123-4D7C-8D1C-844FD4AD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523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U</a:t>
              </a:r>
              <a:r>
                <a:rPr kumimoji="1" lang="en-US" altLang="zh-CN" sz="1800" b="1" baseline="-25000"/>
                <a:t>s</a:t>
              </a:r>
            </a:p>
          </p:txBody>
        </p:sp>
        <p:sp>
          <p:nvSpPr>
            <p:cNvPr id="22552" name="Line 14">
              <a:extLst>
                <a:ext uri="{FF2B5EF4-FFF2-40B4-BE49-F238E27FC236}">
                  <a16:creationId xmlns:a16="http://schemas.microsoft.com/office/drawing/2014/main" id="{EE86EDC1-BC23-48DB-B6D4-ECECA51BA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663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Freeform 16">
              <a:extLst>
                <a:ext uri="{FF2B5EF4-FFF2-40B4-BE49-F238E27FC236}">
                  <a16:creationId xmlns:a16="http://schemas.microsoft.com/office/drawing/2014/main" id="{57B74183-553E-43CC-9C37-582A64E1E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708"/>
              <a:ext cx="1270" cy="363"/>
            </a:xfrm>
            <a:custGeom>
              <a:avLst/>
              <a:gdLst>
                <a:gd name="T0" fmla="*/ 0 w 1270"/>
                <a:gd name="T1" fmla="*/ 476 h 317"/>
                <a:gd name="T2" fmla="*/ 363 w 1270"/>
                <a:gd name="T3" fmla="*/ 205 h 317"/>
                <a:gd name="T4" fmla="*/ 772 w 1270"/>
                <a:gd name="T5" fmla="*/ 69 h 317"/>
                <a:gd name="T6" fmla="*/ 1270 w 1270"/>
                <a:gd name="T7" fmla="*/ 0 h 3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0" h="317">
                  <a:moveTo>
                    <a:pt x="0" y="317"/>
                  </a:moveTo>
                  <a:cubicBezTo>
                    <a:pt x="117" y="249"/>
                    <a:pt x="234" y="181"/>
                    <a:pt x="363" y="136"/>
                  </a:cubicBezTo>
                  <a:cubicBezTo>
                    <a:pt x="492" y="91"/>
                    <a:pt x="621" y="68"/>
                    <a:pt x="772" y="45"/>
                  </a:cubicBezTo>
                  <a:cubicBezTo>
                    <a:pt x="923" y="22"/>
                    <a:pt x="1096" y="11"/>
                    <a:pt x="1270" y="0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17">
              <a:extLst>
                <a:ext uri="{FF2B5EF4-FFF2-40B4-BE49-F238E27FC236}">
                  <a16:creationId xmlns:a16="http://schemas.microsoft.com/office/drawing/2014/main" id="{EC4416CE-21AB-43BF-803D-FB40922E0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5" y="482"/>
              <a:ext cx="499" cy="58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8">
              <a:extLst>
                <a:ext uri="{FF2B5EF4-FFF2-40B4-BE49-F238E27FC236}">
                  <a16:creationId xmlns:a16="http://schemas.microsoft.com/office/drawing/2014/main" id="{824EFB4B-32EE-45D6-8127-D825EFB43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527"/>
              <a:ext cx="725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9">
              <a:extLst>
                <a:ext uri="{FF2B5EF4-FFF2-40B4-BE49-F238E27FC236}">
                  <a16:creationId xmlns:a16="http://schemas.microsoft.com/office/drawing/2014/main" id="{6606F8FD-8AAA-4138-ABC0-C4CA974B6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799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20">
              <a:extLst>
                <a:ext uri="{FF2B5EF4-FFF2-40B4-BE49-F238E27FC236}">
                  <a16:creationId xmlns:a16="http://schemas.microsoft.com/office/drawing/2014/main" id="{DB5BC3BA-D9CE-4785-B61C-71FA32FE4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663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1">
              <a:extLst>
                <a:ext uri="{FF2B5EF4-FFF2-40B4-BE49-F238E27FC236}">
                  <a16:creationId xmlns:a16="http://schemas.microsoft.com/office/drawing/2014/main" id="{A74F1055-BDD7-4E70-AF66-FD8B8F20A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129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22">
              <a:extLst>
                <a:ext uri="{FF2B5EF4-FFF2-40B4-BE49-F238E27FC236}">
                  <a16:creationId xmlns:a16="http://schemas.microsoft.com/office/drawing/2014/main" id="{02B3C70B-8382-4920-B256-B71DF2AD6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29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Rectangle 23">
              <a:extLst>
                <a:ext uri="{FF2B5EF4-FFF2-40B4-BE49-F238E27FC236}">
                  <a16:creationId xmlns:a16="http://schemas.microsoft.com/office/drawing/2014/main" id="{073C6714-A07F-4AEF-BB0E-2347E0A2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/>
                <a:t>τ</a:t>
              </a:r>
            </a:p>
          </p:txBody>
        </p:sp>
        <p:sp>
          <p:nvSpPr>
            <p:cNvPr id="22561" name="Text Box 24">
              <a:extLst>
                <a:ext uri="{FF2B5EF4-FFF2-40B4-BE49-F238E27FC236}">
                  <a16:creationId xmlns:a16="http://schemas.microsoft.com/office/drawing/2014/main" id="{3ACEBD6D-5E44-4C26-B11C-D34BED8F5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64"/>
              <a:ext cx="238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切线</a:t>
              </a:r>
              <a:endParaRPr kumimoji="1" lang="zh-CN" altLang="en-US" sz="2400" b="1">
                <a:solidFill>
                  <a:srgbClr val="FF00FF"/>
                </a:solidFill>
              </a:endParaRPr>
            </a:p>
          </p:txBody>
        </p:sp>
      </p:grpSp>
      <p:sp>
        <p:nvSpPr>
          <p:cNvPr id="26649" name="Text Box 25">
            <a:extLst>
              <a:ext uri="{FF2B5EF4-FFF2-40B4-BE49-F238E27FC236}">
                <a16:creationId xmlns:a16="http://schemas.microsoft.com/office/drawing/2014/main" id="{8523355D-9060-4F71-B445-F9858F72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3841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/>
              <a:t>τ</a:t>
            </a:r>
            <a:r>
              <a:rPr kumimoji="1" lang="zh-CN" altLang="en-US" sz="2400" b="1"/>
              <a:t>对过渡时间的影响</a:t>
            </a:r>
          </a:p>
        </p:txBody>
      </p:sp>
      <p:grpSp>
        <p:nvGrpSpPr>
          <p:cNvPr id="26678" name="Group 54">
            <a:extLst>
              <a:ext uri="{FF2B5EF4-FFF2-40B4-BE49-F238E27FC236}">
                <a16:creationId xmlns:a16="http://schemas.microsoft.com/office/drawing/2014/main" id="{0854843C-3A4D-42C1-AEA7-7F9D4E4A984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357563"/>
            <a:ext cx="2590800" cy="2159000"/>
            <a:chOff x="1066" y="2115"/>
            <a:chExt cx="1632" cy="1360"/>
          </a:xfrm>
        </p:grpSpPr>
        <p:sp>
          <p:nvSpPr>
            <p:cNvPr id="22534" name="Line 26">
              <a:extLst>
                <a:ext uri="{FF2B5EF4-FFF2-40B4-BE49-F238E27FC236}">
                  <a16:creationId xmlns:a16="http://schemas.microsoft.com/office/drawing/2014/main" id="{F04B779F-1DDD-45C5-996C-34A6BABE4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7" y="3249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Line 27">
              <a:extLst>
                <a:ext uri="{FF2B5EF4-FFF2-40B4-BE49-F238E27FC236}">
                  <a16:creationId xmlns:a16="http://schemas.microsoft.com/office/drawing/2014/main" id="{58A904BC-55F1-41C8-ACEE-0068094CE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7" y="2115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Rectangle 28">
              <a:extLst>
                <a:ext uri="{FF2B5EF4-FFF2-40B4-BE49-F238E27FC236}">
                  <a16:creationId xmlns:a16="http://schemas.microsoft.com/office/drawing/2014/main" id="{20D527B8-D0B4-4AFF-8166-1B13A2D0F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3097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2537" name="Rectangle 30">
              <a:extLst>
                <a:ext uri="{FF2B5EF4-FFF2-40B4-BE49-F238E27FC236}">
                  <a16:creationId xmlns:a16="http://schemas.microsoft.com/office/drawing/2014/main" id="{70F907C4-73C8-4328-802A-37C8AED4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18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FF"/>
                  </a:solidFill>
                </a:rPr>
                <a:t>τ</a:t>
              </a:r>
              <a:endParaRPr kumimoji="1" lang="en-US" altLang="zh-CN" sz="2400" b="1" baseline="-25000">
                <a:solidFill>
                  <a:srgbClr val="FF00FF"/>
                </a:solidFill>
              </a:endParaRPr>
            </a:p>
          </p:txBody>
        </p:sp>
        <p:sp>
          <p:nvSpPr>
            <p:cNvPr id="22538" name="Rectangle 41">
              <a:extLst>
                <a:ext uri="{FF2B5EF4-FFF2-40B4-BE49-F238E27FC236}">
                  <a16:creationId xmlns:a16="http://schemas.microsoft.com/office/drawing/2014/main" id="{FF09F493-8276-4AED-B488-DA8B9A48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18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hlink"/>
                  </a:solidFill>
                </a:rPr>
                <a:t>τ</a:t>
              </a:r>
            </a:p>
          </p:txBody>
        </p:sp>
        <p:sp>
          <p:nvSpPr>
            <p:cNvPr id="22539" name="Freeform 42">
              <a:extLst>
                <a:ext uri="{FF2B5EF4-FFF2-40B4-BE49-F238E27FC236}">
                  <a16:creationId xmlns:a16="http://schemas.microsoft.com/office/drawing/2014/main" id="{33233770-E041-4FFC-AE7E-5F87B55C4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2341"/>
              <a:ext cx="1406" cy="726"/>
            </a:xfrm>
            <a:custGeom>
              <a:avLst/>
              <a:gdLst>
                <a:gd name="T0" fmla="*/ 0 w 1406"/>
                <a:gd name="T1" fmla="*/ 0 h 726"/>
                <a:gd name="T2" fmla="*/ 317 w 1406"/>
                <a:gd name="T3" fmla="*/ 273 h 726"/>
                <a:gd name="T4" fmla="*/ 589 w 1406"/>
                <a:gd name="T5" fmla="*/ 454 h 726"/>
                <a:gd name="T6" fmla="*/ 771 w 1406"/>
                <a:gd name="T7" fmla="*/ 545 h 726"/>
                <a:gd name="T8" fmla="*/ 998 w 1406"/>
                <a:gd name="T9" fmla="*/ 635 h 726"/>
                <a:gd name="T10" fmla="*/ 1406 w 1406"/>
                <a:gd name="T11" fmla="*/ 726 h 7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6" h="726">
                  <a:moveTo>
                    <a:pt x="0" y="0"/>
                  </a:moveTo>
                  <a:cubicBezTo>
                    <a:pt x="109" y="98"/>
                    <a:pt x="219" y="197"/>
                    <a:pt x="317" y="273"/>
                  </a:cubicBezTo>
                  <a:cubicBezTo>
                    <a:pt x="415" y="349"/>
                    <a:pt x="513" y="409"/>
                    <a:pt x="589" y="454"/>
                  </a:cubicBezTo>
                  <a:cubicBezTo>
                    <a:pt x="665" y="499"/>
                    <a:pt x="703" y="515"/>
                    <a:pt x="771" y="545"/>
                  </a:cubicBezTo>
                  <a:cubicBezTo>
                    <a:pt x="839" y="575"/>
                    <a:pt x="892" y="605"/>
                    <a:pt x="998" y="635"/>
                  </a:cubicBezTo>
                  <a:cubicBezTo>
                    <a:pt x="1104" y="665"/>
                    <a:pt x="1255" y="695"/>
                    <a:pt x="1406" y="7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Freeform 43">
              <a:extLst>
                <a:ext uri="{FF2B5EF4-FFF2-40B4-BE49-F238E27FC236}">
                  <a16:creationId xmlns:a16="http://schemas.microsoft.com/office/drawing/2014/main" id="{A0B33FA4-7619-4BA5-AE66-14253A0C3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2341"/>
              <a:ext cx="907" cy="862"/>
            </a:xfrm>
            <a:custGeom>
              <a:avLst/>
              <a:gdLst>
                <a:gd name="T0" fmla="*/ 0 w 907"/>
                <a:gd name="T1" fmla="*/ 0 h 862"/>
                <a:gd name="T2" fmla="*/ 226 w 907"/>
                <a:gd name="T3" fmla="*/ 454 h 862"/>
                <a:gd name="T4" fmla="*/ 544 w 907"/>
                <a:gd name="T5" fmla="*/ 726 h 862"/>
                <a:gd name="T6" fmla="*/ 907 w 907"/>
                <a:gd name="T7" fmla="*/ 862 h 8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7" h="862">
                  <a:moveTo>
                    <a:pt x="0" y="0"/>
                  </a:moveTo>
                  <a:cubicBezTo>
                    <a:pt x="67" y="166"/>
                    <a:pt x="135" y="333"/>
                    <a:pt x="226" y="454"/>
                  </a:cubicBezTo>
                  <a:cubicBezTo>
                    <a:pt x="317" y="575"/>
                    <a:pt x="430" y="658"/>
                    <a:pt x="544" y="726"/>
                  </a:cubicBezTo>
                  <a:cubicBezTo>
                    <a:pt x="658" y="794"/>
                    <a:pt x="782" y="828"/>
                    <a:pt x="907" y="8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46">
              <a:extLst>
                <a:ext uri="{FF2B5EF4-FFF2-40B4-BE49-F238E27FC236}">
                  <a16:creationId xmlns:a16="http://schemas.microsoft.com/office/drawing/2014/main" id="{6500F0B0-1195-4400-A10F-1DE7466AD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341"/>
              <a:ext cx="226" cy="90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49">
              <a:extLst>
                <a:ext uri="{FF2B5EF4-FFF2-40B4-BE49-F238E27FC236}">
                  <a16:creationId xmlns:a16="http://schemas.microsoft.com/office/drawing/2014/main" id="{13E187E2-B0A8-4581-90E7-5DB0A9D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341"/>
              <a:ext cx="635" cy="9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Rectangle 50">
              <a:extLst>
                <a:ext uri="{FF2B5EF4-FFF2-40B4-BE49-F238E27FC236}">
                  <a16:creationId xmlns:a16="http://schemas.microsoft.com/office/drawing/2014/main" id="{1781ED8E-E38E-4480-AFD5-9D03798A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29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200" b="1">
                  <a:solidFill>
                    <a:srgbClr val="FF00FF"/>
                  </a:solidFill>
                </a:rPr>
                <a:t>1</a:t>
              </a:r>
            </a:p>
          </p:txBody>
        </p:sp>
        <p:sp>
          <p:nvSpPr>
            <p:cNvPr id="22544" name="Rectangle 51">
              <a:extLst>
                <a:ext uri="{FF2B5EF4-FFF2-40B4-BE49-F238E27FC236}">
                  <a16:creationId xmlns:a16="http://schemas.microsoft.com/office/drawing/2014/main" id="{FB218A7E-ABCD-40FD-AC9E-028FC381A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329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200" b="1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26676" name="Text Box 52">
            <a:extLst>
              <a:ext uri="{FF2B5EF4-FFF2-40B4-BE49-F238E27FC236}">
                <a16:creationId xmlns:a16="http://schemas.microsoft.com/office/drawing/2014/main" id="{C5A7493B-F631-4947-AE5B-B39B54F5B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5778500"/>
            <a:ext cx="91074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/>
              <a:t>       τ</a:t>
            </a:r>
            <a:r>
              <a:rPr kumimoji="1" lang="zh-CN" altLang="en-US" sz="2400" b="1"/>
              <a:t>越大，暂态响应变化愈慢，过渡过程时间（</a:t>
            </a:r>
            <a:r>
              <a:rPr kumimoji="1" lang="en-US" altLang="zh-CN" sz="2400" b="1"/>
              <a:t>4</a:t>
            </a:r>
            <a:r>
              <a:rPr kumimoji="1" lang="zh-CN" altLang="en-US" sz="2400" b="1"/>
              <a:t>～</a:t>
            </a:r>
            <a:r>
              <a:rPr kumimoji="1" lang="en-US" altLang="zh-CN" sz="2400" b="1"/>
              <a:t>5τ</a:t>
            </a:r>
            <a:r>
              <a:rPr kumimoji="1" lang="zh-CN" altLang="en-US" sz="2400" b="1"/>
              <a:t>）越长。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/>
      <p:bldP spid="266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FDDA36F2-D671-4D73-9A58-8E6081607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直流一阶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RL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电路的动态分析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经典法</a:t>
            </a:r>
          </a:p>
        </p:txBody>
      </p:sp>
      <p:grpSp>
        <p:nvGrpSpPr>
          <p:cNvPr id="27677" name="Group 29">
            <a:extLst>
              <a:ext uri="{FF2B5EF4-FFF2-40B4-BE49-F238E27FC236}">
                <a16:creationId xmlns:a16="http://schemas.microsoft.com/office/drawing/2014/main" id="{57C0BE8A-1AD4-4956-9E61-C99750899DBF}"/>
              </a:ext>
            </a:extLst>
          </p:cNvPr>
          <p:cNvGrpSpPr>
            <a:grpSpLocks/>
          </p:cNvGrpSpPr>
          <p:nvPr/>
        </p:nvGrpSpPr>
        <p:grpSpPr bwMode="auto">
          <a:xfrm>
            <a:off x="0" y="1198563"/>
            <a:ext cx="8783638" cy="1085850"/>
            <a:chOff x="0" y="755"/>
            <a:chExt cx="5533" cy="684"/>
          </a:xfrm>
        </p:grpSpPr>
        <p:grpSp>
          <p:nvGrpSpPr>
            <p:cNvPr id="23568" name="Group 26">
              <a:extLst>
                <a:ext uri="{FF2B5EF4-FFF2-40B4-BE49-F238E27FC236}">
                  <a16:creationId xmlns:a16="http://schemas.microsoft.com/office/drawing/2014/main" id="{9F3D85CA-21AE-4FDE-8018-B748D5F32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55"/>
              <a:ext cx="5533" cy="680"/>
              <a:chOff x="0" y="755"/>
              <a:chExt cx="5533" cy="680"/>
            </a:xfrm>
          </p:grpSpPr>
          <p:sp>
            <p:nvSpPr>
              <p:cNvPr id="23570" name="Text Box 7">
                <a:extLst>
                  <a:ext uri="{FF2B5EF4-FFF2-40B4-BE49-F238E27FC236}">
                    <a16:creationId xmlns:a16="http://schemas.microsoft.com/office/drawing/2014/main" id="{6DA38A67-34AF-41F1-A79F-E195B7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55"/>
                <a:ext cx="5533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                                                                   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已知：</a:t>
                </a:r>
                <a:endParaRPr kumimoji="1" lang="zh-CN" altLang="en-US" sz="2400" b="1"/>
              </a:p>
            </p:txBody>
          </p:sp>
          <p:sp>
            <p:nvSpPr>
              <p:cNvPr id="23571" name="Text Box 15">
                <a:extLst>
                  <a:ext uri="{FF2B5EF4-FFF2-40B4-BE49-F238E27FC236}">
                    <a16:creationId xmlns:a16="http://schemas.microsoft.com/office/drawing/2014/main" id="{0494C4AF-3EA8-44FF-9D24-B1DB227F2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01"/>
                <a:ext cx="5533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                                                                   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求：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t &gt; 0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时的</a:t>
                </a:r>
                <a:endParaRPr kumimoji="1" lang="zh-CN" altLang="en-US" sz="2400" b="1"/>
              </a:p>
            </p:txBody>
          </p:sp>
        </p:grpSp>
        <p:graphicFrame>
          <p:nvGraphicFramePr>
            <p:cNvPr id="23569" name="Object 16">
              <a:extLst>
                <a:ext uri="{FF2B5EF4-FFF2-40B4-BE49-F238E27FC236}">
                  <a16:creationId xmlns:a16="http://schemas.microsoft.com/office/drawing/2014/main" id="{6BD2B64B-BE2C-45D9-B2D5-311D4323A4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1118"/>
            <a:ext cx="44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公式" r:id="rId3" imgW="285664" imgH="197019" progId="Equation.3">
                    <p:embed/>
                  </p:oleObj>
                </mc:Choice>
                <mc:Fallback>
                  <p:oleObj name="公式" r:id="rId3" imgW="285664" imgH="197019" progId="Equation.3">
                    <p:embed/>
                    <p:pic>
                      <p:nvPicPr>
                        <p:cNvPr id="23569" name="Object 16">
                          <a:extLst>
                            <a:ext uri="{FF2B5EF4-FFF2-40B4-BE49-F238E27FC236}">
                              <a16:creationId xmlns:a16="http://schemas.microsoft.com/office/drawing/2014/main" id="{6BD2B64B-BE2C-45D9-B2D5-311D4323A4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1118"/>
                          <a:ext cx="44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75" name="Group 27">
            <a:extLst>
              <a:ext uri="{FF2B5EF4-FFF2-40B4-BE49-F238E27FC236}">
                <a16:creationId xmlns:a16="http://schemas.microsoft.com/office/drawing/2014/main" id="{B5E56C33-EA3A-422F-8F06-88080AE03373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717550"/>
            <a:ext cx="3457575" cy="2173288"/>
            <a:chOff x="702" y="452"/>
            <a:chExt cx="2178" cy="1369"/>
          </a:xfrm>
        </p:grpSpPr>
        <p:graphicFrame>
          <p:nvGraphicFramePr>
            <p:cNvPr id="23566" name="Object 5">
              <a:extLst>
                <a:ext uri="{FF2B5EF4-FFF2-40B4-BE49-F238E27FC236}">
                  <a16:creationId xmlns:a16="http://schemas.microsoft.com/office/drawing/2014/main" id="{00F026DA-352B-4FC9-A78B-24E0DB3DB8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2" y="452"/>
            <a:ext cx="2178" cy="1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Visio" r:id="rId5" imgW="1397148" imgH="711171" progId="Visio.Drawing.6">
                    <p:embed/>
                  </p:oleObj>
                </mc:Choice>
                <mc:Fallback>
                  <p:oleObj name="Visio" r:id="rId5" imgW="1397148" imgH="711171" progId="Visio.Drawing.6">
                    <p:embed/>
                    <p:pic>
                      <p:nvPicPr>
                        <p:cNvPr id="23566" name="Object 5">
                          <a:extLst>
                            <a:ext uri="{FF2B5EF4-FFF2-40B4-BE49-F238E27FC236}">
                              <a16:creationId xmlns:a16="http://schemas.microsoft.com/office/drawing/2014/main" id="{00F026DA-352B-4FC9-A78B-24E0DB3DB8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452"/>
                          <a:ext cx="2178" cy="1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Rectangle 17">
              <a:extLst>
                <a:ext uri="{FF2B5EF4-FFF2-40B4-BE49-F238E27FC236}">
                  <a16:creationId xmlns:a16="http://schemas.microsoft.com/office/drawing/2014/main" id="{D04E4979-0C20-473E-B46D-6088248C7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71"/>
              <a:ext cx="780" cy="2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t &gt; 0</a:t>
              </a:r>
              <a:r>
                <a:rPr kumimoji="1" lang="zh-CN" altLang="en-US" sz="20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电路 </a:t>
              </a:r>
            </a:p>
          </p:txBody>
        </p:sp>
      </p:grpSp>
      <p:grpSp>
        <p:nvGrpSpPr>
          <p:cNvPr id="27676" name="Group 28">
            <a:extLst>
              <a:ext uri="{FF2B5EF4-FFF2-40B4-BE49-F238E27FC236}">
                <a16:creationId xmlns:a16="http://schemas.microsoft.com/office/drawing/2014/main" id="{7B9FC851-10A7-4C79-8318-FCC30D9B1A3D}"/>
              </a:ext>
            </a:extLst>
          </p:cNvPr>
          <p:cNvGrpSpPr>
            <a:grpSpLocks/>
          </p:cNvGrpSpPr>
          <p:nvPr/>
        </p:nvGrpSpPr>
        <p:grpSpPr bwMode="auto">
          <a:xfrm>
            <a:off x="36513" y="3005138"/>
            <a:ext cx="8783637" cy="928687"/>
            <a:chOff x="23" y="1893"/>
            <a:chExt cx="5533" cy="585"/>
          </a:xfrm>
        </p:grpSpPr>
        <p:graphicFrame>
          <p:nvGraphicFramePr>
            <p:cNvPr id="23564" name="Object 14">
              <a:extLst>
                <a:ext uri="{FF2B5EF4-FFF2-40B4-BE49-F238E27FC236}">
                  <a16:creationId xmlns:a16="http://schemas.microsoft.com/office/drawing/2014/main" id="{3BA83AB4-E06C-415D-92D3-7E772A691B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1893"/>
            <a:ext cx="151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公式" r:id="rId7" imgW="1009687" imgH="374613" progId="Equation.3">
                    <p:embed/>
                  </p:oleObj>
                </mc:Choice>
                <mc:Fallback>
                  <p:oleObj name="公式" r:id="rId7" imgW="1009687" imgH="374613" progId="Equation.3">
                    <p:embed/>
                    <p:pic>
                      <p:nvPicPr>
                        <p:cNvPr id="23564" name="Object 14">
                          <a:extLst>
                            <a:ext uri="{FF2B5EF4-FFF2-40B4-BE49-F238E27FC236}">
                              <a16:creationId xmlns:a16="http://schemas.microsoft.com/office/drawing/2014/main" id="{3BA83AB4-E06C-415D-92D3-7E772A691B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893"/>
                          <a:ext cx="1512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Text Box 18">
              <a:extLst>
                <a:ext uri="{FF2B5EF4-FFF2-40B4-BE49-F238E27FC236}">
                  <a16:creationId xmlns:a16="http://schemas.microsoft.com/office/drawing/2014/main" id="{6DBF58DF-CE33-48BA-86BF-784A57742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" y="2008"/>
              <a:ext cx="55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）</a:t>
              </a:r>
              <a:r>
                <a:rPr kumimoji="1" lang="zh-CN" altLang="en-US" sz="2400" b="1"/>
                <a:t>列</a:t>
              </a:r>
              <a:r>
                <a:rPr kumimoji="1" lang="en-US" altLang="zh-CN" sz="2400" b="1"/>
                <a:t>KVL</a:t>
              </a:r>
              <a:r>
                <a:rPr kumimoji="1" lang="zh-CN" altLang="en-US" sz="2400" b="1"/>
                <a:t>：</a:t>
              </a:r>
            </a:p>
          </p:txBody>
        </p:sp>
      </p:grpSp>
      <p:sp>
        <p:nvSpPr>
          <p:cNvPr id="27667" name="Text Box 19">
            <a:extLst>
              <a:ext uri="{FF2B5EF4-FFF2-40B4-BE49-F238E27FC236}">
                <a16:creationId xmlns:a16="http://schemas.microsoft.com/office/drawing/2014/main" id="{B9276109-FBFA-4944-91B4-9657EC50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78288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/>
          </a:p>
        </p:txBody>
      </p:sp>
      <p:graphicFrame>
        <p:nvGraphicFramePr>
          <p:cNvPr id="27668" name="Object 20">
            <a:extLst>
              <a:ext uri="{FF2B5EF4-FFF2-40B4-BE49-F238E27FC236}">
                <a16:creationId xmlns:a16="http://schemas.microsoft.com/office/drawing/2014/main" id="{4D5E9ACE-C15B-49E8-96BD-56A2133BC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4313" y="4116388"/>
          <a:ext cx="27273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公式" r:id="rId9" imgW="1149362" imgH="209704" progId="Equation.3">
                  <p:embed/>
                </p:oleObj>
              </mc:Choice>
              <mc:Fallback>
                <p:oleObj name="公式" r:id="rId9" imgW="1149362" imgH="209704" progId="Equation.3">
                  <p:embed/>
                  <p:pic>
                    <p:nvPicPr>
                      <p:cNvPr id="27668" name="Object 20">
                        <a:extLst>
                          <a:ext uri="{FF2B5EF4-FFF2-40B4-BE49-F238E27FC236}">
                            <a16:creationId xmlns:a16="http://schemas.microsoft.com/office/drawing/2014/main" id="{4D5E9ACE-C15B-49E8-96BD-56A2133BC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116388"/>
                        <a:ext cx="27273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>
            <a:extLst>
              <a:ext uri="{FF2B5EF4-FFF2-40B4-BE49-F238E27FC236}">
                <a16:creationId xmlns:a16="http://schemas.microsoft.com/office/drawing/2014/main" id="{7513193D-E102-41B7-A0D4-78FCBBE48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806950"/>
          <a:ext cx="16319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11" imgW="679438" imgH="374613" progId="Equation.3">
                  <p:embed/>
                </p:oleObj>
              </mc:Choice>
              <mc:Fallback>
                <p:oleObj name="公式" r:id="rId11" imgW="679438" imgH="374613" progId="Equation.3">
                  <p:embed/>
                  <p:pic>
                    <p:nvPicPr>
                      <p:cNvPr id="27669" name="Object 21">
                        <a:extLst>
                          <a:ext uri="{FF2B5EF4-FFF2-40B4-BE49-F238E27FC236}">
                            <a16:creationId xmlns:a16="http://schemas.microsoft.com/office/drawing/2014/main" id="{7513193D-E102-41B7-A0D4-78FCBBE48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06950"/>
                        <a:ext cx="16319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>
            <a:extLst>
              <a:ext uri="{FF2B5EF4-FFF2-40B4-BE49-F238E27FC236}">
                <a16:creationId xmlns:a16="http://schemas.microsoft.com/office/drawing/2014/main" id="{402408A1-7326-4047-9BB6-49B768AAF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5789613"/>
          <a:ext cx="18700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13" imgW="781235" imgH="323872" progId="Equation.3">
                  <p:embed/>
                </p:oleObj>
              </mc:Choice>
              <mc:Fallback>
                <p:oleObj name="公式" r:id="rId13" imgW="781235" imgH="323872" progId="Equation.3">
                  <p:embed/>
                  <p:pic>
                    <p:nvPicPr>
                      <p:cNvPr id="27670" name="Object 22">
                        <a:extLst>
                          <a:ext uri="{FF2B5EF4-FFF2-40B4-BE49-F238E27FC236}">
                            <a16:creationId xmlns:a16="http://schemas.microsoft.com/office/drawing/2014/main" id="{402408A1-7326-4047-9BB6-49B768AAF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5789613"/>
                        <a:ext cx="18700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AutoShape 23">
            <a:extLst>
              <a:ext uri="{FF2B5EF4-FFF2-40B4-BE49-F238E27FC236}">
                <a16:creationId xmlns:a16="http://schemas.microsoft.com/office/drawing/2014/main" id="{4307B399-8ADB-4F4E-BC52-F694F8FEDD37}"/>
              </a:ext>
            </a:extLst>
          </p:cNvPr>
          <p:cNvSpPr>
            <a:spLocks/>
          </p:cNvSpPr>
          <p:nvPr/>
        </p:nvSpPr>
        <p:spPr bwMode="auto">
          <a:xfrm>
            <a:off x="4356100" y="4365625"/>
            <a:ext cx="288925" cy="2016125"/>
          </a:xfrm>
          <a:prstGeom prst="righ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673" name="Object 25">
            <a:extLst>
              <a:ext uri="{FF2B5EF4-FFF2-40B4-BE49-F238E27FC236}">
                <a16:creationId xmlns:a16="http://schemas.microsoft.com/office/drawing/2014/main" id="{7B94301A-1808-40D5-98B2-26F38968A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797425"/>
          <a:ext cx="25209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15" imgW="1060586" imgH="399984" progId="Equation.3">
                  <p:embed/>
                </p:oleObj>
              </mc:Choice>
              <mc:Fallback>
                <p:oleObj name="公式" r:id="rId15" imgW="1060586" imgH="399984" progId="Equation.3">
                  <p:embed/>
                  <p:pic>
                    <p:nvPicPr>
                      <p:cNvPr id="27673" name="Object 25">
                        <a:extLst>
                          <a:ext uri="{FF2B5EF4-FFF2-40B4-BE49-F238E27FC236}">
                            <a16:creationId xmlns:a16="http://schemas.microsoft.com/office/drawing/2014/main" id="{7B94301A-1808-40D5-98B2-26F38968A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97425"/>
                        <a:ext cx="25209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>
            <a:extLst>
              <a:ext uri="{FF2B5EF4-FFF2-40B4-BE49-F238E27FC236}">
                <a16:creationId xmlns:a16="http://schemas.microsoft.com/office/drawing/2014/main" id="{D4C6719E-BB8D-4C3E-9894-FEBA9F08C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950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/>
          </a:p>
        </p:txBody>
      </p: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002A308B-D5FE-4DDC-A27C-448969F85A0B}"/>
              </a:ext>
            </a:extLst>
          </p:cNvPr>
          <p:cNvGrpSpPr>
            <a:grpSpLocks/>
          </p:cNvGrpSpPr>
          <p:nvPr/>
        </p:nvGrpSpPr>
        <p:grpSpPr bwMode="auto">
          <a:xfrm>
            <a:off x="0" y="592138"/>
            <a:ext cx="8783638" cy="1046162"/>
            <a:chOff x="0" y="373"/>
            <a:chExt cx="5533" cy="659"/>
          </a:xfrm>
        </p:grpSpPr>
        <p:sp>
          <p:nvSpPr>
            <p:cNvPr id="24604" name="Text Box 5">
              <a:extLst>
                <a:ext uri="{FF2B5EF4-FFF2-40B4-BE49-F238E27FC236}">
                  <a16:creationId xmlns:a16="http://schemas.microsoft.com/office/drawing/2014/main" id="{9B218DD7-1761-4907-BAE6-1C309084F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27"/>
              <a:ext cx="55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t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＝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400" b="1" baseline="-25000">
                  <a:latin typeface="Times New Roman" panose="02020603050405020304" pitchFamily="18" charset="0"/>
                </a:rPr>
                <a:t>＋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代入上式得</a:t>
              </a:r>
              <a:endParaRPr kumimoji="1" lang="zh-CN" altLang="en-US" sz="2400" b="1"/>
            </a:p>
          </p:txBody>
        </p:sp>
        <p:graphicFrame>
          <p:nvGraphicFramePr>
            <p:cNvPr id="24605" name="Object 6">
              <a:extLst>
                <a:ext uri="{FF2B5EF4-FFF2-40B4-BE49-F238E27FC236}">
                  <a16:creationId xmlns:a16="http://schemas.microsoft.com/office/drawing/2014/main" id="{FFE6EF2D-D0A0-4811-899A-3072E409C4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73"/>
            <a:ext cx="2317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公式" r:id="rId3" imgW="1555762" imgH="425355" progId="Equation.3">
                    <p:embed/>
                  </p:oleObj>
                </mc:Choice>
                <mc:Fallback>
                  <p:oleObj name="公式" r:id="rId3" imgW="1555762" imgH="425355" progId="Equation.3">
                    <p:embed/>
                    <p:pic>
                      <p:nvPicPr>
                        <p:cNvPr id="24605" name="Object 6">
                          <a:extLst>
                            <a:ext uri="{FF2B5EF4-FFF2-40B4-BE49-F238E27FC236}">
                              <a16:creationId xmlns:a16="http://schemas.microsoft.com/office/drawing/2014/main" id="{FFE6EF2D-D0A0-4811-899A-3072E409C4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73"/>
                          <a:ext cx="2317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05" name="Group 33">
            <a:extLst>
              <a:ext uri="{FF2B5EF4-FFF2-40B4-BE49-F238E27FC236}">
                <a16:creationId xmlns:a16="http://schemas.microsoft.com/office/drawing/2014/main" id="{795C6760-85AF-410A-B99D-638C44C9FAEF}"/>
              </a:ext>
            </a:extLst>
          </p:cNvPr>
          <p:cNvGrpSpPr>
            <a:grpSpLocks/>
          </p:cNvGrpSpPr>
          <p:nvPr/>
        </p:nvGrpSpPr>
        <p:grpSpPr bwMode="auto">
          <a:xfrm>
            <a:off x="0" y="1557338"/>
            <a:ext cx="8783638" cy="927100"/>
            <a:chOff x="0" y="981"/>
            <a:chExt cx="5533" cy="584"/>
          </a:xfrm>
        </p:grpSpPr>
        <p:graphicFrame>
          <p:nvGraphicFramePr>
            <p:cNvPr id="24602" name="Object 7">
              <a:extLst>
                <a:ext uri="{FF2B5EF4-FFF2-40B4-BE49-F238E27FC236}">
                  <a16:creationId xmlns:a16="http://schemas.microsoft.com/office/drawing/2014/main" id="{A62ED5A9-F627-4D6C-843D-742311C38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981"/>
            <a:ext cx="59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公式" r:id="rId5" imgW="387461" imgH="374613" progId="Equation.3">
                    <p:embed/>
                  </p:oleObj>
                </mc:Choice>
                <mc:Fallback>
                  <p:oleObj name="公式" r:id="rId5" imgW="387461" imgH="374613" progId="Equation.3">
                    <p:embed/>
                    <p:pic>
                      <p:nvPicPr>
                        <p:cNvPr id="24602" name="Object 7">
                          <a:extLst>
                            <a:ext uri="{FF2B5EF4-FFF2-40B4-BE49-F238E27FC236}">
                              <a16:creationId xmlns:a16="http://schemas.microsoft.com/office/drawing/2014/main" id="{A62ED5A9-F627-4D6C-843D-742311C38F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981"/>
                          <a:ext cx="59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Text Box 8">
              <a:extLst>
                <a:ext uri="{FF2B5EF4-FFF2-40B4-BE49-F238E27FC236}">
                  <a16:creationId xmlns:a16="http://schemas.microsoft.com/office/drawing/2014/main" id="{65AD50F0-12DB-4772-B66D-B647E15D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00"/>
              <a:ext cx="55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式中</a:t>
              </a:r>
              <a:endParaRPr kumimoji="1" lang="zh-CN" altLang="en-US" sz="2400" b="1"/>
            </a:p>
          </p:txBody>
        </p:sp>
      </p:grpSp>
      <p:sp>
        <p:nvSpPr>
          <p:cNvPr id="28681" name="Text Box 9">
            <a:extLst>
              <a:ext uri="{FF2B5EF4-FFF2-40B4-BE49-F238E27FC236}">
                <a16:creationId xmlns:a16="http://schemas.microsoft.com/office/drawing/2014/main" id="{C923BFD0-6C6F-428E-A7B1-90C561C7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11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三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直流一阶电路经典法分析步骤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E22E5A10-2972-4E02-A330-7AB4BE967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166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1.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对换路后（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）的电路列响应的微分方程；</a:t>
            </a:r>
            <a:endParaRPr kumimoji="1" lang="zh-CN" altLang="en-US" sz="2400" b="1"/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46E8BBB7-310F-46A8-9BCB-ABB071668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62375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求解微分方程，以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为例：</a:t>
            </a:r>
            <a:endParaRPr kumimoji="1" lang="zh-CN" altLang="en-US" sz="2400" b="1"/>
          </a:p>
        </p:txBody>
      </p:sp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id="{0873D998-1C1E-414A-9899-C69E0F2C2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038" y="4149725"/>
          <a:ext cx="59039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7" imgW="2508238" imgH="323872" progId="Equation.3">
                  <p:embed/>
                </p:oleObj>
              </mc:Choice>
              <mc:Fallback>
                <p:oleObj name="公式" r:id="rId7" imgW="2508238" imgH="323872" progId="Equation.3">
                  <p:embed/>
                  <p:pic>
                    <p:nvPicPr>
                      <p:cNvPr id="28684" name="Object 12">
                        <a:extLst>
                          <a:ext uri="{FF2B5EF4-FFF2-40B4-BE49-F238E27FC236}">
                            <a16:creationId xmlns:a16="http://schemas.microsoft.com/office/drawing/2014/main" id="{0873D998-1C1E-414A-9899-C69E0F2C2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149725"/>
                        <a:ext cx="59039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>
            <a:extLst>
              <a:ext uri="{FF2B5EF4-FFF2-40B4-BE49-F238E27FC236}">
                <a16:creationId xmlns:a16="http://schemas.microsoft.com/office/drawing/2014/main" id="{4724B007-BE24-4CAF-A014-F2DCB4BA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59363"/>
            <a:ext cx="8783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3.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（由初始条件定）；</a:t>
            </a:r>
          </a:p>
        </p:txBody>
      </p:sp>
      <p:grpSp>
        <p:nvGrpSpPr>
          <p:cNvPr id="28706" name="Group 34">
            <a:extLst>
              <a:ext uri="{FF2B5EF4-FFF2-40B4-BE49-F238E27FC236}">
                <a16:creationId xmlns:a16="http://schemas.microsoft.com/office/drawing/2014/main" id="{8114DC17-2153-41CF-8559-C3FA73BF70E0}"/>
              </a:ext>
            </a:extLst>
          </p:cNvPr>
          <p:cNvGrpSpPr>
            <a:grpSpLocks/>
          </p:cNvGrpSpPr>
          <p:nvPr/>
        </p:nvGrpSpPr>
        <p:grpSpPr bwMode="auto">
          <a:xfrm>
            <a:off x="0" y="5799138"/>
            <a:ext cx="8783638" cy="536575"/>
            <a:chOff x="0" y="3653"/>
            <a:chExt cx="5533" cy="338"/>
          </a:xfrm>
        </p:grpSpPr>
        <p:sp>
          <p:nvSpPr>
            <p:cNvPr id="24599" name="Text Box 15">
              <a:extLst>
                <a:ext uri="{FF2B5EF4-FFF2-40B4-BE49-F238E27FC236}">
                  <a16:creationId xmlns:a16="http://schemas.microsoft.com/office/drawing/2014/main" id="{6E87902D-A46F-44FA-ABAF-603DA5ADF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657"/>
              <a:ext cx="55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  4.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画响应的波形：由初值                  稳态值</a:t>
              </a:r>
              <a:endParaRPr kumimoji="1" lang="zh-CN" altLang="en-US" sz="2400" b="1"/>
            </a:p>
          </p:txBody>
        </p:sp>
        <p:sp>
          <p:nvSpPr>
            <p:cNvPr id="24600" name="Line 16">
              <a:extLst>
                <a:ext uri="{FF2B5EF4-FFF2-40B4-BE49-F238E27FC236}">
                  <a16:creationId xmlns:a16="http://schemas.microsoft.com/office/drawing/2014/main" id="{49561DDC-2C6B-4349-BBB4-3C95412E3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3884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Rectangle 17">
              <a:extLst>
                <a:ext uri="{FF2B5EF4-FFF2-40B4-BE49-F238E27FC236}">
                  <a16:creationId xmlns:a16="http://schemas.microsoft.com/office/drawing/2014/main" id="{919F8DF6-F6B3-45A1-ADAE-EBD744241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653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按指数规律</a:t>
              </a:r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879AC213-2E2C-48F3-B2EB-FE44E59721A0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4941888"/>
            <a:ext cx="2232025" cy="1727200"/>
            <a:chOff x="4241" y="3113"/>
            <a:chExt cx="1406" cy="1088"/>
          </a:xfrm>
        </p:grpSpPr>
        <p:sp>
          <p:nvSpPr>
            <p:cNvPr id="24588" name="Line 18">
              <a:extLst>
                <a:ext uri="{FF2B5EF4-FFF2-40B4-BE49-F238E27FC236}">
                  <a16:creationId xmlns:a16="http://schemas.microsoft.com/office/drawing/2014/main" id="{8AA3B193-DCAD-4B2D-80C4-113284766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793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9">
              <a:extLst>
                <a:ext uri="{FF2B5EF4-FFF2-40B4-BE49-F238E27FC236}">
                  <a16:creationId xmlns:a16="http://schemas.microsoft.com/office/drawing/2014/main" id="{BF70B5F7-5BAB-4983-B138-B0B0330D1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320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20">
              <a:extLst>
                <a:ext uri="{FF2B5EF4-FFF2-40B4-BE49-F238E27FC236}">
                  <a16:creationId xmlns:a16="http://schemas.microsoft.com/office/drawing/2014/main" id="{5BBFABA2-52C4-495C-A384-FC81F4C18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4110"/>
              <a:ext cx="95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Freeform 23">
              <a:extLst>
                <a:ext uri="{FF2B5EF4-FFF2-40B4-BE49-F238E27FC236}">
                  <a16:creationId xmlns:a16="http://schemas.microsoft.com/office/drawing/2014/main" id="{E01664C1-A4A9-4D28-A51F-3EE05752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3385"/>
              <a:ext cx="1043" cy="680"/>
            </a:xfrm>
            <a:custGeom>
              <a:avLst/>
              <a:gdLst>
                <a:gd name="T0" fmla="*/ 0 w 862"/>
                <a:gd name="T1" fmla="*/ 0 h 680"/>
                <a:gd name="T2" fmla="*/ 321 w 862"/>
                <a:gd name="T3" fmla="*/ 317 h 680"/>
                <a:gd name="T4" fmla="*/ 724 w 862"/>
                <a:gd name="T5" fmla="*/ 544 h 680"/>
                <a:gd name="T6" fmla="*/ 1045 w 862"/>
                <a:gd name="T7" fmla="*/ 635 h 680"/>
                <a:gd name="T8" fmla="*/ 1527 w 862"/>
                <a:gd name="T9" fmla="*/ 680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680">
                  <a:moveTo>
                    <a:pt x="0" y="0"/>
                  </a:moveTo>
                  <a:cubicBezTo>
                    <a:pt x="56" y="113"/>
                    <a:pt x="113" y="226"/>
                    <a:pt x="181" y="317"/>
                  </a:cubicBezTo>
                  <a:cubicBezTo>
                    <a:pt x="249" y="408"/>
                    <a:pt x="340" y="491"/>
                    <a:pt x="408" y="544"/>
                  </a:cubicBezTo>
                  <a:cubicBezTo>
                    <a:pt x="476" y="597"/>
                    <a:pt x="514" y="612"/>
                    <a:pt x="590" y="635"/>
                  </a:cubicBezTo>
                  <a:cubicBezTo>
                    <a:pt x="666" y="658"/>
                    <a:pt x="764" y="669"/>
                    <a:pt x="862" y="68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24">
              <a:extLst>
                <a:ext uri="{FF2B5EF4-FFF2-40B4-BE49-F238E27FC236}">
                  <a16:creationId xmlns:a16="http://schemas.microsoft.com/office/drawing/2014/main" id="{377AA78A-C1D2-40C8-86EB-7F4EE19B8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385"/>
              <a:ext cx="227" cy="725"/>
            </a:xfrm>
            <a:prstGeom prst="line">
              <a:avLst/>
            </a:prstGeom>
            <a:noFill/>
            <a:ln w="19050">
              <a:solidFill>
                <a:srgbClr val="FF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5">
              <a:extLst>
                <a:ext uri="{FF2B5EF4-FFF2-40B4-BE49-F238E27FC236}">
                  <a16:creationId xmlns:a16="http://schemas.microsoft.com/office/drawing/2014/main" id="{7F98E2AB-B50D-4356-B5A0-D1EB85273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1" y="3793"/>
              <a:ext cx="0" cy="31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Rectangle 26">
              <a:extLst>
                <a:ext uri="{FF2B5EF4-FFF2-40B4-BE49-F238E27FC236}">
                  <a16:creationId xmlns:a16="http://schemas.microsoft.com/office/drawing/2014/main" id="{E0AA48E0-091F-4A43-9A96-B0B103BB9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61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τ</a:t>
              </a:r>
            </a:p>
          </p:txBody>
        </p:sp>
        <p:sp>
          <p:nvSpPr>
            <p:cNvPr id="24595" name="Rectangle 27">
              <a:extLst>
                <a:ext uri="{FF2B5EF4-FFF2-40B4-BE49-F238E27FC236}">
                  <a16:creationId xmlns:a16="http://schemas.microsoft.com/office/drawing/2014/main" id="{A51DAFEB-0C8D-4D4F-826E-A6ADE0FF8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285"/>
              <a:ext cx="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400" b="1">
                  <a:solidFill>
                    <a:schemeClr val="hlink"/>
                  </a:solidFill>
                </a:rPr>
                <a:t>u(0</a:t>
              </a:r>
              <a:r>
                <a:rPr kumimoji="1" lang="zh-CN" altLang="en-US" sz="1400" b="1" baseline="-25000">
                  <a:solidFill>
                    <a:schemeClr val="hlink"/>
                  </a:solidFill>
                </a:rPr>
                <a:t>＋</a:t>
              </a:r>
              <a:r>
                <a:rPr kumimoji="1" lang="en-US" altLang="zh-CN" sz="1400" b="1">
                  <a:solidFill>
                    <a:schemeClr val="hlink"/>
                  </a:solidFill>
                </a:rPr>
                <a:t>)</a:t>
              </a:r>
            </a:p>
          </p:txBody>
        </p:sp>
        <p:sp>
          <p:nvSpPr>
            <p:cNvPr id="24596" name="Rectangle 29">
              <a:extLst>
                <a:ext uri="{FF2B5EF4-FFF2-40B4-BE49-F238E27FC236}">
                  <a16:creationId xmlns:a16="http://schemas.microsoft.com/office/drawing/2014/main" id="{12281D14-C958-4858-AFC9-8AFF4E28E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3566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t</a:t>
              </a:r>
            </a:p>
          </p:txBody>
        </p:sp>
        <p:sp>
          <p:nvSpPr>
            <p:cNvPr id="24597" name="Rectangle 30">
              <a:extLst>
                <a:ext uri="{FF2B5EF4-FFF2-40B4-BE49-F238E27FC236}">
                  <a16:creationId xmlns:a16="http://schemas.microsoft.com/office/drawing/2014/main" id="{FB377828-29F3-4B74-B503-49A75F8FC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11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u</a:t>
              </a:r>
            </a:p>
          </p:txBody>
        </p:sp>
        <p:sp>
          <p:nvSpPr>
            <p:cNvPr id="24598" name="Rectangle 31">
              <a:extLst>
                <a:ext uri="{FF2B5EF4-FFF2-40B4-BE49-F238E27FC236}">
                  <a16:creationId xmlns:a16="http://schemas.microsoft.com/office/drawing/2014/main" id="{D85083C1-B298-4C85-9ECD-5D453B544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974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chemeClr val="hlink"/>
                  </a:solidFill>
                </a:rPr>
                <a:t>u</a:t>
              </a:r>
              <a:r>
                <a:rPr kumimoji="1" lang="zh-CN" altLang="en-US" sz="1600" b="1" baseline="-25000">
                  <a:solidFill>
                    <a:schemeClr val="hlink"/>
                  </a:solidFill>
                </a:rPr>
                <a:t>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2" grpId="0"/>
      <p:bldP spid="28683" grpId="0"/>
      <p:bldP spid="286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>
            <a:extLst>
              <a:ext uri="{FF2B5EF4-FFF2-40B4-BE49-F238E27FC236}">
                <a16:creationId xmlns:a16="http://schemas.microsoft.com/office/drawing/2014/main" id="{0A44FC89-BB6E-467A-A744-A89572420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04813"/>
            <a:ext cx="5905500" cy="5191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4  </a:t>
            </a:r>
            <a:r>
              <a:rPr kumimoji="1"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直流一阶电路的三要素法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3BE95546-F495-42E1-A2F3-44CB780F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直流一阶电路的三要素法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498000F2-B65F-4AAF-AF0B-B4A29BB12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一阶微分方程之解＝特解＋齐次解</a:t>
            </a: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D45B1ADC-8306-43AC-ABFE-1C4973058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2771775"/>
          <a:ext cx="2981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3" imgW="1149362" imgH="222389" progId="Equation.3">
                  <p:embed/>
                </p:oleObj>
              </mc:Choice>
              <mc:Fallback>
                <p:oleObj name="公式" r:id="rId3" imgW="1149362" imgH="222389" progId="Equation.3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D45B1ADC-8306-43AC-ABFE-1C4973058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771775"/>
                        <a:ext cx="2981325" cy="6207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>
            <a:extLst>
              <a:ext uri="{FF2B5EF4-FFF2-40B4-BE49-F238E27FC236}">
                <a16:creationId xmlns:a16="http://schemas.microsoft.com/office/drawing/2014/main" id="{7848A4EC-5806-4701-B51F-217032069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                                      —— ①</a:t>
            </a:r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5672E65F-3F2F-45EB-B9B3-684C927EB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3392488"/>
            <a:ext cx="7207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166F9F6D-2067-4AE3-AD09-6136F138E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3392488"/>
            <a:ext cx="7207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63437112-7CF7-4B5C-8507-7C4BDDCD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924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稳态分量</a:t>
            </a:r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BD44F4CD-E06E-4E00-9DF4-E528B49AA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3924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暂态分量</a:t>
            </a:r>
          </a:p>
        </p:txBody>
      </p:sp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BC373720-5068-4CE6-852F-A15CEAF40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4046538"/>
          <a:ext cx="32416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5" imgW="1250765" imgH="222389" progId="Equation.3">
                  <p:embed/>
                </p:oleObj>
              </mc:Choice>
              <mc:Fallback>
                <p:oleObj name="公式" r:id="rId5" imgW="1250765" imgH="222389" progId="Equation.3">
                  <p:embed/>
                  <p:pic>
                    <p:nvPicPr>
                      <p:cNvPr id="33805" name="Object 13">
                        <a:extLst>
                          <a:ext uri="{FF2B5EF4-FFF2-40B4-BE49-F238E27FC236}">
                            <a16:creationId xmlns:a16="http://schemas.microsoft.com/office/drawing/2014/main" id="{BC373720-5068-4CE6-852F-A15CEAF402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046538"/>
                        <a:ext cx="32416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>
            <a:extLst>
              <a:ext uri="{FF2B5EF4-FFF2-40B4-BE49-F238E27FC236}">
                <a16:creationId xmlns:a16="http://schemas.microsoft.com/office/drawing/2014/main" id="{F6996DA2-0CFB-411A-B3B5-5A0E225B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90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                                                          —— 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称为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u(t)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的终值</a:t>
            </a:r>
          </a:p>
        </p:txBody>
      </p:sp>
      <p:graphicFrame>
        <p:nvGraphicFramePr>
          <p:cNvPr id="33809" name="Object 17">
            <a:extLst>
              <a:ext uri="{FF2B5EF4-FFF2-40B4-BE49-F238E27FC236}">
                <a16:creationId xmlns:a16="http://schemas.microsoft.com/office/drawing/2014/main" id="{E3A3E521-C572-4DB2-AF14-7C880F7B2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4721225"/>
          <a:ext cx="28844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7" imgW="1111090" imgH="323872" progId="Equation.3">
                  <p:embed/>
                </p:oleObj>
              </mc:Choice>
              <mc:Fallback>
                <p:oleObj name="公式" r:id="rId7" imgW="1111090" imgH="323872" progId="Equation.3">
                  <p:embed/>
                  <p:pic>
                    <p:nvPicPr>
                      <p:cNvPr id="33809" name="Object 17">
                        <a:extLst>
                          <a:ext uri="{FF2B5EF4-FFF2-40B4-BE49-F238E27FC236}">
                            <a16:creationId xmlns:a16="http://schemas.microsoft.com/office/drawing/2014/main" id="{E3A3E521-C572-4DB2-AF14-7C880F7B2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721225"/>
                        <a:ext cx="28844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AutoShape 18">
            <a:extLst>
              <a:ext uri="{FF2B5EF4-FFF2-40B4-BE49-F238E27FC236}">
                <a16:creationId xmlns:a16="http://schemas.microsoft.com/office/drawing/2014/main" id="{47935D55-F035-401D-BAA6-FE1D2F074E7B}"/>
              </a:ext>
            </a:extLst>
          </p:cNvPr>
          <p:cNvSpPr>
            <a:spLocks/>
          </p:cNvSpPr>
          <p:nvPr/>
        </p:nvSpPr>
        <p:spPr bwMode="auto">
          <a:xfrm>
            <a:off x="7380288" y="4306888"/>
            <a:ext cx="215900" cy="936625"/>
          </a:xfrm>
          <a:prstGeom prst="righ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11" name="Rectangle 19">
            <a:extLst>
              <a:ext uri="{FF2B5EF4-FFF2-40B4-BE49-F238E27FC236}">
                <a16:creationId xmlns:a16="http://schemas.microsoft.com/office/drawing/2014/main" id="{D0EDD69D-6161-428C-AAFD-A9450CC6D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45704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代入①式</a:t>
            </a:r>
          </a:p>
        </p:txBody>
      </p:sp>
      <p:graphicFrame>
        <p:nvGraphicFramePr>
          <p:cNvPr id="33812" name="Object 20">
            <a:extLst>
              <a:ext uri="{FF2B5EF4-FFF2-40B4-BE49-F238E27FC236}">
                <a16:creationId xmlns:a16="http://schemas.microsoft.com/office/drawing/2014/main" id="{328FB0EE-B629-4AE2-B01A-75ED77918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603875"/>
          <a:ext cx="41481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公式" r:id="rId9" imgW="1606661" imgH="311187" progId="Equation.3">
                  <p:embed/>
                </p:oleObj>
              </mc:Choice>
              <mc:Fallback>
                <p:oleObj name="公式" r:id="rId9" imgW="1606661" imgH="311187" progId="Equation.3">
                  <p:embed/>
                  <p:pic>
                    <p:nvPicPr>
                      <p:cNvPr id="33812" name="Object 20">
                        <a:extLst>
                          <a:ext uri="{FF2B5EF4-FFF2-40B4-BE49-F238E27FC236}">
                            <a16:creationId xmlns:a16="http://schemas.microsoft.com/office/drawing/2014/main" id="{328FB0EE-B629-4AE2-B01A-75ED77918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603875"/>
                        <a:ext cx="414813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21">
            <a:extLst>
              <a:ext uri="{FF2B5EF4-FFF2-40B4-BE49-F238E27FC236}">
                <a16:creationId xmlns:a16="http://schemas.microsoft.com/office/drawing/2014/main" id="{01C0A935-3F3D-4EF9-B32E-919E27FBD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934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                                      —— 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798" grpId="0"/>
      <p:bldP spid="33800" grpId="0"/>
      <p:bldP spid="33803" grpId="0"/>
      <p:bldP spid="33804" grpId="0"/>
      <p:bldP spid="33808" grpId="0"/>
      <p:bldP spid="33811" grpId="0"/>
      <p:bldP spid="338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090778E0-6C12-461C-8B78-BC03D1679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＋代入上式</a:t>
            </a: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47F647F8-1BAE-41C1-9B2D-B319FB381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052513"/>
          <a:ext cx="2819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1085838" imgH="184334" progId="Equation.3">
                  <p:embed/>
                </p:oleObj>
              </mc:Choice>
              <mc:Fallback>
                <p:oleObj name="公式" r:id="rId3" imgW="1085838" imgH="184334" progId="Equation.3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47F647F8-1BAE-41C1-9B2D-B319FB381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052513"/>
                        <a:ext cx="2819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389E024F-9121-456C-8AAF-66D2C0E0A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773238"/>
          <a:ext cx="29178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5" imgW="1124110" imgH="184334" progId="Equation.3">
                  <p:embed/>
                </p:oleObj>
              </mc:Choice>
              <mc:Fallback>
                <p:oleObj name="公式" r:id="rId5" imgW="1124110" imgH="184334" progId="Equation.3">
                  <p:embed/>
                  <p:pic>
                    <p:nvPicPr>
                      <p:cNvPr id="32775" name="Object 7">
                        <a:extLst>
                          <a:ext uri="{FF2B5EF4-FFF2-40B4-BE49-F238E27FC236}">
                            <a16:creationId xmlns:a16="http://schemas.microsoft.com/office/drawing/2014/main" id="{389E024F-9121-456C-8AAF-66D2C0E0A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29178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>
            <a:extLst>
              <a:ext uri="{FF2B5EF4-FFF2-40B4-BE49-F238E27FC236}">
                <a16:creationId xmlns:a16="http://schemas.microsoft.com/office/drawing/2014/main" id="{ECBA0798-F695-4B76-9594-BD537B27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8192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代入②式得</a:t>
            </a:r>
          </a:p>
        </p:txBody>
      </p:sp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DF604C8B-8A44-402A-9B82-82CB4B7C9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579688"/>
          <a:ext cx="61277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公式" r:id="rId7" imgW="2381188" imgH="311187" progId="Equation.3">
                  <p:embed/>
                </p:oleObj>
              </mc:Choice>
              <mc:Fallback>
                <p:oleObj name="公式" r:id="rId7" imgW="2381188" imgH="311187" progId="Equation.3">
                  <p:embed/>
                  <p:pic>
                    <p:nvPicPr>
                      <p:cNvPr id="32777" name="Object 9">
                        <a:extLst>
                          <a:ext uri="{FF2B5EF4-FFF2-40B4-BE49-F238E27FC236}">
                            <a16:creationId xmlns:a16="http://schemas.microsoft.com/office/drawing/2014/main" id="{DF604C8B-8A44-402A-9B82-82CB4B7C9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79688"/>
                        <a:ext cx="6127750" cy="8493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>
            <a:extLst>
              <a:ext uri="{FF2B5EF4-FFF2-40B4-BE49-F238E27FC236}">
                <a16:creationId xmlns:a16="http://schemas.microsoft.com/office/drawing/2014/main" id="{042B8043-6F0A-40A5-BD96-EA2C5116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85273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三要素法</a:t>
            </a:r>
          </a:p>
        </p:txBody>
      </p:sp>
      <p:sp>
        <p:nvSpPr>
          <p:cNvPr id="32779" name="AutoShape 11">
            <a:extLst>
              <a:ext uri="{FF2B5EF4-FFF2-40B4-BE49-F238E27FC236}">
                <a16:creationId xmlns:a16="http://schemas.microsoft.com/office/drawing/2014/main" id="{9C9B96CA-F8C6-42FE-9367-A2409D19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933825"/>
            <a:ext cx="936625" cy="576263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说明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1ED365DA-2F50-48DC-83A2-1783C82A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05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若换路的时间为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，此时，三要素法为</a:t>
            </a:r>
          </a:p>
        </p:txBody>
      </p:sp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F38E7043-3247-4060-9C71-3ED302750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818063"/>
          <a:ext cx="65166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公式" r:id="rId9" imgW="2533490" imgH="336557" progId="Equation.3">
                  <p:embed/>
                </p:oleObj>
              </mc:Choice>
              <mc:Fallback>
                <p:oleObj name="公式" r:id="rId9" imgW="2533490" imgH="336557" progId="Equation.3">
                  <p:embed/>
                  <p:pic>
                    <p:nvPicPr>
                      <p:cNvPr id="32781" name="Object 13">
                        <a:extLst>
                          <a:ext uri="{FF2B5EF4-FFF2-40B4-BE49-F238E27FC236}">
                            <a16:creationId xmlns:a16="http://schemas.microsoft.com/office/drawing/2014/main" id="{F38E7043-3247-4060-9C71-3ED302750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818063"/>
                        <a:ext cx="6516687" cy="9159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8" grpId="0"/>
      <p:bldP spid="32779" grpId="0" animBg="1"/>
      <p:bldP spid="327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AA48FEB0-E1A9-41EC-9081-C31B31949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三要素的求法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ACFEA23-DBC6-47A5-ADA3-9608AFBF2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67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1 .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终值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66A77FAC-787F-4A09-8E33-35C505D03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(∞)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94DA0A6D-397C-4217-9F1A-6B2D4683A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(∞)</a:t>
            </a:r>
          </a:p>
        </p:txBody>
      </p:sp>
      <p:sp>
        <p:nvSpPr>
          <p:cNvPr id="34824" name="AutoShape 8">
            <a:extLst>
              <a:ext uri="{FF2B5EF4-FFF2-40B4-BE49-F238E27FC236}">
                <a16:creationId xmlns:a16="http://schemas.microsoft.com/office/drawing/2014/main" id="{B0C8865D-80BB-40B3-B2E6-7D8BEA85EEF8}"/>
              </a:ext>
            </a:extLst>
          </p:cNvPr>
          <p:cNvSpPr>
            <a:spLocks/>
          </p:cNvSpPr>
          <p:nvPr/>
        </p:nvSpPr>
        <p:spPr bwMode="auto">
          <a:xfrm>
            <a:off x="2195513" y="1700213"/>
            <a:ext cx="144462" cy="647700"/>
          </a:xfrm>
          <a:prstGeom prst="rightBrace">
            <a:avLst>
              <a:gd name="adj1" fmla="val 37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BD11DF60-5B3E-4BD1-87C7-F4EC6DD0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77323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对应的是换路后直流稳态电路。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8C2FF74D-45A8-4756-8E29-E792F01E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8446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2 .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初值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4A742216-8D1C-4B5C-AB97-2402EE358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284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(0+)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B56D74C6-D4CE-4FCC-8B86-E146E1D3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835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(0+)</a:t>
            </a:r>
          </a:p>
        </p:txBody>
      </p:sp>
      <p:sp>
        <p:nvSpPr>
          <p:cNvPr id="34829" name="AutoShape 13">
            <a:extLst>
              <a:ext uri="{FF2B5EF4-FFF2-40B4-BE49-F238E27FC236}">
                <a16:creationId xmlns:a16="http://schemas.microsoft.com/office/drawing/2014/main" id="{D17052FE-A6AC-4248-9203-F91A60880D7E}"/>
              </a:ext>
            </a:extLst>
          </p:cNvPr>
          <p:cNvSpPr>
            <a:spLocks/>
          </p:cNvSpPr>
          <p:nvPr/>
        </p:nvSpPr>
        <p:spPr bwMode="auto">
          <a:xfrm>
            <a:off x="2195513" y="3500438"/>
            <a:ext cx="144462" cy="647700"/>
          </a:xfrm>
          <a:prstGeom prst="rightBrace">
            <a:avLst>
              <a:gd name="adj1" fmla="val 37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0E57FDAA-BCF7-4E9C-8F1C-127037ABF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3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三步法求：①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或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50BEF34D-4021-4963-A687-3D7CCC0A1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3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②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画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＋电路；</a:t>
            </a:r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EFD7B383-6426-4112-A0B0-797D9E5B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2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③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＋电路求初值。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  <p:bldP spid="34823" grpId="0"/>
      <p:bldP spid="34825" grpId="0"/>
      <p:bldP spid="34826" grpId="0"/>
      <p:bldP spid="34827" grpId="0"/>
      <p:bldP spid="34828" grpId="0"/>
      <p:bldP spid="34830" grpId="0"/>
      <p:bldP spid="34831" grpId="0"/>
      <p:bldP spid="348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>
            <a:extLst>
              <a:ext uri="{FF2B5EF4-FFF2-40B4-BE49-F238E27FC236}">
                <a16:creationId xmlns:a16="http://schemas.microsoft.com/office/drawing/2014/main" id="{30ACADAB-BF18-4CB7-A7C2-F0348516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4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3 .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时间常数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τ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277CDACD-719B-4CB7-A376-48D90F603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908050"/>
            <a:ext cx="87836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</a:rPr>
              <a:t>  τ</a:t>
            </a:r>
            <a:r>
              <a:rPr kumimoji="1" lang="zh-CN" altLang="en-US" sz="2400" b="1">
                <a:latin typeface="宋体" panose="02010600030101010101" pitchFamily="2" charset="-122"/>
              </a:rPr>
              <a:t>存在于暂态响应中，暂态响应对应齐次方程 </a:t>
            </a:r>
            <a:r>
              <a:rPr kumimoji="1" lang="en-US" altLang="zh-CN" sz="2400" b="1">
                <a:latin typeface="宋体" panose="02010600030101010101" pitchFamily="2" charset="-122"/>
              </a:rPr>
              <a:t>—— </a:t>
            </a:r>
            <a:r>
              <a:rPr kumimoji="1" lang="zh-CN" altLang="en-US" sz="2400" b="1">
                <a:latin typeface="宋体" panose="02010600030101010101" pitchFamily="2" charset="-122"/>
              </a:rPr>
              <a:t>独立源为</a:t>
            </a:r>
            <a:r>
              <a:rPr kumimoji="1" lang="en-US" altLang="zh-CN" sz="2400" b="1">
                <a:latin typeface="宋体" panose="02010600030101010101" pitchFamily="2" charset="-122"/>
              </a:rPr>
              <a:t>0</a:t>
            </a:r>
            <a:r>
              <a:rPr kumimoji="1" lang="zh-CN" altLang="en-US" sz="2400" b="1">
                <a:latin typeface="宋体" panose="02010600030101010101" pitchFamily="2" charset="-122"/>
              </a:rPr>
              <a:t>的电路。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C42ACEE3-FF80-4CE4-8939-6B480E5B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03517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06656C6F-AD55-491F-B184-F49BDB18B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128838"/>
          <a:ext cx="331311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Visio" r:id="rId3" imgW="1771588" imgH="996987" progId="Visio.Drawing.6">
                  <p:embed/>
                </p:oleObj>
              </mc:Choice>
              <mc:Fallback>
                <p:oleObj name="Visio" r:id="rId3" imgW="1771588" imgH="996987" progId="Visio.Drawing.6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06656C6F-AD55-491F-B184-F49BDB18B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28838"/>
                        <a:ext cx="3313113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AutoShape 8">
            <a:extLst>
              <a:ext uri="{FF2B5EF4-FFF2-40B4-BE49-F238E27FC236}">
                <a16:creationId xmlns:a16="http://schemas.microsoft.com/office/drawing/2014/main" id="{DC923BFD-D5CB-404F-9A3B-868FAE03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3068638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6A559F43-727E-47A3-AB1E-F9F78C993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2938" y="2349500"/>
          <a:ext cx="252095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5" imgW="1098464" imgH="742884" progId="Visio.Drawing.6">
                  <p:embed/>
                </p:oleObj>
              </mc:Choice>
              <mc:Fallback>
                <p:oleObj name="Visio" r:id="rId5" imgW="1098464" imgH="742884" progId="Visio.Drawing.6">
                  <p:embed/>
                  <p:pic>
                    <p:nvPicPr>
                      <p:cNvPr id="35849" name="Object 9">
                        <a:extLst>
                          <a:ext uri="{FF2B5EF4-FFF2-40B4-BE49-F238E27FC236}">
                            <a16:creationId xmlns:a16="http://schemas.microsoft.com/office/drawing/2014/main" id="{6A559F43-727E-47A3-AB1E-F9F78C993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2349500"/>
                        <a:ext cx="252095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AEA084C9-F862-4754-B74F-EFC3D2870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110163"/>
          <a:ext cx="1655762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7" imgW="819113" imgH="698485" progId="Visio.Drawing.6">
                  <p:embed/>
                </p:oleObj>
              </mc:Choice>
              <mc:Fallback>
                <p:oleObj name="Visio" r:id="rId7" imgW="819113" imgH="698485" progId="Visio.Drawing.6">
                  <p:embed/>
                  <p:pic>
                    <p:nvPicPr>
                      <p:cNvPr id="35850" name="Object 10">
                        <a:extLst>
                          <a:ext uri="{FF2B5EF4-FFF2-40B4-BE49-F238E27FC236}">
                            <a16:creationId xmlns:a16="http://schemas.microsoft.com/office/drawing/2014/main" id="{AEA084C9-F862-4754-B74F-EFC3D2870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10163"/>
                        <a:ext cx="1655762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>
            <a:extLst>
              <a:ext uri="{FF2B5EF4-FFF2-40B4-BE49-F238E27FC236}">
                <a16:creationId xmlns:a16="http://schemas.microsoft.com/office/drawing/2014/main" id="{C13C3121-8A2C-4610-8E58-9C2251E1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402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最终变成下面的单回路：</a:t>
            </a:r>
          </a:p>
        </p:txBody>
      </p:sp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B737671C-7C1B-4E8F-BD6D-CBF5F0C29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322888"/>
          <a:ext cx="25209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公式" r:id="rId9" imgW="1034939" imgH="209704" progId="Equation.3">
                  <p:embed/>
                </p:oleObj>
              </mc:Choice>
              <mc:Fallback>
                <p:oleObj name="公式" r:id="rId9" imgW="1034939" imgH="209704" progId="Equation.3">
                  <p:embed/>
                  <p:pic>
                    <p:nvPicPr>
                      <p:cNvPr id="35852" name="Object 12">
                        <a:extLst>
                          <a:ext uri="{FF2B5EF4-FFF2-40B4-BE49-F238E27FC236}">
                            <a16:creationId xmlns:a16="http://schemas.microsoft.com/office/drawing/2014/main" id="{B737671C-7C1B-4E8F-BD6D-CBF5F0C29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322888"/>
                        <a:ext cx="25209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>
            <a:extLst>
              <a:ext uri="{FF2B5EF4-FFF2-40B4-BE49-F238E27FC236}">
                <a16:creationId xmlns:a16="http://schemas.microsoft.com/office/drawing/2014/main" id="{E9380A51-3FBB-4A21-98E4-C45FF33A2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949950"/>
          <a:ext cx="11509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公式" r:id="rId11" imgW="501490" imgH="209704" progId="Equation.3">
                  <p:embed/>
                </p:oleObj>
              </mc:Choice>
              <mc:Fallback>
                <p:oleObj name="公式" r:id="rId11" imgW="501490" imgH="209704" progId="Equation.3">
                  <p:embed/>
                  <p:pic>
                    <p:nvPicPr>
                      <p:cNvPr id="35853" name="Object 13">
                        <a:extLst>
                          <a:ext uri="{FF2B5EF4-FFF2-40B4-BE49-F238E27FC236}">
                            <a16:creationId xmlns:a16="http://schemas.microsoft.com/office/drawing/2014/main" id="{E9380A51-3FBB-4A21-98E4-C45FF33A2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949950"/>
                        <a:ext cx="11509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6" grpId="0"/>
      <p:bldP spid="358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>
            <a:extLst>
              <a:ext uri="{FF2B5EF4-FFF2-40B4-BE49-F238E27FC236}">
                <a16:creationId xmlns:a16="http://schemas.microsoft.com/office/drawing/2014/main" id="{4C37C075-EC41-40CC-80D3-7BA69526E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73063"/>
            <a:ext cx="87836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latin typeface="宋体" panose="02010600030101010101" pitchFamily="2" charset="-122"/>
              </a:rPr>
              <a:t>13</a:t>
            </a:r>
            <a:r>
              <a:rPr kumimoji="1" lang="zh-CN" altLang="en-US" sz="2400" b="1">
                <a:latin typeface="宋体" panose="02010600030101010101" pitchFamily="2" charset="-122"/>
              </a:rPr>
              <a:t>－</a:t>
            </a:r>
            <a:r>
              <a:rPr kumimoji="1" lang="en-US" altLang="zh-CN" sz="2400" b="1">
                <a:latin typeface="宋体" panose="02010600030101010101" pitchFamily="2" charset="-122"/>
              </a:rPr>
              <a:t>4 </a:t>
            </a:r>
            <a:r>
              <a:rPr kumimoji="1" lang="zh-CN" altLang="en-US" sz="2400" b="1">
                <a:latin typeface="宋体" panose="02010600030101010101" pitchFamily="2" charset="-122"/>
              </a:rPr>
              <a:t>图示电路，</a:t>
            </a:r>
            <a:r>
              <a:rPr kumimoji="1" lang="en-US" altLang="zh-CN" sz="2400" b="1">
                <a:latin typeface="宋体" panose="02010600030101010101" pitchFamily="2" charset="-122"/>
              </a:rPr>
              <a:t>t</a:t>
            </a:r>
            <a:r>
              <a:rPr kumimoji="1" lang="zh-CN" altLang="en-US" sz="2400" b="1">
                <a:latin typeface="宋体" panose="02010600030101010101" pitchFamily="2" charset="-122"/>
              </a:rPr>
              <a:t>＝</a:t>
            </a:r>
            <a:r>
              <a:rPr kumimoji="1" lang="en-US" altLang="zh-CN" sz="2400" b="1">
                <a:latin typeface="宋体" panose="02010600030101010101" pitchFamily="2" charset="-122"/>
              </a:rPr>
              <a:t>0</a:t>
            </a:r>
            <a:r>
              <a:rPr kumimoji="1" lang="zh-CN" altLang="en-US" sz="2400" b="1">
                <a:latin typeface="宋体" panose="02010600030101010101" pitchFamily="2" charset="-122"/>
              </a:rPr>
              <a:t>开关断开，用三要素法求</a:t>
            </a:r>
            <a:r>
              <a:rPr kumimoji="1" lang="en-US" altLang="zh-CN" sz="2400" b="1">
                <a:latin typeface="宋体" panose="02010600030101010101" pitchFamily="2" charset="-122"/>
              </a:rPr>
              <a:t>u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宋体" panose="02010600030101010101" pitchFamily="2" charset="-122"/>
              </a:rPr>
              <a:t>(t)</a:t>
            </a:r>
            <a:r>
              <a:rPr kumimoji="1" lang="zh-CN" altLang="en-US" sz="2400" b="1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3A2BCFA4-5FF8-40A0-87FC-775A2ABB1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903288"/>
          <a:ext cx="4535487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3" imgW="1968475" imgH="946245" progId="Visio.Drawing.6">
                  <p:embed/>
                </p:oleObj>
              </mc:Choice>
              <mc:Fallback>
                <p:oleObj name="Visio" r:id="rId3" imgW="1968475" imgH="946245" progId="Visio.Drawing.6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3A2BCFA4-5FF8-40A0-87FC-775A2ABB1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03288"/>
                        <a:ext cx="4535487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>
            <a:extLst>
              <a:ext uri="{FF2B5EF4-FFF2-40B4-BE49-F238E27FC236}">
                <a16:creationId xmlns:a16="http://schemas.microsoft.com/office/drawing/2014/main" id="{D87ABF76-A5B3-459B-95B0-1A10148C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7563"/>
            <a:ext cx="6838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直接用三要素法</a:t>
            </a:r>
          </a:p>
        </p:txBody>
      </p:sp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C4C9281C-6179-4FED-8C3C-5F6833391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4076700"/>
          <a:ext cx="33416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5" imgW="1377814" imgH="209704" progId="Equation.3">
                  <p:embed/>
                </p:oleObj>
              </mc:Choice>
              <mc:Fallback>
                <p:oleObj name="公式" r:id="rId5" imgW="1377814" imgH="209704" progId="Equation.3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:a16="http://schemas.microsoft.com/office/drawing/2014/main" id="{C4C9281C-6179-4FED-8C3C-5F6833391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076700"/>
                        <a:ext cx="33416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2526B9A8-A627-4C80-99AA-42273E214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713288"/>
          <a:ext cx="24907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7" imgW="1022313" imgH="374613" progId="Equation.3">
                  <p:embed/>
                </p:oleObj>
              </mc:Choice>
              <mc:Fallback>
                <p:oleObj name="公式" r:id="rId7" imgW="1022313" imgH="374613" progId="Equation.3">
                  <p:embed/>
                  <p:pic>
                    <p:nvPicPr>
                      <p:cNvPr id="36872" name="Object 8">
                        <a:extLst>
                          <a:ext uri="{FF2B5EF4-FFF2-40B4-BE49-F238E27FC236}">
                            <a16:creationId xmlns:a16="http://schemas.microsoft.com/office/drawing/2014/main" id="{2526B9A8-A627-4C80-99AA-42273E214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13288"/>
                        <a:ext cx="249078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43775574-B315-43D9-8F5D-5ACB8C500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4906963"/>
          <a:ext cx="2946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9" imgW="1212887" imgH="222389" progId="Equation.3">
                  <p:embed/>
                </p:oleObj>
              </mc:Choice>
              <mc:Fallback>
                <p:oleObj name="公式" r:id="rId9" imgW="1212887" imgH="222389" progId="Equation.3">
                  <p:embed/>
                  <p:pic>
                    <p:nvPicPr>
                      <p:cNvPr id="36873" name="Object 9">
                        <a:extLst>
                          <a:ext uri="{FF2B5EF4-FFF2-40B4-BE49-F238E27FC236}">
                            <a16:creationId xmlns:a16="http://schemas.microsoft.com/office/drawing/2014/main" id="{43775574-B315-43D9-8F5D-5ACB8C500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4906963"/>
                        <a:ext cx="2946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9D3D55DF-7912-478A-82CB-30F0460B7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661025"/>
          <a:ext cx="60753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11" imgW="2520864" imgH="323872" progId="Equation.3">
                  <p:embed/>
                </p:oleObj>
              </mc:Choice>
              <mc:Fallback>
                <p:oleObj name="公式" r:id="rId11" imgW="2520864" imgH="323872" progId="Equation.3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:a16="http://schemas.microsoft.com/office/drawing/2014/main" id="{9D3D55DF-7912-478A-82CB-30F0460B7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661025"/>
                        <a:ext cx="60753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7DFBA7EC-6D1B-498E-A286-91D138747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4113" y="238125"/>
          <a:ext cx="68643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2851113" imgH="349243" progId="Equation.3">
                  <p:embed/>
                </p:oleObj>
              </mc:Choice>
              <mc:Fallback>
                <p:oleObj name="公式" r:id="rId3" imgW="2851113" imgH="349243" progId="Equation.3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7DFBA7EC-6D1B-498E-A286-91D138747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38125"/>
                        <a:ext cx="68643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Line 5">
            <a:extLst>
              <a:ext uri="{FF2B5EF4-FFF2-40B4-BE49-F238E27FC236}">
                <a16:creationId xmlns:a16="http://schemas.microsoft.com/office/drawing/2014/main" id="{D0F0648C-6233-4F46-8A8B-AE6BE0ED2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427413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71E8F387-9CE2-4253-A301-0E03D7B8DE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250" y="1627188"/>
            <a:ext cx="0" cy="288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8DC2F3DE-4E60-40C8-AE1B-90CC17ADC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347913"/>
            <a:ext cx="302418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3644D428-2E4E-4B91-917B-ABD150CA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1066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5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E4988FF7-38EB-4DC5-8AF5-19AA83985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37036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2</a:t>
            </a:r>
          </a:p>
        </p:txBody>
      </p:sp>
      <p:sp>
        <p:nvSpPr>
          <p:cNvPr id="37898" name="Freeform 10">
            <a:extLst>
              <a:ext uri="{FF2B5EF4-FFF2-40B4-BE49-F238E27FC236}">
                <a16:creationId xmlns:a16="http://schemas.microsoft.com/office/drawing/2014/main" id="{F5551665-2161-495C-B2AA-FBEE043F71F1}"/>
              </a:ext>
            </a:extLst>
          </p:cNvPr>
          <p:cNvSpPr>
            <a:spLocks/>
          </p:cNvSpPr>
          <p:nvPr/>
        </p:nvSpPr>
        <p:spPr bwMode="auto">
          <a:xfrm>
            <a:off x="1619250" y="2382838"/>
            <a:ext cx="2808288" cy="1549400"/>
          </a:xfrm>
          <a:custGeom>
            <a:avLst/>
            <a:gdLst>
              <a:gd name="T0" fmla="*/ 0 w 1769"/>
              <a:gd name="T1" fmla="*/ 2147483646 h 976"/>
              <a:gd name="T2" fmla="*/ 2147483646 w 1769"/>
              <a:gd name="T3" fmla="*/ 2147483646 h 976"/>
              <a:gd name="T4" fmla="*/ 2147483646 w 1769"/>
              <a:gd name="T5" fmla="*/ 2147483646 h 976"/>
              <a:gd name="T6" fmla="*/ 2147483646 w 1769"/>
              <a:gd name="T7" fmla="*/ 2147483646 h 976"/>
              <a:gd name="T8" fmla="*/ 2147483646 w 1769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9" h="976">
                <a:moveTo>
                  <a:pt x="0" y="976"/>
                </a:moveTo>
                <a:cubicBezTo>
                  <a:pt x="121" y="771"/>
                  <a:pt x="242" y="567"/>
                  <a:pt x="363" y="431"/>
                </a:cubicBezTo>
                <a:cubicBezTo>
                  <a:pt x="484" y="295"/>
                  <a:pt x="537" y="227"/>
                  <a:pt x="726" y="159"/>
                </a:cubicBezTo>
                <a:cubicBezTo>
                  <a:pt x="915" y="91"/>
                  <a:pt x="1323" y="46"/>
                  <a:pt x="1497" y="23"/>
                </a:cubicBezTo>
                <a:cubicBezTo>
                  <a:pt x="1671" y="0"/>
                  <a:pt x="1720" y="11"/>
                  <a:pt x="1769" y="23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E1C17CC3-F141-4B10-A0DA-B7AF31FD6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250" y="2347913"/>
            <a:ext cx="720725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EAA2E28A-C89D-4C4C-97E4-2300BFC8D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34791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Rectangle 13">
            <a:extLst>
              <a:ext uri="{FF2B5EF4-FFF2-40B4-BE49-F238E27FC236}">
                <a16:creationId xmlns:a16="http://schemas.microsoft.com/office/drawing/2014/main" id="{1C80CD15-6BB0-4061-82A6-F7CD881AE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402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8</a:t>
            </a:r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A24E86ED-355A-4CAE-A09C-EFB55F2E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186113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t/us</a:t>
            </a:r>
          </a:p>
        </p:txBody>
      </p:sp>
      <p:sp>
        <p:nvSpPr>
          <p:cNvPr id="37903" name="Rectangle 15">
            <a:extLst>
              <a:ext uri="{FF2B5EF4-FFF2-40B4-BE49-F238E27FC236}">
                <a16:creationId xmlns:a16="http://schemas.microsoft.com/office/drawing/2014/main" id="{3D4FED30-A9E2-4951-BC9C-BF357481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11288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</a:rPr>
              <a:t>u</a:t>
            </a:r>
            <a:r>
              <a:rPr kumimoji="1" lang="en-US" altLang="zh-CN" sz="2400" b="1" baseline="-25000">
                <a:solidFill>
                  <a:schemeClr val="folHlink"/>
                </a:solidFill>
              </a:rPr>
              <a:t>c</a:t>
            </a:r>
            <a:r>
              <a:rPr kumimoji="1" lang="en-US" altLang="zh-CN" sz="2400" b="1">
                <a:solidFill>
                  <a:schemeClr val="folHlink"/>
                </a:solidFill>
              </a:rPr>
              <a:t>/V</a:t>
            </a:r>
          </a:p>
        </p:txBody>
      </p:sp>
      <p:sp>
        <p:nvSpPr>
          <p:cNvPr id="37904" name="AutoShape 16">
            <a:extLst>
              <a:ext uri="{FF2B5EF4-FFF2-40B4-BE49-F238E27FC236}">
                <a16:creationId xmlns:a16="http://schemas.microsoft.com/office/drawing/2014/main" id="{C41D5FA9-FD70-4425-94DA-87ABD4571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5589588"/>
            <a:ext cx="2660650" cy="7969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本节完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  <p:bldP spid="37897" grpId="0"/>
      <p:bldP spid="37901" grpId="0"/>
      <p:bldP spid="37902" grpId="0"/>
      <p:bldP spid="37903" grpId="0"/>
      <p:bldP spid="379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7">
            <a:extLst>
              <a:ext uri="{FF2B5EF4-FFF2-40B4-BE49-F238E27FC236}">
                <a16:creationId xmlns:a16="http://schemas.microsoft.com/office/drawing/2014/main" id="{73789625-B77A-41E5-AB8D-487785E6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7315200" cy="5191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5  </a:t>
            </a:r>
            <a:r>
              <a:rPr kumimoji="1"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零输入响应和零状态响应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01DB0A27-477E-4740-8B7F-820AAB19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43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“0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入”电路及其响应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36A7889A-38A6-4FE7-B6E2-F62C3647E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1892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1 .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入”电路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换路后无独立源的动态电路。</a:t>
            </a:r>
          </a:p>
        </p:txBody>
      </p:sp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B0DE1BE4-8390-4F6D-86B7-8F15D5564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98750"/>
          <a:ext cx="24479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3" imgW="946162" imgH="692143" progId="Visio.Drawing.6">
                  <p:embed/>
                </p:oleObj>
              </mc:Choice>
              <mc:Fallback>
                <p:oleObj name="Visio" r:id="rId3" imgW="946162" imgH="692143" progId="Visio.Drawing.6">
                  <p:embed/>
                  <p:pic>
                    <p:nvPicPr>
                      <p:cNvPr id="38922" name="Object 10">
                        <a:extLst>
                          <a:ext uri="{FF2B5EF4-FFF2-40B4-BE49-F238E27FC236}">
                            <a16:creationId xmlns:a16="http://schemas.microsoft.com/office/drawing/2014/main" id="{B0DE1BE4-8390-4F6D-86B7-8F15D5564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98750"/>
                        <a:ext cx="24479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A82CB8B6-0BC3-4E19-A231-AAE37345A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4749800"/>
          <a:ext cx="17621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5" imgW="717710" imgH="209704" progId="Equation.3">
                  <p:embed/>
                </p:oleObj>
              </mc:Choice>
              <mc:Fallback>
                <p:oleObj name="公式" r:id="rId5" imgW="717710" imgH="209704" progId="Equation.3">
                  <p:embed/>
                  <p:pic>
                    <p:nvPicPr>
                      <p:cNvPr id="38923" name="Object 11">
                        <a:extLst>
                          <a:ext uri="{FF2B5EF4-FFF2-40B4-BE49-F238E27FC236}">
                            <a16:creationId xmlns:a16="http://schemas.microsoft.com/office/drawing/2014/main" id="{A82CB8B6-0BC3-4E19-A231-AAE37345A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749800"/>
                        <a:ext cx="17621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>
            <a:extLst>
              <a:ext uri="{FF2B5EF4-FFF2-40B4-BE49-F238E27FC236}">
                <a16:creationId xmlns:a16="http://schemas.microsoft.com/office/drawing/2014/main" id="{3A478C84-773C-43A1-91F1-CEEB514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5516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2 .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入”响应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入”电路中的响应。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3834EE02-24C5-4ACC-9716-C0E3F1F6D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6067425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入”响应的产生：由储能元件释放能量而产生。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1" grpId="0"/>
      <p:bldP spid="38924" grpId="0"/>
      <p:bldP spid="389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4647EF5F-C3D3-4BCF-869B-A3C4DB2D1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85925"/>
            <a:ext cx="6091237" cy="538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7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阶跃函数和阶跃响应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03AFFC0F-B572-4FB5-A53E-BA1756E6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43163"/>
            <a:ext cx="3959225" cy="538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8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强迫跃变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6">
            <a:extLst>
              <a:ext uri="{FF2B5EF4-FFF2-40B4-BE49-F238E27FC236}">
                <a16:creationId xmlns:a16="http://schemas.microsoft.com/office/drawing/2014/main" id="{10533958-0F13-4516-8CA6-3E7E4ED2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33738"/>
            <a:ext cx="5832475" cy="538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9 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正弦一阶电路的分析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7">
            <a:extLst>
              <a:ext uri="{FF2B5EF4-FFF2-40B4-BE49-F238E27FC236}">
                <a16:creationId xmlns:a16="http://schemas.microsoft.com/office/drawing/2014/main" id="{2CFED0CA-6DB0-48E1-995E-C6C4ED45C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27488"/>
            <a:ext cx="6048375" cy="538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10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单位冲激函数和冲激响应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3F30F838-E20B-4277-B84A-FDBDB031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76250"/>
            <a:ext cx="3167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  要  内  容</a:t>
            </a:r>
          </a:p>
        </p:txBody>
      </p:sp>
      <p:sp>
        <p:nvSpPr>
          <p:cNvPr id="5127" name="Line 9">
            <a:extLst>
              <a:ext uri="{FF2B5EF4-FFF2-40B4-BE49-F238E27FC236}">
                <a16:creationId xmlns:a16="http://schemas.microsoft.com/office/drawing/2014/main" id="{721124F4-E466-4F58-B306-53A9B21E9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82713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Text Box 10">
            <a:extLst>
              <a:ext uri="{FF2B5EF4-FFF2-40B4-BE49-F238E27FC236}">
                <a16:creationId xmlns:a16="http://schemas.microsoft.com/office/drawing/2014/main" id="{3ABA31BE-053B-402D-B35C-826140FC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33938"/>
            <a:ext cx="6840537" cy="538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11   RLC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串联电路零输入响应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9" name="Text Box 11">
            <a:extLst>
              <a:ext uri="{FF2B5EF4-FFF2-40B4-BE49-F238E27FC236}">
                <a16:creationId xmlns:a16="http://schemas.microsoft.com/office/drawing/2014/main" id="{A5F7C077-EF2C-4678-A1B1-4258E935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699125"/>
            <a:ext cx="7272337" cy="538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§13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12   RLC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串联电路接通直流电源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>
            <a:extLst>
              <a:ext uri="{FF2B5EF4-FFF2-40B4-BE49-F238E27FC236}">
                <a16:creationId xmlns:a16="http://schemas.microsoft.com/office/drawing/2014/main" id="{5351BD7D-60E1-4C76-A3A4-43EC7B601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404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3 .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入”响应的计算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三要素法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2360C9B2-C5C0-4CB9-A56E-AAD7BA44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∵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入”响应无独立源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1E2E4C19-3646-415E-A426-1E166196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∴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任意响应终值：</a:t>
            </a:r>
          </a:p>
        </p:txBody>
      </p:sp>
      <p:graphicFrame>
        <p:nvGraphicFramePr>
          <p:cNvPr id="39945" name="Object 9">
            <a:extLst>
              <a:ext uri="{FF2B5EF4-FFF2-40B4-BE49-F238E27FC236}">
                <a16:creationId xmlns:a16="http://schemas.microsoft.com/office/drawing/2014/main" id="{C97894E8-96CF-4C8B-B0AB-35A41CEFC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1628775"/>
          <a:ext cx="1274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514510" imgH="184334" progId="Equation.3">
                  <p:embed/>
                </p:oleObj>
              </mc:Choice>
              <mc:Fallback>
                <p:oleObj name="公式" r:id="rId3" imgW="514510" imgH="184334" progId="Equation.3">
                  <p:embed/>
                  <p:pic>
                    <p:nvPicPr>
                      <p:cNvPr id="39945" name="Object 9">
                        <a:extLst>
                          <a:ext uri="{FF2B5EF4-FFF2-40B4-BE49-F238E27FC236}">
                            <a16:creationId xmlns:a16="http://schemas.microsoft.com/office/drawing/2014/main" id="{C97894E8-96CF-4C8B-B0AB-35A41CEFC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628775"/>
                        <a:ext cx="1274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4D966334-FB9F-44B6-B88A-B6D134A8A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273300"/>
          <a:ext cx="51038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5" imgW="2114464" imgH="311187" progId="Equation.3">
                  <p:embed/>
                </p:oleObj>
              </mc:Choice>
              <mc:Fallback>
                <p:oleObj name="公式" r:id="rId5" imgW="2114464" imgH="311187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4D966334-FB9F-44B6-B88A-B6D134A8A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3300"/>
                        <a:ext cx="510381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8D9FBD38-5C50-4BE6-82E9-0EC71FA45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0925" y="1644650"/>
          <a:ext cx="1365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552388" imgH="184334" progId="Equation.3">
                  <p:embed/>
                </p:oleObj>
              </mc:Choice>
              <mc:Fallback>
                <p:oleObj name="公式" r:id="rId7" imgW="552388" imgH="184334" progId="Equation.3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8D9FBD38-5C50-4BE6-82E9-0EC71FA45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1644650"/>
                        <a:ext cx="1365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F5D1697C-C3DA-441C-A1FD-14CE8D20E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498850"/>
          <a:ext cx="37068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9" imgW="1530510" imgH="311187" progId="Equation.3">
                  <p:embed/>
                </p:oleObj>
              </mc:Choice>
              <mc:Fallback>
                <p:oleObj name="公式" r:id="rId9" imgW="1530510" imgH="311187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F5D1697C-C3DA-441C-A1FD-14CE8D20E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98850"/>
                        <a:ext cx="3706812" cy="7953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>
            <a:extLst>
              <a:ext uri="{FF2B5EF4-FFF2-40B4-BE49-F238E27FC236}">
                <a16:creationId xmlns:a16="http://schemas.microsoft.com/office/drawing/2014/main" id="{44229702-9334-4416-BB70-6B466EE07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4721225"/>
          <a:ext cx="3160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11" imgW="1301664" imgH="311187" progId="Equation.3">
                  <p:embed/>
                </p:oleObj>
              </mc:Choice>
              <mc:Fallback>
                <p:oleObj name="公式" r:id="rId11" imgW="1301664" imgH="311187" progId="Equation.3">
                  <p:embed/>
                  <p:pic>
                    <p:nvPicPr>
                      <p:cNvPr id="39949" name="Object 13">
                        <a:extLst>
                          <a:ext uri="{FF2B5EF4-FFF2-40B4-BE49-F238E27FC236}">
                            <a16:creationId xmlns:a16="http://schemas.microsoft.com/office/drawing/2014/main" id="{44229702-9334-4416-BB70-6B466EE07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721225"/>
                        <a:ext cx="3160712" cy="7953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>
            <a:extLst>
              <a:ext uri="{FF2B5EF4-FFF2-40B4-BE49-F238E27FC236}">
                <a16:creationId xmlns:a16="http://schemas.microsoft.com/office/drawing/2014/main" id="{F5CFA9EE-94E2-4373-926F-E8FF298EF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373063"/>
            <a:ext cx="88931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</a:t>
            </a:r>
            <a:r>
              <a:rPr kumimoji="1" lang="en-US" altLang="zh-CN" sz="2400" b="1">
                <a:latin typeface="Times New Roman" panose="02020603050405020304" pitchFamily="18" charset="0"/>
              </a:rPr>
              <a:t>6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图示电路，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开关闭合，换路前电路已处稳态，求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t&gt;0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6F4F23D9-D6F6-4B84-A975-B2FE7A184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474788"/>
          <a:ext cx="511175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Visio" r:id="rId3" imgW="2013061" imgH="730199" progId="Visio.Drawing.6">
                  <p:embed/>
                </p:oleObj>
              </mc:Choice>
              <mc:Fallback>
                <p:oleObj name="Visio" r:id="rId3" imgW="2013061" imgH="730199" progId="Visio.Drawing.6">
                  <p:embed/>
                  <p:pic>
                    <p:nvPicPr>
                      <p:cNvPr id="40965" name="Object 5">
                        <a:extLst>
                          <a:ext uri="{FF2B5EF4-FFF2-40B4-BE49-F238E27FC236}">
                            <a16:creationId xmlns:a16="http://schemas.microsoft.com/office/drawing/2014/main" id="{6F4F23D9-D6F6-4B84-A975-B2FE7A184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74788"/>
                        <a:ext cx="511175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>
            <a:extLst>
              <a:ext uri="{FF2B5EF4-FFF2-40B4-BE49-F238E27FC236}">
                <a16:creationId xmlns:a16="http://schemas.microsoft.com/office/drawing/2014/main" id="{0D0B4E03-03AA-4DEA-8199-AF3F8E93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619500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）画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电路 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—— “0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入”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AF694261-E47A-446B-A899-22357C958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4414838"/>
          <a:ext cx="29495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Visio" r:id="rId5" imgW="1358875" imgH="730199" progId="Visio.Drawing.6">
                  <p:embed/>
                </p:oleObj>
              </mc:Choice>
              <mc:Fallback>
                <p:oleObj name="Visio" r:id="rId5" imgW="1358875" imgH="730199" progId="Visio.Drawing.6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AF694261-E47A-446B-A899-22357C958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414838"/>
                        <a:ext cx="294957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AutoShape 8">
            <a:extLst>
              <a:ext uri="{FF2B5EF4-FFF2-40B4-BE49-F238E27FC236}">
                <a16:creationId xmlns:a16="http://schemas.microsoft.com/office/drawing/2014/main" id="{9B5923CE-D952-4B2F-BA92-D684B2567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30066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102D1EB2-E4A4-4DC3-9A74-30BB1EF54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652963"/>
          <a:ext cx="28082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Visio" r:id="rId7" imgW="1143049" imgH="571632" progId="Visio.Drawing.6">
                  <p:embed/>
                </p:oleObj>
              </mc:Choice>
              <mc:Fallback>
                <p:oleObj name="Visio" r:id="rId7" imgW="1143049" imgH="571632" progId="Visio.Drawing.6">
                  <p:embed/>
                  <p:pic>
                    <p:nvPicPr>
                      <p:cNvPr id="40969" name="Object 9">
                        <a:extLst>
                          <a:ext uri="{FF2B5EF4-FFF2-40B4-BE49-F238E27FC236}">
                            <a16:creationId xmlns:a16="http://schemas.microsoft.com/office/drawing/2014/main" id="{102D1EB2-E4A4-4DC3-9A74-30BB1EF54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652963"/>
                        <a:ext cx="28082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>
            <a:extLst>
              <a:ext uri="{FF2B5EF4-FFF2-40B4-BE49-F238E27FC236}">
                <a16:creationId xmlns:a16="http://schemas.microsoft.com/office/drawing/2014/main" id="{4904353D-7C01-4620-BCC9-701E80F20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33375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A6F4E3C0-3097-45FF-8C8B-7157C657D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836613"/>
          <a:ext cx="25511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公式" r:id="rId3" imgW="1047565" imgH="323872" progId="Equation.3">
                  <p:embed/>
                </p:oleObj>
              </mc:Choice>
              <mc:Fallback>
                <p:oleObj name="公式" r:id="rId3" imgW="1047565" imgH="323872" progId="Equation.3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A6F4E3C0-3097-45FF-8C8B-7157C657D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836613"/>
                        <a:ext cx="25511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>
            <a:extLst>
              <a:ext uri="{FF2B5EF4-FFF2-40B4-BE49-F238E27FC236}">
                <a16:creationId xmlns:a16="http://schemas.microsoft.com/office/drawing/2014/main" id="{CB224889-1C3C-423E-B136-7D0724C5C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903413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而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F426CA70-AE08-4F6F-8E83-EE1AA3A16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1930400"/>
          <a:ext cx="28844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5" imgW="1187635" imgH="197019" progId="Equation.3">
                  <p:embed/>
                </p:oleObj>
              </mc:Choice>
              <mc:Fallback>
                <p:oleObj name="公式" r:id="rId5" imgW="1187635" imgH="197019" progId="Equation.3">
                  <p:embed/>
                  <p:pic>
                    <p:nvPicPr>
                      <p:cNvPr id="41991" name="Object 7">
                        <a:extLst>
                          <a:ext uri="{FF2B5EF4-FFF2-40B4-BE49-F238E27FC236}">
                            <a16:creationId xmlns:a16="http://schemas.microsoft.com/office/drawing/2014/main" id="{F426CA70-AE08-4F6F-8E83-EE1AA3A16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930400"/>
                        <a:ext cx="28844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1DBB2ED6-06BF-4892-8A1F-297286F59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8" y="1930400"/>
          <a:ext cx="29146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公式" r:id="rId7" imgW="1200261" imgH="209704" progId="Equation.3">
                  <p:embed/>
                </p:oleObj>
              </mc:Choice>
              <mc:Fallback>
                <p:oleObj name="公式" r:id="rId7" imgW="1200261" imgH="209704" progId="Equation.3">
                  <p:embed/>
                  <p:pic>
                    <p:nvPicPr>
                      <p:cNvPr id="41992" name="Object 8">
                        <a:extLst>
                          <a:ext uri="{FF2B5EF4-FFF2-40B4-BE49-F238E27FC236}">
                            <a16:creationId xmlns:a16="http://schemas.microsoft.com/office/drawing/2014/main" id="{1DBB2ED6-06BF-4892-8A1F-297286F59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1930400"/>
                        <a:ext cx="29146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FFDCFC2A-0FD4-44E7-88BF-F7173AB94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2862263"/>
          <a:ext cx="36147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公式" r:id="rId9" imgW="1492238" imgH="222389" progId="Equation.3">
                  <p:embed/>
                </p:oleObj>
              </mc:Choice>
              <mc:Fallback>
                <p:oleObj name="公式" r:id="rId9" imgW="1492238" imgH="222389" progId="Equation.3">
                  <p:embed/>
                  <p:pic>
                    <p:nvPicPr>
                      <p:cNvPr id="41993" name="Object 9">
                        <a:extLst>
                          <a:ext uri="{FF2B5EF4-FFF2-40B4-BE49-F238E27FC236}">
                            <a16:creationId xmlns:a16="http://schemas.microsoft.com/office/drawing/2014/main" id="{FFDCFC2A-0FD4-44E7-88BF-F7173AB94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862263"/>
                        <a:ext cx="36147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CB4E1DB0-856B-498C-A36E-E7B591436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684588"/>
          <a:ext cx="44354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公式" r:id="rId11" imgW="1835113" imgH="412669" progId="Equation.3">
                  <p:embed/>
                </p:oleObj>
              </mc:Choice>
              <mc:Fallback>
                <p:oleObj name="公式" r:id="rId11" imgW="1835113" imgH="412669" progId="Equation.3">
                  <p:embed/>
                  <p:pic>
                    <p:nvPicPr>
                      <p:cNvPr id="41994" name="Object 10">
                        <a:extLst>
                          <a:ext uri="{FF2B5EF4-FFF2-40B4-BE49-F238E27FC236}">
                            <a16:creationId xmlns:a16="http://schemas.microsoft.com/office/drawing/2014/main" id="{CB4E1DB0-856B-498C-A36E-E7B591436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84588"/>
                        <a:ext cx="44354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>
            <a:extLst>
              <a:ext uri="{FF2B5EF4-FFF2-40B4-BE49-F238E27FC236}">
                <a16:creationId xmlns:a16="http://schemas.microsoft.com/office/drawing/2014/main" id="{FF24B152-E021-4A6A-A22A-DF99CAA11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856163"/>
          <a:ext cx="40719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公式" r:id="rId13" imgW="1682812" imgH="374613" progId="Equation.3">
                  <p:embed/>
                </p:oleObj>
              </mc:Choice>
              <mc:Fallback>
                <p:oleObj name="公式" r:id="rId13" imgW="1682812" imgH="374613" progId="Equation.3">
                  <p:embed/>
                  <p:pic>
                    <p:nvPicPr>
                      <p:cNvPr id="41995" name="Object 11">
                        <a:extLst>
                          <a:ext uri="{FF2B5EF4-FFF2-40B4-BE49-F238E27FC236}">
                            <a16:creationId xmlns:a16="http://schemas.microsoft.com/office/drawing/2014/main" id="{FF24B152-E021-4A6A-A22A-DF99CAA11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56163"/>
                        <a:ext cx="40719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>
            <a:extLst>
              <a:ext uri="{FF2B5EF4-FFF2-40B4-BE49-F238E27FC236}">
                <a16:creationId xmlns:a16="http://schemas.microsoft.com/office/drawing/2014/main" id="{50B38073-4F4D-45DB-BD4E-BA680E007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3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“0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态”电路及其响应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522E8146-8B5E-47A1-975B-325BCC69C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1 .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态”电路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初始状态为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的电路，称为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状态电路。</a:t>
            </a:r>
          </a:p>
        </p:txBody>
      </p:sp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8C54FEB7-477C-482D-B83C-780DAAF65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1844675"/>
          <a:ext cx="1577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3" imgW="641165" imgH="209704" progId="Equation.3">
                  <p:embed/>
                </p:oleObj>
              </mc:Choice>
              <mc:Fallback>
                <p:oleObj name="公式" r:id="rId3" imgW="641165" imgH="209704" progId="Equation.3">
                  <p:embed/>
                  <p:pic>
                    <p:nvPicPr>
                      <p:cNvPr id="43014" name="Object 6">
                        <a:extLst>
                          <a:ext uri="{FF2B5EF4-FFF2-40B4-BE49-F238E27FC236}">
                            <a16:creationId xmlns:a16="http://schemas.microsoft.com/office/drawing/2014/main" id="{8C54FEB7-477C-482D-B83C-780DAAF65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844675"/>
                        <a:ext cx="15779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C47146A0-F6FC-49D3-962F-28DA651BA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1844675"/>
          <a:ext cx="15176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公式" r:id="rId5" imgW="615913" imgH="197019" progId="Equation.3">
                  <p:embed/>
                </p:oleObj>
              </mc:Choice>
              <mc:Fallback>
                <p:oleObj name="公式" r:id="rId5" imgW="615913" imgH="197019" progId="Equation.3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C47146A0-F6FC-49D3-962F-28DA651BA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844675"/>
                        <a:ext cx="15176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>
            <a:extLst>
              <a:ext uri="{FF2B5EF4-FFF2-40B4-BE49-F238E27FC236}">
                <a16:creationId xmlns:a16="http://schemas.microsoft.com/office/drawing/2014/main" id="{76772B2D-1CB7-4BB8-A788-21FB2535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40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2 .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态”响应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态”电路中的响应。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F06A7355-EDCC-4A1C-A77E-1D108C78C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3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态”响应的产生：由外加激励                 产生。</a:t>
            </a:r>
          </a:p>
        </p:txBody>
      </p:sp>
      <p:graphicFrame>
        <p:nvGraphicFramePr>
          <p:cNvPr id="43018" name="Object 10">
            <a:extLst>
              <a:ext uri="{FF2B5EF4-FFF2-40B4-BE49-F238E27FC236}">
                <a16:creationId xmlns:a16="http://schemas.microsoft.com/office/drawing/2014/main" id="{21F81EBD-AA02-464D-A1CC-617210247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284538"/>
          <a:ext cx="11509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Visio" r:id="rId7" imgW="622226" imgH="216047" progId="Visio.Drawing.6">
                  <p:embed/>
                </p:oleObj>
              </mc:Choice>
              <mc:Fallback>
                <p:oleObj name="Visio" r:id="rId7" imgW="622226" imgH="216047" progId="Visio.Drawing.6">
                  <p:embed/>
                  <p:pic>
                    <p:nvPicPr>
                      <p:cNvPr id="43018" name="Object 10">
                        <a:extLst>
                          <a:ext uri="{FF2B5EF4-FFF2-40B4-BE49-F238E27FC236}">
                            <a16:creationId xmlns:a16="http://schemas.microsoft.com/office/drawing/2014/main" id="{21F81EBD-AA02-464D-A1CC-617210247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284538"/>
                        <a:ext cx="11509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1">
            <a:extLst>
              <a:ext uri="{FF2B5EF4-FFF2-40B4-BE49-F238E27FC236}">
                <a16:creationId xmlns:a16="http://schemas.microsoft.com/office/drawing/2014/main" id="{A42B856E-A2CA-4EDA-9FF4-116B284D7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33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3 .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态”响应 的计算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三要素法</a:t>
            </a:r>
          </a:p>
        </p:txBody>
      </p:sp>
      <p:graphicFrame>
        <p:nvGraphicFramePr>
          <p:cNvPr id="43020" name="Object 12">
            <a:extLst>
              <a:ext uri="{FF2B5EF4-FFF2-40B4-BE49-F238E27FC236}">
                <a16:creationId xmlns:a16="http://schemas.microsoft.com/office/drawing/2014/main" id="{5D5B72C0-6D55-4D6C-9360-09AB631DA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4508500"/>
          <a:ext cx="46482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公式" r:id="rId9" imgW="1923890" imgH="311187" progId="Equation.3">
                  <p:embed/>
                </p:oleObj>
              </mc:Choice>
              <mc:Fallback>
                <p:oleObj name="公式" r:id="rId9" imgW="1923890" imgH="311187" progId="Equation.3">
                  <p:embed/>
                  <p:pic>
                    <p:nvPicPr>
                      <p:cNvPr id="43020" name="Object 12">
                        <a:extLst>
                          <a:ext uri="{FF2B5EF4-FFF2-40B4-BE49-F238E27FC236}">
                            <a16:creationId xmlns:a16="http://schemas.microsoft.com/office/drawing/2014/main" id="{5D5B72C0-6D55-4D6C-9360-09AB631DA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508500"/>
                        <a:ext cx="46482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>
            <a:extLst>
              <a:ext uri="{FF2B5EF4-FFF2-40B4-BE49-F238E27FC236}">
                <a16:creationId xmlns:a16="http://schemas.microsoft.com/office/drawing/2014/main" id="{7973EC08-2D34-4A3F-A010-7ACE6E70D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5441950"/>
          <a:ext cx="43148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公式" r:id="rId11" imgW="1784214" imgH="311187" progId="Equation.3">
                  <p:embed/>
                </p:oleObj>
              </mc:Choice>
              <mc:Fallback>
                <p:oleObj name="公式" r:id="rId11" imgW="1784214" imgH="311187" progId="Equation.3">
                  <p:embed/>
                  <p:pic>
                    <p:nvPicPr>
                      <p:cNvPr id="43021" name="Object 13">
                        <a:extLst>
                          <a:ext uri="{FF2B5EF4-FFF2-40B4-BE49-F238E27FC236}">
                            <a16:creationId xmlns:a16="http://schemas.microsoft.com/office/drawing/2014/main" id="{7973EC08-2D34-4A3F-A010-7ACE6E70D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5441950"/>
                        <a:ext cx="43148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6" grpId="0"/>
      <p:bldP spid="43017" grpId="0"/>
      <p:bldP spid="430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EF9D19A4-83B6-42AF-BE5B-7BE5E60C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3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特殊情况：</a:t>
            </a:r>
          </a:p>
        </p:txBody>
      </p:sp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AFCE845E-05B4-4242-8472-DCF41C9F0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31763"/>
          <a:ext cx="525462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3" imgW="2177988" imgH="692143" progId="Equation.3">
                  <p:embed/>
                </p:oleObj>
              </mc:Choice>
              <mc:Fallback>
                <p:oleObj name="公式" r:id="rId3" imgW="2177988" imgH="692143" progId="Equation.3">
                  <p:embed/>
                  <p:pic>
                    <p:nvPicPr>
                      <p:cNvPr id="44037" name="Object 5">
                        <a:extLst>
                          <a:ext uri="{FF2B5EF4-FFF2-40B4-BE49-F238E27FC236}">
                            <a16:creationId xmlns:a16="http://schemas.microsoft.com/office/drawing/2014/main" id="{AFCE845E-05B4-4242-8472-DCF41C9F0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1763"/>
                        <a:ext cx="525462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6EC27429-0864-4C6E-AF3F-79D01FEC0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912938"/>
          <a:ext cx="51339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公式" r:id="rId5" imgW="2127090" imgH="311187" progId="Equation.3">
                  <p:embed/>
                </p:oleObj>
              </mc:Choice>
              <mc:Fallback>
                <p:oleObj name="公式" r:id="rId5" imgW="2127090" imgH="311187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6EC27429-0864-4C6E-AF3F-79D01FEC0F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12938"/>
                        <a:ext cx="51339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>
            <a:extLst>
              <a:ext uri="{FF2B5EF4-FFF2-40B4-BE49-F238E27FC236}">
                <a16:creationId xmlns:a16="http://schemas.microsoft.com/office/drawing/2014/main" id="{AF716378-B474-4A72-995F-845C58937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3108325"/>
            <a:ext cx="88931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</a:t>
            </a:r>
            <a:r>
              <a:rPr kumimoji="1" lang="en-US" altLang="zh-CN" sz="2400" b="1">
                <a:latin typeface="Times New Roman" panose="02020603050405020304" pitchFamily="18" charset="0"/>
              </a:rPr>
              <a:t>8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图示电路，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开关打开，换路前电路已处稳态，求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t&gt;0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、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6511480D-E893-44B4-8A5D-AF701E93D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1613" y="4292600"/>
          <a:ext cx="4252912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Visio" r:id="rId7" imgW="1867073" imgH="793625" progId="Visio.Drawing.6">
                  <p:embed/>
                </p:oleObj>
              </mc:Choice>
              <mc:Fallback>
                <p:oleObj name="Visio" r:id="rId7" imgW="1867073" imgH="793625" progId="Visio.Drawing.6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6511480D-E893-44B4-8A5D-AF701E93D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292600"/>
                        <a:ext cx="4252912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9D8E44C4-9EA7-4A01-9379-3D0E139EF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333375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时的电路如下图所示。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的初值、终值和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4DA9297B-4B54-4284-94CB-B4B6E5B5B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125538"/>
          <a:ext cx="2732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公式" r:id="rId3" imgW="1124110" imgH="197019" progId="Equation.3">
                  <p:embed/>
                </p:oleObj>
              </mc:Choice>
              <mc:Fallback>
                <p:oleObj name="公式" r:id="rId3" imgW="1124110" imgH="197019" progId="Equation.3">
                  <p:embed/>
                  <p:pic>
                    <p:nvPicPr>
                      <p:cNvPr id="45061" name="Object 5">
                        <a:extLst>
                          <a:ext uri="{FF2B5EF4-FFF2-40B4-BE49-F238E27FC236}">
                            <a16:creationId xmlns:a16="http://schemas.microsoft.com/office/drawing/2014/main" id="{4DA9297B-4B54-4284-94CB-B4B6E5B5B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25538"/>
                        <a:ext cx="27320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B37F7851-ED1E-42AE-8F34-2CDEA5D48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125538"/>
          <a:ext cx="16684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5" imgW="679438" imgH="197019" progId="Equation.3">
                  <p:embed/>
                </p:oleObj>
              </mc:Choice>
              <mc:Fallback>
                <p:oleObj name="公式" r:id="rId5" imgW="679438" imgH="197019" progId="Equation.3">
                  <p:embed/>
                  <p:pic>
                    <p:nvPicPr>
                      <p:cNvPr id="45062" name="Object 6">
                        <a:extLst>
                          <a:ext uri="{FF2B5EF4-FFF2-40B4-BE49-F238E27FC236}">
                            <a16:creationId xmlns:a16="http://schemas.microsoft.com/office/drawing/2014/main" id="{B37F7851-ED1E-42AE-8F34-2CDEA5D48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125538"/>
                        <a:ext cx="16684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7">
            <a:extLst>
              <a:ext uri="{FF2B5EF4-FFF2-40B4-BE49-F238E27FC236}">
                <a16:creationId xmlns:a16="http://schemas.microsoft.com/office/drawing/2014/main" id="{381DB28F-58CB-49AD-85F6-06316048D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1988" y="911225"/>
          <a:ext cx="18811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公式" r:id="rId7" imgW="768214" imgH="374613" progId="Equation.3">
                  <p:embed/>
                </p:oleObj>
              </mc:Choice>
              <mc:Fallback>
                <p:oleObj name="公式" r:id="rId7" imgW="768214" imgH="374613" progId="Equation.3">
                  <p:embed/>
                  <p:pic>
                    <p:nvPicPr>
                      <p:cNvPr id="37893" name="Object 7">
                        <a:extLst>
                          <a:ext uri="{FF2B5EF4-FFF2-40B4-BE49-F238E27FC236}">
                            <a16:creationId xmlns:a16="http://schemas.microsoft.com/office/drawing/2014/main" id="{381DB28F-58CB-49AD-85F6-06316048D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911225"/>
                        <a:ext cx="18811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>
            <a:extLst>
              <a:ext uri="{FF2B5EF4-FFF2-40B4-BE49-F238E27FC236}">
                <a16:creationId xmlns:a16="http://schemas.microsoft.com/office/drawing/2014/main" id="{897A390A-A353-41EA-AB52-B220B0AD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35175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EFBBB45C-3B83-44F9-B545-D242AA1B1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746250"/>
          <a:ext cx="59832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公式" r:id="rId9" imgW="2482986" imgH="311187" progId="Equation.3">
                  <p:embed/>
                </p:oleObj>
              </mc:Choice>
              <mc:Fallback>
                <p:oleObj name="公式" r:id="rId9" imgW="2482986" imgH="311187" progId="Equation.3">
                  <p:embed/>
                  <p:pic>
                    <p:nvPicPr>
                      <p:cNvPr id="45065" name="Object 9">
                        <a:extLst>
                          <a:ext uri="{FF2B5EF4-FFF2-40B4-BE49-F238E27FC236}">
                            <a16:creationId xmlns:a16="http://schemas.microsoft.com/office/drawing/2014/main" id="{EFBBB45C-3B83-44F9-B545-D242AA1B1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46250"/>
                        <a:ext cx="5983287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>
            <a:extLst>
              <a:ext uri="{FF2B5EF4-FFF2-40B4-BE49-F238E27FC236}">
                <a16:creationId xmlns:a16="http://schemas.microsoft.com/office/drawing/2014/main" id="{DDF2B527-C0EE-4D5D-840E-BDA2A73B7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781300"/>
          <a:ext cx="4584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公式" r:id="rId11" imgW="1898638" imgH="374613" progId="Equation.3">
                  <p:embed/>
                </p:oleObj>
              </mc:Choice>
              <mc:Fallback>
                <p:oleObj name="公式" r:id="rId11" imgW="1898638" imgH="374613" progId="Equation.3">
                  <p:embed/>
                  <p:pic>
                    <p:nvPicPr>
                      <p:cNvPr id="45066" name="Object 10">
                        <a:extLst>
                          <a:ext uri="{FF2B5EF4-FFF2-40B4-BE49-F238E27FC236}">
                            <a16:creationId xmlns:a16="http://schemas.microsoft.com/office/drawing/2014/main" id="{DDF2B527-C0EE-4D5D-840E-BDA2A73B7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81300"/>
                        <a:ext cx="45847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>
            <a:extLst>
              <a:ext uri="{FF2B5EF4-FFF2-40B4-BE49-F238E27FC236}">
                <a16:creationId xmlns:a16="http://schemas.microsoft.com/office/drawing/2014/main" id="{14705526-9E75-4EB0-8578-05B41E796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789363"/>
          <a:ext cx="38576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公式" r:id="rId13" imgW="1594035" imgH="374613" progId="Equation.3">
                  <p:embed/>
                </p:oleObj>
              </mc:Choice>
              <mc:Fallback>
                <p:oleObj name="公式" r:id="rId13" imgW="1594035" imgH="374613" progId="Equation.3">
                  <p:embed/>
                  <p:pic>
                    <p:nvPicPr>
                      <p:cNvPr id="45067" name="Object 11">
                        <a:extLst>
                          <a:ext uri="{FF2B5EF4-FFF2-40B4-BE49-F238E27FC236}">
                            <a16:creationId xmlns:a16="http://schemas.microsoft.com/office/drawing/2014/main" id="{14705526-9E75-4EB0-8578-05B41E796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385762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>
            <a:extLst>
              <a:ext uri="{FF2B5EF4-FFF2-40B4-BE49-F238E27FC236}">
                <a16:creationId xmlns:a16="http://schemas.microsoft.com/office/drawing/2014/main" id="{411B0347-815C-4136-9950-48744953E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967288"/>
          <a:ext cx="34639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公式" r:id="rId15" imgW="1428713" imgH="209704" progId="Equation.3">
                  <p:embed/>
                </p:oleObj>
              </mc:Choice>
              <mc:Fallback>
                <p:oleObj name="公式" r:id="rId15" imgW="1428713" imgH="209704" progId="Equation.3">
                  <p:embed/>
                  <p:pic>
                    <p:nvPicPr>
                      <p:cNvPr id="45068" name="Object 12">
                        <a:extLst>
                          <a:ext uri="{FF2B5EF4-FFF2-40B4-BE49-F238E27FC236}">
                            <a16:creationId xmlns:a16="http://schemas.microsoft.com/office/drawing/2014/main" id="{411B0347-815C-4136-9950-48744953E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67288"/>
                        <a:ext cx="34639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AutoShape 13">
            <a:extLst>
              <a:ext uri="{FF2B5EF4-FFF2-40B4-BE49-F238E27FC236}">
                <a16:creationId xmlns:a16="http://schemas.microsoft.com/office/drawing/2014/main" id="{5DBF36C8-65DF-4661-B3FF-FE3E6D244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5945188"/>
            <a:ext cx="2660650" cy="7969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本节完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  <p:bldP spid="450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>
            <a:extLst>
              <a:ext uri="{FF2B5EF4-FFF2-40B4-BE49-F238E27FC236}">
                <a16:creationId xmlns:a16="http://schemas.microsoft.com/office/drawing/2014/main" id="{CED67ED8-8EF0-4502-9224-2AF67085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20713"/>
            <a:ext cx="7315200" cy="5191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6   </a:t>
            </a:r>
            <a:r>
              <a:rPr kumimoji="1"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直流一阶电路的叠加定理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5FC5E779-4AFA-495E-B124-CCD61E85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31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完全响应电路和完全响应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AF028E8A-3954-4006-96AC-CE848F9CF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100263"/>
            <a:ext cx="88931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完全响应电路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既非“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入”，又非“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态”电路。</a:t>
            </a:r>
            <a:br>
              <a:rPr kumimoji="1" lang="zh-CN" altLang="en-US" sz="2400" b="1">
                <a:latin typeface="Times New Roman" panose="02020603050405020304" pitchFamily="18" charset="0"/>
              </a:rPr>
            </a:br>
            <a:r>
              <a:rPr kumimoji="1" lang="zh-CN" altLang="en-US" sz="2400" b="1">
                <a:latin typeface="Times New Roman" panose="02020603050405020304" pitchFamily="18" charset="0"/>
              </a:rPr>
              <a:t>        即电路中既有输入激励源，又有非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初始状态。</a:t>
            </a:r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3D0EB54D-AE1C-4A91-BC31-E716ABD51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508375"/>
          <a:ext cx="5545138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Visio" r:id="rId3" imgW="2184301" imgH="603345" progId="Visio.Drawing.6">
                  <p:embed/>
                </p:oleObj>
              </mc:Choice>
              <mc:Fallback>
                <p:oleObj name="Visio" r:id="rId3" imgW="2184301" imgH="603345" progId="Visio.Drawing.6">
                  <p:embed/>
                  <p:pic>
                    <p:nvPicPr>
                      <p:cNvPr id="46087" name="Object 7">
                        <a:extLst>
                          <a:ext uri="{FF2B5EF4-FFF2-40B4-BE49-F238E27FC236}">
                            <a16:creationId xmlns:a16="http://schemas.microsoft.com/office/drawing/2014/main" id="{3D0EB54D-AE1C-4A91-BC31-E716ABD51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8375"/>
                        <a:ext cx="5545138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F0729061-27AB-4568-B34D-66E929012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72113"/>
          <a:ext cx="30686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公式" r:id="rId5" imgW="1263786" imgH="209704" progId="Equation.3">
                  <p:embed/>
                </p:oleObj>
              </mc:Choice>
              <mc:Fallback>
                <p:oleObj name="公式" r:id="rId5" imgW="1263786" imgH="209704" progId="Equation.3">
                  <p:embed/>
                  <p:pic>
                    <p:nvPicPr>
                      <p:cNvPr id="46088" name="Object 8">
                        <a:extLst>
                          <a:ext uri="{FF2B5EF4-FFF2-40B4-BE49-F238E27FC236}">
                            <a16:creationId xmlns:a16="http://schemas.microsoft.com/office/drawing/2014/main" id="{F0729061-27AB-4568-B34D-66E929012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72113"/>
                        <a:ext cx="30686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>
            <a:extLst>
              <a:ext uri="{FF2B5EF4-FFF2-40B4-BE49-F238E27FC236}">
                <a16:creationId xmlns:a16="http://schemas.microsoft.com/office/drawing/2014/main" id="{A26196C4-5067-4266-BAC2-062F3225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88931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完全响应：完全电路中的响应。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  完全响应的计算：三要素法。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C6A3AA30-1B6C-43F7-B8AD-229136D2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动态电路的叠加定理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58920C6E-E779-4DDF-ADD0-28AEBBA88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2101850"/>
          <a:ext cx="42481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Visio" r:id="rId3" imgW="1746336" imgH="622373" progId="Visio.Drawing.6">
                  <p:embed/>
                </p:oleObj>
              </mc:Choice>
              <mc:Fallback>
                <p:oleObj name="Visio" r:id="rId3" imgW="1746336" imgH="622373" progId="Visio.Drawing.6">
                  <p:embed/>
                  <p:pic>
                    <p:nvPicPr>
                      <p:cNvPr id="47110" name="Object 6">
                        <a:extLst>
                          <a:ext uri="{FF2B5EF4-FFF2-40B4-BE49-F238E27FC236}">
                            <a16:creationId xmlns:a16="http://schemas.microsoft.com/office/drawing/2014/main" id="{58920C6E-E779-4DDF-ADD0-28AEBBA88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101850"/>
                        <a:ext cx="42481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>
            <a:extLst>
              <a:ext uri="{FF2B5EF4-FFF2-40B4-BE49-F238E27FC236}">
                <a16:creationId xmlns:a16="http://schemas.microsoft.com/office/drawing/2014/main" id="{DA5F6B0C-270B-49B3-B0E5-B7C013B0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87788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1.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分析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/>
              <a:t>(t) —— </a:t>
            </a:r>
            <a:r>
              <a:rPr kumimoji="1" lang="zh-CN" altLang="en-US" sz="2400" b="1"/>
              <a:t>完全响应</a:t>
            </a:r>
          </a:p>
        </p:txBody>
      </p:sp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41CD39FB-C999-4FE5-A12A-059CF4E7E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391025"/>
          <a:ext cx="51958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公式" r:id="rId5" imgW="2152736" imgH="311187" progId="Equation.3">
                  <p:embed/>
                </p:oleObj>
              </mc:Choice>
              <mc:Fallback>
                <p:oleObj name="公式" r:id="rId5" imgW="2152736" imgH="311187" progId="Equation.3">
                  <p:embed/>
                  <p:pic>
                    <p:nvPicPr>
                      <p:cNvPr id="47112" name="Object 8">
                        <a:extLst>
                          <a:ext uri="{FF2B5EF4-FFF2-40B4-BE49-F238E27FC236}">
                            <a16:creationId xmlns:a16="http://schemas.microsoft.com/office/drawing/2014/main" id="{41CD39FB-C999-4FE5-A12A-059CF4E7E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91025"/>
                        <a:ext cx="51958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FFB23DCA-68DC-4324-8E93-AC8F76FE9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414963"/>
          <a:ext cx="730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公式" r:id="rId7" imgW="285664" imgH="184334" progId="Equation.3">
                  <p:embed/>
                </p:oleObj>
              </mc:Choice>
              <mc:Fallback>
                <p:oleObj name="公式" r:id="rId7" imgW="285664" imgH="184334" progId="Equation.3">
                  <p:embed/>
                  <p:pic>
                    <p:nvPicPr>
                      <p:cNvPr id="47113" name="Object 9">
                        <a:extLst>
                          <a:ext uri="{FF2B5EF4-FFF2-40B4-BE49-F238E27FC236}">
                            <a16:creationId xmlns:a16="http://schemas.microsoft.com/office/drawing/2014/main" id="{FFB23DCA-68DC-4324-8E93-AC8F76FE9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14963"/>
                        <a:ext cx="730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0">
            <a:extLst>
              <a:ext uri="{FF2B5EF4-FFF2-40B4-BE49-F238E27FC236}">
                <a16:creationId xmlns:a16="http://schemas.microsoft.com/office/drawing/2014/main" id="{02DD9B44-9B24-4A75-9EBB-0EF761E5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399088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—— </a:t>
            </a:r>
            <a:r>
              <a:rPr kumimoji="1" lang="zh-CN" altLang="en-US" sz="2400" b="1"/>
              <a:t>输入激励源产生。</a:t>
            </a:r>
          </a:p>
        </p:txBody>
      </p:sp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595B199F-9606-428C-87F6-50C1391BD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6021388"/>
          <a:ext cx="12477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公式" r:id="rId9" imgW="501490" imgH="209704" progId="Equation.3">
                  <p:embed/>
                </p:oleObj>
              </mc:Choice>
              <mc:Fallback>
                <p:oleObj name="公式" r:id="rId9" imgW="501490" imgH="209704" progId="Equation.3">
                  <p:embed/>
                  <p:pic>
                    <p:nvPicPr>
                      <p:cNvPr id="47115" name="Object 11">
                        <a:extLst>
                          <a:ext uri="{FF2B5EF4-FFF2-40B4-BE49-F238E27FC236}">
                            <a16:creationId xmlns:a16="http://schemas.microsoft.com/office/drawing/2014/main" id="{595B199F-9606-428C-87F6-50C1391BD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021388"/>
                        <a:ext cx="12477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1" grpId="0"/>
      <p:bldP spid="471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F8997CB-5372-4C32-B661-C0E5173D7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4413" y="333375"/>
          <a:ext cx="8207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3" imgW="323936" imgH="197019" progId="Equation.3">
                  <p:embed/>
                </p:oleObj>
              </mc:Choice>
              <mc:Fallback>
                <p:oleObj name="公式" r:id="rId3" imgW="323936" imgH="197019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5F8997CB-5372-4C32-B661-C0E5173D7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33375"/>
                        <a:ext cx="8207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>
            <a:extLst>
              <a:ext uri="{FF2B5EF4-FFF2-40B4-BE49-F238E27FC236}">
                <a16:creationId xmlns:a16="http://schemas.microsoft.com/office/drawing/2014/main" id="{C4FD4BB4-E5AB-436C-985C-D2410617D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954088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</a:t>
            </a:r>
            <a:endParaRPr kumimoji="1" lang="zh-CN" altLang="en-US" sz="2400" b="1"/>
          </a:p>
        </p:txBody>
      </p:sp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6FC57366-9CDD-433C-BDF4-5AFBBBD80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682750"/>
          <a:ext cx="5184775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Visio" r:id="rId5" imgW="2203635" imgH="603345" progId="Visio.Drawing.6">
                  <p:embed/>
                </p:oleObj>
              </mc:Choice>
              <mc:Fallback>
                <p:oleObj name="Visio" r:id="rId5" imgW="2203635" imgH="603345" progId="Visio.Drawing.6">
                  <p:embed/>
                  <p:pic>
                    <p:nvPicPr>
                      <p:cNvPr id="48134" name="Object 6">
                        <a:extLst>
                          <a:ext uri="{FF2B5EF4-FFF2-40B4-BE49-F238E27FC236}">
                            <a16:creationId xmlns:a16="http://schemas.microsoft.com/office/drawing/2014/main" id="{6FC57366-9CDD-433C-BDF4-5AFBBBD80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82750"/>
                        <a:ext cx="5184775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FAB5016F-5F08-4AFF-A4CB-6CD8C94E4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357563"/>
          <a:ext cx="3162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公式" r:id="rId7" imgW="1301664" imgH="197019" progId="Equation.3">
                  <p:embed/>
                </p:oleObj>
              </mc:Choice>
              <mc:Fallback>
                <p:oleObj name="公式" r:id="rId7" imgW="1301664" imgH="197019" progId="Equation.3">
                  <p:embed/>
                  <p:pic>
                    <p:nvPicPr>
                      <p:cNvPr id="48135" name="Object 7">
                        <a:extLst>
                          <a:ext uri="{FF2B5EF4-FFF2-40B4-BE49-F238E27FC236}">
                            <a16:creationId xmlns:a16="http://schemas.microsoft.com/office/drawing/2014/main" id="{FAB5016F-5F08-4AFF-A4CB-6CD8C94E4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31623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Line 8">
            <a:extLst>
              <a:ext uri="{FF2B5EF4-FFF2-40B4-BE49-F238E27FC236}">
                <a16:creationId xmlns:a16="http://schemas.microsoft.com/office/drawing/2014/main" id="{030A53A9-2B40-4C82-BC9B-503F1A298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9481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CD609239-17BF-4EA8-BF58-73EEB46EA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948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A62C5671-F8CD-4609-A774-1D7C84C1A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39481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CB978B9C-82F2-4A30-97B3-EA5F4AEB2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356100"/>
            <a:ext cx="1871662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输入激励产生</a:t>
            </a:r>
            <a:endParaRPr kumimoji="1" lang="zh-CN" altLang="en-US" sz="2000" b="1">
              <a:solidFill>
                <a:schemeClr val="bg2"/>
              </a:solidFill>
            </a:endParaRPr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947BF705-E627-4B8F-800C-297B81879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39481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0F546505-5D5F-46F1-A663-3C722817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356100"/>
            <a:ext cx="230505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非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初始状态产生</a:t>
            </a:r>
            <a:endParaRPr kumimoji="1" lang="zh-CN" altLang="en-US" sz="2000" b="1">
              <a:solidFill>
                <a:schemeClr val="bg2"/>
              </a:solidFill>
            </a:endParaRPr>
          </a:p>
        </p:txBody>
      </p:sp>
      <p:graphicFrame>
        <p:nvGraphicFramePr>
          <p:cNvPr id="48144" name="Object 16">
            <a:extLst>
              <a:ext uri="{FF2B5EF4-FFF2-40B4-BE49-F238E27FC236}">
                <a16:creationId xmlns:a16="http://schemas.microsoft.com/office/drawing/2014/main" id="{10044B87-024F-4235-BD29-429CBAD05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4868863"/>
          <a:ext cx="55610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公式" r:id="rId9" imgW="2305038" imgH="311187" progId="Equation.3">
                  <p:embed/>
                </p:oleObj>
              </mc:Choice>
              <mc:Fallback>
                <p:oleObj name="公式" r:id="rId9" imgW="2305038" imgH="311187" progId="Equation.3">
                  <p:embed/>
                  <p:pic>
                    <p:nvPicPr>
                      <p:cNvPr id="48144" name="Object 16">
                        <a:extLst>
                          <a:ext uri="{FF2B5EF4-FFF2-40B4-BE49-F238E27FC236}">
                            <a16:creationId xmlns:a16="http://schemas.microsoft.com/office/drawing/2014/main" id="{10044B87-024F-4235-BD29-429CBAD05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868863"/>
                        <a:ext cx="55610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Line 17">
            <a:extLst>
              <a:ext uri="{FF2B5EF4-FFF2-40B4-BE49-F238E27FC236}">
                <a16:creationId xmlns:a16="http://schemas.microsoft.com/office/drawing/2014/main" id="{D1F313D4-1098-497C-B169-25FBCF982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57340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884A75E2-09ED-4EE1-83E5-358065001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7340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E6DC96F6-6A95-417D-A6C4-BCBC426AB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58054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501DB729-B0AC-41D4-891C-303A0BF78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57340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27822732-F759-4B16-8E82-C474C9206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57340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8CE9CB1C-688C-4ED3-86F5-F17571DA1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573405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CFB6626A-1BB6-4DDA-9C21-CA589A2FA2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5734050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ADC43E70-6B15-43D6-9568-A3C3ADA07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6165850"/>
            <a:ext cx="18716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输入激励产生</a:t>
            </a:r>
            <a:endParaRPr kumimoji="1" lang="zh-CN" altLang="en-US" sz="2000" b="1">
              <a:solidFill>
                <a:schemeClr val="bg2"/>
              </a:solidFill>
            </a:endParaRPr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FF393F78-DBE3-4485-B000-0C905CC50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805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E0F5C545-8526-4229-B5C8-69AC3913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6165850"/>
            <a:ext cx="230505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非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初始状态产生</a:t>
            </a:r>
            <a:endParaRPr kumimoji="1" lang="zh-CN" altLang="en-US" sz="2000" b="1">
              <a:solidFill>
                <a:schemeClr val="bg2"/>
              </a:solidFill>
            </a:endParaRPr>
          </a:p>
        </p:txBody>
      </p:sp>
      <p:sp>
        <p:nvSpPr>
          <p:cNvPr id="48157" name="Line 29">
            <a:extLst>
              <a:ext uri="{FF2B5EF4-FFF2-40B4-BE49-F238E27FC236}">
                <a16:creationId xmlns:a16="http://schemas.microsoft.com/office/drawing/2014/main" id="{15235608-0938-4DD0-8307-F4781F99F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57340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8" name="Line 30">
            <a:extLst>
              <a:ext uri="{FF2B5EF4-FFF2-40B4-BE49-F238E27FC236}">
                <a16:creationId xmlns:a16="http://schemas.microsoft.com/office/drawing/2014/main" id="{097A50FD-1926-40A4-BF8E-17AC4E6BD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60213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Line 31">
            <a:extLst>
              <a:ext uri="{FF2B5EF4-FFF2-40B4-BE49-F238E27FC236}">
                <a16:creationId xmlns:a16="http://schemas.microsoft.com/office/drawing/2014/main" id="{A46624AB-E555-4F21-A2DC-4B1002BD1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60213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0" name="Text Box 32">
            <a:extLst>
              <a:ext uri="{FF2B5EF4-FFF2-40B4-BE49-F238E27FC236}">
                <a16:creationId xmlns:a16="http://schemas.microsoft.com/office/drawing/2014/main" id="{80B84912-3403-4491-B5E2-11B69827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6165850"/>
            <a:ext cx="12969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输入产生</a:t>
            </a:r>
            <a:endParaRPr kumimoji="1" lang="zh-CN" altLang="en-US" sz="20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9" grpId="0" animBg="1"/>
      <p:bldP spid="48141" grpId="0" animBg="1"/>
      <p:bldP spid="48153" grpId="0" animBg="1"/>
      <p:bldP spid="48156" grpId="0" animBg="1"/>
      <p:bldP spid="481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C12915E8-C494-4ECC-841A-243DAAA5C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3938" y="908050"/>
          <a:ext cx="59245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公式" r:id="rId3" imgW="2457339" imgH="311187" progId="Equation.3">
                  <p:embed/>
                </p:oleObj>
              </mc:Choice>
              <mc:Fallback>
                <p:oleObj name="公式" r:id="rId3" imgW="2457339" imgH="311187" progId="Equation.3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C12915E8-C494-4ECC-841A-243DAAA5C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908050"/>
                        <a:ext cx="59245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>
            <a:extLst>
              <a:ext uri="{FF2B5EF4-FFF2-40B4-BE49-F238E27FC236}">
                <a16:creationId xmlns:a16="http://schemas.microsoft.com/office/drawing/2014/main" id="{13566C14-AAB9-425B-9E63-26C17D35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243013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—— ①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8E538309-F231-43B0-B76F-9BF29A64D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06388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</a:t>
            </a:r>
            <a:endParaRPr kumimoji="1" lang="zh-CN" altLang="en-US" sz="2400" b="1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081670D0-68D1-47B6-9967-156F6743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17732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585A4884-A408-431E-AABB-5A78C01D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1773238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6FE5307D-50E6-4B03-9DE1-5A216E4EA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819275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FF00FF"/>
                </a:solidFill>
              </a:rPr>
              <a:t>非</a:t>
            </a:r>
            <a:r>
              <a:rPr kumimoji="1" lang="en-US" altLang="zh-CN" sz="2000" b="1">
                <a:solidFill>
                  <a:srgbClr val="FF00FF"/>
                </a:solidFill>
              </a:rPr>
              <a:t>0</a:t>
            </a:r>
            <a:r>
              <a:rPr kumimoji="1" lang="zh-CN" altLang="en-US" sz="2000" b="1">
                <a:solidFill>
                  <a:srgbClr val="FF00FF"/>
                </a:solidFill>
              </a:rPr>
              <a:t>初始状态产生</a:t>
            </a:r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0A8A3E9A-CAA0-4B8A-BF78-1163D5AE0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1819275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FF9900"/>
                </a:solidFill>
              </a:rPr>
              <a:t>输入激励源产生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637B335B-CC3A-4718-8062-EED2FC0FC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581275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若电路中</a:t>
            </a:r>
            <a:endParaRPr kumimoji="1" lang="zh-CN" altLang="en-US" sz="2400" b="1"/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BE36A28B-C281-49AA-9641-E22AD2115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2590800"/>
          <a:ext cx="23399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公式" r:id="rId5" imgW="958788" imgH="209704" progId="Equation.3">
                  <p:embed/>
                </p:oleObj>
              </mc:Choice>
              <mc:Fallback>
                <p:oleObj name="公式" r:id="rId5" imgW="958788" imgH="209704" progId="Equation.3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id="{BE36A28B-C281-49AA-9641-E22AD2115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590800"/>
                        <a:ext cx="23399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>
            <a:extLst>
              <a:ext uri="{FF2B5EF4-FFF2-40B4-BE49-F238E27FC236}">
                <a16:creationId xmlns:a16="http://schemas.microsoft.com/office/drawing/2014/main" id="{137B53A6-0C31-451F-9725-428116948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425825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则</a:t>
            </a:r>
            <a:endParaRPr kumimoji="1" lang="zh-CN" altLang="en-US" sz="2400" b="1"/>
          </a:p>
        </p:txBody>
      </p:sp>
      <p:graphicFrame>
        <p:nvGraphicFramePr>
          <p:cNvPr id="49166" name="Object 14">
            <a:extLst>
              <a:ext uri="{FF2B5EF4-FFF2-40B4-BE49-F238E27FC236}">
                <a16:creationId xmlns:a16="http://schemas.microsoft.com/office/drawing/2014/main" id="{0FFDFBFB-2EBD-4266-AA45-2B92E8645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3" y="3209925"/>
          <a:ext cx="42545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公式" r:id="rId7" imgW="1758962" imgH="311187" progId="Equation.3">
                  <p:embed/>
                </p:oleObj>
              </mc:Choice>
              <mc:Fallback>
                <p:oleObj name="公式" r:id="rId7" imgW="1758962" imgH="311187" progId="Equation.3">
                  <p:embed/>
                  <p:pic>
                    <p:nvPicPr>
                      <p:cNvPr id="49166" name="Object 14">
                        <a:extLst>
                          <a:ext uri="{FF2B5EF4-FFF2-40B4-BE49-F238E27FC236}">
                            <a16:creationId xmlns:a16="http://schemas.microsoft.com/office/drawing/2014/main" id="{0FFDFBFB-2EBD-4266-AA45-2B92E8645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3209925"/>
                        <a:ext cx="42545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 Box 15">
            <a:extLst>
              <a:ext uri="{FF2B5EF4-FFF2-40B4-BE49-F238E27FC236}">
                <a16:creationId xmlns:a16="http://schemas.microsoft.com/office/drawing/2014/main" id="{69D40D27-A3A7-49BE-BE6D-1EADCF28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437063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若电路中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，则</a:t>
            </a:r>
            <a:endParaRPr kumimoji="1" lang="zh-CN" altLang="en-US" sz="2400" b="1"/>
          </a:p>
        </p:txBody>
      </p:sp>
      <p:graphicFrame>
        <p:nvGraphicFramePr>
          <p:cNvPr id="49168" name="Object 16">
            <a:extLst>
              <a:ext uri="{FF2B5EF4-FFF2-40B4-BE49-F238E27FC236}">
                <a16:creationId xmlns:a16="http://schemas.microsoft.com/office/drawing/2014/main" id="{CC6DCA72-DE38-47B3-B0E6-3225E52B8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3963" y="4197350"/>
          <a:ext cx="2247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公式" r:id="rId9" imgW="920910" imgH="311187" progId="Equation.3">
                  <p:embed/>
                </p:oleObj>
              </mc:Choice>
              <mc:Fallback>
                <p:oleObj name="公式" r:id="rId9" imgW="920910" imgH="311187" progId="Equation.3">
                  <p:embed/>
                  <p:pic>
                    <p:nvPicPr>
                      <p:cNvPr id="49168" name="Object 16">
                        <a:extLst>
                          <a:ext uri="{FF2B5EF4-FFF2-40B4-BE49-F238E27FC236}">
                            <a16:creationId xmlns:a16="http://schemas.microsoft.com/office/drawing/2014/main" id="{CC6DCA72-DE38-47B3-B0E6-3225E52B8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4197350"/>
                        <a:ext cx="22479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>
            <a:extLst>
              <a:ext uri="{FF2B5EF4-FFF2-40B4-BE49-F238E27FC236}">
                <a16:creationId xmlns:a16="http://schemas.microsoft.com/office/drawing/2014/main" id="{611A9234-CA5A-4C3C-8A15-8BE5F1E2C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5373688"/>
          <a:ext cx="34940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公式" r:id="rId11" imgW="1441339" imgH="209704" progId="Equation.3">
                  <p:embed/>
                </p:oleObj>
              </mc:Choice>
              <mc:Fallback>
                <p:oleObj name="公式" r:id="rId11" imgW="1441339" imgH="209704" progId="Equation.3">
                  <p:embed/>
                  <p:pic>
                    <p:nvPicPr>
                      <p:cNvPr id="49169" name="Object 17">
                        <a:extLst>
                          <a:ext uri="{FF2B5EF4-FFF2-40B4-BE49-F238E27FC236}">
                            <a16:creationId xmlns:a16="http://schemas.microsoft.com/office/drawing/2014/main" id="{611A9234-CA5A-4C3C-8A15-8BE5F1E2CE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373688"/>
                        <a:ext cx="34940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61" grpId="0"/>
      <p:bldP spid="49162" grpId="0"/>
      <p:bldP spid="49163" grpId="0"/>
      <p:bldP spid="49165" grpId="0"/>
      <p:bldP spid="491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3103A6A3-23A8-498B-A8BC-C868FFE4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4463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1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动态电路的过渡过程、换路定律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1DBF3F9D-F2B3-4DE7-8296-C91E7E47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875"/>
            <a:ext cx="9144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动态电路的过渡过程（动态过程）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  动态元件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伏安关系是微分（或积分）形式的元件。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  动态电路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含有动态元件的电路。存在过渡过程。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86362C-F1FB-470D-A4F9-48D52EA8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1356519" y="3332212"/>
            <a:ext cx="3876019" cy="193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>
            <a:extLst>
              <a:ext uri="{FF2B5EF4-FFF2-40B4-BE49-F238E27FC236}">
                <a16:creationId xmlns:a16="http://schemas.microsoft.com/office/drawing/2014/main" id="{4D08D4BF-FAAC-43B0-97DA-A3C6C66A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04813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动态电路的叠加定理</a:t>
            </a:r>
            <a:endParaRPr kumimoji="1" lang="zh-CN" altLang="en-US" sz="2400" b="1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E217E5AF-DDE2-44A7-BA9E-84DD06E4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098550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）完全响应＝“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入”响应＋“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态”响应</a:t>
            </a:r>
            <a:endParaRPr kumimoji="1" lang="zh-CN" altLang="en-US" sz="1800" b="1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74AD5097-8745-4DBE-ACC2-BA35AA3A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700213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—— </a:t>
            </a:r>
            <a:r>
              <a:rPr kumimoji="1" lang="zh-CN" altLang="en-US" sz="2400" b="1"/>
              <a:t>动态电路的叠加定理</a:t>
            </a:r>
          </a:p>
        </p:txBody>
      </p:sp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4708015A-4380-499A-AC5B-B936C4CBF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2133600"/>
          <a:ext cx="26146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公式" r:id="rId3" imgW="1073212" imgH="209704" progId="Equation.3">
                  <p:embed/>
                </p:oleObj>
              </mc:Choice>
              <mc:Fallback>
                <p:oleObj name="公式" r:id="rId3" imgW="1073212" imgH="209704" progId="Equation.3">
                  <p:embed/>
                  <p:pic>
                    <p:nvPicPr>
                      <p:cNvPr id="50183" name="Object 7">
                        <a:extLst>
                          <a:ext uri="{FF2B5EF4-FFF2-40B4-BE49-F238E27FC236}">
                            <a16:creationId xmlns:a16="http://schemas.microsoft.com/office/drawing/2014/main" id="{4708015A-4380-499A-AC5B-B936C4CBF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133600"/>
                        <a:ext cx="26146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6326559F-7A73-4DE5-83CE-7F3312F0E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2852738"/>
          <a:ext cx="28892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公式" r:id="rId5" imgW="1187635" imgH="209704" progId="Equation.3">
                  <p:embed/>
                </p:oleObj>
              </mc:Choice>
              <mc:Fallback>
                <p:oleObj name="公式" r:id="rId5" imgW="1187635" imgH="209704" progId="Equation.3">
                  <p:embed/>
                  <p:pic>
                    <p:nvPicPr>
                      <p:cNvPr id="50184" name="Object 8">
                        <a:extLst>
                          <a:ext uri="{FF2B5EF4-FFF2-40B4-BE49-F238E27FC236}">
                            <a16:creationId xmlns:a16="http://schemas.microsoft.com/office/drawing/2014/main" id="{6326559F-7A73-4DE5-83CE-7F3312F0E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852738"/>
                        <a:ext cx="28892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9">
            <a:extLst>
              <a:ext uri="{FF2B5EF4-FFF2-40B4-BE49-F238E27FC236}">
                <a16:creationId xmlns:a16="http://schemas.microsoft.com/office/drawing/2014/main" id="{1C62057F-A3B1-4E4D-8D9C-706607D58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644900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）叠加定理的图示</a:t>
            </a:r>
            <a:endParaRPr kumimoji="1" lang="zh-CN" altLang="en-US" sz="1800" b="1"/>
          </a:p>
        </p:txBody>
      </p:sp>
      <p:graphicFrame>
        <p:nvGraphicFramePr>
          <p:cNvPr id="50186" name="Object 10">
            <a:extLst>
              <a:ext uri="{FF2B5EF4-FFF2-40B4-BE49-F238E27FC236}">
                <a16:creationId xmlns:a16="http://schemas.microsoft.com/office/drawing/2014/main" id="{337F361F-A10B-4320-AE32-F514A547A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4527550"/>
          <a:ext cx="30241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Visio" r:id="rId7" imgW="1720690" imgH="603345" progId="Visio.Drawing.6">
                  <p:embed/>
                </p:oleObj>
              </mc:Choice>
              <mc:Fallback>
                <p:oleObj name="Visio" r:id="rId7" imgW="1720690" imgH="603345" progId="Visio.Drawing.6">
                  <p:embed/>
                  <p:pic>
                    <p:nvPicPr>
                      <p:cNvPr id="50186" name="Object 10">
                        <a:extLst>
                          <a:ext uri="{FF2B5EF4-FFF2-40B4-BE49-F238E27FC236}">
                            <a16:creationId xmlns:a16="http://schemas.microsoft.com/office/drawing/2014/main" id="{337F361F-A10B-4320-AE32-F514A547A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527550"/>
                        <a:ext cx="30241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id="{C22D6A9F-9659-4199-B98C-87475CC4E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013325"/>
          <a:ext cx="30321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9" imgW="108110" imgH="82455" progId="Equation.3">
                  <p:embed/>
                </p:oleObj>
              </mc:Choice>
              <mc:Fallback>
                <p:oleObj name="公式" r:id="rId9" imgW="108110" imgH="82455" progId="Equation.3">
                  <p:embed/>
                  <p:pic>
                    <p:nvPicPr>
                      <p:cNvPr id="50187" name="Object 11">
                        <a:extLst>
                          <a:ext uri="{FF2B5EF4-FFF2-40B4-BE49-F238E27FC236}">
                            <a16:creationId xmlns:a16="http://schemas.microsoft.com/office/drawing/2014/main" id="{C22D6A9F-9659-4199-B98C-87475CC4E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13325"/>
                        <a:ext cx="30321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0706E2D1-8EA0-42BA-9D13-8B828C217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459288"/>
          <a:ext cx="2303463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Visio" r:id="rId11" imgW="1180927" imgH="603345" progId="Visio.Drawing.6">
                  <p:embed/>
                </p:oleObj>
              </mc:Choice>
              <mc:Fallback>
                <p:oleObj name="Visio" r:id="rId11" imgW="1180927" imgH="603345" progId="Visio.Drawing.6">
                  <p:embed/>
                  <p:pic>
                    <p:nvPicPr>
                      <p:cNvPr id="50189" name="Object 13">
                        <a:extLst>
                          <a:ext uri="{FF2B5EF4-FFF2-40B4-BE49-F238E27FC236}">
                            <a16:creationId xmlns:a16="http://schemas.microsoft.com/office/drawing/2014/main" id="{0706E2D1-8EA0-42BA-9D13-8B828C217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59288"/>
                        <a:ext cx="2303463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Rectangle 14">
            <a:extLst>
              <a:ext uri="{FF2B5EF4-FFF2-40B4-BE49-F238E27FC236}">
                <a16:creationId xmlns:a16="http://schemas.microsoft.com/office/drawing/2014/main" id="{0F8694C5-1936-4BD3-9C52-7E1E780E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8434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＋</a:t>
            </a:r>
          </a:p>
        </p:txBody>
      </p:sp>
      <p:graphicFrame>
        <p:nvGraphicFramePr>
          <p:cNvPr id="50191" name="Object 15">
            <a:extLst>
              <a:ext uri="{FF2B5EF4-FFF2-40B4-BE49-F238E27FC236}">
                <a16:creationId xmlns:a16="http://schemas.microsoft.com/office/drawing/2014/main" id="{7E1111D4-B581-40E7-9505-5AB77E323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8" y="4437063"/>
          <a:ext cx="28432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Visio" r:id="rId13" imgW="1416087" imgH="597003" progId="Visio.Drawing.6">
                  <p:embed/>
                </p:oleObj>
              </mc:Choice>
              <mc:Fallback>
                <p:oleObj name="Visio" r:id="rId13" imgW="1416087" imgH="597003" progId="Visio.Drawing.6">
                  <p:embed/>
                  <p:pic>
                    <p:nvPicPr>
                      <p:cNvPr id="50191" name="Object 15">
                        <a:extLst>
                          <a:ext uri="{FF2B5EF4-FFF2-40B4-BE49-F238E27FC236}">
                            <a16:creationId xmlns:a16="http://schemas.microsoft.com/office/drawing/2014/main" id="{7E1111D4-B581-40E7-9505-5AB77E323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4437063"/>
                        <a:ext cx="284321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>
            <a:extLst>
              <a:ext uri="{FF2B5EF4-FFF2-40B4-BE49-F238E27FC236}">
                <a16:creationId xmlns:a16="http://schemas.microsoft.com/office/drawing/2014/main" id="{991A1024-A744-4B25-B32F-1E7F56536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5938838"/>
          <a:ext cx="1671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公式" r:id="rId15" imgW="730336" imgH="209704" progId="Equation.3">
                  <p:embed/>
                </p:oleObj>
              </mc:Choice>
              <mc:Fallback>
                <p:oleObj name="公式" r:id="rId15" imgW="730336" imgH="209704" progId="Equation.3">
                  <p:embed/>
                  <p:pic>
                    <p:nvPicPr>
                      <p:cNvPr id="50192" name="Object 16">
                        <a:extLst>
                          <a:ext uri="{FF2B5EF4-FFF2-40B4-BE49-F238E27FC236}">
                            <a16:creationId xmlns:a16="http://schemas.microsoft.com/office/drawing/2014/main" id="{991A1024-A744-4B25-B32F-1E7F56536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938838"/>
                        <a:ext cx="16716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>
            <a:extLst>
              <a:ext uri="{FF2B5EF4-FFF2-40B4-BE49-F238E27FC236}">
                <a16:creationId xmlns:a16="http://schemas.microsoft.com/office/drawing/2014/main" id="{29B53783-40C1-44F4-B202-884A97DD5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5938838"/>
          <a:ext cx="16716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公式" r:id="rId17" imgW="730336" imgH="209704" progId="Equation.3">
                  <p:embed/>
                </p:oleObj>
              </mc:Choice>
              <mc:Fallback>
                <p:oleObj name="公式" r:id="rId17" imgW="730336" imgH="209704" progId="Equation.3">
                  <p:embed/>
                  <p:pic>
                    <p:nvPicPr>
                      <p:cNvPr id="50193" name="Object 17">
                        <a:extLst>
                          <a:ext uri="{FF2B5EF4-FFF2-40B4-BE49-F238E27FC236}">
                            <a16:creationId xmlns:a16="http://schemas.microsoft.com/office/drawing/2014/main" id="{29B53783-40C1-44F4-B202-884A97DD5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938838"/>
                        <a:ext cx="16716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>
            <a:extLst>
              <a:ext uri="{FF2B5EF4-FFF2-40B4-BE49-F238E27FC236}">
                <a16:creationId xmlns:a16="http://schemas.microsoft.com/office/drawing/2014/main" id="{D740B87A-2850-4323-A8B3-B34F307BA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5150" y="5938838"/>
          <a:ext cx="1473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公式" r:id="rId19" imgW="641165" imgH="209704" progId="Equation.3">
                  <p:embed/>
                </p:oleObj>
              </mc:Choice>
              <mc:Fallback>
                <p:oleObj name="公式" r:id="rId19" imgW="641165" imgH="209704" progId="Equation.3">
                  <p:embed/>
                  <p:pic>
                    <p:nvPicPr>
                      <p:cNvPr id="50194" name="Object 18">
                        <a:extLst>
                          <a:ext uri="{FF2B5EF4-FFF2-40B4-BE49-F238E27FC236}">
                            <a16:creationId xmlns:a16="http://schemas.microsoft.com/office/drawing/2014/main" id="{D740B87A-2850-4323-A8B3-B34F307BA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5938838"/>
                        <a:ext cx="1473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  <p:bldP spid="50185" grpId="0"/>
      <p:bldP spid="5019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>
            <a:extLst>
              <a:ext uri="{FF2B5EF4-FFF2-40B4-BE49-F238E27FC236}">
                <a16:creationId xmlns:a16="http://schemas.microsoft.com/office/drawing/2014/main" id="{7C507231-9115-4C02-9A0F-2B12AD05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三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“0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入”响应、“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0”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态响应的线性特性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15" name="Group 15">
            <a:extLst>
              <a:ext uri="{FF2B5EF4-FFF2-40B4-BE49-F238E27FC236}">
                <a16:creationId xmlns:a16="http://schemas.microsoft.com/office/drawing/2014/main" id="{729FFD49-1826-454B-9AED-CF2DAD4AA17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052513"/>
            <a:ext cx="8893175" cy="1162050"/>
            <a:chOff x="68" y="663"/>
            <a:chExt cx="5602" cy="732"/>
          </a:xfrm>
        </p:grpSpPr>
        <p:sp>
          <p:nvSpPr>
            <p:cNvPr id="44042" name="Text Box 5">
              <a:extLst>
                <a:ext uri="{FF2B5EF4-FFF2-40B4-BE49-F238E27FC236}">
                  <a16:creationId xmlns:a16="http://schemas.microsoft.com/office/drawing/2014/main" id="{40253996-4EB4-4B7B-9770-2C3FD81C7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663"/>
              <a:ext cx="56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1. “0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入”响应正比于初始状态，即</a:t>
              </a:r>
              <a:endParaRPr kumimoji="1" lang="zh-CN" altLang="en-US" sz="1800" b="1"/>
            </a:p>
          </p:txBody>
        </p:sp>
        <p:sp>
          <p:nvSpPr>
            <p:cNvPr id="44043" name="Text Box 6">
              <a:extLst>
                <a:ext uri="{FF2B5EF4-FFF2-40B4-BE49-F238E27FC236}">
                  <a16:creationId xmlns:a16="http://schemas.microsoft.com/office/drawing/2014/main" id="{3F0A578D-E99D-4466-BFAD-87D6E2751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055"/>
              <a:ext cx="56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     “0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入”响应正比             、</a:t>
              </a:r>
              <a:endParaRPr kumimoji="1" lang="zh-CN" altLang="en-US" sz="1800" b="1"/>
            </a:p>
          </p:txBody>
        </p:sp>
        <p:graphicFrame>
          <p:nvGraphicFramePr>
            <p:cNvPr id="44044" name="Object 7">
              <a:extLst>
                <a:ext uri="{FF2B5EF4-FFF2-40B4-BE49-F238E27FC236}">
                  <a16:creationId xmlns:a16="http://schemas.microsoft.com/office/drawing/2014/main" id="{F8A7D65A-AFAA-45E2-A55D-DCBE89F96A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1071"/>
            <a:ext cx="60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2" name="公式" r:id="rId3" imgW="412713" imgH="209704" progId="Equation.3">
                    <p:embed/>
                  </p:oleObj>
                </mc:Choice>
                <mc:Fallback>
                  <p:oleObj name="公式" r:id="rId3" imgW="412713" imgH="209704" progId="Equation.3">
                    <p:embed/>
                    <p:pic>
                      <p:nvPicPr>
                        <p:cNvPr id="44044" name="Object 7">
                          <a:extLst>
                            <a:ext uri="{FF2B5EF4-FFF2-40B4-BE49-F238E27FC236}">
                              <a16:creationId xmlns:a16="http://schemas.microsoft.com/office/drawing/2014/main" id="{F8A7D65A-AFAA-45E2-A55D-DCBE89F96A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071"/>
                          <a:ext cx="60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8">
              <a:extLst>
                <a:ext uri="{FF2B5EF4-FFF2-40B4-BE49-F238E27FC236}">
                  <a16:creationId xmlns:a16="http://schemas.microsoft.com/office/drawing/2014/main" id="{C184C313-B76C-4F4F-83B5-752FD6A38D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9" y="1083"/>
            <a:ext cx="57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公式" r:id="rId5" imgW="387461" imgH="197019" progId="Equation.3">
                    <p:embed/>
                  </p:oleObj>
                </mc:Choice>
                <mc:Fallback>
                  <p:oleObj name="公式" r:id="rId5" imgW="387461" imgH="197019" progId="Equation.3">
                    <p:embed/>
                    <p:pic>
                      <p:nvPicPr>
                        <p:cNvPr id="44045" name="Object 8">
                          <a:extLst>
                            <a:ext uri="{FF2B5EF4-FFF2-40B4-BE49-F238E27FC236}">
                              <a16:creationId xmlns:a16="http://schemas.microsoft.com/office/drawing/2014/main" id="{C184C313-B76C-4F4F-83B5-752FD6A38D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" y="1083"/>
                          <a:ext cx="57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9" name="Text Box 9">
            <a:extLst>
              <a:ext uri="{FF2B5EF4-FFF2-40B4-BE49-F238E27FC236}">
                <a16:creationId xmlns:a16="http://schemas.microsoft.com/office/drawing/2014/main" id="{470CBECC-1FC7-48D6-A4DF-269EC5765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349500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2.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态”响应与激励源呈线性关系</a:t>
            </a:r>
            <a:endParaRPr kumimoji="1" lang="zh-CN" altLang="en-US" sz="1800" b="1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18B97E02-437B-443D-8A18-F405B786E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997200"/>
            <a:ext cx="88931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若电路只有一个激励源，则“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态”响应正比于激励源。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（若有多个激励源，可用戴维南定理等效为一个独立源来做）</a:t>
            </a:r>
            <a:endParaRPr kumimoji="1" lang="zh-CN" altLang="en-US" sz="1800" b="1"/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BCBE384F-4056-4460-8899-F187EB57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292600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 求      、    </a:t>
            </a:r>
            <a:r>
              <a:rPr kumimoji="1" lang="zh-CN" altLang="en-US" sz="1800" b="1"/>
              <a:t>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1212" name="Object 12">
            <a:extLst>
              <a:ext uri="{FF2B5EF4-FFF2-40B4-BE49-F238E27FC236}">
                <a16:creationId xmlns:a16="http://schemas.microsoft.com/office/drawing/2014/main" id="{E430F851-0CFB-40D2-862E-4697ABEB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4354513"/>
          <a:ext cx="339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公式" r:id="rId7" imgW="133362" imgH="209704" progId="Equation.3">
                  <p:embed/>
                </p:oleObj>
              </mc:Choice>
              <mc:Fallback>
                <p:oleObj name="公式" r:id="rId7" imgW="133362" imgH="209704" progId="Equation.3">
                  <p:embed/>
                  <p:pic>
                    <p:nvPicPr>
                      <p:cNvPr id="51212" name="Object 12">
                        <a:extLst>
                          <a:ext uri="{FF2B5EF4-FFF2-40B4-BE49-F238E27FC236}">
                            <a16:creationId xmlns:a16="http://schemas.microsoft.com/office/drawing/2014/main" id="{E430F851-0CFB-40D2-862E-4697ABEB9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354513"/>
                        <a:ext cx="3397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>
            <a:extLst>
              <a:ext uri="{FF2B5EF4-FFF2-40B4-BE49-F238E27FC236}">
                <a16:creationId xmlns:a16="http://schemas.microsoft.com/office/drawing/2014/main" id="{CF72B08D-A80D-4845-B4AE-E652892E5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365625"/>
          <a:ext cx="368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公式" r:id="rId9" imgW="145988" imgH="209704" progId="Equation.3">
                  <p:embed/>
                </p:oleObj>
              </mc:Choice>
              <mc:Fallback>
                <p:oleObj name="公式" r:id="rId9" imgW="145988" imgH="209704" progId="Equation.3">
                  <p:embed/>
                  <p:pic>
                    <p:nvPicPr>
                      <p:cNvPr id="51213" name="Object 13">
                        <a:extLst>
                          <a:ext uri="{FF2B5EF4-FFF2-40B4-BE49-F238E27FC236}">
                            <a16:creationId xmlns:a16="http://schemas.microsoft.com/office/drawing/2014/main" id="{CF72B08D-A80D-4845-B4AE-E652892E5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5625"/>
                        <a:ext cx="3683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>
            <a:extLst>
              <a:ext uri="{FF2B5EF4-FFF2-40B4-BE49-F238E27FC236}">
                <a16:creationId xmlns:a16="http://schemas.microsoft.com/office/drawing/2014/main" id="{A524C0F0-46EF-45F7-A72B-55D86E246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941888"/>
          <a:ext cx="403225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Visio" r:id="rId11" imgW="1758962" imgH="730199" progId="Visio.Drawing.6">
                  <p:embed/>
                </p:oleObj>
              </mc:Choice>
              <mc:Fallback>
                <p:oleObj name="Visio" r:id="rId11" imgW="1758962" imgH="730199" progId="Visio.Drawing.6">
                  <p:embed/>
                  <p:pic>
                    <p:nvPicPr>
                      <p:cNvPr id="51214" name="Object 14">
                        <a:extLst>
                          <a:ext uri="{FF2B5EF4-FFF2-40B4-BE49-F238E27FC236}">
                            <a16:creationId xmlns:a16="http://schemas.microsoft.com/office/drawing/2014/main" id="{A524C0F0-46EF-45F7-A72B-55D86E246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41888"/>
                        <a:ext cx="403225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/>
      <p:bldP spid="51210" grpId="0"/>
      <p:bldP spid="512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>
            <a:extLst>
              <a:ext uri="{FF2B5EF4-FFF2-40B4-BE49-F238E27FC236}">
                <a16:creationId xmlns:a16="http://schemas.microsoft.com/office/drawing/2014/main" id="{6E6958FF-B4AF-4942-B7D5-1D808016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11163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） </a:t>
            </a:r>
            <a:endParaRPr kumimoji="1" lang="zh-CN" altLang="en-US" sz="1800" b="1"/>
          </a:p>
        </p:txBody>
      </p:sp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93BA11F6-9308-4428-9583-5E911CECB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188913"/>
          <a:ext cx="2493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公式" r:id="rId3" imgW="1022313" imgH="323872" progId="Equation.3">
                  <p:embed/>
                </p:oleObj>
              </mc:Choice>
              <mc:Fallback>
                <p:oleObj name="公式" r:id="rId3" imgW="1022313" imgH="323872" progId="Equation.3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id="{93BA11F6-9308-4428-9583-5E911CECB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88913"/>
                        <a:ext cx="24939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B01CF69D-13DC-4F3E-B94F-F01BE7BAE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085850"/>
          <a:ext cx="388937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Visio" r:id="rId5" imgW="1511177" imgH="730199" progId="Visio.Drawing.6">
                  <p:embed/>
                </p:oleObj>
              </mc:Choice>
              <mc:Fallback>
                <p:oleObj name="Visio" r:id="rId5" imgW="1511177" imgH="730199" progId="Visio.Drawing.6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id="{B01CF69D-13DC-4F3E-B94F-F01BE7BAE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85850"/>
                        <a:ext cx="3889375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E1450E8E-0D1A-4E13-80FE-8BD0AFB45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662113"/>
          <a:ext cx="18557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公式" r:id="rId7" imgW="755588" imgH="209704" progId="Equation.3">
                  <p:embed/>
                </p:oleObj>
              </mc:Choice>
              <mc:Fallback>
                <p:oleObj name="公式" r:id="rId7" imgW="755588" imgH="209704" progId="Equation.3">
                  <p:embed/>
                  <p:pic>
                    <p:nvPicPr>
                      <p:cNvPr id="52232" name="Object 8">
                        <a:extLst>
                          <a:ext uri="{FF2B5EF4-FFF2-40B4-BE49-F238E27FC236}">
                            <a16:creationId xmlns:a16="http://schemas.microsoft.com/office/drawing/2014/main" id="{E1450E8E-0D1A-4E13-80FE-8BD0AFB45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662113"/>
                        <a:ext cx="18557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9">
            <a:extLst>
              <a:ext uri="{FF2B5EF4-FFF2-40B4-BE49-F238E27FC236}">
                <a16:creationId xmlns:a16="http://schemas.microsoft.com/office/drawing/2014/main" id="{9800BAE5-B161-4728-A25A-53DAF3322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81250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                                                </a:t>
            </a:r>
            <a:endParaRPr kumimoji="1" lang="en-US" altLang="zh-CN" sz="1800" b="1"/>
          </a:p>
        </p:txBody>
      </p:sp>
      <p:graphicFrame>
        <p:nvGraphicFramePr>
          <p:cNvPr id="52234" name="Object 10">
            <a:extLst>
              <a:ext uri="{FF2B5EF4-FFF2-40B4-BE49-F238E27FC236}">
                <a16:creationId xmlns:a16="http://schemas.microsoft.com/office/drawing/2014/main" id="{A783316B-E4DC-4849-B69C-F1720C369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2320925"/>
          <a:ext cx="28892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公式" r:id="rId9" imgW="1187635" imgH="222389" progId="Equation.3">
                  <p:embed/>
                </p:oleObj>
              </mc:Choice>
              <mc:Fallback>
                <p:oleObj name="公式" r:id="rId9" imgW="1187635" imgH="222389" progId="Equation.3">
                  <p:embed/>
                  <p:pic>
                    <p:nvPicPr>
                      <p:cNvPr id="52234" name="Object 10">
                        <a:extLst>
                          <a:ext uri="{FF2B5EF4-FFF2-40B4-BE49-F238E27FC236}">
                            <a16:creationId xmlns:a16="http://schemas.microsoft.com/office/drawing/2014/main" id="{A783316B-E4DC-4849-B69C-F1720C369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20925"/>
                        <a:ext cx="28892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11">
            <a:extLst>
              <a:ext uri="{FF2B5EF4-FFF2-40B4-BE49-F238E27FC236}">
                <a16:creationId xmlns:a16="http://schemas.microsoft.com/office/drawing/2014/main" id="{0340879D-6608-4804-A9DF-D8CBE5A21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3173413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             ，画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＋电路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kumimoji="1" lang="zh-CN" altLang="en-US" sz="1800" b="1"/>
          </a:p>
        </p:txBody>
      </p:sp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43BCC641-E20F-42FE-B6E8-ABE1D6E6E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3235325"/>
          <a:ext cx="936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公式" r:id="rId11" imgW="400087" imgH="209704" progId="Equation.3">
                  <p:embed/>
                </p:oleObj>
              </mc:Choice>
              <mc:Fallback>
                <p:oleObj name="公式" r:id="rId11" imgW="400087" imgH="209704" progId="Equation.3">
                  <p:embed/>
                  <p:pic>
                    <p:nvPicPr>
                      <p:cNvPr id="52236" name="Object 12">
                        <a:extLst>
                          <a:ext uri="{FF2B5EF4-FFF2-40B4-BE49-F238E27FC236}">
                            <a16:creationId xmlns:a16="http://schemas.microsoft.com/office/drawing/2014/main" id="{43BCC641-E20F-42FE-B6E8-ABE1D6E6E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235325"/>
                        <a:ext cx="936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>
            <a:extLst>
              <a:ext uri="{FF2B5EF4-FFF2-40B4-BE49-F238E27FC236}">
                <a16:creationId xmlns:a16="http://schemas.microsoft.com/office/drawing/2014/main" id="{F92D3D64-6332-4E9D-B784-12B507DD5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749675"/>
          <a:ext cx="3744913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Visio" r:id="rId13" imgW="1549449" imgH="806311" progId="Visio.Drawing.6">
                  <p:embed/>
                </p:oleObj>
              </mc:Choice>
              <mc:Fallback>
                <p:oleObj name="Visio" r:id="rId13" imgW="1549449" imgH="806311" progId="Visio.Drawing.6">
                  <p:embed/>
                  <p:pic>
                    <p:nvPicPr>
                      <p:cNvPr id="52237" name="Object 13">
                        <a:extLst>
                          <a:ext uri="{FF2B5EF4-FFF2-40B4-BE49-F238E27FC236}">
                            <a16:creationId xmlns:a16="http://schemas.microsoft.com/office/drawing/2014/main" id="{F92D3D64-6332-4E9D-B784-12B507DD5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49675"/>
                        <a:ext cx="3744913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>
            <a:extLst>
              <a:ext uri="{FF2B5EF4-FFF2-40B4-BE49-F238E27FC236}">
                <a16:creationId xmlns:a16="http://schemas.microsoft.com/office/drawing/2014/main" id="{3C65569E-D57A-4CD7-A153-60FE81379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5988" y="4487863"/>
          <a:ext cx="1816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15" imgW="793861" imgH="374613" progId="Equation.3">
                  <p:embed/>
                </p:oleObj>
              </mc:Choice>
              <mc:Fallback>
                <p:oleObj name="公式" r:id="rId15" imgW="793861" imgH="374613" progId="Equation.3">
                  <p:embed/>
                  <p:pic>
                    <p:nvPicPr>
                      <p:cNvPr id="52238" name="Object 14">
                        <a:extLst>
                          <a:ext uri="{FF2B5EF4-FFF2-40B4-BE49-F238E27FC236}">
                            <a16:creationId xmlns:a16="http://schemas.microsoft.com/office/drawing/2014/main" id="{3C65569E-D57A-4CD7-A153-60FE81379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4487863"/>
                        <a:ext cx="1816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>
            <a:extLst>
              <a:ext uri="{FF2B5EF4-FFF2-40B4-BE49-F238E27FC236}">
                <a16:creationId xmlns:a16="http://schemas.microsoft.com/office/drawing/2014/main" id="{ACF26D9C-4129-4106-BFDA-33FBFDE6F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734050"/>
          <a:ext cx="36893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公式" r:id="rId17" imgW="1631913" imgH="349243" progId="Equation.3">
                  <p:embed/>
                </p:oleObj>
              </mc:Choice>
              <mc:Fallback>
                <p:oleObj name="公式" r:id="rId17" imgW="1631913" imgH="349243" progId="Equation.3">
                  <p:embed/>
                  <p:pic>
                    <p:nvPicPr>
                      <p:cNvPr id="52239" name="Object 15">
                        <a:extLst>
                          <a:ext uri="{FF2B5EF4-FFF2-40B4-BE49-F238E27FC236}">
                            <a16:creationId xmlns:a16="http://schemas.microsoft.com/office/drawing/2014/main" id="{ACF26D9C-4129-4106-BFDA-33FBFDE6F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34050"/>
                        <a:ext cx="36893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>
            <a:extLst>
              <a:ext uri="{FF2B5EF4-FFF2-40B4-BE49-F238E27FC236}">
                <a16:creationId xmlns:a16="http://schemas.microsoft.com/office/drawing/2014/main" id="{0543C548-1617-49C3-A1F4-9EDA28EF2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19100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） </a:t>
            </a:r>
            <a:endParaRPr kumimoji="1" lang="zh-CN" altLang="en-US" sz="1800" b="1"/>
          </a:p>
        </p:txBody>
      </p:sp>
      <p:graphicFrame>
        <p:nvGraphicFramePr>
          <p:cNvPr id="46083" name="Object 5">
            <a:extLst>
              <a:ext uri="{FF2B5EF4-FFF2-40B4-BE49-F238E27FC236}">
                <a16:creationId xmlns:a16="http://schemas.microsoft.com/office/drawing/2014/main" id="{391539F1-4D92-4573-86E6-38186AAAC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188913"/>
          <a:ext cx="6289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公式" r:id="rId3" imgW="2610035" imgH="323872" progId="Equation.3">
                  <p:embed/>
                </p:oleObj>
              </mc:Choice>
              <mc:Fallback>
                <p:oleObj name="公式" r:id="rId3" imgW="2610035" imgH="323872" progId="Equation.3">
                  <p:embed/>
                  <p:pic>
                    <p:nvPicPr>
                      <p:cNvPr id="46083" name="Object 5">
                        <a:extLst>
                          <a:ext uri="{FF2B5EF4-FFF2-40B4-BE49-F238E27FC236}">
                            <a16:creationId xmlns:a16="http://schemas.microsoft.com/office/drawing/2014/main" id="{391539F1-4D92-4573-86E6-38186AAAC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88913"/>
                        <a:ext cx="62896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>
            <a:extLst>
              <a:ext uri="{FF2B5EF4-FFF2-40B4-BE49-F238E27FC236}">
                <a16:creationId xmlns:a16="http://schemas.microsoft.com/office/drawing/2014/main" id="{EEE25C81-831B-44CD-BE19-BDF2A0FE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196975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态”电路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kumimoji="1" lang="zh-CN" altLang="en-US" sz="1800" b="1"/>
          </a:p>
        </p:txBody>
      </p:sp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568D9CCE-A20C-4945-8D4B-3EFFC23F0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62138"/>
          <a:ext cx="43926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Visio" r:id="rId5" imgW="1758962" imgH="730199" progId="Visio.Drawing.6">
                  <p:embed/>
                </p:oleObj>
              </mc:Choice>
              <mc:Fallback>
                <p:oleObj name="Visio" r:id="rId5" imgW="1758962" imgH="730199" progId="Visio.Drawing.6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568D9CCE-A20C-4945-8D4B-3EFFC23F0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62138"/>
                        <a:ext cx="43926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34BF1313-6AA4-4697-90D3-89F7ABBD5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6950" y="1628775"/>
          <a:ext cx="15811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公式" r:id="rId7" imgW="641165" imgH="209704" progId="Equation.3">
                  <p:embed/>
                </p:oleObj>
              </mc:Choice>
              <mc:Fallback>
                <p:oleObj name="公式" r:id="rId7" imgW="641165" imgH="209704" progId="Equation.3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34BF1313-6AA4-4697-90D3-89F7ABBD5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1628775"/>
                        <a:ext cx="15811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9">
            <a:extLst>
              <a:ext uri="{FF2B5EF4-FFF2-40B4-BE49-F238E27FC236}">
                <a16:creationId xmlns:a16="http://schemas.microsoft.com/office/drawing/2014/main" id="{538F2420-6AB1-4959-87C8-0F415B83C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149725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endParaRPr kumimoji="1" lang="en-US" altLang="zh-CN" sz="1800" b="1"/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D4967C95-08EF-48C3-94BC-E10811DC7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3463" y="2636838"/>
          <a:ext cx="249078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公式" r:id="rId9" imgW="1022313" imgH="590660" progId="Equation.3">
                  <p:embed/>
                </p:oleObj>
              </mc:Choice>
              <mc:Fallback>
                <p:oleObj name="公式" r:id="rId9" imgW="1022313" imgH="590660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D4967C95-08EF-48C3-94BC-E10811DC7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2636838"/>
                        <a:ext cx="2490787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1">
            <a:extLst>
              <a:ext uri="{FF2B5EF4-FFF2-40B4-BE49-F238E27FC236}">
                <a16:creationId xmlns:a16="http://schemas.microsoft.com/office/drawing/2014/main" id="{BA4FBB9A-0E1B-473C-A296-7FA54D49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3161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故</a:t>
            </a:r>
          </a:p>
        </p:txBody>
      </p:sp>
      <p:sp>
        <p:nvSpPr>
          <p:cNvPr id="53260" name="Text Box 12">
            <a:extLst>
              <a:ext uri="{FF2B5EF4-FFF2-40B4-BE49-F238E27FC236}">
                <a16:creationId xmlns:a16="http://schemas.microsoft.com/office/drawing/2014/main" id="{36BDCBD2-6D87-4AA3-B0C6-96F743C6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076700"/>
            <a:ext cx="8893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＋电路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kumimoji="1" lang="zh-CN" altLang="en-US" sz="1800" b="1"/>
          </a:p>
        </p:txBody>
      </p:sp>
      <p:graphicFrame>
        <p:nvGraphicFramePr>
          <p:cNvPr id="53261" name="Object 13">
            <a:extLst>
              <a:ext uri="{FF2B5EF4-FFF2-40B4-BE49-F238E27FC236}">
                <a16:creationId xmlns:a16="http://schemas.microsoft.com/office/drawing/2014/main" id="{45811F9E-0044-4872-84B5-06462A0C6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24400"/>
          <a:ext cx="3887787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Visio" r:id="rId11" imgW="1765275" imgH="806311" progId="Visio.Drawing.6">
                  <p:embed/>
                </p:oleObj>
              </mc:Choice>
              <mc:Fallback>
                <p:oleObj name="Visio" r:id="rId11" imgW="1765275" imgH="806311" progId="Visio.Drawing.6">
                  <p:embed/>
                  <p:pic>
                    <p:nvPicPr>
                      <p:cNvPr id="53261" name="Object 13">
                        <a:extLst>
                          <a:ext uri="{FF2B5EF4-FFF2-40B4-BE49-F238E27FC236}">
                            <a16:creationId xmlns:a16="http://schemas.microsoft.com/office/drawing/2014/main" id="{45811F9E-0044-4872-84B5-06462A0C6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3887787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>
            <a:extLst>
              <a:ext uri="{FF2B5EF4-FFF2-40B4-BE49-F238E27FC236}">
                <a16:creationId xmlns:a16="http://schemas.microsoft.com/office/drawing/2014/main" id="{7F29F9F1-4CCB-4BD7-B75D-0ECD667AC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2350" y="5399088"/>
          <a:ext cx="1854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公式" r:id="rId13" imgW="755588" imgH="209704" progId="Equation.3">
                  <p:embed/>
                </p:oleObj>
              </mc:Choice>
              <mc:Fallback>
                <p:oleObj name="公式" r:id="rId13" imgW="755588" imgH="209704" progId="Equation.3">
                  <p:embed/>
                  <p:pic>
                    <p:nvPicPr>
                      <p:cNvPr id="53262" name="Object 14">
                        <a:extLst>
                          <a:ext uri="{FF2B5EF4-FFF2-40B4-BE49-F238E27FC236}">
                            <a16:creationId xmlns:a16="http://schemas.microsoft.com/office/drawing/2014/main" id="{7F29F9F1-4CCB-4BD7-B75D-0ECD667AC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5399088"/>
                        <a:ext cx="18542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9" grpId="0"/>
      <p:bldP spid="532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4">
            <a:extLst>
              <a:ext uri="{FF2B5EF4-FFF2-40B4-BE49-F238E27FC236}">
                <a16:creationId xmlns:a16="http://schemas.microsoft.com/office/drawing/2014/main" id="{4603415A-F371-4910-861B-0DE117B71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9188" y="381000"/>
          <a:ext cx="61372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公式" r:id="rId3" imgW="2546510" imgH="349243" progId="Equation.3">
                  <p:embed/>
                </p:oleObj>
              </mc:Choice>
              <mc:Fallback>
                <p:oleObj name="公式" r:id="rId3" imgW="2546510" imgH="349243" progId="Equation.3">
                  <p:embed/>
                  <p:pic>
                    <p:nvPicPr>
                      <p:cNvPr id="47106" name="Object 4">
                        <a:extLst>
                          <a:ext uri="{FF2B5EF4-FFF2-40B4-BE49-F238E27FC236}">
                            <a16:creationId xmlns:a16="http://schemas.microsoft.com/office/drawing/2014/main" id="{4603415A-F371-4910-861B-0DE117B71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81000"/>
                        <a:ext cx="61372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A38BDECA-2322-44E0-944D-EF6CEF542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3725" y="1700213"/>
          <a:ext cx="35004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公式" r:id="rId5" imgW="1263786" imgH="311187" progId="Equation.3">
                  <p:embed/>
                </p:oleObj>
              </mc:Choice>
              <mc:Fallback>
                <p:oleObj name="公式" r:id="rId5" imgW="1263786" imgH="311187" progId="Equation.3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A38BDECA-2322-44E0-944D-EF6CEF542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700213"/>
                        <a:ext cx="350043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C8983983-413E-4D79-9706-3B1A316F1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3357563"/>
          <a:ext cx="23780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公式" r:id="rId7" imgW="946162" imgH="311187" progId="Equation.3">
                  <p:embed/>
                </p:oleObj>
              </mc:Choice>
              <mc:Fallback>
                <p:oleObj name="公式" r:id="rId7" imgW="946162" imgH="311187" progId="Equation.3">
                  <p:embed/>
                  <p:pic>
                    <p:nvPicPr>
                      <p:cNvPr id="54278" name="Object 6">
                        <a:extLst>
                          <a:ext uri="{FF2B5EF4-FFF2-40B4-BE49-F238E27FC236}">
                            <a16:creationId xmlns:a16="http://schemas.microsoft.com/office/drawing/2014/main" id="{C8983983-413E-4D79-9706-3B1A316F1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357563"/>
                        <a:ext cx="23780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Line 7">
            <a:extLst>
              <a:ext uri="{FF2B5EF4-FFF2-40B4-BE49-F238E27FC236}">
                <a16:creationId xmlns:a16="http://schemas.microsoft.com/office/drawing/2014/main" id="{3989A429-B9A0-41B1-8887-73F196957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708275"/>
            <a:ext cx="1295400" cy="0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1D467FD3-3C83-4A7C-9187-5DDE2D7E9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2708275"/>
            <a:ext cx="1295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D14B4ADA-DEA1-4283-8B2C-C53724373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4370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CCFF"/>
                </a:solidFill>
              </a:rPr>
              <a:t>稳态响应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A76E722B-78CE-4103-BB6D-6CB022AE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280035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9900"/>
                </a:solidFill>
              </a:rPr>
              <a:t>“0</a:t>
            </a:r>
            <a:r>
              <a:rPr kumimoji="1" lang="zh-CN" altLang="en-US" sz="2400" b="1">
                <a:solidFill>
                  <a:srgbClr val="FF9900"/>
                </a:solidFill>
              </a:rPr>
              <a:t>入”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5865DC7F-6C20-42F2-8871-21BC1415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827338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hlink"/>
                </a:solidFill>
              </a:rPr>
              <a:t>“0</a:t>
            </a:r>
            <a:r>
              <a:rPr kumimoji="1" lang="zh-CN" altLang="en-US" sz="2400" b="1">
                <a:solidFill>
                  <a:schemeClr val="hlink"/>
                </a:solidFill>
              </a:rPr>
              <a:t>态”</a:t>
            </a:r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D33E7DFA-4EFB-4C96-A2AF-438FE18B5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292600"/>
            <a:ext cx="287337" cy="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3BA5A206-971E-4C7A-9E5F-8A6E857A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4292600"/>
            <a:ext cx="863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Rectangle 14">
            <a:extLst>
              <a:ext uri="{FF2B5EF4-FFF2-40B4-BE49-F238E27FC236}">
                <a16:creationId xmlns:a16="http://schemas.microsoft.com/office/drawing/2014/main" id="{7963D3A1-4FCF-4FC1-95D4-61FCB609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4370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FF"/>
                </a:solidFill>
              </a:rPr>
              <a:t>暂态响应</a:t>
            </a:r>
          </a:p>
        </p:txBody>
      </p:sp>
      <p:sp>
        <p:nvSpPr>
          <p:cNvPr id="54287" name="AutoShape 15">
            <a:extLst>
              <a:ext uri="{FF2B5EF4-FFF2-40B4-BE49-F238E27FC236}">
                <a16:creationId xmlns:a16="http://schemas.microsoft.com/office/drawing/2014/main" id="{FA5EB1F2-DFD6-4A56-93C9-ADC145E4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661025"/>
            <a:ext cx="2660650" cy="7969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本节完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82" grpId="0"/>
      <p:bldP spid="54283" grpId="0"/>
      <p:bldP spid="54286" grpId="0"/>
      <p:bldP spid="542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>
            <a:extLst>
              <a:ext uri="{FF2B5EF4-FFF2-40B4-BE49-F238E27FC236}">
                <a16:creationId xmlns:a16="http://schemas.microsoft.com/office/drawing/2014/main" id="{727C818D-C1C1-41A6-B4B6-66682C99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404813"/>
            <a:ext cx="6091237" cy="57943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7   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阶跃函数和阶跃响应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20F9642B-34F6-436B-8279-EB8D6339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单位阶跃函数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F550D41B-6774-4C15-AAC9-AF220AD50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5963" y="1425575"/>
          <a:ext cx="6683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公式" r:id="rId3" imgW="260412" imgH="184334" progId="Equation.3">
                  <p:embed/>
                </p:oleObj>
              </mc:Choice>
              <mc:Fallback>
                <p:oleObj name="公式" r:id="rId3" imgW="260412" imgH="184334" progId="Equation.3">
                  <p:embed/>
                  <p:pic>
                    <p:nvPicPr>
                      <p:cNvPr id="55302" name="Object 6">
                        <a:extLst>
                          <a:ext uri="{FF2B5EF4-FFF2-40B4-BE49-F238E27FC236}">
                            <a16:creationId xmlns:a16="http://schemas.microsoft.com/office/drawing/2014/main" id="{F550D41B-6774-4C15-AAC9-AF220AD50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1425575"/>
                        <a:ext cx="6683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AutoShape 7">
            <a:extLst>
              <a:ext uri="{FF2B5EF4-FFF2-40B4-BE49-F238E27FC236}">
                <a16:creationId xmlns:a16="http://schemas.microsoft.com/office/drawing/2014/main" id="{3EBB0660-6761-41EE-A4B5-FBD818F9B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060575"/>
            <a:ext cx="1008063" cy="576263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定义</a:t>
            </a:r>
          </a:p>
        </p:txBody>
      </p:sp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95FD5FF9-1278-4B70-B3BD-09F9409DE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297238"/>
          <a:ext cx="6683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公式" r:id="rId5" imgW="260412" imgH="184334" progId="Equation.3">
                  <p:embed/>
                </p:oleObj>
              </mc:Choice>
              <mc:Fallback>
                <p:oleObj name="公式" r:id="rId5" imgW="260412" imgH="184334" progId="Equation.3">
                  <p:embed/>
                  <p:pic>
                    <p:nvPicPr>
                      <p:cNvPr id="55304" name="Object 8">
                        <a:extLst>
                          <a:ext uri="{FF2B5EF4-FFF2-40B4-BE49-F238E27FC236}">
                            <a16:creationId xmlns:a16="http://schemas.microsoft.com/office/drawing/2014/main" id="{95FD5FF9-1278-4B70-B3BD-09F9409DE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97238"/>
                        <a:ext cx="6683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AutoShape 9">
            <a:extLst>
              <a:ext uri="{FF2B5EF4-FFF2-40B4-BE49-F238E27FC236}">
                <a16:creationId xmlns:a16="http://schemas.microsoft.com/office/drawing/2014/main" id="{938E3A54-68C1-4EBA-B496-22A781D5863F}"/>
              </a:ext>
            </a:extLst>
          </p:cNvPr>
          <p:cNvSpPr>
            <a:spLocks/>
          </p:cNvSpPr>
          <p:nvPr/>
        </p:nvSpPr>
        <p:spPr bwMode="auto">
          <a:xfrm>
            <a:off x="2627313" y="3081338"/>
            <a:ext cx="288925" cy="936625"/>
          </a:xfrm>
          <a:prstGeom prst="leftBrace">
            <a:avLst>
              <a:gd name="adj1" fmla="val 270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C4D30680-33F2-40E3-ABE3-6C6E12A4F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291306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0   t&lt;0  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90F3C8A8-5923-4613-828D-D78C0D51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730625"/>
            <a:ext cx="105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1   t&gt;0</a:t>
            </a:r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FB25C5BF-735F-4471-967F-E916CC320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00685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8C74DD5B-4656-458E-BEFC-2D002B999D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270986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107405EE-4BE8-4538-9C6C-1D89DEBD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395605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/>
              <a:t>0</a:t>
            </a:r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8B7C48DE-93D3-4924-93C9-F65E5F1BC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430588"/>
            <a:ext cx="208756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Rectangle 16">
            <a:extLst>
              <a:ext uri="{FF2B5EF4-FFF2-40B4-BE49-F238E27FC236}">
                <a16:creationId xmlns:a16="http://schemas.microsoft.com/office/drawing/2014/main" id="{ED4433B7-D7E7-4164-8A9A-11ABCFAC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32623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/>
              <a:t>1</a:t>
            </a:r>
          </a:p>
        </p:txBody>
      </p:sp>
      <p:graphicFrame>
        <p:nvGraphicFramePr>
          <p:cNvPr id="55313" name="Object 17">
            <a:extLst>
              <a:ext uri="{FF2B5EF4-FFF2-40B4-BE49-F238E27FC236}">
                <a16:creationId xmlns:a16="http://schemas.microsoft.com/office/drawing/2014/main" id="{5C626912-6E3A-44A3-8F0E-4728A64FA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0863" y="2565400"/>
          <a:ext cx="6683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公式" r:id="rId7" imgW="260412" imgH="184334" progId="Equation.3">
                  <p:embed/>
                </p:oleObj>
              </mc:Choice>
              <mc:Fallback>
                <p:oleObj name="公式" r:id="rId7" imgW="260412" imgH="184334" progId="Equation.3">
                  <p:embed/>
                  <p:pic>
                    <p:nvPicPr>
                      <p:cNvPr id="55313" name="Object 17">
                        <a:extLst>
                          <a:ext uri="{FF2B5EF4-FFF2-40B4-BE49-F238E27FC236}">
                            <a16:creationId xmlns:a16="http://schemas.microsoft.com/office/drawing/2014/main" id="{5C626912-6E3A-44A3-8F0E-4728A64FA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2565400"/>
                        <a:ext cx="6683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Text Box 18">
            <a:extLst>
              <a:ext uri="{FF2B5EF4-FFF2-40B4-BE49-F238E27FC236}">
                <a16:creationId xmlns:a16="http://schemas.microsoft.com/office/drawing/2014/main" id="{B1054441-5866-45D7-A0D2-E0D4468D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4556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延时单位阶跃函数</a:t>
            </a:r>
          </a:p>
        </p:txBody>
      </p:sp>
      <p:sp>
        <p:nvSpPr>
          <p:cNvPr id="55315" name="Text Box 19">
            <a:extLst>
              <a:ext uri="{FF2B5EF4-FFF2-40B4-BE49-F238E27FC236}">
                <a16:creationId xmlns:a16="http://schemas.microsoft.com/office/drawing/2014/main" id="{D7AB4400-71A6-4C3A-B04A-68C90F93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35175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1. </a:t>
            </a:r>
          </a:p>
        </p:txBody>
      </p:sp>
      <p:graphicFrame>
        <p:nvGraphicFramePr>
          <p:cNvPr id="55316" name="Object 20">
            <a:extLst>
              <a:ext uri="{FF2B5EF4-FFF2-40B4-BE49-F238E27FC236}">
                <a16:creationId xmlns:a16="http://schemas.microsoft.com/office/drawing/2014/main" id="{5D4EDBA1-9AFB-4FF5-A305-0DB9C9EB2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7613" y="4532313"/>
          <a:ext cx="12461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公式" r:id="rId9" imgW="501490" imgH="209704" progId="Equation.3">
                  <p:embed/>
                </p:oleObj>
              </mc:Choice>
              <mc:Fallback>
                <p:oleObj name="公式" r:id="rId9" imgW="501490" imgH="209704" progId="Equation.3">
                  <p:embed/>
                  <p:pic>
                    <p:nvPicPr>
                      <p:cNvPr id="55316" name="Object 20">
                        <a:extLst>
                          <a:ext uri="{FF2B5EF4-FFF2-40B4-BE49-F238E27FC236}">
                            <a16:creationId xmlns:a16="http://schemas.microsoft.com/office/drawing/2014/main" id="{5D4EDBA1-9AFB-4FF5-A305-0DB9C9EB2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4532313"/>
                        <a:ext cx="12461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>
            <a:extLst>
              <a:ext uri="{FF2B5EF4-FFF2-40B4-BE49-F238E27FC236}">
                <a16:creationId xmlns:a16="http://schemas.microsoft.com/office/drawing/2014/main" id="{461DB338-CB01-48ED-9C57-A1AF0EE45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5588000"/>
          <a:ext cx="12461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公式" r:id="rId11" imgW="501490" imgH="209704" progId="Equation.3">
                  <p:embed/>
                </p:oleObj>
              </mc:Choice>
              <mc:Fallback>
                <p:oleObj name="公式" r:id="rId11" imgW="501490" imgH="209704" progId="Equation.3">
                  <p:embed/>
                  <p:pic>
                    <p:nvPicPr>
                      <p:cNvPr id="55317" name="Object 21">
                        <a:extLst>
                          <a:ext uri="{FF2B5EF4-FFF2-40B4-BE49-F238E27FC236}">
                            <a16:creationId xmlns:a16="http://schemas.microsoft.com/office/drawing/2014/main" id="{461DB338-CB01-48ED-9C57-A1AF0EE45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588000"/>
                        <a:ext cx="12461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8" name="Rectangle 22">
            <a:extLst>
              <a:ext uri="{FF2B5EF4-FFF2-40B4-BE49-F238E27FC236}">
                <a16:creationId xmlns:a16="http://schemas.microsoft.com/office/drawing/2014/main" id="{184E3138-0EC3-422B-85E1-F8F900E18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284538"/>
            <a:ext cx="53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=  </a:t>
            </a: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5A62AC12-399B-4B4A-8815-873DAFEE2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635625"/>
            <a:ext cx="53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=  </a:t>
            </a:r>
          </a:p>
        </p:txBody>
      </p:sp>
      <p:sp>
        <p:nvSpPr>
          <p:cNvPr id="55320" name="AutoShape 24">
            <a:extLst>
              <a:ext uri="{FF2B5EF4-FFF2-40B4-BE49-F238E27FC236}">
                <a16:creationId xmlns:a16="http://schemas.microsoft.com/office/drawing/2014/main" id="{B63A0EEA-6F4D-4EF0-9B02-03F8CA8B1114}"/>
              </a:ext>
            </a:extLst>
          </p:cNvPr>
          <p:cNvSpPr>
            <a:spLocks/>
          </p:cNvSpPr>
          <p:nvPr/>
        </p:nvSpPr>
        <p:spPr bwMode="auto">
          <a:xfrm>
            <a:off x="3203575" y="5491163"/>
            <a:ext cx="288925" cy="936625"/>
          </a:xfrm>
          <a:prstGeom prst="leftBrace">
            <a:avLst>
              <a:gd name="adj1" fmla="val 270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21" name="Rectangle 25">
            <a:extLst>
              <a:ext uri="{FF2B5EF4-FFF2-40B4-BE49-F238E27FC236}">
                <a16:creationId xmlns:a16="http://schemas.microsoft.com/office/drawing/2014/main" id="{DD9A4C28-7C96-4FFA-A1C2-E81D58C99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276850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0   t&lt;t</a:t>
            </a:r>
            <a:r>
              <a:rPr kumimoji="1" lang="en-US" altLang="zh-CN" sz="2400" b="1" baseline="-25000"/>
              <a:t>0</a:t>
            </a:r>
            <a:r>
              <a:rPr kumimoji="1" lang="en-US" altLang="zh-CN" sz="2400" b="1"/>
              <a:t>  </a:t>
            </a:r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B32D6852-A615-4724-BB2A-5A02DBA2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6140450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1   t&gt;t</a:t>
            </a:r>
            <a:r>
              <a:rPr kumimoji="1" lang="en-US" altLang="zh-CN" sz="2400" b="1" baseline="-25000"/>
              <a:t>0</a:t>
            </a:r>
            <a:r>
              <a:rPr kumimoji="1" lang="en-US" altLang="zh-CN" sz="2400" b="1"/>
              <a:t>  </a:t>
            </a:r>
          </a:p>
        </p:txBody>
      </p:sp>
      <p:sp>
        <p:nvSpPr>
          <p:cNvPr id="55323" name="Line 27">
            <a:extLst>
              <a:ext uri="{FF2B5EF4-FFF2-40B4-BE49-F238E27FC236}">
                <a16:creationId xmlns:a16="http://schemas.microsoft.com/office/drawing/2014/main" id="{7AA710E8-3804-4A24-A7C1-4F555787B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631031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28">
            <a:extLst>
              <a:ext uri="{FF2B5EF4-FFF2-40B4-BE49-F238E27FC236}">
                <a16:creationId xmlns:a16="http://schemas.microsoft.com/office/drawing/2014/main" id="{44883D66-17F7-4498-B2A5-3337D6E0FE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501332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Rectangle 29">
            <a:extLst>
              <a:ext uri="{FF2B5EF4-FFF2-40B4-BE49-F238E27FC236}">
                <a16:creationId xmlns:a16="http://schemas.microsoft.com/office/drawing/2014/main" id="{EE02B655-2BB8-4D66-A114-54CA31E4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62595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/>
              <a:t>0</a:t>
            </a:r>
          </a:p>
        </p:txBody>
      </p:sp>
      <p:sp>
        <p:nvSpPr>
          <p:cNvPr id="55326" name="Line 30">
            <a:extLst>
              <a:ext uri="{FF2B5EF4-FFF2-40B4-BE49-F238E27FC236}">
                <a16:creationId xmlns:a16="http://schemas.microsoft.com/office/drawing/2014/main" id="{484F5C6D-4434-44C3-BE96-4B34544A5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5734050"/>
            <a:ext cx="172878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15EADC06-6413-4C65-B024-BC151318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5657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/>
              <a:t>1</a:t>
            </a:r>
          </a:p>
        </p:txBody>
      </p:sp>
      <p:graphicFrame>
        <p:nvGraphicFramePr>
          <p:cNvPr id="55328" name="Object 32">
            <a:extLst>
              <a:ext uri="{FF2B5EF4-FFF2-40B4-BE49-F238E27FC236}">
                <a16:creationId xmlns:a16="http://schemas.microsoft.com/office/drawing/2014/main" id="{B1C0C5E2-2ED8-4D72-9D99-1B740C83B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0863" y="4868863"/>
          <a:ext cx="6683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公式" r:id="rId13" imgW="260412" imgH="184334" progId="Equation.3">
                  <p:embed/>
                </p:oleObj>
              </mc:Choice>
              <mc:Fallback>
                <p:oleObj name="公式" r:id="rId13" imgW="260412" imgH="184334" progId="Equation.3">
                  <p:embed/>
                  <p:pic>
                    <p:nvPicPr>
                      <p:cNvPr id="55328" name="Object 32">
                        <a:extLst>
                          <a:ext uri="{FF2B5EF4-FFF2-40B4-BE49-F238E27FC236}">
                            <a16:creationId xmlns:a16="http://schemas.microsoft.com/office/drawing/2014/main" id="{B1C0C5E2-2ED8-4D72-9D99-1B740C83B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4868863"/>
                        <a:ext cx="6683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9" name="Line 33">
            <a:extLst>
              <a:ext uri="{FF2B5EF4-FFF2-40B4-BE49-F238E27FC236}">
                <a16:creationId xmlns:a16="http://schemas.microsoft.com/office/drawing/2014/main" id="{ECCC3B5B-EAA6-4D92-AEE8-A79474119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5734050"/>
            <a:ext cx="0" cy="5746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0" name="Line 34">
            <a:extLst>
              <a:ext uri="{FF2B5EF4-FFF2-40B4-BE49-F238E27FC236}">
                <a16:creationId xmlns:a16="http://schemas.microsoft.com/office/drawing/2014/main" id="{C340A1CD-04EC-482B-BCE1-A8E7A5EDCE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57340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33D49DC2-839A-46A2-BB63-CDEF026A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623728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  <a:r>
              <a:rPr kumimoji="1" lang="en-US" altLang="zh-CN" sz="2400" b="1" baseline="-25000"/>
              <a:t>0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BD053969-F4B4-4580-A1CD-351075258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789363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62BB8A2D-CED8-430C-AA49-9D52CEA1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609282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3" grpId="0" animBg="1"/>
      <p:bldP spid="55306" grpId="0"/>
      <p:bldP spid="55307" grpId="0"/>
      <p:bldP spid="55310" grpId="0"/>
      <p:bldP spid="55312" grpId="0"/>
      <p:bldP spid="55314" grpId="0"/>
      <p:bldP spid="55315" grpId="0"/>
      <p:bldP spid="55318" grpId="0"/>
      <p:bldP spid="55319" grpId="0"/>
      <p:bldP spid="55321" grpId="0"/>
      <p:bldP spid="55322" grpId="0"/>
      <p:bldP spid="55325" grpId="0"/>
      <p:bldP spid="55327" grpId="0"/>
      <p:bldP spid="55331" grpId="0"/>
      <p:bldP spid="55332" grpId="0"/>
      <p:bldP spid="553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>
            <a:extLst>
              <a:ext uri="{FF2B5EF4-FFF2-40B4-BE49-F238E27FC236}">
                <a16:creationId xmlns:a16="http://schemas.microsoft.com/office/drawing/2014/main" id="{489D7EE6-CCC8-4EB8-9F95-ECCB643AD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9413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（单位）阶跃响应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——“0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态”电路在单位阶跃信号作用下的响应。</a:t>
            </a:r>
          </a:p>
        </p:txBody>
      </p:sp>
      <p:grpSp>
        <p:nvGrpSpPr>
          <p:cNvPr id="56342" name="Group 22">
            <a:extLst>
              <a:ext uri="{FF2B5EF4-FFF2-40B4-BE49-F238E27FC236}">
                <a16:creationId xmlns:a16="http://schemas.microsoft.com/office/drawing/2014/main" id="{C3CE4B85-CA98-4ADF-A031-7A947D6581D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201738"/>
            <a:ext cx="2881313" cy="1722437"/>
            <a:chOff x="612" y="757"/>
            <a:chExt cx="1815" cy="1085"/>
          </a:xfrm>
        </p:grpSpPr>
        <p:graphicFrame>
          <p:nvGraphicFramePr>
            <p:cNvPr id="49169" name="Object 5">
              <a:extLst>
                <a:ext uri="{FF2B5EF4-FFF2-40B4-BE49-F238E27FC236}">
                  <a16:creationId xmlns:a16="http://schemas.microsoft.com/office/drawing/2014/main" id="{AEAD9A5C-E78A-4317-AE32-DCAE995BF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757"/>
            <a:ext cx="1815" cy="1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2" name="Visio" r:id="rId3" imgW="1206574" imgH="717513" progId="Visio.Drawing.6">
                    <p:embed/>
                  </p:oleObj>
                </mc:Choice>
                <mc:Fallback>
                  <p:oleObj name="Visio" r:id="rId3" imgW="1206574" imgH="717513" progId="Visio.Drawing.6">
                    <p:embed/>
                    <p:pic>
                      <p:nvPicPr>
                        <p:cNvPr id="49169" name="Object 5">
                          <a:extLst>
                            <a:ext uri="{FF2B5EF4-FFF2-40B4-BE49-F238E27FC236}">
                              <a16:creationId xmlns:a16="http://schemas.microsoft.com/office/drawing/2014/main" id="{AEAD9A5C-E78A-4317-AE32-DCAE995BF4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757"/>
                          <a:ext cx="1815" cy="1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0" name="Object 6">
              <a:extLst>
                <a:ext uri="{FF2B5EF4-FFF2-40B4-BE49-F238E27FC236}">
                  <a16:creationId xmlns:a16="http://schemas.microsoft.com/office/drawing/2014/main" id="{80AB1921-B3AD-45BD-A456-64AAD4C1E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7" y="1347"/>
            <a:ext cx="42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3" name="公式" r:id="rId5" imgW="260412" imgH="184334" progId="Equation.3">
                    <p:embed/>
                  </p:oleObj>
                </mc:Choice>
                <mc:Fallback>
                  <p:oleObj name="公式" r:id="rId5" imgW="260412" imgH="184334" progId="Equation.3">
                    <p:embed/>
                    <p:pic>
                      <p:nvPicPr>
                        <p:cNvPr id="49170" name="Object 6">
                          <a:extLst>
                            <a:ext uri="{FF2B5EF4-FFF2-40B4-BE49-F238E27FC236}">
                              <a16:creationId xmlns:a16="http://schemas.microsoft.com/office/drawing/2014/main" id="{80AB1921-B3AD-45BD-A456-64AAD4C1EB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1347"/>
                          <a:ext cx="421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7" name="AutoShape 7">
            <a:extLst>
              <a:ext uri="{FF2B5EF4-FFF2-40B4-BE49-F238E27FC236}">
                <a16:creationId xmlns:a16="http://schemas.microsoft.com/office/drawing/2014/main" id="{82958892-7B79-4515-BB01-79C5884D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209800"/>
            <a:ext cx="360363" cy="2159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id="{E7869185-709D-4839-A19B-7810C7DAA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5388" y="1130300"/>
          <a:ext cx="3744912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Visio" r:id="rId7" imgW="1390835" imgH="641401" progId="Visio.Drawing.6">
                  <p:embed/>
                </p:oleObj>
              </mc:Choice>
              <mc:Fallback>
                <p:oleObj name="Visio" r:id="rId7" imgW="1390835" imgH="641401" progId="Visio.Drawing.6">
                  <p:embed/>
                  <p:pic>
                    <p:nvPicPr>
                      <p:cNvPr id="56328" name="Object 8">
                        <a:extLst>
                          <a:ext uri="{FF2B5EF4-FFF2-40B4-BE49-F238E27FC236}">
                            <a16:creationId xmlns:a16="http://schemas.microsoft.com/office/drawing/2014/main" id="{E7869185-709D-4839-A19B-7810C7DAA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130300"/>
                        <a:ext cx="3744912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>
            <a:extLst>
              <a:ext uri="{FF2B5EF4-FFF2-40B4-BE49-F238E27FC236}">
                <a16:creationId xmlns:a16="http://schemas.microsoft.com/office/drawing/2014/main" id="{35B02B1B-B46E-475C-9A78-812818316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403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 求输入电压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如图所示，求电路中的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</a:p>
        </p:txBody>
      </p:sp>
      <p:graphicFrame>
        <p:nvGraphicFramePr>
          <p:cNvPr id="56330" name="Object 10">
            <a:extLst>
              <a:ext uri="{FF2B5EF4-FFF2-40B4-BE49-F238E27FC236}">
                <a16:creationId xmlns:a16="http://schemas.microsoft.com/office/drawing/2014/main" id="{45A72E43-0FF0-4C72-AE39-F4860D723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005263"/>
          <a:ext cx="374332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Visio" r:id="rId9" imgW="1631913" imgH="723856" progId="Visio.Drawing.6">
                  <p:embed/>
                </p:oleObj>
              </mc:Choice>
              <mc:Fallback>
                <p:oleObj name="Visio" r:id="rId9" imgW="1631913" imgH="723856" progId="Visio.Drawing.6">
                  <p:embed/>
                  <p:pic>
                    <p:nvPicPr>
                      <p:cNvPr id="56330" name="Object 10">
                        <a:extLst>
                          <a:ext uri="{FF2B5EF4-FFF2-40B4-BE49-F238E27FC236}">
                            <a16:creationId xmlns:a16="http://schemas.microsoft.com/office/drawing/2014/main" id="{45A72E43-0FF0-4C72-AE39-F4860D723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05263"/>
                        <a:ext cx="374332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Line 12">
            <a:extLst>
              <a:ext uri="{FF2B5EF4-FFF2-40B4-BE49-F238E27FC236}">
                <a16:creationId xmlns:a16="http://schemas.microsoft.com/office/drawing/2014/main" id="{74C9723B-EAAD-4ED8-B20B-95403344F9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425" y="430688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3" name="Rectangle 13">
            <a:extLst>
              <a:ext uri="{FF2B5EF4-FFF2-40B4-BE49-F238E27FC236}">
                <a16:creationId xmlns:a16="http://schemas.microsoft.com/office/drawing/2014/main" id="{BF1968DD-27B5-48D4-82AB-750471EF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55530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/>
              <a:t>0</a:t>
            </a:r>
          </a:p>
        </p:txBody>
      </p:sp>
      <p:sp>
        <p:nvSpPr>
          <p:cNvPr id="56335" name="Rectangle 15">
            <a:extLst>
              <a:ext uri="{FF2B5EF4-FFF2-40B4-BE49-F238E27FC236}">
                <a16:creationId xmlns:a16="http://schemas.microsoft.com/office/drawing/2014/main" id="{33132AB6-47B2-4DE9-87EF-239EC203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4797425"/>
            <a:ext cx="50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/>
              <a:t>Us</a:t>
            </a:r>
          </a:p>
        </p:txBody>
      </p:sp>
      <p:graphicFrame>
        <p:nvGraphicFramePr>
          <p:cNvPr id="56336" name="Object 16">
            <a:extLst>
              <a:ext uri="{FF2B5EF4-FFF2-40B4-BE49-F238E27FC236}">
                <a16:creationId xmlns:a16="http://schemas.microsoft.com/office/drawing/2014/main" id="{CDC0C68A-5D03-4DD0-A2A0-69032C14B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132263"/>
          <a:ext cx="7889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公式" r:id="rId11" imgW="311310" imgH="209704" progId="Equation.3">
                  <p:embed/>
                </p:oleObj>
              </mc:Choice>
              <mc:Fallback>
                <p:oleObj name="公式" r:id="rId11" imgW="311310" imgH="209704" progId="Equation.3">
                  <p:embed/>
                  <p:pic>
                    <p:nvPicPr>
                      <p:cNvPr id="56336" name="Object 16">
                        <a:extLst>
                          <a:ext uri="{FF2B5EF4-FFF2-40B4-BE49-F238E27FC236}">
                            <a16:creationId xmlns:a16="http://schemas.microsoft.com/office/drawing/2014/main" id="{CDC0C68A-5D03-4DD0-A2A0-69032C14B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32263"/>
                        <a:ext cx="7889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7">
            <a:extLst>
              <a:ext uri="{FF2B5EF4-FFF2-40B4-BE49-F238E27FC236}">
                <a16:creationId xmlns:a16="http://schemas.microsoft.com/office/drawing/2014/main" id="{0C6F60D7-E437-4AF3-8F5D-817D16E4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641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</a:p>
        </p:txBody>
      </p:sp>
      <p:sp>
        <p:nvSpPr>
          <p:cNvPr id="56338" name="Line 18">
            <a:extLst>
              <a:ext uri="{FF2B5EF4-FFF2-40B4-BE49-F238E27FC236}">
                <a16:creationId xmlns:a16="http://schemas.microsoft.com/office/drawing/2014/main" id="{94ED05DB-800C-4F39-B940-3DBC0F096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50133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6334A9F2-37DE-4F17-B777-74D4405D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013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0" name="Rectangle 20">
            <a:extLst>
              <a:ext uri="{FF2B5EF4-FFF2-40B4-BE49-F238E27FC236}">
                <a16:creationId xmlns:a16="http://schemas.microsoft.com/office/drawing/2014/main" id="{CF150E04-BAFD-4177-AF7A-2067FD2F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516563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  <a:r>
              <a:rPr kumimoji="1" lang="en-US" altLang="zh-CN" sz="2400" b="1" baseline="-25000"/>
              <a:t>0</a:t>
            </a: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AFADE581-A8A6-455E-8C10-FA523A488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5589588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9" grpId="0"/>
      <p:bldP spid="56333" grpId="0"/>
      <p:bldP spid="56335" grpId="0"/>
      <p:bldP spid="56337" grpId="0"/>
      <p:bldP spid="5634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>
            <a:extLst>
              <a:ext uri="{FF2B5EF4-FFF2-40B4-BE49-F238E27FC236}">
                <a16:creationId xmlns:a16="http://schemas.microsoft.com/office/drawing/2014/main" id="{A75111DD-5301-4CD2-B516-FF22C0FC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765175"/>
            <a:ext cx="1223963" cy="576263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分析</a:t>
            </a:r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C2DF323D-2EC1-46E1-BA8C-E30C03EBC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827088"/>
          <a:ext cx="3660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公式" r:id="rId3" imgW="1619287" imgH="209704" progId="Equation.3">
                  <p:embed/>
                </p:oleObj>
              </mc:Choice>
              <mc:Fallback>
                <p:oleObj name="公式" r:id="rId3" imgW="1619287" imgH="209704" progId="Equation.3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C2DF323D-2EC1-46E1-BA8C-E30C03EBC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827088"/>
                        <a:ext cx="3660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12208D4A-4897-4B87-8ACE-243DB5BDA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492375"/>
          <a:ext cx="374332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Visio" r:id="rId5" imgW="1631913" imgH="723856" progId="Visio.Drawing.6">
                  <p:embed/>
                </p:oleObj>
              </mc:Choice>
              <mc:Fallback>
                <p:oleObj name="Visio" r:id="rId5" imgW="1631913" imgH="723856" progId="Visio.Drawing.6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12208D4A-4897-4B87-8ACE-243DB5BDA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2375"/>
                        <a:ext cx="374332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C38C7334-762B-4998-A65C-5DD911BF5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674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     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单独作用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728EE5EE-54A6-449C-B954-0DE61DCFC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2508250"/>
          <a:ext cx="582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公式" r:id="rId7" imgW="285664" imgH="197019" progId="Equation.3">
                  <p:embed/>
                </p:oleObj>
              </mc:Choice>
              <mc:Fallback>
                <p:oleObj name="公式" r:id="rId7" imgW="285664" imgH="197019" progId="Equation.3">
                  <p:embed/>
                  <p:pic>
                    <p:nvPicPr>
                      <p:cNvPr id="57352" name="Object 8">
                        <a:extLst>
                          <a:ext uri="{FF2B5EF4-FFF2-40B4-BE49-F238E27FC236}">
                            <a16:creationId xmlns:a16="http://schemas.microsoft.com/office/drawing/2014/main" id="{728EE5EE-54A6-449C-B954-0DE61DCFC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508250"/>
                        <a:ext cx="5826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Rectangle 9">
            <a:extLst>
              <a:ext uri="{FF2B5EF4-FFF2-40B4-BE49-F238E27FC236}">
                <a16:creationId xmlns:a16="http://schemas.microsoft.com/office/drawing/2014/main" id="{6E418974-DDE0-4B75-A832-21B6AC2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556125"/>
            <a:ext cx="6413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态</a:t>
            </a:r>
          </a:p>
        </p:txBody>
      </p:sp>
      <p:graphicFrame>
        <p:nvGraphicFramePr>
          <p:cNvPr id="57354" name="Object 10">
            <a:extLst>
              <a:ext uri="{FF2B5EF4-FFF2-40B4-BE49-F238E27FC236}">
                <a16:creationId xmlns:a16="http://schemas.microsoft.com/office/drawing/2014/main" id="{5F17C356-CEBF-46F4-8D42-6F9296BDA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5388" y="2327275"/>
          <a:ext cx="382905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公式" r:id="rId9" imgW="1581014" imgH="1187266" progId="Equation.3">
                  <p:embed/>
                </p:oleObj>
              </mc:Choice>
              <mc:Fallback>
                <p:oleObj name="公式" r:id="rId9" imgW="1581014" imgH="1187266" progId="Equation.3">
                  <p:embed/>
                  <p:pic>
                    <p:nvPicPr>
                      <p:cNvPr id="57354" name="Object 10">
                        <a:extLst>
                          <a:ext uri="{FF2B5EF4-FFF2-40B4-BE49-F238E27FC236}">
                            <a16:creationId xmlns:a16="http://schemas.microsoft.com/office/drawing/2014/main" id="{5F17C356-CEBF-46F4-8D42-6F9296BDA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2327275"/>
                        <a:ext cx="3829050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>
            <a:extLst>
              <a:ext uri="{FF2B5EF4-FFF2-40B4-BE49-F238E27FC236}">
                <a16:creationId xmlns:a16="http://schemas.microsoft.com/office/drawing/2014/main" id="{D9F7E247-B12A-43E9-A5E2-DFF38BC13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1654175"/>
          <a:ext cx="1455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公式" r:id="rId11" imgW="590661" imgH="209704" progId="Equation.3">
                  <p:embed/>
                </p:oleObj>
              </mc:Choice>
              <mc:Fallback>
                <p:oleObj name="公式" r:id="rId11" imgW="590661" imgH="209704" progId="Equation.3">
                  <p:embed/>
                  <p:pic>
                    <p:nvPicPr>
                      <p:cNvPr id="57355" name="Object 11">
                        <a:extLst>
                          <a:ext uri="{FF2B5EF4-FFF2-40B4-BE49-F238E27FC236}">
                            <a16:creationId xmlns:a16="http://schemas.microsoft.com/office/drawing/2014/main" id="{D9F7E247-B12A-43E9-A5E2-DFF38BC13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654175"/>
                        <a:ext cx="14557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2">
            <a:extLst>
              <a:ext uri="{FF2B5EF4-FFF2-40B4-BE49-F238E27FC236}">
                <a16:creationId xmlns:a16="http://schemas.microsoft.com/office/drawing/2014/main" id="{01F30472-425C-4BA4-8C38-CDD766EF4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563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单独作用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7357" name="Object 13">
            <a:extLst>
              <a:ext uri="{FF2B5EF4-FFF2-40B4-BE49-F238E27FC236}">
                <a16:creationId xmlns:a16="http://schemas.microsoft.com/office/drawing/2014/main" id="{6ABC380E-C98E-429F-B2A7-7B8014EB30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5589588"/>
          <a:ext cx="20018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公式" r:id="rId13" imgW="819113" imgH="209704" progId="Equation.3">
                  <p:embed/>
                </p:oleObj>
              </mc:Choice>
              <mc:Fallback>
                <p:oleObj name="公式" r:id="rId13" imgW="819113" imgH="209704" progId="Equation.3">
                  <p:embed/>
                  <p:pic>
                    <p:nvPicPr>
                      <p:cNvPr id="57357" name="Object 13">
                        <a:extLst>
                          <a:ext uri="{FF2B5EF4-FFF2-40B4-BE49-F238E27FC236}">
                            <a16:creationId xmlns:a16="http://schemas.microsoft.com/office/drawing/2014/main" id="{6ABC380E-C98E-429F-B2A7-7B8014EB3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589588"/>
                        <a:ext cx="200183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4">
            <a:extLst>
              <a:ext uri="{FF2B5EF4-FFF2-40B4-BE49-F238E27FC236}">
                <a16:creationId xmlns:a16="http://schemas.microsoft.com/office/drawing/2014/main" id="{04E695BF-DF62-4E79-AEFE-1D573A8BE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541713"/>
          <a:ext cx="12239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公式" r:id="rId15" imgW="590661" imgH="209704" progId="Equation.3">
                  <p:embed/>
                </p:oleObj>
              </mc:Choice>
              <mc:Fallback>
                <p:oleObj name="公式" r:id="rId15" imgW="590661" imgH="209704" progId="Equation.3">
                  <p:embed/>
                  <p:pic>
                    <p:nvPicPr>
                      <p:cNvPr id="50188" name="Object 14">
                        <a:extLst>
                          <a:ext uri="{FF2B5EF4-FFF2-40B4-BE49-F238E27FC236}">
                            <a16:creationId xmlns:a16="http://schemas.microsoft.com/office/drawing/2014/main" id="{04E695BF-DF62-4E79-AEFE-1D573A8BE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41713"/>
                        <a:ext cx="12239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3" grpId="0" animBg="1"/>
      <p:bldP spid="5735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0BA73B68-686F-41B9-B95F-571E55BAA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750" y="333375"/>
          <a:ext cx="374332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Visio" r:id="rId3" imgW="1631913" imgH="723856" progId="Visio.Drawing.6">
                  <p:embed/>
                </p:oleObj>
              </mc:Choice>
              <mc:Fallback>
                <p:oleObj name="Visio" r:id="rId3" imgW="1631913" imgH="723856" progId="Visio.Drawing.6">
                  <p:embed/>
                  <p:pic>
                    <p:nvPicPr>
                      <p:cNvPr id="51202" name="Object 4">
                        <a:extLst>
                          <a:ext uri="{FF2B5EF4-FFF2-40B4-BE49-F238E27FC236}">
                            <a16:creationId xmlns:a16="http://schemas.microsoft.com/office/drawing/2014/main" id="{0BA73B68-686F-41B9-B95F-571E55BAA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33375"/>
                        <a:ext cx="374332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5">
            <a:extLst>
              <a:ext uri="{FF2B5EF4-FFF2-40B4-BE49-F238E27FC236}">
                <a16:creationId xmlns:a16="http://schemas.microsoft.com/office/drawing/2014/main" id="{0E064267-3DB2-49F5-9575-020E73F77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362075"/>
          <a:ext cx="14970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公式" r:id="rId5" imgW="819113" imgH="209704" progId="Equation.3">
                  <p:embed/>
                </p:oleObj>
              </mc:Choice>
              <mc:Fallback>
                <p:oleObj name="公式" r:id="rId5" imgW="819113" imgH="209704" progId="Equation.3">
                  <p:embed/>
                  <p:pic>
                    <p:nvPicPr>
                      <p:cNvPr id="51203" name="Object 5">
                        <a:extLst>
                          <a:ext uri="{FF2B5EF4-FFF2-40B4-BE49-F238E27FC236}">
                            <a16:creationId xmlns:a16="http://schemas.microsoft.com/office/drawing/2014/main" id="{0E064267-3DB2-49F5-9575-020E73F77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62075"/>
                        <a:ext cx="14970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6">
            <a:extLst>
              <a:ext uri="{FF2B5EF4-FFF2-40B4-BE49-F238E27FC236}">
                <a16:creationId xmlns:a16="http://schemas.microsoft.com/office/drawing/2014/main" id="{02D94773-65B6-407F-9D86-A600C2751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2188" y="349250"/>
          <a:ext cx="5826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公式" r:id="rId7" imgW="285664" imgH="197019" progId="Equation.3">
                  <p:embed/>
                </p:oleObj>
              </mc:Choice>
              <mc:Fallback>
                <p:oleObj name="公式" r:id="rId7" imgW="285664" imgH="197019" progId="Equation.3">
                  <p:embed/>
                  <p:pic>
                    <p:nvPicPr>
                      <p:cNvPr id="51204" name="Object 6">
                        <a:extLst>
                          <a:ext uri="{FF2B5EF4-FFF2-40B4-BE49-F238E27FC236}">
                            <a16:creationId xmlns:a16="http://schemas.microsoft.com/office/drawing/2014/main" id="{02D94773-65B6-407F-9D86-A600C2751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349250"/>
                        <a:ext cx="5826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8">
            <a:extLst>
              <a:ext uri="{FF2B5EF4-FFF2-40B4-BE49-F238E27FC236}">
                <a16:creationId xmlns:a16="http://schemas.microsoft.com/office/drawing/2014/main" id="{0CD61F1C-BCE4-43E2-9F70-63B1763A1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25" y="1236663"/>
          <a:ext cx="43465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公式" r:id="rId9" imgW="1797235" imgH="412669" progId="Equation.3">
                  <p:embed/>
                </p:oleObj>
              </mc:Choice>
              <mc:Fallback>
                <p:oleObj name="公式" r:id="rId9" imgW="1797235" imgH="412669" progId="Equation.3">
                  <p:embed/>
                  <p:pic>
                    <p:nvPicPr>
                      <p:cNvPr id="51205" name="Object 8">
                        <a:extLst>
                          <a:ext uri="{FF2B5EF4-FFF2-40B4-BE49-F238E27FC236}">
                            <a16:creationId xmlns:a16="http://schemas.microsoft.com/office/drawing/2014/main" id="{0CD61F1C-BCE4-43E2-9F70-63B1763A1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236663"/>
                        <a:ext cx="43465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9">
            <a:extLst>
              <a:ext uri="{FF2B5EF4-FFF2-40B4-BE49-F238E27FC236}">
                <a16:creationId xmlns:a16="http://schemas.microsoft.com/office/drawing/2014/main" id="{80875A86-AFB8-41CD-8AD0-8315C6505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2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最后结果：</a:t>
            </a:r>
          </a:p>
        </p:txBody>
      </p:sp>
      <p:graphicFrame>
        <p:nvGraphicFramePr>
          <p:cNvPr id="51207" name="Object 10">
            <a:extLst>
              <a:ext uri="{FF2B5EF4-FFF2-40B4-BE49-F238E27FC236}">
                <a16:creationId xmlns:a16="http://schemas.microsoft.com/office/drawing/2014/main" id="{7E5E1519-5E85-433C-B757-9C829A6F0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820988"/>
          <a:ext cx="87249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公式" r:id="rId11" imgW="3626035" imgH="412669" progId="Equation.3">
                  <p:embed/>
                </p:oleObj>
              </mc:Choice>
              <mc:Fallback>
                <p:oleObj name="公式" r:id="rId11" imgW="3626035" imgH="412669" progId="Equation.3">
                  <p:embed/>
                  <p:pic>
                    <p:nvPicPr>
                      <p:cNvPr id="51207" name="Object 10">
                        <a:extLst>
                          <a:ext uri="{FF2B5EF4-FFF2-40B4-BE49-F238E27FC236}">
                            <a16:creationId xmlns:a16="http://schemas.microsoft.com/office/drawing/2014/main" id="{7E5E1519-5E85-433C-B757-9C829A6F0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820988"/>
                        <a:ext cx="87249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11">
            <a:extLst>
              <a:ext uri="{FF2B5EF4-FFF2-40B4-BE49-F238E27FC236}">
                <a16:creationId xmlns:a16="http://schemas.microsoft.com/office/drawing/2014/main" id="{0FF794FE-4AE2-44AC-8EB6-DEF7F67C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89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波形：</a:t>
            </a:r>
          </a:p>
        </p:txBody>
      </p:sp>
      <p:sp>
        <p:nvSpPr>
          <p:cNvPr id="51209" name="Rectangle 12">
            <a:extLst>
              <a:ext uri="{FF2B5EF4-FFF2-40B4-BE49-F238E27FC236}">
                <a16:creationId xmlns:a16="http://schemas.microsoft.com/office/drawing/2014/main" id="{F8198740-58F6-4D4A-B7EF-2BD3A109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668338"/>
            <a:ext cx="423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/>
              <a:t> </a:t>
            </a:r>
            <a:r>
              <a:rPr kumimoji="1" lang="zh-CN" altLang="en-US" sz="2400" b="1"/>
              <a:t>直接将上面的结果延时即可：</a:t>
            </a:r>
          </a:p>
        </p:txBody>
      </p:sp>
      <p:sp>
        <p:nvSpPr>
          <p:cNvPr id="51210" name="Line 13">
            <a:extLst>
              <a:ext uri="{FF2B5EF4-FFF2-40B4-BE49-F238E27FC236}">
                <a16:creationId xmlns:a16="http://schemas.microsoft.com/office/drawing/2014/main" id="{EE6874AF-6E17-49FD-B506-B8256BE33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516563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14">
            <a:extLst>
              <a:ext uri="{FF2B5EF4-FFF2-40B4-BE49-F238E27FC236}">
                <a16:creationId xmlns:a16="http://schemas.microsoft.com/office/drawing/2014/main" id="{9A8B8EED-7661-44C0-A910-5D7B7C955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4365625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15">
            <a:extLst>
              <a:ext uri="{FF2B5EF4-FFF2-40B4-BE49-F238E27FC236}">
                <a16:creationId xmlns:a16="http://schemas.microsoft.com/office/drawing/2014/main" id="{146C63DF-7BFA-425D-BC49-1D6EF31A3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4652963"/>
            <a:ext cx="28797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6">
            <a:extLst>
              <a:ext uri="{FF2B5EF4-FFF2-40B4-BE49-F238E27FC236}">
                <a16:creationId xmlns:a16="http://schemas.microsoft.com/office/drawing/2014/main" id="{5C997C62-076D-474C-B3DB-C53476C25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6381750"/>
            <a:ext cx="28797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Freeform 17">
            <a:extLst>
              <a:ext uri="{FF2B5EF4-FFF2-40B4-BE49-F238E27FC236}">
                <a16:creationId xmlns:a16="http://schemas.microsoft.com/office/drawing/2014/main" id="{923B1AB0-FC71-427D-8387-DCC2F7A7577B}"/>
              </a:ext>
            </a:extLst>
          </p:cNvPr>
          <p:cNvSpPr>
            <a:spLocks/>
          </p:cNvSpPr>
          <p:nvPr/>
        </p:nvSpPr>
        <p:spPr bwMode="auto">
          <a:xfrm>
            <a:off x="2124075" y="4652963"/>
            <a:ext cx="2663825" cy="863600"/>
          </a:xfrm>
          <a:custGeom>
            <a:avLst/>
            <a:gdLst>
              <a:gd name="T0" fmla="*/ 0 w 1678"/>
              <a:gd name="T1" fmla="*/ 2147483646 h 544"/>
              <a:gd name="T2" fmla="*/ 2147483646 w 1678"/>
              <a:gd name="T3" fmla="*/ 2147483646 h 544"/>
              <a:gd name="T4" fmla="*/ 2147483646 w 1678"/>
              <a:gd name="T5" fmla="*/ 2147483646 h 544"/>
              <a:gd name="T6" fmla="*/ 2147483646 w 1678"/>
              <a:gd name="T7" fmla="*/ 2147483646 h 544"/>
              <a:gd name="T8" fmla="*/ 2147483646 w 167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78" h="544">
                <a:moveTo>
                  <a:pt x="0" y="544"/>
                </a:moveTo>
                <a:cubicBezTo>
                  <a:pt x="87" y="465"/>
                  <a:pt x="174" y="386"/>
                  <a:pt x="272" y="318"/>
                </a:cubicBezTo>
                <a:cubicBezTo>
                  <a:pt x="370" y="250"/>
                  <a:pt x="484" y="182"/>
                  <a:pt x="590" y="136"/>
                </a:cubicBezTo>
                <a:cubicBezTo>
                  <a:pt x="696" y="90"/>
                  <a:pt x="726" y="68"/>
                  <a:pt x="907" y="45"/>
                </a:cubicBezTo>
                <a:cubicBezTo>
                  <a:pt x="1088" y="22"/>
                  <a:pt x="1383" y="11"/>
                  <a:pt x="1678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Freeform 18">
            <a:extLst>
              <a:ext uri="{FF2B5EF4-FFF2-40B4-BE49-F238E27FC236}">
                <a16:creationId xmlns:a16="http://schemas.microsoft.com/office/drawing/2014/main" id="{85E058C0-CDC6-4EB5-8728-74033C69B4C5}"/>
              </a:ext>
            </a:extLst>
          </p:cNvPr>
          <p:cNvSpPr>
            <a:spLocks/>
          </p:cNvSpPr>
          <p:nvPr/>
        </p:nvSpPr>
        <p:spPr bwMode="auto">
          <a:xfrm flipV="1">
            <a:off x="2916238" y="5518150"/>
            <a:ext cx="2663825" cy="863600"/>
          </a:xfrm>
          <a:custGeom>
            <a:avLst/>
            <a:gdLst>
              <a:gd name="T0" fmla="*/ 0 w 1678"/>
              <a:gd name="T1" fmla="*/ 2147483646 h 544"/>
              <a:gd name="T2" fmla="*/ 2147483646 w 1678"/>
              <a:gd name="T3" fmla="*/ 2147483646 h 544"/>
              <a:gd name="T4" fmla="*/ 2147483646 w 1678"/>
              <a:gd name="T5" fmla="*/ 2147483646 h 544"/>
              <a:gd name="T6" fmla="*/ 2147483646 w 1678"/>
              <a:gd name="T7" fmla="*/ 2147483646 h 544"/>
              <a:gd name="T8" fmla="*/ 2147483646 w 167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78" h="544">
                <a:moveTo>
                  <a:pt x="0" y="544"/>
                </a:moveTo>
                <a:cubicBezTo>
                  <a:pt x="87" y="465"/>
                  <a:pt x="174" y="386"/>
                  <a:pt x="272" y="318"/>
                </a:cubicBezTo>
                <a:cubicBezTo>
                  <a:pt x="370" y="250"/>
                  <a:pt x="484" y="182"/>
                  <a:pt x="590" y="136"/>
                </a:cubicBezTo>
                <a:cubicBezTo>
                  <a:pt x="696" y="90"/>
                  <a:pt x="726" y="68"/>
                  <a:pt x="907" y="45"/>
                </a:cubicBezTo>
                <a:cubicBezTo>
                  <a:pt x="1088" y="22"/>
                  <a:pt x="1383" y="11"/>
                  <a:pt x="1678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19">
            <a:extLst>
              <a:ext uri="{FF2B5EF4-FFF2-40B4-BE49-F238E27FC236}">
                <a16:creationId xmlns:a16="http://schemas.microsoft.com/office/drawing/2014/main" id="{16C7D171-ABE6-42D5-BE76-78EA701CE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494188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Rectangle 20">
            <a:extLst>
              <a:ext uri="{FF2B5EF4-FFF2-40B4-BE49-F238E27FC236}">
                <a16:creationId xmlns:a16="http://schemas.microsoft.com/office/drawing/2014/main" id="{C264D60C-6E6A-4D8A-B6C4-A2D3BF18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7685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</a:p>
        </p:txBody>
      </p:sp>
      <p:graphicFrame>
        <p:nvGraphicFramePr>
          <p:cNvPr id="51218" name="Object 21">
            <a:extLst>
              <a:ext uri="{FF2B5EF4-FFF2-40B4-BE49-F238E27FC236}">
                <a16:creationId xmlns:a16="http://schemas.microsoft.com/office/drawing/2014/main" id="{7909190B-FCE6-4F70-A9AF-E216344D5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4365625"/>
          <a:ext cx="3524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公式" r:id="rId13" imgW="222139" imgH="374613" progId="Equation.3">
                  <p:embed/>
                </p:oleObj>
              </mc:Choice>
              <mc:Fallback>
                <p:oleObj name="公式" r:id="rId13" imgW="222139" imgH="374613" progId="Equation.3">
                  <p:embed/>
                  <p:pic>
                    <p:nvPicPr>
                      <p:cNvPr id="51218" name="Object 21">
                        <a:extLst>
                          <a:ext uri="{FF2B5EF4-FFF2-40B4-BE49-F238E27FC236}">
                            <a16:creationId xmlns:a16="http://schemas.microsoft.com/office/drawing/2014/main" id="{7909190B-FCE6-4F70-A9AF-E216344D5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4365625"/>
                        <a:ext cx="3524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22">
            <a:extLst>
              <a:ext uri="{FF2B5EF4-FFF2-40B4-BE49-F238E27FC236}">
                <a16:creationId xmlns:a16="http://schemas.microsoft.com/office/drawing/2014/main" id="{78040F8B-C213-4869-99F8-B57DE3A30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6089650"/>
          <a:ext cx="5016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公式" r:id="rId15" imgW="323936" imgH="374613" progId="Equation.3">
                  <p:embed/>
                </p:oleObj>
              </mc:Choice>
              <mc:Fallback>
                <p:oleObj name="公式" r:id="rId15" imgW="323936" imgH="374613" progId="Equation.3">
                  <p:embed/>
                  <p:pic>
                    <p:nvPicPr>
                      <p:cNvPr id="51219" name="Object 22">
                        <a:extLst>
                          <a:ext uri="{FF2B5EF4-FFF2-40B4-BE49-F238E27FC236}">
                            <a16:creationId xmlns:a16="http://schemas.microsoft.com/office/drawing/2014/main" id="{78040F8B-C213-4869-99F8-B57DE3A30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089650"/>
                        <a:ext cx="5016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Rectangle 23">
            <a:extLst>
              <a:ext uri="{FF2B5EF4-FFF2-40B4-BE49-F238E27FC236}">
                <a16:creationId xmlns:a16="http://schemas.microsoft.com/office/drawing/2014/main" id="{78058AB1-3360-4516-BF5D-6629E9C8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548005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/>
              <a:t>0</a:t>
            </a:r>
          </a:p>
        </p:txBody>
      </p:sp>
      <p:graphicFrame>
        <p:nvGraphicFramePr>
          <p:cNvPr id="51221" name="Object 24">
            <a:extLst>
              <a:ext uri="{FF2B5EF4-FFF2-40B4-BE49-F238E27FC236}">
                <a16:creationId xmlns:a16="http://schemas.microsoft.com/office/drawing/2014/main" id="{23193E63-B86D-4F24-878D-0458A0D13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221163"/>
          <a:ext cx="5826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公式" r:id="rId17" imgW="285664" imgH="197019" progId="Equation.3">
                  <p:embed/>
                </p:oleObj>
              </mc:Choice>
              <mc:Fallback>
                <p:oleObj name="公式" r:id="rId17" imgW="285664" imgH="197019" progId="Equation.3">
                  <p:embed/>
                  <p:pic>
                    <p:nvPicPr>
                      <p:cNvPr id="51221" name="Object 24">
                        <a:extLst>
                          <a:ext uri="{FF2B5EF4-FFF2-40B4-BE49-F238E27FC236}">
                            <a16:creationId xmlns:a16="http://schemas.microsoft.com/office/drawing/2014/main" id="{23193E63-B86D-4F24-878D-0458A0D13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21163"/>
                        <a:ext cx="5826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5">
            <a:extLst>
              <a:ext uri="{FF2B5EF4-FFF2-40B4-BE49-F238E27FC236}">
                <a16:creationId xmlns:a16="http://schemas.microsoft.com/office/drawing/2014/main" id="{778F8DA5-E96F-419D-BB2C-638E3C16E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949950"/>
          <a:ext cx="5826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公式" r:id="rId19" imgW="285664" imgH="197019" progId="Equation.3">
                  <p:embed/>
                </p:oleObj>
              </mc:Choice>
              <mc:Fallback>
                <p:oleObj name="公式" r:id="rId19" imgW="285664" imgH="197019" progId="Equation.3">
                  <p:embed/>
                  <p:pic>
                    <p:nvPicPr>
                      <p:cNvPr id="51222" name="Object 25">
                        <a:extLst>
                          <a:ext uri="{FF2B5EF4-FFF2-40B4-BE49-F238E27FC236}">
                            <a16:creationId xmlns:a16="http://schemas.microsoft.com/office/drawing/2014/main" id="{778F8DA5-E96F-419D-BB2C-638E3C16E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949950"/>
                        <a:ext cx="5826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3" name="Freeform 27">
            <a:extLst>
              <a:ext uri="{FF2B5EF4-FFF2-40B4-BE49-F238E27FC236}">
                <a16:creationId xmlns:a16="http://schemas.microsoft.com/office/drawing/2014/main" id="{387AF5ED-7D81-46AA-8E3F-94788CB4822E}"/>
              </a:ext>
            </a:extLst>
          </p:cNvPr>
          <p:cNvSpPr>
            <a:spLocks/>
          </p:cNvSpPr>
          <p:nvPr/>
        </p:nvSpPr>
        <p:spPr bwMode="auto">
          <a:xfrm>
            <a:off x="2916238" y="4941888"/>
            <a:ext cx="2519362" cy="514350"/>
          </a:xfrm>
          <a:custGeom>
            <a:avLst/>
            <a:gdLst>
              <a:gd name="T0" fmla="*/ 0 w 1587"/>
              <a:gd name="T1" fmla="*/ 0 h 324"/>
              <a:gd name="T2" fmla="*/ 2147483646 w 1587"/>
              <a:gd name="T3" fmla="*/ 2147483646 h 324"/>
              <a:gd name="T4" fmla="*/ 2147483646 w 1587"/>
              <a:gd name="T5" fmla="*/ 2147483646 h 324"/>
              <a:gd name="T6" fmla="*/ 2147483646 w 1587"/>
              <a:gd name="T7" fmla="*/ 2147483646 h 324"/>
              <a:gd name="T8" fmla="*/ 2147483646 w 1587"/>
              <a:gd name="T9" fmla="*/ 2147483646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324">
                <a:moveTo>
                  <a:pt x="0" y="0"/>
                </a:moveTo>
                <a:cubicBezTo>
                  <a:pt x="71" y="68"/>
                  <a:pt x="143" y="136"/>
                  <a:pt x="226" y="181"/>
                </a:cubicBezTo>
                <a:cubicBezTo>
                  <a:pt x="309" y="226"/>
                  <a:pt x="370" y="249"/>
                  <a:pt x="498" y="272"/>
                </a:cubicBezTo>
                <a:cubicBezTo>
                  <a:pt x="626" y="295"/>
                  <a:pt x="816" y="310"/>
                  <a:pt x="997" y="317"/>
                </a:cubicBezTo>
                <a:cubicBezTo>
                  <a:pt x="1178" y="324"/>
                  <a:pt x="1382" y="320"/>
                  <a:pt x="1587" y="317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4" name="Freeform 28">
            <a:extLst>
              <a:ext uri="{FF2B5EF4-FFF2-40B4-BE49-F238E27FC236}">
                <a16:creationId xmlns:a16="http://schemas.microsoft.com/office/drawing/2014/main" id="{43EAD7D1-9AE1-440D-B575-2CFC82FA82F6}"/>
              </a:ext>
            </a:extLst>
          </p:cNvPr>
          <p:cNvSpPr>
            <a:spLocks/>
          </p:cNvSpPr>
          <p:nvPr/>
        </p:nvSpPr>
        <p:spPr bwMode="auto">
          <a:xfrm>
            <a:off x="2124075" y="4941888"/>
            <a:ext cx="792163" cy="574675"/>
          </a:xfrm>
          <a:custGeom>
            <a:avLst/>
            <a:gdLst>
              <a:gd name="T0" fmla="*/ 0 w 499"/>
              <a:gd name="T1" fmla="*/ 2147483646 h 362"/>
              <a:gd name="T2" fmla="*/ 2147483646 w 499"/>
              <a:gd name="T3" fmla="*/ 2147483646 h 362"/>
              <a:gd name="T4" fmla="*/ 2147483646 w 499"/>
              <a:gd name="T5" fmla="*/ 0 h 3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362">
                <a:moveTo>
                  <a:pt x="0" y="362"/>
                </a:moveTo>
                <a:cubicBezTo>
                  <a:pt x="94" y="279"/>
                  <a:pt x="189" y="196"/>
                  <a:pt x="272" y="136"/>
                </a:cubicBezTo>
                <a:cubicBezTo>
                  <a:pt x="355" y="76"/>
                  <a:pt x="427" y="38"/>
                  <a:pt x="499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5" name="Object 29">
            <a:extLst>
              <a:ext uri="{FF2B5EF4-FFF2-40B4-BE49-F238E27FC236}">
                <a16:creationId xmlns:a16="http://schemas.microsoft.com/office/drawing/2014/main" id="{B1CDF811-47A9-45F4-88B3-D1D3457C8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3" y="4797425"/>
          <a:ext cx="7302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公式" r:id="rId21" imgW="285664" imgH="197019" progId="Equation.3">
                  <p:embed/>
                </p:oleObj>
              </mc:Choice>
              <mc:Fallback>
                <p:oleObj name="公式" r:id="rId21" imgW="285664" imgH="197019" progId="Equation.3">
                  <p:embed/>
                  <p:pic>
                    <p:nvPicPr>
                      <p:cNvPr id="51225" name="Object 29">
                        <a:extLst>
                          <a:ext uri="{FF2B5EF4-FFF2-40B4-BE49-F238E27FC236}">
                            <a16:creationId xmlns:a16="http://schemas.microsoft.com/office/drawing/2014/main" id="{B1CDF811-47A9-45F4-88B3-D1D3457C8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797425"/>
                        <a:ext cx="7302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>
            <a:extLst>
              <a:ext uri="{FF2B5EF4-FFF2-40B4-BE49-F238E27FC236}">
                <a16:creationId xmlns:a16="http://schemas.microsoft.com/office/drawing/2014/main" id="{0974E331-97B7-4D26-8D98-D1D23BA40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549275"/>
            <a:ext cx="4248150" cy="57943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8   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强迫跃变</a:t>
            </a:r>
          </a:p>
        </p:txBody>
      </p:sp>
      <p:graphicFrame>
        <p:nvGraphicFramePr>
          <p:cNvPr id="52227" name="Object 5">
            <a:extLst>
              <a:ext uri="{FF2B5EF4-FFF2-40B4-BE49-F238E27FC236}">
                <a16:creationId xmlns:a16="http://schemas.microsoft.com/office/drawing/2014/main" id="{C1CF7607-0BDE-4478-B88A-929B421DA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512888"/>
          <a:ext cx="309721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Visio" r:id="rId3" imgW="1149362" imgH="622373" progId="Visio.Drawing.6">
                  <p:embed/>
                </p:oleObj>
              </mc:Choice>
              <mc:Fallback>
                <p:oleObj name="Visio" r:id="rId3" imgW="1149362" imgH="622373" progId="Visio.Drawing.6">
                  <p:embed/>
                  <p:pic>
                    <p:nvPicPr>
                      <p:cNvPr id="52227" name="Object 5">
                        <a:extLst>
                          <a:ext uri="{FF2B5EF4-FFF2-40B4-BE49-F238E27FC236}">
                            <a16:creationId xmlns:a16="http://schemas.microsoft.com/office/drawing/2014/main" id="{C1CF7607-0BDE-4478-B88A-929B421DA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12888"/>
                        <a:ext cx="3097212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6">
            <a:extLst>
              <a:ext uri="{FF2B5EF4-FFF2-40B4-BE49-F238E27FC236}">
                <a16:creationId xmlns:a16="http://schemas.microsoft.com/office/drawing/2014/main" id="{7EF4461C-7347-4E29-962F-632F3CEA1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1941513"/>
          <a:ext cx="1581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公式" r:id="rId5" imgW="641165" imgH="209704" progId="Equation.3">
                  <p:embed/>
                </p:oleObj>
              </mc:Choice>
              <mc:Fallback>
                <p:oleObj name="公式" r:id="rId5" imgW="641165" imgH="209704" progId="Equation.3">
                  <p:embed/>
                  <p:pic>
                    <p:nvPicPr>
                      <p:cNvPr id="52228" name="Object 6">
                        <a:extLst>
                          <a:ext uri="{FF2B5EF4-FFF2-40B4-BE49-F238E27FC236}">
                            <a16:creationId xmlns:a16="http://schemas.microsoft.com/office/drawing/2014/main" id="{7EF4461C-7347-4E29-962F-632F3CEA1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1941513"/>
                        <a:ext cx="15811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7">
            <a:extLst>
              <a:ext uri="{FF2B5EF4-FFF2-40B4-BE49-F238E27FC236}">
                <a16:creationId xmlns:a16="http://schemas.microsoft.com/office/drawing/2014/main" id="{E79E0C33-8BEE-4A36-A20E-E119F9014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2636838"/>
          <a:ext cx="20081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公式" r:id="rId7" imgW="819113" imgH="209704" progId="Equation.3">
                  <p:embed/>
                </p:oleObj>
              </mc:Choice>
              <mc:Fallback>
                <p:oleObj name="公式" r:id="rId7" imgW="819113" imgH="209704" progId="Equation.3">
                  <p:embed/>
                  <p:pic>
                    <p:nvPicPr>
                      <p:cNvPr id="52229" name="Object 7">
                        <a:extLst>
                          <a:ext uri="{FF2B5EF4-FFF2-40B4-BE49-F238E27FC236}">
                            <a16:creationId xmlns:a16="http://schemas.microsoft.com/office/drawing/2014/main" id="{E79E0C33-8BEE-4A36-A20E-E119F9014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636838"/>
                        <a:ext cx="20081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8">
            <a:extLst>
              <a:ext uri="{FF2B5EF4-FFF2-40B4-BE49-F238E27FC236}">
                <a16:creationId xmlns:a16="http://schemas.microsoft.com/office/drawing/2014/main" id="{824772B0-28BE-4B79-849C-39CFB018A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2636838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CCFF"/>
                </a:solidFill>
              </a:rPr>
              <a:t>(KVL)</a:t>
            </a:r>
          </a:p>
        </p:txBody>
      </p:sp>
      <p:sp>
        <p:nvSpPr>
          <p:cNvPr id="52231" name="Rectangle 9">
            <a:extLst>
              <a:ext uri="{FF2B5EF4-FFF2-40B4-BE49-F238E27FC236}">
                <a16:creationId xmlns:a16="http://schemas.microsoft.com/office/drawing/2014/main" id="{D8C93D42-50F7-4DD7-BF40-CC5F8044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004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此时：</a:t>
            </a:r>
          </a:p>
        </p:txBody>
      </p:sp>
      <p:graphicFrame>
        <p:nvGraphicFramePr>
          <p:cNvPr id="52232" name="Object 10">
            <a:extLst>
              <a:ext uri="{FF2B5EF4-FFF2-40B4-BE49-F238E27FC236}">
                <a16:creationId xmlns:a16="http://schemas.microsoft.com/office/drawing/2014/main" id="{16822A14-BAD2-498E-9E62-17FDE0339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513" y="3573463"/>
          <a:ext cx="2343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公式" r:id="rId9" imgW="958788" imgH="209704" progId="Equation.3">
                  <p:embed/>
                </p:oleObj>
              </mc:Choice>
              <mc:Fallback>
                <p:oleObj name="公式" r:id="rId9" imgW="958788" imgH="209704" progId="Equation.3">
                  <p:embed/>
                  <p:pic>
                    <p:nvPicPr>
                      <p:cNvPr id="52232" name="Object 10">
                        <a:extLst>
                          <a:ext uri="{FF2B5EF4-FFF2-40B4-BE49-F238E27FC236}">
                            <a16:creationId xmlns:a16="http://schemas.microsoft.com/office/drawing/2014/main" id="{16822A14-BAD2-498E-9E62-17FDE0339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573463"/>
                        <a:ext cx="23431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11">
            <a:extLst>
              <a:ext uri="{FF2B5EF4-FFF2-40B4-BE49-F238E27FC236}">
                <a16:creationId xmlns:a16="http://schemas.microsoft.com/office/drawing/2014/main" id="{8C6DCBF2-B793-4FC9-83A2-2ADF7395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40225"/>
            <a:ext cx="719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即初始状态在换路瞬间发生了跃变，称为</a:t>
            </a:r>
            <a:r>
              <a:rPr kumimoji="1" lang="zh-CN" altLang="en-US" sz="2400" b="1">
                <a:solidFill>
                  <a:schemeClr val="folHlink"/>
                </a:solidFill>
              </a:rPr>
              <a:t>强迫跃变</a:t>
            </a:r>
            <a:r>
              <a:rPr kumimoji="1" lang="zh-CN" altLang="en-US" sz="2400" b="1"/>
              <a:t>。</a:t>
            </a:r>
          </a:p>
        </p:txBody>
      </p:sp>
      <p:sp>
        <p:nvSpPr>
          <p:cNvPr id="52234" name="AutoShape 12">
            <a:extLst>
              <a:ext uri="{FF2B5EF4-FFF2-40B4-BE49-F238E27FC236}">
                <a16:creationId xmlns:a16="http://schemas.microsoft.com/office/drawing/2014/main" id="{140643D8-168B-46D0-9F60-68661E6E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84763"/>
            <a:ext cx="1800225" cy="1008062"/>
          </a:xfrm>
          <a:prstGeom prst="irregularSeal1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注意</a:t>
            </a:r>
          </a:p>
        </p:txBody>
      </p:sp>
      <p:sp>
        <p:nvSpPr>
          <p:cNvPr id="52235" name="Rectangle 13">
            <a:extLst>
              <a:ext uri="{FF2B5EF4-FFF2-40B4-BE49-F238E27FC236}">
                <a16:creationId xmlns:a16="http://schemas.microsoft.com/office/drawing/2014/main" id="{E69DA00C-63EB-4153-843C-40A303E10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046663"/>
            <a:ext cx="64801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换路定理                 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前提是：              有限值，而此时闭合瞬间，电容短路，电流无穷大，不符合换路定理。</a:t>
            </a:r>
          </a:p>
        </p:txBody>
      </p:sp>
      <p:graphicFrame>
        <p:nvGraphicFramePr>
          <p:cNvPr id="52236" name="Object 14">
            <a:extLst>
              <a:ext uri="{FF2B5EF4-FFF2-40B4-BE49-F238E27FC236}">
                <a16:creationId xmlns:a16="http://schemas.microsoft.com/office/drawing/2014/main" id="{8A106749-15DB-463A-B302-A103B1329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5000625"/>
          <a:ext cx="23431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公式" r:id="rId11" imgW="958788" imgH="209704" progId="Equation.3">
                  <p:embed/>
                </p:oleObj>
              </mc:Choice>
              <mc:Fallback>
                <p:oleObj name="公式" r:id="rId11" imgW="958788" imgH="209704" progId="Equation.3">
                  <p:embed/>
                  <p:pic>
                    <p:nvPicPr>
                      <p:cNvPr id="52236" name="Object 14">
                        <a:extLst>
                          <a:ext uri="{FF2B5EF4-FFF2-40B4-BE49-F238E27FC236}">
                            <a16:creationId xmlns:a16="http://schemas.microsoft.com/office/drawing/2014/main" id="{8A106749-15DB-463A-B302-A103B13291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5000625"/>
                        <a:ext cx="23431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5">
            <a:extLst>
              <a:ext uri="{FF2B5EF4-FFF2-40B4-BE49-F238E27FC236}">
                <a16:creationId xmlns:a16="http://schemas.microsoft.com/office/drawing/2014/main" id="{1FE16543-955A-4CEC-9F25-25863D358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5521325"/>
          <a:ext cx="10652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公式" r:id="rId13" imgW="425339" imgH="209704" progId="Equation.3">
                  <p:embed/>
                </p:oleObj>
              </mc:Choice>
              <mc:Fallback>
                <p:oleObj name="公式" r:id="rId13" imgW="425339" imgH="209704" progId="Equation.3">
                  <p:embed/>
                  <p:pic>
                    <p:nvPicPr>
                      <p:cNvPr id="52237" name="Object 15">
                        <a:extLst>
                          <a:ext uri="{FF2B5EF4-FFF2-40B4-BE49-F238E27FC236}">
                            <a16:creationId xmlns:a16="http://schemas.microsoft.com/office/drawing/2014/main" id="{1FE16543-955A-4CEC-9F25-25863D358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521325"/>
                        <a:ext cx="10652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>
            <a:extLst>
              <a:ext uri="{FF2B5EF4-FFF2-40B4-BE49-F238E27FC236}">
                <a16:creationId xmlns:a16="http://schemas.microsoft.com/office/drawing/2014/main" id="{B796E227-585D-4CE4-98D3-E0E2C18B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9144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即   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合前：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S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合后：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9A0D0133-79EF-4D49-844F-CFFF889F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484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 →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，需要一个过程 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过渡过程。</a:t>
            </a:r>
            <a:endParaRPr kumimoji="1"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26F569A6-DBA4-445C-AD83-D43EF40FA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突变到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59924B48-0CCE-4548-859B-C437270F2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2747963"/>
          <a:ext cx="13541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90661" imgH="387299" progId="Equation.DSMT4">
                  <p:embed/>
                </p:oleObj>
              </mc:Choice>
              <mc:Fallback>
                <p:oleObj name="Equation" r:id="rId3" imgW="590661" imgH="387299" progId="Equation.DSMT4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59924B48-0CCE-4548-859B-C437270F2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747963"/>
                        <a:ext cx="13541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0">
            <a:extLst>
              <a:ext uri="{FF2B5EF4-FFF2-40B4-BE49-F238E27FC236}">
                <a16:creationId xmlns:a16="http://schemas.microsoft.com/office/drawing/2014/main" id="{9C2083CD-F759-4CD3-87B9-330D3BCD2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31892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D60DB4AA-826E-4DBF-B82D-98F13667F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32607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B90331D-2A9D-4F39-96DA-5A8D7592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282892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突变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BEC535A-3D51-452B-BBEE-B323BA2D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951163"/>
            <a:ext cx="4048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806B1258-003D-48F3-88A6-AC78152C2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5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＝∞，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 ≠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，违反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endParaRPr kumimoji="1"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97DE0383-5166-4F95-9F35-53E5E2C7E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543425"/>
            <a:ext cx="88566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∴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假设不成立。故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 →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要有一个过程，称为过渡过程。有动态元件（或储能元件）才存在过渡过程，纯电阻电路可以突变。</a:t>
            </a:r>
            <a:endParaRPr kumimoji="1"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7" grpId="0"/>
      <p:bldP spid="10252" grpId="0"/>
      <p:bldP spid="10253" grpId="0"/>
      <p:bldP spid="10254" grpId="0"/>
      <p:bldP spid="1025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>
            <a:extLst>
              <a:ext uri="{FF2B5EF4-FFF2-40B4-BE49-F238E27FC236}">
                <a16:creationId xmlns:a16="http://schemas.microsoft.com/office/drawing/2014/main" id="{DF2C65C5-1CF4-4C0E-9204-14BF7796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04813"/>
            <a:ext cx="86407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   下图所示分压器电路中（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构成直流分压器），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代表输出端某电子装置的输入电容，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是有意加入以进行补偿的。换路前，设电容无储能。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时，开关闭合，试求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t&gt;0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时该补偿分压器的输出电压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3251" name="Object 5">
            <a:extLst>
              <a:ext uri="{FF2B5EF4-FFF2-40B4-BE49-F238E27FC236}">
                <a16:creationId xmlns:a16="http://schemas.microsoft.com/office/drawing/2014/main" id="{1FA6FB7A-32E2-4BDD-81B8-B799BD610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420938"/>
          <a:ext cx="4319588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Visio" r:id="rId3" imgW="1886012" imgH="1098469" progId="Visio.Drawing.6">
                  <p:embed/>
                </p:oleObj>
              </mc:Choice>
              <mc:Fallback>
                <p:oleObj name="Visio" r:id="rId3" imgW="1886012" imgH="1098469" progId="Visio.Drawing.6">
                  <p:embed/>
                  <p:pic>
                    <p:nvPicPr>
                      <p:cNvPr id="53251" name="Object 5">
                        <a:extLst>
                          <a:ext uri="{FF2B5EF4-FFF2-40B4-BE49-F238E27FC236}">
                            <a16:creationId xmlns:a16="http://schemas.microsoft.com/office/drawing/2014/main" id="{1FA6FB7A-32E2-4BDD-81B8-B799BD610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4319588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6">
            <a:extLst>
              <a:ext uri="{FF2B5EF4-FFF2-40B4-BE49-F238E27FC236}">
                <a16:creationId xmlns:a16="http://schemas.microsoft.com/office/drawing/2014/main" id="{30B5A754-9400-449C-B11C-FE85B5F24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49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53253" name="Object 7">
            <a:extLst>
              <a:ext uri="{FF2B5EF4-FFF2-40B4-BE49-F238E27FC236}">
                <a16:creationId xmlns:a16="http://schemas.microsoft.com/office/drawing/2014/main" id="{AE047E2B-E3F2-4C33-BFE3-554BB2CB9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302250"/>
          <a:ext cx="16716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公式" r:id="rId5" imgW="679438" imgH="209704" progId="Equation.3">
                  <p:embed/>
                </p:oleObj>
              </mc:Choice>
              <mc:Fallback>
                <p:oleObj name="公式" r:id="rId5" imgW="679438" imgH="209704" progId="Equation.3">
                  <p:embed/>
                  <p:pic>
                    <p:nvPicPr>
                      <p:cNvPr id="53253" name="Object 7">
                        <a:extLst>
                          <a:ext uri="{FF2B5EF4-FFF2-40B4-BE49-F238E27FC236}">
                            <a16:creationId xmlns:a16="http://schemas.microsoft.com/office/drawing/2014/main" id="{AE047E2B-E3F2-4C33-BFE3-554BB2CB9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02250"/>
                        <a:ext cx="16716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8">
            <a:extLst>
              <a:ext uri="{FF2B5EF4-FFF2-40B4-BE49-F238E27FC236}">
                <a16:creationId xmlns:a16="http://schemas.microsoft.com/office/drawing/2014/main" id="{DFE5FCDF-FF75-4020-A65D-1AFE3D0C6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276850"/>
          <a:ext cx="17033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公式" r:id="rId7" imgW="692064" imgH="209704" progId="Equation.3">
                  <p:embed/>
                </p:oleObj>
              </mc:Choice>
              <mc:Fallback>
                <p:oleObj name="公式" r:id="rId7" imgW="692064" imgH="209704" progId="Equation.3">
                  <p:embed/>
                  <p:pic>
                    <p:nvPicPr>
                      <p:cNvPr id="53254" name="Object 8">
                        <a:extLst>
                          <a:ext uri="{FF2B5EF4-FFF2-40B4-BE49-F238E27FC236}">
                            <a16:creationId xmlns:a16="http://schemas.microsoft.com/office/drawing/2014/main" id="{DFE5FCDF-FF75-4020-A65D-1AFE3D0C6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276850"/>
                        <a:ext cx="17033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9">
            <a:extLst>
              <a:ext uri="{FF2B5EF4-FFF2-40B4-BE49-F238E27FC236}">
                <a16:creationId xmlns:a16="http://schemas.microsoft.com/office/drawing/2014/main" id="{89251DC7-0546-46B7-A36F-EA0BB4742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2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分析：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波形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>
            <a:extLst>
              <a:ext uri="{FF2B5EF4-FFF2-40B4-BE49-F238E27FC236}">
                <a16:creationId xmlns:a16="http://schemas.microsoft.com/office/drawing/2014/main" id="{EC8DBAF4-D87B-4763-9D73-94934235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3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）初值</a:t>
            </a:r>
          </a:p>
        </p:txBody>
      </p:sp>
      <p:graphicFrame>
        <p:nvGraphicFramePr>
          <p:cNvPr id="54275" name="Object 5">
            <a:extLst>
              <a:ext uri="{FF2B5EF4-FFF2-40B4-BE49-F238E27FC236}">
                <a16:creationId xmlns:a16="http://schemas.microsoft.com/office/drawing/2014/main" id="{B7887D93-DAD9-4BE6-BAB6-EF2DE903B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211263"/>
          <a:ext cx="28908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公式" r:id="rId3" imgW="1187635" imgH="197019" progId="Equation.3">
                  <p:embed/>
                </p:oleObj>
              </mc:Choice>
              <mc:Fallback>
                <p:oleObj name="公式" r:id="rId3" imgW="1187635" imgH="197019" progId="Equation.3">
                  <p:embed/>
                  <p:pic>
                    <p:nvPicPr>
                      <p:cNvPr id="54275" name="Object 5">
                        <a:extLst>
                          <a:ext uri="{FF2B5EF4-FFF2-40B4-BE49-F238E27FC236}">
                            <a16:creationId xmlns:a16="http://schemas.microsoft.com/office/drawing/2014/main" id="{B7887D93-DAD9-4BE6-BAB6-EF2DE903B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11263"/>
                        <a:ext cx="28908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6">
            <a:extLst>
              <a:ext uri="{FF2B5EF4-FFF2-40B4-BE49-F238E27FC236}">
                <a16:creationId xmlns:a16="http://schemas.microsoft.com/office/drawing/2014/main" id="{DBC0B3FD-D3B1-4800-B48E-D33E83003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1989138"/>
          <a:ext cx="2828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公式" r:id="rId5" imgW="1161988" imgH="197019" progId="Equation.3">
                  <p:embed/>
                </p:oleObj>
              </mc:Choice>
              <mc:Fallback>
                <p:oleObj name="公式" r:id="rId5" imgW="1161988" imgH="197019" progId="Equation.3">
                  <p:embed/>
                  <p:pic>
                    <p:nvPicPr>
                      <p:cNvPr id="54276" name="Object 6">
                        <a:extLst>
                          <a:ext uri="{FF2B5EF4-FFF2-40B4-BE49-F238E27FC236}">
                            <a16:creationId xmlns:a16="http://schemas.microsoft.com/office/drawing/2014/main" id="{DBC0B3FD-D3B1-4800-B48E-D33E83003B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989138"/>
                        <a:ext cx="28289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Line 7">
            <a:extLst>
              <a:ext uri="{FF2B5EF4-FFF2-40B4-BE49-F238E27FC236}">
                <a16:creationId xmlns:a16="http://schemas.microsoft.com/office/drawing/2014/main" id="{478265D4-3641-4DC7-9066-063EF05A8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1270000"/>
            <a:ext cx="288925" cy="5032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Line 8">
            <a:extLst>
              <a:ext uri="{FF2B5EF4-FFF2-40B4-BE49-F238E27FC236}">
                <a16:creationId xmlns:a16="http://schemas.microsoft.com/office/drawing/2014/main" id="{3BC8CBED-E827-426A-BC59-71D942908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1268413"/>
            <a:ext cx="215900" cy="5048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9" name="Line 9">
            <a:extLst>
              <a:ext uri="{FF2B5EF4-FFF2-40B4-BE49-F238E27FC236}">
                <a16:creationId xmlns:a16="http://schemas.microsoft.com/office/drawing/2014/main" id="{EC0172C9-4FB9-4E2F-A7B2-062E270DF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1989138"/>
            <a:ext cx="215900" cy="5048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10">
            <a:extLst>
              <a:ext uri="{FF2B5EF4-FFF2-40B4-BE49-F238E27FC236}">
                <a16:creationId xmlns:a16="http://schemas.microsoft.com/office/drawing/2014/main" id="{BAD9083C-E96D-467F-979A-B8EB35113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8" y="1990725"/>
            <a:ext cx="288925" cy="5032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AutoShape 11">
            <a:extLst>
              <a:ext uri="{FF2B5EF4-FFF2-40B4-BE49-F238E27FC236}">
                <a16:creationId xmlns:a16="http://schemas.microsoft.com/office/drawing/2014/main" id="{C93B7104-FED1-4FE5-AFB8-EB2889225D4B}"/>
              </a:ext>
            </a:extLst>
          </p:cNvPr>
          <p:cNvSpPr>
            <a:spLocks/>
          </p:cNvSpPr>
          <p:nvPr/>
        </p:nvSpPr>
        <p:spPr bwMode="auto">
          <a:xfrm>
            <a:off x="4572000" y="1412875"/>
            <a:ext cx="215900" cy="936625"/>
          </a:xfrm>
          <a:prstGeom prst="righ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282" name="Rectangle 12">
            <a:extLst>
              <a:ext uri="{FF2B5EF4-FFF2-40B4-BE49-F238E27FC236}">
                <a16:creationId xmlns:a16="http://schemas.microsoft.com/office/drawing/2014/main" id="{2F19C559-C4CA-4680-B65C-93852F839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1628775"/>
            <a:ext cx="23177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2"/>
                </a:solidFill>
              </a:rPr>
              <a:t>换路定律不能用</a:t>
            </a:r>
          </a:p>
        </p:txBody>
      </p:sp>
      <p:graphicFrame>
        <p:nvGraphicFramePr>
          <p:cNvPr id="54283" name="Object 13">
            <a:extLst>
              <a:ext uri="{FF2B5EF4-FFF2-40B4-BE49-F238E27FC236}">
                <a16:creationId xmlns:a16="http://schemas.microsoft.com/office/drawing/2014/main" id="{DD309997-5EDB-422F-B18B-76F6C5ACD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822575"/>
          <a:ext cx="30114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公式" r:id="rId7" imgW="1238139" imgH="209704" progId="Equation.3">
                  <p:embed/>
                </p:oleObj>
              </mc:Choice>
              <mc:Fallback>
                <p:oleObj name="公式" r:id="rId7" imgW="1238139" imgH="209704" progId="Equation.3">
                  <p:embed/>
                  <p:pic>
                    <p:nvPicPr>
                      <p:cNvPr id="54283" name="Object 13">
                        <a:extLst>
                          <a:ext uri="{FF2B5EF4-FFF2-40B4-BE49-F238E27FC236}">
                            <a16:creationId xmlns:a16="http://schemas.microsoft.com/office/drawing/2014/main" id="{DD309997-5EDB-422F-B18B-76F6C5ACD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22575"/>
                        <a:ext cx="30114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4">
            <a:extLst>
              <a:ext uri="{FF2B5EF4-FFF2-40B4-BE49-F238E27FC236}">
                <a16:creationId xmlns:a16="http://schemas.microsoft.com/office/drawing/2014/main" id="{BFF9CDBB-8EEC-438F-BB87-36C835FA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59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按电容串联分压计算</a:t>
            </a:r>
          </a:p>
        </p:txBody>
      </p:sp>
      <p:graphicFrame>
        <p:nvGraphicFramePr>
          <p:cNvPr id="54285" name="Object 15">
            <a:extLst>
              <a:ext uri="{FF2B5EF4-FFF2-40B4-BE49-F238E27FC236}">
                <a16:creationId xmlns:a16="http://schemas.microsoft.com/office/drawing/2014/main" id="{28AD6058-5E39-4AD6-9473-5EFCE074E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611563"/>
          <a:ext cx="29511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公式" r:id="rId9" imgW="1212887" imgH="412669" progId="Equation.3">
                  <p:embed/>
                </p:oleObj>
              </mc:Choice>
              <mc:Fallback>
                <p:oleObj name="公式" r:id="rId9" imgW="1212887" imgH="412669" progId="Equation.3">
                  <p:embed/>
                  <p:pic>
                    <p:nvPicPr>
                      <p:cNvPr id="54285" name="Object 15">
                        <a:extLst>
                          <a:ext uri="{FF2B5EF4-FFF2-40B4-BE49-F238E27FC236}">
                            <a16:creationId xmlns:a16="http://schemas.microsoft.com/office/drawing/2014/main" id="{28AD6058-5E39-4AD6-9473-5EFCE074E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11563"/>
                        <a:ext cx="295116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6">
            <a:extLst>
              <a:ext uri="{FF2B5EF4-FFF2-40B4-BE49-F238E27FC236}">
                <a16:creationId xmlns:a16="http://schemas.microsoft.com/office/drawing/2014/main" id="{F39E7046-F622-4E2D-B586-CB31C755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95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）终值</a:t>
            </a:r>
          </a:p>
        </p:txBody>
      </p:sp>
      <p:sp>
        <p:nvSpPr>
          <p:cNvPr id="54287" name="Text Box 17">
            <a:extLst>
              <a:ext uri="{FF2B5EF4-FFF2-40B4-BE49-F238E27FC236}">
                <a16:creationId xmlns:a16="http://schemas.microsoft.com/office/drawing/2014/main" id="{5F5A6552-D51C-4E78-8589-AB7F1328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61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电阻串联分压：</a:t>
            </a:r>
          </a:p>
        </p:txBody>
      </p:sp>
      <p:graphicFrame>
        <p:nvGraphicFramePr>
          <p:cNvPr id="54288" name="Object 18">
            <a:extLst>
              <a:ext uri="{FF2B5EF4-FFF2-40B4-BE49-F238E27FC236}">
                <a16:creationId xmlns:a16="http://schemas.microsoft.com/office/drawing/2014/main" id="{C95DFF15-7D02-456C-8F9C-080C518DD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5413375"/>
          <a:ext cx="28289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公式" r:id="rId11" imgW="1161988" imgH="412669" progId="Equation.3">
                  <p:embed/>
                </p:oleObj>
              </mc:Choice>
              <mc:Fallback>
                <p:oleObj name="公式" r:id="rId11" imgW="1161988" imgH="412669" progId="Equation.3">
                  <p:embed/>
                  <p:pic>
                    <p:nvPicPr>
                      <p:cNvPr id="54288" name="Object 18">
                        <a:extLst>
                          <a:ext uri="{FF2B5EF4-FFF2-40B4-BE49-F238E27FC236}">
                            <a16:creationId xmlns:a16="http://schemas.microsoft.com/office/drawing/2014/main" id="{C95DFF15-7D02-456C-8F9C-080C518DD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5413375"/>
                        <a:ext cx="28289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>
            <a:extLst>
              <a:ext uri="{FF2B5EF4-FFF2-40B4-BE49-F238E27FC236}">
                <a16:creationId xmlns:a16="http://schemas.microsoft.com/office/drawing/2014/main" id="{924A0285-AC70-478E-B74E-A16E0B6A5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5299" name="Object 5">
            <a:extLst>
              <a:ext uri="{FF2B5EF4-FFF2-40B4-BE49-F238E27FC236}">
                <a16:creationId xmlns:a16="http://schemas.microsoft.com/office/drawing/2014/main" id="{E697EE37-912B-425A-9508-A5789C737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92138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公式" r:id="rId3" imgW="539762" imgH="209704" progId="Equation.3">
                  <p:embed/>
                </p:oleObj>
              </mc:Choice>
              <mc:Fallback>
                <p:oleObj name="公式" r:id="rId3" imgW="539762" imgH="209704" progId="Equation.3">
                  <p:embed/>
                  <p:pic>
                    <p:nvPicPr>
                      <p:cNvPr id="55299" name="Object 5">
                        <a:extLst>
                          <a:ext uri="{FF2B5EF4-FFF2-40B4-BE49-F238E27FC236}">
                            <a16:creationId xmlns:a16="http://schemas.microsoft.com/office/drawing/2014/main" id="{E697EE37-912B-425A-9508-A5789C737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92138"/>
                        <a:ext cx="129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6">
            <a:extLst>
              <a:ext uri="{FF2B5EF4-FFF2-40B4-BE49-F238E27FC236}">
                <a16:creationId xmlns:a16="http://schemas.microsoft.com/office/drawing/2014/main" id="{F9E56F22-FC55-466F-AA8C-0B6D7C2DE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1500188"/>
          <a:ext cx="15875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公式" r:id="rId5" imgW="793861" imgH="412669" progId="Equation.3">
                  <p:embed/>
                </p:oleObj>
              </mc:Choice>
              <mc:Fallback>
                <p:oleObj name="公式" r:id="rId5" imgW="793861" imgH="412669" progId="Equation.3">
                  <p:embed/>
                  <p:pic>
                    <p:nvPicPr>
                      <p:cNvPr id="55300" name="Object 6">
                        <a:extLst>
                          <a:ext uri="{FF2B5EF4-FFF2-40B4-BE49-F238E27FC236}">
                            <a16:creationId xmlns:a16="http://schemas.microsoft.com/office/drawing/2014/main" id="{F9E56F22-FC55-466F-AA8C-0B6D7C2DE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500188"/>
                        <a:ext cx="15875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7">
            <a:extLst>
              <a:ext uri="{FF2B5EF4-FFF2-40B4-BE49-F238E27FC236}">
                <a16:creationId xmlns:a16="http://schemas.microsoft.com/office/drawing/2014/main" id="{DB0B0C6C-A90B-48DC-859D-5D94BDD7C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0338" y="1728788"/>
          <a:ext cx="15382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公式" r:id="rId7" imgW="768214" imgH="209704" progId="Equation.3">
                  <p:embed/>
                </p:oleObj>
              </mc:Choice>
              <mc:Fallback>
                <p:oleObj name="公式" r:id="rId7" imgW="768214" imgH="209704" progId="Equation.3">
                  <p:embed/>
                  <p:pic>
                    <p:nvPicPr>
                      <p:cNvPr id="55301" name="Object 7">
                        <a:extLst>
                          <a:ext uri="{FF2B5EF4-FFF2-40B4-BE49-F238E27FC236}">
                            <a16:creationId xmlns:a16="http://schemas.microsoft.com/office/drawing/2014/main" id="{DB0B0C6C-A90B-48DC-859D-5D94BDD7C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1728788"/>
                        <a:ext cx="153828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8">
            <a:extLst>
              <a:ext uri="{FF2B5EF4-FFF2-40B4-BE49-F238E27FC236}">
                <a16:creationId xmlns:a16="http://schemas.microsoft.com/office/drawing/2014/main" id="{D7BE2161-03E1-44B2-9063-77014B2B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70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5303" name="Object 9">
            <a:extLst>
              <a:ext uri="{FF2B5EF4-FFF2-40B4-BE49-F238E27FC236}">
                <a16:creationId xmlns:a16="http://schemas.microsoft.com/office/drawing/2014/main" id="{7C4BCA0E-3DA2-4C20-AD39-B968C12D8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2625725"/>
          <a:ext cx="67532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公式" r:id="rId9" imgW="2800214" imgH="463411" progId="Equation.3">
                  <p:embed/>
                </p:oleObj>
              </mc:Choice>
              <mc:Fallback>
                <p:oleObj name="公式" r:id="rId9" imgW="2800214" imgH="463411" progId="Equation.3">
                  <p:embed/>
                  <p:pic>
                    <p:nvPicPr>
                      <p:cNvPr id="55303" name="Object 9">
                        <a:extLst>
                          <a:ext uri="{FF2B5EF4-FFF2-40B4-BE49-F238E27FC236}">
                            <a16:creationId xmlns:a16="http://schemas.microsoft.com/office/drawing/2014/main" id="{7C4BCA0E-3DA2-4C20-AD39-B968C12D8F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625725"/>
                        <a:ext cx="67532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0">
            <a:extLst>
              <a:ext uri="{FF2B5EF4-FFF2-40B4-BE49-F238E27FC236}">
                <a16:creationId xmlns:a16="http://schemas.microsoft.com/office/drawing/2014/main" id="{A730075C-44C1-45CC-9E21-6C262CB7D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9438" y="3943350"/>
          <a:ext cx="6207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公式" r:id="rId11" imgW="298290" imgH="158566" progId="Equation.3">
                  <p:embed/>
                </p:oleObj>
              </mc:Choice>
              <mc:Fallback>
                <p:oleObj name="公式" r:id="rId11" imgW="298290" imgH="158566" progId="Equation.3">
                  <p:embed/>
                  <p:pic>
                    <p:nvPicPr>
                      <p:cNvPr id="55304" name="Object 10">
                        <a:extLst>
                          <a:ext uri="{FF2B5EF4-FFF2-40B4-BE49-F238E27FC236}">
                            <a16:creationId xmlns:a16="http://schemas.microsoft.com/office/drawing/2014/main" id="{A730075C-44C1-45CC-9E21-6C262CB7D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8" y="3943350"/>
                        <a:ext cx="6207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AutoShape 17">
            <a:extLst>
              <a:ext uri="{FF2B5EF4-FFF2-40B4-BE49-F238E27FC236}">
                <a16:creationId xmlns:a16="http://schemas.microsoft.com/office/drawing/2014/main" id="{38660DA0-0675-4066-94BA-A597B869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661025"/>
            <a:ext cx="2660650" cy="7969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本节完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>
            <a:extLst>
              <a:ext uri="{FF2B5EF4-FFF2-40B4-BE49-F238E27FC236}">
                <a16:creationId xmlns:a16="http://schemas.microsoft.com/office/drawing/2014/main" id="{BD39460F-345A-4A5A-8CDF-53497BAA4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6250"/>
            <a:ext cx="5832475" cy="57943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9    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正弦一阶电路的分析</a:t>
            </a:r>
          </a:p>
        </p:txBody>
      </p:sp>
      <p:sp>
        <p:nvSpPr>
          <p:cNvPr id="56323" name="Text Box 5">
            <a:extLst>
              <a:ext uri="{FF2B5EF4-FFF2-40B4-BE49-F238E27FC236}">
                <a16:creationId xmlns:a16="http://schemas.microsoft.com/office/drawing/2014/main" id="{492F30FC-DC26-4DB7-89EA-05CA24B9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一阶微分方程之解</a:t>
            </a:r>
          </a:p>
        </p:txBody>
      </p:sp>
      <p:graphicFrame>
        <p:nvGraphicFramePr>
          <p:cNvPr id="56324" name="Object 6">
            <a:extLst>
              <a:ext uri="{FF2B5EF4-FFF2-40B4-BE49-F238E27FC236}">
                <a16:creationId xmlns:a16="http://schemas.microsoft.com/office/drawing/2014/main" id="{23BD0266-400C-4076-9990-C7569376A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89163"/>
          <a:ext cx="62642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公式" r:id="rId3" imgW="2571762" imgH="336557" progId="Equation.3">
                  <p:embed/>
                </p:oleObj>
              </mc:Choice>
              <mc:Fallback>
                <p:oleObj name="公式" r:id="rId3" imgW="2571762" imgH="336557" progId="Equation.3">
                  <p:embed/>
                  <p:pic>
                    <p:nvPicPr>
                      <p:cNvPr id="56324" name="Object 6">
                        <a:extLst>
                          <a:ext uri="{FF2B5EF4-FFF2-40B4-BE49-F238E27FC236}">
                            <a16:creationId xmlns:a16="http://schemas.microsoft.com/office/drawing/2014/main" id="{23BD0266-400C-4076-9990-C7569376A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89163"/>
                        <a:ext cx="62642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7">
            <a:extLst>
              <a:ext uri="{FF2B5EF4-FFF2-40B4-BE49-F238E27FC236}">
                <a16:creationId xmlns:a16="http://schemas.microsoft.com/office/drawing/2014/main" id="{D27B89F9-A48A-4D08-9C89-84AF66F2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492375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—— ①</a:t>
            </a:r>
          </a:p>
        </p:txBody>
      </p:sp>
      <p:sp>
        <p:nvSpPr>
          <p:cNvPr id="56326" name="Text Box 9">
            <a:extLst>
              <a:ext uri="{FF2B5EF4-FFF2-40B4-BE49-F238E27FC236}">
                <a16:creationId xmlns:a16="http://schemas.microsoft.com/office/drawing/2014/main" id="{0090DF16-18F9-4894-8330-7E85C2254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2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若激励为正弦信号，则</a:t>
            </a:r>
          </a:p>
        </p:txBody>
      </p:sp>
      <p:graphicFrame>
        <p:nvGraphicFramePr>
          <p:cNvPr id="56327" name="Object 11">
            <a:extLst>
              <a:ext uri="{FF2B5EF4-FFF2-40B4-BE49-F238E27FC236}">
                <a16:creationId xmlns:a16="http://schemas.microsoft.com/office/drawing/2014/main" id="{14F3968B-A59B-40AE-978E-50C9A014B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3284538"/>
          <a:ext cx="17208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公式" r:id="rId5" imgW="742962" imgH="222389" progId="Equation.3">
                  <p:embed/>
                </p:oleObj>
              </mc:Choice>
              <mc:Fallback>
                <p:oleObj name="公式" r:id="rId5" imgW="742962" imgH="222389" progId="Equation.3">
                  <p:embed/>
                  <p:pic>
                    <p:nvPicPr>
                      <p:cNvPr id="56327" name="Object 11">
                        <a:extLst>
                          <a:ext uri="{FF2B5EF4-FFF2-40B4-BE49-F238E27FC236}">
                            <a16:creationId xmlns:a16="http://schemas.microsoft.com/office/drawing/2014/main" id="{14F3968B-A59B-40AE-978E-50C9A014B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84538"/>
                        <a:ext cx="17208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12">
            <a:extLst>
              <a:ext uri="{FF2B5EF4-FFF2-40B4-BE49-F238E27FC236}">
                <a16:creationId xmlns:a16="http://schemas.microsoft.com/office/drawing/2014/main" id="{70507836-00FC-48FD-BD1D-7B8FA2915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19550"/>
          <a:ext cx="43910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公式" r:id="rId7" imgW="1797235" imgH="323872" progId="Equation.3">
                  <p:embed/>
                </p:oleObj>
              </mc:Choice>
              <mc:Fallback>
                <p:oleObj name="公式" r:id="rId7" imgW="1797235" imgH="323872" progId="Equation.3">
                  <p:embed/>
                  <p:pic>
                    <p:nvPicPr>
                      <p:cNvPr id="56328" name="Object 12">
                        <a:extLst>
                          <a:ext uri="{FF2B5EF4-FFF2-40B4-BE49-F238E27FC236}">
                            <a16:creationId xmlns:a16="http://schemas.microsoft.com/office/drawing/2014/main" id="{70507836-00FC-48FD-BD1D-7B8FA2915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19550"/>
                        <a:ext cx="43910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Rectangle 13">
            <a:extLst>
              <a:ext uri="{FF2B5EF4-FFF2-40B4-BE49-F238E27FC236}">
                <a16:creationId xmlns:a16="http://schemas.microsoft.com/office/drawing/2014/main" id="{38911D25-3F45-429A-B527-FA8962B8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4365625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—— ②</a:t>
            </a:r>
          </a:p>
        </p:txBody>
      </p:sp>
      <p:sp>
        <p:nvSpPr>
          <p:cNvPr id="56330" name="Text Box 14">
            <a:extLst>
              <a:ext uri="{FF2B5EF4-FFF2-40B4-BE49-F238E27FC236}">
                <a16:creationId xmlns:a16="http://schemas.microsoft.com/office/drawing/2014/main" id="{D22A67ED-949C-46E3-AD10-FCA56F90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46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代入上式，得</a:t>
            </a:r>
          </a:p>
        </p:txBody>
      </p:sp>
      <p:graphicFrame>
        <p:nvGraphicFramePr>
          <p:cNvPr id="56331" name="Object 15">
            <a:extLst>
              <a:ext uri="{FF2B5EF4-FFF2-40B4-BE49-F238E27FC236}">
                <a16:creationId xmlns:a16="http://schemas.microsoft.com/office/drawing/2014/main" id="{ED1ED4CF-559E-4B2C-B59D-98BA95B9B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373688"/>
          <a:ext cx="2887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公式" r:id="rId9" imgW="1174614" imgH="209704" progId="Equation.3">
                  <p:embed/>
                </p:oleObj>
              </mc:Choice>
              <mc:Fallback>
                <p:oleObj name="公式" r:id="rId9" imgW="1174614" imgH="209704" progId="Equation.3">
                  <p:embed/>
                  <p:pic>
                    <p:nvPicPr>
                      <p:cNvPr id="56331" name="Object 15">
                        <a:extLst>
                          <a:ext uri="{FF2B5EF4-FFF2-40B4-BE49-F238E27FC236}">
                            <a16:creationId xmlns:a16="http://schemas.microsoft.com/office/drawing/2014/main" id="{ED1ED4CF-559E-4B2C-B59D-98BA95B9B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73688"/>
                        <a:ext cx="28876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AutoShape 16">
            <a:extLst>
              <a:ext uri="{FF2B5EF4-FFF2-40B4-BE49-F238E27FC236}">
                <a16:creationId xmlns:a16="http://schemas.microsoft.com/office/drawing/2014/main" id="{9D8BC4EC-05C7-4124-8AAD-998D9B59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37288"/>
            <a:ext cx="649287" cy="144462"/>
          </a:xfrm>
          <a:prstGeom prst="rightArrow">
            <a:avLst>
              <a:gd name="adj1" fmla="val 50000"/>
              <a:gd name="adj2" fmla="val 11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6333" name="Object 17">
            <a:extLst>
              <a:ext uri="{FF2B5EF4-FFF2-40B4-BE49-F238E27FC236}">
                <a16:creationId xmlns:a16="http://schemas.microsoft.com/office/drawing/2014/main" id="{824E5E1F-E024-418F-B54D-1502C49A8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6092825"/>
          <a:ext cx="27955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公式" r:id="rId11" imgW="1136736" imgH="209704" progId="Equation.3">
                  <p:embed/>
                </p:oleObj>
              </mc:Choice>
              <mc:Fallback>
                <p:oleObj name="公式" r:id="rId11" imgW="1136736" imgH="209704" progId="Equation.3">
                  <p:embed/>
                  <p:pic>
                    <p:nvPicPr>
                      <p:cNvPr id="56333" name="Object 17">
                        <a:extLst>
                          <a:ext uri="{FF2B5EF4-FFF2-40B4-BE49-F238E27FC236}">
                            <a16:creationId xmlns:a16="http://schemas.microsoft.com/office/drawing/2014/main" id="{824E5E1F-E024-418F-B54D-1502C49A8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6092825"/>
                        <a:ext cx="27955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Rectangle 18">
            <a:extLst>
              <a:ext uri="{FF2B5EF4-FFF2-40B4-BE49-F238E27FC236}">
                <a16:creationId xmlns:a16="http://schemas.microsoft.com/office/drawing/2014/main" id="{C5C59289-8C69-4BEF-9C3F-8A53CB13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61404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代入②式得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>
            <a:extLst>
              <a:ext uri="{FF2B5EF4-FFF2-40B4-BE49-F238E27FC236}">
                <a16:creationId xmlns:a16="http://schemas.microsoft.com/office/drawing/2014/main" id="{4D38032D-DEE0-4479-ABB5-102B8B9EC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650875"/>
          <a:ext cx="60499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公式" r:id="rId3" imgW="2482986" imgH="323872" progId="Equation.3">
                  <p:embed/>
                </p:oleObj>
              </mc:Choice>
              <mc:Fallback>
                <p:oleObj name="公式" r:id="rId3" imgW="2482986" imgH="323872" progId="Equation.3">
                  <p:embed/>
                  <p:pic>
                    <p:nvPicPr>
                      <p:cNvPr id="57346" name="Object 4">
                        <a:extLst>
                          <a:ext uri="{FF2B5EF4-FFF2-40B4-BE49-F238E27FC236}">
                            <a16:creationId xmlns:a16="http://schemas.microsoft.com/office/drawing/2014/main" id="{4D38032D-DEE0-4479-ABB5-102B8B9EC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50875"/>
                        <a:ext cx="6049962" cy="8334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Rectangle 5">
            <a:extLst>
              <a:ext uri="{FF2B5EF4-FFF2-40B4-BE49-F238E27FC236}">
                <a16:creationId xmlns:a16="http://schemas.microsoft.com/office/drawing/2014/main" id="{939FE5FE-1730-4D4B-AEA8-9C8BF87D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884238"/>
            <a:ext cx="2103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</a:rPr>
              <a:t>—— </a:t>
            </a:r>
            <a:r>
              <a:rPr kumimoji="1" lang="zh-CN" altLang="en-US" sz="2400" b="1">
                <a:solidFill>
                  <a:schemeClr val="folHlink"/>
                </a:solidFill>
              </a:rPr>
              <a:t>四要素法</a:t>
            </a:r>
          </a:p>
        </p:txBody>
      </p:sp>
      <p:sp>
        <p:nvSpPr>
          <p:cNvPr id="57348" name="AutoShape 6">
            <a:extLst>
              <a:ext uri="{FF2B5EF4-FFF2-40B4-BE49-F238E27FC236}">
                <a16:creationId xmlns:a16="http://schemas.microsoft.com/office/drawing/2014/main" id="{63415A8E-B704-4376-916C-7FEBE946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504825" cy="288925"/>
          </a:xfrm>
          <a:prstGeom prst="ribbon">
            <a:avLst>
              <a:gd name="adj1" fmla="val 12500"/>
              <a:gd name="adj2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49" name="Text Box 7">
            <a:extLst>
              <a:ext uri="{FF2B5EF4-FFF2-40B4-BE49-F238E27FC236}">
                <a16:creationId xmlns:a16="http://schemas.microsoft.com/office/drawing/2014/main" id="{52473EE8-1EA5-479A-87E6-E35EDB1C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19275"/>
            <a:ext cx="6084888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实际上，三要素法是四要素法的特例。</a:t>
            </a:r>
          </a:p>
        </p:txBody>
      </p:sp>
      <p:sp>
        <p:nvSpPr>
          <p:cNvPr id="57350" name="Text Box 8">
            <a:extLst>
              <a:ext uri="{FF2B5EF4-FFF2-40B4-BE49-F238E27FC236}">
                <a16:creationId xmlns:a16="http://schemas.microsoft.com/office/drawing/2014/main" id="{8A385983-09A2-40E0-864F-E9241C01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55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7351" name="Object 9">
            <a:extLst>
              <a:ext uri="{FF2B5EF4-FFF2-40B4-BE49-F238E27FC236}">
                <a16:creationId xmlns:a16="http://schemas.microsoft.com/office/drawing/2014/main" id="{57777EA9-F9B4-49F3-BB90-D5F599C66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2492375"/>
          <a:ext cx="2735263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Visio" r:id="rId5" imgW="1054273" imgH="647744" progId="Visio.Drawing.6">
                  <p:embed/>
                </p:oleObj>
              </mc:Choice>
              <mc:Fallback>
                <p:oleObj name="Visio" r:id="rId5" imgW="1054273" imgH="647744" progId="Visio.Drawing.6">
                  <p:embed/>
                  <p:pic>
                    <p:nvPicPr>
                      <p:cNvPr id="57351" name="Object 9">
                        <a:extLst>
                          <a:ext uri="{FF2B5EF4-FFF2-40B4-BE49-F238E27FC236}">
                            <a16:creationId xmlns:a16="http://schemas.microsoft.com/office/drawing/2014/main" id="{57777EA9-F9B4-49F3-BB90-D5F599C66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492375"/>
                        <a:ext cx="2735263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10">
            <a:extLst>
              <a:ext uri="{FF2B5EF4-FFF2-40B4-BE49-F238E27FC236}">
                <a16:creationId xmlns:a16="http://schemas.microsoft.com/office/drawing/2014/main" id="{C8A4192B-E08A-428A-A733-4181F8ED1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2013" y="2636838"/>
          <a:ext cx="13763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公式" r:id="rId7" imgW="590661" imgH="209704" progId="Equation.3">
                  <p:embed/>
                </p:oleObj>
              </mc:Choice>
              <mc:Fallback>
                <p:oleObj name="公式" r:id="rId7" imgW="590661" imgH="209704" progId="Equation.3">
                  <p:embed/>
                  <p:pic>
                    <p:nvPicPr>
                      <p:cNvPr id="57352" name="Object 10">
                        <a:extLst>
                          <a:ext uri="{FF2B5EF4-FFF2-40B4-BE49-F238E27FC236}">
                            <a16:creationId xmlns:a16="http://schemas.microsoft.com/office/drawing/2014/main" id="{C8A4192B-E08A-428A-A733-4181F8ED1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2636838"/>
                        <a:ext cx="13763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11">
            <a:extLst>
              <a:ext uri="{FF2B5EF4-FFF2-40B4-BE49-F238E27FC236}">
                <a16:creationId xmlns:a16="http://schemas.microsoft.com/office/drawing/2014/main" id="{580DB0E8-579B-4CBC-8550-4247F6731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213100"/>
          <a:ext cx="31543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公式" r:id="rId9" imgW="1377814" imgH="209704" progId="Equation.3">
                  <p:embed/>
                </p:oleObj>
              </mc:Choice>
              <mc:Fallback>
                <p:oleObj name="公式" r:id="rId9" imgW="1377814" imgH="209704" progId="Equation.3">
                  <p:embed/>
                  <p:pic>
                    <p:nvPicPr>
                      <p:cNvPr id="57353" name="Object 11">
                        <a:extLst>
                          <a:ext uri="{FF2B5EF4-FFF2-40B4-BE49-F238E27FC236}">
                            <a16:creationId xmlns:a16="http://schemas.microsoft.com/office/drawing/2014/main" id="{580DB0E8-579B-4CBC-8550-4247F6731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213100"/>
                        <a:ext cx="31543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2">
            <a:extLst>
              <a:ext uri="{FF2B5EF4-FFF2-40B4-BE49-F238E27FC236}">
                <a16:creationId xmlns:a16="http://schemas.microsoft.com/office/drawing/2014/main" id="{B5BC19BE-2DF4-4FB9-A003-642CD79A9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789363"/>
            <a:ext cx="275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求：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7355" name="Rectangle 13">
            <a:extLst>
              <a:ext uri="{FF2B5EF4-FFF2-40B4-BE49-F238E27FC236}">
                <a16:creationId xmlns:a16="http://schemas.microsoft.com/office/drawing/2014/main" id="{9D69DA1A-6A6F-45F4-90A4-88CC7F360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24400"/>
            <a:ext cx="6924675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说明：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Ψ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是接入相位角，与开关闭合的时间有关。</a:t>
            </a:r>
          </a:p>
        </p:txBody>
      </p:sp>
      <p:sp>
        <p:nvSpPr>
          <p:cNvPr id="57356" name="Text Box 14">
            <a:extLst>
              <a:ext uri="{FF2B5EF4-FFF2-40B4-BE49-F238E27FC236}">
                <a16:creationId xmlns:a16="http://schemas.microsoft.com/office/drawing/2014/main" id="{46AB276C-4A87-4C26-B098-00976F09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5661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57357" name="Object 15">
            <a:extLst>
              <a:ext uri="{FF2B5EF4-FFF2-40B4-BE49-F238E27FC236}">
                <a16:creationId xmlns:a16="http://schemas.microsoft.com/office/drawing/2014/main" id="{F609F37C-FEA4-4D42-8478-0C455AA57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373688"/>
          <a:ext cx="60499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公式" r:id="rId11" imgW="2482986" imgH="323872" progId="Equation.3">
                  <p:embed/>
                </p:oleObj>
              </mc:Choice>
              <mc:Fallback>
                <p:oleObj name="公式" r:id="rId11" imgW="2482986" imgH="323872" progId="Equation.3">
                  <p:embed/>
                  <p:pic>
                    <p:nvPicPr>
                      <p:cNvPr id="57357" name="Object 15">
                        <a:extLst>
                          <a:ext uri="{FF2B5EF4-FFF2-40B4-BE49-F238E27FC236}">
                            <a16:creationId xmlns:a16="http://schemas.microsoft.com/office/drawing/2014/main" id="{F609F37C-FEA4-4D42-8478-0C455AA57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73688"/>
                        <a:ext cx="604996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">
            <a:extLst>
              <a:ext uri="{FF2B5EF4-FFF2-40B4-BE49-F238E27FC236}">
                <a16:creationId xmlns:a16="http://schemas.microsoft.com/office/drawing/2014/main" id="{3ECE46F9-FFED-42B8-B80B-D73FBD7F3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404813"/>
          <a:ext cx="26114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公式" r:id="rId3" imgW="1060586" imgH="209704" progId="Equation.3">
                  <p:embed/>
                </p:oleObj>
              </mc:Choice>
              <mc:Fallback>
                <p:oleObj name="公式" r:id="rId3" imgW="1060586" imgH="209704" progId="Equation.3">
                  <p:embed/>
                  <p:pic>
                    <p:nvPicPr>
                      <p:cNvPr id="58370" name="Object 4">
                        <a:extLst>
                          <a:ext uri="{FF2B5EF4-FFF2-40B4-BE49-F238E27FC236}">
                            <a16:creationId xmlns:a16="http://schemas.microsoft.com/office/drawing/2014/main" id="{3ECE46F9-FFED-42B8-B80B-D73FBD7F3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04813"/>
                        <a:ext cx="26114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5">
            <a:extLst>
              <a:ext uri="{FF2B5EF4-FFF2-40B4-BE49-F238E27FC236}">
                <a16:creationId xmlns:a16="http://schemas.microsoft.com/office/drawing/2014/main" id="{050C9044-F0EA-4573-AD59-8BF46586C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981075"/>
          <a:ext cx="838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公式" r:id="rId5" imgW="387461" imgH="374613" progId="Equation.3">
                  <p:embed/>
                </p:oleObj>
              </mc:Choice>
              <mc:Fallback>
                <p:oleObj name="公式" r:id="rId5" imgW="387461" imgH="374613" progId="Equation.3">
                  <p:embed/>
                  <p:pic>
                    <p:nvPicPr>
                      <p:cNvPr id="58371" name="Object 5">
                        <a:extLst>
                          <a:ext uri="{FF2B5EF4-FFF2-40B4-BE49-F238E27FC236}">
                            <a16:creationId xmlns:a16="http://schemas.microsoft.com/office/drawing/2014/main" id="{050C9044-F0EA-4573-AD59-8BF46586C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981075"/>
                        <a:ext cx="838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>
            <a:extLst>
              <a:ext uri="{FF2B5EF4-FFF2-40B4-BE49-F238E27FC236}">
                <a16:creationId xmlns:a16="http://schemas.microsoft.com/office/drawing/2014/main" id="{F2BBE3A9-65A1-4723-81F2-1785FB191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1793875"/>
          <a:ext cx="41449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公式" r:id="rId7" imgW="1695438" imgH="425355" progId="Equation.3">
                  <p:embed/>
                </p:oleObj>
              </mc:Choice>
              <mc:Fallback>
                <p:oleObj name="公式" r:id="rId7" imgW="1695438" imgH="425355" progId="Equation.3">
                  <p:embed/>
                  <p:pic>
                    <p:nvPicPr>
                      <p:cNvPr id="58372" name="Object 6">
                        <a:extLst>
                          <a:ext uri="{FF2B5EF4-FFF2-40B4-BE49-F238E27FC236}">
                            <a16:creationId xmlns:a16="http://schemas.microsoft.com/office/drawing/2014/main" id="{F2BBE3A9-65A1-4723-81F2-1785FB191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793875"/>
                        <a:ext cx="41449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7">
            <a:extLst>
              <a:ext uri="{FF2B5EF4-FFF2-40B4-BE49-F238E27FC236}">
                <a16:creationId xmlns:a16="http://schemas.microsoft.com/office/drawing/2014/main" id="{EAFC08A7-B4CF-40DC-9D20-E3121A6AA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3017838"/>
          <a:ext cx="26400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公式" r:id="rId9" imgW="1073212" imgH="273131" progId="Equation.3">
                  <p:embed/>
                </p:oleObj>
              </mc:Choice>
              <mc:Fallback>
                <p:oleObj name="公式" r:id="rId9" imgW="1073212" imgH="273131" progId="Equation.3">
                  <p:embed/>
                  <p:pic>
                    <p:nvPicPr>
                      <p:cNvPr id="58373" name="Object 7">
                        <a:extLst>
                          <a:ext uri="{FF2B5EF4-FFF2-40B4-BE49-F238E27FC236}">
                            <a16:creationId xmlns:a16="http://schemas.microsoft.com/office/drawing/2014/main" id="{EAFC08A7-B4CF-40DC-9D20-E3121A6AA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017838"/>
                        <a:ext cx="264001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8">
            <a:extLst>
              <a:ext uri="{FF2B5EF4-FFF2-40B4-BE49-F238E27FC236}">
                <a16:creationId xmlns:a16="http://schemas.microsoft.com/office/drawing/2014/main" id="{B913AF7D-D229-45B8-AF23-AB5A8DE9D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3860800"/>
          <a:ext cx="23034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公式" r:id="rId11" imgW="933536" imgH="374613" progId="Equation.3">
                  <p:embed/>
                </p:oleObj>
              </mc:Choice>
              <mc:Fallback>
                <p:oleObj name="公式" r:id="rId11" imgW="933536" imgH="374613" progId="Equation.3">
                  <p:embed/>
                  <p:pic>
                    <p:nvPicPr>
                      <p:cNvPr id="58374" name="Object 8">
                        <a:extLst>
                          <a:ext uri="{FF2B5EF4-FFF2-40B4-BE49-F238E27FC236}">
                            <a16:creationId xmlns:a16="http://schemas.microsoft.com/office/drawing/2014/main" id="{B913AF7D-D229-45B8-AF23-AB5A8DE9D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860800"/>
                        <a:ext cx="23034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Line 9">
            <a:extLst>
              <a:ext uri="{FF2B5EF4-FFF2-40B4-BE49-F238E27FC236}">
                <a16:creationId xmlns:a16="http://schemas.microsoft.com/office/drawing/2014/main" id="{272D275D-4053-4006-A868-5B7B7BDF3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4314825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Line 10">
            <a:extLst>
              <a:ext uri="{FF2B5EF4-FFF2-40B4-BE49-F238E27FC236}">
                <a16:creationId xmlns:a16="http://schemas.microsoft.com/office/drawing/2014/main" id="{F12D0941-ABBB-4E5D-84EF-A9ABB9876D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32337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Line 11">
            <a:extLst>
              <a:ext uri="{FF2B5EF4-FFF2-40B4-BE49-F238E27FC236}">
                <a16:creationId xmlns:a16="http://schemas.microsoft.com/office/drawing/2014/main" id="{0D03E17F-9FC0-4151-BC83-0436083EA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5613" y="3233738"/>
            <a:ext cx="15113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8" name="Freeform 13">
            <a:extLst>
              <a:ext uri="{FF2B5EF4-FFF2-40B4-BE49-F238E27FC236}">
                <a16:creationId xmlns:a16="http://schemas.microsoft.com/office/drawing/2014/main" id="{1B94F423-3AB5-412F-8AA7-02EABB0C601F}"/>
              </a:ext>
            </a:extLst>
          </p:cNvPr>
          <p:cNvSpPr>
            <a:spLocks/>
          </p:cNvSpPr>
          <p:nvPr/>
        </p:nvSpPr>
        <p:spPr bwMode="auto">
          <a:xfrm>
            <a:off x="4552950" y="4098925"/>
            <a:ext cx="71438" cy="215900"/>
          </a:xfrm>
          <a:custGeom>
            <a:avLst/>
            <a:gdLst>
              <a:gd name="T0" fmla="*/ 2147483646 w 45"/>
              <a:gd name="T1" fmla="*/ 2147483646 h 136"/>
              <a:gd name="T2" fmla="*/ 0 w 45"/>
              <a:gd name="T3" fmla="*/ 0 h 1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" h="136">
                <a:moveTo>
                  <a:pt x="45" y="136"/>
                </a:moveTo>
                <a:cubicBezTo>
                  <a:pt x="45" y="136"/>
                  <a:pt x="22" y="6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79" name="Object 14">
            <a:extLst>
              <a:ext uri="{FF2B5EF4-FFF2-40B4-BE49-F238E27FC236}">
                <a16:creationId xmlns:a16="http://schemas.microsoft.com/office/drawing/2014/main" id="{7710BFD0-4F63-45D0-9716-C1F9DD804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5975" y="38830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公式" r:id="rId13" imgW="158614" imgH="197019" progId="Equation.3">
                  <p:embed/>
                </p:oleObj>
              </mc:Choice>
              <mc:Fallback>
                <p:oleObj name="公式" r:id="rId13" imgW="158614" imgH="197019" progId="Equation.3">
                  <p:embed/>
                  <p:pic>
                    <p:nvPicPr>
                      <p:cNvPr id="58379" name="Object 14">
                        <a:extLst>
                          <a:ext uri="{FF2B5EF4-FFF2-40B4-BE49-F238E27FC236}">
                            <a16:creationId xmlns:a16="http://schemas.microsoft.com/office/drawing/2014/main" id="{7710BFD0-4F63-45D0-9716-C1F9DD804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3883025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5">
            <a:extLst>
              <a:ext uri="{FF2B5EF4-FFF2-40B4-BE49-F238E27FC236}">
                <a16:creationId xmlns:a16="http://schemas.microsoft.com/office/drawing/2014/main" id="{34347CE5-5848-4BEF-8F5E-202D58511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7413" y="3162300"/>
          <a:ext cx="4365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公式" r:id="rId15" imgW="145988" imgH="235075" progId="Equation.3">
                  <p:embed/>
                </p:oleObj>
              </mc:Choice>
              <mc:Fallback>
                <p:oleObj name="公式" r:id="rId15" imgW="145988" imgH="235075" progId="Equation.3">
                  <p:embed/>
                  <p:pic>
                    <p:nvPicPr>
                      <p:cNvPr id="58380" name="Object 15">
                        <a:extLst>
                          <a:ext uri="{FF2B5EF4-FFF2-40B4-BE49-F238E27FC236}">
                            <a16:creationId xmlns:a16="http://schemas.microsoft.com/office/drawing/2014/main" id="{34347CE5-5848-4BEF-8F5E-202D58511E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162300"/>
                        <a:ext cx="436562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7">
            <a:extLst>
              <a:ext uri="{FF2B5EF4-FFF2-40B4-BE49-F238E27FC236}">
                <a16:creationId xmlns:a16="http://schemas.microsoft.com/office/drawing/2014/main" id="{2FFD5599-B81A-4039-9618-D7F7E9604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9938" y="3594100"/>
          <a:ext cx="431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公式" r:id="rId17" imgW="209513" imgH="158566" progId="Equation.3">
                  <p:embed/>
                </p:oleObj>
              </mc:Choice>
              <mc:Fallback>
                <p:oleObj name="公式" r:id="rId17" imgW="209513" imgH="158566" progId="Equation.3">
                  <p:embed/>
                  <p:pic>
                    <p:nvPicPr>
                      <p:cNvPr id="58381" name="Object 17">
                        <a:extLst>
                          <a:ext uri="{FF2B5EF4-FFF2-40B4-BE49-F238E27FC236}">
                            <a16:creationId xmlns:a16="http://schemas.microsoft.com/office/drawing/2014/main" id="{2FFD5599-B81A-4039-9618-D7F7E9604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3594100"/>
                        <a:ext cx="4318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8">
            <a:extLst>
              <a:ext uri="{FF2B5EF4-FFF2-40B4-BE49-F238E27FC236}">
                <a16:creationId xmlns:a16="http://schemas.microsoft.com/office/drawing/2014/main" id="{B2F23431-BBF3-4B8C-8EF3-0A6069D1C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3313" y="4314825"/>
          <a:ext cx="2873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公式" r:id="rId19" imgW="133362" imgH="145881" progId="Equation.3">
                  <p:embed/>
                </p:oleObj>
              </mc:Choice>
              <mc:Fallback>
                <p:oleObj name="公式" r:id="rId19" imgW="133362" imgH="145881" progId="Equation.3">
                  <p:embed/>
                  <p:pic>
                    <p:nvPicPr>
                      <p:cNvPr id="58382" name="Object 18">
                        <a:extLst>
                          <a:ext uri="{FF2B5EF4-FFF2-40B4-BE49-F238E27FC236}">
                            <a16:creationId xmlns:a16="http://schemas.microsoft.com/office/drawing/2014/main" id="{B2F23431-BBF3-4B8C-8EF3-0A6069D1C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4314825"/>
                        <a:ext cx="2873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9">
            <a:extLst>
              <a:ext uri="{FF2B5EF4-FFF2-40B4-BE49-F238E27FC236}">
                <a16:creationId xmlns:a16="http://schemas.microsoft.com/office/drawing/2014/main" id="{FF87588E-D4A9-4C14-865E-D66D7ACB2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868863"/>
          <a:ext cx="80454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公式" r:id="rId21" imgW="3308412" imgH="488781" progId="Equation.3">
                  <p:embed/>
                </p:oleObj>
              </mc:Choice>
              <mc:Fallback>
                <p:oleObj name="公式" r:id="rId21" imgW="3308412" imgH="488781" progId="Equation.3">
                  <p:embed/>
                  <p:pic>
                    <p:nvPicPr>
                      <p:cNvPr id="58383" name="Object 19">
                        <a:extLst>
                          <a:ext uri="{FF2B5EF4-FFF2-40B4-BE49-F238E27FC236}">
                            <a16:creationId xmlns:a16="http://schemas.microsoft.com/office/drawing/2014/main" id="{FF87588E-D4A9-4C14-865E-D66D7ACB2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80454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20">
            <a:extLst>
              <a:ext uri="{FF2B5EF4-FFF2-40B4-BE49-F238E27FC236}">
                <a16:creationId xmlns:a16="http://schemas.microsoft.com/office/drawing/2014/main" id="{19A93A2C-ADB2-44E9-B1D2-0F2D561D9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6165850"/>
          <a:ext cx="10080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公式" r:id="rId23" imgW="450986" imgH="184334" progId="Equation.3">
                  <p:embed/>
                </p:oleObj>
              </mc:Choice>
              <mc:Fallback>
                <p:oleObj name="公式" r:id="rId23" imgW="450986" imgH="184334" progId="Equation.3">
                  <p:embed/>
                  <p:pic>
                    <p:nvPicPr>
                      <p:cNvPr id="58384" name="Object 20">
                        <a:extLst>
                          <a:ext uri="{FF2B5EF4-FFF2-40B4-BE49-F238E27FC236}">
                            <a16:creationId xmlns:a16="http://schemas.microsoft.com/office/drawing/2014/main" id="{19A93A2C-ADB2-44E9-B1D2-0F2D561D9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6165850"/>
                        <a:ext cx="10080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4">
            <a:extLst>
              <a:ext uri="{FF2B5EF4-FFF2-40B4-BE49-F238E27FC236}">
                <a16:creationId xmlns:a16="http://schemas.microsoft.com/office/drawing/2014/main" id="{AAD696A8-5E5C-4291-A424-7F1D3A4D9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6250"/>
            <a:ext cx="1008062" cy="576263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讨论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B9143D82-0F3C-4A9E-8DAD-4032016C4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569913"/>
            <a:ext cx="734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已知           、                        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0.8ms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，画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波形。</a:t>
            </a:r>
          </a:p>
        </p:txBody>
      </p:sp>
      <p:graphicFrame>
        <p:nvGraphicFramePr>
          <p:cNvPr id="59396" name="Object 6">
            <a:extLst>
              <a:ext uri="{FF2B5EF4-FFF2-40B4-BE49-F238E27FC236}">
                <a16:creationId xmlns:a16="http://schemas.microsoft.com/office/drawing/2014/main" id="{1B570DF8-2F31-4248-AB2F-7C3AC6995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49275"/>
          <a:ext cx="8286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公式" r:id="rId3" imgW="323936" imgH="209704" progId="Equation.3">
                  <p:embed/>
                </p:oleObj>
              </mc:Choice>
              <mc:Fallback>
                <p:oleObj name="公式" r:id="rId3" imgW="323936" imgH="209704" progId="Equation.3">
                  <p:embed/>
                  <p:pic>
                    <p:nvPicPr>
                      <p:cNvPr id="59396" name="Object 6">
                        <a:extLst>
                          <a:ext uri="{FF2B5EF4-FFF2-40B4-BE49-F238E27FC236}">
                            <a16:creationId xmlns:a16="http://schemas.microsoft.com/office/drawing/2014/main" id="{1B570DF8-2F31-4248-AB2F-7C3AC6995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49275"/>
                        <a:ext cx="8286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7">
            <a:extLst>
              <a:ext uri="{FF2B5EF4-FFF2-40B4-BE49-F238E27FC236}">
                <a16:creationId xmlns:a16="http://schemas.microsoft.com/office/drawing/2014/main" id="{5DCCFDDC-5B21-44A0-B1F6-DE7982B2D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5" y="565150"/>
          <a:ext cx="17795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公式" r:id="rId5" imgW="717710" imgH="197019" progId="Equation.3">
                  <p:embed/>
                </p:oleObj>
              </mc:Choice>
              <mc:Fallback>
                <p:oleObj name="公式" r:id="rId5" imgW="717710" imgH="197019" progId="Equation.3">
                  <p:embed/>
                  <p:pic>
                    <p:nvPicPr>
                      <p:cNvPr id="59397" name="Object 7">
                        <a:extLst>
                          <a:ext uri="{FF2B5EF4-FFF2-40B4-BE49-F238E27FC236}">
                            <a16:creationId xmlns:a16="http://schemas.microsoft.com/office/drawing/2014/main" id="{5DCCFDDC-5B21-44A0-B1F6-DE7982B2D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65150"/>
                        <a:ext cx="17795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8" name="Group 8">
            <a:extLst>
              <a:ext uri="{FF2B5EF4-FFF2-40B4-BE49-F238E27FC236}">
                <a16:creationId xmlns:a16="http://schemas.microsoft.com/office/drawing/2014/main" id="{12EF9B3A-59BE-43C4-B12C-A4B53FE0F960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2708275"/>
            <a:ext cx="3200400" cy="1524000"/>
            <a:chOff x="2928" y="2352"/>
            <a:chExt cx="2016" cy="960"/>
          </a:xfrm>
        </p:grpSpPr>
        <p:sp>
          <p:nvSpPr>
            <p:cNvPr id="59425" name="Freeform 9">
              <a:extLst>
                <a:ext uri="{FF2B5EF4-FFF2-40B4-BE49-F238E27FC236}">
                  <a16:creationId xmlns:a16="http://schemas.microsoft.com/office/drawing/2014/main" id="{03AFA21A-C177-4255-8C18-ED5E83196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352"/>
              <a:ext cx="672" cy="480"/>
            </a:xfrm>
            <a:custGeom>
              <a:avLst/>
              <a:gdLst>
                <a:gd name="T0" fmla="*/ 0 w 672"/>
                <a:gd name="T1" fmla="*/ 480 h 480"/>
                <a:gd name="T2" fmla="*/ 192 w 672"/>
                <a:gd name="T3" fmla="*/ 96 h 480"/>
                <a:gd name="T4" fmla="*/ 336 w 672"/>
                <a:gd name="T5" fmla="*/ 0 h 480"/>
                <a:gd name="T6" fmla="*/ 480 w 672"/>
                <a:gd name="T7" fmla="*/ 96 h 480"/>
                <a:gd name="T8" fmla="*/ 672 w 672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480">
                  <a:moveTo>
                    <a:pt x="0" y="480"/>
                  </a:moveTo>
                  <a:cubicBezTo>
                    <a:pt x="68" y="328"/>
                    <a:pt x="136" y="176"/>
                    <a:pt x="192" y="96"/>
                  </a:cubicBezTo>
                  <a:cubicBezTo>
                    <a:pt x="248" y="16"/>
                    <a:pt x="288" y="0"/>
                    <a:pt x="336" y="0"/>
                  </a:cubicBezTo>
                  <a:cubicBezTo>
                    <a:pt x="384" y="0"/>
                    <a:pt x="424" y="16"/>
                    <a:pt x="480" y="96"/>
                  </a:cubicBezTo>
                  <a:cubicBezTo>
                    <a:pt x="536" y="176"/>
                    <a:pt x="640" y="416"/>
                    <a:pt x="672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6" name="Freeform 10">
              <a:extLst>
                <a:ext uri="{FF2B5EF4-FFF2-40B4-BE49-F238E27FC236}">
                  <a16:creationId xmlns:a16="http://schemas.microsoft.com/office/drawing/2014/main" id="{B5393567-3254-4286-A110-AA82F9D71A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00" y="2832"/>
              <a:ext cx="672" cy="480"/>
            </a:xfrm>
            <a:custGeom>
              <a:avLst/>
              <a:gdLst>
                <a:gd name="T0" fmla="*/ 0 w 672"/>
                <a:gd name="T1" fmla="*/ 480 h 480"/>
                <a:gd name="T2" fmla="*/ 192 w 672"/>
                <a:gd name="T3" fmla="*/ 96 h 480"/>
                <a:gd name="T4" fmla="*/ 336 w 672"/>
                <a:gd name="T5" fmla="*/ 0 h 480"/>
                <a:gd name="T6" fmla="*/ 480 w 672"/>
                <a:gd name="T7" fmla="*/ 96 h 480"/>
                <a:gd name="T8" fmla="*/ 672 w 672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480">
                  <a:moveTo>
                    <a:pt x="0" y="480"/>
                  </a:moveTo>
                  <a:cubicBezTo>
                    <a:pt x="68" y="328"/>
                    <a:pt x="136" y="176"/>
                    <a:pt x="192" y="96"/>
                  </a:cubicBezTo>
                  <a:cubicBezTo>
                    <a:pt x="248" y="16"/>
                    <a:pt x="288" y="0"/>
                    <a:pt x="336" y="0"/>
                  </a:cubicBezTo>
                  <a:cubicBezTo>
                    <a:pt x="384" y="0"/>
                    <a:pt x="424" y="16"/>
                    <a:pt x="480" y="96"/>
                  </a:cubicBezTo>
                  <a:cubicBezTo>
                    <a:pt x="536" y="176"/>
                    <a:pt x="640" y="416"/>
                    <a:pt x="672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7" name="Freeform 11">
              <a:extLst>
                <a:ext uri="{FF2B5EF4-FFF2-40B4-BE49-F238E27FC236}">
                  <a16:creationId xmlns:a16="http://schemas.microsoft.com/office/drawing/2014/main" id="{C3C927AF-CB33-44A0-9A0E-3CC031DE3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2352"/>
              <a:ext cx="672" cy="480"/>
            </a:xfrm>
            <a:custGeom>
              <a:avLst/>
              <a:gdLst>
                <a:gd name="T0" fmla="*/ 0 w 672"/>
                <a:gd name="T1" fmla="*/ 480 h 480"/>
                <a:gd name="T2" fmla="*/ 192 w 672"/>
                <a:gd name="T3" fmla="*/ 96 h 480"/>
                <a:gd name="T4" fmla="*/ 336 w 672"/>
                <a:gd name="T5" fmla="*/ 0 h 480"/>
                <a:gd name="T6" fmla="*/ 480 w 672"/>
                <a:gd name="T7" fmla="*/ 96 h 480"/>
                <a:gd name="T8" fmla="*/ 672 w 672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480">
                  <a:moveTo>
                    <a:pt x="0" y="480"/>
                  </a:moveTo>
                  <a:cubicBezTo>
                    <a:pt x="68" y="328"/>
                    <a:pt x="136" y="176"/>
                    <a:pt x="192" y="96"/>
                  </a:cubicBezTo>
                  <a:cubicBezTo>
                    <a:pt x="248" y="16"/>
                    <a:pt x="288" y="0"/>
                    <a:pt x="336" y="0"/>
                  </a:cubicBezTo>
                  <a:cubicBezTo>
                    <a:pt x="384" y="0"/>
                    <a:pt x="424" y="16"/>
                    <a:pt x="480" y="96"/>
                  </a:cubicBezTo>
                  <a:cubicBezTo>
                    <a:pt x="536" y="176"/>
                    <a:pt x="640" y="416"/>
                    <a:pt x="672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399" name="Line 12">
            <a:extLst>
              <a:ext uri="{FF2B5EF4-FFF2-40B4-BE49-F238E27FC236}">
                <a16:creationId xmlns:a16="http://schemas.microsoft.com/office/drawing/2014/main" id="{DEDB71EC-4683-414F-8BC1-FD67CAF8A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4575" y="3429000"/>
            <a:ext cx="69834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14">
            <a:extLst>
              <a:ext uri="{FF2B5EF4-FFF2-40B4-BE49-F238E27FC236}">
                <a16:creationId xmlns:a16="http://schemas.microsoft.com/office/drawing/2014/main" id="{A3545FC9-8BC2-4AB7-99BE-C39DA67D06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4575" y="1916113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01" name="Group 19">
            <a:extLst>
              <a:ext uri="{FF2B5EF4-FFF2-40B4-BE49-F238E27FC236}">
                <a16:creationId xmlns:a16="http://schemas.microsoft.com/office/drawing/2014/main" id="{3E15C29D-2839-474E-9CBD-5E90F8E90FE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252913" y="2708275"/>
            <a:ext cx="3200400" cy="1524000"/>
            <a:chOff x="2925" y="2205"/>
            <a:chExt cx="2016" cy="960"/>
          </a:xfrm>
        </p:grpSpPr>
        <p:sp>
          <p:nvSpPr>
            <p:cNvPr id="59422" name="Freeform 16">
              <a:extLst>
                <a:ext uri="{FF2B5EF4-FFF2-40B4-BE49-F238E27FC236}">
                  <a16:creationId xmlns:a16="http://schemas.microsoft.com/office/drawing/2014/main" id="{3C6F44B1-4099-43F1-ADDB-861DC980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" y="2205"/>
              <a:ext cx="672" cy="480"/>
            </a:xfrm>
            <a:custGeom>
              <a:avLst/>
              <a:gdLst>
                <a:gd name="T0" fmla="*/ 0 w 672"/>
                <a:gd name="T1" fmla="*/ 480 h 480"/>
                <a:gd name="T2" fmla="*/ 192 w 672"/>
                <a:gd name="T3" fmla="*/ 96 h 480"/>
                <a:gd name="T4" fmla="*/ 336 w 672"/>
                <a:gd name="T5" fmla="*/ 0 h 480"/>
                <a:gd name="T6" fmla="*/ 480 w 672"/>
                <a:gd name="T7" fmla="*/ 96 h 480"/>
                <a:gd name="T8" fmla="*/ 672 w 672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480">
                  <a:moveTo>
                    <a:pt x="0" y="480"/>
                  </a:moveTo>
                  <a:cubicBezTo>
                    <a:pt x="68" y="328"/>
                    <a:pt x="136" y="176"/>
                    <a:pt x="192" y="96"/>
                  </a:cubicBezTo>
                  <a:cubicBezTo>
                    <a:pt x="248" y="16"/>
                    <a:pt x="288" y="0"/>
                    <a:pt x="336" y="0"/>
                  </a:cubicBezTo>
                  <a:cubicBezTo>
                    <a:pt x="384" y="0"/>
                    <a:pt x="424" y="16"/>
                    <a:pt x="480" y="96"/>
                  </a:cubicBezTo>
                  <a:cubicBezTo>
                    <a:pt x="536" y="176"/>
                    <a:pt x="640" y="416"/>
                    <a:pt x="672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3" name="Freeform 17">
              <a:extLst>
                <a:ext uri="{FF2B5EF4-FFF2-40B4-BE49-F238E27FC236}">
                  <a16:creationId xmlns:a16="http://schemas.microsoft.com/office/drawing/2014/main" id="{A1B62516-CF3D-471A-8B58-D6863110029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97" y="2685"/>
              <a:ext cx="672" cy="480"/>
            </a:xfrm>
            <a:custGeom>
              <a:avLst/>
              <a:gdLst>
                <a:gd name="T0" fmla="*/ 0 w 672"/>
                <a:gd name="T1" fmla="*/ 480 h 480"/>
                <a:gd name="T2" fmla="*/ 192 w 672"/>
                <a:gd name="T3" fmla="*/ 96 h 480"/>
                <a:gd name="T4" fmla="*/ 336 w 672"/>
                <a:gd name="T5" fmla="*/ 0 h 480"/>
                <a:gd name="T6" fmla="*/ 480 w 672"/>
                <a:gd name="T7" fmla="*/ 96 h 480"/>
                <a:gd name="T8" fmla="*/ 672 w 672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480">
                  <a:moveTo>
                    <a:pt x="0" y="480"/>
                  </a:moveTo>
                  <a:cubicBezTo>
                    <a:pt x="68" y="328"/>
                    <a:pt x="136" y="176"/>
                    <a:pt x="192" y="96"/>
                  </a:cubicBezTo>
                  <a:cubicBezTo>
                    <a:pt x="248" y="16"/>
                    <a:pt x="288" y="0"/>
                    <a:pt x="336" y="0"/>
                  </a:cubicBezTo>
                  <a:cubicBezTo>
                    <a:pt x="384" y="0"/>
                    <a:pt x="424" y="16"/>
                    <a:pt x="480" y="96"/>
                  </a:cubicBezTo>
                  <a:cubicBezTo>
                    <a:pt x="536" y="176"/>
                    <a:pt x="640" y="416"/>
                    <a:pt x="672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4" name="Freeform 18">
              <a:extLst>
                <a:ext uri="{FF2B5EF4-FFF2-40B4-BE49-F238E27FC236}">
                  <a16:creationId xmlns:a16="http://schemas.microsoft.com/office/drawing/2014/main" id="{572E452A-8AC6-41B7-81FD-8000195AF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" y="2205"/>
              <a:ext cx="672" cy="480"/>
            </a:xfrm>
            <a:custGeom>
              <a:avLst/>
              <a:gdLst>
                <a:gd name="T0" fmla="*/ 0 w 672"/>
                <a:gd name="T1" fmla="*/ 480 h 480"/>
                <a:gd name="T2" fmla="*/ 192 w 672"/>
                <a:gd name="T3" fmla="*/ 96 h 480"/>
                <a:gd name="T4" fmla="*/ 336 w 672"/>
                <a:gd name="T5" fmla="*/ 0 h 480"/>
                <a:gd name="T6" fmla="*/ 480 w 672"/>
                <a:gd name="T7" fmla="*/ 96 h 480"/>
                <a:gd name="T8" fmla="*/ 672 w 672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480">
                  <a:moveTo>
                    <a:pt x="0" y="480"/>
                  </a:moveTo>
                  <a:cubicBezTo>
                    <a:pt x="68" y="328"/>
                    <a:pt x="136" y="176"/>
                    <a:pt x="192" y="96"/>
                  </a:cubicBezTo>
                  <a:cubicBezTo>
                    <a:pt x="248" y="16"/>
                    <a:pt x="288" y="0"/>
                    <a:pt x="336" y="0"/>
                  </a:cubicBezTo>
                  <a:cubicBezTo>
                    <a:pt x="384" y="0"/>
                    <a:pt x="424" y="16"/>
                    <a:pt x="480" y="96"/>
                  </a:cubicBezTo>
                  <a:cubicBezTo>
                    <a:pt x="536" y="176"/>
                    <a:pt x="640" y="416"/>
                    <a:pt x="672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402" name="Line 20">
            <a:extLst>
              <a:ext uri="{FF2B5EF4-FFF2-40B4-BE49-F238E27FC236}">
                <a16:creationId xmlns:a16="http://schemas.microsoft.com/office/drawing/2014/main" id="{E2AA78A4-618B-4413-ACFD-C9A2040EA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2708275"/>
            <a:ext cx="5032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3" name="Rectangle 21">
            <a:extLst>
              <a:ext uri="{FF2B5EF4-FFF2-40B4-BE49-F238E27FC236}">
                <a16:creationId xmlns:a16="http://schemas.microsoft.com/office/drawing/2014/main" id="{FDEFA82F-E85C-43D3-8A4F-D3842B0D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701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9404" name="Rectangle 22">
            <a:extLst>
              <a:ext uri="{FF2B5EF4-FFF2-40B4-BE49-F238E27FC236}">
                <a16:creationId xmlns:a16="http://schemas.microsoft.com/office/drawing/2014/main" id="{A5C0AD5E-35C3-486D-A2BD-797BB0CB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170021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/A</a:t>
            </a:r>
          </a:p>
        </p:txBody>
      </p:sp>
      <p:sp>
        <p:nvSpPr>
          <p:cNvPr id="59405" name="Freeform 28">
            <a:extLst>
              <a:ext uri="{FF2B5EF4-FFF2-40B4-BE49-F238E27FC236}">
                <a16:creationId xmlns:a16="http://schemas.microsoft.com/office/drawing/2014/main" id="{8E389A4D-5A11-43EC-A804-3440DBF79C16}"/>
              </a:ext>
            </a:extLst>
          </p:cNvPr>
          <p:cNvSpPr>
            <a:spLocks/>
          </p:cNvSpPr>
          <p:nvPr/>
        </p:nvSpPr>
        <p:spPr bwMode="auto">
          <a:xfrm>
            <a:off x="2052638" y="2455863"/>
            <a:ext cx="4679950" cy="1717675"/>
          </a:xfrm>
          <a:custGeom>
            <a:avLst/>
            <a:gdLst>
              <a:gd name="T0" fmla="*/ 0 w 2948"/>
              <a:gd name="T1" fmla="*/ 2147483646 h 1082"/>
              <a:gd name="T2" fmla="*/ 2147483646 w 2948"/>
              <a:gd name="T3" fmla="*/ 2147483646 h 1082"/>
              <a:gd name="T4" fmla="*/ 2147483646 w 2948"/>
              <a:gd name="T5" fmla="*/ 2147483646 h 1082"/>
              <a:gd name="T6" fmla="*/ 2147483646 w 2948"/>
              <a:gd name="T7" fmla="*/ 2147483646 h 1082"/>
              <a:gd name="T8" fmla="*/ 2147483646 w 2948"/>
              <a:gd name="T9" fmla="*/ 2147483646 h 1082"/>
              <a:gd name="T10" fmla="*/ 2147483646 w 2948"/>
              <a:gd name="T11" fmla="*/ 2147483646 h 1082"/>
              <a:gd name="T12" fmla="*/ 2147483646 w 2948"/>
              <a:gd name="T13" fmla="*/ 2147483646 h 1082"/>
              <a:gd name="T14" fmla="*/ 2147483646 w 2948"/>
              <a:gd name="T15" fmla="*/ 2147483646 h 1082"/>
              <a:gd name="T16" fmla="*/ 2147483646 w 2948"/>
              <a:gd name="T17" fmla="*/ 2147483646 h 1082"/>
              <a:gd name="T18" fmla="*/ 2147483646 w 2948"/>
              <a:gd name="T19" fmla="*/ 2147483646 h 1082"/>
              <a:gd name="T20" fmla="*/ 2147483646 w 2948"/>
              <a:gd name="T21" fmla="*/ 2147483646 h 1082"/>
              <a:gd name="T22" fmla="*/ 2147483646 w 2948"/>
              <a:gd name="T23" fmla="*/ 2147483646 h 1082"/>
              <a:gd name="T24" fmla="*/ 2147483646 w 2948"/>
              <a:gd name="T25" fmla="*/ 2147483646 h 1082"/>
              <a:gd name="T26" fmla="*/ 2147483646 w 2948"/>
              <a:gd name="T27" fmla="*/ 2147483646 h 1082"/>
              <a:gd name="T28" fmla="*/ 2147483646 w 2948"/>
              <a:gd name="T29" fmla="*/ 2147483646 h 1082"/>
              <a:gd name="T30" fmla="*/ 2147483646 w 2948"/>
              <a:gd name="T31" fmla="*/ 2147483646 h 1082"/>
              <a:gd name="T32" fmla="*/ 2147483646 w 2948"/>
              <a:gd name="T33" fmla="*/ 2147483646 h 1082"/>
              <a:gd name="T34" fmla="*/ 2147483646 w 2948"/>
              <a:gd name="T35" fmla="*/ 2147483646 h 1082"/>
              <a:gd name="T36" fmla="*/ 2147483646 w 2948"/>
              <a:gd name="T37" fmla="*/ 2147483646 h 1082"/>
              <a:gd name="T38" fmla="*/ 2147483646 w 2948"/>
              <a:gd name="T39" fmla="*/ 2147483646 h 1082"/>
              <a:gd name="T40" fmla="*/ 2147483646 w 2948"/>
              <a:gd name="T41" fmla="*/ 2147483646 h 10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48" h="1082">
                <a:moveTo>
                  <a:pt x="0" y="341"/>
                </a:moveTo>
                <a:cubicBezTo>
                  <a:pt x="83" y="534"/>
                  <a:pt x="167" y="727"/>
                  <a:pt x="227" y="840"/>
                </a:cubicBezTo>
                <a:cubicBezTo>
                  <a:pt x="287" y="953"/>
                  <a:pt x="310" y="1036"/>
                  <a:pt x="363" y="1021"/>
                </a:cubicBezTo>
                <a:cubicBezTo>
                  <a:pt x="416" y="1006"/>
                  <a:pt x="476" y="870"/>
                  <a:pt x="544" y="749"/>
                </a:cubicBezTo>
                <a:cubicBezTo>
                  <a:pt x="612" y="628"/>
                  <a:pt x="695" y="416"/>
                  <a:pt x="771" y="295"/>
                </a:cubicBezTo>
                <a:cubicBezTo>
                  <a:pt x="847" y="174"/>
                  <a:pt x="930" y="46"/>
                  <a:pt x="998" y="23"/>
                </a:cubicBezTo>
                <a:cubicBezTo>
                  <a:pt x="1066" y="0"/>
                  <a:pt x="1126" y="98"/>
                  <a:pt x="1179" y="159"/>
                </a:cubicBezTo>
                <a:cubicBezTo>
                  <a:pt x="1232" y="220"/>
                  <a:pt x="1277" y="311"/>
                  <a:pt x="1315" y="386"/>
                </a:cubicBezTo>
                <a:cubicBezTo>
                  <a:pt x="1353" y="461"/>
                  <a:pt x="1368" y="530"/>
                  <a:pt x="1406" y="613"/>
                </a:cubicBezTo>
                <a:cubicBezTo>
                  <a:pt x="1444" y="696"/>
                  <a:pt x="1512" y="825"/>
                  <a:pt x="1542" y="885"/>
                </a:cubicBezTo>
                <a:cubicBezTo>
                  <a:pt x="1572" y="945"/>
                  <a:pt x="1564" y="946"/>
                  <a:pt x="1587" y="976"/>
                </a:cubicBezTo>
                <a:cubicBezTo>
                  <a:pt x="1610" y="1006"/>
                  <a:pt x="1648" y="1052"/>
                  <a:pt x="1678" y="1067"/>
                </a:cubicBezTo>
                <a:cubicBezTo>
                  <a:pt x="1708" y="1082"/>
                  <a:pt x="1739" y="1082"/>
                  <a:pt x="1769" y="1067"/>
                </a:cubicBezTo>
                <a:cubicBezTo>
                  <a:pt x="1799" y="1052"/>
                  <a:pt x="1814" y="1052"/>
                  <a:pt x="1859" y="976"/>
                </a:cubicBezTo>
                <a:cubicBezTo>
                  <a:pt x="1904" y="900"/>
                  <a:pt x="1973" y="741"/>
                  <a:pt x="2041" y="613"/>
                </a:cubicBezTo>
                <a:cubicBezTo>
                  <a:pt x="2109" y="485"/>
                  <a:pt x="2200" y="281"/>
                  <a:pt x="2268" y="205"/>
                </a:cubicBezTo>
                <a:cubicBezTo>
                  <a:pt x="2336" y="129"/>
                  <a:pt x="2396" y="136"/>
                  <a:pt x="2449" y="159"/>
                </a:cubicBezTo>
                <a:cubicBezTo>
                  <a:pt x="2502" y="182"/>
                  <a:pt x="2532" y="250"/>
                  <a:pt x="2585" y="341"/>
                </a:cubicBezTo>
                <a:cubicBezTo>
                  <a:pt x="2638" y="432"/>
                  <a:pt x="2722" y="606"/>
                  <a:pt x="2767" y="704"/>
                </a:cubicBezTo>
                <a:cubicBezTo>
                  <a:pt x="2812" y="802"/>
                  <a:pt x="2827" y="871"/>
                  <a:pt x="2857" y="931"/>
                </a:cubicBezTo>
                <a:cubicBezTo>
                  <a:pt x="2887" y="991"/>
                  <a:pt x="2917" y="1029"/>
                  <a:pt x="2948" y="1067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Freeform 29">
            <a:extLst>
              <a:ext uri="{FF2B5EF4-FFF2-40B4-BE49-F238E27FC236}">
                <a16:creationId xmlns:a16="http://schemas.microsoft.com/office/drawing/2014/main" id="{618DA5D3-6944-4158-998A-273CE173F644}"/>
              </a:ext>
            </a:extLst>
          </p:cNvPr>
          <p:cNvSpPr>
            <a:spLocks/>
          </p:cNvSpPr>
          <p:nvPr/>
        </p:nvSpPr>
        <p:spPr bwMode="auto">
          <a:xfrm>
            <a:off x="1044575" y="2349500"/>
            <a:ext cx="1008063" cy="647700"/>
          </a:xfrm>
          <a:custGeom>
            <a:avLst/>
            <a:gdLst>
              <a:gd name="T0" fmla="*/ 0 w 635"/>
              <a:gd name="T1" fmla="*/ 2147483646 h 408"/>
              <a:gd name="T2" fmla="*/ 2147483646 w 635"/>
              <a:gd name="T3" fmla="*/ 2147483646 h 408"/>
              <a:gd name="T4" fmla="*/ 2147483646 w 635"/>
              <a:gd name="T5" fmla="*/ 0 h 408"/>
              <a:gd name="T6" fmla="*/ 2147483646 w 635"/>
              <a:gd name="T7" fmla="*/ 2147483646 h 408"/>
              <a:gd name="T8" fmla="*/ 2147483646 w 635"/>
              <a:gd name="T9" fmla="*/ 2147483646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408">
                <a:moveTo>
                  <a:pt x="0" y="362"/>
                </a:moveTo>
                <a:cubicBezTo>
                  <a:pt x="41" y="279"/>
                  <a:pt x="83" y="196"/>
                  <a:pt x="136" y="136"/>
                </a:cubicBezTo>
                <a:cubicBezTo>
                  <a:pt x="189" y="76"/>
                  <a:pt x="257" y="0"/>
                  <a:pt x="317" y="0"/>
                </a:cubicBezTo>
                <a:cubicBezTo>
                  <a:pt x="377" y="0"/>
                  <a:pt x="446" y="68"/>
                  <a:pt x="499" y="136"/>
                </a:cubicBezTo>
                <a:cubicBezTo>
                  <a:pt x="552" y="204"/>
                  <a:pt x="593" y="306"/>
                  <a:pt x="635" y="408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Freeform 30">
            <a:extLst>
              <a:ext uri="{FF2B5EF4-FFF2-40B4-BE49-F238E27FC236}">
                <a16:creationId xmlns:a16="http://schemas.microsoft.com/office/drawing/2014/main" id="{0ECC5825-7AA6-42E2-9DF2-4CE0FFAD5DF9}"/>
              </a:ext>
            </a:extLst>
          </p:cNvPr>
          <p:cNvSpPr>
            <a:spLocks/>
          </p:cNvSpPr>
          <p:nvPr/>
        </p:nvSpPr>
        <p:spPr bwMode="auto">
          <a:xfrm>
            <a:off x="1044575" y="2924175"/>
            <a:ext cx="5759450" cy="515938"/>
          </a:xfrm>
          <a:custGeom>
            <a:avLst/>
            <a:gdLst>
              <a:gd name="T0" fmla="*/ 0 w 3628"/>
              <a:gd name="T1" fmla="*/ 0 h 325"/>
              <a:gd name="T2" fmla="*/ 2147483646 w 3628"/>
              <a:gd name="T3" fmla="*/ 2147483646 h 325"/>
              <a:gd name="T4" fmla="*/ 2147483646 w 3628"/>
              <a:gd name="T5" fmla="*/ 2147483646 h 325"/>
              <a:gd name="T6" fmla="*/ 2147483646 w 3628"/>
              <a:gd name="T7" fmla="*/ 2147483646 h 325"/>
              <a:gd name="T8" fmla="*/ 2147483646 w 3628"/>
              <a:gd name="T9" fmla="*/ 2147483646 h 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28" h="325">
                <a:moveTo>
                  <a:pt x="0" y="0"/>
                </a:moveTo>
                <a:cubicBezTo>
                  <a:pt x="94" y="46"/>
                  <a:pt x="189" y="92"/>
                  <a:pt x="363" y="137"/>
                </a:cubicBezTo>
                <a:cubicBezTo>
                  <a:pt x="537" y="182"/>
                  <a:pt x="642" y="243"/>
                  <a:pt x="1043" y="273"/>
                </a:cubicBezTo>
                <a:cubicBezTo>
                  <a:pt x="1444" y="303"/>
                  <a:pt x="2336" y="311"/>
                  <a:pt x="2767" y="318"/>
                </a:cubicBezTo>
                <a:cubicBezTo>
                  <a:pt x="3198" y="325"/>
                  <a:pt x="3413" y="321"/>
                  <a:pt x="3628" y="318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Rectangle 31">
            <a:extLst>
              <a:ext uri="{FF2B5EF4-FFF2-40B4-BE49-F238E27FC236}">
                <a16:creationId xmlns:a16="http://schemas.microsoft.com/office/drawing/2014/main" id="{570D5915-9A9D-4819-AE50-0A1E5C7D2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31877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t/ms</a:t>
            </a:r>
          </a:p>
        </p:txBody>
      </p:sp>
      <p:sp>
        <p:nvSpPr>
          <p:cNvPr id="59409" name="Rectangle 32">
            <a:extLst>
              <a:ext uri="{FF2B5EF4-FFF2-40B4-BE49-F238E27FC236}">
                <a16:creationId xmlns:a16="http://schemas.microsoft.com/office/drawing/2014/main" id="{3F95D6B5-91F5-46F9-925B-D68DF270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574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9410" name="Rectangle 33">
            <a:extLst>
              <a:ext uri="{FF2B5EF4-FFF2-40B4-BE49-F238E27FC236}">
                <a16:creationId xmlns:a16="http://schemas.microsoft.com/office/drawing/2014/main" id="{6E379888-7CB8-45F6-8F8B-3290AC91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3357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411" name="Rectangle 34">
            <a:extLst>
              <a:ext uri="{FF2B5EF4-FFF2-40B4-BE49-F238E27FC236}">
                <a16:creationId xmlns:a16="http://schemas.microsoft.com/office/drawing/2014/main" id="{1AFC1764-FF89-46B3-A8E1-3A0235E0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12" name="Rectangle 35">
            <a:extLst>
              <a:ext uri="{FF2B5EF4-FFF2-40B4-BE49-F238E27FC236}">
                <a16:creationId xmlns:a16="http://schemas.microsoft.com/office/drawing/2014/main" id="{8A560CBF-63CE-446D-9F3D-F180CD44C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13" name="Rectangle 36">
            <a:extLst>
              <a:ext uri="{FF2B5EF4-FFF2-40B4-BE49-F238E27FC236}">
                <a16:creationId xmlns:a16="http://schemas.microsoft.com/office/drawing/2014/main" id="{C9E8863D-1440-454D-BE93-1070E2BA7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14" name="Rectangle 37">
            <a:extLst>
              <a:ext uri="{FF2B5EF4-FFF2-40B4-BE49-F238E27FC236}">
                <a16:creationId xmlns:a16="http://schemas.microsoft.com/office/drawing/2014/main" id="{718D6CA4-263D-4892-922D-5BB5ADE4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33924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15" name="Rectangle 38">
            <a:extLst>
              <a:ext uri="{FF2B5EF4-FFF2-40B4-BE49-F238E27FC236}">
                <a16:creationId xmlns:a16="http://schemas.microsoft.com/office/drawing/2014/main" id="{95C68371-D214-4047-896B-11B267D62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416" name="Rectangle 39">
            <a:extLst>
              <a:ext uri="{FF2B5EF4-FFF2-40B4-BE49-F238E27FC236}">
                <a16:creationId xmlns:a16="http://schemas.microsoft.com/office/drawing/2014/main" id="{048910F5-6770-45AD-B076-C43510FE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1336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(t)</a:t>
            </a:r>
          </a:p>
        </p:txBody>
      </p:sp>
      <p:sp>
        <p:nvSpPr>
          <p:cNvPr id="59417" name="Rectangle 40">
            <a:extLst>
              <a:ext uri="{FF2B5EF4-FFF2-40B4-BE49-F238E27FC236}">
                <a16:creationId xmlns:a16="http://schemas.microsoft.com/office/drawing/2014/main" id="{026B1009-CEE1-4755-BD84-4D27D7697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2560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稳态</a:t>
            </a:r>
          </a:p>
        </p:txBody>
      </p:sp>
      <p:sp>
        <p:nvSpPr>
          <p:cNvPr id="59418" name="Line 41">
            <a:extLst>
              <a:ext uri="{FF2B5EF4-FFF2-40B4-BE49-F238E27FC236}">
                <a16:creationId xmlns:a16="http://schemas.microsoft.com/office/drawing/2014/main" id="{53E7D8DE-DD0C-472B-88EB-17FEE74A59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4800" y="42211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9" name="Line 42">
            <a:extLst>
              <a:ext uri="{FF2B5EF4-FFF2-40B4-BE49-F238E27FC236}">
                <a16:creationId xmlns:a16="http://schemas.microsoft.com/office/drawing/2014/main" id="{F72D5C8E-18C8-497F-AF7C-3ACE9757F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563" y="3068638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0" name="Rectangle 43">
            <a:extLst>
              <a:ext uri="{FF2B5EF4-FFF2-40B4-BE49-F238E27FC236}">
                <a16:creationId xmlns:a16="http://schemas.microsoft.com/office/drawing/2014/main" id="{1FB0702F-3FB1-4A19-A0D2-24007F61F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27082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暂态</a:t>
            </a:r>
          </a:p>
        </p:txBody>
      </p:sp>
      <p:sp>
        <p:nvSpPr>
          <p:cNvPr id="66604" name="AutoShape 44">
            <a:extLst>
              <a:ext uri="{FF2B5EF4-FFF2-40B4-BE49-F238E27FC236}">
                <a16:creationId xmlns:a16="http://schemas.microsoft.com/office/drawing/2014/main" id="{65BDC51B-8B30-4596-BD20-4C719E75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661025"/>
            <a:ext cx="2660650" cy="7969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本节完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>
            <a:extLst>
              <a:ext uri="{FF2B5EF4-FFF2-40B4-BE49-F238E27FC236}">
                <a16:creationId xmlns:a16="http://schemas.microsoft.com/office/drawing/2014/main" id="{15CD8888-6D76-484C-A028-634E2E148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88975"/>
            <a:ext cx="6840538" cy="57943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10   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单位冲激函数和冲激响应</a:t>
            </a:r>
          </a:p>
        </p:txBody>
      </p:sp>
      <p:sp>
        <p:nvSpPr>
          <p:cNvPr id="60419" name="Text Box 5">
            <a:extLst>
              <a:ext uri="{FF2B5EF4-FFF2-40B4-BE49-F238E27FC236}">
                <a16:creationId xmlns:a16="http://schemas.microsoft.com/office/drawing/2014/main" id="{C38CDE09-9629-4E4E-A5C9-9EF39E44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单位冲激函数</a:t>
            </a:r>
          </a:p>
        </p:txBody>
      </p:sp>
      <p:graphicFrame>
        <p:nvGraphicFramePr>
          <p:cNvPr id="60420" name="Object 6">
            <a:extLst>
              <a:ext uri="{FF2B5EF4-FFF2-40B4-BE49-F238E27FC236}">
                <a16:creationId xmlns:a16="http://schemas.microsoft.com/office/drawing/2014/main" id="{D5F2ADF7-01D0-4421-A852-0AACDD113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1741488"/>
          <a:ext cx="561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公式" r:id="rId3" imgW="273038" imgH="184334" progId="Equation.3">
                  <p:embed/>
                </p:oleObj>
              </mc:Choice>
              <mc:Fallback>
                <p:oleObj name="公式" r:id="rId3" imgW="273038" imgH="184334" progId="Equation.3">
                  <p:embed/>
                  <p:pic>
                    <p:nvPicPr>
                      <p:cNvPr id="60420" name="Object 6">
                        <a:extLst>
                          <a:ext uri="{FF2B5EF4-FFF2-40B4-BE49-F238E27FC236}">
                            <a16:creationId xmlns:a16="http://schemas.microsoft.com/office/drawing/2014/main" id="{D5F2ADF7-01D0-4421-A852-0AACDD113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741488"/>
                        <a:ext cx="5619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7">
            <a:extLst>
              <a:ext uri="{FF2B5EF4-FFF2-40B4-BE49-F238E27FC236}">
                <a16:creationId xmlns:a16="http://schemas.microsoft.com/office/drawing/2014/main" id="{1F4F636A-B45B-47AD-A4D5-6BC00813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24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1.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单位脉冲函数</a:t>
            </a:r>
          </a:p>
        </p:txBody>
      </p:sp>
      <p:sp>
        <p:nvSpPr>
          <p:cNvPr id="60422" name="Line 8">
            <a:extLst>
              <a:ext uri="{FF2B5EF4-FFF2-40B4-BE49-F238E27FC236}">
                <a16:creationId xmlns:a16="http://schemas.microsoft.com/office/drawing/2014/main" id="{E596FBDC-0DBF-4F68-AA8F-73255F9E6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797425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9">
            <a:extLst>
              <a:ext uri="{FF2B5EF4-FFF2-40B4-BE49-F238E27FC236}">
                <a16:creationId xmlns:a16="http://schemas.microsoft.com/office/drawing/2014/main" id="{E4CE3EEA-BEE7-4714-9F2A-730D0A3CD9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8025" y="32131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10">
            <a:extLst>
              <a:ext uri="{FF2B5EF4-FFF2-40B4-BE49-F238E27FC236}">
                <a16:creationId xmlns:a16="http://schemas.microsoft.com/office/drawing/2014/main" id="{812B3C2B-D4C9-430F-AF06-B7CFE96E75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37893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Line 11">
            <a:extLst>
              <a:ext uri="{FF2B5EF4-FFF2-40B4-BE49-F238E27FC236}">
                <a16:creationId xmlns:a16="http://schemas.microsoft.com/office/drawing/2014/main" id="{A054F073-FDC8-457C-A31F-96AF177D1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7893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6" name="Line 12">
            <a:extLst>
              <a:ext uri="{FF2B5EF4-FFF2-40B4-BE49-F238E27FC236}">
                <a16:creationId xmlns:a16="http://schemas.microsoft.com/office/drawing/2014/main" id="{ABED1E97-0D68-4850-923B-55B4ECE5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7893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27" name="Object 13">
            <a:extLst>
              <a:ext uri="{FF2B5EF4-FFF2-40B4-BE49-F238E27FC236}">
                <a16:creationId xmlns:a16="http://schemas.microsoft.com/office/drawing/2014/main" id="{AE1BAF7B-81D6-47E2-919D-72B2C97FA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9938" y="3068638"/>
          <a:ext cx="5873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公式" r:id="rId5" imgW="285664" imgH="184334" progId="Equation.3">
                  <p:embed/>
                </p:oleObj>
              </mc:Choice>
              <mc:Fallback>
                <p:oleObj name="公式" r:id="rId5" imgW="285664" imgH="184334" progId="Equation.3">
                  <p:embed/>
                  <p:pic>
                    <p:nvPicPr>
                      <p:cNvPr id="60427" name="Object 13">
                        <a:extLst>
                          <a:ext uri="{FF2B5EF4-FFF2-40B4-BE49-F238E27FC236}">
                            <a16:creationId xmlns:a16="http://schemas.microsoft.com/office/drawing/2014/main" id="{AE1BAF7B-81D6-47E2-919D-72B2C97FA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068638"/>
                        <a:ext cx="5873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4">
            <a:extLst>
              <a:ext uri="{FF2B5EF4-FFF2-40B4-BE49-F238E27FC236}">
                <a16:creationId xmlns:a16="http://schemas.microsoft.com/office/drawing/2014/main" id="{5C83F49D-CD7C-4D3C-82EC-9C542788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7259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0429" name="Line 15">
            <a:extLst>
              <a:ext uri="{FF2B5EF4-FFF2-40B4-BE49-F238E27FC236}">
                <a16:creationId xmlns:a16="http://schemas.microsoft.com/office/drawing/2014/main" id="{598558A6-608E-4E18-90D2-61713E6AE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0" name="Line 16">
            <a:extLst>
              <a:ext uri="{FF2B5EF4-FFF2-40B4-BE49-F238E27FC236}">
                <a16:creationId xmlns:a16="http://schemas.microsoft.com/office/drawing/2014/main" id="{9F1A9A00-0B1C-46DC-8273-F15DDD820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1" name="Line 17">
            <a:extLst>
              <a:ext uri="{FF2B5EF4-FFF2-40B4-BE49-F238E27FC236}">
                <a16:creationId xmlns:a16="http://schemas.microsoft.com/office/drawing/2014/main" id="{775B3EA8-C84B-40B7-BC27-BE046629C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0847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32" name="Object 18">
            <a:extLst>
              <a:ext uri="{FF2B5EF4-FFF2-40B4-BE49-F238E27FC236}">
                <a16:creationId xmlns:a16="http://schemas.microsoft.com/office/drawing/2014/main" id="{93A7DE28-A6E6-4947-98B2-27E4F57E8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5054600"/>
          <a:ext cx="2682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公式" r:id="rId7" imgW="120736" imgH="145881" progId="Equation.3">
                  <p:embed/>
                </p:oleObj>
              </mc:Choice>
              <mc:Fallback>
                <p:oleObj name="公式" r:id="rId7" imgW="120736" imgH="145881" progId="Equation.3">
                  <p:embed/>
                  <p:pic>
                    <p:nvPicPr>
                      <p:cNvPr id="60432" name="Object 18">
                        <a:extLst>
                          <a:ext uri="{FF2B5EF4-FFF2-40B4-BE49-F238E27FC236}">
                            <a16:creationId xmlns:a16="http://schemas.microsoft.com/office/drawing/2014/main" id="{93A7DE28-A6E6-4947-98B2-27E4F57E8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054600"/>
                        <a:ext cx="26828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Line 19">
            <a:extLst>
              <a:ext uri="{FF2B5EF4-FFF2-40B4-BE49-F238E27FC236}">
                <a16:creationId xmlns:a16="http://schemas.microsoft.com/office/drawing/2014/main" id="{F0C931F5-ECB3-4464-B58C-B69B22078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789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20">
            <a:extLst>
              <a:ext uri="{FF2B5EF4-FFF2-40B4-BE49-F238E27FC236}">
                <a16:creationId xmlns:a16="http://schemas.microsoft.com/office/drawing/2014/main" id="{94FFC5A5-5D1D-4FAF-8BD2-AFB51F6CC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37893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35" name="Object 21">
            <a:extLst>
              <a:ext uri="{FF2B5EF4-FFF2-40B4-BE49-F238E27FC236}">
                <a16:creationId xmlns:a16="http://schemas.microsoft.com/office/drawing/2014/main" id="{BB828A67-4876-4769-9E7E-285089E07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275" y="3963988"/>
          <a:ext cx="2571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公式" r:id="rId9" imgW="145988" imgH="374613" progId="Equation.3">
                  <p:embed/>
                </p:oleObj>
              </mc:Choice>
              <mc:Fallback>
                <p:oleObj name="公式" r:id="rId9" imgW="145988" imgH="374613" progId="Equation.3">
                  <p:embed/>
                  <p:pic>
                    <p:nvPicPr>
                      <p:cNvPr id="60435" name="Object 21">
                        <a:extLst>
                          <a:ext uri="{FF2B5EF4-FFF2-40B4-BE49-F238E27FC236}">
                            <a16:creationId xmlns:a16="http://schemas.microsoft.com/office/drawing/2014/main" id="{BB828A67-4876-4769-9E7E-285089E07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3963988"/>
                        <a:ext cx="2571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Rectangle 22">
            <a:extLst>
              <a:ext uri="{FF2B5EF4-FFF2-40B4-BE49-F238E27FC236}">
                <a16:creationId xmlns:a16="http://schemas.microsoft.com/office/drawing/2014/main" id="{9326E77A-000F-4145-BF6F-36F913CF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4724400"/>
            <a:ext cx="26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60437" name="Object 23">
            <a:extLst>
              <a:ext uri="{FF2B5EF4-FFF2-40B4-BE49-F238E27FC236}">
                <a16:creationId xmlns:a16="http://schemas.microsoft.com/office/drawing/2014/main" id="{BB65724F-DAAB-4B43-A2FB-E1DAB6DB5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7763" y="4292600"/>
          <a:ext cx="209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公式" r:id="rId11" imgW="145988" imgH="374613" progId="Equation.3">
                  <p:embed/>
                </p:oleObj>
              </mc:Choice>
              <mc:Fallback>
                <p:oleObj name="公式" r:id="rId11" imgW="145988" imgH="374613" progId="Equation.3">
                  <p:embed/>
                  <p:pic>
                    <p:nvPicPr>
                      <p:cNvPr id="60437" name="Object 23">
                        <a:extLst>
                          <a:ext uri="{FF2B5EF4-FFF2-40B4-BE49-F238E27FC236}">
                            <a16:creationId xmlns:a16="http://schemas.microsoft.com/office/drawing/2014/main" id="{BB65724F-DAAB-4B43-A2FB-E1DAB6DB5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4292600"/>
                        <a:ext cx="209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4">
            <a:extLst>
              <a:ext uri="{FF2B5EF4-FFF2-40B4-BE49-F238E27FC236}">
                <a16:creationId xmlns:a16="http://schemas.microsoft.com/office/drawing/2014/main" id="{66F4E058-8371-495A-AA98-1915C2401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292600"/>
          <a:ext cx="3540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公式" r:id="rId13" imgW="260412" imgH="374613" progId="Equation.3">
                  <p:embed/>
                </p:oleObj>
              </mc:Choice>
              <mc:Fallback>
                <p:oleObj name="公式" r:id="rId13" imgW="260412" imgH="374613" progId="Equation.3">
                  <p:embed/>
                  <p:pic>
                    <p:nvPicPr>
                      <p:cNvPr id="60438" name="Object 24">
                        <a:extLst>
                          <a:ext uri="{FF2B5EF4-FFF2-40B4-BE49-F238E27FC236}">
                            <a16:creationId xmlns:a16="http://schemas.microsoft.com/office/drawing/2014/main" id="{66F4E058-8371-495A-AA98-1915C2401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3540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Text Box 29">
            <a:extLst>
              <a:ext uri="{FF2B5EF4-FFF2-40B4-BE49-F238E27FC236}">
                <a16:creationId xmlns:a16="http://schemas.microsoft.com/office/drawing/2014/main" id="{50247631-F441-46E2-9C32-F6C6ED672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60440" name="Text Box 30">
            <a:extLst>
              <a:ext uri="{FF2B5EF4-FFF2-40B4-BE49-F238E27FC236}">
                <a16:creationId xmlns:a16="http://schemas.microsoft.com/office/drawing/2014/main" id="{06A0835C-52B9-4ADE-9E62-2A4F0C79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124325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A</a:t>
            </a:r>
            <a:r>
              <a:rPr lang="zh-CN" altLang="en-US" sz="2400" b="1">
                <a:solidFill>
                  <a:schemeClr val="folHlink"/>
                </a:solidFill>
              </a:rPr>
              <a:t>＝</a:t>
            </a:r>
            <a:r>
              <a:rPr lang="en-US" altLang="zh-CN" sz="2400" b="1">
                <a:solidFill>
                  <a:schemeClr val="folHlink"/>
                </a:solidFill>
              </a:rPr>
              <a:t>1</a:t>
            </a:r>
          </a:p>
        </p:txBody>
      </p:sp>
      <p:graphicFrame>
        <p:nvGraphicFramePr>
          <p:cNvPr id="60441" name="Object 31">
            <a:extLst>
              <a:ext uri="{FF2B5EF4-FFF2-40B4-BE49-F238E27FC236}">
                <a16:creationId xmlns:a16="http://schemas.microsoft.com/office/drawing/2014/main" id="{0390802B-1471-4496-92CC-A251E2566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5888" y="4056063"/>
          <a:ext cx="936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公式" r:id="rId15" imgW="400087" imgH="184334" progId="Equation.3">
                  <p:embed/>
                </p:oleObj>
              </mc:Choice>
              <mc:Fallback>
                <p:oleObj name="公式" r:id="rId15" imgW="400087" imgH="184334" progId="Equation.3">
                  <p:embed/>
                  <p:pic>
                    <p:nvPicPr>
                      <p:cNvPr id="60441" name="Object 31">
                        <a:extLst>
                          <a:ext uri="{FF2B5EF4-FFF2-40B4-BE49-F238E27FC236}">
                            <a16:creationId xmlns:a16="http://schemas.microsoft.com/office/drawing/2014/main" id="{0390802B-1471-4496-92CC-A251E2566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4056063"/>
                        <a:ext cx="936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2" name="AutoShape 32">
            <a:extLst>
              <a:ext uri="{FF2B5EF4-FFF2-40B4-BE49-F238E27FC236}">
                <a16:creationId xmlns:a16="http://schemas.microsoft.com/office/drawing/2014/main" id="{996FCD17-A9CD-452F-9B07-FA36DA17D27D}"/>
              </a:ext>
            </a:extLst>
          </p:cNvPr>
          <p:cNvSpPr>
            <a:spLocks/>
          </p:cNvSpPr>
          <p:nvPr/>
        </p:nvSpPr>
        <p:spPr bwMode="auto">
          <a:xfrm>
            <a:off x="6205538" y="3789363"/>
            <a:ext cx="287337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443" name="AutoShape 33">
            <a:extLst>
              <a:ext uri="{FF2B5EF4-FFF2-40B4-BE49-F238E27FC236}">
                <a16:creationId xmlns:a16="http://schemas.microsoft.com/office/drawing/2014/main" id="{469BB4A9-85C4-4100-B2DD-796CF2D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852738"/>
            <a:ext cx="1081088" cy="576262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定义</a:t>
            </a:r>
          </a:p>
        </p:txBody>
      </p:sp>
      <p:graphicFrame>
        <p:nvGraphicFramePr>
          <p:cNvPr id="60444" name="Object 34">
            <a:extLst>
              <a:ext uri="{FF2B5EF4-FFF2-40B4-BE49-F238E27FC236}">
                <a16:creationId xmlns:a16="http://schemas.microsoft.com/office/drawing/2014/main" id="{69939E46-FE03-46ED-963A-4BD146859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3429000"/>
          <a:ext cx="3000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公式" r:id="rId17" imgW="145988" imgH="374613" progId="Equation.3">
                  <p:embed/>
                </p:oleObj>
              </mc:Choice>
              <mc:Fallback>
                <p:oleObj name="公式" r:id="rId17" imgW="145988" imgH="374613" progId="Equation.3">
                  <p:embed/>
                  <p:pic>
                    <p:nvPicPr>
                      <p:cNvPr id="60444" name="Object 34">
                        <a:extLst>
                          <a:ext uri="{FF2B5EF4-FFF2-40B4-BE49-F238E27FC236}">
                            <a16:creationId xmlns:a16="http://schemas.microsoft.com/office/drawing/2014/main" id="{69939E46-FE03-46ED-963A-4BD146859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3429000"/>
                        <a:ext cx="3000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35">
            <a:extLst>
              <a:ext uri="{FF2B5EF4-FFF2-40B4-BE49-F238E27FC236}">
                <a16:creationId xmlns:a16="http://schemas.microsoft.com/office/drawing/2014/main" id="{93C27452-B007-4A8C-AC4F-E953D48F4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4543425"/>
          <a:ext cx="23018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公式" r:id="rId19" imgW="108110" imgH="158566" progId="Equation.3">
                  <p:embed/>
                </p:oleObj>
              </mc:Choice>
              <mc:Fallback>
                <p:oleObj name="公式" r:id="rId19" imgW="108110" imgH="158566" progId="Equation.3">
                  <p:embed/>
                  <p:pic>
                    <p:nvPicPr>
                      <p:cNvPr id="60445" name="Object 35">
                        <a:extLst>
                          <a:ext uri="{FF2B5EF4-FFF2-40B4-BE49-F238E27FC236}">
                            <a16:creationId xmlns:a16="http://schemas.microsoft.com/office/drawing/2014/main" id="{93C27452-B007-4A8C-AC4F-E953D48F4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4543425"/>
                        <a:ext cx="230187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36">
            <a:extLst>
              <a:ext uri="{FF2B5EF4-FFF2-40B4-BE49-F238E27FC236}">
                <a16:creationId xmlns:a16="http://schemas.microsoft.com/office/drawing/2014/main" id="{AB4EB61D-7BB3-4C71-8304-C3C77461B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3775" y="3429000"/>
          <a:ext cx="876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公式" r:id="rId21" imgW="463612" imgH="374613" progId="Equation.3">
                  <p:embed/>
                </p:oleObj>
              </mc:Choice>
              <mc:Fallback>
                <p:oleObj name="公式" r:id="rId21" imgW="463612" imgH="374613" progId="Equation.3">
                  <p:embed/>
                  <p:pic>
                    <p:nvPicPr>
                      <p:cNvPr id="60446" name="Object 36">
                        <a:extLst>
                          <a:ext uri="{FF2B5EF4-FFF2-40B4-BE49-F238E27FC236}">
                            <a16:creationId xmlns:a16="http://schemas.microsoft.com/office/drawing/2014/main" id="{AB4EB61D-7BB3-4C71-8304-C3C77461B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3429000"/>
                        <a:ext cx="876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7">
            <a:extLst>
              <a:ext uri="{FF2B5EF4-FFF2-40B4-BE49-F238E27FC236}">
                <a16:creationId xmlns:a16="http://schemas.microsoft.com/office/drawing/2014/main" id="{FCB7610D-66B2-47EE-B256-75CE61CCF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5363" y="4294188"/>
          <a:ext cx="898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公式" r:id="rId23" imgW="476238" imgH="374613" progId="Equation.3">
                  <p:embed/>
                </p:oleObj>
              </mc:Choice>
              <mc:Fallback>
                <p:oleObj name="公式" r:id="rId23" imgW="476238" imgH="374613" progId="Equation.3">
                  <p:embed/>
                  <p:pic>
                    <p:nvPicPr>
                      <p:cNvPr id="60447" name="Object 37">
                        <a:extLst>
                          <a:ext uri="{FF2B5EF4-FFF2-40B4-BE49-F238E27FC236}">
                            <a16:creationId xmlns:a16="http://schemas.microsoft.com/office/drawing/2014/main" id="{FCB7610D-66B2-47EE-B256-75CE61CCF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4294188"/>
                        <a:ext cx="8985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8" name="AutoShape 38">
            <a:extLst>
              <a:ext uri="{FF2B5EF4-FFF2-40B4-BE49-F238E27FC236}">
                <a16:creationId xmlns:a16="http://schemas.microsoft.com/office/drawing/2014/main" id="{661A8EFD-B33E-4591-B2AF-0F3799C4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940300"/>
            <a:ext cx="1081088" cy="576263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特点</a:t>
            </a:r>
          </a:p>
        </p:txBody>
      </p:sp>
      <p:graphicFrame>
        <p:nvGraphicFramePr>
          <p:cNvPr id="60449" name="Object 39">
            <a:extLst>
              <a:ext uri="{FF2B5EF4-FFF2-40B4-BE49-F238E27FC236}">
                <a16:creationId xmlns:a16="http://schemas.microsoft.com/office/drawing/2014/main" id="{733ECA45-2523-4E57-AD04-5720F3F2F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8275" y="5805488"/>
          <a:ext cx="18446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公式" r:id="rId25" imgW="806487" imgH="311187" progId="Equation.3">
                  <p:embed/>
                </p:oleObj>
              </mc:Choice>
              <mc:Fallback>
                <p:oleObj name="公式" r:id="rId25" imgW="806487" imgH="311187" progId="Equation.3">
                  <p:embed/>
                  <p:pic>
                    <p:nvPicPr>
                      <p:cNvPr id="60449" name="Object 39">
                        <a:extLst>
                          <a:ext uri="{FF2B5EF4-FFF2-40B4-BE49-F238E27FC236}">
                            <a16:creationId xmlns:a16="http://schemas.microsoft.com/office/drawing/2014/main" id="{733ECA45-2523-4E57-AD04-5720F3F2F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5805488"/>
                        <a:ext cx="18446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>
            <a:extLst>
              <a:ext uri="{FF2B5EF4-FFF2-40B4-BE49-F238E27FC236}">
                <a16:creationId xmlns:a16="http://schemas.microsoft.com/office/drawing/2014/main" id="{CEB04A57-30AE-4F2E-BC99-5DED0740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单位冲激函数</a:t>
            </a:r>
          </a:p>
        </p:txBody>
      </p:sp>
      <p:graphicFrame>
        <p:nvGraphicFramePr>
          <p:cNvPr id="61443" name="Object 5">
            <a:extLst>
              <a:ext uri="{FF2B5EF4-FFF2-40B4-BE49-F238E27FC236}">
                <a16:creationId xmlns:a16="http://schemas.microsoft.com/office/drawing/2014/main" id="{47F46C80-E7D4-41FB-8BEC-5B6D312B0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0525" y="515938"/>
          <a:ext cx="561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公式" r:id="rId3" imgW="273038" imgH="184334" progId="Equation.3">
                  <p:embed/>
                </p:oleObj>
              </mc:Choice>
              <mc:Fallback>
                <p:oleObj name="公式" r:id="rId3" imgW="273038" imgH="184334" progId="Equation.3">
                  <p:embed/>
                  <p:pic>
                    <p:nvPicPr>
                      <p:cNvPr id="61443" name="Object 5">
                        <a:extLst>
                          <a:ext uri="{FF2B5EF4-FFF2-40B4-BE49-F238E27FC236}">
                            <a16:creationId xmlns:a16="http://schemas.microsoft.com/office/drawing/2014/main" id="{47F46C80-E7D4-41FB-8BEC-5B6D312B0E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15938"/>
                        <a:ext cx="5619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6">
            <a:extLst>
              <a:ext uri="{FF2B5EF4-FFF2-40B4-BE49-F238E27FC236}">
                <a16:creationId xmlns:a16="http://schemas.microsoft.com/office/drawing/2014/main" id="{3EB5DF8A-D231-4368-AC45-2D57ABA1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00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）分析</a:t>
            </a:r>
          </a:p>
        </p:txBody>
      </p:sp>
      <p:sp>
        <p:nvSpPr>
          <p:cNvPr id="61445" name="Line 9">
            <a:extLst>
              <a:ext uri="{FF2B5EF4-FFF2-40B4-BE49-F238E27FC236}">
                <a16:creationId xmlns:a16="http://schemas.microsoft.com/office/drawing/2014/main" id="{4F16718A-715C-4014-AAB2-A6F8B1551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3" y="44370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Line 10">
            <a:extLst>
              <a:ext uri="{FF2B5EF4-FFF2-40B4-BE49-F238E27FC236}">
                <a16:creationId xmlns:a16="http://schemas.microsoft.com/office/drawing/2014/main" id="{DD199BDE-9666-4D2B-8CD4-47A598A3C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1990725"/>
            <a:ext cx="1588" cy="251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11">
            <a:extLst>
              <a:ext uri="{FF2B5EF4-FFF2-40B4-BE49-F238E27FC236}">
                <a16:creationId xmlns:a16="http://schemas.microsoft.com/office/drawing/2014/main" id="{C5001235-0C82-4B25-8AA2-24852BC8B0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75" y="34290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12">
            <a:extLst>
              <a:ext uri="{FF2B5EF4-FFF2-40B4-BE49-F238E27FC236}">
                <a16:creationId xmlns:a16="http://schemas.microsoft.com/office/drawing/2014/main" id="{B6438697-7137-428E-8F39-86B6CFEB0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Line 13">
            <a:extLst>
              <a:ext uri="{FF2B5EF4-FFF2-40B4-BE49-F238E27FC236}">
                <a16:creationId xmlns:a16="http://schemas.microsoft.com/office/drawing/2014/main" id="{FD2EFD50-AA23-45B1-8910-18E6C15DC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34290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50" name="Object 14">
            <a:extLst>
              <a:ext uri="{FF2B5EF4-FFF2-40B4-BE49-F238E27FC236}">
                <a16:creationId xmlns:a16="http://schemas.microsoft.com/office/drawing/2014/main" id="{9AB53654-F29A-419A-BD3A-F588AD469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6263"/>
          <a:ext cx="5873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公式" r:id="rId5" imgW="285664" imgH="184334" progId="Equation.3">
                  <p:embed/>
                </p:oleObj>
              </mc:Choice>
              <mc:Fallback>
                <p:oleObj name="公式" r:id="rId5" imgW="285664" imgH="184334" progId="Equation.3">
                  <p:embed/>
                  <p:pic>
                    <p:nvPicPr>
                      <p:cNvPr id="61450" name="Object 14">
                        <a:extLst>
                          <a:ext uri="{FF2B5EF4-FFF2-40B4-BE49-F238E27FC236}">
                            <a16:creationId xmlns:a16="http://schemas.microsoft.com/office/drawing/2014/main" id="{9AB53654-F29A-419A-BD3A-F588AD469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6263"/>
                        <a:ext cx="5873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Rectangle 15">
            <a:extLst>
              <a:ext uri="{FF2B5EF4-FFF2-40B4-BE49-F238E27FC236}">
                <a16:creationId xmlns:a16="http://schemas.microsoft.com/office/drawing/2014/main" id="{91814177-9491-4869-899B-238F99BF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365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52" name="Line 16">
            <a:extLst>
              <a:ext uri="{FF2B5EF4-FFF2-40B4-BE49-F238E27FC236}">
                <a16:creationId xmlns:a16="http://schemas.microsoft.com/office/drawing/2014/main" id="{68999AC6-B386-4047-BB6D-6F0B7DFB1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3" name="Line 17">
            <a:extLst>
              <a:ext uri="{FF2B5EF4-FFF2-40B4-BE49-F238E27FC236}">
                <a16:creationId xmlns:a16="http://schemas.microsoft.com/office/drawing/2014/main" id="{13D47BD8-1403-419F-BE5F-AB990831A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4" name="Line 18">
            <a:extLst>
              <a:ext uri="{FF2B5EF4-FFF2-40B4-BE49-F238E27FC236}">
                <a16:creationId xmlns:a16="http://schemas.microsoft.com/office/drawing/2014/main" id="{ECFA1037-6C4A-4905-A799-EE5A68959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47244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55" name="Object 19">
            <a:extLst>
              <a:ext uri="{FF2B5EF4-FFF2-40B4-BE49-F238E27FC236}">
                <a16:creationId xmlns:a16="http://schemas.microsoft.com/office/drawing/2014/main" id="{AB7586B9-4356-4345-83D8-3FB06F47F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4694238"/>
          <a:ext cx="26828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公式" r:id="rId7" imgW="120736" imgH="145881" progId="Equation.3">
                  <p:embed/>
                </p:oleObj>
              </mc:Choice>
              <mc:Fallback>
                <p:oleObj name="公式" r:id="rId7" imgW="120736" imgH="145881" progId="Equation.3">
                  <p:embed/>
                  <p:pic>
                    <p:nvPicPr>
                      <p:cNvPr id="61455" name="Object 19">
                        <a:extLst>
                          <a:ext uri="{FF2B5EF4-FFF2-40B4-BE49-F238E27FC236}">
                            <a16:creationId xmlns:a16="http://schemas.microsoft.com/office/drawing/2014/main" id="{AB7586B9-4356-4345-83D8-3FB06F47F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694238"/>
                        <a:ext cx="26828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Line 20">
            <a:extLst>
              <a:ext uri="{FF2B5EF4-FFF2-40B4-BE49-F238E27FC236}">
                <a16:creationId xmlns:a16="http://schemas.microsoft.com/office/drawing/2014/main" id="{C67D7397-1F5B-4DFE-A8D7-6106E9AB6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3429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7" name="Line 21">
            <a:extLst>
              <a:ext uri="{FF2B5EF4-FFF2-40B4-BE49-F238E27FC236}">
                <a16:creationId xmlns:a16="http://schemas.microsoft.com/office/drawing/2014/main" id="{EA6A185D-AB79-4DBB-90E3-7921BAE0D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4290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58" name="Object 22">
            <a:extLst>
              <a:ext uri="{FF2B5EF4-FFF2-40B4-BE49-F238E27FC236}">
                <a16:creationId xmlns:a16="http://schemas.microsoft.com/office/drawing/2014/main" id="{CA2D94B0-C66A-4405-A658-900E41399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3603625"/>
          <a:ext cx="2571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公式" r:id="rId9" imgW="145988" imgH="374613" progId="Equation.3">
                  <p:embed/>
                </p:oleObj>
              </mc:Choice>
              <mc:Fallback>
                <p:oleObj name="公式" r:id="rId9" imgW="145988" imgH="374613" progId="Equation.3">
                  <p:embed/>
                  <p:pic>
                    <p:nvPicPr>
                      <p:cNvPr id="61458" name="Object 22">
                        <a:extLst>
                          <a:ext uri="{FF2B5EF4-FFF2-40B4-BE49-F238E27FC236}">
                            <a16:creationId xmlns:a16="http://schemas.microsoft.com/office/drawing/2014/main" id="{CA2D94B0-C66A-4405-A658-900E41399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603625"/>
                        <a:ext cx="2571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Rectangle 23">
            <a:extLst>
              <a:ext uri="{FF2B5EF4-FFF2-40B4-BE49-F238E27FC236}">
                <a16:creationId xmlns:a16="http://schemas.microsoft.com/office/drawing/2014/main" id="{77535C9D-C887-427B-A673-92F6ADFE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4364038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61460" name="Object 24">
            <a:extLst>
              <a:ext uri="{FF2B5EF4-FFF2-40B4-BE49-F238E27FC236}">
                <a16:creationId xmlns:a16="http://schemas.microsoft.com/office/drawing/2014/main" id="{40B606C1-8792-4EF8-80D9-AF2E558A2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3088" y="3932238"/>
          <a:ext cx="209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公式" r:id="rId11" imgW="145988" imgH="374613" progId="Equation.3">
                  <p:embed/>
                </p:oleObj>
              </mc:Choice>
              <mc:Fallback>
                <p:oleObj name="公式" r:id="rId11" imgW="145988" imgH="374613" progId="Equation.3">
                  <p:embed/>
                  <p:pic>
                    <p:nvPicPr>
                      <p:cNvPr id="61460" name="Object 24">
                        <a:extLst>
                          <a:ext uri="{FF2B5EF4-FFF2-40B4-BE49-F238E27FC236}">
                            <a16:creationId xmlns:a16="http://schemas.microsoft.com/office/drawing/2014/main" id="{40B606C1-8792-4EF8-80D9-AF2E558A2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932238"/>
                        <a:ext cx="209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5">
            <a:extLst>
              <a:ext uri="{FF2B5EF4-FFF2-40B4-BE49-F238E27FC236}">
                <a16:creationId xmlns:a16="http://schemas.microsoft.com/office/drawing/2014/main" id="{8AA44CC0-12B2-48B6-9701-DE2C76A19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932238"/>
          <a:ext cx="3540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公式" r:id="rId13" imgW="260412" imgH="374613" progId="Equation.3">
                  <p:embed/>
                </p:oleObj>
              </mc:Choice>
              <mc:Fallback>
                <p:oleObj name="公式" r:id="rId13" imgW="260412" imgH="374613" progId="Equation.3">
                  <p:embed/>
                  <p:pic>
                    <p:nvPicPr>
                      <p:cNvPr id="61461" name="Object 25">
                        <a:extLst>
                          <a:ext uri="{FF2B5EF4-FFF2-40B4-BE49-F238E27FC236}">
                            <a16:creationId xmlns:a16="http://schemas.microsoft.com/office/drawing/2014/main" id="{8AA44CC0-12B2-48B6-9701-DE2C76A19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32238"/>
                        <a:ext cx="3540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2" name="Line 27">
            <a:extLst>
              <a:ext uri="{FF2B5EF4-FFF2-40B4-BE49-F238E27FC236}">
                <a16:creationId xmlns:a16="http://schemas.microsoft.com/office/drawing/2014/main" id="{BD111125-3A04-4556-A2CA-3CD18613F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4575" y="2997200"/>
            <a:ext cx="0" cy="14398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8">
            <a:extLst>
              <a:ext uri="{FF2B5EF4-FFF2-40B4-BE49-F238E27FC236}">
                <a16:creationId xmlns:a16="http://schemas.microsoft.com/office/drawing/2014/main" id="{8194AE21-A9CA-4B76-829A-F98C75A73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2997200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Line 29">
            <a:extLst>
              <a:ext uri="{FF2B5EF4-FFF2-40B4-BE49-F238E27FC236}">
                <a16:creationId xmlns:a16="http://schemas.microsoft.com/office/drawing/2014/main" id="{3F75824E-EDD2-4039-8F2B-797C44D87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2997200"/>
            <a:ext cx="0" cy="14398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Line 30">
            <a:extLst>
              <a:ext uri="{FF2B5EF4-FFF2-40B4-BE49-F238E27FC236}">
                <a16:creationId xmlns:a16="http://schemas.microsoft.com/office/drawing/2014/main" id="{44538208-6C44-44F9-8FAF-16D7EC977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9038" y="2493963"/>
            <a:ext cx="0" cy="19431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6" name="Line 31">
            <a:extLst>
              <a:ext uri="{FF2B5EF4-FFF2-40B4-BE49-F238E27FC236}">
                <a16:creationId xmlns:a16="http://schemas.microsoft.com/office/drawing/2014/main" id="{DBCBCBDA-3523-4F04-8624-9A9AC0B43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2495550"/>
            <a:ext cx="431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32">
            <a:extLst>
              <a:ext uri="{FF2B5EF4-FFF2-40B4-BE49-F238E27FC236}">
                <a16:creationId xmlns:a16="http://schemas.microsoft.com/office/drawing/2014/main" id="{71625ABD-9A22-4F2A-8CE6-2FB76DFCB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2495550"/>
            <a:ext cx="0" cy="19431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68" name="Object 33">
            <a:extLst>
              <a:ext uri="{FF2B5EF4-FFF2-40B4-BE49-F238E27FC236}">
                <a16:creationId xmlns:a16="http://schemas.microsoft.com/office/drawing/2014/main" id="{506B0F96-77ED-43E5-935C-1E81CC05B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068638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公式" r:id="rId15" imgW="501490" imgH="235075" progId="Equation.3">
                  <p:embed/>
                </p:oleObj>
              </mc:Choice>
              <mc:Fallback>
                <p:oleObj name="公式" r:id="rId15" imgW="501490" imgH="235075" progId="Equation.3">
                  <p:embed/>
                  <p:pic>
                    <p:nvPicPr>
                      <p:cNvPr id="61468" name="Object 33">
                        <a:extLst>
                          <a:ext uri="{FF2B5EF4-FFF2-40B4-BE49-F238E27FC236}">
                            <a16:creationId xmlns:a16="http://schemas.microsoft.com/office/drawing/2014/main" id="{506B0F96-77ED-43E5-935C-1E81CC05B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68638"/>
                        <a:ext cx="1295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9" name="AutoShape 34">
            <a:extLst>
              <a:ext uri="{FF2B5EF4-FFF2-40B4-BE49-F238E27FC236}">
                <a16:creationId xmlns:a16="http://schemas.microsoft.com/office/drawing/2014/main" id="{578025F1-C3C8-463E-A125-1E5BD597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86125"/>
            <a:ext cx="431800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70" name="Rectangle 35">
            <a:extLst>
              <a:ext uri="{FF2B5EF4-FFF2-40B4-BE49-F238E27FC236}">
                <a16:creationId xmlns:a16="http://schemas.microsoft.com/office/drawing/2014/main" id="{E81A8CB9-D011-435C-81CC-C7E2E8EA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83368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脉冲高→∞</a:t>
            </a:r>
          </a:p>
        </p:txBody>
      </p:sp>
      <p:sp>
        <p:nvSpPr>
          <p:cNvPr id="61471" name="Rectangle 36">
            <a:extLst>
              <a:ext uri="{FF2B5EF4-FFF2-40B4-BE49-F238E27FC236}">
                <a16:creationId xmlns:a16="http://schemas.microsoft.com/office/drawing/2014/main" id="{15BACDB7-E848-4B30-B817-40F62DC8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43058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脉宽→</a:t>
            </a: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72" name="AutoShape 37">
            <a:extLst>
              <a:ext uri="{FF2B5EF4-FFF2-40B4-BE49-F238E27FC236}">
                <a16:creationId xmlns:a16="http://schemas.microsoft.com/office/drawing/2014/main" id="{E1F5B26E-A27B-4D12-BAB6-FD0047A82C35}"/>
              </a:ext>
            </a:extLst>
          </p:cNvPr>
          <p:cNvSpPr>
            <a:spLocks/>
          </p:cNvSpPr>
          <p:nvPr/>
        </p:nvSpPr>
        <p:spPr bwMode="auto">
          <a:xfrm>
            <a:off x="6299200" y="3070225"/>
            <a:ext cx="144463" cy="647700"/>
          </a:xfrm>
          <a:prstGeom prst="rightBrace">
            <a:avLst>
              <a:gd name="adj1" fmla="val 37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73" name="AutoShape 38">
            <a:extLst>
              <a:ext uri="{FF2B5EF4-FFF2-40B4-BE49-F238E27FC236}">
                <a16:creationId xmlns:a16="http://schemas.microsoft.com/office/drawing/2014/main" id="{F5031129-79F5-4A01-89BB-7DF95854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286125"/>
            <a:ext cx="431800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74" name="Rectangle 39">
            <a:extLst>
              <a:ext uri="{FF2B5EF4-FFF2-40B4-BE49-F238E27FC236}">
                <a16:creationId xmlns:a16="http://schemas.microsoft.com/office/drawing/2014/main" id="{25C75CCD-BAAF-4DD9-A369-321386D8F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141663"/>
            <a:ext cx="201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但</a:t>
            </a: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（面积）</a:t>
            </a:r>
          </a:p>
        </p:txBody>
      </p:sp>
      <p:sp>
        <p:nvSpPr>
          <p:cNvPr id="61475" name="Text Box 40">
            <a:extLst>
              <a:ext uri="{FF2B5EF4-FFF2-40B4-BE49-F238E27FC236}">
                <a16:creationId xmlns:a16="http://schemas.microsoft.com/office/drawing/2014/main" id="{CBD43956-B547-4585-93FD-4B5B2F43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1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       定义</a:t>
            </a:r>
          </a:p>
        </p:txBody>
      </p:sp>
      <p:graphicFrame>
        <p:nvGraphicFramePr>
          <p:cNvPr id="61476" name="Object 41">
            <a:extLst>
              <a:ext uri="{FF2B5EF4-FFF2-40B4-BE49-F238E27FC236}">
                <a16:creationId xmlns:a16="http://schemas.microsoft.com/office/drawing/2014/main" id="{147E3B32-0B17-47E0-87A2-4850864B8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484813"/>
          <a:ext cx="561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公式" r:id="rId17" imgW="273038" imgH="184334" progId="Equation.3">
                  <p:embed/>
                </p:oleObj>
              </mc:Choice>
              <mc:Fallback>
                <p:oleObj name="公式" r:id="rId17" imgW="273038" imgH="184334" progId="Equation.3">
                  <p:embed/>
                  <p:pic>
                    <p:nvPicPr>
                      <p:cNvPr id="61476" name="Object 41">
                        <a:extLst>
                          <a:ext uri="{FF2B5EF4-FFF2-40B4-BE49-F238E27FC236}">
                            <a16:creationId xmlns:a16="http://schemas.microsoft.com/office/drawing/2014/main" id="{147E3B32-0B17-47E0-87A2-4850864B8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84813"/>
                        <a:ext cx="5619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4">
            <a:extLst>
              <a:ext uri="{FF2B5EF4-FFF2-40B4-BE49-F238E27FC236}">
                <a16:creationId xmlns:a16="http://schemas.microsoft.com/office/drawing/2014/main" id="{4C73495B-6288-4851-B221-9776C83A8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549275"/>
          <a:ext cx="2025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公式" r:id="rId3" imgW="958788" imgH="184334" progId="Equation.3">
                  <p:embed/>
                </p:oleObj>
              </mc:Choice>
              <mc:Fallback>
                <p:oleObj name="公式" r:id="rId3" imgW="958788" imgH="184334" progId="Equation.3">
                  <p:embed/>
                  <p:pic>
                    <p:nvPicPr>
                      <p:cNvPr id="62466" name="Object 4">
                        <a:extLst>
                          <a:ext uri="{FF2B5EF4-FFF2-40B4-BE49-F238E27FC236}">
                            <a16:creationId xmlns:a16="http://schemas.microsoft.com/office/drawing/2014/main" id="{4C73495B-6288-4851-B221-9776C83A8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549275"/>
                        <a:ext cx="2025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5">
            <a:extLst>
              <a:ext uri="{FF2B5EF4-FFF2-40B4-BE49-F238E27FC236}">
                <a16:creationId xmlns:a16="http://schemas.microsoft.com/office/drawing/2014/main" id="{F394E4E5-04DD-42E9-ACF6-E2BB45381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0963" y="1292225"/>
          <a:ext cx="17081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公式" r:id="rId5" imgW="793861" imgH="311187" progId="Equation.3">
                  <p:embed/>
                </p:oleObj>
              </mc:Choice>
              <mc:Fallback>
                <p:oleObj name="公式" r:id="rId5" imgW="793861" imgH="311187" progId="Equation.3">
                  <p:embed/>
                  <p:pic>
                    <p:nvPicPr>
                      <p:cNvPr id="62467" name="Object 5">
                        <a:extLst>
                          <a:ext uri="{FF2B5EF4-FFF2-40B4-BE49-F238E27FC236}">
                            <a16:creationId xmlns:a16="http://schemas.microsoft.com/office/drawing/2014/main" id="{F394E4E5-04DD-42E9-ACF6-E2BB45381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1292225"/>
                        <a:ext cx="17081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AutoShape 6">
            <a:extLst>
              <a:ext uri="{FF2B5EF4-FFF2-40B4-BE49-F238E27FC236}">
                <a16:creationId xmlns:a16="http://schemas.microsoft.com/office/drawing/2014/main" id="{1A69523C-424C-4F5D-9D1C-0CF9E6D23C4E}"/>
              </a:ext>
            </a:extLst>
          </p:cNvPr>
          <p:cNvSpPr>
            <a:spLocks/>
          </p:cNvSpPr>
          <p:nvPr/>
        </p:nvSpPr>
        <p:spPr bwMode="auto">
          <a:xfrm>
            <a:off x="971550" y="765175"/>
            <a:ext cx="360363" cy="1008063"/>
          </a:xfrm>
          <a:prstGeom prst="leftBrace">
            <a:avLst>
              <a:gd name="adj1" fmla="val 233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69" name="Line 7">
            <a:extLst>
              <a:ext uri="{FF2B5EF4-FFF2-40B4-BE49-F238E27FC236}">
                <a16:creationId xmlns:a16="http://schemas.microsoft.com/office/drawing/2014/main" id="{D3092992-7F4C-46E0-BB7F-C70AF0A29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1773238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8">
            <a:extLst>
              <a:ext uri="{FF2B5EF4-FFF2-40B4-BE49-F238E27FC236}">
                <a16:creationId xmlns:a16="http://schemas.microsoft.com/office/drawing/2014/main" id="{B8A7F292-1C29-4DB5-BCB4-4A3A06E853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406400"/>
            <a:ext cx="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Rectangle 9">
            <a:extLst>
              <a:ext uri="{FF2B5EF4-FFF2-40B4-BE49-F238E27FC236}">
                <a16:creationId xmlns:a16="http://schemas.microsoft.com/office/drawing/2014/main" id="{6F23D4D0-2E25-48C0-8453-0DD5BB192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1557338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2472" name="Line 10">
            <a:extLst>
              <a:ext uri="{FF2B5EF4-FFF2-40B4-BE49-F238E27FC236}">
                <a16:creationId xmlns:a16="http://schemas.microsoft.com/office/drawing/2014/main" id="{21AD2824-D966-428F-9F74-B38C7197A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981075"/>
            <a:ext cx="0" cy="7921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3" name="Object 11">
            <a:extLst>
              <a:ext uri="{FF2B5EF4-FFF2-40B4-BE49-F238E27FC236}">
                <a16:creationId xmlns:a16="http://schemas.microsoft.com/office/drawing/2014/main" id="{94F55FD5-BE3A-43DC-AC3C-918EB0D23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60350"/>
          <a:ext cx="561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公式" r:id="rId7" imgW="273038" imgH="184334" progId="Equation.3">
                  <p:embed/>
                </p:oleObj>
              </mc:Choice>
              <mc:Fallback>
                <p:oleObj name="公式" r:id="rId7" imgW="273038" imgH="184334" progId="Equation.3">
                  <p:embed/>
                  <p:pic>
                    <p:nvPicPr>
                      <p:cNvPr id="62473" name="Object 11">
                        <a:extLst>
                          <a:ext uri="{FF2B5EF4-FFF2-40B4-BE49-F238E27FC236}">
                            <a16:creationId xmlns:a16="http://schemas.microsoft.com/office/drawing/2014/main" id="{94F55FD5-BE3A-43DC-AC3C-918EB0D23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60350"/>
                        <a:ext cx="5619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2">
            <a:extLst>
              <a:ext uri="{FF2B5EF4-FFF2-40B4-BE49-F238E27FC236}">
                <a16:creationId xmlns:a16="http://schemas.microsoft.com/office/drawing/2014/main" id="{F67ADFD6-B466-49B3-B385-F86D0C3C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7002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475" name="Rectangle 13">
            <a:extLst>
              <a:ext uri="{FF2B5EF4-FFF2-40B4-BE49-F238E27FC236}">
                <a16:creationId xmlns:a16="http://schemas.microsoft.com/office/drawing/2014/main" id="{E8BBB9D0-19C1-474E-8D6C-6D5C4020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836613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2476" name="Text Box 14">
            <a:extLst>
              <a:ext uri="{FF2B5EF4-FFF2-40B4-BE49-F238E27FC236}">
                <a16:creationId xmlns:a16="http://schemas.microsoft.com/office/drawing/2014/main" id="{BC4B4935-9F65-476B-B1F6-486196AC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2349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——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单位冲激函数</a:t>
            </a:r>
          </a:p>
        </p:txBody>
      </p:sp>
      <p:sp>
        <p:nvSpPr>
          <p:cNvPr id="62477" name="Text Box 15">
            <a:extLst>
              <a:ext uri="{FF2B5EF4-FFF2-40B4-BE49-F238E27FC236}">
                <a16:creationId xmlns:a16="http://schemas.microsoft.com/office/drawing/2014/main" id="{83903E91-BDB5-484B-ABCB-855614D99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68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3.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延时单位冲激函数</a:t>
            </a:r>
          </a:p>
        </p:txBody>
      </p:sp>
      <p:graphicFrame>
        <p:nvGraphicFramePr>
          <p:cNvPr id="62478" name="Object 16">
            <a:extLst>
              <a:ext uri="{FF2B5EF4-FFF2-40B4-BE49-F238E27FC236}">
                <a16:creationId xmlns:a16="http://schemas.microsoft.com/office/drawing/2014/main" id="{58208F52-D6B5-46DC-A4A2-BDA428669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117850"/>
          <a:ext cx="1027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公式" r:id="rId9" imgW="514510" imgH="209704" progId="Equation.3">
                  <p:embed/>
                </p:oleObj>
              </mc:Choice>
              <mc:Fallback>
                <p:oleObj name="公式" r:id="rId9" imgW="514510" imgH="209704" progId="Equation.3">
                  <p:embed/>
                  <p:pic>
                    <p:nvPicPr>
                      <p:cNvPr id="62478" name="Object 16">
                        <a:extLst>
                          <a:ext uri="{FF2B5EF4-FFF2-40B4-BE49-F238E27FC236}">
                            <a16:creationId xmlns:a16="http://schemas.microsoft.com/office/drawing/2014/main" id="{58208F52-D6B5-46DC-A4A2-BDA428669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117850"/>
                        <a:ext cx="10271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AutoShape 17">
            <a:extLst>
              <a:ext uri="{FF2B5EF4-FFF2-40B4-BE49-F238E27FC236}">
                <a16:creationId xmlns:a16="http://schemas.microsoft.com/office/drawing/2014/main" id="{0028005D-48DB-47F1-9303-931F7F8F405F}"/>
              </a:ext>
            </a:extLst>
          </p:cNvPr>
          <p:cNvSpPr>
            <a:spLocks/>
          </p:cNvSpPr>
          <p:nvPr/>
        </p:nvSpPr>
        <p:spPr bwMode="auto">
          <a:xfrm>
            <a:off x="1042988" y="4005263"/>
            <a:ext cx="360362" cy="1008062"/>
          </a:xfrm>
          <a:prstGeom prst="leftBrace">
            <a:avLst>
              <a:gd name="adj1" fmla="val 233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480" name="Object 18">
            <a:extLst>
              <a:ext uri="{FF2B5EF4-FFF2-40B4-BE49-F238E27FC236}">
                <a16:creationId xmlns:a16="http://schemas.microsoft.com/office/drawing/2014/main" id="{1388E476-C2C9-4921-9A44-B7545ECC6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25" y="3835400"/>
          <a:ext cx="2551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公式" r:id="rId11" imgW="1212887" imgH="209704" progId="Equation.3">
                  <p:embed/>
                </p:oleObj>
              </mc:Choice>
              <mc:Fallback>
                <p:oleObj name="公式" r:id="rId11" imgW="1212887" imgH="209704" progId="Equation.3">
                  <p:embed/>
                  <p:pic>
                    <p:nvPicPr>
                      <p:cNvPr id="62480" name="Object 18">
                        <a:extLst>
                          <a:ext uri="{FF2B5EF4-FFF2-40B4-BE49-F238E27FC236}">
                            <a16:creationId xmlns:a16="http://schemas.microsoft.com/office/drawing/2014/main" id="{1388E476-C2C9-4921-9A44-B7545ECC6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3835400"/>
                        <a:ext cx="25511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9">
            <a:extLst>
              <a:ext uri="{FF2B5EF4-FFF2-40B4-BE49-F238E27FC236}">
                <a16:creationId xmlns:a16="http://schemas.microsoft.com/office/drawing/2014/main" id="{CEC92889-E8D6-4148-A8C5-B62765714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4581525"/>
          <a:ext cx="22161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公式" r:id="rId13" imgW="1034939" imgH="311187" progId="Equation.3">
                  <p:embed/>
                </p:oleObj>
              </mc:Choice>
              <mc:Fallback>
                <p:oleObj name="公式" r:id="rId13" imgW="1034939" imgH="311187" progId="Equation.3">
                  <p:embed/>
                  <p:pic>
                    <p:nvPicPr>
                      <p:cNvPr id="62481" name="Object 19">
                        <a:extLst>
                          <a:ext uri="{FF2B5EF4-FFF2-40B4-BE49-F238E27FC236}">
                            <a16:creationId xmlns:a16="http://schemas.microsoft.com/office/drawing/2014/main" id="{CEC92889-E8D6-4148-A8C5-B62765714E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581525"/>
                        <a:ext cx="22161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Line 20">
            <a:extLst>
              <a:ext uri="{FF2B5EF4-FFF2-40B4-BE49-F238E27FC236}">
                <a16:creationId xmlns:a16="http://schemas.microsoft.com/office/drawing/2014/main" id="{9C1670A8-EEB2-4E7B-A3BF-3125BA261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97681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3" name="Line 21">
            <a:extLst>
              <a:ext uri="{FF2B5EF4-FFF2-40B4-BE49-F238E27FC236}">
                <a16:creationId xmlns:a16="http://schemas.microsoft.com/office/drawing/2014/main" id="{B0286825-3ADD-49F3-8BBF-2EA413615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3609975"/>
            <a:ext cx="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4" name="Rectangle 22">
            <a:extLst>
              <a:ext uri="{FF2B5EF4-FFF2-40B4-BE49-F238E27FC236}">
                <a16:creationId xmlns:a16="http://schemas.microsoft.com/office/drawing/2014/main" id="{3DCF4F24-A504-4096-895F-DC9E519F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4760913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2485" name="Line 23">
            <a:extLst>
              <a:ext uri="{FF2B5EF4-FFF2-40B4-BE49-F238E27FC236}">
                <a16:creationId xmlns:a16="http://schemas.microsoft.com/office/drawing/2014/main" id="{D66A5C4F-C8E8-45AB-A4C7-1C3698C5A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1350" y="4184650"/>
            <a:ext cx="0" cy="7921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86" name="Object 24">
            <a:extLst>
              <a:ext uri="{FF2B5EF4-FFF2-40B4-BE49-F238E27FC236}">
                <a16:creationId xmlns:a16="http://schemas.microsoft.com/office/drawing/2014/main" id="{24B688DE-EC36-4078-A789-FCB6B34BE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3463925"/>
          <a:ext cx="561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公式" r:id="rId15" imgW="273038" imgH="184334" progId="Equation.3">
                  <p:embed/>
                </p:oleObj>
              </mc:Choice>
              <mc:Fallback>
                <p:oleObj name="公式" r:id="rId15" imgW="273038" imgH="184334" progId="Equation.3">
                  <p:embed/>
                  <p:pic>
                    <p:nvPicPr>
                      <p:cNvPr id="62486" name="Object 24">
                        <a:extLst>
                          <a:ext uri="{FF2B5EF4-FFF2-40B4-BE49-F238E27FC236}">
                            <a16:creationId xmlns:a16="http://schemas.microsoft.com/office/drawing/2014/main" id="{24B688DE-EC36-4078-A789-FCB6B34BE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463925"/>
                        <a:ext cx="5619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7" name="Rectangle 25">
            <a:extLst>
              <a:ext uri="{FF2B5EF4-FFF2-40B4-BE49-F238E27FC236}">
                <a16:creationId xmlns:a16="http://schemas.microsoft.com/office/drawing/2014/main" id="{0C973936-7240-46BF-883C-DE0D441D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9037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2488" name="Rectangle 26">
            <a:extLst>
              <a:ext uri="{FF2B5EF4-FFF2-40B4-BE49-F238E27FC236}">
                <a16:creationId xmlns:a16="http://schemas.microsoft.com/office/drawing/2014/main" id="{421264A6-9F2C-4DB4-BDAE-F8DFDDD5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40401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2489" name="Rectangle 27">
            <a:extLst>
              <a:ext uri="{FF2B5EF4-FFF2-40B4-BE49-F238E27FC236}">
                <a16:creationId xmlns:a16="http://schemas.microsoft.com/office/drawing/2014/main" id="{AAB4DF05-A406-4099-923B-077B4853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903788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t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7DF397CD-FA11-4F54-B89D-0FF4538A0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二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换路、换路定律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92A449EC-D38F-4284-8907-6816E1CB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014413"/>
            <a:ext cx="88915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1.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换路：电路中开关的“开”、“闭”统称为换路。</a:t>
            </a:r>
            <a:endParaRPr kumimoji="1"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5E172431-8DBF-4603-ACFE-1C1FE0FF2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891588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2.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换路时间：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换路瞬时：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换路前瞬时：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换路后瞬时：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CE006106-9E50-4C6B-85D3-964250663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56125"/>
            <a:ext cx="662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kumimoji="1"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，前提：</a:t>
            </a:r>
            <a:r>
              <a:rPr kumimoji="1"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＝有效值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4396E141-D273-4B5F-9BBB-7407F59D1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3860800"/>
            <a:ext cx="204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换路定律：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32D139BD-60C6-435D-94F9-20D2A6BC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516563"/>
            <a:ext cx="14938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分析：∵ </a:t>
            </a: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55786246-4778-42D2-A200-5007EAE46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300663"/>
          <a:ext cx="21653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52475" imgH="380956" progId="Equation.DSMT4">
                  <p:embed/>
                </p:oleObj>
              </mc:Choice>
              <mc:Fallback>
                <p:oleObj name="Equation" r:id="rId3" imgW="952475" imgH="380956" progId="Equation.DSMT4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55786246-4778-42D2-A200-5007EAE46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00663"/>
                        <a:ext cx="21653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  <p:bldP spid="1127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>
            <a:extLst>
              <a:ext uri="{FF2B5EF4-FFF2-40B4-BE49-F238E27FC236}">
                <a16:creationId xmlns:a16="http://schemas.microsoft.com/office/drawing/2014/main" id="{87D5E817-97A1-4A44-849E-3C9D8DEC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4.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与       之关系</a:t>
            </a:r>
          </a:p>
        </p:txBody>
      </p:sp>
      <p:graphicFrame>
        <p:nvGraphicFramePr>
          <p:cNvPr id="63491" name="Object 5">
            <a:extLst>
              <a:ext uri="{FF2B5EF4-FFF2-40B4-BE49-F238E27FC236}">
                <a16:creationId xmlns:a16="http://schemas.microsoft.com/office/drawing/2014/main" id="{5326056C-1C5C-4F55-9EEA-F59223FF5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76250"/>
          <a:ext cx="561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公式" r:id="rId3" imgW="273038" imgH="184334" progId="Equation.3">
                  <p:embed/>
                </p:oleObj>
              </mc:Choice>
              <mc:Fallback>
                <p:oleObj name="公式" r:id="rId3" imgW="273038" imgH="184334" progId="Equation.3">
                  <p:embed/>
                  <p:pic>
                    <p:nvPicPr>
                      <p:cNvPr id="63491" name="Object 5">
                        <a:extLst>
                          <a:ext uri="{FF2B5EF4-FFF2-40B4-BE49-F238E27FC236}">
                            <a16:creationId xmlns:a16="http://schemas.microsoft.com/office/drawing/2014/main" id="{5326056C-1C5C-4F55-9EEA-F59223FF5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50"/>
                        <a:ext cx="5619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6">
            <a:extLst>
              <a:ext uri="{FF2B5EF4-FFF2-40B4-BE49-F238E27FC236}">
                <a16:creationId xmlns:a16="http://schemas.microsoft.com/office/drawing/2014/main" id="{77832FFC-BBF1-459F-B5DC-013615801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0738" y="476250"/>
          <a:ext cx="536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公式" r:id="rId5" imgW="260412" imgH="184334" progId="Equation.3">
                  <p:embed/>
                </p:oleObj>
              </mc:Choice>
              <mc:Fallback>
                <p:oleObj name="公式" r:id="rId5" imgW="260412" imgH="184334" progId="Equation.3">
                  <p:embed/>
                  <p:pic>
                    <p:nvPicPr>
                      <p:cNvPr id="63492" name="Object 6">
                        <a:extLst>
                          <a:ext uri="{FF2B5EF4-FFF2-40B4-BE49-F238E27FC236}">
                            <a16:creationId xmlns:a16="http://schemas.microsoft.com/office/drawing/2014/main" id="{77832FFC-BBF1-459F-B5DC-013615801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476250"/>
                        <a:ext cx="5365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7">
            <a:extLst>
              <a:ext uri="{FF2B5EF4-FFF2-40B4-BE49-F238E27FC236}">
                <a16:creationId xmlns:a16="http://schemas.microsoft.com/office/drawing/2014/main" id="{67FD1019-E6CA-4C05-A034-44AFD942B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411288"/>
          <a:ext cx="15478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公式" r:id="rId7" imgW="717710" imgH="311187" progId="Equation.3">
                  <p:embed/>
                </p:oleObj>
              </mc:Choice>
              <mc:Fallback>
                <p:oleObj name="公式" r:id="rId7" imgW="717710" imgH="311187" progId="Equation.3">
                  <p:embed/>
                  <p:pic>
                    <p:nvPicPr>
                      <p:cNvPr id="63493" name="Object 7">
                        <a:extLst>
                          <a:ext uri="{FF2B5EF4-FFF2-40B4-BE49-F238E27FC236}">
                            <a16:creationId xmlns:a16="http://schemas.microsoft.com/office/drawing/2014/main" id="{67FD1019-E6CA-4C05-A034-44AFD942B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1288"/>
                        <a:ext cx="15478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AutoShape 8">
            <a:extLst>
              <a:ext uri="{FF2B5EF4-FFF2-40B4-BE49-F238E27FC236}">
                <a16:creationId xmlns:a16="http://schemas.microsoft.com/office/drawing/2014/main" id="{DCA3C622-4E26-4BA9-9279-0283B40D2FDC}"/>
              </a:ext>
            </a:extLst>
          </p:cNvPr>
          <p:cNvSpPr>
            <a:spLocks/>
          </p:cNvSpPr>
          <p:nvPr/>
        </p:nvSpPr>
        <p:spPr bwMode="auto">
          <a:xfrm>
            <a:off x="2914650" y="1316038"/>
            <a:ext cx="288925" cy="1008062"/>
          </a:xfrm>
          <a:prstGeom prst="leftBrace">
            <a:avLst>
              <a:gd name="adj1" fmla="val 2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495" name="Rectangle 9">
            <a:extLst>
              <a:ext uri="{FF2B5EF4-FFF2-40B4-BE49-F238E27FC236}">
                <a16:creationId xmlns:a16="http://schemas.microsoft.com/office/drawing/2014/main" id="{1B15EF32-E870-401E-9ABB-98642311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1120775"/>
            <a:ext cx="144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t &lt; 0 </a:t>
            </a:r>
          </a:p>
        </p:txBody>
      </p:sp>
      <p:sp>
        <p:nvSpPr>
          <p:cNvPr id="63496" name="Rectangle 10">
            <a:extLst>
              <a:ext uri="{FF2B5EF4-FFF2-40B4-BE49-F238E27FC236}">
                <a16:creationId xmlns:a16="http://schemas.microsoft.com/office/drawing/2014/main" id="{C5E552BC-FF0A-438C-80CD-EC5D35E0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035175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t &gt; 0</a:t>
            </a:r>
          </a:p>
        </p:txBody>
      </p:sp>
      <p:sp>
        <p:nvSpPr>
          <p:cNvPr id="63497" name="AutoShape 11">
            <a:extLst>
              <a:ext uri="{FF2B5EF4-FFF2-40B4-BE49-F238E27FC236}">
                <a16:creationId xmlns:a16="http://schemas.microsoft.com/office/drawing/2014/main" id="{5617A2DF-38FE-4DC5-A414-FE8574E41AB8}"/>
              </a:ext>
            </a:extLst>
          </p:cNvPr>
          <p:cNvSpPr>
            <a:spLocks/>
          </p:cNvSpPr>
          <p:nvPr/>
        </p:nvSpPr>
        <p:spPr bwMode="auto">
          <a:xfrm>
            <a:off x="4572000" y="1341438"/>
            <a:ext cx="215900" cy="1008062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8" name="Object 12">
            <a:extLst>
              <a:ext uri="{FF2B5EF4-FFF2-40B4-BE49-F238E27FC236}">
                <a16:creationId xmlns:a16="http://schemas.microsoft.com/office/drawing/2014/main" id="{F23687F8-64B0-4152-BD84-04485C6E4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630363"/>
          <a:ext cx="8540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公式" r:id="rId9" imgW="387461" imgH="184334" progId="Equation.3">
                  <p:embed/>
                </p:oleObj>
              </mc:Choice>
              <mc:Fallback>
                <p:oleObj name="公式" r:id="rId9" imgW="387461" imgH="184334" progId="Equation.3">
                  <p:embed/>
                  <p:pic>
                    <p:nvPicPr>
                      <p:cNvPr id="63498" name="Object 12">
                        <a:extLst>
                          <a:ext uri="{FF2B5EF4-FFF2-40B4-BE49-F238E27FC236}">
                            <a16:creationId xmlns:a16="http://schemas.microsoft.com/office/drawing/2014/main" id="{F23687F8-64B0-4152-BD84-04485C6E4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630363"/>
                        <a:ext cx="8540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3">
            <a:extLst>
              <a:ext uri="{FF2B5EF4-FFF2-40B4-BE49-F238E27FC236}">
                <a16:creationId xmlns:a16="http://schemas.microsoft.com/office/drawing/2014/main" id="{A68AA398-FFB2-4030-87D2-9B57CC224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36838"/>
          <a:ext cx="16557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公式" r:id="rId11" imgW="768214" imgH="374613" progId="Equation.3">
                  <p:embed/>
                </p:oleObj>
              </mc:Choice>
              <mc:Fallback>
                <p:oleObj name="公式" r:id="rId11" imgW="768214" imgH="374613" progId="Equation.3">
                  <p:embed/>
                  <p:pic>
                    <p:nvPicPr>
                      <p:cNvPr id="63499" name="Object 13">
                        <a:extLst>
                          <a:ext uri="{FF2B5EF4-FFF2-40B4-BE49-F238E27FC236}">
                            <a16:creationId xmlns:a16="http://schemas.microsoft.com/office/drawing/2014/main" id="{A68AA398-FFB2-4030-87D2-9B57CC224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1655763" cy="831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4">
            <a:extLst>
              <a:ext uri="{FF2B5EF4-FFF2-40B4-BE49-F238E27FC236}">
                <a16:creationId xmlns:a16="http://schemas.microsoft.com/office/drawing/2014/main" id="{CAAE44BD-E9B6-439A-8964-4DBC06252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一阶电路的冲激响应</a:t>
            </a:r>
          </a:p>
        </p:txBody>
      </p:sp>
      <p:sp>
        <p:nvSpPr>
          <p:cNvPr id="63501" name="Text Box 15">
            <a:extLst>
              <a:ext uri="{FF2B5EF4-FFF2-40B4-BE49-F238E27FC236}">
                <a16:creationId xmlns:a16="http://schemas.microsoft.com/office/drawing/2014/main" id="{9285E6D4-A7EF-4F05-9378-114DAB4F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1.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定义</a:t>
            </a:r>
          </a:p>
        </p:txBody>
      </p:sp>
      <p:sp>
        <p:nvSpPr>
          <p:cNvPr id="63502" name="Text Box 16">
            <a:extLst>
              <a:ext uri="{FF2B5EF4-FFF2-40B4-BE49-F238E27FC236}">
                <a16:creationId xmlns:a16="http://schemas.microsoft.com/office/drawing/2014/main" id="{86215F7E-17BE-4B2C-9057-ECEAFD742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24450"/>
            <a:ext cx="91440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一阶“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态”电路在单位冲激函数       激励下所产生的响应，用    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）表示。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>
            <a:extLst>
              <a:ext uri="{FF2B5EF4-FFF2-40B4-BE49-F238E27FC236}">
                <a16:creationId xmlns:a16="http://schemas.microsoft.com/office/drawing/2014/main" id="{568C0111-9372-41A9-8A83-F3F35DBC4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冲激响应的分析</a:t>
            </a:r>
          </a:p>
        </p:txBody>
      </p:sp>
      <p:sp>
        <p:nvSpPr>
          <p:cNvPr id="64515" name="Text Box 5">
            <a:extLst>
              <a:ext uri="{FF2B5EF4-FFF2-40B4-BE49-F238E27FC236}">
                <a16:creationId xmlns:a16="http://schemas.microsoft.com/office/drawing/2014/main" id="{B1787C71-BDFB-4A2C-BC4F-4E6658A6C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1075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</a:t>
            </a:r>
          </a:p>
        </p:txBody>
      </p:sp>
      <p:graphicFrame>
        <p:nvGraphicFramePr>
          <p:cNvPr id="64516" name="Object 6">
            <a:extLst>
              <a:ext uri="{FF2B5EF4-FFF2-40B4-BE49-F238E27FC236}">
                <a16:creationId xmlns:a16="http://schemas.microsoft.com/office/drawing/2014/main" id="{AB11C475-139D-4CB8-8A5E-E3E6F0DBD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981075"/>
          <a:ext cx="432276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Visio" r:id="rId3" imgW="1879699" imgH="787283" progId="Visio.Drawing.6">
                  <p:embed/>
                </p:oleObj>
              </mc:Choice>
              <mc:Fallback>
                <p:oleObj name="Visio" r:id="rId3" imgW="1879699" imgH="787283" progId="Visio.Drawing.6">
                  <p:embed/>
                  <p:pic>
                    <p:nvPicPr>
                      <p:cNvPr id="64516" name="Object 6">
                        <a:extLst>
                          <a:ext uri="{FF2B5EF4-FFF2-40B4-BE49-F238E27FC236}">
                            <a16:creationId xmlns:a16="http://schemas.microsoft.com/office/drawing/2014/main" id="{AB11C475-139D-4CB8-8A5E-E3E6F0DBD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981075"/>
                        <a:ext cx="432276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7">
            <a:extLst>
              <a:ext uri="{FF2B5EF4-FFF2-40B4-BE49-F238E27FC236}">
                <a16:creationId xmlns:a16="http://schemas.microsoft.com/office/drawing/2014/main" id="{8E564688-CBFD-459A-A772-F5E61368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3100"/>
            <a:ext cx="91440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t≥0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电路如上图所示，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－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求：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t≥0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4518" name="Text Box 8">
            <a:extLst>
              <a:ext uri="{FF2B5EF4-FFF2-40B4-BE49-F238E27FC236}">
                <a16:creationId xmlns:a16="http://schemas.microsoft.com/office/drawing/2014/main" id="{CC3CDA64-1D7D-4023-8882-2D511C44B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64050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时，有       ，分析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(0)</a:t>
            </a:r>
          </a:p>
        </p:txBody>
      </p:sp>
      <p:graphicFrame>
        <p:nvGraphicFramePr>
          <p:cNvPr id="64519" name="Object 9">
            <a:extLst>
              <a:ext uri="{FF2B5EF4-FFF2-40B4-BE49-F238E27FC236}">
                <a16:creationId xmlns:a16="http://schemas.microsoft.com/office/drawing/2014/main" id="{CAF8BABF-19D0-457D-B3BC-A813189AC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4575175"/>
          <a:ext cx="561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公式" r:id="rId5" imgW="273038" imgH="184334" progId="Equation.3">
                  <p:embed/>
                </p:oleObj>
              </mc:Choice>
              <mc:Fallback>
                <p:oleObj name="公式" r:id="rId5" imgW="273038" imgH="184334" progId="Equation.3">
                  <p:embed/>
                  <p:pic>
                    <p:nvPicPr>
                      <p:cNvPr id="64519" name="Object 9">
                        <a:extLst>
                          <a:ext uri="{FF2B5EF4-FFF2-40B4-BE49-F238E27FC236}">
                            <a16:creationId xmlns:a16="http://schemas.microsoft.com/office/drawing/2014/main" id="{CAF8BABF-19D0-457D-B3BC-A813189AC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75175"/>
                        <a:ext cx="5619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10">
            <a:extLst>
              <a:ext uri="{FF2B5EF4-FFF2-40B4-BE49-F238E27FC236}">
                <a16:creationId xmlns:a16="http://schemas.microsoft.com/office/drawing/2014/main" id="{608DECED-4C11-496D-88F9-027BAAA7E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11750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列微分方程：                  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①</a:t>
            </a:r>
          </a:p>
        </p:txBody>
      </p:sp>
      <p:graphicFrame>
        <p:nvGraphicFramePr>
          <p:cNvPr id="64521" name="Object 11">
            <a:extLst>
              <a:ext uri="{FF2B5EF4-FFF2-40B4-BE49-F238E27FC236}">
                <a16:creationId xmlns:a16="http://schemas.microsoft.com/office/drawing/2014/main" id="{F7A2D674-9260-41EF-9525-7215D8C8A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183188"/>
          <a:ext cx="15636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公式" r:id="rId7" imgW="793861" imgH="209704" progId="Equation.3">
                  <p:embed/>
                </p:oleObj>
              </mc:Choice>
              <mc:Fallback>
                <p:oleObj name="公式" r:id="rId7" imgW="793861" imgH="209704" progId="Equation.3">
                  <p:embed/>
                  <p:pic>
                    <p:nvPicPr>
                      <p:cNvPr id="64521" name="Object 11">
                        <a:extLst>
                          <a:ext uri="{FF2B5EF4-FFF2-40B4-BE49-F238E27FC236}">
                            <a16:creationId xmlns:a16="http://schemas.microsoft.com/office/drawing/2014/main" id="{F7A2D674-9260-41EF-9525-7215D8C8A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183188"/>
                        <a:ext cx="15636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2">
            <a:extLst>
              <a:ext uri="{FF2B5EF4-FFF2-40B4-BE49-F238E27FC236}">
                <a16:creationId xmlns:a16="http://schemas.microsoft.com/office/drawing/2014/main" id="{8F1FF6AD-43DB-4905-B7EE-BFA5CF656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5791200"/>
          <a:ext cx="35909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公式" r:id="rId9" imgW="1847739" imgH="374613" progId="Equation.3">
                  <p:embed/>
                </p:oleObj>
              </mc:Choice>
              <mc:Fallback>
                <p:oleObj name="公式" r:id="rId9" imgW="1847739" imgH="374613" progId="Equation.3">
                  <p:embed/>
                  <p:pic>
                    <p:nvPicPr>
                      <p:cNvPr id="64522" name="Object 12">
                        <a:extLst>
                          <a:ext uri="{FF2B5EF4-FFF2-40B4-BE49-F238E27FC236}">
                            <a16:creationId xmlns:a16="http://schemas.microsoft.com/office/drawing/2014/main" id="{8F1FF6AD-43DB-4905-B7EE-BFA5CF656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791200"/>
                        <a:ext cx="35909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Rectangle 13">
            <a:extLst>
              <a:ext uri="{FF2B5EF4-FFF2-40B4-BE49-F238E27FC236}">
                <a16:creationId xmlns:a16="http://schemas.microsoft.com/office/drawing/2014/main" id="{E7654026-85F0-47A0-88FA-79B7F7525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876925"/>
            <a:ext cx="1174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—— ②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4">
            <a:extLst>
              <a:ext uri="{FF2B5EF4-FFF2-40B4-BE49-F238E27FC236}">
                <a16:creationId xmlns:a16="http://schemas.microsoft.com/office/drawing/2014/main" id="{205423AE-2036-4E0F-BBF1-0FF10F9B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4813"/>
            <a:ext cx="1152525" cy="576262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分析</a:t>
            </a:r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74820E6B-827B-425F-8D4F-7C951667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可以看出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中不含        ，否则等式两边不平衡。</a:t>
            </a:r>
          </a:p>
        </p:txBody>
      </p:sp>
      <p:graphicFrame>
        <p:nvGraphicFramePr>
          <p:cNvPr id="65540" name="Object 6">
            <a:extLst>
              <a:ext uri="{FF2B5EF4-FFF2-40B4-BE49-F238E27FC236}">
                <a16:creationId xmlns:a16="http://schemas.microsoft.com/office/drawing/2014/main" id="{5BF071AA-4611-409A-AC3E-FD3BA2CE5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825" y="549275"/>
          <a:ext cx="5619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公式" r:id="rId3" imgW="273038" imgH="184334" progId="Equation.3">
                  <p:embed/>
                </p:oleObj>
              </mc:Choice>
              <mc:Fallback>
                <p:oleObj name="公式" r:id="rId3" imgW="273038" imgH="184334" progId="Equation.3">
                  <p:embed/>
                  <p:pic>
                    <p:nvPicPr>
                      <p:cNvPr id="65540" name="Object 6">
                        <a:extLst>
                          <a:ext uri="{FF2B5EF4-FFF2-40B4-BE49-F238E27FC236}">
                            <a16:creationId xmlns:a16="http://schemas.microsoft.com/office/drawing/2014/main" id="{5BF071AA-4611-409A-AC3E-FD3BA2CE5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549275"/>
                        <a:ext cx="5619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7">
            <a:extLst>
              <a:ext uri="{FF2B5EF4-FFF2-40B4-BE49-F238E27FC236}">
                <a16:creationId xmlns:a16="http://schemas.microsoft.com/office/drawing/2014/main" id="{61B02E2E-39B9-4142-9791-D9E8669E3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由①式得，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R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不含       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含有</a:t>
            </a:r>
          </a:p>
        </p:txBody>
      </p:sp>
      <p:graphicFrame>
        <p:nvGraphicFramePr>
          <p:cNvPr id="65542" name="Object 8">
            <a:extLst>
              <a:ext uri="{FF2B5EF4-FFF2-40B4-BE49-F238E27FC236}">
                <a16:creationId xmlns:a16="http://schemas.microsoft.com/office/drawing/2014/main" id="{69C00371-C7E1-4381-AA94-BFE9C0819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2325" y="1268413"/>
          <a:ext cx="561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公式" r:id="rId5" imgW="273038" imgH="184334" progId="Equation.3">
                  <p:embed/>
                </p:oleObj>
              </mc:Choice>
              <mc:Fallback>
                <p:oleObj name="公式" r:id="rId5" imgW="273038" imgH="184334" progId="Equation.3">
                  <p:embed/>
                  <p:pic>
                    <p:nvPicPr>
                      <p:cNvPr id="65542" name="Object 8">
                        <a:extLst>
                          <a:ext uri="{FF2B5EF4-FFF2-40B4-BE49-F238E27FC236}">
                            <a16:creationId xmlns:a16="http://schemas.microsoft.com/office/drawing/2014/main" id="{69C00371-C7E1-4381-AA94-BFE9C0819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268413"/>
                        <a:ext cx="5619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9">
            <a:extLst>
              <a:ext uri="{FF2B5EF4-FFF2-40B4-BE49-F238E27FC236}">
                <a16:creationId xmlns:a16="http://schemas.microsoft.com/office/drawing/2014/main" id="{DD183042-F987-4BB1-97B1-A69EF2BB0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268413"/>
          <a:ext cx="561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公式" r:id="rId7" imgW="273038" imgH="184334" progId="Equation.3">
                  <p:embed/>
                </p:oleObj>
              </mc:Choice>
              <mc:Fallback>
                <p:oleObj name="公式" r:id="rId7" imgW="273038" imgH="184334" progId="Equation.3">
                  <p:embed/>
                  <p:pic>
                    <p:nvPicPr>
                      <p:cNvPr id="65543" name="Object 9">
                        <a:extLst>
                          <a:ext uri="{FF2B5EF4-FFF2-40B4-BE49-F238E27FC236}">
                            <a16:creationId xmlns:a16="http://schemas.microsoft.com/office/drawing/2014/main" id="{DD183042-F987-4BB1-97B1-A69EF2BB0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268413"/>
                        <a:ext cx="5619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10">
            <a:extLst>
              <a:ext uri="{FF2B5EF4-FFF2-40B4-BE49-F238E27FC236}">
                <a16:creationId xmlns:a16="http://schemas.microsoft.com/office/drawing/2014/main" id="{8B64979F-615B-4CBE-9529-854EA33CE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1955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公式" r:id="rId9" imgW="997061" imgH="209704" progId="Equation.3">
                  <p:embed/>
                </p:oleObj>
              </mc:Choice>
              <mc:Fallback>
                <p:oleObj name="公式" r:id="rId9" imgW="997061" imgH="209704" progId="Equation.3">
                  <p:embed/>
                  <p:pic>
                    <p:nvPicPr>
                      <p:cNvPr id="65544" name="Object 10">
                        <a:extLst>
                          <a:ext uri="{FF2B5EF4-FFF2-40B4-BE49-F238E27FC236}">
                            <a16:creationId xmlns:a16="http://schemas.microsoft.com/office/drawing/2014/main" id="{8B64979F-615B-4CBE-9529-854EA33CE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1955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11">
            <a:extLst>
              <a:ext uri="{FF2B5EF4-FFF2-40B4-BE49-F238E27FC236}">
                <a16:creationId xmlns:a16="http://schemas.microsoft.com/office/drawing/2014/main" id="{FF25D65A-BDA6-4C66-9541-DAFBF1ECE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565400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——“0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入”电路</a:t>
            </a:r>
          </a:p>
        </p:txBody>
      </p:sp>
      <p:sp>
        <p:nvSpPr>
          <p:cNvPr id="65546" name="Text Box 12">
            <a:extLst>
              <a:ext uri="{FF2B5EF4-FFF2-40B4-BE49-F238E27FC236}">
                <a16:creationId xmlns:a16="http://schemas.microsoft.com/office/drawing/2014/main" id="{9EFCE0AD-862C-4977-B539-25DC40FC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3100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用三要素法求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</a:p>
        </p:txBody>
      </p:sp>
      <p:graphicFrame>
        <p:nvGraphicFramePr>
          <p:cNvPr id="65547" name="Object 13">
            <a:extLst>
              <a:ext uri="{FF2B5EF4-FFF2-40B4-BE49-F238E27FC236}">
                <a16:creationId xmlns:a16="http://schemas.microsoft.com/office/drawing/2014/main" id="{ADF1A8D5-9C24-49AB-B640-FCB2011A5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3995738"/>
          <a:ext cx="12461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公式" r:id="rId11" imgW="628539" imgH="209704" progId="Equation.3">
                  <p:embed/>
                </p:oleObj>
              </mc:Choice>
              <mc:Fallback>
                <p:oleObj name="公式" r:id="rId11" imgW="628539" imgH="209704" progId="Equation.3">
                  <p:embed/>
                  <p:pic>
                    <p:nvPicPr>
                      <p:cNvPr id="65547" name="Object 13">
                        <a:extLst>
                          <a:ext uri="{FF2B5EF4-FFF2-40B4-BE49-F238E27FC236}">
                            <a16:creationId xmlns:a16="http://schemas.microsoft.com/office/drawing/2014/main" id="{ADF1A8D5-9C24-49AB-B640-FCB2011A5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995738"/>
                        <a:ext cx="12461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4">
            <a:extLst>
              <a:ext uri="{FF2B5EF4-FFF2-40B4-BE49-F238E27FC236}">
                <a16:creationId xmlns:a16="http://schemas.microsoft.com/office/drawing/2014/main" id="{F24262B0-0A82-4468-BD30-63D089633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2513" y="4581525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公式" r:id="rId13" imgW="463612" imgH="158566" progId="Equation.3">
                  <p:embed/>
                </p:oleObj>
              </mc:Choice>
              <mc:Fallback>
                <p:oleObj name="公式" r:id="rId13" imgW="463612" imgH="158566" progId="Equation.3">
                  <p:embed/>
                  <p:pic>
                    <p:nvPicPr>
                      <p:cNvPr id="65548" name="Object 14">
                        <a:extLst>
                          <a:ext uri="{FF2B5EF4-FFF2-40B4-BE49-F238E27FC236}">
                            <a16:creationId xmlns:a16="http://schemas.microsoft.com/office/drawing/2014/main" id="{F24262B0-0A82-4468-BD30-63D089633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581525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5">
            <a:extLst>
              <a:ext uri="{FF2B5EF4-FFF2-40B4-BE49-F238E27FC236}">
                <a16:creationId xmlns:a16="http://schemas.microsoft.com/office/drawing/2014/main" id="{A464B0A3-1E43-42BD-AF61-F4756555B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5084763"/>
          <a:ext cx="977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公式" r:id="rId15" imgW="488864" imgH="209704" progId="Equation.3">
                  <p:embed/>
                </p:oleObj>
              </mc:Choice>
              <mc:Fallback>
                <p:oleObj name="公式" r:id="rId15" imgW="488864" imgH="209704" progId="Equation.3">
                  <p:embed/>
                  <p:pic>
                    <p:nvPicPr>
                      <p:cNvPr id="65549" name="Object 15">
                        <a:extLst>
                          <a:ext uri="{FF2B5EF4-FFF2-40B4-BE49-F238E27FC236}">
                            <a16:creationId xmlns:a16="http://schemas.microsoft.com/office/drawing/2014/main" id="{A464B0A3-1E43-42BD-AF61-F4756555B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084763"/>
                        <a:ext cx="977900" cy="441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Rectangle 16">
            <a:extLst>
              <a:ext uri="{FF2B5EF4-FFF2-40B4-BE49-F238E27FC236}">
                <a16:creationId xmlns:a16="http://schemas.microsoft.com/office/drawing/2014/main" id="{52A3B9E3-1C64-4420-B915-5F97C696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8531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据</a:t>
            </a:r>
          </a:p>
        </p:txBody>
      </p:sp>
      <p:graphicFrame>
        <p:nvGraphicFramePr>
          <p:cNvPr id="65551" name="Object 17">
            <a:extLst>
              <a:ext uri="{FF2B5EF4-FFF2-40B4-BE49-F238E27FC236}">
                <a16:creationId xmlns:a16="http://schemas.microsoft.com/office/drawing/2014/main" id="{68824CBE-B9A5-4D8E-BE3A-D95F420D6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5734050"/>
          <a:ext cx="21018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公式" r:id="rId17" imgW="1073212" imgH="374613" progId="Equation.3">
                  <p:embed/>
                </p:oleObj>
              </mc:Choice>
              <mc:Fallback>
                <p:oleObj name="公式" r:id="rId17" imgW="1073212" imgH="374613" progId="Equation.3">
                  <p:embed/>
                  <p:pic>
                    <p:nvPicPr>
                      <p:cNvPr id="65551" name="Object 17">
                        <a:extLst>
                          <a:ext uri="{FF2B5EF4-FFF2-40B4-BE49-F238E27FC236}">
                            <a16:creationId xmlns:a16="http://schemas.microsoft.com/office/drawing/2014/main" id="{68824CBE-B9A5-4D8E-BE3A-D95F420D6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734050"/>
                        <a:ext cx="21018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4">
            <a:extLst>
              <a:ext uri="{FF2B5EF4-FFF2-40B4-BE49-F238E27FC236}">
                <a16:creationId xmlns:a16="http://schemas.microsoft.com/office/drawing/2014/main" id="{F6E4E5E2-5580-49E3-B5B5-7806A339C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454025"/>
          <a:ext cx="53927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公式" r:id="rId3" imgW="2597014" imgH="374613" progId="Equation.3">
                  <p:embed/>
                </p:oleObj>
              </mc:Choice>
              <mc:Fallback>
                <p:oleObj name="公式" r:id="rId3" imgW="2597014" imgH="374613" progId="Equation.3">
                  <p:embed/>
                  <p:pic>
                    <p:nvPicPr>
                      <p:cNvPr id="66562" name="Object 4">
                        <a:extLst>
                          <a:ext uri="{FF2B5EF4-FFF2-40B4-BE49-F238E27FC236}">
                            <a16:creationId xmlns:a16="http://schemas.microsoft.com/office/drawing/2014/main" id="{F6E4E5E2-5580-49E3-B5B5-7806A339C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54025"/>
                        <a:ext cx="53927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5">
            <a:extLst>
              <a:ext uri="{FF2B5EF4-FFF2-40B4-BE49-F238E27FC236}">
                <a16:creationId xmlns:a16="http://schemas.microsoft.com/office/drawing/2014/main" id="{7933B01C-E3C7-4D2A-927F-4A3D20107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628775"/>
          <a:ext cx="29813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公式" r:id="rId5" imgW="1428713" imgH="374613" progId="Equation.3">
                  <p:embed/>
                </p:oleObj>
              </mc:Choice>
              <mc:Fallback>
                <p:oleObj name="公式" r:id="rId5" imgW="1428713" imgH="374613" progId="Equation.3">
                  <p:embed/>
                  <p:pic>
                    <p:nvPicPr>
                      <p:cNvPr id="66563" name="Object 5">
                        <a:extLst>
                          <a:ext uri="{FF2B5EF4-FFF2-40B4-BE49-F238E27FC236}">
                            <a16:creationId xmlns:a16="http://schemas.microsoft.com/office/drawing/2014/main" id="{7933B01C-E3C7-4D2A-927F-4A3D20107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28775"/>
                        <a:ext cx="29813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6">
            <a:extLst>
              <a:ext uri="{FF2B5EF4-FFF2-40B4-BE49-F238E27FC236}">
                <a16:creationId xmlns:a16="http://schemas.microsoft.com/office/drawing/2014/main" id="{893DAEC7-0C79-44A7-883C-BA0EAA0D9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636838"/>
          <a:ext cx="18589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公式" r:id="rId7" imgW="882638" imgH="374613" progId="Equation.3">
                  <p:embed/>
                </p:oleObj>
              </mc:Choice>
              <mc:Fallback>
                <p:oleObj name="公式" r:id="rId7" imgW="882638" imgH="374613" progId="Equation.3">
                  <p:embed/>
                  <p:pic>
                    <p:nvPicPr>
                      <p:cNvPr id="66564" name="Object 6">
                        <a:extLst>
                          <a:ext uri="{FF2B5EF4-FFF2-40B4-BE49-F238E27FC236}">
                            <a16:creationId xmlns:a16="http://schemas.microsoft.com/office/drawing/2014/main" id="{893DAEC7-0C79-44A7-883C-BA0EAA0D99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185896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7">
            <a:extLst>
              <a:ext uri="{FF2B5EF4-FFF2-40B4-BE49-F238E27FC236}">
                <a16:creationId xmlns:a16="http://schemas.microsoft.com/office/drawing/2014/main" id="{26208B40-1369-4F9A-98E7-D17712B6D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632200"/>
          <a:ext cx="47513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公式" r:id="rId9" imgW="2254139" imgH="399984" progId="Equation.3">
                  <p:embed/>
                </p:oleObj>
              </mc:Choice>
              <mc:Fallback>
                <p:oleObj name="公式" r:id="rId9" imgW="2254139" imgH="399984" progId="Equation.3">
                  <p:embed/>
                  <p:pic>
                    <p:nvPicPr>
                      <p:cNvPr id="66565" name="Object 7">
                        <a:extLst>
                          <a:ext uri="{FF2B5EF4-FFF2-40B4-BE49-F238E27FC236}">
                            <a16:creationId xmlns:a16="http://schemas.microsoft.com/office/drawing/2014/main" id="{26208B40-1369-4F9A-98E7-D17712B6D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32200"/>
                        <a:ext cx="475138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8">
            <a:extLst>
              <a:ext uri="{FF2B5EF4-FFF2-40B4-BE49-F238E27FC236}">
                <a16:creationId xmlns:a16="http://schemas.microsoft.com/office/drawing/2014/main" id="{CA785E3B-92AB-4DCD-A365-87E08A6EF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11700"/>
          <a:ext cx="44069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公式" r:id="rId11" imgW="2089212" imgH="399984" progId="Equation.3">
                  <p:embed/>
                </p:oleObj>
              </mc:Choice>
              <mc:Fallback>
                <p:oleObj name="公式" r:id="rId11" imgW="2089212" imgH="399984" progId="Equation.3">
                  <p:embed/>
                  <p:pic>
                    <p:nvPicPr>
                      <p:cNvPr id="66566" name="Object 8">
                        <a:extLst>
                          <a:ext uri="{FF2B5EF4-FFF2-40B4-BE49-F238E27FC236}">
                            <a16:creationId xmlns:a16="http://schemas.microsoft.com/office/drawing/2014/main" id="{CA785E3B-92AB-4DCD-A365-87E08A6EF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11700"/>
                        <a:ext cx="44069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E5C463E0-C687-406C-890D-89551E134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1398588"/>
          <a:ext cx="24431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公式" r:id="rId3" imgW="1149362" imgH="399984" progId="Equation.3">
                  <p:embed/>
                </p:oleObj>
              </mc:Choice>
              <mc:Fallback>
                <p:oleObj name="公式" r:id="rId3" imgW="1149362" imgH="399984" progId="Equation.3">
                  <p:embed/>
                  <p:pic>
                    <p:nvPicPr>
                      <p:cNvPr id="67586" name="Object 4">
                        <a:extLst>
                          <a:ext uri="{FF2B5EF4-FFF2-40B4-BE49-F238E27FC236}">
                            <a16:creationId xmlns:a16="http://schemas.microsoft.com/office/drawing/2014/main" id="{E5C463E0-C687-406C-890D-89551E134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398588"/>
                        <a:ext cx="24431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5">
            <a:extLst>
              <a:ext uri="{FF2B5EF4-FFF2-40B4-BE49-F238E27FC236}">
                <a16:creationId xmlns:a16="http://schemas.microsoft.com/office/drawing/2014/main" id="{A059EBFE-9D53-43D3-8012-C860B6A5F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420938"/>
          <a:ext cx="33734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公式" r:id="rId5" imgW="1594035" imgH="399984" progId="Equation.3">
                  <p:embed/>
                </p:oleObj>
              </mc:Choice>
              <mc:Fallback>
                <p:oleObj name="公式" r:id="rId5" imgW="1594035" imgH="399984" progId="Equation.3">
                  <p:embed/>
                  <p:pic>
                    <p:nvPicPr>
                      <p:cNvPr id="67587" name="Object 5">
                        <a:extLst>
                          <a:ext uri="{FF2B5EF4-FFF2-40B4-BE49-F238E27FC236}">
                            <a16:creationId xmlns:a16="http://schemas.microsoft.com/office/drawing/2014/main" id="{A059EBFE-9D53-43D3-8012-C860B6A5F1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337343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Text Box 6">
            <a:extLst>
              <a:ext uri="{FF2B5EF4-FFF2-40B4-BE49-F238E27FC236}">
                <a16:creationId xmlns:a16="http://schemas.microsoft.com/office/drawing/2014/main" id="{1C30242D-4C74-46BA-8A90-478861489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49275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≥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5783" name="AutoShape 7">
            <a:extLst>
              <a:ext uri="{FF2B5EF4-FFF2-40B4-BE49-F238E27FC236}">
                <a16:creationId xmlns:a16="http://schemas.microsoft.com/office/drawing/2014/main" id="{95A07856-9F5C-44D0-8B85-261FC1A7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661025"/>
            <a:ext cx="2660650" cy="7969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本节完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>
            <a:extLst>
              <a:ext uri="{FF2B5EF4-FFF2-40B4-BE49-F238E27FC236}">
                <a16:creationId xmlns:a16="http://schemas.microsoft.com/office/drawing/2014/main" id="{B81A1034-133D-4D35-A770-95AFF436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20713"/>
            <a:ext cx="6840538" cy="57943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11   RLC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串联电路零输入响应</a:t>
            </a:r>
          </a:p>
        </p:txBody>
      </p:sp>
      <p:sp>
        <p:nvSpPr>
          <p:cNvPr id="68611" name="Text Box 5">
            <a:extLst>
              <a:ext uri="{FF2B5EF4-FFF2-40B4-BE49-F238E27FC236}">
                <a16:creationId xmlns:a16="http://schemas.microsoft.com/office/drawing/2014/main" id="{93F57419-F930-43EC-BDD7-7FF208EE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概述</a:t>
            </a:r>
          </a:p>
        </p:txBody>
      </p:sp>
      <p:sp>
        <p:nvSpPr>
          <p:cNvPr id="68612" name="Text Box 6">
            <a:extLst>
              <a:ext uri="{FF2B5EF4-FFF2-40B4-BE49-F238E27FC236}">
                <a16:creationId xmlns:a16="http://schemas.microsoft.com/office/drawing/2014/main" id="{F797AD4F-8C5A-475F-BCBF-D135962C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76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1.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二阶电路</a:t>
            </a:r>
          </a:p>
        </p:txBody>
      </p:sp>
      <p:sp>
        <p:nvSpPr>
          <p:cNvPr id="68613" name="Text Box 7">
            <a:extLst>
              <a:ext uri="{FF2B5EF4-FFF2-40B4-BE49-F238E27FC236}">
                <a16:creationId xmlns:a16="http://schemas.microsoft.com/office/drawing/2014/main" id="{04EC6B68-3CEC-4138-8A0D-BE0475A3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00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数学模型：二阶微分方程</a:t>
            </a:r>
          </a:p>
        </p:txBody>
      </p:sp>
      <p:sp>
        <p:nvSpPr>
          <p:cNvPr id="68614" name="Text Box 8">
            <a:extLst>
              <a:ext uri="{FF2B5EF4-FFF2-40B4-BE49-F238E27FC236}">
                <a16:creationId xmlns:a16="http://schemas.microsoft.com/office/drawing/2014/main" id="{B0A137C3-0614-426A-9E11-5BB6EE275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76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电路模型：含两个独立储能元件</a:t>
            </a:r>
          </a:p>
        </p:txBody>
      </p:sp>
      <p:sp>
        <p:nvSpPr>
          <p:cNvPr id="68615" name="Text Box 9">
            <a:extLst>
              <a:ext uri="{FF2B5EF4-FFF2-40B4-BE49-F238E27FC236}">
                <a16:creationId xmlns:a16="http://schemas.microsoft.com/office/drawing/2014/main" id="{8B2CD26D-4FAF-4ECA-B44D-73A090BB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7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2.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二阶电路类型</a:t>
            </a:r>
          </a:p>
        </p:txBody>
      </p:sp>
      <p:sp>
        <p:nvSpPr>
          <p:cNvPr id="68616" name="Text Box 10">
            <a:extLst>
              <a:ext uri="{FF2B5EF4-FFF2-40B4-BE49-F238E27FC236}">
                <a16:creationId xmlns:a16="http://schemas.microsoft.com/office/drawing/2014/main" id="{6864EA15-CE85-46D3-AC81-5E290F67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00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构成（主要研究）</a:t>
            </a:r>
          </a:p>
        </p:txBody>
      </p:sp>
      <p:sp>
        <p:nvSpPr>
          <p:cNvPr id="68617" name="Text Box 11">
            <a:extLst>
              <a:ext uri="{FF2B5EF4-FFF2-40B4-BE49-F238E27FC236}">
                <a16:creationId xmlns:a16="http://schemas.microsoft.com/office/drawing/2014/main" id="{90C301F8-1C8B-4457-AFD3-232105BD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2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）两个</a:t>
            </a:r>
            <a:r>
              <a:rPr kumimoji="1" lang="en-US" altLang="zh-CN" sz="2400" b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8618" name="Text Box 12">
            <a:extLst>
              <a:ext uri="{FF2B5EF4-FFF2-40B4-BE49-F238E27FC236}">
                <a16:creationId xmlns:a16="http://schemas.microsoft.com/office/drawing/2014/main" id="{4D6ED03E-A0BB-4527-B722-F4EE764C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2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）两个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>
            <a:extLst>
              <a:ext uri="{FF2B5EF4-FFF2-40B4-BE49-F238E27FC236}">
                <a16:creationId xmlns:a16="http://schemas.microsoft.com/office/drawing/2014/main" id="{097D3CFF-888A-46E1-B28F-2D9AC157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3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3.  RLC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串联电路零输入响应的分析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定性分析</a:t>
            </a:r>
          </a:p>
        </p:txBody>
      </p:sp>
      <p:graphicFrame>
        <p:nvGraphicFramePr>
          <p:cNvPr id="69635" name="Object 5">
            <a:extLst>
              <a:ext uri="{FF2B5EF4-FFF2-40B4-BE49-F238E27FC236}">
                <a16:creationId xmlns:a16="http://schemas.microsoft.com/office/drawing/2014/main" id="{A09D6953-8665-4B13-ACC8-7AB1FB0B0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038" y="1081088"/>
          <a:ext cx="374332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Visio" r:id="rId3" imgW="1466986" imgH="654087" progId="Visio.Drawing.6">
                  <p:embed/>
                </p:oleObj>
              </mc:Choice>
              <mc:Fallback>
                <p:oleObj name="Visio" r:id="rId3" imgW="1466986" imgH="654087" progId="Visio.Drawing.6">
                  <p:embed/>
                  <p:pic>
                    <p:nvPicPr>
                      <p:cNvPr id="69635" name="Object 5">
                        <a:extLst>
                          <a:ext uri="{FF2B5EF4-FFF2-40B4-BE49-F238E27FC236}">
                            <a16:creationId xmlns:a16="http://schemas.microsoft.com/office/drawing/2014/main" id="{A09D6953-8665-4B13-ACC8-7AB1FB0B0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081088"/>
                        <a:ext cx="3743325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6">
            <a:extLst>
              <a:ext uri="{FF2B5EF4-FFF2-40B4-BE49-F238E27FC236}">
                <a16:creationId xmlns:a16="http://schemas.microsoft.com/office/drawing/2014/main" id="{107CC179-6F57-42A3-9A42-2F0B383A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557338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(0-)=U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69637" name="Text Box 7">
            <a:extLst>
              <a:ext uri="{FF2B5EF4-FFF2-40B4-BE49-F238E27FC236}">
                <a16:creationId xmlns:a16="http://schemas.microsoft.com/office/drawing/2014/main" id="{84308F86-EEC1-4C59-BE1F-94D0A2B3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5319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(0-)=0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69638" name="Text Box 8">
            <a:extLst>
              <a:ext uri="{FF2B5EF4-FFF2-40B4-BE49-F238E27FC236}">
                <a16:creationId xmlns:a16="http://schemas.microsoft.com/office/drawing/2014/main" id="{9C45488B-FB69-4DC1-ABD1-1564384F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205038"/>
            <a:ext cx="331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分析：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9639" name="Text Box 9">
            <a:extLst>
              <a:ext uri="{FF2B5EF4-FFF2-40B4-BE49-F238E27FC236}">
                <a16:creationId xmlns:a16="http://schemas.microsoft.com/office/drawing/2014/main" id="{163269D1-82D8-4E98-BD2C-FE6A6528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87700"/>
            <a:ext cx="9144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69640" name="Text Box 10">
            <a:extLst>
              <a:ext uri="{FF2B5EF4-FFF2-40B4-BE49-F238E27FC236}">
                <a16:creationId xmlns:a16="http://schemas.microsoft.com/office/drawing/2014/main" id="{A3C1DC05-B024-445A-A0AF-8BB7128FB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5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来回充放电，无损耗</a:t>
            </a:r>
          </a:p>
        </p:txBody>
      </p:sp>
      <p:sp>
        <p:nvSpPr>
          <p:cNvPr id="69641" name="Line 13">
            <a:extLst>
              <a:ext uri="{FF2B5EF4-FFF2-40B4-BE49-F238E27FC236}">
                <a16:creationId xmlns:a16="http://schemas.microsoft.com/office/drawing/2014/main" id="{26BC290B-7CB7-4B68-A3CF-9B25B16E1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5803900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2" name="Line 14">
            <a:extLst>
              <a:ext uri="{FF2B5EF4-FFF2-40B4-BE49-F238E27FC236}">
                <a16:creationId xmlns:a16="http://schemas.microsoft.com/office/drawing/2014/main" id="{512D4175-4CBB-4B3F-BAFE-2916895BE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0325" y="4724400"/>
            <a:ext cx="158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3" name="Freeform 17">
            <a:extLst>
              <a:ext uri="{FF2B5EF4-FFF2-40B4-BE49-F238E27FC236}">
                <a16:creationId xmlns:a16="http://schemas.microsoft.com/office/drawing/2014/main" id="{7978D5CB-1686-433E-9962-75F8A7658D93}"/>
              </a:ext>
            </a:extLst>
          </p:cNvPr>
          <p:cNvSpPr>
            <a:spLocks/>
          </p:cNvSpPr>
          <p:nvPr/>
        </p:nvSpPr>
        <p:spPr bwMode="auto">
          <a:xfrm>
            <a:off x="2771775" y="4941888"/>
            <a:ext cx="1081088" cy="863600"/>
          </a:xfrm>
          <a:custGeom>
            <a:avLst/>
            <a:gdLst>
              <a:gd name="T0" fmla="*/ 0 w 672"/>
              <a:gd name="T1" fmla="*/ 2147483646 h 480"/>
              <a:gd name="T2" fmla="*/ 2147483646 w 672"/>
              <a:gd name="T3" fmla="*/ 2147483646 h 480"/>
              <a:gd name="T4" fmla="*/ 2147483646 w 672"/>
              <a:gd name="T5" fmla="*/ 0 h 480"/>
              <a:gd name="T6" fmla="*/ 2147483646 w 672"/>
              <a:gd name="T7" fmla="*/ 2147483646 h 480"/>
              <a:gd name="T8" fmla="*/ 2147483646 w 672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480">
                <a:moveTo>
                  <a:pt x="0" y="480"/>
                </a:moveTo>
                <a:cubicBezTo>
                  <a:pt x="68" y="328"/>
                  <a:pt x="136" y="176"/>
                  <a:pt x="192" y="96"/>
                </a:cubicBezTo>
                <a:cubicBezTo>
                  <a:pt x="248" y="16"/>
                  <a:pt x="288" y="0"/>
                  <a:pt x="336" y="0"/>
                </a:cubicBezTo>
                <a:cubicBezTo>
                  <a:pt x="384" y="0"/>
                  <a:pt x="424" y="16"/>
                  <a:pt x="480" y="96"/>
                </a:cubicBezTo>
                <a:cubicBezTo>
                  <a:pt x="536" y="176"/>
                  <a:pt x="640" y="416"/>
                  <a:pt x="672" y="48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4" name="Freeform 19">
            <a:extLst>
              <a:ext uri="{FF2B5EF4-FFF2-40B4-BE49-F238E27FC236}">
                <a16:creationId xmlns:a16="http://schemas.microsoft.com/office/drawing/2014/main" id="{1405EC26-A9D7-4833-8B63-BDBBB012B95F}"/>
              </a:ext>
            </a:extLst>
          </p:cNvPr>
          <p:cNvSpPr>
            <a:spLocks/>
          </p:cNvSpPr>
          <p:nvPr/>
        </p:nvSpPr>
        <p:spPr bwMode="auto">
          <a:xfrm flipV="1">
            <a:off x="1763713" y="5661025"/>
            <a:ext cx="1066800" cy="762000"/>
          </a:xfrm>
          <a:custGeom>
            <a:avLst/>
            <a:gdLst>
              <a:gd name="T0" fmla="*/ 0 w 672"/>
              <a:gd name="T1" fmla="*/ 2147483646 h 480"/>
              <a:gd name="T2" fmla="*/ 2147483646 w 672"/>
              <a:gd name="T3" fmla="*/ 2147483646 h 480"/>
              <a:gd name="T4" fmla="*/ 2147483646 w 672"/>
              <a:gd name="T5" fmla="*/ 0 h 480"/>
              <a:gd name="T6" fmla="*/ 2147483646 w 672"/>
              <a:gd name="T7" fmla="*/ 2147483646 h 480"/>
              <a:gd name="T8" fmla="*/ 2147483646 w 672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480">
                <a:moveTo>
                  <a:pt x="0" y="480"/>
                </a:moveTo>
                <a:cubicBezTo>
                  <a:pt x="68" y="328"/>
                  <a:pt x="136" y="176"/>
                  <a:pt x="192" y="96"/>
                </a:cubicBezTo>
                <a:cubicBezTo>
                  <a:pt x="248" y="16"/>
                  <a:pt x="288" y="0"/>
                  <a:pt x="336" y="0"/>
                </a:cubicBezTo>
                <a:cubicBezTo>
                  <a:pt x="384" y="0"/>
                  <a:pt x="424" y="16"/>
                  <a:pt x="480" y="96"/>
                </a:cubicBezTo>
                <a:cubicBezTo>
                  <a:pt x="536" y="176"/>
                  <a:pt x="640" y="416"/>
                  <a:pt x="672" y="48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5" name="Freeform 22">
            <a:extLst>
              <a:ext uri="{FF2B5EF4-FFF2-40B4-BE49-F238E27FC236}">
                <a16:creationId xmlns:a16="http://schemas.microsoft.com/office/drawing/2014/main" id="{41035728-BE6F-4DE0-A96E-7F02407400DD}"/>
              </a:ext>
            </a:extLst>
          </p:cNvPr>
          <p:cNvSpPr>
            <a:spLocks/>
          </p:cNvSpPr>
          <p:nvPr/>
        </p:nvSpPr>
        <p:spPr bwMode="auto">
          <a:xfrm>
            <a:off x="1331913" y="4941888"/>
            <a:ext cx="431800" cy="762000"/>
          </a:xfrm>
          <a:custGeom>
            <a:avLst/>
            <a:gdLst>
              <a:gd name="T0" fmla="*/ 2147483646 w 272"/>
              <a:gd name="T1" fmla="*/ 2147483646 h 454"/>
              <a:gd name="T2" fmla="*/ 2147483646 w 272"/>
              <a:gd name="T3" fmla="*/ 2147483646 h 454"/>
              <a:gd name="T4" fmla="*/ 0 w 272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454">
                <a:moveTo>
                  <a:pt x="272" y="454"/>
                </a:moveTo>
                <a:cubicBezTo>
                  <a:pt x="226" y="310"/>
                  <a:pt x="181" y="167"/>
                  <a:pt x="136" y="91"/>
                </a:cubicBezTo>
                <a:cubicBezTo>
                  <a:pt x="91" y="15"/>
                  <a:pt x="45" y="7"/>
                  <a:pt x="0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6" name="Rectangle 23">
            <a:extLst>
              <a:ext uri="{FF2B5EF4-FFF2-40B4-BE49-F238E27FC236}">
                <a16:creationId xmlns:a16="http://schemas.microsoft.com/office/drawing/2014/main" id="{6D1DD278-0B76-4375-B64E-4A1CE695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55784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9647" name="Rectangle 24">
            <a:extLst>
              <a:ext uri="{FF2B5EF4-FFF2-40B4-BE49-F238E27FC236}">
                <a16:creationId xmlns:a16="http://schemas.microsoft.com/office/drawing/2014/main" id="{C60B63C5-579F-4A72-8FEA-3923B3AEF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9583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9648" name="Rectangle 25">
            <a:extLst>
              <a:ext uri="{FF2B5EF4-FFF2-40B4-BE49-F238E27FC236}">
                <a16:creationId xmlns:a16="http://schemas.microsoft.com/office/drawing/2014/main" id="{CA62EE86-D7BC-4E96-ADB3-FCC07187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437063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>
            <a:extLst>
              <a:ext uri="{FF2B5EF4-FFF2-40B4-BE49-F238E27FC236}">
                <a16:creationId xmlns:a16="http://schemas.microsoft.com/office/drawing/2014/main" id="{B4985876-50C5-431F-9956-78D5AF8B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44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R↑&gt; 0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70659" name="Text Box 5">
            <a:extLst>
              <a:ext uri="{FF2B5EF4-FFF2-40B4-BE49-F238E27FC236}">
                <a16:creationId xmlns:a16="http://schemas.microsoft.com/office/drawing/2014/main" id="{28B08A41-C2D7-4B08-959C-C0A8FE3A9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来回充放电，有能量损耗</a:t>
            </a:r>
          </a:p>
        </p:txBody>
      </p:sp>
      <p:sp>
        <p:nvSpPr>
          <p:cNvPr id="70660" name="Line 6">
            <a:extLst>
              <a:ext uri="{FF2B5EF4-FFF2-40B4-BE49-F238E27FC236}">
                <a16:creationId xmlns:a16="http://schemas.microsoft.com/office/drawing/2014/main" id="{5FFB9AB1-3ADA-45E9-A7FE-780921675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781300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1" name="Line 7">
            <a:extLst>
              <a:ext uri="{FF2B5EF4-FFF2-40B4-BE49-F238E27FC236}">
                <a16:creationId xmlns:a16="http://schemas.microsoft.com/office/drawing/2014/main" id="{1C0EBBCF-BF72-4861-8309-0E66446EB4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184467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2" name="Freeform 10">
            <a:extLst>
              <a:ext uri="{FF2B5EF4-FFF2-40B4-BE49-F238E27FC236}">
                <a16:creationId xmlns:a16="http://schemas.microsoft.com/office/drawing/2014/main" id="{AB26C7AE-BB98-449C-828A-CE3111576DA2}"/>
              </a:ext>
            </a:extLst>
          </p:cNvPr>
          <p:cNvSpPr>
            <a:spLocks/>
          </p:cNvSpPr>
          <p:nvPr/>
        </p:nvSpPr>
        <p:spPr bwMode="auto">
          <a:xfrm>
            <a:off x="1331913" y="2135188"/>
            <a:ext cx="503237" cy="646112"/>
          </a:xfrm>
          <a:custGeom>
            <a:avLst/>
            <a:gdLst>
              <a:gd name="T0" fmla="*/ 2147483646 w 272"/>
              <a:gd name="T1" fmla="*/ 2147483646 h 454"/>
              <a:gd name="T2" fmla="*/ 2147483646 w 272"/>
              <a:gd name="T3" fmla="*/ 2147483646 h 454"/>
              <a:gd name="T4" fmla="*/ 0 w 272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454">
                <a:moveTo>
                  <a:pt x="272" y="454"/>
                </a:moveTo>
                <a:cubicBezTo>
                  <a:pt x="226" y="310"/>
                  <a:pt x="181" y="167"/>
                  <a:pt x="136" y="91"/>
                </a:cubicBezTo>
                <a:cubicBezTo>
                  <a:pt x="91" y="15"/>
                  <a:pt x="45" y="7"/>
                  <a:pt x="0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3" name="Rectangle 11">
            <a:extLst>
              <a:ext uri="{FF2B5EF4-FFF2-40B4-BE49-F238E27FC236}">
                <a16:creationId xmlns:a16="http://schemas.microsoft.com/office/drawing/2014/main" id="{09583C67-89AE-4B7A-B53E-634DBDFB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269875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0664" name="Rectangle 12">
            <a:extLst>
              <a:ext uri="{FF2B5EF4-FFF2-40B4-BE49-F238E27FC236}">
                <a16:creationId xmlns:a16="http://schemas.microsoft.com/office/drawing/2014/main" id="{EF9851E6-43D5-4D60-9DBC-2F5DEA8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1611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0665" name="Rectangle 13">
            <a:extLst>
              <a:ext uri="{FF2B5EF4-FFF2-40B4-BE49-F238E27FC236}">
                <a16:creationId xmlns:a16="http://schemas.microsoft.com/office/drawing/2014/main" id="{4016936D-0460-4C74-AA85-28FAE109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557338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0666" name="Freeform 14">
            <a:extLst>
              <a:ext uri="{FF2B5EF4-FFF2-40B4-BE49-F238E27FC236}">
                <a16:creationId xmlns:a16="http://schemas.microsoft.com/office/drawing/2014/main" id="{A0F81F31-D3AC-49F1-ABCE-28F9434ABADA}"/>
              </a:ext>
            </a:extLst>
          </p:cNvPr>
          <p:cNvSpPr>
            <a:spLocks/>
          </p:cNvSpPr>
          <p:nvPr/>
        </p:nvSpPr>
        <p:spPr bwMode="auto">
          <a:xfrm>
            <a:off x="1835150" y="2408238"/>
            <a:ext cx="2808288" cy="889000"/>
          </a:xfrm>
          <a:custGeom>
            <a:avLst/>
            <a:gdLst>
              <a:gd name="T0" fmla="*/ 0 w 1769"/>
              <a:gd name="T1" fmla="*/ 2147483646 h 560"/>
              <a:gd name="T2" fmla="*/ 2147483646 w 1769"/>
              <a:gd name="T3" fmla="*/ 2147483646 h 560"/>
              <a:gd name="T4" fmla="*/ 2147483646 w 1769"/>
              <a:gd name="T5" fmla="*/ 2147483646 h 560"/>
              <a:gd name="T6" fmla="*/ 2147483646 w 1769"/>
              <a:gd name="T7" fmla="*/ 2147483646 h 560"/>
              <a:gd name="T8" fmla="*/ 2147483646 w 1769"/>
              <a:gd name="T9" fmla="*/ 2147483646 h 560"/>
              <a:gd name="T10" fmla="*/ 2147483646 w 1769"/>
              <a:gd name="T11" fmla="*/ 2147483646 h 560"/>
              <a:gd name="T12" fmla="*/ 2147483646 w 1769"/>
              <a:gd name="T13" fmla="*/ 2147483646 h 560"/>
              <a:gd name="T14" fmla="*/ 2147483646 w 1769"/>
              <a:gd name="T15" fmla="*/ 2147483646 h 560"/>
              <a:gd name="T16" fmla="*/ 2147483646 w 1769"/>
              <a:gd name="T17" fmla="*/ 2147483646 h 560"/>
              <a:gd name="T18" fmla="*/ 2147483646 w 1769"/>
              <a:gd name="T19" fmla="*/ 2147483646 h 560"/>
              <a:gd name="T20" fmla="*/ 2147483646 w 1769"/>
              <a:gd name="T21" fmla="*/ 2147483646 h 560"/>
              <a:gd name="T22" fmla="*/ 2147483646 w 1769"/>
              <a:gd name="T23" fmla="*/ 2147483646 h 560"/>
              <a:gd name="T24" fmla="*/ 2147483646 w 1769"/>
              <a:gd name="T25" fmla="*/ 2147483646 h 560"/>
              <a:gd name="T26" fmla="*/ 2147483646 w 1769"/>
              <a:gd name="T27" fmla="*/ 2147483646 h 5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769" h="560">
                <a:moveTo>
                  <a:pt x="0" y="235"/>
                </a:moveTo>
                <a:cubicBezTo>
                  <a:pt x="26" y="299"/>
                  <a:pt x="53" y="363"/>
                  <a:pt x="91" y="416"/>
                </a:cubicBezTo>
                <a:cubicBezTo>
                  <a:pt x="129" y="469"/>
                  <a:pt x="182" y="544"/>
                  <a:pt x="227" y="552"/>
                </a:cubicBezTo>
                <a:cubicBezTo>
                  <a:pt x="272" y="560"/>
                  <a:pt x="318" y="515"/>
                  <a:pt x="363" y="462"/>
                </a:cubicBezTo>
                <a:cubicBezTo>
                  <a:pt x="408" y="409"/>
                  <a:pt x="454" y="303"/>
                  <a:pt x="499" y="235"/>
                </a:cubicBezTo>
                <a:cubicBezTo>
                  <a:pt x="544" y="167"/>
                  <a:pt x="590" y="91"/>
                  <a:pt x="635" y="53"/>
                </a:cubicBezTo>
                <a:cubicBezTo>
                  <a:pt x="680" y="15"/>
                  <a:pt x="726" y="0"/>
                  <a:pt x="771" y="8"/>
                </a:cubicBezTo>
                <a:cubicBezTo>
                  <a:pt x="816" y="16"/>
                  <a:pt x="870" y="61"/>
                  <a:pt x="908" y="99"/>
                </a:cubicBezTo>
                <a:cubicBezTo>
                  <a:pt x="946" y="137"/>
                  <a:pt x="960" y="197"/>
                  <a:pt x="998" y="235"/>
                </a:cubicBezTo>
                <a:cubicBezTo>
                  <a:pt x="1036" y="273"/>
                  <a:pt x="1089" y="311"/>
                  <a:pt x="1134" y="326"/>
                </a:cubicBezTo>
                <a:cubicBezTo>
                  <a:pt x="1179" y="341"/>
                  <a:pt x="1225" y="341"/>
                  <a:pt x="1270" y="326"/>
                </a:cubicBezTo>
                <a:cubicBezTo>
                  <a:pt x="1315" y="311"/>
                  <a:pt x="1360" y="265"/>
                  <a:pt x="1406" y="235"/>
                </a:cubicBezTo>
                <a:cubicBezTo>
                  <a:pt x="1452" y="205"/>
                  <a:pt x="1483" y="152"/>
                  <a:pt x="1543" y="144"/>
                </a:cubicBezTo>
                <a:cubicBezTo>
                  <a:pt x="1603" y="136"/>
                  <a:pt x="1716" y="182"/>
                  <a:pt x="1769" y="189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7" name="Text Box 15">
            <a:extLst>
              <a:ext uri="{FF2B5EF4-FFF2-40B4-BE49-F238E27FC236}">
                <a16:creationId xmlns:a16="http://schemas.microsoft.com/office/drawing/2014/main" id="{CE0616B7-A79A-4564-BE38-9258C134B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835400"/>
            <a:ext cx="9144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R↑</a:t>
            </a:r>
            <a:r>
              <a:rPr kumimoji="1" lang="en-US" altLang="zh-CN" sz="2400" b="1">
                <a:solidFill>
                  <a:srgbClr val="FF00FF"/>
                </a:solidFill>
              </a:rPr>
              <a:t>↑</a:t>
            </a:r>
            <a:r>
              <a:rPr kumimoji="1" lang="en-US" altLang="zh-CN" sz="1800"/>
              <a:t> 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&gt; 0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70668" name="Text Box 16">
            <a:extLst>
              <a:ext uri="{FF2B5EF4-FFF2-40B4-BE49-F238E27FC236}">
                <a16:creationId xmlns:a16="http://schemas.microsoft.com/office/drawing/2014/main" id="{CBEA69F1-4D07-463D-94C4-01B094FC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436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放电过程中能量由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耗尽</a:t>
            </a:r>
          </a:p>
        </p:txBody>
      </p:sp>
      <p:sp>
        <p:nvSpPr>
          <p:cNvPr id="70669" name="Line 17">
            <a:extLst>
              <a:ext uri="{FF2B5EF4-FFF2-40B4-BE49-F238E27FC236}">
                <a16:creationId xmlns:a16="http://schemas.microsoft.com/office/drawing/2014/main" id="{26482510-7598-4A99-98CC-202EC7ED2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609282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0" name="Line 18">
            <a:extLst>
              <a:ext uri="{FF2B5EF4-FFF2-40B4-BE49-F238E27FC236}">
                <a16:creationId xmlns:a16="http://schemas.microsoft.com/office/drawing/2014/main" id="{CEEF6471-FD10-4E01-9A6D-19055F3303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5156200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1" name="Rectangle 19">
            <a:extLst>
              <a:ext uri="{FF2B5EF4-FFF2-40B4-BE49-F238E27FC236}">
                <a16:creationId xmlns:a16="http://schemas.microsoft.com/office/drawing/2014/main" id="{62A21471-4D10-4929-9761-3ED8E169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60102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0672" name="Rectangle 20">
            <a:extLst>
              <a:ext uri="{FF2B5EF4-FFF2-40B4-BE49-F238E27FC236}">
                <a16:creationId xmlns:a16="http://schemas.microsoft.com/office/drawing/2014/main" id="{27340CB7-BAB2-4CA0-A02C-1E79B2A9D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22763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0673" name="Rectangle 21">
            <a:extLst>
              <a:ext uri="{FF2B5EF4-FFF2-40B4-BE49-F238E27FC236}">
                <a16:creationId xmlns:a16="http://schemas.microsoft.com/office/drawing/2014/main" id="{FBE8807D-EEB1-45C5-A19E-70259A85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868863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0674" name="Freeform 22">
            <a:extLst>
              <a:ext uri="{FF2B5EF4-FFF2-40B4-BE49-F238E27FC236}">
                <a16:creationId xmlns:a16="http://schemas.microsoft.com/office/drawing/2014/main" id="{D43A2C95-4E11-4641-B1CF-A5FCD713EC27}"/>
              </a:ext>
            </a:extLst>
          </p:cNvPr>
          <p:cNvSpPr>
            <a:spLocks/>
          </p:cNvSpPr>
          <p:nvPr/>
        </p:nvSpPr>
        <p:spPr bwMode="auto">
          <a:xfrm>
            <a:off x="1331913" y="5445125"/>
            <a:ext cx="2735262" cy="658813"/>
          </a:xfrm>
          <a:custGeom>
            <a:avLst/>
            <a:gdLst>
              <a:gd name="T0" fmla="*/ 0 w 1723"/>
              <a:gd name="T1" fmla="*/ 0 h 415"/>
              <a:gd name="T2" fmla="*/ 2147483646 w 1723"/>
              <a:gd name="T3" fmla="*/ 2147483646 h 415"/>
              <a:gd name="T4" fmla="*/ 2147483646 w 1723"/>
              <a:gd name="T5" fmla="*/ 2147483646 h 415"/>
              <a:gd name="T6" fmla="*/ 2147483646 w 1723"/>
              <a:gd name="T7" fmla="*/ 2147483646 h 415"/>
              <a:gd name="T8" fmla="*/ 2147483646 w 1723"/>
              <a:gd name="T9" fmla="*/ 2147483646 h 415"/>
              <a:gd name="T10" fmla="*/ 2147483646 w 1723"/>
              <a:gd name="T11" fmla="*/ 2147483646 h 415"/>
              <a:gd name="T12" fmla="*/ 2147483646 w 1723"/>
              <a:gd name="T13" fmla="*/ 2147483646 h 4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3" h="415">
                <a:moveTo>
                  <a:pt x="0" y="0"/>
                </a:moveTo>
                <a:cubicBezTo>
                  <a:pt x="60" y="3"/>
                  <a:pt x="121" y="7"/>
                  <a:pt x="181" y="45"/>
                </a:cubicBezTo>
                <a:cubicBezTo>
                  <a:pt x="241" y="83"/>
                  <a:pt x="310" y="182"/>
                  <a:pt x="363" y="227"/>
                </a:cubicBezTo>
                <a:cubicBezTo>
                  <a:pt x="416" y="272"/>
                  <a:pt x="446" y="295"/>
                  <a:pt x="499" y="318"/>
                </a:cubicBezTo>
                <a:cubicBezTo>
                  <a:pt x="552" y="341"/>
                  <a:pt x="559" y="348"/>
                  <a:pt x="680" y="363"/>
                </a:cubicBezTo>
                <a:cubicBezTo>
                  <a:pt x="801" y="378"/>
                  <a:pt x="1051" y="401"/>
                  <a:pt x="1225" y="408"/>
                </a:cubicBezTo>
                <a:cubicBezTo>
                  <a:pt x="1399" y="415"/>
                  <a:pt x="1561" y="411"/>
                  <a:pt x="1723" y="408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>
            <a:extLst>
              <a:ext uri="{FF2B5EF4-FFF2-40B4-BE49-F238E27FC236}">
                <a16:creationId xmlns:a16="http://schemas.microsoft.com/office/drawing/2014/main" id="{899A463E-9216-427A-841D-1F2F8AF8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523875"/>
            <a:ext cx="9144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）临界状态：介于（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）、（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</a:rPr>
              <a:t>）之间</a:t>
            </a:r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A79C9FB0-C286-4238-8230-D08B04F1C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268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有一临界电阻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临</a:t>
            </a:r>
          </a:p>
        </p:txBody>
      </p:sp>
      <p:sp>
        <p:nvSpPr>
          <p:cNvPr id="71684" name="Text Box 6">
            <a:extLst>
              <a:ext uri="{FF2B5EF4-FFF2-40B4-BE49-F238E27FC236}">
                <a16:creationId xmlns:a16="http://schemas.microsoft.com/office/drawing/2014/main" id="{BE5C2007-C53E-46E1-ABFC-EC0663BA3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916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R &lt; R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临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振荡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1685" name="Text Box 7">
            <a:extLst>
              <a:ext uri="{FF2B5EF4-FFF2-40B4-BE49-F238E27FC236}">
                <a16:creationId xmlns:a16="http://schemas.microsoft.com/office/drawing/2014/main" id="{CBD276A0-36BD-4195-9422-CDE2B955E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2611438"/>
            <a:ext cx="9144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. RLC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串联电路“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入”响应的数学分析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经典法</a:t>
            </a:r>
            <a:endParaRPr kumimoji="1"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686" name="Object 8">
            <a:extLst>
              <a:ext uri="{FF2B5EF4-FFF2-40B4-BE49-F238E27FC236}">
                <a16:creationId xmlns:a16="http://schemas.microsoft.com/office/drawing/2014/main" id="{481F5B25-EB3B-4750-9949-88887C8EF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068638"/>
          <a:ext cx="3887788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Visio" r:id="rId3" imgW="1466986" imgH="679457" progId="Visio.Drawing.6">
                  <p:embed/>
                </p:oleObj>
              </mc:Choice>
              <mc:Fallback>
                <p:oleObj name="Visio" r:id="rId3" imgW="1466986" imgH="679457" progId="Visio.Drawing.6">
                  <p:embed/>
                  <p:pic>
                    <p:nvPicPr>
                      <p:cNvPr id="71686" name="Object 8">
                        <a:extLst>
                          <a:ext uri="{FF2B5EF4-FFF2-40B4-BE49-F238E27FC236}">
                            <a16:creationId xmlns:a16="http://schemas.microsoft.com/office/drawing/2014/main" id="{481F5B25-EB3B-4750-9949-88887C8EF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3887788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9">
            <a:extLst>
              <a:ext uri="{FF2B5EF4-FFF2-40B4-BE49-F238E27FC236}">
                <a16:creationId xmlns:a16="http://schemas.microsoft.com/office/drawing/2014/main" id="{4DA2AC11-5BAD-4F12-A67A-75A87582F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741738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(0-)=U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1688" name="Text Box 10">
            <a:extLst>
              <a:ext uri="{FF2B5EF4-FFF2-40B4-BE49-F238E27FC236}">
                <a16:creationId xmlns:a16="http://schemas.microsoft.com/office/drawing/2014/main" id="{4D53BEAE-B2C2-4310-95DD-D8D708DEB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7163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(0-)=0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1689" name="Text Box 11">
            <a:extLst>
              <a:ext uri="{FF2B5EF4-FFF2-40B4-BE49-F238E27FC236}">
                <a16:creationId xmlns:a16="http://schemas.microsoft.com/office/drawing/2014/main" id="{3EA5087E-8736-491D-B78D-67E9E2E76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389438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分析：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 &gt;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1690" name="Text Box 12">
            <a:extLst>
              <a:ext uri="{FF2B5EF4-FFF2-40B4-BE49-F238E27FC236}">
                <a16:creationId xmlns:a16="http://schemas.microsoft.com/office/drawing/2014/main" id="{6573EBBE-0621-4205-BAF8-ADF1DE019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230813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KVL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                        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①        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1691" name="Object 14">
            <a:extLst>
              <a:ext uri="{FF2B5EF4-FFF2-40B4-BE49-F238E27FC236}">
                <a16:creationId xmlns:a16="http://schemas.microsoft.com/office/drawing/2014/main" id="{C6FAEEB3-828D-4E30-900B-B365B0BD0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229225"/>
          <a:ext cx="20970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公式" r:id="rId5" imgW="984435" imgH="209704" progId="Equation.3">
                  <p:embed/>
                </p:oleObj>
              </mc:Choice>
              <mc:Fallback>
                <p:oleObj name="公式" r:id="rId5" imgW="984435" imgH="209704" progId="Equation.3">
                  <p:embed/>
                  <p:pic>
                    <p:nvPicPr>
                      <p:cNvPr id="71691" name="Object 14">
                        <a:extLst>
                          <a:ext uri="{FF2B5EF4-FFF2-40B4-BE49-F238E27FC236}">
                            <a16:creationId xmlns:a16="http://schemas.microsoft.com/office/drawing/2014/main" id="{C6FAEEB3-828D-4E30-900B-B365B0BD0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20970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5">
            <a:extLst>
              <a:ext uri="{FF2B5EF4-FFF2-40B4-BE49-F238E27FC236}">
                <a16:creationId xmlns:a16="http://schemas.microsoft.com/office/drawing/2014/main" id="{9DF26B7E-3632-48BA-9984-EC4F6FFE3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5843588"/>
          <a:ext cx="2335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公式" r:id="rId7" imgW="1098464" imgH="374613" progId="Equation.3">
                  <p:embed/>
                </p:oleObj>
              </mc:Choice>
              <mc:Fallback>
                <p:oleObj name="公式" r:id="rId7" imgW="1098464" imgH="374613" progId="Equation.3">
                  <p:embed/>
                  <p:pic>
                    <p:nvPicPr>
                      <p:cNvPr id="71692" name="Object 15">
                        <a:extLst>
                          <a:ext uri="{FF2B5EF4-FFF2-40B4-BE49-F238E27FC236}">
                            <a16:creationId xmlns:a16="http://schemas.microsoft.com/office/drawing/2014/main" id="{9DF26B7E-3632-48BA-9984-EC4F6FFE3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5843588"/>
                        <a:ext cx="23352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Rectangle 16">
            <a:extLst>
              <a:ext uri="{FF2B5EF4-FFF2-40B4-BE49-F238E27FC236}">
                <a16:creationId xmlns:a16="http://schemas.microsoft.com/office/drawing/2014/main" id="{EB4E855D-0F68-4F8B-9A1E-43809E73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64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71694" name="Object 17">
            <a:extLst>
              <a:ext uri="{FF2B5EF4-FFF2-40B4-BE49-F238E27FC236}">
                <a16:creationId xmlns:a16="http://schemas.microsoft.com/office/drawing/2014/main" id="{0A35AF5B-0CC1-4AB0-BEC6-8E3DFA99D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8413" y="5805488"/>
          <a:ext cx="27336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公式" r:id="rId9" imgW="1289038" imgH="399984" progId="Equation.3">
                  <p:embed/>
                </p:oleObj>
              </mc:Choice>
              <mc:Fallback>
                <p:oleObj name="公式" r:id="rId9" imgW="1289038" imgH="399984" progId="Equation.3">
                  <p:embed/>
                  <p:pic>
                    <p:nvPicPr>
                      <p:cNvPr id="71694" name="Object 17">
                        <a:extLst>
                          <a:ext uri="{FF2B5EF4-FFF2-40B4-BE49-F238E27FC236}">
                            <a16:creationId xmlns:a16="http://schemas.microsoft.com/office/drawing/2014/main" id="{0A35AF5B-0CC1-4AB0-BEC6-8E3DFA99D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5805488"/>
                        <a:ext cx="27336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4">
            <a:extLst>
              <a:ext uri="{FF2B5EF4-FFF2-40B4-BE49-F238E27FC236}">
                <a16:creationId xmlns:a16="http://schemas.microsoft.com/office/drawing/2014/main" id="{804E3E5A-A31A-4E75-AEF2-AD2665CD9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6250"/>
          <a:ext cx="47513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公式" r:id="rId3" imgW="2254139" imgH="399984" progId="Equation.3">
                  <p:embed/>
                </p:oleObj>
              </mc:Choice>
              <mc:Fallback>
                <p:oleObj name="公式" r:id="rId3" imgW="2254139" imgH="399984" progId="Equation.3">
                  <p:embed/>
                  <p:pic>
                    <p:nvPicPr>
                      <p:cNvPr id="72706" name="Object 4">
                        <a:extLst>
                          <a:ext uri="{FF2B5EF4-FFF2-40B4-BE49-F238E27FC236}">
                            <a16:creationId xmlns:a16="http://schemas.microsoft.com/office/drawing/2014/main" id="{804E3E5A-A31A-4E75-AEF2-AD2665CD9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"/>
                        <a:ext cx="475138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5">
            <a:extLst>
              <a:ext uri="{FF2B5EF4-FFF2-40B4-BE49-F238E27FC236}">
                <a16:creationId xmlns:a16="http://schemas.microsoft.com/office/drawing/2014/main" id="{3E523498-B7AE-4C9D-AB23-FF5229C0B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9215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—— ②</a:t>
            </a:r>
          </a:p>
        </p:txBody>
      </p:sp>
      <p:sp>
        <p:nvSpPr>
          <p:cNvPr id="72708" name="Text Box 6">
            <a:extLst>
              <a:ext uri="{FF2B5EF4-FFF2-40B4-BE49-F238E27FC236}">
                <a16:creationId xmlns:a16="http://schemas.microsoft.com/office/drawing/2014/main" id="{838FBA16-965D-4CC7-BAA6-C65FC39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0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的规律与特征方程之根有关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2709" name="Text Box 7">
            <a:extLst>
              <a:ext uri="{FF2B5EF4-FFF2-40B4-BE49-F238E27FC236}">
                <a16:creationId xmlns:a16="http://schemas.microsoft.com/office/drawing/2014/main" id="{14D3F2BE-93C8-4C3F-A958-20D66D9BF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2324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特征方程：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8">
            <a:extLst>
              <a:ext uri="{FF2B5EF4-FFF2-40B4-BE49-F238E27FC236}">
                <a16:creationId xmlns:a16="http://schemas.microsoft.com/office/drawing/2014/main" id="{37E0A55D-6DEF-4E88-9B62-BCB211F9E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328863"/>
          <a:ext cx="24685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公式" r:id="rId5" imgW="1161988" imgH="184334" progId="Equation.3">
                  <p:embed/>
                </p:oleObj>
              </mc:Choice>
              <mc:Fallback>
                <p:oleObj name="公式" r:id="rId5" imgW="1161988" imgH="184334" progId="Equation.3">
                  <p:embed/>
                  <p:pic>
                    <p:nvPicPr>
                      <p:cNvPr id="72710" name="Object 8">
                        <a:extLst>
                          <a:ext uri="{FF2B5EF4-FFF2-40B4-BE49-F238E27FC236}">
                            <a16:creationId xmlns:a16="http://schemas.microsoft.com/office/drawing/2014/main" id="{37E0A55D-6DEF-4E88-9B62-BCB211F9E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28863"/>
                        <a:ext cx="24685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9">
            <a:extLst>
              <a:ext uri="{FF2B5EF4-FFF2-40B4-BE49-F238E27FC236}">
                <a16:creationId xmlns:a16="http://schemas.microsoft.com/office/drawing/2014/main" id="{5D69E53B-A58C-4AD8-A00A-A047164D1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3068638"/>
          <a:ext cx="68754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公式" r:id="rId7" imgW="3270139" imgH="488781" progId="Equation.3">
                  <p:embed/>
                </p:oleObj>
              </mc:Choice>
              <mc:Fallback>
                <p:oleObj name="公式" r:id="rId7" imgW="3270139" imgH="488781" progId="Equation.3">
                  <p:embed/>
                  <p:pic>
                    <p:nvPicPr>
                      <p:cNvPr id="72711" name="Object 9">
                        <a:extLst>
                          <a:ext uri="{FF2B5EF4-FFF2-40B4-BE49-F238E27FC236}">
                            <a16:creationId xmlns:a16="http://schemas.microsoft.com/office/drawing/2014/main" id="{5D69E53B-A58C-4AD8-A00A-A047164D1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068638"/>
                        <a:ext cx="6875463" cy="1063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10">
            <a:extLst>
              <a:ext uri="{FF2B5EF4-FFF2-40B4-BE49-F238E27FC236}">
                <a16:creationId xmlns:a16="http://schemas.microsoft.com/office/drawing/2014/main" id="{69829E41-40BA-4800-95C0-6B85E5EF5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292600"/>
            <a:ext cx="22320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电路固有频率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3" name="Text Box 11">
            <a:extLst>
              <a:ext uri="{FF2B5EF4-FFF2-40B4-BE49-F238E27FC236}">
                <a16:creationId xmlns:a16="http://schemas.microsoft.com/office/drawing/2014/main" id="{574CD028-F4B9-4158-AB85-7F15FB38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941888"/>
            <a:ext cx="9144000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1. 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过阻尼情况：非振荡衰减 </a:t>
            </a:r>
            <a:endParaRPr kumimoji="1" lang="zh-CN" altLang="en-US" sz="2400" b="1" baseline="-250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4" name="Text Box 12">
            <a:extLst>
              <a:ext uri="{FF2B5EF4-FFF2-40B4-BE49-F238E27FC236}">
                <a16:creationId xmlns:a16="http://schemas.microsoft.com/office/drawing/2014/main" id="{8E273071-37DB-4E4E-BBCE-705B8525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5876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）条件：                          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2715" name="Object 13">
            <a:extLst>
              <a:ext uri="{FF2B5EF4-FFF2-40B4-BE49-F238E27FC236}">
                <a16:creationId xmlns:a16="http://schemas.microsoft.com/office/drawing/2014/main" id="{282EE269-3A13-433E-9E0C-37311CF24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5613400"/>
          <a:ext cx="21764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公式" r:id="rId9" imgW="1022313" imgH="450725" progId="Equation.3">
                  <p:embed/>
                </p:oleObj>
              </mc:Choice>
              <mc:Fallback>
                <p:oleObj name="公式" r:id="rId9" imgW="1022313" imgH="450725" progId="Equation.3">
                  <p:embed/>
                  <p:pic>
                    <p:nvPicPr>
                      <p:cNvPr id="72715" name="Object 13">
                        <a:extLst>
                          <a:ext uri="{FF2B5EF4-FFF2-40B4-BE49-F238E27FC236}">
                            <a16:creationId xmlns:a16="http://schemas.microsoft.com/office/drawing/2014/main" id="{282EE269-3A13-433E-9E0C-37311CF24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613400"/>
                        <a:ext cx="21764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AutoShape 14">
            <a:extLst>
              <a:ext uri="{FF2B5EF4-FFF2-40B4-BE49-F238E27FC236}">
                <a16:creationId xmlns:a16="http://schemas.microsoft.com/office/drawing/2014/main" id="{4193263E-5CF4-4439-A875-3461BB6E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6091238"/>
            <a:ext cx="503237" cy="146050"/>
          </a:xfrm>
          <a:prstGeom prst="rightArrow">
            <a:avLst>
              <a:gd name="adj1" fmla="val 50000"/>
              <a:gd name="adj2" fmla="val 861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2717" name="Object 15">
            <a:extLst>
              <a:ext uri="{FF2B5EF4-FFF2-40B4-BE49-F238E27FC236}">
                <a16:creationId xmlns:a16="http://schemas.microsoft.com/office/drawing/2014/main" id="{91CE45D9-0858-400E-AE57-0749BD5C1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75" y="5686425"/>
          <a:ext cx="20177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公式" r:id="rId11" imgW="946162" imgH="425355" progId="Equation.3">
                  <p:embed/>
                </p:oleObj>
              </mc:Choice>
              <mc:Fallback>
                <p:oleObj name="公式" r:id="rId11" imgW="946162" imgH="425355" progId="Equation.3">
                  <p:embed/>
                  <p:pic>
                    <p:nvPicPr>
                      <p:cNvPr id="72717" name="Object 15">
                        <a:extLst>
                          <a:ext uri="{FF2B5EF4-FFF2-40B4-BE49-F238E27FC236}">
                            <a16:creationId xmlns:a16="http://schemas.microsoft.com/office/drawing/2014/main" id="{91CE45D9-0858-400E-AE57-0749BD5C1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5686425"/>
                        <a:ext cx="2017713" cy="9318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2D1BF79B-9984-420B-AD63-4DEB6B4DD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8" y="188913"/>
          <a:ext cx="339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98551" imgH="380956" progId="Equation.DSMT4">
                  <p:embed/>
                </p:oleObj>
              </mc:Choice>
              <mc:Fallback>
                <p:oleObj name="Equation" r:id="rId3" imgW="1498551" imgH="380956" progId="Equation.DSMT4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2D1BF79B-9984-420B-AD63-4DEB6B4DD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88913"/>
                        <a:ext cx="339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3B33AE60-3E85-460C-8DE6-E5F158111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196975"/>
          <a:ext cx="7435850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302099" imgH="799968" progId="Equation.DSMT4">
                  <p:embed/>
                </p:oleObj>
              </mc:Choice>
              <mc:Fallback>
                <p:oleObj name="Equation" r:id="rId5" imgW="3302099" imgH="799968" progId="Equation.DSMT4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3B33AE60-3E85-460C-8DE6-E5F158111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7435850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>
            <a:extLst>
              <a:ext uri="{FF2B5EF4-FFF2-40B4-BE49-F238E27FC236}">
                <a16:creationId xmlns:a16="http://schemas.microsoft.com/office/drawing/2014/main" id="{645EEC6B-16CA-4B63-94C6-9563433D5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0075"/>
            <a:ext cx="7632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＝有效值，则上式等号右边第二项为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FF989B5C-50CD-4D39-9F8E-BBC8BADA1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3932238"/>
          <a:ext cx="27924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231826" imgH="216047" progId="Equation.DSMT4">
                  <p:embed/>
                </p:oleObj>
              </mc:Choice>
              <mc:Fallback>
                <p:oleObj name="Equation" r:id="rId7" imgW="1231826" imgH="216047" progId="Equation.DSMT4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:a16="http://schemas.microsoft.com/office/drawing/2014/main" id="{FF989B5C-50CD-4D39-9F8E-BBC8BADA1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932238"/>
                        <a:ext cx="27924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>
            <a:extLst>
              <a:ext uri="{FF2B5EF4-FFF2-40B4-BE49-F238E27FC236}">
                <a16:creationId xmlns:a16="http://schemas.microsoft.com/office/drawing/2014/main" id="{D5916B88-80C1-4062-A495-BF812BE4B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24400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kumimoji="1"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，前提：</a:t>
            </a:r>
            <a:r>
              <a:rPr kumimoji="1"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从对偶角度看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＝有效值。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CD9F340C-EF8C-47CB-8E92-3962EC8EE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16563"/>
            <a:ext cx="76327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分析与以上类似，略。</a:t>
            </a:r>
            <a:endParaRPr kumimoji="1"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7" grpId="0"/>
      <p:bldP spid="1229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4">
            <a:extLst>
              <a:ext uri="{FF2B5EF4-FFF2-40B4-BE49-F238E27FC236}">
                <a16:creationId xmlns:a16="http://schemas.microsoft.com/office/drawing/2014/main" id="{4A429F8A-9B09-4DFB-8BEC-EF3323D26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709613"/>
          <a:ext cx="3902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公式" r:id="rId3" imgW="1847739" imgH="488781" progId="Equation.3">
                  <p:embed/>
                </p:oleObj>
              </mc:Choice>
              <mc:Fallback>
                <p:oleObj name="公式" r:id="rId3" imgW="1847739" imgH="488781" progId="Equation.3">
                  <p:embed/>
                  <p:pic>
                    <p:nvPicPr>
                      <p:cNvPr id="73730" name="Object 4">
                        <a:extLst>
                          <a:ext uri="{FF2B5EF4-FFF2-40B4-BE49-F238E27FC236}">
                            <a16:creationId xmlns:a16="http://schemas.microsoft.com/office/drawing/2014/main" id="{4A429F8A-9B09-4DFB-8BEC-EF3323D26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709613"/>
                        <a:ext cx="3902075" cy="1063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AutoShape 5">
            <a:extLst>
              <a:ext uri="{FF2B5EF4-FFF2-40B4-BE49-F238E27FC236}">
                <a16:creationId xmlns:a16="http://schemas.microsoft.com/office/drawing/2014/main" id="{42E1A03E-2231-4E8B-9CAB-967C59EC2811}"/>
              </a:ext>
            </a:extLst>
          </p:cNvPr>
          <p:cNvSpPr>
            <a:spLocks/>
          </p:cNvSpPr>
          <p:nvPr/>
        </p:nvSpPr>
        <p:spPr bwMode="auto">
          <a:xfrm>
            <a:off x="4824413" y="692150"/>
            <a:ext cx="360362" cy="1223963"/>
          </a:xfrm>
          <a:prstGeom prst="leftBrace">
            <a:avLst>
              <a:gd name="adj1" fmla="val 2830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3732" name="Object 6">
            <a:extLst>
              <a:ext uri="{FF2B5EF4-FFF2-40B4-BE49-F238E27FC236}">
                <a16:creationId xmlns:a16="http://schemas.microsoft.com/office/drawing/2014/main" id="{A1FDB922-7E4B-4A3E-B453-6825126C7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2738" y="455613"/>
          <a:ext cx="584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公式" r:id="rId5" imgW="260412" imgH="197019" progId="Equation.3">
                  <p:embed/>
                </p:oleObj>
              </mc:Choice>
              <mc:Fallback>
                <p:oleObj name="公式" r:id="rId5" imgW="260412" imgH="197019" progId="Equation.3">
                  <p:embed/>
                  <p:pic>
                    <p:nvPicPr>
                      <p:cNvPr id="73732" name="Object 6">
                        <a:extLst>
                          <a:ext uri="{FF2B5EF4-FFF2-40B4-BE49-F238E27FC236}">
                            <a16:creationId xmlns:a16="http://schemas.microsoft.com/office/drawing/2014/main" id="{A1FDB922-7E4B-4A3E-B453-6825126C7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455613"/>
                        <a:ext cx="584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7">
            <a:extLst>
              <a:ext uri="{FF2B5EF4-FFF2-40B4-BE49-F238E27FC236}">
                <a16:creationId xmlns:a16="http://schemas.microsoft.com/office/drawing/2014/main" id="{2C4C9AE4-097C-43C6-A222-EB2CFEBA5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5" y="1700213"/>
          <a:ext cx="6365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公式" r:id="rId7" imgW="285664" imgH="197019" progId="Equation.3">
                  <p:embed/>
                </p:oleObj>
              </mc:Choice>
              <mc:Fallback>
                <p:oleObj name="公式" r:id="rId7" imgW="285664" imgH="197019" progId="Equation.3">
                  <p:embed/>
                  <p:pic>
                    <p:nvPicPr>
                      <p:cNvPr id="73733" name="Object 7">
                        <a:extLst>
                          <a:ext uri="{FF2B5EF4-FFF2-40B4-BE49-F238E27FC236}">
                            <a16:creationId xmlns:a16="http://schemas.microsoft.com/office/drawing/2014/main" id="{2C4C9AE4-097C-43C6-A222-EB2CFEBA51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700213"/>
                        <a:ext cx="6365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8">
            <a:extLst>
              <a:ext uri="{FF2B5EF4-FFF2-40B4-BE49-F238E27FC236}">
                <a16:creationId xmlns:a16="http://schemas.microsoft.com/office/drawing/2014/main" id="{04BCD382-D512-4AF9-81C3-4811DBA2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1100138"/>
            <a:ext cx="29876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为两个不等的负实根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5" name="Text Box 9">
            <a:extLst>
              <a:ext uri="{FF2B5EF4-FFF2-40B4-BE49-F238E27FC236}">
                <a16:creationId xmlns:a16="http://schemas.microsoft.com/office/drawing/2014/main" id="{D302E878-2DA4-4D03-831D-BC2D51F8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2466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规律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3736" name="Object 10">
            <a:extLst>
              <a:ext uri="{FF2B5EF4-FFF2-40B4-BE49-F238E27FC236}">
                <a16:creationId xmlns:a16="http://schemas.microsoft.com/office/drawing/2014/main" id="{3E811A87-D2BE-4E57-96D0-463C4860B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3141663"/>
          <a:ext cx="32400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公式" r:id="rId9" imgW="1289038" imgH="222389" progId="Equation.3">
                  <p:embed/>
                </p:oleObj>
              </mc:Choice>
              <mc:Fallback>
                <p:oleObj name="公式" r:id="rId9" imgW="1289038" imgH="222389" progId="Equation.3">
                  <p:embed/>
                  <p:pic>
                    <p:nvPicPr>
                      <p:cNvPr id="73736" name="Object 10">
                        <a:extLst>
                          <a:ext uri="{FF2B5EF4-FFF2-40B4-BE49-F238E27FC236}">
                            <a16:creationId xmlns:a16="http://schemas.microsoft.com/office/drawing/2014/main" id="{3E811A87-D2BE-4E57-96D0-463C4860B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141663"/>
                        <a:ext cx="32400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Rectangle 11">
            <a:extLst>
              <a:ext uri="{FF2B5EF4-FFF2-40B4-BE49-F238E27FC236}">
                <a16:creationId xmlns:a16="http://schemas.microsoft.com/office/drawing/2014/main" id="{A9254C86-59E2-4CA0-B8BE-451E47A4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3213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73738" name="Object 12">
            <a:extLst>
              <a:ext uri="{FF2B5EF4-FFF2-40B4-BE49-F238E27FC236}">
                <a16:creationId xmlns:a16="http://schemas.microsoft.com/office/drawing/2014/main" id="{6D692B6E-351F-42A1-A7C6-FE7D68B41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3141663"/>
          <a:ext cx="35861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公式" r:id="rId11" imgW="1428713" imgH="222389" progId="Equation.3">
                  <p:embed/>
                </p:oleObj>
              </mc:Choice>
              <mc:Fallback>
                <p:oleObj name="公式" r:id="rId11" imgW="1428713" imgH="222389" progId="Equation.3">
                  <p:embed/>
                  <p:pic>
                    <p:nvPicPr>
                      <p:cNvPr id="73738" name="Object 12">
                        <a:extLst>
                          <a:ext uri="{FF2B5EF4-FFF2-40B4-BE49-F238E27FC236}">
                            <a16:creationId xmlns:a16="http://schemas.microsoft.com/office/drawing/2014/main" id="{6D692B6E-351F-42A1-A7C6-FE7D68B41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3141663"/>
                        <a:ext cx="35861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Rectangle 13">
            <a:extLst>
              <a:ext uri="{FF2B5EF4-FFF2-40B4-BE49-F238E27FC236}">
                <a16:creationId xmlns:a16="http://schemas.microsoft.com/office/drawing/2014/main" id="{11699AFF-A13E-4810-8F60-837900B9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8" y="3357563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—— ③</a:t>
            </a:r>
          </a:p>
        </p:txBody>
      </p:sp>
      <p:sp>
        <p:nvSpPr>
          <p:cNvPr id="73740" name="Text Box 14">
            <a:extLst>
              <a:ext uri="{FF2B5EF4-FFF2-40B4-BE49-F238E27FC236}">
                <a16:creationId xmlns:a16="http://schemas.microsoft.com/office/drawing/2014/main" id="{E793E4D3-D51B-4396-96DC-6FAD217BD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51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）定积分常数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41" name="Text Box 15">
            <a:extLst>
              <a:ext uri="{FF2B5EF4-FFF2-40B4-BE49-F238E27FC236}">
                <a16:creationId xmlns:a16="http://schemas.microsoft.com/office/drawing/2014/main" id="{A7258F48-5F8D-4D5A-9035-0A8B04B3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72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对③式求导：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3742" name="Object 16">
            <a:extLst>
              <a:ext uri="{FF2B5EF4-FFF2-40B4-BE49-F238E27FC236}">
                <a16:creationId xmlns:a16="http://schemas.microsoft.com/office/drawing/2014/main" id="{751F5EE8-6F51-4FB9-9F56-6848A2ED4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5551488"/>
          <a:ext cx="4749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公式" r:id="rId13" imgW="1898638" imgH="374613" progId="Equation.3">
                  <p:embed/>
                </p:oleObj>
              </mc:Choice>
              <mc:Fallback>
                <p:oleObj name="公式" r:id="rId13" imgW="1898638" imgH="374613" progId="Equation.3">
                  <p:embed/>
                  <p:pic>
                    <p:nvPicPr>
                      <p:cNvPr id="73742" name="Object 16">
                        <a:extLst>
                          <a:ext uri="{FF2B5EF4-FFF2-40B4-BE49-F238E27FC236}">
                            <a16:creationId xmlns:a16="http://schemas.microsoft.com/office/drawing/2014/main" id="{751F5EE8-6F51-4FB9-9F56-6848A2ED4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5551488"/>
                        <a:ext cx="4749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Rectangle 17">
            <a:extLst>
              <a:ext uri="{FF2B5EF4-FFF2-40B4-BE49-F238E27FC236}">
                <a16:creationId xmlns:a16="http://schemas.microsoft.com/office/drawing/2014/main" id="{FBB418D6-F278-4C3D-8E8C-D40747E7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876925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—— ④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>
            <a:extLst>
              <a:ext uri="{FF2B5EF4-FFF2-40B4-BE49-F238E27FC236}">
                <a16:creationId xmlns:a16="http://schemas.microsoft.com/office/drawing/2014/main" id="{3A14750A-56F0-4EEF-96A5-E6296C5FF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代入式③、④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4755" name="Object 5">
            <a:extLst>
              <a:ext uri="{FF2B5EF4-FFF2-40B4-BE49-F238E27FC236}">
                <a16:creationId xmlns:a16="http://schemas.microsoft.com/office/drawing/2014/main" id="{5DD3CF4B-BA3B-443F-926B-6E25551BD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350963"/>
          <a:ext cx="26114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公式" r:id="rId3" imgW="1034939" imgH="209704" progId="Equation.3">
                  <p:embed/>
                </p:oleObj>
              </mc:Choice>
              <mc:Fallback>
                <p:oleObj name="公式" r:id="rId3" imgW="1034939" imgH="209704" progId="Equation.3">
                  <p:embed/>
                  <p:pic>
                    <p:nvPicPr>
                      <p:cNvPr id="74755" name="Object 5">
                        <a:extLst>
                          <a:ext uri="{FF2B5EF4-FFF2-40B4-BE49-F238E27FC236}">
                            <a16:creationId xmlns:a16="http://schemas.microsoft.com/office/drawing/2014/main" id="{5DD3CF4B-BA3B-443F-926B-6E25551BD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50963"/>
                        <a:ext cx="26114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6">
            <a:extLst>
              <a:ext uri="{FF2B5EF4-FFF2-40B4-BE49-F238E27FC236}">
                <a16:creationId xmlns:a16="http://schemas.microsoft.com/office/drawing/2014/main" id="{9ED34AFE-0F6E-4E87-B3AE-C1477EA9E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205038"/>
          <a:ext cx="4089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公式" r:id="rId5" imgW="1631913" imgH="425355" progId="Equation.3">
                  <p:embed/>
                </p:oleObj>
              </mc:Choice>
              <mc:Fallback>
                <p:oleObj name="公式" r:id="rId5" imgW="1631913" imgH="425355" progId="Equation.3">
                  <p:embed/>
                  <p:pic>
                    <p:nvPicPr>
                      <p:cNvPr id="74756" name="Object 6">
                        <a:extLst>
                          <a:ext uri="{FF2B5EF4-FFF2-40B4-BE49-F238E27FC236}">
                            <a16:creationId xmlns:a16="http://schemas.microsoft.com/office/drawing/2014/main" id="{9ED34AFE-0F6E-4E87-B3AE-C1477EA9EC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40894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7">
            <a:extLst>
              <a:ext uri="{FF2B5EF4-FFF2-40B4-BE49-F238E27FC236}">
                <a16:creationId xmlns:a16="http://schemas.microsoft.com/office/drawing/2014/main" id="{E49F4D7D-7F92-4CA5-9598-5573C7297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3573463"/>
          <a:ext cx="23272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公式" r:id="rId7" imgW="920910" imgH="374613" progId="Equation.3">
                  <p:embed/>
                </p:oleObj>
              </mc:Choice>
              <mc:Fallback>
                <p:oleObj name="公式" r:id="rId7" imgW="920910" imgH="374613" progId="Equation.3">
                  <p:embed/>
                  <p:pic>
                    <p:nvPicPr>
                      <p:cNvPr id="74757" name="Object 7">
                        <a:extLst>
                          <a:ext uri="{FF2B5EF4-FFF2-40B4-BE49-F238E27FC236}">
                            <a16:creationId xmlns:a16="http://schemas.microsoft.com/office/drawing/2014/main" id="{E49F4D7D-7F92-4CA5-9598-5573C7297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573463"/>
                        <a:ext cx="23272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8">
            <a:extLst>
              <a:ext uri="{FF2B5EF4-FFF2-40B4-BE49-F238E27FC236}">
                <a16:creationId xmlns:a16="http://schemas.microsoft.com/office/drawing/2014/main" id="{1B0E3570-90CF-4926-9DF6-15163ED2A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5063" y="3573463"/>
          <a:ext cx="2768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公式" r:id="rId9" imgW="1098464" imgH="374613" progId="Equation.3">
                  <p:embed/>
                </p:oleObj>
              </mc:Choice>
              <mc:Fallback>
                <p:oleObj name="公式" r:id="rId9" imgW="1098464" imgH="374613" progId="Equation.3">
                  <p:embed/>
                  <p:pic>
                    <p:nvPicPr>
                      <p:cNvPr id="74758" name="Object 8">
                        <a:extLst>
                          <a:ext uri="{FF2B5EF4-FFF2-40B4-BE49-F238E27FC236}">
                            <a16:creationId xmlns:a16="http://schemas.microsoft.com/office/drawing/2014/main" id="{1B0E3570-90CF-4926-9DF6-15163ED2A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3573463"/>
                        <a:ext cx="27686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9">
            <a:extLst>
              <a:ext uri="{FF2B5EF4-FFF2-40B4-BE49-F238E27FC236}">
                <a16:creationId xmlns:a16="http://schemas.microsoft.com/office/drawing/2014/main" id="{4BCC1049-5976-4578-81FE-07FB783FA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922838"/>
          <a:ext cx="47180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公式" r:id="rId11" imgW="1886012" imgH="425355" progId="Equation.3">
                  <p:embed/>
                </p:oleObj>
              </mc:Choice>
              <mc:Fallback>
                <p:oleObj name="公式" r:id="rId11" imgW="1886012" imgH="425355" progId="Equation.3">
                  <p:embed/>
                  <p:pic>
                    <p:nvPicPr>
                      <p:cNvPr id="74759" name="Object 9">
                        <a:extLst>
                          <a:ext uri="{FF2B5EF4-FFF2-40B4-BE49-F238E27FC236}">
                            <a16:creationId xmlns:a16="http://schemas.microsoft.com/office/drawing/2014/main" id="{4BCC1049-5976-4578-81FE-07FB783FA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22838"/>
                        <a:ext cx="47180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4">
            <a:extLst>
              <a:ext uri="{FF2B5EF4-FFF2-40B4-BE49-F238E27FC236}">
                <a16:creationId xmlns:a16="http://schemas.microsoft.com/office/drawing/2014/main" id="{01EC22F3-F960-487D-9047-8936AE814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549275"/>
          <a:ext cx="20447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公式" r:id="rId3" imgW="806487" imgH="209704" progId="Equation.3">
                  <p:embed/>
                </p:oleObj>
              </mc:Choice>
              <mc:Fallback>
                <p:oleObj name="公式" r:id="rId3" imgW="806487" imgH="209704" progId="Equation.3">
                  <p:embed/>
                  <p:pic>
                    <p:nvPicPr>
                      <p:cNvPr id="75778" name="Object 4">
                        <a:extLst>
                          <a:ext uri="{FF2B5EF4-FFF2-40B4-BE49-F238E27FC236}">
                            <a16:creationId xmlns:a16="http://schemas.microsoft.com/office/drawing/2014/main" id="{01EC22F3-F960-487D-9047-8936AE814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49275"/>
                        <a:ext cx="20447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5">
            <a:extLst>
              <a:ext uri="{FF2B5EF4-FFF2-40B4-BE49-F238E27FC236}">
                <a16:creationId xmlns:a16="http://schemas.microsoft.com/office/drawing/2014/main" id="{972199C9-9035-47DF-94DD-80C65BA57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1412875"/>
          <a:ext cx="2800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公式" r:id="rId5" imgW="1111090" imgH="197019" progId="Equation.3">
                  <p:embed/>
                </p:oleObj>
              </mc:Choice>
              <mc:Fallback>
                <p:oleObj name="公式" r:id="rId5" imgW="1111090" imgH="197019" progId="Equation.3">
                  <p:embed/>
                  <p:pic>
                    <p:nvPicPr>
                      <p:cNvPr id="75779" name="Object 5">
                        <a:extLst>
                          <a:ext uri="{FF2B5EF4-FFF2-40B4-BE49-F238E27FC236}">
                            <a16:creationId xmlns:a16="http://schemas.microsoft.com/office/drawing/2014/main" id="{972199C9-9035-47DF-94DD-80C65BA57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412875"/>
                        <a:ext cx="2800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AutoShape 6">
            <a:extLst>
              <a:ext uri="{FF2B5EF4-FFF2-40B4-BE49-F238E27FC236}">
                <a16:creationId xmlns:a16="http://schemas.microsoft.com/office/drawing/2014/main" id="{0B7CC5ED-8E22-4B4D-BB62-4629DCDF1ED5}"/>
              </a:ext>
            </a:extLst>
          </p:cNvPr>
          <p:cNvSpPr>
            <a:spLocks/>
          </p:cNvSpPr>
          <p:nvPr/>
        </p:nvSpPr>
        <p:spPr bwMode="auto">
          <a:xfrm>
            <a:off x="1330325" y="836613"/>
            <a:ext cx="287338" cy="792162"/>
          </a:xfrm>
          <a:prstGeom prst="leftBrace">
            <a:avLst>
              <a:gd name="adj1" fmla="val 229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5781" name="Object 7">
            <a:extLst>
              <a:ext uri="{FF2B5EF4-FFF2-40B4-BE49-F238E27FC236}">
                <a16:creationId xmlns:a16="http://schemas.microsoft.com/office/drawing/2014/main" id="{5F42033D-363F-411E-BAD8-13C7345C5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019175"/>
          <a:ext cx="433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公式" r:id="rId7" imgW="120736" imgH="107825" progId="Equation.3">
                  <p:embed/>
                </p:oleObj>
              </mc:Choice>
              <mc:Fallback>
                <p:oleObj name="公式" r:id="rId7" imgW="120736" imgH="107825" progId="Equation.3">
                  <p:embed/>
                  <p:pic>
                    <p:nvPicPr>
                      <p:cNvPr id="75781" name="Object 7">
                        <a:extLst>
                          <a:ext uri="{FF2B5EF4-FFF2-40B4-BE49-F238E27FC236}">
                            <a16:creationId xmlns:a16="http://schemas.microsoft.com/office/drawing/2014/main" id="{5F42033D-363F-411E-BAD8-13C7345C5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19175"/>
                        <a:ext cx="4333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8">
            <a:extLst>
              <a:ext uri="{FF2B5EF4-FFF2-40B4-BE49-F238E27FC236}">
                <a16:creationId xmlns:a16="http://schemas.microsoft.com/office/drawing/2014/main" id="{0A46035F-F0B9-4322-8C66-0D86E3C3D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79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即可求得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5783" name="Text Box 9">
            <a:extLst>
              <a:ext uri="{FF2B5EF4-FFF2-40B4-BE49-F238E27FC236}">
                <a16:creationId xmlns:a16="http://schemas.microsoft.com/office/drawing/2014/main" id="{5D76C86C-3211-4057-B608-F9ACB7FA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4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代入③式得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5784" name="Object 10">
            <a:extLst>
              <a:ext uri="{FF2B5EF4-FFF2-40B4-BE49-F238E27FC236}">
                <a16:creationId xmlns:a16="http://schemas.microsoft.com/office/drawing/2014/main" id="{4C2BE0B1-074D-46E3-83C0-75928B9A4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" y="3749675"/>
          <a:ext cx="62611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公式" r:id="rId9" imgW="2508238" imgH="412669" progId="Equation.3">
                  <p:embed/>
                </p:oleObj>
              </mc:Choice>
              <mc:Fallback>
                <p:oleObj name="公式" r:id="rId9" imgW="2508238" imgH="412669" progId="Equation.3">
                  <p:embed/>
                  <p:pic>
                    <p:nvPicPr>
                      <p:cNvPr id="75784" name="Object 10">
                        <a:extLst>
                          <a:ext uri="{FF2B5EF4-FFF2-40B4-BE49-F238E27FC236}">
                            <a16:creationId xmlns:a16="http://schemas.microsoft.com/office/drawing/2014/main" id="{4C2BE0B1-074D-46E3-83C0-75928B9A4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749675"/>
                        <a:ext cx="62611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1">
            <a:extLst>
              <a:ext uri="{FF2B5EF4-FFF2-40B4-BE49-F238E27FC236}">
                <a16:creationId xmlns:a16="http://schemas.microsoft.com/office/drawing/2014/main" id="{397F3C45-8782-448C-9036-2277789BF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5168900"/>
          <a:ext cx="73310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公式" r:id="rId11" imgW="2939890" imgH="412669" progId="Equation.3">
                  <p:embed/>
                </p:oleObj>
              </mc:Choice>
              <mc:Fallback>
                <p:oleObj name="公式" r:id="rId11" imgW="2939890" imgH="412669" progId="Equation.3">
                  <p:embed/>
                  <p:pic>
                    <p:nvPicPr>
                      <p:cNvPr id="75785" name="Object 11">
                        <a:extLst>
                          <a:ext uri="{FF2B5EF4-FFF2-40B4-BE49-F238E27FC236}">
                            <a16:creationId xmlns:a16="http://schemas.microsoft.com/office/drawing/2014/main" id="{397F3C45-8782-448C-9036-2277789BF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168900"/>
                        <a:ext cx="73310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>
            <a:extLst>
              <a:ext uri="{FF2B5EF4-FFF2-40B4-BE49-F238E27FC236}">
                <a16:creationId xmlns:a16="http://schemas.microsoft.com/office/drawing/2014/main" id="{93D0A97A-5B48-4B98-B576-F001C7EE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）波形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6803" name="Line 5">
            <a:extLst>
              <a:ext uri="{FF2B5EF4-FFF2-40B4-BE49-F238E27FC236}">
                <a16:creationId xmlns:a16="http://schemas.microsoft.com/office/drawing/2014/main" id="{BDB05D19-5F5A-42B9-97F0-FEF390BB7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987550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Line 6">
            <a:extLst>
              <a:ext uri="{FF2B5EF4-FFF2-40B4-BE49-F238E27FC236}">
                <a16:creationId xmlns:a16="http://schemas.microsoft.com/office/drawing/2014/main" id="{90391C6B-162E-4145-BD9E-3CFF595B5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547688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5" name="Freeform 7">
            <a:extLst>
              <a:ext uri="{FF2B5EF4-FFF2-40B4-BE49-F238E27FC236}">
                <a16:creationId xmlns:a16="http://schemas.microsoft.com/office/drawing/2014/main" id="{895B5C48-E469-4007-B6F2-51C3F585ED88}"/>
              </a:ext>
            </a:extLst>
          </p:cNvPr>
          <p:cNvSpPr>
            <a:spLocks/>
          </p:cNvSpPr>
          <p:nvPr/>
        </p:nvSpPr>
        <p:spPr bwMode="auto">
          <a:xfrm>
            <a:off x="2987675" y="1123950"/>
            <a:ext cx="2305050" cy="863600"/>
          </a:xfrm>
          <a:custGeom>
            <a:avLst/>
            <a:gdLst>
              <a:gd name="T0" fmla="*/ 0 w 1452"/>
              <a:gd name="T1" fmla="*/ 0 h 544"/>
              <a:gd name="T2" fmla="*/ 2147483646 w 1452"/>
              <a:gd name="T3" fmla="*/ 2147483646 h 544"/>
              <a:gd name="T4" fmla="*/ 2147483646 w 1452"/>
              <a:gd name="T5" fmla="*/ 2147483646 h 544"/>
              <a:gd name="T6" fmla="*/ 2147483646 w 1452"/>
              <a:gd name="T7" fmla="*/ 2147483646 h 544"/>
              <a:gd name="T8" fmla="*/ 2147483646 w 1452"/>
              <a:gd name="T9" fmla="*/ 2147483646 h 544"/>
              <a:gd name="T10" fmla="*/ 2147483646 w 1452"/>
              <a:gd name="T11" fmla="*/ 2147483646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2" h="544">
                <a:moveTo>
                  <a:pt x="0" y="0"/>
                </a:moveTo>
                <a:cubicBezTo>
                  <a:pt x="41" y="0"/>
                  <a:pt x="83" y="0"/>
                  <a:pt x="136" y="45"/>
                </a:cubicBezTo>
                <a:cubicBezTo>
                  <a:pt x="189" y="90"/>
                  <a:pt x="265" y="212"/>
                  <a:pt x="318" y="272"/>
                </a:cubicBezTo>
                <a:cubicBezTo>
                  <a:pt x="371" y="332"/>
                  <a:pt x="394" y="370"/>
                  <a:pt x="454" y="408"/>
                </a:cubicBezTo>
                <a:cubicBezTo>
                  <a:pt x="514" y="446"/>
                  <a:pt x="515" y="476"/>
                  <a:pt x="681" y="499"/>
                </a:cubicBezTo>
                <a:cubicBezTo>
                  <a:pt x="847" y="522"/>
                  <a:pt x="1149" y="533"/>
                  <a:pt x="1452" y="544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06" name="Object 8">
            <a:extLst>
              <a:ext uri="{FF2B5EF4-FFF2-40B4-BE49-F238E27FC236}">
                <a16:creationId xmlns:a16="http://schemas.microsoft.com/office/drawing/2014/main" id="{26B0675E-D805-4388-9BD7-BDFA374EE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6963" y="1320800"/>
          <a:ext cx="5762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公式" r:id="rId3" imgW="311310" imgH="209704" progId="Equation.3">
                  <p:embed/>
                </p:oleObj>
              </mc:Choice>
              <mc:Fallback>
                <p:oleObj name="公式" r:id="rId3" imgW="311310" imgH="209704" progId="Equation.3">
                  <p:embed/>
                  <p:pic>
                    <p:nvPicPr>
                      <p:cNvPr id="76806" name="Object 8">
                        <a:extLst>
                          <a:ext uri="{FF2B5EF4-FFF2-40B4-BE49-F238E27FC236}">
                            <a16:creationId xmlns:a16="http://schemas.microsoft.com/office/drawing/2014/main" id="{26B0675E-D805-4388-9BD7-BDFA374EE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1320800"/>
                        <a:ext cx="5762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9">
            <a:extLst>
              <a:ext uri="{FF2B5EF4-FFF2-40B4-BE49-F238E27FC236}">
                <a16:creationId xmlns:a16="http://schemas.microsoft.com/office/drawing/2014/main" id="{15E4B4EB-FC65-4457-83E2-CD993CC48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75" y="836613"/>
          <a:ext cx="355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公式" r:id="rId5" imgW="184261" imgH="209704" progId="Equation.3">
                  <p:embed/>
                </p:oleObj>
              </mc:Choice>
              <mc:Fallback>
                <p:oleObj name="公式" r:id="rId5" imgW="184261" imgH="209704" progId="Equation.3">
                  <p:embed/>
                  <p:pic>
                    <p:nvPicPr>
                      <p:cNvPr id="76807" name="Object 9">
                        <a:extLst>
                          <a:ext uri="{FF2B5EF4-FFF2-40B4-BE49-F238E27FC236}">
                            <a16:creationId xmlns:a16="http://schemas.microsoft.com/office/drawing/2014/main" id="{15E4B4EB-FC65-4457-83E2-CD993CC48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836613"/>
                        <a:ext cx="355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Freeform 10">
            <a:extLst>
              <a:ext uri="{FF2B5EF4-FFF2-40B4-BE49-F238E27FC236}">
                <a16:creationId xmlns:a16="http://schemas.microsoft.com/office/drawing/2014/main" id="{494BDCA9-FDF3-40BE-840A-92D159FE78A7}"/>
              </a:ext>
            </a:extLst>
          </p:cNvPr>
          <p:cNvSpPr>
            <a:spLocks/>
          </p:cNvSpPr>
          <p:nvPr/>
        </p:nvSpPr>
        <p:spPr bwMode="auto">
          <a:xfrm>
            <a:off x="2987675" y="1987550"/>
            <a:ext cx="2233613" cy="863600"/>
          </a:xfrm>
          <a:custGeom>
            <a:avLst/>
            <a:gdLst>
              <a:gd name="T0" fmla="*/ 0 w 1407"/>
              <a:gd name="T1" fmla="*/ 0 h 544"/>
              <a:gd name="T2" fmla="*/ 2147483646 w 1407"/>
              <a:gd name="T3" fmla="*/ 2147483646 h 544"/>
              <a:gd name="T4" fmla="*/ 2147483646 w 1407"/>
              <a:gd name="T5" fmla="*/ 2147483646 h 544"/>
              <a:gd name="T6" fmla="*/ 2147483646 w 1407"/>
              <a:gd name="T7" fmla="*/ 2147483646 h 544"/>
              <a:gd name="T8" fmla="*/ 2147483646 w 1407"/>
              <a:gd name="T9" fmla="*/ 2147483646 h 544"/>
              <a:gd name="T10" fmla="*/ 2147483646 w 1407"/>
              <a:gd name="T11" fmla="*/ 2147483646 h 544"/>
              <a:gd name="T12" fmla="*/ 2147483646 w 1407"/>
              <a:gd name="T13" fmla="*/ 0 h 5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07" h="544">
                <a:moveTo>
                  <a:pt x="0" y="0"/>
                </a:moveTo>
                <a:cubicBezTo>
                  <a:pt x="30" y="94"/>
                  <a:pt x="61" y="189"/>
                  <a:pt x="91" y="272"/>
                </a:cubicBezTo>
                <a:cubicBezTo>
                  <a:pt x="121" y="355"/>
                  <a:pt x="152" y="461"/>
                  <a:pt x="182" y="499"/>
                </a:cubicBezTo>
                <a:cubicBezTo>
                  <a:pt x="212" y="537"/>
                  <a:pt x="235" y="544"/>
                  <a:pt x="273" y="499"/>
                </a:cubicBezTo>
                <a:cubicBezTo>
                  <a:pt x="311" y="454"/>
                  <a:pt x="349" y="295"/>
                  <a:pt x="409" y="227"/>
                </a:cubicBezTo>
                <a:cubicBezTo>
                  <a:pt x="469" y="159"/>
                  <a:pt x="469" y="129"/>
                  <a:pt x="635" y="91"/>
                </a:cubicBezTo>
                <a:cubicBezTo>
                  <a:pt x="801" y="53"/>
                  <a:pt x="1104" y="26"/>
                  <a:pt x="1407" y="0"/>
                </a:cubicBezTo>
              </a:path>
            </a:pathLst>
          </a:custGeom>
          <a:noFill/>
          <a:ln w="28575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Rectangle 11">
            <a:extLst>
              <a:ext uri="{FF2B5EF4-FFF2-40B4-BE49-F238E27FC236}">
                <a16:creationId xmlns:a16="http://schemas.microsoft.com/office/drawing/2014/main" id="{C3E34454-538A-4220-956B-541FD890F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1793875"/>
            <a:ext cx="26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/>
              <a:t>t</a:t>
            </a:r>
          </a:p>
        </p:txBody>
      </p:sp>
      <p:sp>
        <p:nvSpPr>
          <p:cNvPr id="76810" name="Text Box 12">
            <a:extLst>
              <a:ext uri="{FF2B5EF4-FFF2-40B4-BE49-F238E27FC236}">
                <a16:creationId xmlns:a16="http://schemas.microsoft.com/office/drawing/2014/main" id="{803860E5-260F-4A7A-A179-9637AFFF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213100"/>
            <a:ext cx="9144000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2. 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临界阻尼情况：</a:t>
            </a:r>
            <a:endParaRPr kumimoji="1" lang="zh-CN" altLang="en-US" sz="2400" b="1" baseline="-250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1" name="Text Box 13">
            <a:extLst>
              <a:ext uri="{FF2B5EF4-FFF2-40B4-BE49-F238E27FC236}">
                <a16:creationId xmlns:a16="http://schemas.microsoft.com/office/drawing/2014/main" id="{22DF2557-25A6-42C3-8E6E-5B3A85C5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4221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）条件：                          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6812" name="Object 14">
            <a:extLst>
              <a:ext uri="{FF2B5EF4-FFF2-40B4-BE49-F238E27FC236}">
                <a16:creationId xmlns:a16="http://schemas.microsoft.com/office/drawing/2014/main" id="{FCB371AA-EF45-4587-B8BD-CCA638975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3956050"/>
          <a:ext cx="2176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公式" r:id="rId7" imgW="1022313" imgH="450725" progId="Equation.3">
                  <p:embed/>
                </p:oleObj>
              </mc:Choice>
              <mc:Fallback>
                <p:oleObj name="公式" r:id="rId7" imgW="1022313" imgH="450725" progId="Equation.3">
                  <p:embed/>
                  <p:pic>
                    <p:nvPicPr>
                      <p:cNvPr id="76812" name="Object 14">
                        <a:extLst>
                          <a:ext uri="{FF2B5EF4-FFF2-40B4-BE49-F238E27FC236}">
                            <a16:creationId xmlns:a16="http://schemas.microsoft.com/office/drawing/2014/main" id="{FCB371AA-EF45-4587-B8BD-CCA638975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956050"/>
                        <a:ext cx="2176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AutoShape 15">
            <a:extLst>
              <a:ext uri="{FF2B5EF4-FFF2-40B4-BE49-F238E27FC236}">
                <a16:creationId xmlns:a16="http://schemas.microsoft.com/office/drawing/2014/main" id="{55A72A2C-518C-4C9F-B782-EE823FAB7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4410075"/>
            <a:ext cx="503237" cy="146050"/>
          </a:xfrm>
          <a:prstGeom prst="rightArrow">
            <a:avLst>
              <a:gd name="adj1" fmla="val 50000"/>
              <a:gd name="adj2" fmla="val 861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6814" name="Object 16">
            <a:extLst>
              <a:ext uri="{FF2B5EF4-FFF2-40B4-BE49-F238E27FC236}">
                <a16:creationId xmlns:a16="http://schemas.microsoft.com/office/drawing/2014/main" id="{AB07A649-8F68-4890-8DAC-DF9FF83A9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005263"/>
          <a:ext cx="20177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公式" r:id="rId9" imgW="946162" imgH="425355" progId="Equation.3">
                  <p:embed/>
                </p:oleObj>
              </mc:Choice>
              <mc:Fallback>
                <p:oleObj name="公式" r:id="rId9" imgW="946162" imgH="425355" progId="Equation.3">
                  <p:embed/>
                  <p:pic>
                    <p:nvPicPr>
                      <p:cNvPr id="76814" name="Object 16">
                        <a:extLst>
                          <a:ext uri="{FF2B5EF4-FFF2-40B4-BE49-F238E27FC236}">
                            <a16:creationId xmlns:a16="http://schemas.microsoft.com/office/drawing/2014/main" id="{AB07A649-8F68-4890-8DAC-DF9FF83A9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05263"/>
                        <a:ext cx="2017713" cy="9318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7">
            <a:extLst>
              <a:ext uri="{FF2B5EF4-FFF2-40B4-BE49-F238E27FC236}">
                <a16:creationId xmlns:a16="http://schemas.microsoft.com/office/drawing/2014/main" id="{5CD31541-FD21-478A-9DF3-3BE13B72B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5557838"/>
          <a:ext cx="22304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公式" r:id="rId11" imgW="1047565" imgH="374613" progId="Equation.3">
                  <p:embed/>
                </p:oleObj>
              </mc:Choice>
              <mc:Fallback>
                <p:oleObj name="公式" r:id="rId11" imgW="1047565" imgH="374613" progId="Equation.3">
                  <p:embed/>
                  <p:pic>
                    <p:nvPicPr>
                      <p:cNvPr id="76815" name="Object 17">
                        <a:extLst>
                          <a:ext uri="{FF2B5EF4-FFF2-40B4-BE49-F238E27FC236}">
                            <a16:creationId xmlns:a16="http://schemas.microsoft.com/office/drawing/2014/main" id="{5CD31541-FD21-478A-9DF3-3BE13B72B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557838"/>
                        <a:ext cx="2230438" cy="8239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Text Box 18">
            <a:extLst>
              <a:ext uri="{FF2B5EF4-FFF2-40B4-BE49-F238E27FC236}">
                <a16:creationId xmlns:a16="http://schemas.microsoft.com/office/drawing/2014/main" id="{20057256-B198-4ABC-AA0C-8653389A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732463"/>
            <a:ext cx="4392612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特征方程有两个相等的负实根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>
            <a:extLst>
              <a:ext uri="{FF2B5EF4-FFF2-40B4-BE49-F238E27FC236}">
                <a16:creationId xmlns:a16="http://schemas.microsoft.com/office/drawing/2014/main" id="{77BE2F5D-4EE1-4098-B03D-19458C4B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476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规律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7827" name="Object 5">
            <a:extLst>
              <a:ext uri="{FF2B5EF4-FFF2-40B4-BE49-F238E27FC236}">
                <a16:creationId xmlns:a16="http://schemas.microsoft.com/office/drawing/2014/main" id="{6B8A4EF6-6604-40A9-927C-4921C48C4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1196975"/>
          <a:ext cx="62626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公式" r:id="rId3" imgW="2508238" imgH="222389" progId="Equation.3">
                  <p:embed/>
                </p:oleObj>
              </mc:Choice>
              <mc:Fallback>
                <p:oleObj name="公式" r:id="rId3" imgW="2508238" imgH="222389" progId="Equation.3">
                  <p:embed/>
                  <p:pic>
                    <p:nvPicPr>
                      <p:cNvPr id="77827" name="Object 5">
                        <a:extLst>
                          <a:ext uri="{FF2B5EF4-FFF2-40B4-BE49-F238E27FC236}">
                            <a16:creationId xmlns:a16="http://schemas.microsoft.com/office/drawing/2014/main" id="{6B8A4EF6-6604-40A9-927C-4921C48C4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196975"/>
                        <a:ext cx="62626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6">
            <a:extLst>
              <a:ext uri="{FF2B5EF4-FFF2-40B4-BE49-F238E27FC236}">
                <a16:creationId xmlns:a16="http://schemas.microsoft.com/office/drawing/2014/main" id="{E35EE148-AADE-43C2-9A8D-614551D2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）定积分常数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：方法同前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7829" name="Text Box 7">
            <a:extLst>
              <a:ext uri="{FF2B5EF4-FFF2-40B4-BE49-F238E27FC236}">
                <a16:creationId xmlns:a16="http://schemas.microsoft.com/office/drawing/2014/main" id="{46BA4113-84E8-4CF5-8DC8-B1943CA6A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）波形：与过阻尼波形类似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7830" name="Text Box 8">
            <a:extLst>
              <a:ext uri="{FF2B5EF4-FFF2-40B4-BE49-F238E27FC236}">
                <a16:creationId xmlns:a16="http://schemas.microsoft.com/office/drawing/2014/main" id="{8D63898E-3EB7-4E62-82BB-8854377D6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548063"/>
            <a:ext cx="9144000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3. 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欠阻尼情况：</a:t>
            </a:r>
            <a:endParaRPr kumimoji="1" lang="zh-CN" altLang="en-US" sz="2400" b="1" baseline="-250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1" name="Text Box 9">
            <a:extLst>
              <a:ext uri="{FF2B5EF4-FFF2-40B4-BE49-F238E27FC236}">
                <a16:creationId xmlns:a16="http://schemas.microsoft.com/office/drawing/2014/main" id="{140A7E1F-6696-4707-911B-284953133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436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）条件：                          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7832" name="Object 10">
            <a:extLst>
              <a:ext uri="{FF2B5EF4-FFF2-40B4-BE49-F238E27FC236}">
                <a16:creationId xmlns:a16="http://schemas.microsoft.com/office/drawing/2014/main" id="{3301E1F8-7EA9-4911-B176-0C170CD5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4076700"/>
          <a:ext cx="2176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公式" r:id="rId5" imgW="1022313" imgH="450725" progId="Equation.3">
                  <p:embed/>
                </p:oleObj>
              </mc:Choice>
              <mc:Fallback>
                <p:oleObj name="公式" r:id="rId5" imgW="1022313" imgH="450725" progId="Equation.3">
                  <p:embed/>
                  <p:pic>
                    <p:nvPicPr>
                      <p:cNvPr id="77832" name="Object 10">
                        <a:extLst>
                          <a:ext uri="{FF2B5EF4-FFF2-40B4-BE49-F238E27FC236}">
                            <a16:creationId xmlns:a16="http://schemas.microsoft.com/office/drawing/2014/main" id="{3301E1F8-7EA9-4911-B176-0C170CD5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076700"/>
                        <a:ext cx="2176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AutoShape 11">
            <a:extLst>
              <a:ext uri="{FF2B5EF4-FFF2-40B4-BE49-F238E27FC236}">
                <a16:creationId xmlns:a16="http://schemas.microsoft.com/office/drawing/2014/main" id="{C7EDB60B-DC66-4FF4-B419-99A254FB2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4557713"/>
            <a:ext cx="503237" cy="146050"/>
          </a:xfrm>
          <a:prstGeom prst="rightArrow">
            <a:avLst>
              <a:gd name="adj1" fmla="val 50000"/>
              <a:gd name="adj2" fmla="val 861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7834" name="Object 12">
            <a:extLst>
              <a:ext uri="{FF2B5EF4-FFF2-40B4-BE49-F238E27FC236}">
                <a16:creationId xmlns:a16="http://schemas.microsoft.com/office/drawing/2014/main" id="{3E75A593-1EFC-4CFD-9C08-0E3128DE4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21163"/>
          <a:ext cx="20177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公式" r:id="rId7" imgW="946162" imgH="425355" progId="Equation.3">
                  <p:embed/>
                </p:oleObj>
              </mc:Choice>
              <mc:Fallback>
                <p:oleObj name="公式" r:id="rId7" imgW="946162" imgH="425355" progId="Equation.3">
                  <p:embed/>
                  <p:pic>
                    <p:nvPicPr>
                      <p:cNvPr id="77834" name="Object 12">
                        <a:extLst>
                          <a:ext uri="{FF2B5EF4-FFF2-40B4-BE49-F238E27FC236}">
                            <a16:creationId xmlns:a16="http://schemas.microsoft.com/office/drawing/2014/main" id="{3E75A593-1EFC-4CFD-9C08-0E3128DE4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21163"/>
                        <a:ext cx="2017713" cy="9318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3">
            <a:extLst>
              <a:ext uri="{FF2B5EF4-FFF2-40B4-BE49-F238E27FC236}">
                <a16:creationId xmlns:a16="http://schemas.microsoft.com/office/drawing/2014/main" id="{61A444E4-8D48-4A6D-9681-E8ECC036F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5605463"/>
          <a:ext cx="69802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公式" r:id="rId9" imgW="3321038" imgH="488781" progId="Equation.3">
                  <p:embed/>
                </p:oleObj>
              </mc:Choice>
              <mc:Fallback>
                <p:oleObj name="公式" r:id="rId9" imgW="3321038" imgH="488781" progId="Equation.3">
                  <p:embed/>
                  <p:pic>
                    <p:nvPicPr>
                      <p:cNvPr id="77835" name="Object 13">
                        <a:extLst>
                          <a:ext uri="{FF2B5EF4-FFF2-40B4-BE49-F238E27FC236}">
                            <a16:creationId xmlns:a16="http://schemas.microsoft.com/office/drawing/2014/main" id="{61A444E4-8D48-4A6D-9681-E8ECC036F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605463"/>
                        <a:ext cx="6980237" cy="1063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>
            <a:extLst>
              <a:ext uri="{FF2B5EF4-FFF2-40B4-BE49-F238E27FC236}">
                <a16:creationId xmlns:a16="http://schemas.microsoft.com/office/drawing/2014/main" id="{62E8AB14-66C8-4E7A-AEBC-6F40D8E2E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88913"/>
            <a:ext cx="439261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特征根是一对共轭复根，即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8851" name="Object 5">
            <a:extLst>
              <a:ext uri="{FF2B5EF4-FFF2-40B4-BE49-F238E27FC236}">
                <a16:creationId xmlns:a16="http://schemas.microsoft.com/office/drawing/2014/main" id="{1E523489-234F-46F9-BEDE-5C113B7E6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6775" y="188913"/>
          <a:ext cx="1990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公式" r:id="rId3" imgW="933536" imgH="209704" progId="Equation.3">
                  <p:embed/>
                </p:oleObj>
              </mc:Choice>
              <mc:Fallback>
                <p:oleObj name="公式" r:id="rId3" imgW="933536" imgH="209704" progId="Equation.3">
                  <p:embed/>
                  <p:pic>
                    <p:nvPicPr>
                      <p:cNvPr id="78851" name="Object 5">
                        <a:extLst>
                          <a:ext uri="{FF2B5EF4-FFF2-40B4-BE49-F238E27FC236}">
                            <a16:creationId xmlns:a16="http://schemas.microsoft.com/office/drawing/2014/main" id="{1E523489-234F-46F9-BEDE-5C113B7E6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188913"/>
                        <a:ext cx="1990725" cy="479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6">
            <a:extLst>
              <a:ext uri="{FF2B5EF4-FFF2-40B4-BE49-F238E27FC236}">
                <a16:creationId xmlns:a16="http://schemas.microsoft.com/office/drawing/2014/main" id="{1F44A651-E161-40E1-A694-F87067246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811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规律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8853" name="Object 7">
            <a:extLst>
              <a:ext uri="{FF2B5EF4-FFF2-40B4-BE49-F238E27FC236}">
                <a16:creationId xmlns:a16="http://schemas.microsoft.com/office/drawing/2014/main" id="{A71A39B1-0C39-48E7-939E-E9B7E535C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1484313"/>
          <a:ext cx="81772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公式" r:id="rId5" imgW="3397188" imgH="222389" progId="Equation.3">
                  <p:embed/>
                </p:oleObj>
              </mc:Choice>
              <mc:Fallback>
                <p:oleObj name="公式" r:id="rId5" imgW="3397188" imgH="222389" progId="Equation.3">
                  <p:embed/>
                  <p:pic>
                    <p:nvPicPr>
                      <p:cNvPr id="78853" name="Object 7">
                        <a:extLst>
                          <a:ext uri="{FF2B5EF4-FFF2-40B4-BE49-F238E27FC236}">
                            <a16:creationId xmlns:a16="http://schemas.microsoft.com/office/drawing/2014/main" id="{A71A39B1-0C39-48E7-939E-E9B7E535C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484313"/>
                        <a:ext cx="81772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9">
            <a:extLst>
              <a:ext uri="{FF2B5EF4-FFF2-40B4-BE49-F238E27FC236}">
                <a16:creationId xmlns:a16="http://schemas.microsoft.com/office/drawing/2014/main" id="{7765AC98-F318-404F-8BC5-074B6AA13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2205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）定积分常数：方法同前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8855" name="Text Box 10">
            <a:extLst>
              <a:ext uri="{FF2B5EF4-FFF2-40B4-BE49-F238E27FC236}">
                <a16:creationId xmlns:a16="http://schemas.microsoft.com/office/drawing/2014/main" id="{D8195343-5D81-4285-9243-B2E341330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2852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）波形：衰减振荡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8856" name="Line 30">
            <a:extLst>
              <a:ext uri="{FF2B5EF4-FFF2-40B4-BE49-F238E27FC236}">
                <a16:creationId xmlns:a16="http://schemas.microsoft.com/office/drawing/2014/main" id="{1225BDF4-C8D5-4758-90E1-876E5404C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175" y="5229225"/>
            <a:ext cx="648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31">
            <a:extLst>
              <a:ext uri="{FF2B5EF4-FFF2-40B4-BE49-F238E27FC236}">
                <a16:creationId xmlns:a16="http://schemas.microsoft.com/office/drawing/2014/main" id="{3D7AA294-874F-40E1-9231-279E6BD7E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763" y="3716338"/>
            <a:ext cx="1270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8" name="Freeform 32">
            <a:extLst>
              <a:ext uri="{FF2B5EF4-FFF2-40B4-BE49-F238E27FC236}">
                <a16:creationId xmlns:a16="http://schemas.microsoft.com/office/drawing/2014/main" id="{CA967554-F0F6-444B-AC7E-F146DEAA1D01}"/>
              </a:ext>
            </a:extLst>
          </p:cNvPr>
          <p:cNvSpPr>
            <a:spLocks/>
          </p:cNvSpPr>
          <p:nvPr/>
        </p:nvSpPr>
        <p:spPr bwMode="auto">
          <a:xfrm>
            <a:off x="2787650" y="4652963"/>
            <a:ext cx="1081088" cy="576262"/>
          </a:xfrm>
          <a:custGeom>
            <a:avLst/>
            <a:gdLst>
              <a:gd name="T0" fmla="*/ 0 w 672"/>
              <a:gd name="T1" fmla="*/ 2147483646 h 480"/>
              <a:gd name="T2" fmla="*/ 2147483646 w 672"/>
              <a:gd name="T3" fmla="*/ 2147483646 h 480"/>
              <a:gd name="T4" fmla="*/ 2147483646 w 672"/>
              <a:gd name="T5" fmla="*/ 0 h 480"/>
              <a:gd name="T6" fmla="*/ 2147483646 w 672"/>
              <a:gd name="T7" fmla="*/ 2147483646 h 480"/>
              <a:gd name="T8" fmla="*/ 2147483646 w 672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480">
                <a:moveTo>
                  <a:pt x="0" y="480"/>
                </a:moveTo>
                <a:cubicBezTo>
                  <a:pt x="68" y="328"/>
                  <a:pt x="136" y="176"/>
                  <a:pt x="192" y="96"/>
                </a:cubicBezTo>
                <a:cubicBezTo>
                  <a:pt x="248" y="16"/>
                  <a:pt x="288" y="0"/>
                  <a:pt x="336" y="0"/>
                </a:cubicBezTo>
                <a:cubicBezTo>
                  <a:pt x="384" y="0"/>
                  <a:pt x="424" y="16"/>
                  <a:pt x="480" y="96"/>
                </a:cubicBezTo>
                <a:cubicBezTo>
                  <a:pt x="536" y="176"/>
                  <a:pt x="640" y="416"/>
                  <a:pt x="672" y="48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9" name="Freeform 33">
            <a:extLst>
              <a:ext uri="{FF2B5EF4-FFF2-40B4-BE49-F238E27FC236}">
                <a16:creationId xmlns:a16="http://schemas.microsoft.com/office/drawing/2014/main" id="{1C241A37-4550-4A1F-B349-ECAB927D503B}"/>
              </a:ext>
            </a:extLst>
          </p:cNvPr>
          <p:cNvSpPr>
            <a:spLocks/>
          </p:cNvSpPr>
          <p:nvPr/>
        </p:nvSpPr>
        <p:spPr bwMode="auto">
          <a:xfrm flipV="1">
            <a:off x="1720850" y="5229225"/>
            <a:ext cx="1066800" cy="790575"/>
          </a:xfrm>
          <a:custGeom>
            <a:avLst/>
            <a:gdLst>
              <a:gd name="T0" fmla="*/ 0 w 672"/>
              <a:gd name="T1" fmla="*/ 2147483646 h 480"/>
              <a:gd name="T2" fmla="*/ 2147483646 w 672"/>
              <a:gd name="T3" fmla="*/ 2147483646 h 480"/>
              <a:gd name="T4" fmla="*/ 2147483646 w 672"/>
              <a:gd name="T5" fmla="*/ 0 h 480"/>
              <a:gd name="T6" fmla="*/ 2147483646 w 672"/>
              <a:gd name="T7" fmla="*/ 2147483646 h 480"/>
              <a:gd name="T8" fmla="*/ 2147483646 w 672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480">
                <a:moveTo>
                  <a:pt x="0" y="480"/>
                </a:moveTo>
                <a:cubicBezTo>
                  <a:pt x="68" y="328"/>
                  <a:pt x="136" y="176"/>
                  <a:pt x="192" y="96"/>
                </a:cubicBezTo>
                <a:cubicBezTo>
                  <a:pt x="248" y="16"/>
                  <a:pt x="288" y="0"/>
                  <a:pt x="336" y="0"/>
                </a:cubicBezTo>
                <a:cubicBezTo>
                  <a:pt x="384" y="0"/>
                  <a:pt x="424" y="16"/>
                  <a:pt x="480" y="96"/>
                </a:cubicBezTo>
                <a:cubicBezTo>
                  <a:pt x="536" y="176"/>
                  <a:pt x="640" y="416"/>
                  <a:pt x="672" y="48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0" name="Rectangle 34">
            <a:extLst>
              <a:ext uri="{FF2B5EF4-FFF2-40B4-BE49-F238E27FC236}">
                <a16:creationId xmlns:a16="http://schemas.microsoft.com/office/drawing/2014/main" id="{A184E1A2-9E58-4ED0-908E-AB9D0CD28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51308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8861" name="Rectangle 35">
            <a:extLst>
              <a:ext uri="{FF2B5EF4-FFF2-40B4-BE49-F238E27FC236}">
                <a16:creationId xmlns:a16="http://schemas.microsoft.com/office/drawing/2014/main" id="{B451227E-B703-4944-9A6A-9BF6CB430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37163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8862" name="Freeform 36">
            <a:extLst>
              <a:ext uri="{FF2B5EF4-FFF2-40B4-BE49-F238E27FC236}">
                <a16:creationId xmlns:a16="http://schemas.microsoft.com/office/drawing/2014/main" id="{102056B5-3D04-4DC7-BF28-9927EC5C54EC}"/>
              </a:ext>
            </a:extLst>
          </p:cNvPr>
          <p:cNvSpPr>
            <a:spLocks/>
          </p:cNvSpPr>
          <p:nvPr/>
        </p:nvSpPr>
        <p:spPr bwMode="auto">
          <a:xfrm flipV="1">
            <a:off x="3883025" y="5229225"/>
            <a:ext cx="1066800" cy="358775"/>
          </a:xfrm>
          <a:custGeom>
            <a:avLst/>
            <a:gdLst>
              <a:gd name="T0" fmla="*/ 0 w 672"/>
              <a:gd name="T1" fmla="*/ 2147483646 h 480"/>
              <a:gd name="T2" fmla="*/ 2147483646 w 672"/>
              <a:gd name="T3" fmla="*/ 2147483646 h 480"/>
              <a:gd name="T4" fmla="*/ 2147483646 w 672"/>
              <a:gd name="T5" fmla="*/ 0 h 480"/>
              <a:gd name="T6" fmla="*/ 2147483646 w 672"/>
              <a:gd name="T7" fmla="*/ 2147483646 h 480"/>
              <a:gd name="T8" fmla="*/ 2147483646 w 672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480">
                <a:moveTo>
                  <a:pt x="0" y="480"/>
                </a:moveTo>
                <a:cubicBezTo>
                  <a:pt x="68" y="328"/>
                  <a:pt x="136" y="176"/>
                  <a:pt x="192" y="96"/>
                </a:cubicBezTo>
                <a:cubicBezTo>
                  <a:pt x="248" y="16"/>
                  <a:pt x="288" y="0"/>
                  <a:pt x="336" y="0"/>
                </a:cubicBezTo>
                <a:cubicBezTo>
                  <a:pt x="384" y="0"/>
                  <a:pt x="424" y="16"/>
                  <a:pt x="480" y="96"/>
                </a:cubicBezTo>
                <a:cubicBezTo>
                  <a:pt x="536" y="176"/>
                  <a:pt x="640" y="416"/>
                  <a:pt x="672" y="48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3" name="Rectangle 37">
            <a:extLst>
              <a:ext uri="{FF2B5EF4-FFF2-40B4-BE49-F238E27FC236}">
                <a16:creationId xmlns:a16="http://schemas.microsoft.com/office/drawing/2014/main" id="{AA85E9C5-5726-4B8A-ADD8-93E96954F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6237288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-K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8864" name="Rectangle 38">
            <a:extLst>
              <a:ext uri="{FF2B5EF4-FFF2-40B4-BE49-F238E27FC236}">
                <a16:creationId xmlns:a16="http://schemas.microsoft.com/office/drawing/2014/main" id="{9A09549F-5E20-4449-A6BB-4AD62C93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34290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</a:p>
        </p:txBody>
      </p:sp>
      <p:sp>
        <p:nvSpPr>
          <p:cNvPr id="78865" name="Freeform 39">
            <a:extLst>
              <a:ext uri="{FF2B5EF4-FFF2-40B4-BE49-F238E27FC236}">
                <a16:creationId xmlns:a16="http://schemas.microsoft.com/office/drawing/2014/main" id="{0AE9729C-65AA-4E69-8FDA-F596F3BF5827}"/>
              </a:ext>
            </a:extLst>
          </p:cNvPr>
          <p:cNvSpPr>
            <a:spLocks/>
          </p:cNvSpPr>
          <p:nvPr/>
        </p:nvSpPr>
        <p:spPr bwMode="auto">
          <a:xfrm>
            <a:off x="1146175" y="4003675"/>
            <a:ext cx="5832475" cy="1152525"/>
          </a:xfrm>
          <a:custGeom>
            <a:avLst/>
            <a:gdLst>
              <a:gd name="T0" fmla="*/ 0 w 3674"/>
              <a:gd name="T1" fmla="*/ 0 h 726"/>
              <a:gd name="T2" fmla="*/ 2147483646 w 3674"/>
              <a:gd name="T3" fmla="*/ 2147483646 h 726"/>
              <a:gd name="T4" fmla="*/ 2147483646 w 3674"/>
              <a:gd name="T5" fmla="*/ 2147483646 h 726"/>
              <a:gd name="T6" fmla="*/ 2147483646 w 3674"/>
              <a:gd name="T7" fmla="*/ 2147483646 h 726"/>
              <a:gd name="T8" fmla="*/ 2147483646 w 3674"/>
              <a:gd name="T9" fmla="*/ 2147483646 h 7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74" h="726">
                <a:moveTo>
                  <a:pt x="0" y="0"/>
                </a:moveTo>
                <a:cubicBezTo>
                  <a:pt x="212" y="94"/>
                  <a:pt x="424" y="189"/>
                  <a:pt x="726" y="272"/>
                </a:cubicBezTo>
                <a:cubicBezTo>
                  <a:pt x="1028" y="355"/>
                  <a:pt x="1496" y="438"/>
                  <a:pt x="1814" y="499"/>
                </a:cubicBezTo>
                <a:cubicBezTo>
                  <a:pt x="2132" y="560"/>
                  <a:pt x="2321" y="597"/>
                  <a:pt x="2631" y="635"/>
                </a:cubicBezTo>
                <a:cubicBezTo>
                  <a:pt x="2941" y="673"/>
                  <a:pt x="3307" y="699"/>
                  <a:pt x="3674" y="7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6" name="Freeform 40">
            <a:extLst>
              <a:ext uri="{FF2B5EF4-FFF2-40B4-BE49-F238E27FC236}">
                <a16:creationId xmlns:a16="http://schemas.microsoft.com/office/drawing/2014/main" id="{4F35ABAC-8D0A-4ABD-A581-C781E1435540}"/>
              </a:ext>
            </a:extLst>
          </p:cNvPr>
          <p:cNvSpPr>
            <a:spLocks/>
          </p:cNvSpPr>
          <p:nvPr/>
        </p:nvSpPr>
        <p:spPr bwMode="auto">
          <a:xfrm flipV="1">
            <a:off x="1146175" y="5300663"/>
            <a:ext cx="5832475" cy="1152525"/>
          </a:xfrm>
          <a:custGeom>
            <a:avLst/>
            <a:gdLst>
              <a:gd name="T0" fmla="*/ 0 w 3674"/>
              <a:gd name="T1" fmla="*/ 0 h 726"/>
              <a:gd name="T2" fmla="*/ 2147483646 w 3674"/>
              <a:gd name="T3" fmla="*/ 2147483646 h 726"/>
              <a:gd name="T4" fmla="*/ 2147483646 w 3674"/>
              <a:gd name="T5" fmla="*/ 2147483646 h 726"/>
              <a:gd name="T6" fmla="*/ 2147483646 w 3674"/>
              <a:gd name="T7" fmla="*/ 2147483646 h 726"/>
              <a:gd name="T8" fmla="*/ 2147483646 w 3674"/>
              <a:gd name="T9" fmla="*/ 2147483646 h 7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74" h="726">
                <a:moveTo>
                  <a:pt x="0" y="0"/>
                </a:moveTo>
                <a:cubicBezTo>
                  <a:pt x="212" y="94"/>
                  <a:pt x="424" y="189"/>
                  <a:pt x="726" y="272"/>
                </a:cubicBezTo>
                <a:cubicBezTo>
                  <a:pt x="1028" y="355"/>
                  <a:pt x="1496" y="438"/>
                  <a:pt x="1814" y="499"/>
                </a:cubicBezTo>
                <a:cubicBezTo>
                  <a:pt x="2132" y="560"/>
                  <a:pt x="2321" y="597"/>
                  <a:pt x="2631" y="635"/>
                </a:cubicBezTo>
                <a:cubicBezTo>
                  <a:pt x="2941" y="673"/>
                  <a:pt x="3307" y="699"/>
                  <a:pt x="3674" y="7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7" name="Freeform 41">
            <a:extLst>
              <a:ext uri="{FF2B5EF4-FFF2-40B4-BE49-F238E27FC236}">
                <a16:creationId xmlns:a16="http://schemas.microsoft.com/office/drawing/2014/main" id="{C9028544-3966-4ED2-A759-DA4C13D3D5E2}"/>
              </a:ext>
            </a:extLst>
          </p:cNvPr>
          <p:cNvSpPr>
            <a:spLocks/>
          </p:cNvSpPr>
          <p:nvPr/>
        </p:nvSpPr>
        <p:spPr bwMode="auto">
          <a:xfrm>
            <a:off x="1146175" y="3979863"/>
            <a:ext cx="576263" cy="1249362"/>
          </a:xfrm>
          <a:custGeom>
            <a:avLst/>
            <a:gdLst>
              <a:gd name="T0" fmla="*/ 0 w 363"/>
              <a:gd name="T1" fmla="*/ 2147483646 h 787"/>
              <a:gd name="T2" fmla="*/ 2147483646 w 363"/>
              <a:gd name="T3" fmla="*/ 2147483646 h 787"/>
              <a:gd name="T4" fmla="*/ 2147483646 w 363"/>
              <a:gd name="T5" fmla="*/ 2147483646 h 7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787">
                <a:moveTo>
                  <a:pt x="0" y="151"/>
                </a:moveTo>
                <a:cubicBezTo>
                  <a:pt x="38" y="75"/>
                  <a:pt x="76" y="0"/>
                  <a:pt x="136" y="106"/>
                </a:cubicBezTo>
                <a:cubicBezTo>
                  <a:pt x="196" y="212"/>
                  <a:pt x="333" y="666"/>
                  <a:pt x="363" y="787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8" name="Freeform 42">
            <a:extLst>
              <a:ext uri="{FF2B5EF4-FFF2-40B4-BE49-F238E27FC236}">
                <a16:creationId xmlns:a16="http://schemas.microsoft.com/office/drawing/2014/main" id="{59CF2AAB-CE3A-415C-AF74-E9935637F284}"/>
              </a:ext>
            </a:extLst>
          </p:cNvPr>
          <p:cNvSpPr>
            <a:spLocks/>
          </p:cNvSpPr>
          <p:nvPr/>
        </p:nvSpPr>
        <p:spPr bwMode="auto">
          <a:xfrm>
            <a:off x="4962525" y="5011738"/>
            <a:ext cx="2160588" cy="300037"/>
          </a:xfrm>
          <a:custGeom>
            <a:avLst/>
            <a:gdLst>
              <a:gd name="T0" fmla="*/ 0 w 1361"/>
              <a:gd name="T1" fmla="*/ 2147483646 h 189"/>
              <a:gd name="T2" fmla="*/ 2147483646 w 1361"/>
              <a:gd name="T3" fmla="*/ 0 h 189"/>
              <a:gd name="T4" fmla="*/ 2147483646 w 1361"/>
              <a:gd name="T5" fmla="*/ 2147483646 h 189"/>
              <a:gd name="T6" fmla="*/ 2147483646 w 1361"/>
              <a:gd name="T7" fmla="*/ 2147483646 h 189"/>
              <a:gd name="T8" fmla="*/ 2147483646 w 1361"/>
              <a:gd name="T9" fmla="*/ 2147483646 h 189"/>
              <a:gd name="T10" fmla="*/ 2147483646 w 1361"/>
              <a:gd name="T11" fmla="*/ 2147483646 h 189"/>
              <a:gd name="T12" fmla="*/ 2147483646 w 1361"/>
              <a:gd name="T13" fmla="*/ 2147483646 h 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1" h="189">
                <a:moveTo>
                  <a:pt x="0" y="137"/>
                </a:moveTo>
                <a:cubicBezTo>
                  <a:pt x="87" y="68"/>
                  <a:pt x="174" y="0"/>
                  <a:pt x="272" y="0"/>
                </a:cubicBezTo>
                <a:cubicBezTo>
                  <a:pt x="370" y="0"/>
                  <a:pt x="499" y="107"/>
                  <a:pt x="590" y="137"/>
                </a:cubicBezTo>
                <a:cubicBezTo>
                  <a:pt x="681" y="167"/>
                  <a:pt x="749" y="175"/>
                  <a:pt x="817" y="182"/>
                </a:cubicBezTo>
                <a:cubicBezTo>
                  <a:pt x="885" y="189"/>
                  <a:pt x="938" y="189"/>
                  <a:pt x="998" y="182"/>
                </a:cubicBezTo>
                <a:cubicBezTo>
                  <a:pt x="1058" y="175"/>
                  <a:pt x="1118" y="145"/>
                  <a:pt x="1179" y="137"/>
                </a:cubicBezTo>
                <a:cubicBezTo>
                  <a:pt x="1240" y="129"/>
                  <a:pt x="1300" y="133"/>
                  <a:pt x="1361" y="137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9" name="Rectangle 43">
            <a:extLst>
              <a:ext uri="{FF2B5EF4-FFF2-40B4-BE49-F238E27FC236}">
                <a16:creationId xmlns:a16="http://schemas.microsoft.com/office/drawing/2014/main" id="{38B7E00E-E216-404E-AD76-F9E0886E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5011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8870" name="Rectangle 44">
            <a:extLst>
              <a:ext uri="{FF2B5EF4-FFF2-40B4-BE49-F238E27FC236}">
                <a16:creationId xmlns:a16="http://schemas.microsoft.com/office/drawing/2014/main" id="{D44E1530-FBEC-4109-8164-85627E90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4003675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0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8871" name="Freeform 45">
            <a:extLst>
              <a:ext uri="{FF2B5EF4-FFF2-40B4-BE49-F238E27FC236}">
                <a16:creationId xmlns:a16="http://schemas.microsoft.com/office/drawing/2014/main" id="{62101917-213A-4466-949B-C9E8701B95E2}"/>
              </a:ext>
            </a:extLst>
          </p:cNvPr>
          <p:cNvSpPr>
            <a:spLocks/>
          </p:cNvSpPr>
          <p:nvPr/>
        </p:nvSpPr>
        <p:spPr bwMode="auto">
          <a:xfrm>
            <a:off x="2659063" y="4292600"/>
            <a:ext cx="504825" cy="215900"/>
          </a:xfrm>
          <a:custGeom>
            <a:avLst/>
            <a:gdLst>
              <a:gd name="T0" fmla="*/ 0 w 499"/>
              <a:gd name="T1" fmla="*/ 2147483646 h 181"/>
              <a:gd name="T2" fmla="*/ 2147483646 w 499"/>
              <a:gd name="T3" fmla="*/ 0 h 1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9" h="181">
                <a:moveTo>
                  <a:pt x="0" y="181"/>
                </a:moveTo>
                <a:cubicBezTo>
                  <a:pt x="0" y="181"/>
                  <a:pt x="249" y="90"/>
                  <a:pt x="49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72" name="Object 46">
            <a:extLst>
              <a:ext uri="{FF2B5EF4-FFF2-40B4-BE49-F238E27FC236}">
                <a16:creationId xmlns:a16="http://schemas.microsoft.com/office/drawing/2014/main" id="{90F64DA6-CD66-4015-A5BE-B0D2BC1E7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960813"/>
          <a:ext cx="7381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公式" r:id="rId7" imgW="349188" imgH="184334" progId="Equation.3">
                  <p:embed/>
                </p:oleObj>
              </mc:Choice>
              <mc:Fallback>
                <p:oleObj name="公式" r:id="rId7" imgW="349188" imgH="184334" progId="Equation.3">
                  <p:embed/>
                  <p:pic>
                    <p:nvPicPr>
                      <p:cNvPr id="78872" name="Object 46">
                        <a:extLst>
                          <a:ext uri="{FF2B5EF4-FFF2-40B4-BE49-F238E27FC236}">
                            <a16:creationId xmlns:a16="http://schemas.microsoft.com/office/drawing/2014/main" id="{90F64DA6-CD66-4015-A5BE-B0D2BC1E7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960813"/>
                        <a:ext cx="7381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Rectangle 47">
            <a:extLst>
              <a:ext uri="{FF2B5EF4-FFF2-40B4-BE49-F238E27FC236}">
                <a16:creationId xmlns:a16="http://schemas.microsoft.com/office/drawing/2014/main" id="{8FACD0C8-6510-46E6-B824-95CB9285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3986213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CCFFFF"/>
                </a:solidFill>
                <a:latin typeface="Times New Roman" panose="02020603050405020304" pitchFamily="18" charset="0"/>
              </a:rPr>
              <a:t>包络线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>
            <a:extLst>
              <a:ext uri="{FF2B5EF4-FFF2-40B4-BE49-F238E27FC236}">
                <a16:creationId xmlns:a16="http://schemas.microsoft.com/office/drawing/2014/main" id="{441132FE-0909-4A48-9254-8EEDEA8A5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60350"/>
            <a:ext cx="9144000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4. 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无阻尼情况：</a:t>
            </a:r>
            <a:endParaRPr kumimoji="1" lang="zh-CN" altLang="en-US" sz="2400" b="1" baseline="-250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Text Box 5">
            <a:extLst>
              <a:ext uri="{FF2B5EF4-FFF2-40B4-BE49-F238E27FC236}">
                <a16:creationId xmlns:a16="http://schemas.microsoft.com/office/drawing/2014/main" id="{0E2C6DC0-DE0A-4801-8174-FA65EA42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196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）条件：                          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9876" name="Object 6">
            <a:extLst>
              <a:ext uri="{FF2B5EF4-FFF2-40B4-BE49-F238E27FC236}">
                <a16:creationId xmlns:a16="http://schemas.microsoft.com/office/drawing/2014/main" id="{BE6FDC60-0151-45DD-9851-5669FB97F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255713"/>
          <a:ext cx="7953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公式" r:id="rId3" imgW="361814" imgH="158566" progId="Equation.3">
                  <p:embed/>
                </p:oleObj>
              </mc:Choice>
              <mc:Fallback>
                <p:oleObj name="公式" r:id="rId3" imgW="361814" imgH="158566" progId="Equation.3">
                  <p:embed/>
                  <p:pic>
                    <p:nvPicPr>
                      <p:cNvPr id="79876" name="Object 6">
                        <a:extLst>
                          <a:ext uri="{FF2B5EF4-FFF2-40B4-BE49-F238E27FC236}">
                            <a16:creationId xmlns:a16="http://schemas.microsoft.com/office/drawing/2014/main" id="{BE6FDC60-0151-45DD-9851-5669FB97F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255713"/>
                        <a:ext cx="795338" cy="3730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7">
            <a:extLst>
              <a:ext uri="{FF2B5EF4-FFF2-40B4-BE49-F238E27FC236}">
                <a16:creationId xmlns:a16="http://schemas.microsoft.com/office/drawing/2014/main" id="{4B955B0C-5319-412C-AF53-8B59E14D6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981075"/>
          <a:ext cx="28924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公式" r:id="rId5" imgW="1365188" imgH="425355" progId="Equation.3">
                  <p:embed/>
                </p:oleObj>
              </mc:Choice>
              <mc:Fallback>
                <p:oleObj name="公式" r:id="rId5" imgW="1365188" imgH="425355" progId="Equation.3">
                  <p:embed/>
                  <p:pic>
                    <p:nvPicPr>
                      <p:cNvPr id="79877" name="Object 7">
                        <a:extLst>
                          <a:ext uri="{FF2B5EF4-FFF2-40B4-BE49-F238E27FC236}">
                            <a16:creationId xmlns:a16="http://schemas.microsoft.com/office/drawing/2014/main" id="{4B955B0C-5319-412C-AF53-8B59E14D6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981075"/>
                        <a:ext cx="2892425" cy="9318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8">
            <a:extLst>
              <a:ext uri="{FF2B5EF4-FFF2-40B4-BE49-F238E27FC236}">
                <a16:creationId xmlns:a16="http://schemas.microsoft.com/office/drawing/2014/main" id="{0516DD77-98DC-477D-B4CB-2290FA65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395538"/>
            <a:ext cx="439261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特征根是一对虚根。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Text Box 9">
            <a:extLst>
              <a:ext uri="{FF2B5EF4-FFF2-40B4-BE49-F238E27FC236}">
                <a16:creationId xmlns:a16="http://schemas.microsoft.com/office/drawing/2014/main" id="{93CA0B64-5C2B-44B6-91E0-3EB99109E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284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规律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79880" name="Object 10">
            <a:extLst>
              <a:ext uri="{FF2B5EF4-FFF2-40B4-BE49-F238E27FC236}">
                <a16:creationId xmlns:a16="http://schemas.microsoft.com/office/drawing/2014/main" id="{8A148866-0E8D-46E1-BDA0-08C4B64A6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224213"/>
          <a:ext cx="33670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公式" r:id="rId7" imgW="1339936" imgH="209704" progId="Equation.3">
                  <p:embed/>
                </p:oleObj>
              </mc:Choice>
              <mc:Fallback>
                <p:oleObj name="公式" r:id="rId7" imgW="1339936" imgH="209704" progId="Equation.3">
                  <p:embed/>
                  <p:pic>
                    <p:nvPicPr>
                      <p:cNvPr id="79880" name="Object 10">
                        <a:extLst>
                          <a:ext uri="{FF2B5EF4-FFF2-40B4-BE49-F238E27FC236}">
                            <a16:creationId xmlns:a16="http://schemas.microsoft.com/office/drawing/2014/main" id="{8A148866-0E8D-46E1-BDA0-08C4B64A6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24213"/>
                        <a:ext cx="33670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Text Box 11">
            <a:extLst>
              <a:ext uri="{FF2B5EF4-FFF2-40B4-BE49-F238E27FC236}">
                <a16:creationId xmlns:a16="http://schemas.microsoft.com/office/drawing/2014/main" id="{615BE3E6-7E82-449A-85D8-41AD2DB9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05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）波形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9882" name="Line 12">
            <a:extLst>
              <a:ext uri="{FF2B5EF4-FFF2-40B4-BE49-F238E27FC236}">
                <a16:creationId xmlns:a16="http://schemas.microsoft.com/office/drawing/2014/main" id="{0BC0CB02-7972-44BE-990D-02CA5B713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573405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3" name="Line 13">
            <a:extLst>
              <a:ext uri="{FF2B5EF4-FFF2-40B4-BE49-F238E27FC236}">
                <a16:creationId xmlns:a16="http://schemas.microsoft.com/office/drawing/2014/main" id="{C7822A3B-9563-4BB0-B843-E92E668B9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4365625"/>
            <a:ext cx="14288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4" name="Freeform 14">
            <a:extLst>
              <a:ext uri="{FF2B5EF4-FFF2-40B4-BE49-F238E27FC236}">
                <a16:creationId xmlns:a16="http://schemas.microsoft.com/office/drawing/2014/main" id="{E0FE05DB-E101-4DEE-BDCB-1A92ED52F829}"/>
              </a:ext>
            </a:extLst>
          </p:cNvPr>
          <p:cNvSpPr>
            <a:spLocks/>
          </p:cNvSpPr>
          <p:nvPr/>
        </p:nvSpPr>
        <p:spPr bwMode="auto">
          <a:xfrm>
            <a:off x="4413250" y="4870450"/>
            <a:ext cx="1081088" cy="863600"/>
          </a:xfrm>
          <a:custGeom>
            <a:avLst/>
            <a:gdLst>
              <a:gd name="T0" fmla="*/ 0 w 672"/>
              <a:gd name="T1" fmla="*/ 2147483646 h 480"/>
              <a:gd name="T2" fmla="*/ 2147483646 w 672"/>
              <a:gd name="T3" fmla="*/ 2147483646 h 480"/>
              <a:gd name="T4" fmla="*/ 2147483646 w 672"/>
              <a:gd name="T5" fmla="*/ 0 h 480"/>
              <a:gd name="T6" fmla="*/ 2147483646 w 672"/>
              <a:gd name="T7" fmla="*/ 2147483646 h 480"/>
              <a:gd name="T8" fmla="*/ 2147483646 w 672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480">
                <a:moveTo>
                  <a:pt x="0" y="480"/>
                </a:moveTo>
                <a:cubicBezTo>
                  <a:pt x="68" y="328"/>
                  <a:pt x="136" y="176"/>
                  <a:pt x="192" y="96"/>
                </a:cubicBezTo>
                <a:cubicBezTo>
                  <a:pt x="248" y="16"/>
                  <a:pt x="288" y="0"/>
                  <a:pt x="336" y="0"/>
                </a:cubicBezTo>
                <a:cubicBezTo>
                  <a:pt x="384" y="0"/>
                  <a:pt x="424" y="16"/>
                  <a:pt x="480" y="96"/>
                </a:cubicBezTo>
                <a:cubicBezTo>
                  <a:pt x="536" y="176"/>
                  <a:pt x="640" y="416"/>
                  <a:pt x="672" y="48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5" name="Freeform 15">
            <a:extLst>
              <a:ext uri="{FF2B5EF4-FFF2-40B4-BE49-F238E27FC236}">
                <a16:creationId xmlns:a16="http://schemas.microsoft.com/office/drawing/2014/main" id="{FF8E3DEF-25D4-4C81-9009-39DE29B00CDB}"/>
              </a:ext>
            </a:extLst>
          </p:cNvPr>
          <p:cNvSpPr>
            <a:spLocks/>
          </p:cNvSpPr>
          <p:nvPr/>
        </p:nvSpPr>
        <p:spPr bwMode="auto">
          <a:xfrm flipV="1">
            <a:off x="3346450" y="5734050"/>
            <a:ext cx="1066800" cy="762000"/>
          </a:xfrm>
          <a:custGeom>
            <a:avLst/>
            <a:gdLst>
              <a:gd name="T0" fmla="*/ 0 w 672"/>
              <a:gd name="T1" fmla="*/ 2147483646 h 480"/>
              <a:gd name="T2" fmla="*/ 2147483646 w 672"/>
              <a:gd name="T3" fmla="*/ 2147483646 h 480"/>
              <a:gd name="T4" fmla="*/ 2147483646 w 672"/>
              <a:gd name="T5" fmla="*/ 0 h 480"/>
              <a:gd name="T6" fmla="*/ 2147483646 w 672"/>
              <a:gd name="T7" fmla="*/ 2147483646 h 480"/>
              <a:gd name="T8" fmla="*/ 2147483646 w 672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480">
                <a:moveTo>
                  <a:pt x="0" y="480"/>
                </a:moveTo>
                <a:cubicBezTo>
                  <a:pt x="68" y="328"/>
                  <a:pt x="136" y="176"/>
                  <a:pt x="192" y="96"/>
                </a:cubicBezTo>
                <a:cubicBezTo>
                  <a:pt x="248" y="16"/>
                  <a:pt x="288" y="0"/>
                  <a:pt x="336" y="0"/>
                </a:cubicBezTo>
                <a:cubicBezTo>
                  <a:pt x="384" y="0"/>
                  <a:pt x="424" y="16"/>
                  <a:pt x="480" y="96"/>
                </a:cubicBezTo>
                <a:cubicBezTo>
                  <a:pt x="536" y="176"/>
                  <a:pt x="640" y="416"/>
                  <a:pt x="672" y="48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6" name="Rectangle 17">
            <a:extLst>
              <a:ext uri="{FF2B5EF4-FFF2-40B4-BE49-F238E27FC236}">
                <a16:creationId xmlns:a16="http://schemas.microsoft.com/office/drawing/2014/main" id="{3536AECC-C1A5-45E5-89BF-0ED987B9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63" y="550703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9887" name="Rectangle 18">
            <a:extLst>
              <a:ext uri="{FF2B5EF4-FFF2-40B4-BE49-F238E27FC236}">
                <a16:creationId xmlns:a16="http://schemas.microsoft.com/office/drawing/2014/main" id="{501DE643-73EE-422A-813C-C8374E61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5561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9888" name="Freeform 19">
            <a:extLst>
              <a:ext uri="{FF2B5EF4-FFF2-40B4-BE49-F238E27FC236}">
                <a16:creationId xmlns:a16="http://schemas.microsoft.com/office/drawing/2014/main" id="{78CC56FE-863A-4770-BCA8-93E98D2AA444}"/>
              </a:ext>
            </a:extLst>
          </p:cNvPr>
          <p:cNvSpPr>
            <a:spLocks/>
          </p:cNvSpPr>
          <p:nvPr/>
        </p:nvSpPr>
        <p:spPr bwMode="auto">
          <a:xfrm flipV="1">
            <a:off x="5505450" y="5734050"/>
            <a:ext cx="1066800" cy="762000"/>
          </a:xfrm>
          <a:custGeom>
            <a:avLst/>
            <a:gdLst>
              <a:gd name="T0" fmla="*/ 0 w 672"/>
              <a:gd name="T1" fmla="*/ 2147483646 h 480"/>
              <a:gd name="T2" fmla="*/ 2147483646 w 672"/>
              <a:gd name="T3" fmla="*/ 2147483646 h 480"/>
              <a:gd name="T4" fmla="*/ 2147483646 w 672"/>
              <a:gd name="T5" fmla="*/ 0 h 480"/>
              <a:gd name="T6" fmla="*/ 2147483646 w 672"/>
              <a:gd name="T7" fmla="*/ 2147483646 h 480"/>
              <a:gd name="T8" fmla="*/ 2147483646 w 672"/>
              <a:gd name="T9" fmla="*/ 2147483646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480">
                <a:moveTo>
                  <a:pt x="0" y="480"/>
                </a:moveTo>
                <a:cubicBezTo>
                  <a:pt x="68" y="328"/>
                  <a:pt x="136" y="176"/>
                  <a:pt x="192" y="96"/>
                </a:cubicBezTo>
                <a:cubicBezTo>
                  <a:pt x="248" y="16"/>
                  <a:pt x="288" y="0"/>
                  <a:pt x="336" y="0"/>
                </a:cubicBezTo>
                <a:cubicBezTo>
                  <a:pt x="384" y="0"/>
                  <a:pt x="424" y="16"/>
                  <a:pt x="480" y="96"/>
                </a:cubicBezTo>
                <a:cubicBezTo>
                  <a:pt x="536" y="176"/>
                  <a:pt x="640" y="416"/>
                  <a:pt x="672" y="48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9" name="Freeform 22">
            <a:extLst>
              <a:ext uri="{FF2B5EF4-FFF2-40B4-BE49-F238E27FC236}">
                <a16:creationId xmlns:a16="http://schemas.microsoft.com/office/drawing/2014/main" id="{EAE56E4E-F150-4FED-A792-DCE994EE50D2}"/>
              </a:ext>
            </a:extLst>
          </p:cNvPr>
          <p:cNvSpPr>
            <a:spLocks/>
          </p:cNvSpPr>
          <p:nvPr/>
        </p:nvSpPr>
        <p:spPr bwMode="auto">
          <a:xfrm>
            <a:off x="6586538" y="4868863"/>
            <a:ext cx="576262" cy="865187"/>
          </a:xfrm>
          <a:custGeom>
            <a:avLst/>
            <a:gdLst>
              <a:gd name="T0" fmla="*/ 0 w 453"/>
              <a:gd name="T1" fmla="*/ 2147483646 h 590"/>
              <a:gd name="T2" fmla="*/ 2147483646 w 453"/>
              <a:gd name="T3" fmla="*/ 2147483646 h 590"/>
              <a:gd name="T4" fmla="*/ 2147483646 w 453"/>
              <a:gd name="T5" fmla="*/ 2147483646 h 590"/>
              <a:gd name="T6" fmla="*/ 2147483646 w 453"/>
              <a:gd name="T7" fmla="*/ 0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590">
                <a:moveTo>
                  <a:pt x="0" y="590"/>
                </a:moveTo>
                <a:cubicBezTo>
                  <a:pt x="64" y="454"/>
                  <a:pt x="128" y="318"/>
                  <a:pt x="181" y="227"/>
                </a:cubicBezTo>
                <a:cubicBezTo>
                  <a:pt x="234" y="136"/>
                  <a:pt x="272" y="83"/>
                  <a:pt x="317" y="45"/>
                </a:cubicBezTo>
                <a:cubicBezTo>
                  <a:pt x="362" y="7"/>
                  <a:pt x="430" y="7"/>
                  <a:pt x="453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0" name="Freeform 23">
            <a:extLst>
              <a:ext uri="{FF2B5EF4-FFF2-40B4-BE49-F238E27FC236}">
                <a16:creationId xmlns:a16="http://schemas.microsoft.com/office/drawing/2014/main" id="{F2278002-AB5F-4ABD-8BE3-3CC59AF67864}"/>
              </a:ext>
            </a:extLst>
          </p:cNvPr>
          <p:cNvSpPr>
            <a:spLocks/>
          </p:cNvSpPr>
          <p:nvPr/>
        </p:nvSpPr>
        <p:spPr bwMode="auto">
          <a:xfrm flipH="1">
            <a:off x="2771775" y="4868863"/>
            <a:ext cx="574675" cy="865187"/>
          </a:xfrm>
          <a:custGeom>
            <a:avLst/>
            <a:gdLst>
              <a:gd name="T0" fmla="*/ 0 w 453"/>
              <a:gd name="T1" fmla="*/ 2147483646 h 590"/>
              <a:gd name="T2" fmla="*/ 2147483646 w 453"/>
              <a:gd name="T3" fmla="*/ 2147483646 h 590"/>
              <a:gd name="T4" fmla="*/ 2147483646 w 453"/>
              <a:gd name="T5" fmla="*/ 2147483646 h 590"/>
              <a:gd name="T6" fmla="*/ 2147483646 w 453"/>
              <a:gd name="T7" fmla="*/ 0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590">
                <a:moveTo>
                  <a:pt x="0" y="590"/>
                </a:moveTo>
                <a:cubicBezTo>
                  <a:pt x="64" y="454"/>
                  <a:pt x="128" y="318"/>
                  <a:pt x="181" y="227"/>
                </a:cubicBezTo>
                <a:cubicBezTo>
                  <a:pt x="234" y="136"/>
                  <a:pt x="272" y="83"/>
                  <a:pt x="317" y="45"/>
                </a:cubicBezTo>
                <a:cubicBezTo>
                  <a:pt x="362" y="7"/>
                  <a:pt x="430" y="7"/>
                  <a:pt x="453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1" name="Line 24">
            <a:extLst>
              <a:ext uri="{FF2B5EF4-FFF2-40B4-BE49-F238E27FC236}">
                <a16:creationId xmlns:a16="http://schemas.microsoft.com/office/drawing/2014/main" id="{0940CE18-6004-4668-B214-B7AAE5700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868863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2" name="Line 25">
            <a:extLst>
              <a:ext uri="{FF2B5EF4-FFF2-40B4-BE49-F238E27FC236}">
                <a16:creationId xmlns:a16="http://schemas.microsoft.com/office/drawing/2014/main" id="{F05E737F-6E93-45BD-BD8F-8041EACCB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6524625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3" name="Rectangle 26">
            <a:extLst>
              <a:ext uri="{FF2B5EF4-FFF2-40B4-BE49-F238E27FC236}">
                <a16:creationId xmlns:a16="http://schemas.microsoft.com/office/drawing/2014/main" id="{B57CA69D-3F22-4F6A-9428-2207C205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6211888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-K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79894" name="Rectangle 27">
            <a:extLst>
              <a:ext uri="{FF2B5EF4-FFF2-40B4-BE49-F238E27FC236}">
                <a16:creationId xmlns:a16="http://schemas.microsoft.com/office/drawing/2014/main" id="{EE054DA0-4B0B-40E5-A455-D4D94E0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767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7">
            <a:extLst>
              <a:ext uri="{FF2B5EF4-FFF2-40B4-BE49-F238E27FC236}">
                <a16:creationId xmlns:a16="http://schemas.microsoft.com/office/drawing/2014/main" id="{160B8EE5-A19F-4BE8-BB63-2B184762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76250"/>
            <a:ext cx="7272338" cy="57943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§13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12   RLC</a:t>
            </a:r>
            <a:r>
              <a:rPr kumimoji="1"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串联电路接通直流电源</a:t>
            </a:r>
          </a:p>
        </p:txBody>
      </p:sp>
      <p:graphicFrame>
        <p:nvGraphicFramePr>
          <p:cNvPr id="80899" name="Object 28">
            <a:extLst>
              <a:ext uri="{FF2B5EF4-FFF2-40B4-BE49-F238E27FC236}">
                <a16:creationId xmlns:a16="http://schemas.microsoft.com/office/drawing/2014/main" id="{121E3C78-8552-4EBC-8081-7862CC096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557338"/>
          <a:ext cx="4392612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Visio" r:id="rId3" imgW="1568388" imgH="654087" progId="Visio.Drawing.6">
                  <p:embed/>
                </p:oleObj>
              </mc:Choice>
              <mc:Fallback>
                <p:oleObj name="Visio" r:id="rId3" imgW="1568388" imgH="654087" progId="Visio.Drawing.6">
                  <p:embed/>
                  <p:pic>
                    <p:nvPicPr>
                      <p:cNvPr id="80899" name="Object 28">
                        <a:extLst>
                          <a:ext uri="{FF2B5EF4-FFF2-40B4-BE49-F238E27FC236}">
                            <a16:creationId xmlns:a16="http://schemas.microsoft.com/office/drawing/2014/main" id="{121E3C78-8552-4EBC-8081-7862CC096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4392612" cy="18573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29">
            <a:extLst>
              <a:ext uri="{FF2B5EF4-FFF2-40B4-BE49-F238E27FC236}">
                <a16:creationId xmlns:a16="http://schemas.microsoft.com/office/drawing/2014/main" id="{52FBB38E-883C-4D35-ACFC-C1AD66AE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395538"/>
            <a:ext cx="140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</a:rPr>
              <a:t>分析</a:t>
            </a:r>
            <a:r>
              <a:rPr kumimoji="1" lang="en-US" altLang="zh-CN" sz="2400" b="1">
                <a:solidFill>
                  <a:schemeClr val="hlink"/>
                </a:solidFill>
              </a:rPr>
              <a:t>u</a:t>
            </a:r>
            <a:r>
              <a:rPr kumimoji="1" lang="en-US" altLang="zh-CN" sz="2400" b="1" baseline="-25000">
                <a:solidFill>
                  <a:schemeClr val="hlink"/>
                </a:solidFill>
              </a:rPr>
              <a:t>c</a:t>
            </a:r>
            <a:r>
              <a:rPr kumimoji="1" lang="zh-CN" altLang="en-US" sz="2400" b="1">
                <a:solidFill>
                  <a:schemeClr val="hlink"/>
                </a:solidFill>
              </a:rPr>
              <a:t>。</a:t>
            </a:r>
          </a:p>
        </p:txBody>
      </p:sp>
      <p:sp>
        <p:nvSpPr>
          <p:cNvPr id="80901" name="Text Box 30">
            <a:extLst>
              <a:ext uri="{FF2B5EF4-FFF2-40B4-BE49-F238E27FC236}">
                <a16:creationId xmlns:a16="http://schemas.microsoft.com/office/drawing/2014/main" id="{57375CFB-464B-4895-89DC-45D51FF6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6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1.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微分方程：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80902" name="Object 31">
            <a:extLst>
              <a:ext uri="{FF2B5EF4-FFF2-40B4-BE49-F238E27FC236}">
                <a16:creationId xmlns:a16="http://schemas.microsoft.com/office/drawing/2014/main" id="{A4605574-328A-4062-B347-75B956F7C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4300538"/>
          <a:ext cx="53816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公式" r:id="rId5" imgW="2228887" imgH="399984" progId="Equation.3">
                  <p:embed/>
                </p:oleObj>
              </mc:Choice>
              <mc:Fallback>
                <p:oleObj name="公式" r:id="rId5" imgW="2228887" imgH="399984" progId="Equation.3">
                  <p:embed/>
                  <p:pic>
                    <p:nvPicPr>
                      <p:cNvPr id="80902" name="Object 31">
                        <a:extLst>
                          <a:ext uri="{FF2B5EF4-FFF2-40B4-BE49-F238E27FC236}">
                            <a16:creationId xmlns:a16="http://schemas.microsoft.com/office/drawing/2014/main" id="{A4605574-328A-4062-B347-75B956F7C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300538"/>
                        <a:ext cx="53816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Text Box 32">
            <a:extLst>
              <a:ext uri="{FF2B5EF4-FFF2-40B4-BE49-F238E27FC236}">
                <a16:creationId xmlns:a16="http://schemas.microsoft.com/office/drawing/2014/main" id="{002EFBF7-6DA1-4BD9-AD36-E2EEF756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589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(t):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4">
            <a:extLst>
              <a:ext uri="{FF2B5EF4-FFF2-40B4-BE49-F238E27FC236}">
                <a16:creationId xmlns:a16="http://schemas.microsoft.com/office/drawing/2014/main" id="{A2CA6DCD-C09C-4C6E-BE6F-9C0CC8595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404813"/>
          <a:ext cx="31765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公式" r:id="rId4" imgW="1263786" imgH="222389" progId="Equation.3">
                  <p:embed/>
                </p:oleObj>
              </mc:Choice>
              <mc:Fallback>
                <p:oleObj name="公式" r:id="rId4" imgW="1263786" imgH="222389" progId="Equation.3">
                  <p:embed/>
                  <p:pic>
                    <p:nvPicPr>
                      <p:cNvPr id="81922" name="Object 4">
                        <a:extLst>
                          <a:ext uri="{FF2B5EF4-FFF2-40B4-BE49-F238E27FC236}">
                            <a16:creationId xmlns:a16="http://schemas.microsoft.com/office/drawing/2014/main" id="{A2CA6DCD-C09C-4C6E-BE6F-9C0CC8595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04813"/>
                        <a:ext cx="31765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5">
            <a:extLst>
              <a:ext uri="{FF2B5EF4-FFF2-40B4-BE49-F238E27FC236}">
                <a16:creationId xmlns:a16="http://schemas.microsoft.com/office/drawing/2014/main" id="{5958EBDE-DEE7-4488-8919-45437F188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1196975"/>
          <a:ext cx="1698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公式" r:id="rId6" imgW="666812" imgH="222389" progId="Equation.3">
                  <p:embed/>
                </p:oleObj>
              </mc:Choice>
              <mc:Fallback>
                <p:oleObj name="公式" r:id="rId6" imgW="666812" imgH="222389" progId="Equation.3">
                  <p:embed/>
                  <p:pic>
                    <p:nvPicPr>
                      <p:cNvPr id="81923" name="Object 5">
                        <a:extLst>
                          <a:ext uri="{FF2B5EF4-FFF2-40B4-BE49-F238E27FC236}">
                            <a16:creationId xmlns:a16="http://schemas.microsoft.com/office/drawing/2014/main" id="{5958EBDE-DEE7-4488-8919-45437F188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196975"/>
                        <a:ext cx="16986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6">
            <a:extLst>
              <a:ext uri="{FF2B5EF4-FFF2-40B4-BE49-F238E27FC236}">
                <a16:creationId xmlns:a16="http://schemas.microsoft.com/office/drawing/2014/main" id="{3AB2516C-C878-4856-946E-ADABAEEAD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12430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/>
              <a:t>（特解等于稳态解）</a:t>
            </a:r>
          </a:p>
        </p:txBody>
      </p:sp>
      <p:graphicFrame>
        <p:nvGraphicFramePr>
          <p:cNvPr id="81925" name="Object 7">
            <a:extLst>
              <a:ext uri="{FF2B5EF4-FFF2-40B4-BE49-F238E27FC236}">
                <a16:creationId xmlns:a16="http://schemas.microsoft.com/office/drawing/2014/main" id="{FA5C3743-7B58-4511-A1A3-DF3F44C56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3192463"/>
          <a:ext cx="1227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公式" r:id="rId8" imgW="476238" imgH="222389" progId="Equation.3">
                  <p:embed/>
                </p:oleObj>
              </mc:Choice>
              <mc:Fallback>
                <p:oleObj name="公式" r:id="rId8" imgW="476238" imgH="222389" progId="Equation.3">
                  <p:embed/>
                  <p:pic>
                    <p:nvPicPr>
                      <p:cNvPr id="81925" name="Object 7">
                        <a:extLst>
                          <a:ext uri="{FF2B5EF4-FFF2-40B4-BE49-F238E27FC236}">
                            <a16:creationId xmlns:a16="http://schemas.microsoft.com/office/drawing/2014/main" id="{FA5C3743-7B58-4511-A1A3-DF3F44C56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192463"/>
                        <a:ext cx="12271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8">
            <a:extLst>
              <a:ext uri="{FF2B5EF4-FFF2-40B4-BE49-F238E27FC236}">
                <a16:creationId xmlns:a16="http://schemas.microsoft.com/office/drawing/2014/main" id="{CF5F9BBF-78B6-41BF-88ED-5839D3E6F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0150" y="1930400"/>
          <a:ext cx="21383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公式" r:id="rId10" imgW="844365" imgH="209704" progId="Equation.3">
                  <p:embed/>
                </p:oleObj>
              </mc:Choice>
              <mc:Fallback>
                <p:oleObj name="公式" r:id="rId10" imgW="844365" imgH="209704" progId="Equation.3">
                  <p:embed/>
                  <p:pic>
                    <p:nvPicPr>
                      <p:cNvPr id="81926" name="Object 8">
                        <a:extLst>
                          <a:ext uri="{FF2B5EF4-FFF2-40B4-BE49-F238E27FC236}">
                            <a16:creationId xmlns:a16="http://schemas.microsoft.com/office/drawing/2014/main" id="{CF5F9BBF-78B6-41BF-88ED-5839D3E6F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930400"/>
                        <a:ext cx="21383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9">
            <a:extLst>
              <a:ext uri="{FF2B5EF4-FFF2-40B4-BE49-F238E27FC236}">
                <a16:creationId xmlns:a16="http://schemas.microsoft.com/office/drawing/2014/main" id="{BCD9271F-2E5F-4974-9571-7AC254BCD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9513" y="2708275"/>
          <a:ext cx="22320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公式" r:id="rId12" imgW="882638" imgH="209704" progId="Equation.3">
                  <p:embed/>
                </p:oleObj>
              </mc:Choice>
              <mc:Fallback>
                <p:oleObj name="公式" r:id="rId12" imgW="882638" imgH="209704" progId="Equation.3">
                  <p:embed/>
                  <p:pic>
                    <p:nvPicPr>
                      <p:cNvPr id="81927" name="Object 9">
                        <a:extLst>
                          <a:ext uri="{FF2B5EF4-FFF2-40B4-BE49-F238E27FC236}">
                            <a16:creationId xmlns:a16="http://schemas.microsoft.com/office/drawing/2014/main" id="{BCD9271F-2E5F-4974-9571-7AC254BCD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2708275"/>
                        <a:ext cx="22320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10">
            <a:extLst>
              <a:ext uri="{FF2B5EF4-FFF2-40B4-BE49-F238E27FC236}">
                <a16:creationId xmlns:a16="http://schemas.microsoft.com/office/drawing/2014/main" id="{9EC20F36-3718-4BDA-A980-9AF3F98C2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3500438"/>
          <a:ext cx="28289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公式" r:id="rId14" imgW="1124110" imgH="222389" progId="Equation.3">
                  <p:embed/>
                </p:oleObj>
              </mc:Choice>
              <mc:Fallback>
                <p:oleObj name="公式" r:id="rId14" imgW="1124110" imgH="222389" progId="Equation.3">
                  <p:embed/>
                  <p:pic>
                    <p:nvPicPr>
                      <p:cNvPr id="81928" name="Object 10">
                        <a:extLst>
                          <a:ext uri="{FF2B5EF4-FFF2-40B4-BE49-F238E27FC236}">
                            <a16:creationId xmlns:a16="http://schemas.microsoft.com/office/drawing/2014/main" id="{9EC20F36-3718-4BDA-A980-9AF3F98C27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500438"/>
                        <a:ext cx="28289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11">
            <a:extLst>
              <a:ext uri="{FF2B5EF4-FFF2-40B4-BE49-F238E27FC236}">
                <a16:creationId xmlns:a16="http://schemas.microsoft.com/office/drawing/2014/main" id="{33E4EE4F-3C18-4AA2-B0C8-70AD34A55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4308475"/>
          <a:ext cx="22637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公式" r:id="rId16" imgW="895264" imgH="209704" progId="Equation.3">
                  <p:embed/>
                </p:oleObj>
              </mc:Choice>
              <mc:Fallback>
                <p:oleObj name="公式" r:id="rId16" imgW="895264" imgH="209704" progId="Equation.3">
                  <p:embed/>
                  <p:pic>
                    <p:nvPicPr>
                      <p:cNvPr id="81929" name="Object 11">
                        <a:extLst>
                          <a:ext uri="{FF2B5EF4-FFF2-40B4-BE49-F238E27FC236}">
                            <a16:creationId xmlns:a16="http://schemas.microsoft.com/office/drawing/2014/main" id="{33E4EE4F-3C18-4AA2-B0C8-70AD34A55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308475"/>
                        <a:ext cx="22637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AutoShape 12">
            <a:extLst>
              <a:ext uri="{FF2B5EF4-FFF2-40B4-BE49-F238E27FC236}">
                <a16:creationId xmlns:a16="http://schemas.microsoft.com/office/drawing/2014/main" id="{0341DE65-D9CB-4E5C-AF60-6B985204305E}"/>
              </a:ext>
            </a:extLst>
          </p:cNvPr>
          <p:cNvSpPr>
            <a:spLocks/>
          </p:cNvSpPr>
          <p:nvPr/>
        </p:nvSpPr>
        <p:spPr bwMode="auto">
          <a:xfrm>
            <a:off x="2063750" y="2349500"/>
            <a:ext cx="287338" cy="2232025"/>
          </a:xfrm>
          <a:prstGeom prst="leftBrace">
            <a:avLst>
              <a:gd name="adj1" fmla="val 647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31" name="Rectangle 13">
            <a:extLst>
              <a:ext uri="{FF2B5EF4-FFF2-40B4-BE49-F238E27FC236}">
                <a16:creationId xmlns:a16="http://schemas.microsoft.com/office/drawing/2014/main" id="{26DEAA01-00AE-4589-A6C2-D585F10F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97008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/>
              <a:t>过阻尼非振荡</a:t>
            </a:r>
          </a:p>
        </p:txBody>
      </p:sp>
      <p:sp>
        <p:nvSpPr>
          <p:cNvPr id="81932" name="Rectangle 14">
            <a:extLst>
              <a:ext uri="{FF2B5EF4-FFF2-40B4-BE49-F238E27FC236}">
                <a16:creationId xmlns:a16="http://schemas.microsoft.com/office/drawing/2014/main" id="{3FCBEF10-D041-4858-9AB3-BE32F0D9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27559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/>
              <a:t>临界</a:t>
            </a:r>
          </a:p>
        </p:txBody>
      </p:sp>
      <p:sp>
        <p:nvSpPr>
          <p:cNvPr id="81933" name="Rectangle 15">
            <a:extLst>
              <a:ext uri="{FF2B5EF4-FFF2-40B4-BE49-F238E27FC236}">
                <a16:creationId xmlns:a16="http://schemas.microsoft.com/office/drawing/2014/main" id="{04038F1E-21BC-4F5B-B018-CD9022BCE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3573463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/>
              <a:t>欠阻尼衰减振荡</a:t>
            </a:r>
          </a:p>
        </p:txBody>
      </p:sp>
      <p:sp>
        <p:nvSpPr>
          <p:cNvPr id="81934" name="Rectangle 16">
            <a:extLst>
              <a:ext uri="{FF2B5EF4-FFF2-40B4-BE49-F238E27FC236}">
                <a16:creationId xmlns:a16="http://schemas.microsoft.com/office/drawing/2014/main" id="{BD64EFBC-BFB0-4471-9435-4EC3F9B6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42926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/>
              <a:t>无阻尼衰减振荡</a:t>
            </a:r>
          </a:p>
        </p:txBody>
      </p:sp>
      <p:graphicFrame>
        <p:nvGraphicFramePr>
          <p:cNvPr id="81935" name="Object 18">
            <a:extLst>
              <a:ext uri="{FF2B5EF4-FFF2-40B4-BE49-F238E27FC236}">
                <a16:creationId xmlns:a16="http://schemas.microsoft.com/office/drawing/2014/main" id="{B3EA58DD-342E-4175-A9EE-0FE605980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1808163"/>
          <a:ext cx="10795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公式" r:id="rId18" imgW="615913" imgH="425355" progId="Equation.3">
                  <p:embed/>
                </p:oleObj>
              </mc:Choice>
              <mc:Fallback>
                <p:oleObj name="公式" r:id="rId18" imgW="615913" imgH="425355" progId="Equation.3">
                  <p:embed/>
                  <p:pic>
                    <p:nvPicPr>
                      <p:cNvPr id="81935" name="Object 18">
                        <a:extLst>
                          <a:ext uri="{FF2B5EF4-FFF2-40B4-BE49-F238E27FC236}">
                            <a16:creationId xmlns:a16="http://schemas.microsoft.com/office/drawing/2014/main" id="{B3EA58DD-342E-4175-A9EE-0FE605980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808163"/>
                        <a:ext cx="1079500" cy="7572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9">
            <a:extLst>
              <a:ext uri="{FF2B5EF4-FFF2-40B4-BE49-F238E27FC236}">
                <a16:creationId xmlns:a16="http://schemas.microsoft.com/office/drawing/2014/main" id="{131D9D3B-9BC3-4BE3-82E0-0756504AD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2600325"/>
          <a:ext cx="10795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公式" r:id="rId20" imgW="615913" imgH="425355" progId="Equation.3">
                  <p:embed/>
                </p:oleObj>
              </mc:Choice>
              <mc:Fallback>
                <p:oleObj name="公式" r:id="rId20" imgW="615913" imgH="425355" progId="Equation.3">
                  <p:embed/>
                  <p:pic>
                    <p:nvPicPr>
                      <p:cNvPr id="81936" name="Object 19">
                        <a:extLst>
                          <a:ext uri="{FF2B5EF4-FFF2-40B4-BE49-F238E27FC236}">
                            <a16:creationId xmlns:a16="http://schemas.microsoft.com/office/drawing/2014/main" id="{131D9D3B-9BC3-4BE3-82E0-0756504AD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600325"/>
                        <a:ext cx="1079500" cy="757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20">
            <a:extLst>
              <a:ext uri="{FF2B5EF4-FFF2-40B4-BE49-F238E27FC236}">
                <a16:creationId xmlns:a16="http://schemas.microsoft.com/office/drawing/2014/main" id="{EE854FB7-37F5-48AE-AAC7-3FFEC8A49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0175" y="3392488"/>
          <a:ext cx="10588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公式" r:id="rId22" imgW="603287" imgH="425355" progId="Equation.3">
                  <p:embed/>
                </p:oleObj>
              </mc:Choice>
              <mc:Fallback>
                <p:oleObj name="公式" r:id="rId22" imgW="603287" imgH="425355" progId="Equation.3">
                  <p:embed/>
                  <p:pic>
                    <p:nvPicPr>
                      <p:cNvPr id="81937" name="Object 20">
                        <a:extLst>
                          <a:ext uri="{FF2B5EF4-FFF2-40B4-BE49-F238E27FC236}">
                            <a16:creationId xmlns:a16="http://schemas.microsoft.com/office/drawing/2014/main" id="{EE854FB7-37F5-48AE-AAC7-3FFEC8A49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175" y="3392488"/>
                        <a:ext cx="1058863" cy="7572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21">
            <a:extLst>
              <a:ext uri="{FF2B5EF4-FFF2-40B4-BE49-F238E27FC236}">
                <a16:creationId xmlns:a16="http://schemas.microsoft.com/office/drawing/2014/main" id="{2ED2CF8D-CD95-4A15-980A-56D795905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4365625"/>
          <a:ext cx="6492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公式" r:id="rId24" imgW="361814" imgH="158566" progId="Equation.3">
                  <p:embed/>
                </p:oleObj>
              </mc:Choice>
              <mc:Fallback>
                <p:oleObj name="公式" r:id="rId24" imgW="361814" imgH="158566" progId="Equation.3">
                  <p:embed/>
                  <p:pic>
                    <p:nvPicPr>
                      <p:cNvPr id="81938" name="Object 21">
                        <a:extLst>
                          <a:ext uri="{FF2B5EF4-FFF2-40B4-BE49-F238E27FC236}">
                            <a16:creationId xmlns:a16="http://schemas.microsoft.com/office/drawing/2014/main" id="{2ED2CF8D-CD95-4A15-980A-56D795905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365625"/>
                        <a:ext cx="649288" cy="3032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9" name="Text Box 22">
            <a:extLst>
              <a:ext uri="{FF2B5EF4-FFF2-40B4-BE49-F238E27FC236}">
                <a16:creationId xmlns:a16="http://schemas.microsoft.com/office/drawing/2014/main" id="{EA58A749-4893-49D5-B68A-65D633FD7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941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3.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同前。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81940" name="Text Box 23">
            <a:extLst>
              <a:ext uri="{FF2B5EF4-FFF2-40B4-BE49-F238E27FC236}">
                <a16:creationId xmlns:a16="http://schemas.microsoft.com/office/drawing/2014/main" id="{04F5968A-C45E-4120-8918-BADBB60F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6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4.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波形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81941" name="Text Box 24">
            <a:extLst>
              <a:ext uri="{FF2B5EF4-FFF2-40B4-BE49-F238E27FC236}">
                <a16:creationId xmlns:a16="http://schemas.microsoft.com/office/drawing/2014/main" id="{9DA2669B-DA65-41AD-BEBB-4FCDEF82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65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画波形原则：从初值            终值。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81942" name="Line 25">
            <a:extLst>
              <a:ext uri="{FF2B5EF4-FFF2-40B4-BE49-F238E27FC236}">
                <a16:creationId xmlns:a16="http://schemas.microsoft.com/office/drawing/2014/main" id="{D27490E7-F797-4322-8FF8-41FBE1FBF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63817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43" name="Object 26">
            <a:extLst>
              <a:ext uri="{FF2B5EF4-FFF2-40B4-BE49-F238E27FC236}">
                <a16:creationId xmlns:a16="http://schemas.microsoft.com/office/drawing/2014/main" id="{781E25AC-B05F-4C13-B3AF-6C26C1F1E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876925"/>
          <a:ext cx="503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公式" r:id="rId26" imgW="184261" imgH="209704" progId="Equation.3">
                  <p:embed/>
                </p:oleObj>
              </mc:Choice>
              <mc:Fallback>
                <p:oleObj name="公式" r:id="rId26" imgW="184261" imgH="209704" progId="Equation.3">
                  <p:embed/>
                  <p:pic>
                    <p:nvPicPr>
                      <p:cNvPr id="81943" name="Object 26">
                        <a:extLst>
                          <a:ext uri="{FF2B5EF4-FFF2-40B4-BE49-F238E27FC236}">
                            <a16:creationId xmlns:a16="http://schemas.microsoft.com/office/drawing/2014/main" id="{781E25AC-B05F-4C13-B3AF-6C26C1F1E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76925"/>
                        <a:ext cx="5032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>
            <a:extLst>
              <a:ext uri="{FF2B5EF4-FFF2-40B4-BE49-F238E27FC236}">
                <a16:creationId xmlns:a16="http://schemas.microsoft.com/office/drawing/2014/main" id="{D8F09AF7-B875-42F3-ABAF-EC67B9AC3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例：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过阻尼</a:t>
            </a:r>
            <a:endParaRPr kumimoji="1" lang="zh-CN" altLang="en-US" sz="24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Text Box 5">
            <a:extLst>
              <a:ext uri="{FF2B5EF4-FFF2-40B4-BE49-F238E27FC236}">
                <a16:creationId xmlns:a16="http://schemas.microsoft.com/office/drawing/2014/main" id="{39A1DE34-A606-47C6-AA79-69FB21D9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 </a:t>
            </a:r>
            <a:r>
              <a:rPr kumimoji="1" lang="en-US" altLang="zh-CN" sz="2400" b="1"/>
              <a:t>u</a:t>
            </a:r>
            <a:r>
              <a:rPr kumimoji="1" lang="en-US" altLang="zh-CN" sz="2400" b="1" baseline="-25000"/>
              <a:t>c</a:t>
            </a:r>
            <a:r>
              <a:rPr kumimoji="1" lang="en-US" altLang="zh-CN" sz="2400" b="1"/>
              <a:t>(0</a:t>
            </a:r>
            <a:r>
              <a:rPr kumimoji="1" lang="en-US" altLang="zh-CN" sz="2400" b="1" baseline="-25000"/>
              <a:t>-</a:t>
            </a:r>
            <a:r>
              <a:rPr kumimoji="1" lang="en-US" altLang="zh-CN" sz="2400" b="1"/>
              <a:t>)=0</a:t>
            </a:r>
          </a:p>
        </p:txBody>
      </p:sp>
      <p:sp>
        <p:nvSpPr>
          <p:cNvPr id="83972" name="Line 6">
            <a:extLst>
              <a:ext uri="{FF2B5EF4-FFF2-40B4-BE49-F238E27FC236}">
                <a16:creationId xmlns:a16="http://schemas.microsoft.com/office/drawing/2014/main" id="{843EC2A7-6898-4B3E-A9C4-8A8829F00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1416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3" name="Line 7">
            <a:extLst>
              <a:ext uri="{FF2B5EF4-FFF2-40B4-BE49-F238E27FC236}">
                <a16:creationId xmlns:a16="http://schemas.microsoft.com/office/drawing/2014/main" id="{0579C047-C4B2-4998-9F91-7037256962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177482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4" name="Rectangle 8">
            <a:extLst>
              <a:ext uri="{FF2B5EF4-FFF2-40B4-BE49-F238E27FC236}">
                <a16:creationId xmlns:a16="http://schemas.microsoft.com/office/drawing/2014/main" id="{A785C7D5-3F1A-4CA4-B4AC-6E3BB3F7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5573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u</a:t>
            </a:r>
            <a:r>
              <a:rPr kumimoji="1" lang="en-US" altLang="zh-CN" sz="2400" b="1" baseline="-25000"/>
              <a:t>c</a:t>
            </a:r>
          </a:p>
        </p:txBody>
      </p:sp>
      <p:sp>
        <p:nvSpPr>
          <p:cNvPr id="83975" name="Rectangle 9">
            <a:extLst>
              <a:ext uri="{FF2B5EF4-FFF2-40B4-BE49-F238E27FC236}">
                <a16:creationId xmlns:a16="http://schemas.microsoft.com/office/drawing/2014/main" id="{B1B0DFEF-FF63-40A6-9680-A866FCC1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7082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  <a:endParaRPr kumimoji="1" lang="en-US" altLang="zh-CN" sz="2400" b="1" baseline="-25000"/>
          </a:p>
        </p:txBody>
      </p:sp>
      <p:sp>
        <p:nvSpPr>
          <p:cNvPr id="83976" name="Line 10">
            <a:extLst>
              <a:ext uri="{FF2B5EF4-FFF2-40B4-BE49-F238E27FC236}">
                <a16:creationId xmlns:a16="http://schemas.microsoft.com/office/drawing/2014/main" id="{CB9D2A6D-DC0F-4BD8-9DB8-102EAA183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206625"/>
            <a:ext cx="22320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Rectangle 11">
            <a:extLst>
              <a:ext uri="{FF2B5EF4-FFF2-40B4-BE49-F238E27FC236}">
                <a16:creationId xmlns:a16="http://schemas.microsoft.com/office/drawing/2014/main" id="{7B468D17-56BF-4092-BBF8-788B7A57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98913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s</a:t>
            </a:r>
          </a:p>
        </p:txBody>
      </p:sp>
      <p:sp>
        <p:nvSpPr>
          <p:cNvPr id="83978" name="Rectangle 13">
            <a:extLst>
              <a:ext uri="{FF2B5EF4-FFF2-40B4-BE49-F238E27FC236}">
                <a16:creationId xmlns:a16="http://schemas.microsoft.com/office/drawing/2014/main" id="{1E9EF5B9-9C48-4A20-815B-7143F0FE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495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0</a:t>
            </a:r>
            <a:endParaRPr kumimoji="1" lang="en-US" altLang="zh-CN" sz="1800" b="1" baseline="-25000"/>
          </a:p>
        </p:txBody>
      </p:sp>
      <p:sp>
        <p:nvSpPr>
          <p:cNvPr id="83979" name="Text Box 14">
            <a:extLst>
              <a:ext uri="{FF2B5EF4-FFF2-40B4-BE49-F238E27FC236}">
                <a16:creationId xmlns:a16="http://schemas.microsoft.com/office/drawing/2014/main" id="{9CD578DE-9C23-482E-BF90-105B2C4C5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573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 </a:t>
            </a:r>
            <a:r>
              <a:rPr kumimoji="1" lang="en-US" altLang="zh-CN" sz="2400" b="1"/>
              <a:t>u</a:t>
            </a:r>
            <a:r>
              <a:rPr kumimoji="1" lang="en-US" altLang="zh-CN" sz="2400" b="1" baseline="-25000"/>
              <a:t>c</a:t>
            </a:r>
            <a:r>
              <a:rPr kumimoji="1" lang="en-US" altLang="zh-CN" sz="2400" b="1"/>
              <a:t>(0</a:t>
            </a:r>
            <a:r>
              <a:rPr kumimoji="1" lang="en-US" altLang="zh-CN" sz="2400" b="1" baseline="-25000"/>
              <a:t>-</a:t>
            </a:r>
            <a:r>
              <a:rPr kumimoji="1" lang="en-US" altLang="zh-CN" sz="2400" b="1"/>
              <a:t>)=U</a:t>
            </a:r>
            <a:r>
              <a:rPr kumimoji="1" lang="en-US" altLang="zh-CN" sz="2400" b="1" baseline="-25000"/>
              <a:t>0</a:t>
            </a:r>
          </a:p>
        </p:txBody>
      </p:sp>
      <p:sp>
        <p:nvSpPr>
          <p:cNvPr id="83980" name="Line 15">
            <a:extLst>
              <a:ext uri="{FF2B5EF4-FFF2-40B4-BE49-F238E27FC236}">
                <a16:creationId xmlns:a16="http://schemas.microsoft.com/office/drawing/2014/main" id="{774ECAE8-48F3-4C9C-B101-110FA0127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58420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1" name="Line 16">
            <a:extLst>
              <a:ext uri="{FF2B5EF4-FFF2-40B4-BE49-F238E27FC236}">
                <a16:creationId xmlns:a16="http://schemas.microsoft.com/office/drawing/2014/main" id="{E906C536-5F0C-4718-9024-540C64BF1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0625" y="4475163"/>
            <a:ext cx="0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2" name="Rectangle 17">
            <a:extLst>
              <a:ext uri="{FF2B5EF4-FFF2-40B4-BE49-F238E27FC236}">
                <a16:creationId xmlns:a16="http://schemas.microsoft.com/office/drawing/2014/main" id="{906FA474-4650-4561-8BCD-2719F228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4257675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u</a:t>
            </a:r>
            <a:r>
              <a:rPr kumimoji="1" lang="en-US" altLang="zh-CN" sz="2400" b="1" baseline="-25000"/>
              <a:t>c</a:t>
            </a:r>
          </a:p>
        </p:txBody>
      </p:sp>
      <p:sp>
        <p:nvSpPr>
          <p:cNvPr id="83983" name="Rectangle 18">
            <a:extLst>
              <a:ext uri="{FF2B5EF4-FFF2-40B4-BE49-F238E27FC236}">
                <a16:creationId xmlns:a16="http://schemas.microsoft.com/office/drawing/2014/main" id="{AB3EBFA7-D83F-4A3E-974F-7A17D12A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5408613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  <a:endParaRPr kumimoji="1" lang="en-US" altLang="zh-CN" sz="2400" b="1" baseline="-25000"/>
          </a:p>
        </p:txBody>
      </p:sp>
      <p:sp>
        <p:nvSpPr>
          <p:cNvPr id="83984" name="Line 19">
            <a:extLst>
              <a:ext uri="{FF2B5EF4-FFF2-40B4-BE49-F238E27FC236}">
                <a16:creationId xmlns:a16="http://schemas.microsoft.com/office/drawing/2014/main" id="{3A1BB58F-FA6E-4C3D-9A4B-DCB49338F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49069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5" name="Rectangle 20">
            <a:extLst>
              <a:ext uri="{FF2B5EF4-FFF2-40B4-BE49-F238E27FC236}">
                <a16:creationId xmlns:a16="http://schemas.microsoft.com/office/drawing/2014/main" id="{D9026A0F-BCC0-4494-994E-D970B985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1805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s</a:t>
            </a:r>
          </a:p>
        </p:txBody>
      </p:sp>
      <p:sp>
        <p:nvSpPr>
          <p:cNvPr id="83986" name="Rectangle 22">
            <a:extLst>
              <a:ext uri="{FF2B5EF4-FFF2-40B4-BE49-F238E27FC236}">
                <a16:creationId xmlns:a16="http://schemas.microsoft.com/office/drawing/2014/main" id="{9BDFD7B8-DFB3-499D-AC47-2F5E200C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57340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0</a:t>
            </a:r>
            <a:endParaRPr kumimoji="1" lang="en-US" altLang="zh-CN" sz="1800" b="1" baseline="-25000"/>
          </a:p>
        </p:txBody>
      </p:sp>
      <p:sp>
        <p:nvSpPr>
          <p:cNvPr id="83987" name="Rectangle 23">
            <a:extLst>
              <a:ext uri="{FF2B5EF4-FFF2-40B4-BE49-F238E27FC236}">
                <a16:creationId xmlns:a16="http://schemas.microsoft.com/office/drawing/2014/main" id="{6026777F-E663-4F5C-B21F-8B44D4BA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537368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0</a:t>
            </a:r>
          </a:p>
        </p:txBody>
      </p:sp>
      <p:sp>
        <p:nvSpPr>
          <p:cNvPr id="83988" name="Line 24">
            <a:extLst>
              <a:ext uri="{FF2B5EF4-FFF2-40B4-BE49-F238E27FC236}">
                <a16:creationId xmlns:a16="http://schemas.microsoft.com/office/drawing/2014/main" id="{0E40C72D-6F14-44C4-8BCA-DC7D2E9D6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3" y="58340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9" name="Line 25">
            <a:extLst>
              <a:ext uri="{FF2B5EF4-FFF2-40B4-BE49-F238E27FC236}">
                <a16:creationId xmlns:a16="http://schemas.microsoft.com/office/drawing/2014/main" id="{D5C92705-28A0-4890-8B79-8D8E7BA12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2513" y="446722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0" name="Rectangle 26">
            <a:extLst>
              <a:ext uri="{FF2B5EF4-FFF2-40B4-BE49-F238E27FC236}">
                <a16:creationId xmlns:a16="http://schemas.microsoft.com/office/drawing/2014/main" id="{373EC243-0358-4F20-A36D-9A9259AA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2497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u</a:t>
            </a:r>
            <a:r>
              <a:rPr kumimoji="1" lang="en-US" altLang="zh-CN" sz="2400" b="1" baseline="-25000"/>
              <a:t>c</a:t>
            </a:r>
          </a:p>
        </p:txBody>
      </p:sp>
      <p:sp>
        <p:nvSpPr>
          <p:cNvPr id="83991" name="Rectangle 27">
            <a:extLst>
              <a:ext uri="{FF2B5EF4-FFF2-40B4-BE49-F238E27FC236}">
                <a16:creationId xmlns:a16="http://schemas.microsoft.com/office/drawing/2014/main" id="{514E27A4-AC11-4474-AE70-9005FA00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54006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  <a:endParaRPr kumimoji="1" lang="en-US" altLang="zh-CN" sz="2400" b="1" baseline="-25000"/>
          </a:p>
        </p:txBody>
      </p:sp>
      <p:sp>
        <p:nvSpPr>
          <p:cNvPr id="83992" name="Line 28">
            <a:extLst>
              <a:ext uri="{FF2B5EF4-FFF2-40B4-BE49-F238E27FC236}">
                <a16:creationId xmlns:a16="http://schemas.microsoft.com/office/drawing/2014/main" id="{EBAACCBC-3EA6-4A02-8015-8A4A9C3F3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3" y="4899025"/>
            <a:ext cx="22320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3" name="Rectangle 29">
            <a:extLst>
              <a:ext uri="{FF2B5EF4-FFF2-40B4-BE49-F238E27FC236}">
                <a16:creationId xmlns:a16="http://schemas.microsoft.com/office/drawing/2014/main" id="{F69410A9-B0A8-4DCD-AD2C-C48BE7A9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710113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s</a:t>
            </a:r>
          </a:p>
        </p:txBody>
      </p:sp>
      <p:sp>
        <p:nvSpPr>
          <p:cNvPr id="83994" name="Rectangle 31">
            <a:extLst>
              <a:ext uri="{FF2B5EF4-FFF2-40B4-BE49-F238E27FC236}">
                <a16:creationId xmlns:a16="http://schemas.microsoft.com/office/drawing/2014/main" id="{3C037570-57A4-4681-BBC6-3F37339E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5726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0</a:t>
            </a:r>
            <a:endParaRPr kumimoji="1" lang="en-US" altLang="zh-CN" sz="1800" b="1" baseline="-25000"/>
          </a:p>
        </p:txBody>
      </p:sp>
      <p:sp>
        <p:nvSpPr>
          <p:cNvPr id="83995" name="Rectangle 32">
            <a:extLst>
              <a:ext uri="{FF2B5EF4-FFF2-40B4-BE49-F238E27FC236}">
                <a16:creationId xmlns:a16="http://schemas.microsoft.com/office/drawing/2014/main" id="{B7116929-C5C3-455F-B18E-F3848220E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5365750"/>
            <a:ext cx="433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0</a:t>
            </a:r>
          </a:p>
        </p:txBody>
      </p:sp>
      <p:sp>
        <p:nvSpPr>
          <p:cNvPr id="83996" name="Freeform 33">
            <a:extLst>
              <a:ext uri="{FF2B5EF4-FFF2-40B4-BE49-F238E27FC236}">
                <a16:creationId xmlns:a16="http://schemas.microsoft.com/office/drawing/2014/main" id="{074F47F9-3196-4C8C-8103-F2DF3656CE8A}"/>
              </a:ext>
            </a:extLst>
          </p:cNvPr>
          <p:cNvSpPr>
            <a:spLocks/>
          </p:cNvSpPr>
          <p:nvPr/>
        </p:nvSpPr>
        <p:spPr bwMode="auto">
          <a:xfrm>
            <a:off x="1187450" y="2205038"/>
            <a:ext cx="2089150" cy="936625"/>
          </a:xfrm>
          <a:custGeom>
            <a:avLst/>
            <a:gdLst>
              <a:gd name="T0" fmla="*/ 0 w 1316"/>
              <a:gd name="T1" fmla="*/ 2147483646 h 590"/>
              <a:gd name="T2" fmla="*/ 2147483646 w 1316"/>
              <a:gd name="T3" fmla="*/ 2147483646 h 590"/>
              <a:gd name="T4" fmla="*/ 2147483646 w 1316"/>
              <a:gd name="T5" fmla="*/ 2147483646 h 590"/>
              <a:gd name="T6" fmla="*/ 2147483646 w 1316"/>
              <a:gd name="T7" fmla="*/ 2147483646 h 590"/>
              <a:gd name="T8" fmla="*/ 2147483646 w 1316"/>
              <a:gd name="T9" fmla="*/ 0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6" h="590">
                <a:moveTo>
                  <a:pt x="0" y="590"/>
                </a:moveTo>
                <a:cubicBezTo>
                  <a:pt x="23" y="537"/>
                  <a:pt x="46" y="484"/>
                  <a:pt x="91" y="408"/>
                </a:cubicBezTo>
                <a:cubicBezTo>
                  <a:pt x="136" y="332"/>
                  <a:pt x="197" y="196"/>
                  <a:pt x="272" y="136"/>
                </a:cubicBezTo>
                <a:cubicBezTo>
                  <a:pt x="347" y="76"/>
                  <a:pt x="370" y="68"/>
                  <a:pt x="544" y="45"/>
                </a:cubicBezTo>
                <a:cubicBezTo>
                  <a:pt x="718" y="22"/>
                  <a:pt x="1017" y="11"/>
                  <a:pt x="131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7" name="Freeform 34">
            <a:extLst>
              <a:ext uri="{FF2B5EF4-FFF2-40B4-BE49-F238E27FC236}">
                <a16:creationId xmlns:a16="http://schemas.microsoft.com/office/drawing/2014/main" id="{FAB9D53B-AF2B-468A-9CAA-C7BFBFFD9592}"/>
              </a:ext>
            </a:extLst>
          </p:cNvPr>
          <p:cNvSpPr>
            <a:spLocks/>
          </p:cNvSpPr>
          <p:nvPr/>
        </p:nvSpPr>
        <p:spPr bwMode="auto">
          <a:xfrm>
            <a:off x="1187450" y="4941888"/>
            <a:ext cx="1728788" cy="647700"/>
          </a:xfrm>
          <a:custGeom>
            <a:avLst/>
            <a:gdLst>
              <a:gd name="T0" fmla="*/ 0 w 1316"/>
              <a:gd name="T1" fmla="*/ 2147483646 h 590"/>
              <a:gd name="T2" fmla="*/ 2147483646 w 1316"/>
              <a:gd name="T3" fmla="*/ 2147483646 h 590"/>
              <a:gd name="T4" fmla="*/ 2147483646 w 1316"/>
              <a:gd name="T5" fmla="*/ 2147483646 h 590"/>
              <a:gd name="T6" fmla="*/ 2147483646 w 1316"/>
              <a:gd name="T7" fmla="*/ 2147483646 h 590"/>
              <a:gd name="T8" fmla="*/ 2147483646 w 1316"/>
              <a:gd name="T9" fmla="*/ 0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6" h="590">
                <a:moveTo>
                  <a:pt x="0" y="590"/>
                </a:moveTo>
                <a:cubicBezTo>
                  <a:pt x="23" y="537"/>
                  <a:pt x="46" y="484"/>
                  <a:pt x="91" y="408"/>
                </a:cubicBezTo>
                <a:cubicBezTo>
                  <a:pt x="136" y="332"/>
                  <a:pt x="197" y="196"/>
                  <a:pt x="272" y="136"/>
                </a:cubicBezTo>
                <a:cubicBezTo>
                  <a:pt x="347" y="76"/>
                  <a:pt x="370" y="68"/>
                  <a:pt x="544" y="45"/>
                </a:cubicBezTo>
                <a:cubicBezTo>
                  <a:pt x="718" y="22"/>
                  <a:pt x="1017" y="11"/>
                  <a:pt x="131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8" name="Freeform 35">
            <a:extLst>
              <a:ext uri="{FF2B5EF4-FFF2-40B4-BE49-F238E27FC236}">
                <a16:creationId xmlns:a16="http://schemas.microsoft.com/office/drawing/2014/main" id="{882FAE48-5176-4397-96B1-76F52C27A8EE}"/>
              </a:ext>
            </a:extLst>
          </p:cNvPr>
          <p:cNvSpPr>
            <a:spLocks/>
          </p:cNvSpPr>
          <p:nvPr/>
        </p:nvSpPr>
        <p:spPr bwMode="auto">
          <a:xfrm flipV="1">
            <a:off x="4859338" y="4941888"/>
            <a:ext cx="1728787" cy="647700"/>
          </a:xfrm>
          <a:custGeom>
            <a:avLst/>
            <a:gdLst>
              <a:gd name="T0" fmla="*/ 0 w 1316"/>
              <a:gd name="T1" fmla="*/ 2147483646 h 590"/>
              <a:gd name="T2" fmla="*/ 2147483646 w 1316"/>
              <a:gd name="T3" fmla="*/ 2147483646 h 590"/>
              <a:gd name="T4" fmla="*/ 2147483646 w 1316"/>
              <a:gd name="T5" fmla="*/ 2147483646 h 590"/>
              <a:gd name="T6" fmla="*/ 2147483646 w 1316"/>
              <a:gd name="T7" fmla="*/ 2147483646 h 590"/>
              <a:gd name="T8" fmla="*/ 2147483646 w 1316"/>
              <a:gd name="T9" fmla="*/ 0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6" h="590">
                <a:moveTo>
                  <a:pt x="0" y="590"/>
                </a:moveTo>
                <a:cubicBezTo>
                  <a:pt x="23" y="537"/>
                  <a:pt x="46" y="484"/>
                  <a:pt x="91" y="408"/>
                </a:cubicBezTo>
                <a:cubicBezTo>
                  <a:pt x="136" y="332"/>
                  <a:pt x="197" y="196"/>
                  <a:pt x="272" y="136"/>
                </a:cubicBezTo>
                <a:cubicBezTo>
                  <a:pt x="347" y="76"/>
                  <a:pt x="370" y="68"/>
                  <a:pt x="544" y="45"/>
                </a:cubicBezTo>
                <a:cubicBezTo>
                  <a:pt x="718" y="22"/>
                  <a:pt x="1017" y="11"/>
                  <a:pt x="131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9" name="Line 36">
            <a:extLst>
              <a:ext uri="{FF2B5EF4-FFF2-40B4-BE49-F238E27FC236}">
                <a16:creationId xmlns:a16="http://schemas.microsoft.com/office/drawing/2014/main" id="{8057DE7F-9EFA-42D9-AEC0-433D886EF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5895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BBE65231-6B70-4759-A7CB-6C5AE6146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404813"/>
            <a:ext cx="573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§13</a:t>
            </a:r>
            <a:r>
              <a:rPr kumimoji="1" lang="zh-CN" altLang="en-US" b="1">
                <a:latin typeface="Times New Roman" panose="02020603050405020304" pitchFamily="18" charset="0"/>
              </a:rPr>
              <a:t>－</a:t>
            </a:r>
            <a:r>
              <a:rPr kumimoji="1" lang="en-US" altLang="zh-CN" b="1">
                <a:latin typeface="Times New Roman" panose="02020603050405020304" pitchFamily="18" charset="0"/>
              </a:rPr>
              <a:t>2  </a:t>
            </a:r>
            <a:r>
              <a:rPr kumimoji="1" lang="zh-CN" altLang="en-US" b="1">
                <a:latin typeface="Times New Roman" panose="02020603050405020304" pitchFamily="18" charset="0"/>
              </a:rPr>
              <a:t>电压、电流初始值计算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9AC27E7F-7A07-4933-8698-001BA5240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87475"/>
            <a:ext cx="748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初始值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—— 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＋时的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值，即</a:t>
            </a:r>
            <a:r>
              <a:rPr kumimoji="1" lang="en-US" altLang="zh-CN" sz="2400" b="1"/>
              <a:t>u(0+)</a:t>
            </a:r>
            <a:r>
              <a:rPr kumimoji="1" lang="zh-CN" altLang="en-US" sz="2400" b="1"/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/>
              <a:t>(0+)</a:t>
            </a:r>
            <a:r>
              <a:rPr kumimoji="1" lang="zh-CN" altLang="en-US" sz="2400" b="1"/>
              <a:t>。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4F23AE25-1C1E-4F24-A9CE-3F76683B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计算初始值的意义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F7D5A818-DC59-4086-988E-C910E60C4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76327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便于解微分方程时定时间常数。</a:t>
            </a:r>
            <a:endParaRPr kumimoji="1" lang="zh-CN" altLang="en-US" sz="2400" b="1" baseline="-25000"/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002C1C81-E4B7-40D0-88D4-E9EFADC1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2845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二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初始值的计算步骤</a:t>
            </a:r>
          </a:p>
        </p:txBody>
      </p:sp>
      <p:sp>
        <p:nvSpPr>
          <p:cNvPr id="13322" name="AutoShape 10">
            <a:extLst>
              <a:ext uri="{FF2B5EF4-FFF2-40B4-BE49-F238E27FC236}">
                <a16:creationId xmlns:a16="http://schemas.microsoft.com/office/drawing/2014/main" id="{C588A2B6-86C4-4458-A79F-D95FF534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33825"/>
            <a:ext cx="1150937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分析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F990F099-9DE9-4CE2-90DE-BD71BDE5A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906838"/>
            <a:ext cx="252028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关键是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 dirty="0"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电路</a:t>
            </a:r>
            <a:endParaRPr kumimoji="1" lang="zh-CN" altLang="en-US" sz="2400" b="1" baseline="-25000" dirty="0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FF7EC457-7096-4ABA-B717-6424854E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899025"/>
            <a:ext cx="5220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C:</a:t>
            </a:r>
            <a:endParaRPr kumimoji="1" lang="en-US" altLang="zh-CN" sz="2400" b="1" baseline="-25000" dirty="0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8BCBC0D7-0827-47F9-AF8B-93248B64D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25938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1576CE7C-6FF0-4767-8C5F-B50CEF3CF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3308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16B861F2-D822-433F-8150-B70B1BBF9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11492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9233E272-111F-4C06-A02F-5D0C8E3F01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53308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A72096DC-774B-4801-9E08-C59F5BCC7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4683125"/>
            <a:ext cx="1584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压源替代</a:t>
            </a:r>
            <a:endParaRPr kumimoji="1" lang="zh-CN" altLang="en-US" sz="2400" b="1" baseline="-25000"/>
          </a:p>
        </p:txBody>
      </p:sp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84D1F9FF-3350-4525-844B-C55385E0F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69872"/>
              </p:ext>
            </p:extLst>
          </p:nvPr>
        </p:nvGraphicFramePr>
        <p:xfrm>
          <a:off x="1352450" y="6114256"/>
          <a:ext cx="23510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:a16="http://schemas.microsoft.com/office/drawing/2014/main" id="{84D1F9FF-3350-4525-844B-C55385E0F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450" y="6114256"/>
                        <a:ext cx="23510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>
            <a:extLst>
              <a:ext uri="{FF2B5EF4-FFF2-40B4-BE49-F238E27FC236}">
                <a16:creationId xmlns:a16="http://schemas.microsoft.com/office/drawing/2014/main" id="{4A7D2C9A-A8FC-4CED-8711-491545E8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92825"/>
            <a:ext cx="3816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由换路前的稳定电路求出</a:t>
            </a:r>
            <a:endParaRPr kumimoji="1" lang="zh-CN" altLang="en-US" sz="2400" b="1" baseline="-25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251E71-368B-4F6A-8530-6710A2BF5F1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1574922" y="4811458"/>
            <a:ext cx="1906144" cy="1268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2955D5-0AD8-4FB9-BBAD-40DEDBEB3F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5887460" y="4582870"/>
            <a:ext cx="1969875" cy="1009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/>
      <p:bldP spid="13320" grpId="0"/>
      <p:bldP spid="13321" grpId="0"/>
      <p:bldP spid="13322" grpId="0" animBg="1"/>
      <p:bldP spid="13323" grpId="0"/>
      <p:bldP spid="13324" grpId="0"/>
      <p:bldP spid="13330" grpId="0"/>
      <p:bldP spid="133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A6129DAC-1EA5-4278-AC6B-66CEC166C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762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</a:rPr>
              <a:t>欠阻尼</a:t>
            </a:r>
          </a:p>
        </p:txBody>
      </p:sp>
      <p:sp>
        <p:nvSpPr>
          <p:cNvPr id="84995" name="Line 5">
            <a:extLst>
              <a:ext uri="{FF2B5EF4-FFF2-40B4-BE49-F238E27FC236}">
                <a16:creationId xmlns:a16="http://schemas.microsoft.com/office/drawing/2014/main" id="{E4B815D5-0A3A-448F-AB29-EBF30F4A8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488" y="310991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Rectangle 7">
            <a:extLst>
              <a:ext uri="{FF2B5EF4-FFF2-40B4-BE49-F238E27FC236}">
                <a16:creationId xmlns:a16="http://schemas.microsoft.com/office/drawing/2014/main" id="{4378D044-E41F-4389-9791-4B75C9D5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1255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u</a:t>
            </a:r>
            <a:r>
              <a:rPr kumimoji="1" lang="en-US" altLang="zh-CN" sz="2400" b="1" baseline="-25000"/>
              <a:t>c</a:t>
            </a:r>
          </a:p>
        </p:txBody>
      </p:sp>
      <p:sp>
        <p:nvSpPr>
          <p:cNvPr id="84997" name="Rectangle 8">
            <a:extLst>
              <a:ext uri="{FF2B5EF4-FFF2-40B4-BE49-F238E27FC236}">
                <a16:creationId xmlns:a16="http://schemas.microsoft.com/office/drawing/2014/main" id="{8391F13E-8C5C-436C-801C-6D554836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267652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  <a:endParaRPr kumimoji="1" lang="en-US" altLang="zh-CN" sz="2400" b="1" baseline="-25000"/>
          </a:p>
        </p:txBody>
      </p:sp>
      <p:sp>
        <p:nvSpPr>
          <p:cNvPr id="84998" name="Line 9">
            <a:extLst>
              <a:ext uri="{FF2B5EF4-FFF2-40B4-BE49-F238E27FC236}">
                <a16:creationId xmlns:a16="http://schemas.microsoft.com/office/drawing/2014/main" id="{471C4BFD-4FB1-44AD-B5F7-A601788B93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1925" y="2173288"/>
            <a:ext cx="2347913" cy="15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9" name="Rectangle 10">
            <a:extLst>
              <a:ext uri="{FF2B5EF4-FFF2-40B4-BE49-F238E27FC236}">
                <a16:creationId xmlns:a16="http://schemas.microsoft.com/office/drawing/2014/main" id="{3A78D249-306D-4ED3-969E-B7DBDBFC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5738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s</a:t>
            </a:r>
          </a:p>
        </p:txBody>
      </p:sp>
      <p:sp>
        <p:nvSpPr>
          <p:cNvPr id="85000" name="Rectangle 11">
            <a:extLst>
              <a:ext uri="{FF2B5EF4-FFF2-40B4-BE49-F238E27FC236}">
                <a16:creationId xmlns:a16="http://schemas.microsoft.com/office/drawing/2014/main" id="{F855D1F5-2DB6-4BA5-9372-4DFF6838F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917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0</a:t>
            </a:r>
            <a:endParaRPr kumimoji="1" lang="en-US" altLang="zh-CN" sz="1800" b="1" baseline="-25000"/>
          </a:p>
        </p:txBody>
      </p:sp>
      <p:sp>
        <p:nvSpPr>
          <p:cNvPr id="85001" name="Freeform 13">
            <a:extLst>
              <a:ext uri="{FF2B5EF4-FFF2-40B4-BE49-F238E27FC236}">
                <a16:creationId xmlns:a16="http://schemas.microsoft.com/office/drawing/2014/main" id="{8AA147EB-A425-45C0-AA8E-19D99BF098FB}"/>
              </a:ext>
            </a:extLst>
          </p:cNvPr>
          <p:cNvSpPr>
            <a:spLocks/>
          </p:cNvSpPr>
          <p:nvPr/>
        </p:nvSpPr>
        <p:spPr bwMode="auto">
          <a:xfrm>
            <a:off x="1403350" y="1754188"/>
            <a:ext cx="2089150" cy="1355725"/>
          </a:xfrm>
          <a:custGeom>
            <a:avLst/>
            <a:gdLst>
              <a:gd name="T0" fmla="*/ 0 w 2268"/>
              <a:gd name="T1" fmla="*/ 2147483646 h 854"/>
              <a:gd name="T2" fmla="*/ 2147483646 w 2268"/>
              <a:gd name="T3" fmla="*/ 2147483646 h 854"/>
              <a:gd name="T4" fmla="*/ 2147483646 w 2268"/>
              <a:gd name="T5" fmla="*/ 2147483646 h 854"/>
              <a:gd name="T6" fmla="*/ 2147483646 w 2268"/>
              <a:gd name="T7" fmla="*/ 2147483646 h 854"/>
              <a:gd name="T8" fmla="*/ 2147483646 w 2268"/>
              <a:gd name="T9" fmla="*/ 2147483646 h 854"/>
              <a:gd name="T10" fmla="*/ 2147483646 w 2268"/>
              <a:gd name="T11" fmla="*/ 2147483646 h 854"/>
              <a:gd name="T12" fmla="*/ 2147483646 w 2268"/>
              <a:gd name="T13" fmla="*/ 2147483646 h 854"/>
              <a:gd name="T14" fmla="*/ 2147483646 w 2268"/>
              <a:gd name="T15" fmla="*/ 2147483646 h 854"/>
              <a:gd name="T16" fmla="*/ 2147483646 w 2268"/>
              <a:gd name="T17" fmla="*/ 2147483646 h 854"/>
              <a:gd name="T18" fmla="*/ 2147483646 w 2268"/>
              <a:gd name="T19" fmla="*/ 2147483646 h 854"/>
              <a:gd name="T20" fmla="*/ 2147483646 w 2268"/>
              <a:gd name="T21" fmla="*/ 2147483646 h 854"/>
              <a:gd name="T22" fmla="*/ 2147483646 w 2268"/>
              <a:gd name="T23" fmla="*/ 2147483646 h 854"/>
              <a:gd name="T24" fmla="*/ 2147483646 w 2268"/>
              <a:gd name="T25" fmla="*/ 2147483646 h 854"/>
              <a:gd name="T26" fmla="*/ 2147483646 w 2268"/>
              <a:gd name="T27" fmla="*/ 2147483646 h 854"/>
              <a:gd name="T28" fmla="*/ 2147483646 w 2268"/>
              <a:gd name="T29" fmla="*/ 2147483646 h 854"/>
              <a:gd name="T30" fmla="*/ 2147483646 w 2268"/>
              <a:gd name="T31" fmla="*/ 2147483646 h 854"/>
              <a:gd name="T32" fmla="*/ 2147483646 w 2268"/>
              <a:gd name="T33" fmla="*/ 2147483646 h 854"/>
              <a:gd name="T34" fmla="*/ 2147483646 w 2268"/>
              <a:gd name="T35" fmla="*/ 2147483646 h 85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68" h="854">
                <a:moveTo>
                  <a:pt x="0" y="854"/>
                </a:moveTo>
                <a:cubicBezTo>
                  <a:pt x="30" y="835"/>
                  <a:pt x="61" y="816"/>
                  <a:pt x="91" y="763"/>
                </a:cubicBezTo>
                <a:cubicBezTo>
                  <a:pt x="121" y="710"/>
                  <a:pt x="152" y="605"/>
                  <a:pt x="182" y="537"/>
                </a:cubicBezTo>
                <a:cubicBezTo>
                  <a:pt x="212" y="469"/>
                  <a:pt x="249" y="401"/>
                  <a:pt x="272" y="355"/>
                </a:cubicBezTo>
                <a:cubicBezTo>
                  <a:pt x="295" y="309"/>
                  <a:pt x="288" y="317"/>
                  <a:pt x="318" y="264"/>
                </a:cubicBezTo>
                <a:cubicBezTo>
                  <a:pt x="348" y="211"/>
                  <a:pt x="409" y="76"/>
                  <a:pt x="454" y="38"/>
                </a:cubicBezTo>
                <a:cubicBezTo>
                  <a:pt x="499" y="0"/>
                  <a:pt x="545" y="0"/>
                  <a:pt x="590" y="38"/>
                </a:cubicBezTo>
                <a:cubicBezTo>
                  <a:pt x="635" y="76"/>
                  <a:pt x="681" y="204"/>
                  <a:pt x="726" y="264"/>
                </a:cubicBezTo>
                <a:cubicBezTo>
                  <a:pt x="771" y="324"/>
                  <a:pt x="824" y="378"/>
                  <a:pt x="862" y="401"/>
                </a:cubicBezTo>
                <a:cubicBezTo>
                  <a:pt x="900" y="424"/>
                  <a:pt x="915" y="416"/>
                  <a:pt x="953" y="401"/>
                </a:cubicBezTo>
                <a:cubicBezTo>
                  <a:pt x="991" y="386"/>
                  <a:pt x="1059" y="333"/>
                  <a:pt x="1089" y="310"/>
                </a:cubicBezTo>
                <a:cubicBezTo>
                  <a:pt x="1119" y="287"/>
                  <a:pt x="1111" y="287"/>
                  <a:pt x="1134" y="264"/>
                </a:cubicBezTo>
                <a:cubicBezTo>
                  <a:pt x="1157" y="241"/>
                  <a:pt x="1180" y="189"/>
                  <a:pt x="1225" y="174"/>
                </a:cubicBezTo>
                <a:cubicBezTo>
                  <a:pt x="1270" y="159"/>
                  <a:pt x="1353" y="159"/>
                  <a:pt x="1406" y="174"/>
                </a:cubicBezTo>
                <a:cubicBezTo>
                  <a:pt x="1459" y="189"/>
                  <a:pt x="1482" y="241"/>
                  <a:pt x="1542" y="264"/>
                </a:cubicBezTo>
                <a:cubicBezTo>
                  <a:pt x="1602" y="287"/>
                  <a:pt x="1701" y="310"/>
                  <a:pt x="1769" y="310"/>
                </a:cubicBezTo>
                <a:cubicBezTo>
                  <a:pt x="1837" y="310"/>
                  <a:pt x="1868" y="279"/>
                  <a:pt x="1951" y="264"/>
                </a:cubicBezTo>
                <a:cubicBezTo>
                  <a:pt x="2034" y="249"/>
                  <a:pt x="2151" y="234"/>
                  <a:pt x="2268" y="219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2" name="Line 14">
            <a:extLst>
              <a:ext uri="{FF2B5EF4-FFF2-40B4-BE49-F238E27FC236}">
                <a16:creationId xmlns:a16="http://schemas.microsoft.com/office/drawing/2014/main" id="{0906B731-E281-4647-8B61-2295D4D7F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15573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3" name="Line 15">
            <a:extLst>
              <a:ext uri="{FF2B5EF4-FFF2-40B4-BE49-F238E27FC236}">
                <a16:creationId xmlns:a16="http://schemas.microsoft.com/office/drawing/2014/main" id="{82B20F5D-8955-496D-BEBD-BEABA5C0C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347027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4" name="Rectangle 16">
            <a:extLst>
              <a:ext uri="{FF2B5EF4-FFF2-40B4-BE49-F238E27FC236}">
                <a16:creationId xmlns:a16="http://schemas.microsoft.com/office/drawing/2014/main" id="{93A55BAC-0C91-4DEB-96FA-044F7F9B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981075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u</a:t>
            </a:r>
            <a:r>
              <a:rPr kumimoji="1" lang="en-US" altLang="zh-CN" sz="2400" b="1" baseline="-25000"/>
              <a:t>c</a:t>
            </a:r>
          </a:p>
        </p:txBody>
      </p:sp>
      <p:sp>
        <p:nvSpPr>
          <p:cNvPr id="85005" name="Rectangle 17">
            <a:extLst>
              <a:ext uri="{FF2B5EF4-FFF2-40B4-BE49-F238E27FC236}">
                <a16:creationId xmlns:a16="http://schemas.microsoft.com/office/drawing/2014/main" id="{610E00CA-2001-4840-A9A9-27F72AC5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30368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  <a:endParaRPr kumimoji="1" lang="en-US" altLang="zh-CN" sz="2400" b="1" baseline="-25000"/>
          </a:p>
        </p:txBody>
      </p:sp>
      <p:sp>
        <p:nvSpPr>
          <p:cNvPr id="85006" name="Line 18">
            <a:extLst>
              <a:ext uri="{FF2B5EF4-FFF2-40B4-BE49-F238E27FC236}">
                <a16:creationId xmlns:a16="http://schemas.microsoft.com/office/drawing/2014/main" id="{4695967E-ED22-4949-9859-0B4896D63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2133600"/>
            <a:ext cx="2347913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7" name="Rectangle 19">
            <a:extLst>
              <a:ext uri="{FF2B5EF4-FFF2-40B4-BE49-F238E27FC236}">
                <a16:creationId xmlns:a16="http://schemas.microsoft.com/office/drawing/2014/main" id="{644FC10B-D065-46D0-9276-021B2B02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9177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s</a:t>
            </a:r>
          </a:p>
        </p:txBody>
      </p:sp>
      <p:sp>
        <p:nvSpPr>
          <p:cNvPr id="85008" name="Rectangle 20">
            <a:extLst>
              <a:ext uri="{FF2B5EF4-FFF2-40B4-BE49-F238E27FC236}">
                <a16:creationId xmlns:a16="http://schemas.microsoft.com/office/drawing/2014/main" id="{4AB5BC46-73B5-42ED-B0FE-AC07F3C0F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2781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0</a:t>
            </a:r>
            <a:endParaRPr kumimoji="1" lang="en-US" altLang="zh-CN" sz="1800" b="1" baseline="-25000"/>
          </a:p>
        </p:txBody>
      </p:sp>
      <p:sp>
        <p:nvSpPr>
          <p:cNvPr id="85009" name="Freeform 21">
            <a:extLst>
              <a:ext uri="{FF2B5EF4-FFF2-40B4-BE49-F238E27FC236}">
                <a16:creationId xmlns:a16="http://schemas.microsoft.com/office/drawing/2014/main" id="{F6F6177C-23D3-4CF6-A958-E3E11A088B18}"/>
              </a:ext>
            </a:extLst>
          </p:cNvPr>
          <p:cNvSpPr>
            <a:spLocks/>
          </p:cNvSpPr>
          <p:nvPr/>
        </p:nvSpPr>
        <p:spPr bwMode="auto">
          <a:xfrm>
            <a:off x="5508625" y="1701800"/>
            <a:ext cx="2089150" cy="1355725"/>
          </a:xfrm>
          <a:custGeom>
            <a:avLst/>
            <a:gdLst>
              <a:gd name="T0" fmla="*/ 0 w 2268"/>
              <a:gd name="T1" fmla="*/ 2147483646 h 854"/>
              <a:gd name="T2" fmla="*/ 2147483646 w 2268"/>
              <a:gd name="T3" fmla="*/ 2147483646 h 854"/>
              <a:gd name="T4" fmla="*/ 2147483646 w 2268"/>
              <a:gd name="T5" fmla="*/ 2147483646 h 854"/>
              <a:gd name="T6" fmla="*/ 2147483646 w 2268"/>
              <a:gd name="T7" fmla="*/ 2147483646 h 854"/>
              <a:gd name="T8" fmla="*/ 2147483646 w 2268"/>
              <a:gd name="T9" fmla="*/ 2147483646 h 854"/>
              <a:gd name="T10" fmla="*/ 2147483646 w 2268"/>
              <a:gd name="T11" fmla="*/ 2147483646 h 854"/>
              <a:gd name="T12" fmla="*/ 2147483646 w 2268"/>
              <a:gd name="T13" fmla="*/ 2147483646 h 854"/>
              <a:gd name="T14" fmla="*/ 2147483646 w 2268"/>
              <a:gd name="T15" fmla="*/ 2147483646 h 854"/>
              <a:gd name="T16" fmla="*/ 2147483646 w 2268"/>
              <a:gd name="T17" fmla="*/ 2147483646 h 854"/>
              <a:gd name="T18" fmla="*/ 2147483646 w 2268"/>
              <a:gd name="T19" fmla="*/ 2147483646 h 854"/>
              <a:gd name="T20" fmla="*/ 2147483646 w 2268"/>
              <a:gd name="T21" fmla="*/ 2147483646 h 854"/>
              <a:gd name="T22" fmla="*/ 2147483646 w 2268"/>
              <a:gd name="T23" fmla="*/ 2147483646 h 854"/>
              <a:gd name="T24" fmla="*/ 2147483646 w 2268"/>
              <a:gd name="T25" fmla="*/ 2147483646 h 854"/>
              <a:gd name="T26" fmla="*/ 2147483646 w 2268"/>
              <a:gd name="T27" fmla="*/ 2147483646 h 854"/>
              <a:gd name="T28" fmla="*/ 2147483646 w 2268"/>
              <a:gd name="T29" fmla="*/ 2147483646 h 854"/>
              <a:gd name="T30" fmla="*/ 2147483646 w 2268"/>
              <a:gd name="T31" fmla="*/ 2147483646 h 854"/>
              <a:gd name="T32" fmla="*/ 2147483646 w 2268"/>
              <a:gd name="T33" fmla="*/ 2147483646 h 854"/>
              <a:gd name="T34" fmla="*/ 2147483646 w 2268"/>
              <a:gd name="T35" fmla="*/ 2147483646 h 85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68" h="854">
                <a:moveTo>
                  <a:pt x="0" y="854"/>
                </a:moveTo>
                <a:cubicBezTo>
                  <a:pt x="30" y="835"/>
                  <a:pt x="61" y="816"/>
                  <a:pt x="91" y="763"/>
                </a:cubicBezTo>
                <a:cubicBezTo>
                  <a:pt x="121" y="710"/>
                  <a:pt x="152" y="605"/>
                  <a:pt x="182" y="537"/>
                </a:cubicBezTo>
                <a:cubicBezTo>
                  <a:pt x="212" y="469"/>
                  <a:pt x="249" y="401"/>
                  <a:pt x="272" y="355"/>
                </a:cubicBezTo>
                <a:cubicBezTo>
                  <a:pt x="295" y="309"/>
                  <a:pt x="288" y="317"/>
                  <a:pt x="318" y="264"/>
                </a:cubicBezTo>
                <a:cubicBezTo>
                  <a:pt x="348" y="211"/>
                  <a:pt x="409" y="76"/>
                  <a:pt x="454" y="38"/>
                </a:cubicBezTo>
                <a:cubicBezTo>
                  <a:pt x="499" y="0"/>
                  <a:pt x="545" y="0"/>
                  <a:pt x="590" y="38"/>
                </a:cubicBezTo>
                <a:cubicBezTo>
                  <a:pt x="635" y="76"/>
                  <a:pt x="681" y="204"/>
                  <a:pt x="726" y="264"/>
                </a:cubicBezTo>
                <a:cubicBezTo>
                  <a:pt x="771" y="324"/>
                  <a:pt x="824" y="378"/>
                  <a:pt x="862" y="401"/>
                </a:cubicBezTo>
                <a:cubicBezTo>
                  <a:pt x="900" y="424"/>
                  <a:pt x="915" y="416"/>
                  <a:pt x="953" y="401"/>
                </a:cubicBezTo>
                <a:cubicBezTo>
                  <a:pt x="991" y="386"/>
                  <a:pt x="1059" y="333"/>
                  <a:pt x="1089" y="310"/>
                </a:cubicBezTo>
                <a:cubicBezTo>
                  <a:pt x="1119" y="287"/>
                  <a:pt x="1111" y="287"/>
                  <a:pt x="1134" y="264"/>
                </a:cubicBezTo>
                <a:cubicBezTo>
                  <a:pt x="1157" y="241"/>
                  <a:pt x="1180" y="189"/>
                  <a:pt x="1225" y="174"/>
                </a:cubicBezTo>
                <a:cubicBezTo>
                  <a:pt x="1270" y="159"/>
                  <a:pt x="1353" y="159"/>
                  <a:pt x="1406" y="174"/>
                </a:cubicBezTo>
                <a:cubicBezTo>
                  <a:pt x="1459" y="189"/>
                  <a:pt x="1482" y="241"/>
                  <a:pt x="1542" y="264"/>
                </a:cubicBezTo>
                <a:cubicBezTo>
                  <a:pt x="1602" y="287"/>
                  <a:pt x="1701" y="310"/>
                  <a:pt x="1769" y="310"/>
                </a:cubicBezTo>
                <a:cubicBezTo>
                  <a:pt x="1837" y="310"/>
                  <a:pt x="1868" y="279"/>
                  <a:pt x="1951" y="264"/>
                </a:cubicBezTo>
                <a:cubicBezTo>
                  <a:pt x="2034" y="249"/>
                  <a:pt x="2151" y="234"/>
                  <a:pt x="2268" y="219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0" name="Line 23">
            <a:extLst>
              <a:ext uri="{FF2B5EF4-FFF2-40B4-BE49-F238E27FC236}">
                <a16:creationId xmlns:a16="http://schemas.microsoft.com/office/drawing/2014/main" id="{7DF4991C-9723-4F3A-9BF7-DBDCBBFCF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1485900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1" name="Rectangle 24">
            <a:extLst>
              <a:ext uri="{FF2B5EF4-FFF2-40B4-BE49-F238E27FC236}">
                <a16:creationId xmlns:a16="http://schemas.microsoft.com/office/drawing/2014/main" id="{1A0A5849-3B31-425A-8CA0-1986F9DA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7813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0</a:t>
            </a:r>
          </a:p>
        </p:txBody>
      </p:sp>
      <p:sp>
        <p:nvSpPr>
          <p:cNvPr id="85012" name="Line 25">
            <a:extLst>
              <a:ext uri="{FF2B5EF4-FFF2-40B4-BE49-F238E27FC236}">
                <a16:creationId xmlns:a16="http://schemas.microsoft.com/office/drawing/2014/main" id="{1683F27F-1313-4C8E-8C14-CE54612FA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64944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3" name="Rectangle 26">
            <a:extLst>
              <a:ext uri="{FF2B5EF4-FFF2-40B4-BE49-F238E27FC236}">
                <a16:creationId xmlns:a16="http://schemas.microsoft.com/office/drawing/2014/main" id="{E4E01E47-269E-4838-BF06-06139FFB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3860800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u</a:t>
            </a:r>
            <a:r>
              <a:rPr kumimoji="1" lang="en-US" altLang="zh-CN" sz="2400" b="1" baseline="-25000"/>
              <a:t>c</a:t>
            </a:r>
          </a:p>
        </p:txBody>
      </p:sp>
      <p:sp>
        <p:nvSpPr>
          <p:cNvPr id="85014" name="Rectangle 27">
            <a:extLst>
              <a:ext uri="{FF2B5EF4-FFF2-40B4-BE49-F238E27FC236}">
                <a16:creationId xmlns:a16="http://schemas.microsoft.com/office/drawing/2014/main" id="{5D952CAA-01B1-4E32-A84F-1C61FB79A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60610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/>
              <a:t>t</a:t>
            </a:r>
            <a:endParaRPr kumimoji="1" lang="en-US" altLang="zh-CN" sz="2400" b="1" baseline="-25000"/>
          </a:p>
        </p:txBody>
      </p:sp>
      <p:sp>
        <p:nvSpPr>
          <p:cNvPr id="85015" name="Line 28">
            <a:extLst>
              <a:ext uri="{FF2B5EF4-FFF2-40B4-BE49-F238E27FC236}">
                <a16:creationId xmlns:a16="http://schemas.microsoft.com/office/drawing/2014/main" id="{317E3A26-3911-48AB-AFCF-339D4E5C1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5661025"/>
            <a:ext cx="2347913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6" name="Rectangle 29">
            <a:extLst>
              <a:ext uri="{FF2B5EF4-FFF2-40B4-BE49-F238E27FC236}">
                <a16:creationId xmlns:a16="http://schemas.microsoft.com/office/drawing/2014/main" id="{A279C4C4-B2CE-4C9D-9B20-7B5B3962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438775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s</a:t>
            </a:r>
          </a:p>
        </p:txBody>
      </p:sp>
      <p:sp>
        <p:nvSpPr>
          <p:cNvPr id="85017" name="Rectangle 30">
            <a:extLst>
              <a:ext uri="{FF2B5EF4-FFF2-40B4-BE49-F238E27FC236}">
                <a16:creationId xmlns:a16="http://schemas.microsoft.com/office/drawing/2014/main" id="{38E4A820-0EC0-4EA1-A352-2601D947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63023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0</a:t>
            </a:r>
            <a:endParaRPr kumimoji="1" lang="en-US" altLang="zh-CN" sz="1800" b="1" baseline="-25000"/>
          </a:p>
        </p:txBody>
      </p:sp>
      <p:sp>
        <p:nvSpPr>
          <p:cNvPr id="85018" name="Freeform 31">
            <a:extLst>
              <a:ext uri="{FF2B5EF4-FFF2-40B4-BE49-F238E27FC236}">
                <a16:creationId xmlns:a16="http://schemas.microsoft.com/office/drawing/2014/main" id="{1666241F-FFCB-4F9F-BA55-A603254F074C}"/>
              </a:ext>
            </a:extLst>
          </p:cNvPr>
          <p:cNvSpPr>
            <a:spLocks/>
          </p:cNvSpPr>
          <p:nvPr/>
        </p:nvSpPr>
        <p:spPr bwMode="auto">
          <a:xfrm flipV="1">
            <a:off x="5508625" y="4725988"/>
            <a:ext cx="2089150" cy="1355725"/>
          </a:xfrm>
          <a:custGeom>
            <a:avLst/>
            <a:gdLst>
              <a:gd name="T0" fmla="*/ 0 w 2268"/>
              <a:gd name="T1" fmla="*/ 2147483646 h 854"/>
              <a:gd name="T2" fmla="*/ 2147483646 w 2268"/>
              <a:gd name="T3" fmla="*/ 2147483646 h 854"/>
              <a:gd name="T4" fmla="*/ 2147483646 w 2268"/>
              <a:gd name="T5" fmla="*/ 2147483646 h 854"/>
              <a:gd name="T6" fmla="*/ 2147483646 w 2268"/>
              <a:gd name="T7" fmla="*/ 2147483646 h 854"/>
              <a:gd name="T8" fmla="*/ 2147483646 w 2268"/>
              <a:gd name="T9" fmla="*/ 2147483646 h 854"/>
              <a:gd name="T10" fmla="*/ 2147483646 w 2268"/>
              <a:gd name="T11" fmla="*/ 2147483646 h 854"/>
              <a:gd name="T12" fmla="*/ 2147483646 w 2268"/>
              <a:gd name="T13" fmla="*/ 2147483646 h 854"/>
              <a:gd name="T14" fmla="*/ 2147483646 w 2268"/>
              <a:gd name="T15" fmla="*/ 2147483646 h 854"/>
              <a:gd name="T16" fmla="*/ 2147483646 w 2268"/>
              <a:gd name="T17" fmla="*/ 2147483646 h 854"/>
              <a:gd name="T18" fmla="*/ 2147483646 w 2268"/>
              <a:gd name="T19" fmla="*/ 2147483646 h 854"/>
              <a:gd name="T20" fmla="*/ 2147483646 w 2268"/>
              <a:gd name="T21" fmla="*/ 2147483646 h 854"/>
              <a:gd name="T22" fmla="*/ 2147483646 w 2268"/>
              <a:gd name="T23" fmla="*/ 2147483646 h 854"/>
              <a:gd name="T24" fmla="*/ 2147483646 w 2268"/>
              <a:gd name="T25" fmla="*/ 2147483646 h 854"/>
              <a:gd name="T26" fmla="*/ 2147483646 w 2268"/>
              <a:gd name="T27" fmla="*/ 2147483646 h 854"/>
              <a:gd name="T28" fmla="*/ 2147483646 w 2268"/>
              <a:gd name="T29" fmla="*/ 2147483646 h 854"/>
              <a:gd name="T30" fmla="*/ 2147483646 w 2268"/>
              <a:gd name="T31" fmla="*/ 2147483646 h 854"/>
              <a:gd name="T32" fmla="*/ 2147483646 w 2268"/>
              <a:gd name="T33" fmla="*/ 2147483646 h 854"/>
              <a:gd name="T34" fmla="*/ 2147483646 w 2268"/>
              <a:gd name="T35" fmla="*/ 2147483646 h 85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68" h="854">
                <a:moveTo>
                  <a:pt x="0" y="854"/>
                </a:moveTo>
                <a:cubicBezTo>
                  <a:pt x="30" y="835"/>
                  <a:pt x="61" y="816"/>
                  <a:pt x="91" y="763"/>
                </a:cubicBezTo>
                <a:cubicBezTo>
                  <a:pt x="121" y="710"/>
                  <a:pt x="152" y="605"/>
                  <a:pt x="182" y="537"/>
                </a:cubicBezTo>
                <a:cubicBezTo>
                  <a:pt x="212" y="469"/>
                  <a:pt x="249" y="401"/>
                  <a:pt x="272" y="355"/>
                </a:cubicBezTo>
                <a:cubicBezTo>
                  <a:pt x="295" y="309"/>
                  <a:pt x="288" y="317"/>
                  <a:pt x="318" y="264"/>
                </a:cubicBezTo>
                <a:cubicBezTo>
                  <a:pt x="348" y="211"/>
                  <a:pt x="409" y="76"/>
                  <a:pt x="454" y="38"/>
                </a:cubicBezTo>
                <a:cubicBezTo>
                  <a:pt x="499" y="0"/>
                  <a:pt x="545" y="0"/>
                  <a:pt x="590" y="38"/>
                </a:cubicBezTo>
                <a:cubicBezTo>
                  <a:pt x="635" y="76"/>
                  <a:pt x="681" y="204"/>
                  <a:pt x="726" y="264"/>
                </a:cubicBezTo>
                <a:cubicBezTo>
                  <a:pt x="771" y="324"/>
                  <a:pt x="824" y="378"/>
                  <a:pt x="862" y="401"/>
                </a:cubicBezTo>
                <a:cubicBezTo>
                  <a:pt x="900" y="424"/>
                  <a:pt x="915" y="416"/>
                  <a:pt x="953" y="401"/>
                </a:cubicBezTo>
                <a:cubicBezTo>
                  <a:pt x="991" y="386"/>
                  <a:pt x="1059" y="333"/>
                  <a:pt x="1089" y="310"/>
                </a:cubicBezTo>
                <a:cubicBezTo>
                  <a:pt x="1119" y="287"/>
                  <a:pt x="1111" y="287"/>
                  <a:pt x="1134" y="264"/>
                </a:cubicBezTo>
                <a:cubicBezTo>
                  <a:pt x="1157" y="241"/>
                  <a:pt x="1180" y="189"/>
                  <a:pt x="1225" y="174"/>
                </a:cubicBezTo>
                <a:cubicBezTo>
                  <a:pt x="1270" y="159"/>
                  <a:pt x="1353" y="159"/>
                  <a:pt x="1406" y="174"/>
                </a:cubicBezTo>
                <a:cubicBezTo>
                  <a:pt x="1459" y="189"/>
                  <a:pt x="1482" y="241"/>
                  <a:pt x="1542" y="264"/>
                </a:cubicBezTo>
                <a:cubicBezTo>
                  <a:pt x="1602" y="287"/>
                  <a:pt x="1701" y="310"/>
                  <a:pt x="1769" y="310"/>
                </a:cubicBezTo>
                <a:cubicBezTo>
                  <a:pt x="1837" y="310"/>
                  <a:pt x="1868" y="279"/>
                  <a:pt x="1951" y="264"/>
                </a:cubicBezTo>
                <a:cubicBezTo>
                  <a:pt x="2034" y="249"/>
                  <a:pt x="2151" y="234"/>
                  <a:pt x="2268" y="219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9" name="Line 32">
            <a:extLst>
              <a:ext uri="{FF2B5EF4-FFF2-40B4-BE49-F238E27FC236}">
                <a16:creationId xmlns:a16="http://schemas.microsoft.com/office/drawing/2014/main" id="{07295208-C6D5-4831-8738-7ADAD6AF1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429418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20" name="Rectangle 33">
            <a:extLst>
              <a:ext uri="{FF2B5EF4-FFF2-40B4-BE49-F238E27FC236}">
                <a16:creationId xmlns:a16="http://schemas.microsoft.com/office/drawing/2014/main" id="{91FC4DBC-92E1-4EAC-A0D9-FD44A092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451008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U</a:t>
            </a:r>
            <a:r>
              <a:rPr kumimoji="1" lang="en-US" altLang="zh-CN" sz="1800" b="1" baseline="-25000"/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7F3EDB16-D2E6-4E41-B924-5B33D58D8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82650"/>
            <a:ext cx="576436" cy="4968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L:</a:t>
            </a:r>
            <a:endParaRPr kumimoji="1" lang="en-US" altLang="zh-CN" sz="2400" b="1" baseline="-25000"/>
          </a:p>
        </p:txBody>
      </p:sp>
      <p:sp>
        <p:nvSpPr>
          <p:cNvPr id="11268" name="Line 6">
            <a:extLst>
              <a:ext uri="{FF2B5EF4-FFF2-40B4-BE49-F238E27FC236}">
                <a16:creationId xmlns:a16="http://schemas.microsoft.com/office/drawing/2014/main" id="{4A638FCF-FBD8-4C6C-9F42-C69A2A4FE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11969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7">
            <a:extLst>
              <a:ext uri="{FF2B5EF4-FFF2-40B4-BE49-F238E27FC236}">
                <a16:creationId xmlns:a16="http://schemas.microsoft.com/office/drawing/2014/main" id="{40542D71-17F9-471D-9E84-896EEA0DF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126841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8">
            <a:extLst>
              <a:ext uri="{FF2B5EF4-FFF2-40B4-BE49-F238E27FC236}">
                <a16:creationId xmlns:a16="http://schemas.microsoft.com/office/drawing/2014/main" id="{6B458845-3FAD-43F3-BA50-E40755DA8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1052513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BEBF0CD5-12DE-4886-8403-A0681C77E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126841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Text Box 10">
            <a:extLst>
              <a:ext uri="{FF2B5EF4-FFF2-40B4-BE49-F238E27FC236}">
                <a16:creationId xmlns:a16="http://schemas.microsoft.com/office/drawing/2014/main" id="{3891ED52-71EA-4E84-9E98-ABF5F421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620713"/>
            <a:ext cx="1584325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流源替代</a:t>
            </a:r>
            <a:endParaRPr kumimoji="1" lang="zh-CN" altLang="en-US" sz="2400" b="1" baseline="-25000"/>
          </a:p>
        </p:txBody>
      </p:sp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8BDE6AE1-74AB-4621-A7A1-F5685951B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04557"/>
              </p:ext>
            </p:extLst>
          </p:nvPr>
        </p:nvGraphicFramePr>
        <p:xfrm>
          <a:off x="1366838" y="2097088"/>
          <a:ext cx="2266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90360" imgH="228600" progId="Equation.DSMT4">
                  <p:embed/>
                </p:oleObj>
              </mc:Choice>
              <mc:Fallback>
                <p:oleObj name="Equation" r:id="rId3" imgW="990360" imgH="228600" progId="Equation.DSMT4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id="{8BDE6AE1-74AB-4621-A7A1-F5685951B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097088"/>
                        <a:ext cx="22669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>
            <a:extLst>
              <a:ext uri="{FF2B5EF4-FFF2-40B4-BE49-F238E27FC236}">
                <a16:creationId xmlns:a16="http://schemas.microsoft.com/office/drawing/2014/main" id="{2B356FA5-64AB-488A-B03A-97AB5F4D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52738"/>
            <a:ext cx="8567737" cy="968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∴t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＋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电路是电阻性电路（只有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和电源），分析方法是前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章。</a:t>
            </a:r>
            <a:endParaRPr kumimoji="1" lang="zh-CN" altLang="en-US" sz="2400" b="1" baseline="-25000"/>
          </a:p>
        </p:txBody>
      </p:sp>
      <p:sp>
        <p:nvSpPr>
          <p:cNvPr id="15374" name="AutoShape 14">
            <a:extLst>
              <a:ext uri="{FF2B5EF4-FFF2-40B4-BE49-F238E27FC236}">
                <a16:creationId xmlns:a16="http://schemas.microsoft.com/office/drawing/2014/main" id="{8D395EE9-3B01-4D81-ADA7-FBAC05A3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93009"/>
            <a:ext cx="1860550" cy="613470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计算步骤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30974E5C-D2EC-4449-9F0E-864C3BB0D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8567738" cy="5047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－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电路，求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(0-)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，别的量一律不允许求。</a:t>
            </a:r>
            <a:endParaRPr kumimoji="1" lang="zh-CN" altLang="en-US" sz="2400" b="1" baseline="-25000"/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4DFE3F73-F57C-4C06-A444-2BDB71AE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5778500"/>
            <a:ext cx="7559675" cy="5047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－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电路通常是直流稳态电路</a:t>
            </a:r>
            <a:endParaRPr kumimoji="1" lang="zh-CN" altLang="en-US" sz="2400" b="1" baseline="-25000"/>
          </a:p>
        </p:txBody>
      </p:sp>
      <p:sp>
        <p:nvSpPr>
          <p:cNvPr id="15377" name="AutoShape 17">
            <a:extLst>
              <a:ext uri="{FF2B5EF4-FFF2-40B4-BE49-F238E27FC236}">
                <a16:creationId xmlns:a16="http://schemas.microsoft.com/office/drawing/2014/main" id="{17CC7C44-37CF-4CCA-89FA-64B02F8EEFE4}"/>
              </a:ext>
            </a:extLst>
          </p:cNvPr>
          <p:cNvSpPr>
            <a:spLocks/>
          </p:cNvSpPr>
          <p:nvPr/>
        </p:nvSpPr>
        <p:spPr bwMode="auto">
          <a:xfrm>
            <a:off x="5148263" y="5734050"/>
            <a:ext cx="287337" cy="792163"/>
          </a:xfrm>
          <a:prstGeom prst="leftBrace">
            <a:avLst>
              <a:gd name="adj1" fmla="val 2297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EE9EAFAA-69B8-4BF1-8CCB-443623D1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537200"/>
            <a:ext cx="162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C——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开路</a:t>
            </a: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55DE73E2-BAE0-4309-9BCE-50620FBFA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6211888"/>
            <a:ext cx="162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L——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短路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642E5D-0535-4150-AFF1-726FBD0ECF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1406694" y="601993"/>
            <a:ext cx="2300119" cy="12744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A30332-EA49-4754-9730-E7EE38181EE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6287864" y="962113"/>
            <a:ext cx="1906144" cy="124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/>
      <p:bldP spid="15374" grpId="0" animBg="1"/>
      <p:bldP spid="15375" grpId="0"/>
      <p:bldP spid="15376" grpId="0"/>
      <p:bldP spid="15378" grpId="0"/>
      <p:bldP spid="15379" grpId="0"/>
    </p:bldLst>
  </p:timing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3451</Words>
  <Application>Microsoft Office PowerPoint</Application>
  <PresentationFormat>全屏显示(4:3)</PresentationFormat>
  <Paragraphs>507</Paragraphs>
  <Slides>80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Calibri</vt:lpstr>
      <vt:lpstr>Arial</vt:lpstr>
      <vt:lpstr>Calibri Light</vt:lpstr>
      <vt:lpstr>宋体</vt:lpstr>
      <vt:lpstr>等线</vt:lpstr>
      <vt:lpstr>黑体</vt:lpstr>
      <vt:lpstr>Times New Roman</vt:lpstr>
      <vt:lpstr>Wingdings</vt:lpstr>
      <vt:lpstr>Office Theme</vt:lpstr>
      <vt:lpstr>MathType 6.0 Equation</vt:lpstr>
      <vt:lpstr>Microsoft Visio Drawing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2019-11-15T06:59:21Z</dcterms:created>
  <dcterms:modified xsi:type="dcterms:W3CDTF">2019-12-09T12:27:48Z</dcterms:modified>
</cp:coreProperties>
</file>