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sldIdLst>
    <p:sldId id="348" r:id="rId2"/>
    <p:sldId id="374" r:id="rId3"/>
    <p:sldId id="340" r:id="rId4"/>
    <p:sldId id="341" r:id="rId5"/>
    <p:sldId id="342" r:id="rId6"/>
    <p:sldId id="343" r:id="rId7"/>
    <p:sldId id="344" r:id="rId8"/>
    <p:sldId id="345" r:id="rId9"/>
    <p:sldId id="347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6" r:id="rId27"/>
    <p:sldId id="369" r:id="rId28"/>
    <p:sldId id="368" r:id="rId29"/>
    <p:sldId id="367" r:id="rId30"/>
    <p:sldId id="365" r:id="rId31"/>
    <p:sldId id="373" r:id="rId32"/>
    <p:sldId id="370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  <a:srgbClr val="FF9900"/>
    <a:srgbClr val="FF00FF"/>
    <a:srgbClr val="FFCCFF"/>
    <a:srgbClr val="CCFFFF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3" autoAdjust="0"/>
    <p:restoredTop sz="92967" autoAdjust="0"/>
  </p:normalViewPr>
  <p:slideViewPr>
    <p:cSldViewPr>
      <p:cViewPr varScale="1">
        <p:scale>
          <a:sx n="67" d="100"/>
          <a:sy n="67" d="100"/>
        </p:scale>
        <p:origin x="8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4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e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D86E563-85A3-46EA-BD0E-F637ED6F74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FBA40D5-C996-4F90-A0BA-DCCC8D4AEC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4A7F3BB-2D9B-4BC7-87A4-AAA77CD456F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CF94FCE-51DF-49E0-8BD1-C813516595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37B85C8F-1262-4241-AEC2-731083C1FF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9D7C515D-8518-4532-A3A7-EEC888575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4E740B9-54A5-4DCD-8C88-BE4E41D9FC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AAEEA147-5764-41CC-B395-C318B5FDB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2F996B35-1366-4D6C-8847-F2156350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061346AC-AEC1-4659-8D1A-AB4A700AB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276D30-7694-4772-8B80-A568EE6E89F4}" type="slidenum">
              <a:rPr lang="en-US" altLang="zh-CN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9EBC-C707-459B-9DD1-D352796D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B2C9-45F0-4FF9-88CB-D4DE0202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D868-0DD1-4CA6-9971-ACF4F446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2C063-BDF3-47BC-AC95-739A4014E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0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1F4E-562C-4B7E-B485-404928A4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5763-38FD-43C1-BB34-57763DAF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9369-1F24-482D-A83C-53089A28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C46F1-6C4C-47EA-A5BB-1A1DDCFD1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1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16EA8-C05F-4321-B084-4879E623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D581-E218-4605-A4B3-D4D8AA96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47F7-B8BA-4282-9C17-CE1DDEE1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F361-289A-44BE-B427-86B09D6822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33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7D07-E94B-4E97-99F8-E8AAAB61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85DEC-A646-47F9-8DA8-54F24DFD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2A7B-59D3-4B5C-AAFF-B4B291BD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70B34-D74E-4190-8756-A5B3F40985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62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E42E-F8B7-4862-8EB2-74EBE881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E9B2-67CD-496B-B37A-0DA75A84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EDC74-7265-4CE3-BEF3-8A18371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9642-88EE-4C29-8282-9002D268F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2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B0AEEE-A2FC-4118-BD99-08FCEB23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ECB14E-B56E-4FA8-8F0A-EB19C65E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C27A87-A5BD-4907-8DFD-8EE772E8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5F60-071C-4B15-9465-DC48778C0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25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BE07D3-D829-4C79-89DA-2D360C68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C86E93-F9AB-43CA-B776-8B42D66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E011926-D6A5-4541-B9E2-EA1E6E88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11EA0-DC8A-44BA-A75F-1A8E8BCC4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03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A1826F-3517-4AEB-BEC3-99F4861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665B669-29DA-423C-B329-DC868B8E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69AF7-1218-48CE-98D4-C08A3374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E1749-B760-44A1-BE79-08CA2B63C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5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19E9FF5-32C4-484C-AB7A-3E1AC6EB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EAAE008-5155-498C-8BC6-979C55D7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0CE14C-AD2F-4BED-AACF-8BE454A0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433DC-E493-46E0-9CFB-E490702E56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43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50AAB2-3909-4812-B651-2157120B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B10EBD-24C3-4792-93D6-9F4754BB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5D5783-6B7B-478A-844F-C7C1BA2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2381-85C3-47DA-A87E-0076EC86B5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6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B1C525-0A70-4409-AEA2-10F7BA98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EB39E2-A6E7-45BC-9D36-4C6D034C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BF86A6-EC0F-445B-A2A8-765CFCF1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2DA30-1F7A-42AF-AD35-E1CE61DB1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2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FADE34C-CD3A-4B6F-BB54-DAE8C90ED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A15613C-1D93-47B3-8F38-952A2C471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FAD1-9242-4D4C-8777-94DFE078C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2167-7A85-454B-9D7C-A33763EE4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A121-96CA-4E8C-AD87-02B42766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79A036-AF4F-4D64-93AE-F809083244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78.bin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80.bin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0.emf"/><Relationship Id="rId4" Type="http://schemas.openxmlformats.org/officeDocument/2006/relationships/image" Target="../media/image86.wmf"/><Relationship Id="rId9" Type="http://schemas.openxmlformats.org/officeDocument/2006/relationships/image" Target="../media/image8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2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04.emf"/><Relationship Id="rId4" Type="http://schemas.openxmlformats.org/officeDocument/2006/relationships/image" Target="../media/image10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7" Type="http://schemas.openxmlformats.org/officeDocument/2006/relationships/image" Target="../media/image1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2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83B8E36F-0A44-4AF4-BAA0-5BA4014FE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781300"/>
            <a:ext cx="6840538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本章介绍动态电路的复频域分析法，也称为运算法。主要内容有：拉普拉氏变换及其性质，拉普拉氏反变换的部分分式展开法，复频域的电路定律、元件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及电路模型，动态电路的复频域分析法等。</a:t>
            </a:r>
          </a:p>
        </p:txBody>
      </p:sp>
      <p:sp>
        <p:nvSpPr>
          <p:cNvPr id="3075" name="WordArt 4">
            <a:extLst>
              <a:ext uri="{FF2B5EF4-FFF2-40B4-BE49-F238E27FC236}">
                <a16:creationId xmlns:a16="http://schemas.microsoft.com/office/drawing/2014/main" id="{CDFB714C-3F11-43EB-9642-7BC991A3438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87450" y="1628775"/>
            <a:ext cx="6840538" cy="7191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effectLst>
                  <a:outerShdw blurRad="38100" dist="19049" dir="2700000" algn="tl" rotWithShape="0">
                    <a:schemeClr val="tx1">
                      <a:alpha val="39999"/>
                    </a:schemeClr>
                  </a:outerShdw>
                </a:effectLst>
                <a:latin typeface="+mn-ea"/>
                <a:cs typeface="+mn-ea"/>
              </a:rPr>
              <a:t>第十四章  动态电路的复频域分析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8FA97027-0607-4580-8C0E-0334EEAD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404813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14—2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：求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的拉氏变换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109590" name="Group 22">
            <a:extLst>
              <a:ext uri="{FF2B5EF4-FFF2-40B4-BE49-F238E27FC236}">
                <a16:creationId xmlns:a16="http://schemas.microsoft.com/office/drawing/2014/main" id="{A188F8DC-0838-4416-B819-7971D0A66B7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196975"/>
            <a:ext cx="4537075" cy="2595563"/>
            <a:chOff x="521" y="754"/>
            <a:chExt cx="2858" cy="1635"/>
          </a:xfrm>
        </p:grpSpPr>
        <p:sp>
          <p:nvSpPr>
            <p:cNvPr id="13319" name="Line 5">
              <a:extLst>
                <a:ext uri="{FF2B5EF4-FFF2-40B4-BE49-F238E27FC236}">
                  <a16:creationId xmlns:a16="http://schemas.microsoft.com/office/drawing/2014/main" id="{19025BBE-CFD6-4E80-B22C-E4ACCFE6B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160"/>
              <a:ext cx="2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Line 6">
              <a:extLst>
                <a:ext uri="{FF2B5EF4-FFF2-40B4-BE49-F238E27FC236}">
                  <a16:creationId xmlns:a16="http://schemas.microsoft.com/office/drawing/2014/main" id="{2B8AE87C-33E1-4C2D-A8C7-B26959550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3" y="890"/>
              <a:ext cx="1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1" name="Object 7">
              <a:extLst>
                <a:ext uri="{FF2B5EF4-FFF2-40B4-BE49-F238E27FC236}">
                  <a16:creationId xmlns:a16="http://schemas.microsoft.com/office/drawing/2014/main" id="{CD47C4A7-1062-40FF-B6A9-B16B092B7F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7" y="754"/>
            <a:ext cx="7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" name="Equation" r:id="rId3" imgW="482400" imgH="203040" progId="Equation.DSMT4">
                    <p:embed/>
                  </p:oleObj>
                </mc:Choice>
                <mc:Fallback>
                  <p:oleObj name="Equation" r:id="rId3" imgW="48240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754"/>
                          <a:ext cx="71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Line 8">
              <a:extLst>
                <a:ext uri="{FF2B5EF4-FFF2-40B4-BE49-F238E27FC236}">
                  <a16:creationId xmlns:a16="http://schemas.microsoft.com/office/drawing/2014/main" id="{001A0B70-6E61-4E03-A105-251AD1E29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298"/>
              <a:ext cx="3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Rectangle 9">
              <a:extLst>
                <a:ext uri="{FF2B5EF4-FFF2-40B4-BE49-F238E27FC236}">
                  <a16:creationId xmlns:a16="http://schemas.microsoft.com/office/drawing/2014/main" id="{92C8224F-35A2-4903-B75B-8BEA5C59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137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24" name="Rectangle 10">
              <a:extLst>
                <a:ext uri="{FF2B5EF4-FFF2-40B4-BE49-F238E27FC236}">
                  <a16:creationId xmlns:a16="http://schemas.microsoft.com/office/drawing/2014/main" id="{F3EA0C12-5551-4FDD-BEBF-B5D7F786C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2137"/>
              <a:ext cx="27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t/s</a:t>
              </a:r>
            </a:p>
          </p:txBody>
        </p:sp>
        <p:sp>
          <p:nvSpPr>
            <p:cNvPr id="13325" name="Rectangle 11">
              <a:extLst>
                <a:ext uri="{FF2B5EF4-FFF2-40B4-BE49-F238E27FC236}">
                  <a16:creationId xmlns:a16="http://schemas.microsoft.com/office/drawing/2014/main" id="{8D016D99-C10A-4C9C-943B-EE456DF78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37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26" name="Rectangle 12">
              <a:extLst>
                <a:ext uri="{FF2B5EF4-FFF2-40B4-BE49-F238E27FC236}">
                  <a16:creationId xmlns:a16="http://schemas.microsoft.com/office/drawing/2014/main" id="{FC9DE711-C897-4041-AAC3-0F2D17773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208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327" name="Line 13">
              <a:extLst>
                <a:ext uri="{FF2B5EF4-FFF2-40B4-BE49-F238E27FC236}">
                  <a16:creationId xmlns:a16="http://schemas.microsoft.com/office/drawing/2014/main" id="{6A6398B5-833F-41E0-B182-D5C103B8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298"/>
              <a:ext cx="0" cy="8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4">
              <a:extLst>
                <a:ext uri="{FF2B5EF4-FFF2-40B4-BE49-F238E27FC236}">
                  <a16:creationId xmlns:a16="http://schemas.microsoft.com/office/drawing/2014/main" id="{7CF40E7B-A05F-4CDE-9E3C-8CDB0023D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298"/>
              <a:ext cx="3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5">
              <a:extLst>
                <a:ext uri="{FF2B5EF4-FFF2-40B4-BE49-F238E27FC236}">
                  <a16:creationId xmlns:a16="http://schemas.microsoft.com/office/drawing/2014/main" id="{310A7261-15FC-4A72-9D67-CF7E18B20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298"/>
              <a:ext cx="0" cy="8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6">
              <a:extLst>
                <a:ext uri="{FF2B5EF4-FFF2-40B4-BE49-F238E27FC236}">
                  <a16:creationId xmlns:a16="http://schemas.microsoft.com/office/drawing/2014/main" id="{AFA86D70-101E-45A7-8E2D-366720A8C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298"/>
              <a:ext cx="0" cy="8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Rectangle 17">
              <a:extLst>
                <a:ext uri="{FF2B5EF4-FFF2-40B4-BE49-F238E27FC236}">
                  <a16:creationId xmlns:a16="http://schemas.microsoft.com/office/drawing/2014/main" id="{B119B337-8700-457E-B2B8-4E4BF064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137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332" name="Rectangle 18">
              <a:extLst>
                <a:ext uri="{FF2B5EF4-FFF2-40B4-BE49-F238E27FC236}">
                  <a16:creationId xmlns:a16="http://schemas.microsoft.com/office/drawing/2014/main" id="{72351345-FE62-49B0-B267-CCA0D05AE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2137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aphicFrame>
        <p:nvGraphicFramePr>
          <p:cNvPr id="109587" name="Object 19">
            <a:extLst>
              <a:ext uri="{FF2B5EF4-FFF2-40B4-BE49-F238E27FC236}">
                <a16:creationId xmlns:a16="http://schemas.microsoft.com/office/drawing/2014/main" id="{2D5E3A81-F001-4DA8-9774-A838B1305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4337050"/>
          <a:ext cx="2143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337050"/>
                        <a:ext cx="21431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8" name="Rectangle 20">
            <a:extLst>
              <a:ext uri="{FF2B5EF4-FFF2-40B4-BE49-F238E27FC236}">
                <a16:creationId xmlns:a16="http://schemas.microsoft.com/office/drawing/2014/main" id="{ABAE3714-89E4-4286-AA08-88C0142C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40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109589" name="Object 21">
            <a:extLst>
              <a:ext uri="{FF2B5EF4-FFF2-40B4-BE49-F238E27FC236}">
                <a16:creationId xmlns:a16="http://schemas.microsoft.com/office/drawing/2014/main" id="{9A851AB6-6E7F-4100-AFC5-826F75823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5165725"/>
          <a:ext cx="34575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7" imgW="1473120" imgH="393480" progId="Equation.DSMT4">
                  <p:embed/>
                </p:oleObj>
              </mc:Choice>
              <mc:Fallback>
                <p:oleObj name="Equation" r:id="rId7" imgW="147312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5165725"/>
                        <a:ext cx="34575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942BD8EA-C206-4C93-8305-9391E91A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668338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14—3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                                      ，求                              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4339" name="Object 5">
            <a:extLst>
              <a:ext uri="{FF2B5EF4-FFF2-40B4-BE49-F238E27FC236}">
                <a16:creationId xmlns:a16="http://schemas.microsoft.com/office/drawing/2014/main" id="{BB14FE62-5560-4BEC-8D67-8C821C20D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720725"/>
          <a:ext cx="29479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3" imgW="1257120" imgH="203040" progId="Equation.DSMT4">
                  <p:embed/>
                </p:oleObj>
              </mc:Choice>
              <mc:Fallback>
                <p:oleObj name="Equation" r:id="rId3" imgW="12571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720725"/>
                        <a:ext cx="29479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>
            <a:extLst>
              <a:ext uri="{FF2B5EF4-FFF2-40B4-BE49-F238E27FC236}">
                <a16:creationId xmlns:a16="http://schemas.microsoft.com/office/drawing/2014/main" id="{BA02DEA0-1A70-4DA9-B923-56CC542AC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3263" y="704850"/>
          <a:ext cx="2203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5" imgW="939600" imgH="203040" progId="Equation.DSMT4">
                  <p:embed/>
                </p:oleObj>
              </mc:Choice>
              <mc:Fallback>
                <p:oleObj name="Equation" r:id="rId5" imgW="9396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704850"/>
                        <a:ext cx="2203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Text Box 7">
            <a:extLst>
              <a:ext uri="{FF2B5EF4-FFF2-40B4-BE49-F238E27FC236}">
                <a16:creationId xmlns:a16="http://schemas.microsoft.com/office/drawing/2014/main" id="{7F602E84-7416-4839-9A3A-E2756B14A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1714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0600" name="Object 8">
            <a:extLst>
              <a:ext uri="{FF2B5EF4-FFF2-40B4-BE49-F238E27FC236}">
                <a16:creationId xmlns:a16="http://schemas.microsoft.com/office/drawing/2014/main" id="{3FBB29A9-4EDD-4F68-80B5-C06E582A0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1498600"/>
          <a:ext cx="20240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7" imgW="863280" imgH="393480" progId="Equation.DSMT4">
                  <p:embed/>
                </p:oleObj>
              </mc:Choice>
              <mc:Fallback>
                <p:oleObj name="Equation" r:id="rId7" imgW="8632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498600"/>
                        <a:ext cx="202406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>
            <a:extLst>
              <a:ext uri="{FF2B5EF4-FFF2-40B4-BE49-F238E27FC236}">
                <a16:creationId xmlns:a16="http://schemas.microsoft.com/office/drawing/2014/main" id="{6ACDB0D9-64D2-49B7-A025-311AA5B55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2578100"/>
          <a:ext cx="20859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578100"/>
                        <a:ext cx="20859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>
            <a:extLst>
              <a:ext uri="{FF2B5EF4-FFF2-40B4-BE49-F238E27FC236}">
                <a16:creationId xmlns:a16="http://schemas.microsoft.com/office/drawing/2014/main" id="{53298EF2-0735-4C78-8748-EBFA18FC0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856038"/>
          <a:ext cx="56292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11" imgW="2400120" imgH="431640" progId="Equation.DSMT4">
                  <p:embed/>
                </p:oleObj>
              </mc:Choice>
              <mc:Fallback>
                <p:oleObj name="Equation" r:id="rId11" imgW="240012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56038"/>
                        <a:ext cx="56292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>
            <a:extLst>
              <a:ext uri="{FF2B5EF4-FFF2-40B4-BE49-F238E27FC236}">
                <a16:creationId xmlns:a16="http://schemas.microsoft.com/office/drawing/2014/main" id="{7904DE91-8AAE-4DB9-9616-E321021D6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5241925"/>
          <a:ext cx="34242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13" imgW="1460160" imgH="393480" progId="Equation.DSMT4">
                  <p:embed/>
                </p:oleObj>
              </mc:Choice>
              <mc:Fallback>
                <p:oleObj name="Equation" r:id="rId13" imgW="14601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5241925"/>
                        <a:ext cx="34242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6833AD4D-83D5-45C6-8078-FC19228F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76250"/>
            <a:ext cx="67675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§14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－</a:t>
            </a:r>
            <a:r>
              <a:rPr kumimoji="1" lang="en-US" altLang="zh-CN" sz="3200" b="1">
                <a:latin typeface="Times New Roman" panose="02020603050405020304" pitchFamily="18" charset="0"/>
              </a:rPr>
              <a:t>3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拉普拉氏变换的求法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             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3200" b="1">
                <a:latin typeface="Times New Roman" panose="02020603050405020304" pitchFamily="18" charset="0"/>
              </a:rPr>
              <a:t>部分分式法</a:t>
            </a:r>
          </a:p>
        </p:txBody>
      </p:sp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B4BCFED4-3553-40C2-87C9-4E57575E8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3284538"/>
          <a:ext cx="57753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2463480" imgH="419040" progId="Equation.DSMT4">
                  <p:embed/>
                </p:oleObj>
              </mc:Choice>
              <mc:Fallback>
                <p:oleObj name="Equation" r:id="rId3" imgW="24634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284538"/>
                        <a:ext cx="577532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AutoShape 6">
            <a:extLst>
              <a:ext uri="{FF2B5EF4-FFF2-40B4-BE49-F238E27FC236}">
                <a16:creationId xmlns:a16="http://schemas.microsoft.com/office/drawing/2014/main" id="{338D4FBF-C814-4773-B6F7-81B875C5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276475"/>
            <a:ext cx="1152525" cy="647700"/>
          </a:xfrm>
          <a:prstGeom prst="doubleWave">
            <a:avLst>
              <a:gd name="adj1" fmla="val 6500"/>
              <a:gd name="adj2" fmla="val 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/>
              <a:t>启发</a:t>
            </a:r>
          </a:p>
        </p:txBody>
      </p:sp>
      <p:sp>
        <p:nvSpPr>
          <p:cNvPr id="111623" name="Text Box 7">
            <a:extLst>
              <a:ext uri="{FF2B5EF4-FFF2-40B4-BE49-F238E27FC236}">
                <a16:creationId xmlns:a16="http://schemas.microsoft.com/office/drawing/2014/main" id="{3621CE9A-E408-44A4-A0B2-F68F83B5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49149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1624" name="Object 8">
            <a:extLst>
              <a:ext uri="{FF2B5EF4-FFF2-40B4-BE49-F238E27FC236}">
                <a16:creationId xmlns:a16="http://schemas.microsoft.com/office/drawing/2014/main" id="{976DA492-1154-4794-ACF6-17715DAB5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475" y="4652963"/>
          <a:ext cx="6429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2743200" imgH="457200" progId="Equation.DSMT4">
                  <p:embed/>
                </p:oleObj>
              </mc:Choice>
              <mc:Fallback>
                <p:oleObj name="Equation" r:id="rId5" imgW="27432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652963"/>
                        <a:ext cx="64293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Text Box 9">
            <a:extLst>
              <a:ext uri="{FF2B5EF4-FFF2-40B4-BE49-F238E27FC236}">
                <a16:creationId xmlns:a16="http://schemas.microsoft.com/office/drawing/2014/main" id="{8B11DCBA-DDA6-413B-B044-49CFE049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9959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通常：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≥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m</a:t>
            </a:r>
            <a:endParaRPr kumimoji="1" lang="en-US" altLang="zh-CN" sz="2400" b="1" i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 animBg="1"/>
      <p:bldP spid="111623" grpId="0"/>
      <p:bldP spid="1116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C5C588E7-E5A9-474E-98B0-8E11056B3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595313"/>
            <a:ext cx="91440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有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个不同的单根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5" name="Text Box 5">
            <a:extLst>
              <a:ext uri="{FF2B5EF4-FFF2-40B4-BE49-F238E27FC236}">
                <a16:creationId xmlns:a16="http://schemas.microsoft.com/office/drawing/2014/main" id="{705D76C2-8290-486D-A033-F44D33B0E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3160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>
                <a:latin typeface="Times New Roman" panose="02020603050405020304" pitchFamily="18" charset="0"/>
              </a:rPr>
              <a:t>D(s)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之根为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，代入①式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63C2D182-DF47-45B0-8CA6-55B4ED672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764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则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2647" name="Object 7">
            <a:extLst>
              <a:ext uri="{FF2B5EF4-FFF2-40B4-BE49-F238E27FC236}">
                <a16:creationId xmlns:a16="http://schemas.microsoft.com/office/drawing/2014/main" id="{32511766-14CD-4D21-AFED-8FEBE852F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7638" y="2046288"/>
          <a:ext cx="61626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2628720" imgH="431640" progId="Equation.DSMT4">
                  <p:embed/>
                </p:oleObj>
              </mc:Choice>
              <mc:Fallback>
                <p:oleObj name="Equation" r:id="rId3" imgW="26287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046288"/>
                        <a:ext cx="61626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8" name="Text Box 8">
            <a:extLst>
              <a:ext uri="{FF2B5EF4-FFF2-40B4-BE49-F238E27FC236}">
                <a16:creationId xmlns:a16="http://schemas.microsoft.com/office/drawing/2014/main" id="{FA93D183-9B01-4FF5-807D-5B5D8E89E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216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为待定系数。（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12649" name="AutoShape 9">
            <a:extLst>
              <a:ext uri="{FF2B5EF4-FFF2-40B4-BE49-F238E27FC236}">
                <a16:creationId xmlns:a16="http://schemas.microsoft.com/office/drawing/2014/main" id="{D28FD6CE-B3DA-4519-98B4-ECBDBE5F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21163"/>
            <a:ext cx="1223963" cy="503237"/>
          </a:xfrm>
          <a:prstGeom prst="doubleWave">
            <a:avLst>
              <a:gd name="adj1" fmla="val 6500"/>
              <a:gd name="adj2" fmla="val 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/>
              <a:t>方法</a:t>
            </a:r>
            <a:r>
              <a:rPr lang="en-US" altLang="zh-CN" sz="2400" b="1"/>
              <a:t>1:</a:t>
            </a:r>
          </a:p>
        </p:txBody>
      </p:sp>
      <p:graphicFrame>
        <p:nvGraphicFramePr>
          <p:cNvPr id="112650" name="Object 10">
            <a:extLst>
              <a:ext uri="{FF2B5EF4-FFF2-40B4-BE49-F238E27FC236}">
                <a16:creationId xmlns:a16="http://schemas.microsoft.com/office/drawing/2014/main" id="{AB20CAF5-BD4F-4E75-A3E2-166EDBC75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013325"/>
          <a:ext cx="30670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5" imgW="1307880" imgH="279360" progId="Equation.DSMT4">
                  <p:embed/>
                </p:oleObj>
              </mc:Choice>
              <mc:Fallback>
                <p:oleObj name="Equation" r:id="rId5" imgW="130788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30670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Text Box 11">
            <a:extLst>
              <a:ext uri="{FF2B5EF4-FFF2-40B4-BE49-F238E27FC236}">
                <a16:creationId xmlns:a16="http://schemas.microsoft.com/office/drawing/2014/main" id="{F9B5130C-1222-40D8-966F-A8CBFFC9A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997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同理：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2652" name="Object 12">
            <a:extLst>
              <a:ext uri="{FF2B5EF4-FFF2-40B4-BE49-F238E27FC236}">
                <a16:creationId xmlns:a16="http://schemas.microsoft.com/office/drawing/2014/main" id="{8B3E4DDA-1AAD-47C2-8609-16AB8E28F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48563"/>
              </p:ext>
            </p:extLst>
          </p:nvPr>
        </p:nvGraphicFramePr>
        <p:xfrm>
          <a:off x="1973263" y="5934075"/>
          <a:ext cx="32004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7" imgW="1358640" imgH="279360" progId="Equation.DSMT4">
                  <p:embed/>
                </p:oleObj>
              </mc:Choice>
              <mc:Fallback>
                <p:oleObj name="Equation" r:id="rId7" imgW="1358640" imgH="279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934075"/>
                        <a:ext cx="32004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8" grpId="0"/>
      <p:bldP spid="112649" grpId="0" animBg="1"/>
      <p:bldP spid="1126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4">
            <a:extLst>
              <a:ext uri="{FF2B5EF4-FFF2-40B4-BE49-F238E27FC236}">
                <a16:creationId xmlns:a16="http://schemas.microsoft.com/office/drawing/2014/main" id="{1614B80F-0E68-4477-BF1D-76C10BE5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3375"/>
            <a:ext cx="1223963" cy="503238"/>
          </a:xfrm>
          <a:prstGeom prst="doubleWave">
            <a:avLst>
              <a:gd name="adj1" fmla="val 6500"/>
              <a:gd name="adj2" fmla="val 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/>
              <a:t>方法</a:t>
            </a:r>
            <a:r>
              <a:rPr lang="en-US" altLang="zh-CN" sz="2400" b="1" dirty="0"/>
              <a:t>2:</a:t>
            </a:r>
          </a:p>
        </p:txBody>
      </p:sp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67B532D0-7983-46FD-9339-B0668163A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1042988"/>
          <a:ext cx="37814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3" imgW="1612800" imgH="495000" progId="Equation.DSMT4">
                  <p:embed/>
                </p:oleObj>
              </mc:Choice>
              <mc:Fallback>
                <p:oleObj name="Equation" r:id="rId3" imgW="161280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042988"/>
                        <a:ext cx="37814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6">
            <a:extLst>
              <a:ext uri="{FF2B5EF4-FFF2-40B4-BE49-F238E27FC236}">
                <a16:creationId xmlns:a16="http://schemas.microsoft.com/office/drawing/2014/main" id="{E30866F6-E419-4D2A-8347-18F27F91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3160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                                     ,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应用罗比塔法则，则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3671" name="Object 7">
            <a:extLst>
              <a:ext uri="{FF2B5EF4-FFF2-40B4-BE49-F238E27FC236}">
                <a16:creationId xmlns:a16="http://schemas.microsoft.com/office/drawing/2014/main" id="{ECEAB8D8-F19F-4817-AC41-AED00A86F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2060575"/>
          <a:ext cx="70866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5" imgW="3022560" imgH="761760" progId="Equation.DSMT4">
                  <p:embed/>
                </p:oleObj>
              </mc:Choice>
              <mc:Fallback>
                <p:oleObj name="Equation" r:id="rId5" imgW="3022560" imgH="761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060575"/>
                        <a:ext cx="7086600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>
            <a:extLst>
              <a:ext uri="{FF2B5EF4-FFF2-40B4-BE49-F238E27FC236}">
                <a16:creationId xmlns:a16="http://schemas.microsoft.com/office/drawing/2014/main" id="{2607A58B-2F13-4BF9-84AD-1F8D8D39D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4149725"/>
          <a:ext cx="788828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7" imgW="3365280" imgH="495000" progId="Equation.DSMT4">
                  <p:embed/>
                </p:oleObj>
              </mc:Choice>
              <mc:Fallback>
                <p:oleObj name="Equation" r:id="rId7" imgW="3365280" imgH="49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149725"/>
                        <a:ext cx="7888288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>
            <a:extLst>
              <a:ext uri="{FF2B5EF4-FFF2-40B4-BE49-F238E27FC236}">
                <a16:creationId xmlns:a16="http://schemas.microsoft.com/office/drawing/2014/main" id="{92D2350F-AE42-4E75-938A-88AE3AD09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469184"/>
              </p:ext>
            </p:extLst>
          </p:nvPr>
        </p:nvGraphicFramePr>
        <p:xfrm>
          <a:off x="754063" y="5500688"/>
          <a:ext cx="43021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9" imgW="1828800" imgH="495000" progId="Equation.DSMT4">
                  <p:embed/>
                </p:oleObj>
              </mc:Choice>
              <mc:Fallback>
                <p:oleObj name="Equation" r:id="rId9" imgW="182880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500688"/>
                        <a:ext cx="4302125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2B171DD6-3783-419F-9F3A-A1491791D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595313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14—4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                                      ，求原函数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f(t)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5">
            <a:extLst>
              <a:ext uri="{FF2B5EF4-FFF2-40B4-BE49-F238E27FC236}">
                <a16:creationId xmlns:a16="http://schemas.microsoft.com/office/drawing/2014/main" id="{A5193C1E-7EB9-4501-99F8-E5AEBAD75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444500"/>
          <a:ext cx="28289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44500"/>
                        <a:ext cx="28289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>
            <a:extLst>
              <a:ext uri="{FF2B5EF4-FFF2-40B4-BE49-F238E27FC236}">
                <a16:creationId xmlns:a16="http://schemas.microsoft.com/office/drawing/2014/main" id="{9C2C95C5-D2A2-47F9-8219-B08826130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916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4695" name="Object 7">
            <a:extLst>
              <a:ext uri="{FF2B5EF4-FFF2-40B4-BE49-F238E27FC236}">
                <a16:creationId xmlns:a16="http://schemas.microsoft.com/office/drawing/2014/main" id="{0C574556-9573-4C8B-AD10-735FE8AF3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7638" y="1700213"/>
          <a:ext cx="74168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5" imgW="3162240" imgH="419040" progId="Equation.DSMT4">
                  <p:embed/>
                </p:oleObj>
              </mc:Choice>
              <mc:Fallback>
                <p:oleObj name="Equation" r:id="rId5" imgW="316224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700213"/>
                        <a:ext cx="74168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>
            <a:extLst>
              <a:ext uri="{FF2B5EF4-FFF2-40B4-BE49-F238E27FC236}">
                <a16:creationId xmlns:a16="http://schemas.microsoft.com/office/drawing/2014/main" id="{83A2E066-23FA-4F7A-9D76-D5343BC2E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03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4697" name="Object 9">
            <a:extLst>
              <a:ext uri="{FF2B5EF4-FFF2-40B4-BE49-F238E27FC236}">
                <a16:creationId xmlns:a16="http://schemas.microsoft.com/office/drawing/2014/main" id="{0A8A9BC4-0D1B-4FC6-A1DB-CACE341D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3119438"/>
          <a:ext cx="47037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7" imgW="2006280" imgH="469800" progId="Equation.DSMT4">
                  <p:embed/>
                </p:oleObj>
              </mc:Choice>
              <mc:Fallback>
                <p:oleObj name="Equation" r:id="rId7" imgW="200628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119438"/>
                        <a:ext cx="47037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>
            <a:extLst>
              <a:ext uri="{FF2B5EF4-FFF2-40B4-BE49-F238E27FC236}">
                <a16:creationId xmlns:a16="http://schemas.microsoft.com/office/drawing/2014/main" id="{67E364BC-6C5E-422C-9393-D1DB3D934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1338" y="4775200"/>
          <a:ext cx="4673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9" imgW="1993680" imgH="469800" progId="Equation.DSMT4">
                  <p:embed/>
                </p:oleObj>
              </mc:Choice>
              <mc:Fallback>
                <p:oleObj name="Equation" r:id="rId9" imgW="199368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4775200"/>
                        <a:ext cx="46736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7B99E9AB-ADCD-4E83-8737-C7637A7A6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275" y="649288"/>
          <a:ext cx="27987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3" imgW="1193760" imgH="393480" progId="Equation.DSMT4">
                  <p:embed/>
                </p:oleObj>
              </mc:Choice>
              <mc:Fallback>
                <p:oleObj name="Equation" r:id="rId3" imgW="11937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649288"/>
                        <a:ext cx="27987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id="{FFDC5D94-8F5F-497B-988C-A3CAD0B67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062163"/>
          <a:ext cx="26797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2163"/>
                        <a:ext cx="26797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Text Box 6">
            <a:extLst>
              <a:ext uri="{FF2B5EF4-FFF2-40B4-BE49-F238E27FC236}">
                <a16:creationId xmlns:a16="http://schemas.microsoft.com/office/drawing/2014/main" id="{49CFEB88-CAF7-4B4E-9E1C-892CBDD2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3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5719" name="Object 7">
            <a:extLst>
              <a:ext uri="{FF2B5EF4-FFF2-40B4-BE49-F238E27FC236}">
                <a16:creationId xmlns:a16="http://schemas.microsoft.com/office/drawing/2014/main" id="{1A9017A7-3B35-4498-B98B-8732F084B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5" y="2698750"/>
          <a:ext cx="58642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7" imgW="2501640" imgH="723600" progId="Equation.DSMT4">
                  <p:embed/>
                </p:oleObj>
              </mc:Choice>
              <mc:Fallback>
                <p:oleObj name="Equation" r:id="rId7" imgW="2501640" imgH="72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698750"/>
                        <a:ext cx="58642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>
            <a:extLst>
              <a:ext uri="{FF2B5EF4-FFF2-40B4-BE49-F238E27FC236}">
                <a16:creationId xmlns:a16="http://schemas.microsoft.com/office/drawing/2014/main" id="{AE477DB4-0482-464E-8D91-A6636D6E1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4435475"/>
          <a:ext cx="5922962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9" imgW="2527200" imgH="723600" progId="Equation.DSMT4">
                  <p:embed/>
                </p:oleObj>
              </mc:Choice>
              <mc:Fallback>
                <p:oleObj name="Equation" r:id="rId9" imgW="2527200" imgH="723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4435475"/>
                        <a:ext cx="5922962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E37469CB-28F4-4584-A77B-854F897C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595313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14—5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                                      ，求原函数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f(t)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BD72BACF-067E-4491-82E3-787ECE677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14338"/>
          <a:ext cx="285908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3" imgW="1218960" imgH="419040" progId="Equation.DSMT4">
                  <p:embed/>
                </p:oleObj>
              </mc:Choice>
              <mc:Fallback>
                <p:oleObj name="Equation" r:id="rId3" imgW="12189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14338"/>
                        <a:ext cx="285908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Text Box 6">
            <a:extLst>
              <a:ext uri="{FF2B5EF4-FFF2-40B4-BE49-F238E27FC236}">
                <a16:creationId xmlns:a16="http://schemas.microsoft.com/office/drawing/2014/main" id="{511AF791-6114-4E34-BA21-1E57B7F45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700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F(s)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变成真分式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6743" name="Object 7">
            <a:extLst>
              <a:ext uri="{FF2B5EF4-FFF2-40B4-BE49-F238E27FC236}">
                <a16:creationId xmlns:a16="http://schemas.microsoft.com/office/drawing/2014/main" id="{FA148D69-AD05-480D-B8D6-3B05C66BF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92375"/>
          <a:ext cx="64023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5" imgW="2730240" imgH="419040" progId="Equation.DSMT4">
                  <p:embed/>
                </p:oleObj>
              </mc:Choice>
              <mc:Fallback>
                <p:oleObj name="Equation" r:id="rId5" imgW="273024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64023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id="{8D0A343F-7833-46D5-A9D6-B9F1241A2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3860800"/>
          <a:ext cx="25606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7" imgW="1091880" imgH="393480" progId="Equation.DSMT4">
                  <p:embed/>
                </p:oleObj>
              </mc:Choice>
              <mc:Fallback>
                <p:oleObj name="Equation" r:id="rId7" imgW="10918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860800"/>
                        <a:ext cx="25606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>
            <a:extLst>
              <a:ext uri="{FF2B5EF4-FFF2-40B4-BE49-F238E27FC236}">
                <a16:creationId xmlns:a16="http://schemas.microsoft.com/office/drawing/2014/main" id="{6E7A111C-1E6C-49C0-8E96-50921406D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5194300"/>
          <a:ext cx="29765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9" imgW="1269720" imgH="444240" progId="Equation.DSMT4">
                  <p:embed/>
                </p:oleObj>
              </mc:Choice>
              <mc:Fallback>
                <p:oleObj name="Equation" r:id="rId9" imgW="126972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5194300"/>
                        <a:ext cx="2976562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F2A35C1B-90DB-4C17-A704-2C2F7BBDD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76250"/>
          <a:ext cx="28289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3" imgW="1206360" imgH="444240" progId="Equation.DSMT4">
                  <p:embed/>
                </p:oleObj>
              </mc:Choice>
              <mc:Fallback>
                <p:oleObj name="Equation" r:id="rId3" imgW="12063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6250"/>
                        <a:ext cx="28289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>
            <a:extLst>
              <a:ext uri="{FF2B5EF4-FFF2-40B4-BE49-F238E27FC236}">
                <a16:creationId xmlns:a16="http://schemas.microsoft.com/office/drawing/2014/main" id="{8252462B-686D-4748-B2DC-1850C8EBF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844675"/>
          <a:ext cx="33035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5" imgW="1409400" imgH="393480" progId="Equation.DSMT4">
                  <p:embed/>
                </p:oleObj>
              </mc:Choice>
              <mc:Fallback>
                <p:oleObj name="Equation" r:id="rId5" imgW="14094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330358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>
            <a:extLst>
              <a:ext uri="{FF2B5EF4-FFF2-40B4-BE49-F238E27FC236}">
                <a16:creationId xmlns:a16="http://schemas.microsoft.com/office/drawing/2014/main" id="{2EB0199F-17E1-4164-A4AC-31E1E3BB2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3325813"/>
          <a:ext cx="36925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7" imgW="1574640" imgH="228600" progId="Equation.DSMT4">
                  <p:embed/>
                </p:oleObj>
              </mc:Choice>
              <mc:Fallback>
                <p:oleObj name="Equation" r:id="rId7" imgW="15746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325813"/>
                        <a:ext cx="36925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3BF07705-8CDC-48F1-A994-5468FEC7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549275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D(s)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有共轭复根的情况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82ECC0A9-6D27-46E7-84A7-CBB7E7C5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341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                         ，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05EC6240-F3F6-4678-BB20-5AE62393C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1254125"/>
          <a:ext cx="17573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254125"/>
                        <a:ext cx="17573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id="{DC038995-0D45-4FFA-8356-9F7B5A717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268413"/>
          <a:ext cx="1666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5" imgW="711000" imgH="253800" progId="Equation.DSMT4">
                  <p:embed/>
                </p:oleObj>
              </mc:Choice>
              <mc:Fallback>
                <p:oleObj name="Equation" r:id="rId5" imgW="7110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268413"/>
                        <a:ext cx="16668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>
            <a:extLst>
              <a:ext uri="{FF2B5EF4-FFF2-40B4-BE49-F238E27FC236}">
                <a16:creationId xmlns:a16="http://schemas.microsoft.com/office/drawing/2014/main" id="{1C1E149B-CA31-4E2B-9392-E1A0DB953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" y="2174875"/>
          <a:ext cx="4200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7" imgW="1790640" imgH="253800" progId="Equation.DSMT4">
                  <p:embed/>
                </p:oleObj>
              </mc:Choice>
              <mc:Fallback>
                <p:oleObj name="Equation" r:id="rId7" imgW="179064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174875"/>
                        <a:ext cx="42005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0">
            <a:extLst>
              <a:ext uri="{FF2B5EF4-FFF2-40B4-BE49-F238E27FC236}">
                <a16:creationId xmlns:a16="http://schemas.microsoft.com/office/drawing/2014/main" id="{74309E58-5553-4108-A6E9-1842C7CDC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3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D(s)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具有重根的情况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8795" name="Object 11">
            <a:extLst>
              <a:ext uri="{FF2B5EF4-FFF2-40B4-BE49-F238E27FC236}">
                <a16:creationId xmlns:a16="http://schemas.microsoft.com/office/drawing/2014/main" id="{F9DAE29D-F925-4167-AE4E-F9186E3CC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4102100"/>
          <a:ext cx="64277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9" imgW="2743200" imgH="419040" progId="Equation.DSMT4">
                  <p:embed/>
                </p:oleObj>
              </mc:Choice>
              <mc:Fallback>
                <p:oleObj name="Equation" r:id="rId9" imgW="274320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102100"/>
                        <a:ext cx="64277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>
            <a:extLst>
              <a:ext uri="{FF2B5EF4-FFF2-40B4-BE49-F238E27FC236}">
                <a16:creationId xmlns:a16="http://schemas.microsoft.com/office/drawing/2014/main" id="{8B58DB55-FC01-47A5-9B1A-92D543D53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80050"/>
          <a:ext cx="3097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11" imgW="1320480" imgH="291960" progId="Equation.DSMT4">
                  <p:embed/>
                </p:oleObj>
              </mc:Choice>
              <mc:Fallback>
                <p:oleObj name="Equation" r:id="rId11" imgW="1320480" imgH="291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0050"/>
                        <a:ext cx="3097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7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11D1C6A0-F3AF-474C-9C8B-FC51613BE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477838"/>
            <a:ext cx="3167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主  要  内  容</a:t>
            </a:r>
          </a:p>
        </p:txBody>
      </p:sp>
      <p:sp>
        <p:nvSpPr>
          <p:cNvPr id="4099" name="Line 5">
            <a:extLst>
              <a:ext uri="{FF2B5EF4-FFF2-40B4-BE49-F238E27FC236}">
                <a16:creationId xmlns:a16="http://schemas.microsoft.com/office/drawing/2014/main" id="{25734586-64BA-4407-8658-85FA1456E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484313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Text Box 6">
            <a:extLst>
              <a:ext uri="{FF2B5EF4-FFF2-40B4-BE49-F238E27FC236}">
                <a16:creationId xmlns:a16="http://schemas.microsoft.com/office/drawing/2014/main" id="{8419EB66-41C4-4266-ABB6-4B8F8B88D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89138"/>
            <a:ext cx="575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hlinkClick r:id="rId2" action="ppaction://hlinksldjump"/>
              </a:rPr>
              <a:t>§14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hlinkClick r:id="rId2" action="ppaction://hlinksldjump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hlinkClick r:id="rId2" action="ppaction://hlinksldjump"/>
              </a:rPr>
              <a:t>1   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hlinkClick r:id="rId2" action="ppaction://hlinksldjump"/>
              </a:rPr>
              <a:t>拉普拉氏变换</a:t>
            </a:r>
            <a:endParaRPr kumimoji="1" lang="zh-CN" altLang="en-US" sz="3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Text Box 7">
            <a:extLst>
              <a:ext uri="{FF2B5EF4-FFF2-40B4-BE49-F238E27FC236}">
                <a16:creationId xmlns:a16="http://schemas.microsoft.com/office/drawing/2014/main" id="{99FA7277-ABF5-4145-9AEB-6D882A95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22588"/>
            <a:ext cx="6767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hlinkClick r:id="rId3" action="ppaction://hlinksldjump"/>
              </a:rPr>
              <a:t>§14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hlinkClick r:id="rId3" action="ppaction://hlinksldjump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hlinkClick r:id="rId3" action="ppaction://hlinksldjump"/>
              </a:rPr>
              <a:t>2   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hlinkClick r:id="rId3" action="ppaction://hlinksldjump"/>
              </a:rPr>
              <a:t>拉普拉氏变换的基本性质</a:t>
            </a:r>
            <a:endParaRPr kumimoji="1" lang="zh-CN" altLang="en-US" sz="3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" name="Text Box 8">
            <a:extLst>
              <a:ext uri="{FF2B5EF4-FFF2-40B4-BE49-F238E27FC236}">
                <a16:creationId xmlns:a16="http://schemas.microsoft.com/office/drawing/2014/main" id="{5ED4C45E-78F6-47B8-9478-67B3360A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62388"/>
            <a:ext cx="8388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hlinkClick r:id="rId4" action="ppaction://hlinksldjump"/>
              </a:rPr>
              <a:t>§14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hlinkClick r:id="rId4" action="ppaction://hlinksldjump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hlinkClick r:id="rId4" action="ppaction://hlinksldjump"/>
              </a:rPr>
              <a:t>3   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hlinkClick r:id="rId4" action="ppaction://hlinksldjump"/>
              </a:rPr>
              <a:t>拉普拉氏变换的求法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hlinkClick r:id="rId4" action="ppaction://hlinksldjump"/>
              </a:rPr>
              <a:t>—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hlinkClick r:id="rId4" action="ppaction://hlinksldjump"/>
              </a:rPr>
              <a:t>部分分式法</a:t>
            </a:r>
            <a:endParaRPr kumimoji="1" lang="zh-CN" altLang="en-US" sz="3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Text Box 10">
            <a:extLst>
              <a:ext uri="{FF2B5EF4-FFF2-40B4-BE49-F238E27FC236}">
                <a16:creationId xmlns:a16="http://schemas.microsoft.com/office/drawing/2014/main" id="{4990AD3C-D145-4217-A4AB-DE865862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94250"/>
            <a:ext cx="6767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hlinkClick r:id="rId5" action="ppaction://hlinksldjump"/>
              </a:rPr>
              <a:t>§14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hlinkClick r:id="rId5" action="ppaction://hlinksldjump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hlinkClick r:id="rId5" action="ppaction://hlinksldjump"/>
              </a:rPr>
              <a:t>4   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hlinkClick r:id="rId5" action="ppaction://hlinksldjump"/>
              </a:rPr>
              <a:t>动态电路的复频域分析法</a:t>
            </a:r>
            <a:endParaRPr kumimoji="1" lang="zh-CN" altLang="en-US" sz="3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>
            <a:extLst>
              <a:ext uri="{FF2B5EF4-FFF2-40B4-BE49-F238E27FC236}">
                <a16:creationId xmlns:a16="http://schemas.microsoft.com/office/drawing/2014/main" id="{200D75A4-DBA7-491D-9253-729003EFE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41325"/>
          <a:ext cx="38719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3" imgW="1650960" imgH="444240" progId="Equation.DSMT4">
                  <p:embed/>
                </p:oleObj>
              </mc:Choice>
              <mc:Fallback>
                <p:oleObj name="Equation" r:id="rId3" imgW="16509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325"/>
                        <a:ext cx="3871913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>
            <a:extLst>
              <a:ext uri="{FF2B5EF4-FFF2-40B4-BE49-F238E27FC236}">
                <a16:creationId xmlns:a16="http://schemas.microsoft.com/office/drawing/2014/main" id="{BE1F69C3-2C22-4625-A65D-AC1AA900E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51038"/>
          <a:ext cx="309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5" imgW="1320480" imgH="291960" progId="Equation.DSMT4">
                  <p:embed/>
                </p:oleObj>
              </mc:Choice>
              <mc:Fallback>
                <p:oleObj name="Equation" r:id="rId5" imgW="132048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51038"/>
                        <a:ext cx="3098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>
            <a:extLst>
              <a:ext uri="{FF2B5EF4-FFF2-40B4-BE49-F238E27FC236}">
                <a16:creationId xmlns:a16="http://schemas.microsoft.com/office/drawing/2014/main" id="{E46DE944-634F-4B09-9B48-B4A2F0FC3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762000"/>
            <a:ext cx="6767512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§14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－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4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动态电路的复频域分析法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C6767964-2F72-430D-AE92-82D149E0A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819275"/>
            <a:ext cx="914400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RLC 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伏安关系的运算形式</a:t>
            </a:r>
            <a:endParaRPr kumimoji="1" lang="zh-CN" altLang="en-US" sz="2400" b="1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DEBAF46B-4AF4-4373-81A7-2B5F5219B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611438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1.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endParaRPr kumimoji="1" lang="en-US" altLang="zh-CN" sz="24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20840" name="AutoShape 8">
            <a:extLst>
              <a:ext uri="{FF2B5EF4-FFF2-40B4-BE49-F238E27FC236}">
                <a16:creationId xmlns:a16="http://schemas.microsoft.com/office/drawing/2014/main" id="{A405E015-78FC-46A9-B8FC-CF0B635E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786188"/>
            <a:ext cx="863600" cy="144462"/>
          </a:xfrm>
          <a:prstGeom prst="leftRightArrow">
            <a:avLst>
              <a:gd name="adj1" fmla="val 50000"/>
              <a:gd name="adj2" fmla="val 1195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0847" name="Group 15">
            <a:extLst>
              <a:ext uri="{FF2B5EF4-FFF2-40B4-BE49-F238E27FC236}">
                <a16:creationId xmlns:a16="http://schemas.microsoft.com/office/drawing/2014/main" id="{D1E60ABC-3999-4999-BE9E-9B23E6153ADB}"/>
              </a:ext>
            </a:extLst>
          </p:cNvPr>
          <p:cNvGrpSpPr>
            <a:grpSpLocks/>
          </p:cNvGrpSpPr>
          <p:nvPr/>
        </p:nvGrpSpPr>
        <p:grpSpPr bwMode="auto">
          <a:xfrm>
            <a:off x="0" y="4697416"/>
            <a:ext cx="9144000" cy="700088"/>
            <a:chOff x="0" y="2959"/>
            <a:chExt cx="5760" cy="441"/>
          </a:xfrm>
          <a:noFill/>
        </p:grpSpPr>
        <p:sp>
          <p:nvSpPr>
            <p:cNvPr id="24585" name="Text Box 10">
              <a:extLst>
                <a:ext uri="{FF2B5EF4-FFF2-40B4-BE49-F238E27FC236}">
                  <a16:creationId xmlns:a16="http://schemas.microsoft.com/office/drawing/2014/main" id="{D2A0201D-91FD-4C6A-B0F6-C22257902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51"/>
              <a:ext cx="576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VAR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：</a:t>
              </a:r>
              <a:endParaRPr kumimoji="1" lang="zh-CN" altLang="en-US" sz="2400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86" name="Object 11">
              <a:extLst>
                <a:ext uri="{FF2B5EF4-FFF2-40B4-BE49-F238E27FC236}">
                  <a16:creationId xmlns:a16="http://schemas.microsoft.com/office/drawing/2014/main" id="{678DFC04-320C-4EA6-9727-A8FC219FB0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699496"/>
                </p:ext>
              </p:extLst>
            </p:nvPr>
          </p:nvGraphicFramePr>
          <p:xfrm>
            <a:off x="1126" y="3052"/>
            <a:ext cx="13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6" name="Equation" r:id="rId3" imgW="876240" imgH="228600" progId="Equation.DSMT4">
                    <p:embed/>
                  </p:oleObj>
                </mc:Choice>
                <mc:Fallback>
                  <p:oleObj name="Equation" r:id="rId3" imgW="87624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3052"/>
                          <a:ext cx="130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7" name="Line 12">
              <a:extLst>
                <a:ext uri="{FF2B5EF4-FFF2-40B4-BE49-F238E27FC236}">
                  <a16:creationId xmlns:a16="http://schemas.microsoft.com/office/drawing/2014/main" id="{8B3D838C-9F86-4CFD-82AE-C38973D37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247"/>
              <a:ext cx="6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Rectangle 13">
              <a:extLst>
                <a:ext uri="{FF2B5EF4-FFF2-40B4-BE49-F238E27FC236}">
                  <a16:creationId xmlns:a16="http://schemas.microsoft.com/office/drawing/2014/main" id="{33AC6D39-BC1D-4C1A-B29D-D98359A7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959"/>
              <a:ext cx="2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</a:p>
          </p:txBody>
        </p:sp>
        <p:graphicFrame>
          <p:nvGraphicFramePr>
            <p:cNvPr id="24589" name="Object 14">
              <a:extLst>
                <a:ext uri="{FF2B5EF4-FFF2-40B4-BE49-F238E27FC236}">
                  <a16:creationId xmlns:a16="http://schemas.microsoft.com/office/drawing/2014/main" id="{2DCEF68A-F7C3-48E5-AEE3-97DECF06E2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077050"/>
                </p:ext>
              </p:extLst>
            </p:nvPr>
          </p:nvGraphicFramePr>
          <p:xfrm>
            <a:off x="3374" y="3052"/>
            <a:ext cx="143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7" name="Equation" r:id="rId5" imgW="965160" imgH="228600" progId="Equation.DSMT4">
                    <p:embed/>
                  </p:oleObj>
                </mc:Choice>
                <mc:Fallback>
                  <p:oleObj name="Equation" r:id="rId5" imgW="96516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3052"/>
                          <a:ext cx="143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F5EA9EC-BB5E-4A5B-8988-DBB9A0D192F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1187624" y="3267335"/>
            <a:ext cx="2103131" cy="11821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11D759-9413-49EC-8D2D-E8B186245CB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5220072" y="3304818"/>
            <a:ext cx="1969875" cy="110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  <p:bldP spid="1208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>
            <a:extLst>
              <a:ext uri="{FF2B5EF4-FFF2-40B4-BE49-F238E27FC236}">
                <a16:creationId xmlns:a16="http://schemas.microsoft.com/office/drawing/2014/main" id="{475CA4FA-BAA2-4BBB-8F9D-7125CB98B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2387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2.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L</a:t>
            </a:r>
            <a:endParaRPr kumimoji="1" lang="en-US" altLang="zh-CN" sz="24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21862" name="AutoShape 6">
            <a:extLst>
              <a:ext uri="{FF2B5EF4-FFF2-40B4-BE49-F238E27FC236}">
                <a16:creationId xmlns:a16="http://schemas.microsoft.com/office/drawing/2014/main" id="{B1AA4FDF-8354-40AC-8A34-98D50BB4D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946275"/>
            <a:ext cx="863600" cy="144463"/>
          </a:xfrm>
          <a:prstGeom prst="leftRightArrow">
            <a:avLst>
              <a:gd name="adj1" fmla="val 50000"/>
              <a:gd name="adj2" fmla="val 1195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A86452E3-37B8-4B50-9119-E25F4580E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371600"/>
            <a:ext cx="37221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Times New Roman" panose="02020603050405020304" pitchFamily="18" charset="0"/>
              </a:rPr>
              <a:t>L</a:t>
            </a:r>
          </a:p>
        </p:txBody>
      </p:sp>
      <p:graphicFrame>
        <p:nvGraphicFramePr>
          <p:cNvPr id="121865" name="Object 9">
            <a:extLst>
              <a:ext uri="{FF2B5EF4-FFF2-40B4-BE49-F238E27FC236}">
                <a16:creationId xmlns:a16="http://schemas.microsoft.com/office/drawing/2014/main" id="{627CBF66-1BC5-496B-9696-F0EB2C4D6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57377"/>
              </p:ext>
            </p:extLst>
          </p:nvPr>
        </p:nvGraphicFramePr>
        <p:xfrm>
          <a:off x="819150" y="2844800"/>
          <a:ext cx="2309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3" imgW="977760" imgH="393480" progId="Equation.DSMT4">
                  <p:embed/>
                </p:oleObj>
              </mc:Choice>
              <mc:Fallback>
                <p:oleObj name="Equation" r:id="rId3" imgW="9777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844800"/>
                        <a:ext cx="23098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Line 10">
            <a:extLst>
              <a:ext uri="{FF2B5EF4-FFF2-40B4-BE49-F238E27FC236}">
                <a16:creationId xmlns:a16="http://schemas.microsoft.com/office/drawing/2014/main" id="{CB31D560-AE45-4156-8189-3554E13D3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3368675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Rectangle 11">
            <a:extLst>
              <a:ext uri="{FF2B5EF4-FFF2-40B4-BE49-F238E27FC236}">
                <a16:creationId xmlns:a16="http://schemas.microsoft.com/office/drawing/2014/main" id="{13C6561C-5070-4BFA-B82B-D3B50627D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2911475"/>
            <a:ext cx="387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L</a:t>
            </a:r>
          </a:p>
        </p:txBody>
      </p:sp>
      <p:graphicFrame>
        <p:nvGraphicFramePr>
          <p:cNvPr id="121868" name="Object 12">
            <a:extLst>
              <a:ext uri="{FF2B5EF4-FFF2-40B4-BE49-F238E27FC236}">
                <a16:creationId xmlns:a16="http://schemas.microsoft.com/office/drawing/2014/main" id="{185FAC5F-C725-4E91-8F17-148CF8839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43898"/>
              </p:ext>
            </p:extLst>
          </p:nvPr>
        </p:nvGraphicFramePr>
        <p:xfrm>
          <a:off x="4856163" y="3033713"/>
          <a:ext cx="3740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5" imgW="1587240" imgH="228600" progId="Equation.DSMT4">
                  <p:embed/>
                </p:oleObj>
              </mc:Choice>
              <mc:Fallback>
                <p:oleObj name="Equation" r:id="rId5" imgW="158724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3033713"/>
                        <a:ext cx="3740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9" name="Text Box 13">
            <a:extLst>
              <a:ext uri="{FF2B5EF4-FFF2-40B4-BE49-F238E27FC236}">
                <a16:creationId xmlns:a16="http://schemas.microsoft.com/office/drawing/2014/main" id="{B90F28E2-0DB0-4FCE-A3BD-6ABE84A87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05263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sL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——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称为电感的运算阻抗。</a:t>
            </a:r>
            <a:endParaRPr kumimoji="1" lang="zh-CN" altLang="en-US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750D9397-BAFB-42CB-9855-EAFAD538C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9742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Li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(0-) ——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称为电感的附加电压源。</a:t>
            </a:r>
            <a:endParaRPr kumimoji="1" lang="zh-CN" altLang="en-US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21871" name="AutoShape 15">
            <a:extLst>
              <a:ext uri="{FF2B5EF4-FFF2-40B4-BE49-F238E27FC236}">
                <a16:creationId xmlns:a16="http://schemas.microsoft.com/office/drawing/2014/main" id="{427B6CCA-6E98-4CC1-AB68-045B7C30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45125"/>
            <a:ext cx="1512888" cy="574675"/>
          </a:xfrm>
          <a:prstGeom prst="star8">
            <a:avLst>
              <a:gd name="adj" fmla="val 38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/>
              <a:t>注意</a:t>
            </a:r>
          </a:p>
        </p:txBody>
      </p:sp>
      <p:sp>
        <p:nvSpPr>
          <p:cNvPr id="121872" name="Text Box 16">
            <a:extLst>
              <a:ext uri="{FF2B5EF4-FFF2-40B4-BE49-F238E27FC236}">
                <a16:creationId xmlns:a16="http://schemas.microsoft.com/office/drawing/2014/main" id="{0BB639EA-F211-4B27-805B-19D422A8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11888"/>
            <a:ext cx="77771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附加电源的极性：顺着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的方向，极性为先－后＋。</a:t>
            </a:r>
            <a:endParaRPr kumimoji="1" lang="zh-CN" altLang="en-US" sz="2400" b="1" baseline="-25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7A9245-0501-4521-8D8B-E3A972AA98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964743" y="1574621"/>
            <a:ext cx="1842413" cy="1032233"/>
          </a:xfrm>
          <a:prstGeom prst="rect">
            <a:avLst/>
          </a:prstGeom>
          <a:noFill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430DC8-2C8A-4D8E-B057-27D677F856C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4848225" y="1308143"/>
            <a:ext cx="2694094" cy="14128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/>
      <p:bldP spid="121867" grpId="0"/>
      <p:bldP spid="121869" grpId="0"/>
      <p:bldP spid="121870" grpId="0"/>
      <p:bldP spid="121871" grpId="0" animBg="1"/>
      <p:bldP spid="1218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0A6EFAA6-63FA-4A90-9246-9E984EFB5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76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3.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</a:t>
            </a:r>
            <a:endParaRPr kumimoji="1" lang="en-US" altLang="zh-CN" sz="24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22886" name="AutoShape 6">
            <a:extLst>
              <a:ext uri="{FF2B5EF4-FFF2-40B4-BE49-F238E27FC236}">
                <a16:creationId xmlns:a16="http://schemas.microsoft.com/office/drawing/2014/main" id="{56B04FF9-7ACE-4933-B2B2-03000A4C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700213"/>
            <a:ext cx="863600" cy="144462"/>
          </a:xfrm>
          <a:prstGeom prst="leftRightArrow">
            <a:avLst>
              <a:gd name="adj1" fmla="val 50000"/>
              <a:gd name="adj2" fmla="val 1195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888" name="Object 8">
            <a:extLst>
              <a:ext uri="{FF2B5EF4-FFF2-40B4-BE49-F238E27FC236}">
                <a16:creationId xmlns:a16="http://schemas.microsoft.com/office/drawing/2014/main" id="{42CE1D8B-BD5D-4D79-A191-2A54CF88C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37832"/>
              </p:ext>
            </p:extLst>
          </p:nvPr>
        </p:nvGraphicFramePr>
        <p:xfrm>
          <a:off x="892175" y="3001963"/>
          <a:ext cx="73453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3" imgW="3124080" imgH="393480" progId="Equation.DSMT4">
                  <p:embed/>
                </p:oleObj>
              </mc:Choice>
              <mc:Fallback>
                <p:oleObj name="Equation" r:id="rId3" imgW="31240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001963"/>
                        <a:ext cx="73453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>
            <a:extLst>
              <a:ext uri="{FF2B5EF4-FFF2-40B4-BE49-F238E27FC236}">
                <a16:creationId xmlns:a16="http://schemas.microsoft.com/office/drawing/2014/main" id="{CE901DE6-031D-4F05-BEB4-D237A64D2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768858"/>
              </p:ext>
            </p:extLst>
          </p:nvPr>
        </p:nvGraphicFramePr>
        <p:xfrm>
          <a:off x="1643063" y="4227513"/>
          <a:ext cx="34417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5" imgW="1460160" imgH="393480" progId="Equation.DSMT4">
                  <p:embed/>
                </p:oleObj>
              </mc:Choice>
              <mc:Fallback>
                <p:oleObj name="Equation" r:id="rId5" imgW="14601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227513"/>
                        <a:ext cx="34417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>
            <a:extLst>
              <a:ext uri="{FF2B5EF4-FFF2-40B4-BE49-F238E27FC236}">
                <a16:creationId xmlns:a16="http://schemas.microsoft.com/office/drawing/2014/main" id="{D9E9A9EF-8182-48C3-96E0-FE1E9EB63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84912"/>
              </p:ext>
            </p:extLst>
          </p:nvPr>
        </p:nvGraphicFramePr>
        <p:xfrm>
          <a:off x="993775" y="5508625"/>
          <a:ext cx="38909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7" imgW="1650960" imgH="393480" progId="Equation.DSMT4">
                  <p:embed/>
                </p:oleObj>
              </mc:Choice>
              <mc:Fallback>
                <p:oleObj name="Equation" r:id="rId7" imgW="16509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5508625"/>
                        <a:ext cx="38909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6864BEA-0514-4297-9A40-5531956DA63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1331640" y="1266245"/>
            <a:ext cx="2103131" cy="12340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5528F0-C9AC-4EEB-BA1E-CD269262373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4932040" y="820563"/>
            <a:ext cx="2694094" cy="1672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BE7FFA85-E843-409E-936E-C854C5DE0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49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称为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的运算阻抗。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7651" name="Object 5">
            <a:extLst>
              <a:ext uri="{FF2B5EF4-FFF2-40B4-BE49-F238E27FC236}">
                <a16:creationId xmlns:a16="http://schemas.microsoft.com/office/drawing/2014/main" id="{EE4612CD-BB96-4F1E-BFBD-FE7E9AC08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631832"/>
              </p:ext>
            </p:extLst>
          </p:nvPr>
        </p:nvGraphicFramePr>
        <p:xfrm>
          <a:off x="819150" y="325438"/>
          <a:ext cx="582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3" imgW="241200" imgH="393480" progId="Equation.DSMT4">
                  <p:embed/>
                </p:oleObj>
              </mc:Choice>
              <mc:Fallback>
                <p:oleObj name="Equation" r:id="rId3" imgW="241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25438"/>
                        <a:ext cx="5826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>
            <a:extLst>
              <a:ext uri="{FF2B5EF4-FFF2-40B4-BE49-F238E27FC236}">
                <a16:creationId xmlns:a16="http://schemas.microsoft.com/office/drawing/2014/main" id="{BE488129-750F-418E-BE45-1298FC918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64410"/>
              </p:ext>
            </p:extLst>
          </p:nvPr>
        </p:nvGraphicFramePr>
        <p:xfrm>
          <a:off x="763588" y="1560513"/>
          <a:ext cx="111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5" imgW="469800" imgH="393480" progId="Equation.DSMT4">
                  <p:embed/>
                </p:oleObj>
              </mc:Choice>
              <mc:Fallback>
                <p:oleObj name="Equation" r:id="rId5" imgW="4698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560513"/>
                        <a:ext cx="111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>
            <a:extLst>
              <a:ext uri="{FF2B5EF4-FFF2-40B4-BE49-F238E27FC236}">
                <a16:creationId xmlns:a16="http://schemas.microsoft.com/office/drawing/2014/main" id="{889B8451-54F3-4212-BE5D-EFDB05DD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称为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的附加电压源。注意极性，与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(s)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同。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23912" name="Text Box 8">
            <a:extLst>
              <a:ext uri="{FF2B5EF4-FFF2-40B4-BE49-F238E27FC236}">
                <a16:creationId xmlns:a16="http://schemas.microsoft.com/office/drawing/2014/main" id="{219651AC-0537-4229-A64B-B07824020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2755900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基尔霍夫定律的运算形式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3924" name="Group 20">
            <a:extLst>
              <a:ext uri="{FF2B5EF4-FFF2-40B4-BE49-F238E27FC236}">
                <a16:creationId xmlns:a16="http://schemas.microsoft.com/office/drawing/2014/main" id="{C2A2E163-1295-4AC6-9D81-D4D4EDDF5A5D}"/>
              </a:ext>
            </a:extLst>
          </p:cNvPr>
          <p:cNvGrpSpPr>
            <a:grpSpLocks/>
          </p:cNvGrpSpPr>
          <p:nvPr/>
        </p:nvGrpSpPr>
        <p:grpSpPr bwMode="auto">
          <a:xfrm>
            <a:off x="0" y="3463927"/>
            <a:ext cx="9144000" cy="785813"/>
            <a:chOff x="0" y="2182"/>
            <a:chExt cx="5760" cy="495"/>
          </a:xfrm>
        </p:grpSpPr>
        <p:sp>
          <p:nvSpPr>
            <p:cNvPr id="27663" name="Text Box 9">
              <a:extLst>
                <a:ext uri="{FF2B5EF4-FFF2-40B4-BE49-F238E27FC236}">
                  <a16:creationId xmlns:a16="http://schemas.microsoft.com/office/drawing/2014/main" id="{CE15CDC9-E7EC-460B-A844-27219599A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03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KCL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：</a:t>
              </a:r>
              <a:endParaRPr kumimoji="1" lang="zh-CN" altLang="en-US" sz="2400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4" name="Object 10">
              <a:extLst>
                <a:ext uri="{FF2B5EF4-FFF2-40B4-BE49-F238E27FC236}">
                  <a16:creationId xmlns:a16="http://schemas.microsoft.com/office/drawing/2014/main" id="{19736A13-A418-46C9-89D4-1FF01B5A4C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098840"/>
                </p:ext>
              </p:extLst>
            </p:nvPr>
          </p:nvGraphicFramePr>
          <p:xfrm>
            <a:off x="1283" y="2281"/>
            <a:ext cx="96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2" name="Equation" r:id="rId7" imgW="647640" imgH="253800" progId="Equation.DSMT4">
                    <p:embed/>
                  </p:oleObj>
                </mc:Choice>
                <mc:Fallback>
                  <p:oleObj name="Equation" r:id="rId7" imgW="647640" imgH="253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2281"/>
                          <a:ext cx="96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Line 11">
              <a:extLst>
                <a:ext uri="{FF2B5EF4-FFF2-40B4-BE49-F238E27FC236}">
                  <a16:creationId xmlns:a16="http://schemas.microsoft.com/office/drawing/2014/main" id="{111FD05C-58D9-485A-8BC0-C42A86EFB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247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Rectangle 12">
              <a:extLst>
                <a:ext uri="{FF2B5EF4-FFF2-40B4-BE49-F238E27FC236}">
                  <a16:creationId xmlns:a16="http://schemas.microsoft.com/office/drawing/2014/main" id="{B12E1A42-3A3D-4D6C-9BCF-1D33BE651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218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</a:p>
          </p:txBody>
        </p:sp>
        <p:graphicFrame>
          <p:nvGraphicFramePr>
            <p:cNvPr id="27667" name="Object 13">
              <a:extLst>
                <a:ext uri="{FF2B5EF4-FFF2-40B4-BE49-F238E27FC236}">
                  <a16:creationId xmlns:a16="http://schemas.microsoft.com/office/drawing/2014/main" id="{ECBB9F6C-B239-4D5D-B6BB-727CD4A0A8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0239920"/>
                </p:ext>
              </p:extLst>
            </p:nvPr>
          </p:nvGraphicFramePr>
          <p:xfrm>
            <a:off x="3340" y="2292"/>
            <a:ext cx="104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3" name="Equation" r:id="rId9" imgW="698400" imgH="253800" progId="Equation.DSMT4">
                    <p:embed/>
                  </p:oleObj>
                </mc:Choice>
                <mc:Fallback>
                  <p:oleObj name="Equation" r:id="rId9" imgW="698400" imgH="253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2292"/>
                          <a:ext cx="104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25" name="Group 21">
            <a:extLst>
              <a:ext uri="{FF2B5EF4-FFF2-40B4-BE49-F238E27FC236}">
                <a16:creationId xmlns:a16="http://schemas.microsoft.com/office/drawing/2014/main" id="{81117592-B25D-4F27-B6B6-5C088E4EA7B0}"/>
              </a:ext>
            </a:extLst>
          </p:cNvPr>
          <p:cNvGrpSpPr>
            <a:grpSpLocks/>
          </p:cNvGrpSpPr>
          <p:nvPr/>
        </p:nvGrpSpPr>
        <p:grpSpPr bwMode="auto">
          <a:xfrm>
            <a:off x="0" y="4560891"/>
            <a:ext cx="9144000" cy="747713"/>
            <a:chOff x="0" y="2783"/>
            <a:chExt cx="5760" cy="471"/>
          </a:xfrm>
        </p:grpSpPr>
        <p:sp>
          <p:nvSpPr>
            <p:cNvPr id="27658" name="Text Box 14">
              <a:extLst>
                <a:ext uri="{FF2B5EF4-FFF2-40B4-BE49-F238E27FC236}">
                  <a16:creationId xmlns:a16="http://schemas.microsoft.com/office/drawing/2014/main" id="{CCC7D915-0709-442A-A32E-9AA888B75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04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KVL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：</a:t>
              </a:r>
              <a:endParaRPr kumimoji="1" lang="zh-CN" altLang="en-US" sz="2400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9" name="Object 15">
              <a:extLst>
                <a:ext uri="{FF2B5EF4-FFF2-40B4-BE49-F238E27FC236}">
                  <a16:creationId xmlns:a16="http://schemas.microsoft.com/office/drawing/2014/main" id="{F134EDD5-E4E4-40DE-8501-8AA3AA17B1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2527066"/>
                </p:ext>
              </p:extLst>
            </p:nvPr>
          </p:nvGraphicFramePr>
          <p:xfrm>
            <a:off x="1260" y="2858"/>
            <a:ext cx="102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4" name="Equation" r:id="rId11" imgW="685800" imgH="253800" progId="Equation.DSMT4">
                    <p:embed/>
                  </p:oleObj>
                </mc:Choice>
                <mc:Fallback>
                  <p:oleObj name="Equation" r:id="rId11" imgW="685800" imgH="253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2858"/>
                          <a:ext cx="102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0" name="Line 16">
              <a:extLst>
                <a:ext uri="{FF2B5EF4-FFF2-40B4-BE49-F238E27FC236}">
                  <a16:creationId xmlns:a16="http://schemas.microsoft.com/office/drawing/2014/main" id="{DF8D1000-15BF-4097-9350-390BDDE82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071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Rectangle 17">
              <a:extLst>
                <a:ext uri="{FF2B5EF4-FFF2-40B4-BE49-F238E27FC236}">
                  <a16:creationId xmlns:a16="http://schemas.microsoft.com/office/drawing/2014/main" id="{E0D7E91A-CE55-44E8-BD0F-AD2D648AB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278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L</a:t>
              </a:r>
            </a:p>
          </p:txBody>
        </p:sp>
        <p:graphicFrame>
          <p:nvGraphicFramePr>
            <p:cNvPr id="27662" name="Object 18">
              <a:extLst>
                <a:ext uri="{FF2B5EF4-FFF2-40B4-BE49-F238E27FC236}">
                  <a16:creationId xmlns:a16="http://schemas.microsoft.com/office/drawing/2014/main" id="{1ECA9FE9-BC28-4933-8AB8-E1860205D7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342759"/>
                </p:ext>
              </p:extLst>
            </p:nvPr>
          </p:nvGraphicFramePr>
          <p:xfrm>
            <a:off x="3309" y="2869"/>
            <a:ext cx="111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5" name="Equation" r:id="rId13" imgW="749160" imgH="253800" progId="Equation.DSMT4">
                    <p:embed/>
                  </p:oleObj>
                </mc:Choice>
                <mc:Fallback>
                  <p:oleObj name="Equation" r:id="rId13" imgW="749160" imgH="253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" y="2869"/>
                          <a:ext cx="111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23" name="Text Box 19">
            <a:extLst>
              <a:ext uri="{FF2B5EF4-FFF2-40B4-BE49-F238E27FC236}">
                <a16:creationId xmlns:a16="http://schemas.microsoft.com/office/drawing/2014/main" id="{08A0DD07-9F81-416D-ACA4-E2F8AF10B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08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应用拉氏变换分析线性动态电路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  <p:bldP spid="123912" grpId="0"/>
      <p:bldP spid="1239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>
            <a:extLst>
              <a:ext uri="{FF2B5EF4-FFF2-40B4-BE49-F238E27FC236}">
                <a16:creationId xmlns:a16="http://schemas.microsoft.com/office/drawing/2014/main" id="{628BCE18-9AEE-4978-AB27-BDA86F9DB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595313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14—6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t&gt;0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时的电路如图所示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24934" name="Text Box 6">
            <a:extLst>
              <a:ext uri="{FF2B5EF4-FFF2-40B4-BE49-F238E27FC236}">
                <a16:creationId xmlns:a16="http://schemas.microsoft.com/office/drawing/2014/main" id="{EB60FAAC-125E-4CC0-9C71-DEC0739A7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908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设：                   、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24935" name="Object 7">
            <a:extLst>
              <a:ext uri="{FF2B5EF4-FFF2-40B4-BE49-F238E27FC236}">
                <a16:creationId xmlns:a16="http://schemas.microsoft.com/office/drawing/2014/main" id="{32D4FD4A-CEA8-4339-8B61-18CB88523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09138"/>
              </p:ext>
            </p:extLst>
          </p:nvPr>
        </p:nvGraphicFramePr>
        <p:xfrm>
          <a:off x="1620838" y="3883025"/>
          <a:ext cx="13557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883025"/>
                        <a:ext cx="13557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>
            <a:extLst>
              <a:ext uri="{FF2B5EF4-FFF2-40B4-BE49-F238E27FC236}">
                <a16:creationId xmlns:a16="http://schemas.microsoft.com/office/drawing/2014/main" id="{FF07D6A3-D233-432D-A2BC-0C508E037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96388"/>
              </p:ext>
            </p:extLst>
          </p:nvPr>
        </p:nvGraphicFramePr>
        <p:xfrm>
          <a:off x="3279775" y="3838575"/>
          <a:ext cx="14446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Equation" r:id="rId5" imgW="609480" imgH="228600" progId="Equation.DSMT4">
                  <p:embed/>
                </p:oleObj>
              </mc:Choice>
              <mc:Fallback>
                <p:oleObj name="Equation" r:id="rId5" imgW="609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3838575"/>
                        <a:ext cx="14446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Text Box 9">
            <a:extLst>
              <a:ext uri="{FF2B5EF4-FFF2-40B4-BE49-F238E27FC236}">
                <a16:creationId xmlns:a16="http://schemas.microsoft.com/office/drawing/2014/main" id="{230786AC-3A60-43C0-9CF7-3337C85B2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84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求：        、          、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24938" name="Object 10">
            <a:extLst>
              <a:ext uri="{FF2B5EF4-FFF2-40B4-BE49-F238E27FC236}">
                <a16:creationId xmlns:a16="http://schemas.microsoft.com/office/drawing/2014/main" id="{3724EBCC-8D98-4C85-B309-D10BA6509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687350"/>
              </p:ext>
            </p:extLst>
          </p:nvPr>
        </p:nvGraphicFramePr>
        <p:xfrm>
          <a:off x="1622425" y="4659313"/>
          <a:ext cx="5810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Equation" r:id="rId7" imgW="241200" imgH="203040" progId="Equation.DSMT4">
                  <p:embed/>
                </p:oleObj>
              </mc:Choice>
              <mc:Fallback>
                <p:oleObj name="Equation" r:id="rId7" imgW="2412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4659313"/>
                        <a:ext cx="5810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>
            <a:extLst>
              <a:ext uri="{FF2B5EF4-FFF2-40B4-BE49-F238E27FC236}">
                <a16:creationId xmlns:a16="http://schemas.microsoft.com/office/drawing/2014/main" id="{5310095B-92E5-40ED-B18E-0F331376A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59651"/>
              </p:ext>
            </p:extLst>
          </p:nvPr>
        </p:nvGraphicFramePr>
        <p:xfrm>
          <a:off x="2392363" y="4614863"/>
          <a:ext cx="8191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Equation" r:id="rId9" imgW="342720" imgH="228600" progId="Equation.DSMT4">
                  <p:embed/>
                </p:oleObj>
              </mc:Choice>
              <mc:Fallback>
                <p:oleObj name="Equation" r:id="rId9" imgW="34272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614863"/>
                        <a:ext cx="8191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0" name="Object 12">
            <a:extLst>
              <a:ext uri="{FF2B5EF4-FFF2-40B4-BE49-F238E27FC236}">
                <a16:creationId xmlns:a16="http://schemas.microsoft.com/office/drawing/2014/main" id="{86B74BBE-11F7-43E7-AA36-AD9585F3A6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170507"/>
              </p:ext>
            </p:extLst>
          </p:nvPr>
        </p:nvGraphicFramePr>
        <p:xfrm>
          <a:off x="3498850" y="4614863"/>
          <a:ext cx="7905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Equation" r:id="rId11" imgW="330120" imgH="228600" progId="Equation.DSMT4">
                  <p:embed/>
                </p:oleObj>
              </mc:Choice>
              <mc:Fallback>
                <p:oleObj name="Equation" r:id="rId11" imgW="3301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4614863"/>
                        <a:ext cx="7905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AA0A35C1-C2E9-4C2C-9F21-859341FCD9D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2146491" y="1358107"/>
            <a:ext cx="4269994" cy="219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/>
      <p:bldP spid="1249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>
            <a:extLst>
              <a:ext uri="{FF2B5EF4-FFF2-40B4-BE49-F238E27FC236}">
                <a16:creationId xmlns:a16="http://schemas.microsoft.com/office/drawing/2014/main" id="{D1F88915-A884-41DD-9F0C-3DD77F2A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）画运算电路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id="{CB6BDE26-3B4D-4970-B2E0-00A39C293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4340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I(s)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126985" name="Group 9">
            <a:extLst>
              <a:ext uri="{FF2B5EF4-FFF2-40B4-BE49-F238E27FC236}">
                <a16:creationId xmlns:a16="http://schemas.microsoft.com/office/drawing/2014/main" id="{658A2F4D-87E9-4098-B7A7-6E67C6D03891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4945064"/>
            <a:ext cx="8378825" cy="1868488"/>
            <a:chOff x="435" y="3115"/>
            <a:chExt cx="5278" cy="1177"/>
          </a:xfrm>
        </p:grpSpPr>
        <p:graphicFrame>
          <p:nvGraphicFramePr>
            <p:cNvPr id="29702" name="Object 7">
              <a:extLst>
                <a:ext uri="{FF2B5EF4-FFF2-40B4-BE49-F238E27FC236}">
                  <a16:creationId xmlns:a16="http://schemas.microsoft.com/office/drawing/2014/main" id="{208C2FD3-1C7D-4571-A78C-9A88DC7B21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530479"/>
                </p:ext>
              </p:extLst>
            </p:nvPr>
          </p:nvGraphicFramePr>
          <p:xfrm>
            <a:off x="435" y="3115"/>
            <a:ext cx="5102" cy="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2" name="Equation" r:id="rId3" imgW="3441600" imgH="761760" progId="Equation.DSMT4">
                    <p:embed/>
                  </p:oleObj>
                </mc:Choice>
                <mc:Fallback>
                  <p:oleObj name="Equation" r:id="rId3" imgW="3441600" imgH="76176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3115"/>
                          <a:ext cx="5102" cy="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8">
              <a:extLst>
                <a:ext uri="{FF2B5EF4-FFF2-40B4-BE49-F238E27FC236}">
                  <a16:creationId xmlns:a16="http://schemas.microsoft.com/office/drawing/2014/main" id="{A1CB83B5-A48C-4004-9131-19A08AB44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4004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dirty="0"/>
                <a:t>—— ①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12A420-2855-4741-BA80-5D22E51C3A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2039968" y="1185675"/>
            <a:ext cx="4994213" cy="266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>
            <a:extLst>
              <a:ext uri="{FF2B5EF4-FFF2-40B4-BE49-F238E27FC236}">
                <a16:creationId xmlns:a16="http://schemas.microsoft.com/office/drawing/2014/main" id="{E7C47DB4-7229-4E7A-9085-D1813E7B6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534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式中：                                   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RLC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串联的运算阻抗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30723" name="Object 5">
            <a:extLst>
              <a:ext uri="{FF2B5EF4-FFF2-40B4-BE49-F238E27FC236}">
                <a16:creationId xmlns:a16="http://schemas.microsoft.com/office/drawing/2014/main" id="{782705F9-9C40-4D9B-BB2F-0DF3B2E26F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093897"/>
              </p:ext>
            </p:extLst>
          </p:nvPr>
        </p:nvGraphicFramePr>
        <p:xfrm>
          <a:off x="1916113" y="338138"/>
          <a:ext cx="28194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3" imgW="1193760" imgH="393480" progId="Equation.DSMT4">
                  <p:embed/>
                </p:oleObj>
              </mc:Choice>
              <mc:Fallback>
                <p:oleObj name="Equation" r:id="rId3" imgW="11937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38138"/>
                        <a:ext cx="28194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Text Box 6">
            <a:extLst>
              <a:ext uri="{FF2B5EF4-FFF2-40B4-BE49-F238E27FC236}">
                <a16:creationId xmlns:a16="http://schemas.microsoft.com/office/drawing/2014/main" id="{591571FB-D149-4975-B89E-91601978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58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I(s)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部分分式展开后即可求得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  <a:endParaRPr kumimoji="1" lang="zh-CN" altLang="en-US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98567B4E-210A-4F6F-BC41-2307DFE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22050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(t)</a:t>
            </a:r>
            <a:endParaRPr kumimoji="1" lang="en-US" altLang="zh-CN" sz="2400" b="1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0056" name="Object 8">
            <a:extLst>
              <a:ext uri="{FF2B5EF4-FFF2-40B4-BE49-F238E27FC236}">
                <a16:creationId xmlns:a16="http://schemas.microsoft.com/office/drawing/2014/main" id="{A87CF917-C64B-476F-81F7-CAF9D77E1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81073"/>
              </p:ext>
            </p:extLst>
          </p:nvPr>
        </p:nvGraphicFramePr>
        <p:xfrm>
          <a:off x="1036638" y="3046413"/>
          <a:ext cx="21637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046413"/>
                        <a:ext cx="21637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>
            <a:extLst>
              <a:ext uri="{FF2B5EF4-FFF2-40B4-BE49-F238E27FC236}">
                <a16:creationId xmlns:a16="http://schemas.microsoft.com/office/drawing/2014/main" id="{B8D17F58-327B-40D3-86A4-E25DE75A4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030579"/>
              </p:ext>
            </p:extLst>
          </p:nvPr>
        </p:nvGraphicFramePr>
        <p:xfrm>
          <a:off x="1049338" y="3894138"/>
          <a:ext cx="21351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894138"/>
                        <a:ext cx="21351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8" name="Text Box 10">
            <a:extLst>
              <a:ext uri="{FF2B5EF4-FFF2-40B4-BE49-F238E27FC236}">
                <a16:creationId xmlns:a16="http://schemas.microsoft.com/office/drawing/2014/main" id="{CFFA3F5E-12F7-489F-B168-4D9D0D66C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472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）分析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Zs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30059" name="Text Box 11">
            <a:extLst>
              <a:ext uri="{FF2B5EF4-FFF2-40B4-BE49-F238E27FC236}">
                <a16:creationId xmlns:a16="http://schemas.microsoft.com/office/drawing/2014/main" id="{E3EEB438-EACA-471B-9884-F099A215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05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由式①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30060" name="Object 12">
            <a:extLst>
              <a:ext uri="{FF2B5EF4-FFF2-40B4-BE49-F238E27FC236}">
                <a16:creationId xmlns:a16="http://schemas.microsoft.com/office/drawing/2014/main" id="{6D9757EE-B79A-4F7A-B9BD-8B599F5EC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68295"/>
              </p:ext>
            </p:extLst>
          </p:nvPr>
        </p:nvGraphicFramePr>
        <p:xfrm>
          <a:off x="2001838" y="5221288"/>
          <a:ext cx="6665912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9" imgW="2831760" imgH="596880" progId="Equation.DSMT4">
                  <p:embed/>
                </p:oleObj>
              </mc:Choice>
              <mc:Fallback>
                <p:oleObj name="Equation" r:id="rId9" imgW="2831760" imgH="5968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5221288"/>
                        <a:ext cx="6665912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55" grpId="0"/>
      <p:bldP spid="130058" grpId="0"/>
      <p:bldP spid="1300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>
            <a:extLst>
              <a:ext uri="{FF2B5EF4-FFF2-40B4-BE49-F238E27FC236}">
                <a16:creationId xmlns:a16="http://schemas.microsoft.com/office/drawing/2014/main" id="{11866731-781F-45D0-85FF-8603003AB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881438"/>
              </p:ext>
            </p:extLst>
          </p:nvPr>
        </p:nvGraphicFramePr>
        <p:xfrm>
          <a:off x="1036638" y="527050"/>
          <a:ext cx="20732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527050"/>
                        <a:ext cx="20732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819E2E5F-DA48-41AD-8541-A3121B78E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1608"/>
              </p:ext>
            </p:extLst>
          </p:nvPr>
        </p:nvGraphicFramePr>
        <p:xfrm>
          <a:off x="1063625" y="1333500"/>
          <a:ext cx="2016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5" imgW="850680" imgH="228600" progId="Equation.DSMT4">
                  <p:embed/>
                </p:oleObj>
              </mc:Choice>
              <mc:Fallback>
                <p:oleObj name="Equation" r:id="rId5" imgW="8506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333500"/>
                        <a:ext cx="20161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>
            <a:extLst>
              <a:ext uri="{FF2B5EF4-FFF2-40B4-BE49-F238E27FC236}">
                <a16:creationId xmlns:a16="http://schemas.microsoft.com/office/drawing/2014/main" id="{32CDBF77-A79E-47D2-B7E0-1944C666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349500"/>
            <a:ext cx="849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14—6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：换路前电路已稳定，求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AFDA35-F708-40A9-A0E5-B1283C71322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2370375" y="3437756"/>
            <a:ext cx="4403250" cy="200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4B063329-CD20-436A-8B6A-BB64E219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450850"/>
            <a:ext cx="914400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开后，电路为一阶电路，但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要突变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32771" name="Text Box 5">
            <a:extLst>
              <a:ext uri="{FF2B5EF4-FFF2-40B4-BE49-F238E27FC236}">
                <a16:creationId xmlns:a16="http://schemas.microsoft.com/office/drawing/2014/main" id="{8A31191B-CBE7-40DC-A676-11C8E9AE7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28006" name="Object 6">
            <a:extLst>
              <a:ext uri="{FF2B5EF4-FFF2-40B4-BE49-F238E27FC236}">
                <a16:creationId xmlns:a16="http://schemas.microsoft.com/office/drawing/2014/main" id="{6B06FB45-96C9-4D79-840D-09651E4D1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98625"/>
              </p:ext>
            </p:extLst>
          </p:nvPr>
        </p:nvGraphicFramePr>
        <p:xfrm>
          <a:off x="979488" y="1766888"/>
          <a:ext cx="25050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766888"/>
                        <a:ext cx="25050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3127CBD1-FC97-4421-AEDE-E998E0B7A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82440"/>
              </p:ext>
            </p:extLst>
          </p:nvPr>
        </p:nvGraphicFramePr>
        <p:xfrm>
          <a:off x="4349750" y="1968500"/>
          <a:ext cx="1355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968500"/>
                        <a:ext cx="1355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Text Box 9">
            <a:extLst>
              <a:ext uri="{FF2B5EF4-FFF2-40B4-BE49-F238E27FC236}">
                <a16:creationId xmlns:a16="http://schemas.microsoft.com/office/drawing/2014/main" id="{0C86E941-950B-480C-A07A-6AC6E127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28010" name="Text Box 10">
            <a:extLst>
              <a:ext uri="{FF2B5EF4-FFF2-40B4-BE49-F238E27FC236}">
                <a16:creationId xmlns:a16="http://schemas.microsoft.com/office/drawing/2014/main" id="{9F4E2DDD-917C-4B06-8047-326B1004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92417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t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＋时，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(0+)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(0+)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?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（难求），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要突变了。</a:t>
            </a:r>
            <a:endParaRPr kumimoji="1" lang="zh-CN" altLang="en-US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28011" name="Text Box 11">
            <a:extLst>
              <a:ext uri="{FF2B5EF4-FFF2-40B4-BE49-F238E27FC236}">
                <a16:creationId xmlns:a16="http://schemas.microsoft.com/office/drawing/2014/main" id="{AC02B10C-0368-4BE8-A002-C09F5B4D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9252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这时必须采用运算法。</a:t>
            </a:r>
            <a:endParaRPr kumimoji="1" lang="zh-CN" altLang="en-US" sz="24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13" name="Text Box 13">
            <a:extLst>
              <a:ext uri="{FF2B5EF4-FFF2-40B4-BE49-F238E27FC236}">
                <a16:creationId xmlns:a16="http://schemas.microsoft.com/office/drawing/2014/main" id="{E1CBC012-9F40-4F47-A7A2-13A532E7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37063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）画运算电路：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AC9E84-789D-45E5-9E44-A888F16A846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4139952" y="4079712"/>
            <a:ext cx="4484363" cy="217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9" grpId="0"/>
      <p:bldP spid="128010" grpId="0"/>
      <p:bldP spid="128011" grpId="0"/>
      <p:bldP spid="1280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662FF946-1A7F-4674-8035-1CCD2EF4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617538"/>
            <a:ext cx="575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§14</a:t>
            </a: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拉普拉氏变换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D7B976B9-E307-4DD6-802C-B0F724310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700213"/>
            <a:ext cx="91440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拉氏变换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2E40E6BA-6C9E-4071-90FD-74F54057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955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1.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kumimoji="1" lang="zh-CN" altLang="en-US" sz="2400" b="1" baseline="-2500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35" name="Text Box 7">
            <a:extLst>
              <a:ext uri="{FF2B5EF4-FFF2-40B4-BE49-F238E27FC236}">
                <a16:creationId xmlns:a16="http://schemas.microsoft.com/office/drawing/2014/main" id="{9CF90D8C-881D-42F3-96EC-100D16B0C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3140075"/>
            <a:ext cx="2519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的拉氏变换记为</a:t>
            </a:r>
            <a:endParaRPr kumimoji="1" lang="en-US" altLang="zh-CN" sz="2400" b="1" baseline="-2500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9347" name="Group 19">
            <a:extLst>
              <a:ext uri="{FF2B5EF4-FFF2-40B4-BE49-F238E27FC236}">
                <a16:creationId xmlns:a16="http://schemas.microsoft.com/office/drawing/2014/main" id="{6FAF1E08-68F1-45FB-B567-58504AAEC44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860800"/>
            <a:ext cx="7361238" cy="817563"/>
            <a:chOff x="476" y="2432"/>
            <a:chExt cx="4637" cy="515"/>
          </a:xfrm>
          <a:noFill/>
        </p:grpSpPr>
        <p:sp>
          <p:nvSpPr>
            <p:cNvPr id="99337" name="Rectangle 9">
              <a:extLst>
                <a:ext uri="{FF2B5EF4-FFF2-40B4-BE49-F238E27FC236}">
                  <a16:creationId xmlns:a16="http://schemas.microsoft.com/office/drawing/2014/main" id="{705119E5-B025-4749-A993-D29FC01A7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523"/>
              <a:ext cx="695" cy="28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定义：</a:t>
              </a:r>
            </a:p>
          </p:txBody>
        </p:sp>
        <p:graphicFrame>
          <p:nvGraphicFramePr>
            <p:cNvPr id="99339" name="Object 11">
              <a:extLst>
                <a:ext uri="{FF2B5EF4-FFF2-40B4-BE49-F238E27FC236}">
                  <a16:creationId xmlns:a16="http://schemas.microsoft.com/office/drawing/2014/main" id="{78F3798F-6E71-4BF4-8106-C6285B72FD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432"/>
            <a:ext cx="4002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Equation" r:id="rId3" imgW="2565360" imgH="330120" progId="Equation.DSMT4">
                    <p:embed/>
                  </p:oleObj>
                </mc:Choice>
                <mc:Fallback>
                  <p:oleObj name="Equation" r:id="rId3" imgW="2565360" imgH="330120" progId="Equation.DSMT4">
                    <p:embed/>
                    <p:pic>
                      <p:nvPicPr>
                        <p:cNvPr id="9933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432"/>
                          <a:ext cx="4002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48" name="Group 20">
            <a:extLst>
              <a:ext uri="{FF2B5EF4-FFF2-40B4-BE49-F238E27FC236}">
                <a16:creationId xmlns:a16="http://schemas.microsoft.com/office/drawing/2014/main" id="{9E689523-3AAA-425E-BEC9-56827D267363}"/>
              </a:ext>
            </a:extLst>
          </p:cNvPr>
          <p:cNvGrpSpPr>
            <a:grpSpLocks/>
          </p:cNvGrpSpPr>
          <p:nvPr/>
        </p:nvGrpSpPr>
        <p:grpSpPr bwMode="auto">
          <a:xfrm>
            <a:off x="2173288" y="5013325"/>
            <a:ext cx="2995612" cy="473075"/>
            <a:chOff x="1369" y="3158"/>
            <a:chExt cx="1887" cy="298"/>
          </a:xfrm>
        </p:grpSpPr>
        <p:sp>
          <p:nvSpPr>
            <p:cNvPr id="5135" name="Rectangle 12">
              <a:extLst>
                <a:ext uri="{FF2B5EF4-FFF2-40B4-BE49-F238E27FC236}">
                  <a16:creationId xmlns:a16="http://schemas.microsoft.com/office/drawing/2014/main" id="{2DBCA0CD-ADA5-4D79-9AB8-C3A3ECDB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315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其中：</a:t>
              </a:r>
            </a:p>
          </p:txBody>
        </p:sp>
        <p:graphicFrame>
          <p:nvGraphicFramePr>
            <p:cNvPr id="5136" name="Object 14">
              <a:extLst>
                <a:ext uri="{FF2B5EF4-FFF2-40B4-BE49-F238E27FC236}">
                  <a16:creationId xmlns:a16="http://schemas.microsoft.com/office/drawing/2014/main" id="{6BF8914B-D990-49AF-9D99-7159833F98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6" y="3158"/>
            <a:ext cx="109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8" name="公式" r:id="rId5" imgW="692064" imgH="184334" progId="Equation.3">
                    <p:embed/>
                  </p:oleObj>
                </mc:Choice>
                <mc:Fallback>
                  <p:oleObj name="公式" r:id="rId5" imgW="692064" imgH="18433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3158"/>
                          <a:ext cx="109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49" name="Group 21">
            <a:extLst>
              <a:ext uri="{FF2B5EF4-FFF2-40B4-BE49-F238E27FC236}">
                <a16:creationId xmlns:a16="http://schemas.microsoft.com/office/drawing/2014/main" id="{1CEA48D5-2089-4059-B68D-D6474C3CBBE5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5610225"/>
            <a:ext cx="6481762" cy="1084263"/>
            <a:chOff x="1161" y="3534"/>
            <a:chExt cx="4083" cy="683"/>
          </a:xfrm>
        </p:grpSpPr>
        <p:graphicFrame>
          <p:nvGraphicFramePr>
            <p:cNvPr id="5131" name="Object 15">
              <a:extLst>
                <a:ext uri="{FF2B5EF4-FFF2-40B4-BE49-F238E27FC236}">
                  <a16:creationId xmlns:a16="http://schemas.microsoft.com/office/drawing/2014/main" id="{3A7FF546-9EF0-4EEB-95EC-5091B757B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1" y="3702"/>
            <a:ext cx="14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9" name="公式" r:id="rId7" imgW="920910" imgH="197019" progId="Equation.3">
                    <p:embed/>
                  </p:oleObj>
                </mc:Choice>
                <mc:Fallback>
                  <p:oleObj name="公式" r:id="rId7" imgW="920910" imgH="19701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3702"/>
                          <a:ext cx="144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AutoShape 16">
              <a:extLst>
                <a:ext uri="{FF2B5EF4-FFF2-40B4-BE49-F238E27FC236}">
                  <a16:creationId xmlns:a16="http://schemas.microsoft.com/office/drawing/2014/main" id="{8A22F6CA-1918-4CBA-8835-D16DCB10C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657"/>
              <a:ext cx="136" cy="499"/>
            </a:xfrm>
            <a:prstGeom prst="leftBrace">
              <a:avLst>
                <a:gd name="adj1" fmla="val 305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3" name="Rectangle 17">
              <a:extLst>
                <a:ext uri="{FF2B5EF4-FFF2-40B4-BE49-F238E27FC236}">
                  <a16:creationId xmlns:a16="http://schemas.microsoft.com/office/drawing/2014/main" id="{9D09E068-DFE5-421F-A817-B4CF4D20D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534"/>
              <a:ext cx="22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F(s) ——</a:t>
              </a:r>
              <a:r>
                <a:rPr kumimoji="1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称为</a:t>
              </a: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f(t)</a:t>
              </a:r>
              <a:r>
                <a:rPr kumimoji="1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的象函数</a:t>
              </a:r>
            </a:p>
          </p:txBody>
        </p:sp>
        <p:sp>
          <p:nvSpPr>
            <p:cNvPr id="5134" name="Rectangle 18">
              <a:extLst>
                <a:ext uri="{FF2B5EF4-FFF2-40B4-BE49-F238E27FC236}">
                  <a16:creationId xmlns:a16="http://schemas.microsoft.com/office/drawing/2014/main" id="{C0337456-48FC-4D77-96F8-F603DE1DB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929"/>
              <a:ext cx="2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f(t) ——</a:t>
              </a:r>
              <a:r>
                <a:rPr kumimoji="1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称为</a:t>
              </a: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F(s)</a:t>
              </a:r>
              <a:r>
                <a:rPr kumimoji="1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的原函数</a:t>
              </a:r>
            </a:p>
          </p:txBody>
        </p:sp>
      </p:grpSp>
      <p:graphicFrame>
        <p:nvGraphicFramePr>
          <p:cNvPr id="5129" name="Object 11">
            <a:extLst>
              <a:ext uri="{FF2B5EF4-FFF2-40B4-BE49-F238E27FC236}">
                <a16:creationId xmlns:a16="http://schemas.microsoft.com/office/drawing/2014/main" id="{DDC2AA75-9E17-4FD2-95BF-4FE73FF65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319097"/>
              </p:ext>
            </p:extLst>
          </p:nvPr>
        </p:nvGraphicFramePr>
        <p:xfrm>
          <a:off x="3697288" y="3143250"/>
          <a:ext cx="1258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3143250"/>
                        <a:ext cx="1258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1">
            <a:extLst>
              <a:ext uri="{FF2B5EF4-FFF2-40B4-BE49-F238E27FC236}">
                <a16:creationId xmlns:a16="http://schemas.microsoft.com/office/drawing/2014/main" id="{9AAC0779-E36E-4F49-96EF-20C2684B0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69227"/>
              </p:ext>
            </p:extLst>
          </p:nvPr>
        </p:nvGraphicFramePr>
        <p:xfrm>
          <a:off x="755650" y="3143250"/>
          <a:ext cx="755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11" imgW="304560" imgH="203040" progId="Equation.DSMT4">
                  <p:embed/>
                </p:oleObj>
              </mc:Choice>
              <mc:Fallback>
                <p:oleObj name="Equation" r:id="rId11" imgW="3045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3250"/>
                        <a:ext cx="7556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4" grpId="0"/>
      <p:bldP spid="993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65" name="Group 13">
            <a:extLst>
              <a:ext uri="{FF2B5EF4-FFF2-40B4-BE49-F238E27FC236}">
                <a16:creationId xmlns:a16="http://schemas.microsoft.com/office/drawing/2014/main" id="{C6E2AA31-C2CC-4CFE-8C0B-211055C700CA}"/>
              </a:ext>
            </a:extLst>
          </p:cNvPr>
          <p:cNvGrpSpPr>
            <a:grpSpLocks/>
          </p:cNvGrpSpPr>
          <p:nvPr/>
        </p:nvGrpSpPr>
        <p:grpSpPr bwMode="auto">
          <a:xfrm>
            <a:off x="0" y="407988"/>
            <a:ext cx="9144000" cy="1300163"/>
            <a:chOff x="0" y="257"/>
            <a:chExt cx="5760" cy="819"/>
          </a:xfrm>
        </p:grpSpPr>
        <p:sp>
          <p:nvSpPr>
            <p:cNvPr id="33800" name="Text Box 4">
              <a:extLst>
                <a:ext uri="{FF2B5EF4-FFF2-40B4-BE49-F238E27FC236}">
                  <a16:creationId xmlns:a16="http://schemas.microsoft.com/office/drawing/2014/main" id="{7724B2FA-689C-482D-9E47-4466C4FAD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18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）</a:t>
              </a:r>
              <a:endParaRPr kumimoji="1" lang="zh-CN" altLang="en-US" sz="2400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01" name="Object 5">
              <a:extLst>
                <a:ext uri="{FF2B5EF4-FFF2-40B4-BE49-F238E27FC236}">
                  <a16:creationId xmlns:a16="http://schemas.microsoft.com/office/drawing/2014/main" id="{A4BF7354-0AAB-47DD-B23F-DEF251DC92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060654"/>
                </p:ext>
              </p:extLst>
            </p:nvPr>
          </p:nvGraphicFramePr>
          <p:xfrm>
            <a:off x="951" y="257"/>
            <a:ext cx="3648" cy="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5" name="Equation" r:id="rId3" imgW="2679480" imgH="596880" progId="Equation.DSMT4">
                    <p:embed/>
                  </p:oleObj>
                </mc:Choice>
                <mc:Fallback>
                  <p:oleObj name="Equation" r:id="rId3" imgW="2679480" imgH="596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257"/>
                          <a:ext cx="3648" cy="8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6">
              <a:extLst>
                <a:ext uri="{FF2B5EF4-FFF2-40B4-BE49-F238E27FC236}">
                  <a16:creationId xmlns:a16="http://schemas.microsoft.com/office/drawing/2014/main" id="{F35DE220-5FB9-4AD9-B62C-BBF69892EC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4" y="491"/>
            <a:ext cx="1070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6" name="公式" r:id="rId5" imgW="781235" imgH="387299" progId="Equation.3">
                    <p:embed/>
                  </p:oleObj>
                </mc:Choice>
                <mc:Fallback>
                  <p:oleObj name="公式" r:id="rId5" imgW="781235" imgH="38729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491"/>
                          <a:ext cx="1070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960" name="Object 8">
            <a:extLst>
              <a:ext uri="{FF2B5EF4-FFF2-40B4-BE49-F238E27FC236}">
                <a16:creationId xmlns:a16="http://schemas.microsoft.com/office/drawing/2014/main" id="{708DC53D-C1F4-42D1-B2F0-A24F27356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25212"/>
              </p:ext>
            </p:extLst>
          </p:nvPr>
        </p:nvGraphicFramePr>
        <p:xfrm>
          <a:off x="1468438" y="1968500"/>
          <a:ext cx="2562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7" imgW="1180800" imgH="228600" progId="Equation.DSMT4">
                  <p:embed/>
                </p:oleObj>
              </mc:Choice>
              <mc:Fallback>
                <p:oleObj name="Equation" r:id="rId7" imgW="1180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968500"/>
                        <a:ext cx="25622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>
            <a:extLst>
              <a:ext uri="{FF2B5EF4-FFF2-40B4-BE49-F238E27FC236}">
                <a16:creationId xmlns:a16="http://schemas.microsoft.com/office/drawing/2014/main" id="{E881B3EE-39CA-49ED-9E01-F3EFE6293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333608"/>
              </p:ext>
            </p:extLst>
          </p:nvPr>
        </p:nvGraphicFramePr>
        <p:xfrm>
          <a:off x="1546225" y="2701925"/>
          <a:ext cx="31623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9" imgW="1460160" imgH="393480" progId="Equation.DSMT4">
                  <p:embed/>
                </p:oleObj>
              </mc:Choice>
              <mc:Fallback>
                <p:oleObj name="Equation" r:id="rId9" imgW="14601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701925"/>
                        <a:ext cx="31623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">
            <a:extLst>
              <a:ext uri="{FF2B5EF4-FFF2-40B4-BE49-F238E27FC236}">
                <a16:creationId xmlns:a16="http://schemas.microsoft.com/office/drawing/2014/main" id="{BEF97AE2-DE50-4663-B3BA-0A3FAC669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45551"/>
              </p:ext>
            </p:extLst>
          </p:nvPr>
        </p:nvGraphicFramePr>
        <p:xfrm>
          <a:off x="1387475" y="3738563"/>
          <a:ext cx="45878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11" imgW="2120760" imgH="279360" progId="Equation.DSMT4">
                  <p:embed/>
                </p:oleObj>
              </mc:Choice>
              <mc:Fallback>
                <p:oleObj name="Equation" r:id="rId11" imgW="212076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738563"/>
                        <a:ext cx="45878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3" name="Object 11">
            <a:extLst>
              <a:ext uri="{FF2B5EF4-FFF2-40B4-BE49-F238E27FC236}">
                <a16:creationId xmlns:a16="http://schemas.microsoft.com/office/drawing/2014/main" id="{9255017D-54F1-43F3-8EFB-EC0F864DE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77039"/>
              </p:ext>
            </p:extLst>
          </p:nvPr>
        </p:nvGraphicFramePr>
        <p:xfrm>
          <a:off x="1455738" y="4632325"/>
          <a:ext cx="29162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13" imgW="1346040" imgH="228600" progId="Equation.DSMT4">
                  <p:embed/>
                </p:oleObj>
              </mc:Choice>
              <mc:Fallback>
                <p:oleObj name="Equation" r:id="rId13" imgW="13460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632325"/>
                        <a:ext cx="29162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4" name="Text Box 12">
            <a:extLst>
              <a:ext uri="{FF2B5EF4-FFF2-40B4-BE49-F238E27FC236}">
                <a16:creationId xmlns:a16="http://schemas.microsoft.com/office/drawing/2014/main" id="{0BF74EB3-63DC-4C2F-80BF-D4875FA81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348288"/>
            <a:ext cx="91440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t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时：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由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10A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突变到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4A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          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由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突变到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4A</a:t>
            </a:r>
            <a:endParaRPr kumimoji="1" lang="en-US" altLang="zh-CN" sz="2400" b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>
            <a:extLst>
              <a:ext uri="{FF2B5EF4-FFF2-40B4-BE49-F238E27FC236}">
                <a16:creationId xmlns:a16="http://schemas.microsoft.com/office/drawing/2014/main" id="{AE2FFFA6-AE95-4D11-901A-665D907A1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42121"/>
              </p:ext>
            </p:extLst>
          </p:nvPr>
        </p:nvGraphicFramePr>
        <p:xfrm>
          <a:off x="1522413" y="346075"/>
          <a:ext cx="13287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346075"/>
                        <a:ext cx="13287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6" name="Group 12">
            <a:extLst>
              <a:ext uri="{FF2B5EF4-FFF2-40B4-BE49-F238E27FC236}">
                <a16:creationId xmlns:a16="http://schemas.microsoft.com/office/drawing/2014/main" id="{72844FF4-AF02-47C1-89A3-D2AAC3E5015E}"/>
              </a:ext>
            </a:extLst>
          </p:cNvPr>
          <p:cNvGrpSpPr>
            <a:grpSpLocks/>
          </p:cNvGrpSpPr>
          <p:nvPr/>
        </p:nvGrpSpPr>
        <p:grpSpPr bwMode="auto">
          <a:xfrm>
            <a:off x="0" y="1406525"/>
            <a:ext cx="9144000" cy="860425"/>
            <a:chOff x="0" y="886"/>
            <a:chExt cx="5760" cy="542"/>
          </a:xfrm>
          <a:noFill/>
        </p:grpSpPr>
        <p:sp>
          <p:nvSpPr>
            <p:cNvPr id="34825" name="Text Box 5">
              <a:extLst>
                <a:ext uri="{FF2B5EF4-FFF2-40B4-BE49-F238E27FC236}">
                  <a16:creationId xmlns:a16="http://schemas.microsoft.com/office/drawing/2014/main" id="{EB069981-F723-433D-83E0-910E11EA2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10"/>
              <a:ext cx="576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）</a:t>
              </a:r>
              <a:endParaRPr kumimoji="1" lang="zh-CN" altLang="en-US" sz="2400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26" name="Object 6">
              <a:extLst>
                <a:ext uri="{FF2B5EF4-FFF2-40B4-BE49-F238E27FC236}">
                  <a16:creationId xmlns:a16="http://schemas.microsoft.com/office/drawing/2014/main" id="{8BDCFD6F-CDBC-4227-8C77-3D34B869E0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461804"/>
                </p:ext>
              </p:extLst>
            </p:nvPr>
          </p:nvGraphicFramePr>
          <p:xfrm>
            <a:off x="979" y="886"/>
            <a:ext cx="4476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8" name="Equation" r:id="rId5" imgW="3288960" imgH="393480" progId="Equation.DSMT4">
                    <p:embed/>
                  </p:oleObj>
                </mc:Choice>
                <mc:Fallback>
                  <p:oleObj name="Equation" r:id="rId5" imgW="3288960" imgH="393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886"/>
                          <a:ext cx="4476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51" name="Object 7">
            <a:extLst>
              <a:ext uri="{FF2B5EF4-FFF2-40B4-BE49-F238E27FC236}">
                <a16:creationId xmlns:a16="http://schemas.microsoft.com/office/drawing/2014/main" id="{D195ED35-5571-4794-BE24-3DABA7F8C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101886"/>
              </p:ext>
            </p:extLst>
          </p:nvPr>
        </p:nvGraphicFramePr>
        <p:xfrm>
          <a:off x="2471738" y="2414588"/>
          <a:ext cx="182086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Equation" r:id="rId7" imgW="838080" imgH="393480" progId="Equation.DSMT4">
                  <p:embed/>
                </p:oleObj>
              </mc:Choice>
              <mc:Fallback>
                <p:oleObj name="Equation" r:id="rId7" imgW="8380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414588"/>
                        <a:ext cx="182086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>
            <a:extLst>
              <a:ext uri="{FF2B5EF4-FFF2-40B4-BE49-F238E27FC236}">
                <a16:creationId xmlns:a16="http://schemas.microsoft.com/office/drawing/2014/main" id="{44AF722D-FF10-4E89-9570-AE3F728C4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94219"/>
              </p:ext>
            </p:extLst>
          </p:nvPr>
        </p:nvGraphicFramePr>
        <p:xfrm>
          <a:off x="1571625" y="3560763"/>
          <a:ext cx="44513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Equation" r:id="rId9" imgW="2057400" imgH="241200" progId="Equation.DSMT4">
                  <p:embed/>
                </p:oleObj>
              </mc:Choice>
              <mc:Fallback>
                <p:oleObj name="Equation" r:id="rId9" imgW="20574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560763"/>
                        <a:ext cx="44513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3" name="AutoShape 9">
            <a:extLst>
              <a:ext uri="{FF2B5EF4-FFF2-40B4-BE49-F238E27FC236}">
                <a16:creationId xmlns:a16="http://schemas.microsoft.com/office/drawing/2014/main" id="{1BA61538-F635-4583-9C04-3FD5449C4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379715"/>
            <a:ext cx="1008063" cy="617934"/>
          </a:xfrm>
          <a:prstGeom prst="doubleWave">
            <a:avLst>
              <a:gd name="adj1" fmla="val 6500"/>
              <a:gd name="adj2" fmla="val 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/>
              <a:t>练习</a:t>
            </a: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8AE1F5B2-968A-45F2-91E5-607A38E3C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484688"/>
            <a:ext cx="26273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L2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(S)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L2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(t)</a:t>
            </a:r>
          </a:p>
        </p:txBody>
      </p:sp>
      <p:graphicFrame>
        <p:nvGraphicFramePr>
          <p:cNvPr id="134155" name="Object 11">
            <a:extLst>
              <a:ext uri="{FF2B5EF4-FFF2-40B4-BE49-F238E27FC236}">
                <a16:creationId xmlns:a16="http://schemas.microsoft.com/office/drawing/2014/main" id="{80D0ED90-6F7D-4B39-908E-C2DC2D275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028631"/>
              </p:ext>
            </p:extLst>
          </p:nvPr>
        </p:nvGraphicFramePr>
        <p:xfrm>
          <a:off x="936625" y="5370513"/>
          <a:ext cx="78200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Equation" r:id="rId11" imgW="3619440" imgH="444240" progId="Equation.DSMT4">
                  <p:embed/>
                </p:oleObj>
              </mc:Choice>
              <mc:Fallback>
                <p:oleObj name="Equation" r:id="rId11" imgW="361944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370513"/>
                        <a:ext cx="78200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 animBg="1"/>
      <p:bldP spid="1341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>
            <a:extLst>
              <a:ext uri="{FF2B5EF4-FFF2-40B4-BE49-F238E27FC236}">
                <a16:creationId xmlns:a16="http://schemas.microsoft.com/office/drawing/2014/main" id="{0E37DCB7-CCB0-43A9-AC41-8B9086A46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468973"/>
              </p:ext>
            </p:extLst>
          </p:nvPr>
        </p:nvGraphicFramePr>
        <p:xfrm>
          <a:off x="1149350" y="539750"/>
          <a:ext cx="35734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3" imgW="1650960" imgH="241200" progId="Equation.DSMT4">
                  <p:embed/>
                </p:oleObj>
              </mc:Choice>
              <mc:Fallback>
                <p:oleObj name="Equation" r:id="rId3" imgW="1650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39750"/>
                        <a:ext cx="35734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Text Box 5">
            <a:extLst>
              <a:ext uri="{FF2B5EF4-FFF2-40B4-BE49-F238E27FC236}">
                <a16:creationId xmlns:a16="http://schemas.microsoft.com/office/drawing/2014/main" id="{2A688B4D-D159-4388-9F6A-5B45CD36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1341438"/>
            <a:ext cx="1906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用求导法：</a:t>
            </a:r>
          </a:p>
        </p:txBody>
      </p:sp>
      <p:graphicFrame>
        <p:nvGraphicFramePr>
          <p:cNvPr id="131078" name="Object 6">
            <a:extLst>
              <a:ext uri="{FF2B5EF4-FFF2-40B4-BE49-F238E27FC236}">
                <a16:creationId xmlns:a16="http://schemas.microsoft.com/office/drawing/2014/main" id="{D1D89E22-A293-4E99-8D8F-7CD3335CB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203694"/>
              </p:ext>
            </p:extLst>
          </p:nvPr>
        </p:nvGraphicFramePr>
        <p:xfrm>
          <a:off x="1092200" y="2066925"/>
          <a:ext cx="584676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5" imgW="2705040" imgH="888840" progId="Equation.DSMT4">
                  <p:embed/>
                </p:oleObj>
              </mc:Choice>
              <mc:Fallback>
                <p:oleObj name="Equation" r:id="rId5" imgW="270504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066925"/>
                        <a:ext cx="584676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6" name="Group 14">
            <a:extLst>
              <a:ext uri="{FF2B5EF4-FFF2-40B4-BE49-F238E27FC236}">
                <a16:creationId xmlns:a16="http://schemas.microsoft.com/office/drawing/2014/main" id="{52E45024-56E3-40B3-80FA-C80F65B4EDD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47688"/>
            <a:ext cx="4406900" cy="900112"/>
            <a:chOff x="521" y="345"/>
            <a:chExt cx="2776" cy="567"/>
          </a:xfrm>
        </p:grpSpPr>
        <p:sp>
          <p:nvSpPr>
            <p:cNvPr id="6155" name="Rectangle 4">
              <a:extLst>
                <a:ext uri="{FF2B5EF4-FFF2-40B4-BE49-F238E27FC236}">
                  <a16:creationId xmlns:a16="http://schemas.microsoft.com/office/drawing/2014/main" id="{7211A299-1F23-41B9-B793-56E62FF2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45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简单表示：</a:t>
              </a:r>
            </a:p>
          </p:txBody>
        </p:sp>
        <p:graphicFrame>
          <p:nvGraphicFramePr>
            <p:cNvPr id="6156" name="Object 5">
              <a:extLst>
                <a:ext uri="{FF2B5EF4-FFF2-40B4-BE49-F238E27FC236}">
                  <a16:creationId xmlns:a16="http://schemas.microsoft.com/office/drawing/2014/main" id="{44A1DC16-41AA-4DC3-A255-41E9ABC7FA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2" y="380"/>
            <a:ext cx="152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" name="Equation" r:id="rId3" imgW="977760" imgH="215640" progId="Equation.DSMT4">
                    <p:embed/>
                  </p:oleObj>
                </mc:Choice>
                <mc:Fallback>
                  <p:oleObj name="Equation" r:id="rId3" imgW="977760" imgH="215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380"/>
                          <a:ext cx="152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Rectangle 6">
              <a:extLst>
                <a:ext uri="{FF2B5EF4-FFF2-40B4-BE49-F238E27FC236}">
                  <a16:creationId xmlns:a16="http://schemas.microsoft.com/office/drawing/2014/main" id="{A0EB2B81-64D8-4657-8E9D-AB7C2A2A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66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原函数</a:t>
              </a:r>
            </a:p>
          </p:txBody>
        </p:sp>
        <p:sp>
          <p:nvSpPr>
            <p:cNvPr id="6158" name="Rectangle 7">
              <a:extLst>
                <a:ext uri="{FF2B5EF4-FFF2-40B4-BE49-F238E27FC236}">
                  <a16:creationId xmlns:a16="http://schemas.microsoft.com/office/drawing/2014/main" id="{9CD349A1-583D-447E-B82F-4492D5D31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66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象函数</a:t>
              </a:r>
            </a:p>
          </p:txBody>
        </p:sp>
      </p:grpSp>
      <p:sp>
        <p:nvSpPr>
          <p:cNvPr id="100360" name="Text Box 8">
            <a:extLst>
              <a:ext uri="{FF2B5EF4-FFF2-40B4-BE49-F238E27FC236}">
                <a16:creationId xmlns:a16="http://schemas.microsoft.com/office/drawing/2014/main" id="{777D6ADB-E9E0-4B22-9483-B88FC937B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16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拉氏反变换</a:t>
            </a:r>
            <a:endParaRPr kumimoji="1" lang="zh-CN" altLang="en-US" sz="24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0367" name="Group 15">
            <a:extLst>
              <a:ext uri="{FF2B5EF4-FFF2-40B4-BE49-F238E27FC236}">
                <a16:creationId xmlns:a16="http://schemas.microsoft.com/office/drawing/2014/main" id="{5B121B9F-AB0F-4909-8806-51D1E8F9771B}"/>
              </a:ext>
            </a:extLst>
          </p:cNvPr>
          <p:cNvGrpSpPr>
            <a:grpSpLocks/>
          </p:cNvGrpSpPr>
          <p:nvPr/>
        </p:nvGrpSpPr>
        <p:grpSpPr bwMode="auto">
          <a:xfrm>
            <a:off x="0" y="2609850"/>
            <a:ext cx="9144000" cy="530225"/>
            <a:chOff x="0" y="1644"/>
            <a:chExt cx="5760" cy="334"/>
          </a:xfrm>
        </p:grpSpPr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025471F1-BF73-4157-89FE-BFAE0B542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44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由</a:t>
              </a:r>
              <a:endParaRPr kumimoji="1" lang="zh-CN" altLang="en-US" sz="2400" b="1" baseline="-25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4" name="Object 10">
              <a:extLst>
                <a:ext uri="{FF2B5EF4-FFF2-40B4-BE49-F238E27FC236}">
                  <a16:creationId xmlns:a16="http://schemas.microsoft.com/office/drawing/2014/main" id="{2C172BF8-2F82-41E7-B85F-11E7337C90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1660"/>
            <a:ext cx="126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" name="Equation" r:id="rId5" imgW="812520" imgH="203040" progId="Equation.DSMT4">
                    <p:embed/>
                  </p:oleObj>
                </mc:Choice>
                <mc:Fallback>
                  <p:oleObj name="Equation" r:id="rId5" imgW="81252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660"/>
                          <a:ext cx="126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63" name="Object 11">
            <a:extLst>
              <a:ext uri="{FF2B5EF4-FFF2-40B4-BE49-F238E27FC236}">
                <a16:creationId xmlns:a16="http://schemas.microsoft.com/office/drawing/2014/main" id="{1317B24D-A2C7-47E0-9AA1-A445C032D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3397250"/>
          <a:ext cx="39004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7" imgW="1574640" imgH="419040" progId="Equation.DSMT4">
                  <p:embed/>
                </p:oleObj>
              </mc:Choice>
              <mc:Fallback>
                <p:oleObj name="Equation" r:id="rId7" imgW="157464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397250"/>
                        <a:ext cx="390048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8" name="Group 16">
            <a:extLst>
              <a:ext uri="{FF2B5EF4-FFF2-40B4-BE49-F238E27FC236}">
                <a16:creationId xmlns:a16="http://schemas.microsoft.com/office/drawing/2014/main" id="{8611462B-85CC-4FD8-9A11-6213698B0FD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3925"/>
            <a:ext cx="9144000" cy="566738"/>
            <a:chOff x="0" y="2982"/>
            <a:chExt cx="5760" cy="357"/>
          </a:xfrm>
        </p:grpSpPr>
        <p:sp>
          <p:nvSpPr>
            <p:cNvPr id="6151" name="Text Box 12">
              <a:extLst>
                <a:ext uri="{FF2B5EF4-FFF2-40B4-BE49-F238E27FC236}">
                  <a16:creationId xmlns:a16="http://schemas.microsoft.com/office/drawing/2014/main" id="{FDC87727-48A3-48E3-AAA3-E39EF01B3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05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记为：</a:t>
              </a:r>
              <a:endParaRPr kumimoji="1" lang="zh-CN" altLang="en-US" sz="2400" b="1" baseline="-25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2" name="Object 13">
              <a:extLst>
                <a:ext uri="{FF2B5EF4-FFF2-40B4-BE49-F238E27FC236}">
                  <a16:creationId xmlns:a16="http://schemas.microsoft.com/office/drawing/2014/main" id="{4D7103F0-FBEA-4DFA-AFB9-F332FBC43E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1" y="2982"/>
            <a:ext cx="160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" name="Equation" r:id="rId9" imgW="1028520" imgH="228600" progId="Equation.DSMT4">
                    <p:embed/>
                  </p:oleObj>
                </mc:Choice>
                <mc:Fallback>
                  <p:oleObj name="Equation" r:id="rId9" imgW="102852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2982"/>
                          <a:ext cx="160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1F01608B-9DED-4F3C-AE5E-B1E81FCA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668338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典型函数的拉氏变换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1397" name="Group 21">
            <a:extLst>
              <a:ext uri="{FF2B5EF4-FFF2-40B4-BE49-F238E27FC236}">
                <a16:creationId xmlns:a16="http://schemas.microsoft.com/office/drawing/2014/main" id="{3C14643A-DDE9-41FB-8107-70E91E074858}"/>
              </a:ext>
            </a:extLst>
          </p:cNvPr>
          <p:cNvGrpSpPr>
            <a:grpSpLocks/>
          </p:cNvGrpSpPr>
          <p:nvPr/>
        </p:nvGrpSpPr>
        <p:grpSpPr bwMode="auto">
          <a:xfrm>
            <a:off x="0" y="1341438"/>
            <a:ext cx="9144000" cy="536575"/>
            <a:chOff x="0" y="845"/>
            <a:chExt cx="5760" cy="338"/>
          </a:xfrm>
        </p:grpSpPr>
        <p:sp>
          <p:nvSpPr>
            <p:cNvPr id="7188" name="Text Box 5">
              <a:extLst>
                <a:ext uri="{FF2B5EF4-FFF2-40B4-BE49-F238E27FC236}">
                  <a16:creationId xmlns:a16="http://schemas.microsoft.com/office/drawing/2014/main" id="{BA82C686-6CC1-41C1-85BF-988DE5846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90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1.                     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或</a:t>
              </a:r>
              <a:endParaRPr kumimoji="1" lang="zh-CN" altLang="en-US" sz="2400" b="1" baseline="-25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9" name="Object 6">
              <a:extLst>
                <a:ext uri="{FF2B5EF4-FFF2-40B4-BE49-F238E27FC236}">
                  <a16:creationId xmlns:a16="http://schemas.microsoft.com/office/drawing/2014/main" id="{556591A9-F577-4EF3-8CAE-D2BA7239A5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7" y="845"/>
            <a:ext cx="116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1" name="Equation" r:id="rId3" imgW="787320" imgH="228600" progId="Equation.DSMT4">
                    <p:embed/>
                  </p:oleObj>
                </mc:Choice>
                <mc:Fallback>
                  <p:oleObj name="Equation" r:id="rId3" imgW="78732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845"/>
                          <a:ext cx="116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7">
              <a:extLst>
                <a:ext uri="{FF2B5EF4-FFF2-40B4-BE49-F238E27FC236}">
                  <a16:creationId xmlns:a16="http://schemas.microsoft.com/office/drawing/2014/main" id="{E0294F66-5DB6-4D22-9DD9-438889C55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2" y="845"/>
            <a:ext cx="151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2" name="Equation" r:id="rId5" imgW="1028520" imgH="228600" progId="Equation.DSMT4">
                    <p:embed/>
                  </p:oleObj>
                </mc:Choice>
                <mc:Fallback>
                  <p:oleObj name="Equation" r:id="rId5" imgW="102852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845"/>
                          <a:ext cx="151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398" name="Group 22">
            <a:extLst>
              <a:ext uri="{FF2B5EF4-FFF2-40B4-BE49-F238E27FC236}">
                <a16:creationId xmlns:a16="http://schemas.microsoft.com/office/drawing/2014/main" id="{F4D4BD92-11B1-4599-99E6-A1F35E98BF4F}"/>
              </a:ext>
            </a:extLst>
          </p:cNvPr>
          <p:cNvGrpSpPr>
            <a:grpSpLocks/>
          </p:cNvGrpSpPr>
          <p:nvPr/>
        </p:nvGrpSpPr>
        <p:grpSpPr bwMode="auto">
          <a:xfrm>
            <a:off x="1489075" y="2276475"/>
            <a:ext cx="3759200" cy="1041400"/>
            <a:chOff x="938" y="1434"/>
            <a:chExt cx="2368" cy="656"/>
          </a:xfrm>
        </p:grpSpPr>
        <p:graphicFrame>
          <p:nvGraphicFramePr>
            <p:cNvPr id="7183" name="Object 8">
              <a:extLst>
                <a:ext uri="{FF2B5EF4-FFF2-40B4-BE49-F238E27FC236}">
                  <a16:creationId xmlns:a16="http://schemas.microsoft.com/office/drawing/2014/main" id="{B0A47E02-F55F-4561-994C-7D770C121B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1434"/>
            <a:ext cx="54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3" name="Equation" r:id="rId7" imgW="368280" imgH="203040" progId="Equation.DSMT4">
                    <p:embed/>
                  </p:oleObj>
                </mc:Choice>
                <mc:Fallback>
                  <p:oleObj name="Equation" r:id="rId7" imgW="3682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434"/>
                          <a:ext cx="54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9">
              <a:extLst>
                <a:ext uri="{FF2B5EF4-FFF2-40B4-BE49-F238E27FC236}">
                  <a16:creationId xmlns:a16="http://schemas.microsoft.com/office/drawing/2014/main" id="{BF9C6492-8D62-44E0-A107-314DB06691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8" y="1752"/>
            <a:ext cx="89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4" name="Equation" r:id="rId9" imgW="609480" imgH="228600" progId="Equation.DSMT4">
                    <p:embed/>
                  </p:oleObj>
                </mc:Choice>
                <mc:Fallback>
                  <p:oleObj name="Equation" r:id="rId9" imgW="60948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1752"/>
                          <a:ext cx="89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AutoShape 10">
              <a:extLst>
                <a:ext uri="{FF2B5EF4-FFF2-40B4-BE49-F238E27FC236}">
                  <a16:creationId xmlns:a16="http://schemas.microsoft.com/office/drawing/2014/main" id="{2D556EE4-8C4C-4025-A8CF-AEB696E8A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80"/>
              <a:ext cx="136" cy="589"/>
            </a:xfrm>
            <a:prstGeom prst="rightBrace">
              <a:avLst>
                <a:gd name="adj1" fmla="val 360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6" name="Line 11">
              <a:extLst>
                <a:ext uri="{FF2B5EF4-FFF2-40B4-BE49-F238E27FC236}">
                  <a16:creationId xmlns:a16="http://schemas.microsoft.com/office/drawing/2014/main" id="{38273956-7155-4001-A4AE-6D0AD44F5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752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7" name="Object 12">
              <a:extLst>
                <a:ext uri="{FF2B5EF4-FFF2-40B4-BE49-F238E27FC236}">
                  <a16:creationId xmlns:a16="http://schemas.microsoft.com/office/drawing/2014/main" id="{C46E7D7C-01B2-4D14-8332-769724C269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1442"/>
            <a:ext cx="56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5" name="Equation" r:id="rId11" imgW="380880" imgH="393480" progId="Equation.DSMT4">
                    <p:embed/>
                  </p:oleObj>
                </mc:Choice>
                <mc:Fallback>
                  <p:oleObj name="Equation" r:id="rId11" imgW="380880" imgH="393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442"/>
                          <a:ext cx="562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399" name="Group 23">
            <a:extLst>
              <a:ext uri="{FF2B5EF4-FFF2-40B4-BE49-F238E27FC236}">
                <a16:creationId xmlns:a16="http://schemas.microsoft.com/office/drawing/2014/main" id="{8504D8C3-CE91-4DA0-A81F-A5776C17EF35}"/>
              </a:ext>
            </a:extLst>
          </p:cNvPr>
          <p:cNvGrpSpPr>
            <a:grpSpLocks/>
          </p:cNvGrpSpPr>
          <p:nvPr/>
        </p:nvGrpSpPr>
        <p:grpSpPr bwMode="auto">
          <a:xfrm>
            <a:off x="0" y="4051300"/>
            <a:ext cx="9144000" cy="501650"/>
            <a:chOff x="0" y="2552"/>
            <a:chExt cx="5760" cy="316"/>
          </a:xfrm>
        </p:grpSpPr>
        <p:sp>
          <p:nvSpPr>
            <p:cNvPr id="7180" name="Text Box 13">
              <a:extLst>
                <a:ext uri="{FF2B5EF4-FFF2-40B4-BE49-F238E27FC236}">
                  <a16:creationId xmlns:a16="http://schemas.microsoft.com/office/drawing/2014/main" id="{4EBB691D-96C4-438D-A0AD-EDF1832CE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52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2.             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或</a:t>
              </a:r>
              <a:endParaRPr kumimoji="1" lang="zh-CN" altLang="en-US" sz="2400" b="1" baseline="-25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1" name="Object 14">
              <a:extLst>
                <a:ext uri="{FF2B5EF4-FFF2-40B4-BE49-F238E27FC236}">
                  <a16:creationId xmlns:a16="http://schemas.microsoft.com/office/drawing/2014/main" id="{D02423FB-6BFD-4151-B4B3-A32360E75F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568"/>
            <a:ext cx="82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" name="Equation" r:id="rId13" imgW="558720" imgH="203040" progId="Equation.DSMT4">
                    <p:embed/>
                  </p:oleObj>
                </mc:Choice>
                <mc:Fallback>
                  <p:oleObj name="Equation" r:id="rId13" imgW="55872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568"/>
                          <a:ext cx="82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15">
              <a:extLst>
                <a:ext uri="{FF2B5EF4-FFF2-40B4-BE49-F238E27FC236}">
                  <a16:creationId xmlns:a16="http://schemas.microsoft.com/office/drawing/2014/main" id="{C136DB65-0D21-4DFC-95CD-97A4388D01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7" y="2568"/>
            <a:ext cx="5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" name="Equation" r:id="rId15" imgW="380880" imgH="203040" progId="Equation.DSMT4">
                    <p:embed/>
                  </p:oleObj>
                </mc:Choice>
                <mc:Fallback>
                  <p:oleObj name="Equation" r:id="rId15" imgW="38088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2568"/>
                          <a:ext cx="56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00" name="Group 24">
            <a:extLst>
              <a:ext uri="{FF2B5EF4-FFF2-40B4-BE49-F238E27FC236}">
                <a16:creationId xmlns:a16="http://schemas.microsoft.com/office/drawing/2014/main" id="{ABCE41BA-E4B0-45A6-8F41-5E53FFBC40B3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129213"/>
            <a:ext cx="2965450" cy="965200"/>
            <a:chOff x="1093" y="3140"/>
            <a:chExt cx="1868" cy="608"/>
          </a:xfrm>
        </p:grpSpPr>
        <p:graphicFrame>
          <p:nvGraphicFramePr>
            <p:cNvPr id="7175" name="Object 16">
              <a:extLst>
                <a:ext uri="{FF2B5EF4-FFF2-40B4-BE49-F238E27FC236}">
                  <a16:creationId xmlns:a16="http://schemas.microsoft.com/office/drawing/2014/main" id="{B4AFE80C-FA30-4DF0-83DC-471A9A76A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0" y="3140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8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3140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7">
              <a:extLst>
                <a:ext uri="{FF2B5EF4-FFF2-40B4-BE49-F238E27FC236}">
                  <a16:creationId xmlns:a16="http://schemas.microsoft.com/office/drawing/2014/main" id="{F078240A-0F65-4CC3-BE30-0E9807F28E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3" y="3430"/>
            <a:ext cx="5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9" name="Equation" r:id="rId19" imgW="380880" imgH="203040" progId="Equation.DSMT4">
                    <p:embed/>
                  </p:oleObj>
                </mc:Choice>
                <mc:Fallback>
                  <p:oleObj name="Equation" r:id="rId19" imgW="38088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3430"/>
                          <a:ext cx="56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AutoShape 18">
              <a:extLst>
                <a:ext uri="{FF2B5EF4-FFF2-40B4-BE49-F238E27FC236}">
                  <a16:creationId xmlns:a16="http://schemas.microsoft.com/office/drawing/2014/main" id="{F88758A1-8431-4AD8-BFF1-7159EA73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3159"/>
              <a:ext cx="136" cy="589"/>
            </a:xfrm>
            <a:prstGeom prst="rightBrace">
              <a:avLst>
                <a:gd name="adj1" fmla="val 360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Line 19">
              <a:extLst>
                <a:ext uri="{FF2B5EF4-FFF2-40B4-BE49-F238E27FC236}">
                  <a16:creationId xmlns:a16="http://schemas.microsoft.com/office/drawing/2014/main" id="{A61ED22B-CA75-400D-805A-34D511759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475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9" name="Object 20">
              <a:extLst>
                <a:ext uri="{FF2B5EF4-FFF2-40B4-BE49-F238E27FC236}">
                  <a16:creationId xmlns:a16="http://schemas.microsoft.com/office/drawing/2014/main" id="{43AD54ED-F564-4862-9554-1B983853BF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3158"/>
            <a:ext cx="26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" name="Equation" r:id="rId21" imgW="177480" imgH="393480" progId="Equation.DSMT4">
                    <p:embed/>
                  </p:oleObj>
                </mc:Choice>
                <mc:Fallback>
                  <p:oleObj name="Equation" r:id="rId21" imgW="177480" imgH="3934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158"/>
                          <a:ext cx="262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0" name="Group 10">
            <a:extLst>
              <a:ext uri="{FF2B5EF4-FFF2-40B4-BE49-F238E27FC236}">
                <a16:creationId xmlns:a16="http://schemas.microsoft.com/office/drawing/2014/main" id="{BCC8E779-35D6-4D9D-B148-725FAF4DE2F7}"/>
              </a:ext>
            </a:extLst>
          </p:cNvPr>
          <p:cNvGrpSpPr>
            <a:grpSpLocks/>
          </p:cNvGrpSpPr>
          <p:nvPr/>
        </p:nvGrpSpPr>
        <p:grpSpPr bwMode="auto">
          <a:xfrm>
            <a:off x="0" y="523875"/>
            <a:ext cx="9144000" cy="501650"/>
            <a:chOff x="0" y="330"/>
            <a:chExt cx="5760" cy="316"/>
          </a:xfrm>
        </p:grpSpPr>
        <p:sp>
          <p:nvSpPr>
            <p:cNvPr id="8199" name="Text Box 4">
              <a:extLst>
                <a:ext uri="{FF2B5EF4-FFF2-40B4-BE49-F238E27FC236}">
                  <a16:creationId xmlns:a16="http://schemas.microsoft.com/office/drawing/2014/main" id="{DC705727-89DF-42E4-9F13-2DB875693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0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3.                  </a:t>
              </a:r>
              <a:endParaRPr kumimoji="1" lang="en-US" altLang="zh-CN" sz="2400" b="1" baseline="-25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0" name="Object 5">
              <a:extLst>
                <a:ext uri="{FF2B5EF4-FFF2-40B4-BE49-F238E27FC236}">
                  <a16:creationId xmlns:a16="http://schemas.microsoft.com/office/drawing/2014/main" id="{B26003DB-64DF-4C37-9987-716D66CEC4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346"/>
            <a:ext cx="43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Equation" r:id="rId4" imgW="291960" imgH="203040" progId="Equation.DSMT4">
                    <p:embed/>
                  </p:oleObj>
                </mc:Choice>
                <mc:Fallback>
                  <p:oleObj name="Equation" r:id="rId4" imgW="29196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46"/>
                          <a:ext cx="43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06" name="Object 6">
            <a:extLst>
              <a:ext uri="{FF2B5EF4-FFF2-40B4-BE49-F238E27FC236}">
                <a16:creationId xmlns:a16="http://schemas.microsoft.com/office/drawing/2014/main" id="{5D4CECFD-4D56-4B3B-B1EC-395315A34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354138"/>
          <a:ext cx="1695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6" imgW="723600" imgH="215640" progId="Equation.DSMT4">
                  <p:embed/>
                </p:oleObj>
              </mc:Choice>
              <mc:Fallback>
                <p:oleObj name="Equation" r:id="rId6" imgW="7236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54138"/>
                        <a:ext cx="1695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>
            <a:extLst>
              <a:ext uri="{FF2B5EF4-FFF2-40B4-BE49-F238E27FC236}">
                <a16:creationId xmlns:a16="http://schemas.microsoft.com/office/drawing/2014/main" id="{B596FE1B-9765-44BF-891D-D15D90B8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52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4.                  </a:t>
            </a:r>
            <a:endParaRPr kumimoji="1" lang="en-US" altLang="zh-CN" sz="24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08" name="Object 8">
            <a:extLst>
              <a:ext uri="{FF2B5EF4-FFF2-40B4-BE49-F238E27FC236}">
                <a16:creationId xmlns:a16="http://schemas.microsoft.com/office/drawing/2014/main" id="{1B0A75B4-B0C6-4F94-B9D3-AE33D48F1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5725" y="2046288"/>
          <a:ext cx="14874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8" imgW="634680" imgH="393480" progId="Equation.DSMT4">
                  <p:embed/>
                </p:oleObj>
              </mc:Choice>
              <mc:Fallback>
                <p:oleObj name="Equation" r:id="rId8" imgW="6346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46288"/>
                        <a:ext cx="1487488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Text Box 9">
            <a:extLst>
              <a:ext uri="{FF2B5EF4-FFF2-40B4-BE49-F238E27FC236}">
                <a16:creationId xmlns:a16="http://schemas.microsoft.com/office/drawing/2014/main" id="{D8D864D6-C845-4643-95D8-97CA5E7B7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3332163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其它常用函数的拉氏变换见教材的表。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/>
      <p:bldP spid="1024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D943C9A2-643E-45D2-96CA-74C927E45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76250"/>
            <a:ext cx="6767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§14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－</a:t>
            </a:r>
            <a:r>
              <a:rPr kumimoji="1" lang="en-US" altLang="zh-CN" sz="3200" b="1">
                <a:latin typeface="Times New Roman" panose="02020603050405020304" pitchFamily="18" charset="0"/>
              </a:rPr>
              <a:t>2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拉普拉氏变换的基本性质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02A5E306-29A4-4BF4-879F-1BA476A24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484313"/>
            <a:ext cx="91440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线性性质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E98218B3-3862-4778-9A6A-1913D9F07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2203450"/>
            <a:ext cx="91440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3431" name="Object 7">
            <a:extLst>
              <a:ext uri="{FF2B5EF4-FFF2-40B4-BE49-F238E27FC236}">
                <a16:creationId xmlns:a16="http://schemas.microsoft.com/office/drawing/2014/main" id="{4A174E87-2676-4746-90D1-74D2564D5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2185988"/>
          <a:ext cx="2381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3" imgW="1015920" imgH="228600" progId="Equation.DSMT4">
                  <p:embed/>
                </p:oleObj>
              </mc:Choice>
              <mc:Fallback>
                <p:oleObj name="Equation" r:id="rId3" imgW="10159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185988"/>
                        <a:ext cx="23812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>
            <a:extLst>
              <a:ext uri="{FF2B5EF4-FFF2-40B4-BE49-F238E27FC236}">
                <a16:creationId xmlns:a16="http://schemas.microsoft.com/office/drawing/2014/main" id="{6D54815F-446B-4E1F-808B-86484723B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2906713"/>
          <a:ext cx="2470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906713"/>
                        <a:ext cx="24701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Text Box 9">
            <a:extLst>
              <a:ext uri="{FF2B5EF4-FFF2-40B4-BE49-F238E27FC236}">
                <a16:creationId xmlns:a16="http://schemas.microsoft.com/office/drawing/2014/main" id="{5A24ABC5-12CD-4C75-8CE6-CE153530A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4331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则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3434" name="Object 10">
            <a:extLst>
              <a:ext uri="{FF2B5EF4-FFF2-40B4-BE49-F238E27FC236}">
                <a16:creationId xmlns:a16="http://schemas.microsoft.com/office/drawing/2014/main" id="{87B2CA46-8640-40C5-AA31-0D99B974A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676650"/>
          <a:ext cx="59213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7" imgW="2527200" imgH="228600" progId="Equation.DSMT4">
                  <p:embed/>
                </p:oleObj>
              </mc:Choice>
              <mc:Fallback>
                <p:oleObj name="Equation" r:id="rId7" imgW="2527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676650"/>
                        <a:ext cx="59213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Text Box 11">
            <a:extLst>
              <a:ext uri="{FF2B5EF4-FFF2-40B4-BE49-F238E27FC236}">
                <a16:creationId xmlns:a16="http://schemas.microsoft.com/office/drawing/2014/main" id="{547236FD-E97E-47A1-A087-CED20200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08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微分性质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C23C2634-A832-42E9-B7D0-638A1DFE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51339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3437" name="Object 13">
            <a:extLst>
              <a:ext uri="{FF2B5EF4-FFF2-40B4-BE49-F238E27FC236}">
                <a16:creationId xmlns:a16="http://schemas.microsoft.com/office/drawing/2014/main" id="{1BB5C516-887C-4925-B687-94E022400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195888"/>
          <a:ext cx="2292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9" imgW="977760" imgH="215640" progId="Equation.DSMT4">
                  <p:embed/>
                </p:oleObj>
              </mc:Choice>
              <mc:Fallback>
                <p:oleObj name="Equation" r:id="rId9" imgW="97776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95888"/>
                        <a:ext cx="2292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8" name="Text Box 14">
            <a:extLst>
              <a:ext uri="{FF2B5EF4-FFF2-40B4-BE49-F238E27FC236}">
                <a16:creationId xmlns:a16="http://schemas.microsoft.com/office/drawing/2014/main" id="{E8C9D5C1-D5E2-481D-AB7A-A48B75B87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60213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则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3439" name="Object 15">
            <a:extLst>
              <a:ext uri="{FF2B5EF4-FFF2-40B4-BE49-F238E27FC236}">
                <a16:creationId xmlns:a16="http://schemas.microsoft.com/office/drawing/2014/main" id="{07AD7D01-4093-4699-BF97-C6677AACC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5816600"/>
          <a:ext cx="37528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11" imgW="1600200" imgH="393480" progId="Equation.DSMT4">
                  <p:embed/>
                </p:oleObj>
              </mc:Choice>
              <mc:Fallback>
                <p:oleObj name="Equation" r:id="rId11" imgW="160020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5816600"/>
                        <a:ext cx="37528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  <p:bldP spid="103429" grpId="1"/>
      <p:bldP spid="103430" grpId="0"/>
      <p:bldP spid="103433" grpId="0"/>
      <p:bldP spid="103435" grpId="0"/>
      <p:bldP spid="103436" grpId="0"/>
      <p:bldP spid="1034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A086DC55-7F20-4BC4-B6DF-068DA0727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558800"/>
          <a:ext cx="45561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3" imgW="1942920" imgH="393480" progId="Equation.DSMT4">
                  <p:embed/>
                </p:oleObj>
              </mc:Choice>
              <mc:Fallback>
                <p:oleObj name="Equation" r:id="rId3" imgW="19429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58800"/>
                        <a:ext cx="45561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>
            <a:extLst>
              <a:ext uri="{FF2B5EF4-FFF2-40B4-BE49-F238E27FC236}">
                <a16:creationId xmlns:a16="http://schemas.microsoft.com/office/drawing/2014/main" id="{E453C9C4-5B9F-4D03-9F9C-581F519F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739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这样：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59BEE726-8D1C-4E4F-B511-AFF26872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积分性质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5" name="Text Box 7">
            <a:extLst>
              <a:ext uri="{FF2B5EF4-FFF2-40B4-BE49-F238E27FC236}">
                <a16:creationId xmlns:a16="http://schemas.microsoft.com/office/drawing/2014/main" id="{0A7FE37E-919B-454E-813E-8779A26F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2374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2C8C78A4-B0FC-4386-BFC2-AE755625D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430463"/>
          <a:ext cx="22923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5" imgW="977760" imgH="215640" progId="Equation.DSMT4">
                  <p:embed/>
                </p:oleObj>
              </mc:Choice>
              <mc:Fallback>
                <p:oleObj name="Equation" r:id="rId5" imgW="9777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30463"/>
                        <a:ext cx="22923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10">
            <a:extLst>
              <a:ext uri="{FF2B5EF4-FFF2-40B4-BE49-F238E27FC236}">
                <a16:creationId xmlns:a16="http://schemas.microsoft.com/office/drawing/2014/main" id="{55F7250B-C10D-4C3F-AA0F-3E3F56B36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87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则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4459" name="Object 11">
            <a:extLst>
              <a:ext uri="{FF2B5EF4-FFF2-40B4-BE49-F238E27FC236}">
                <a16:creationId xmlns:a16="http://schemas.microsoft.com/office/drawing/2014/main" id="{1AC3C9B0-DFFB-412E-A577-732118498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25" y="2936875"/>
          <a:ext cx="32464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7" imgW="1384200" imgH="393480" progId="Equation.DSMT4">
                  <p:embed/>
                </p:oleObj>
              </mc:Choice>
              <mc:Fallback>
                <p:oleObj name="Equation" r:id="rId7" imgW="138420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936875"/>
                        <a:ext cx="32464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Text Box 12">
            <a:extLst>
              <a:ext uri="{FF2B5EF4-FFF2-40B4-BE49-F238E27FC236}">
                <a16:creationId xmlns:a16="http://schemas.microsoft.com/office/drawing/2014/main" id="{485CF393-0A44-47E8-894E-139A40AFA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407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四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延时性质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EA4B3383-B663-4946-B29E-5C1A6898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4843463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4462" name="Object 14">
            <a:extLst>
              <a:ext uri="{FF2B5EF4-FFF2-40B4-BE49-F238E27FC236}">
                <a16:creationId xmlns:a16="http://schemas.microsoft.com/office/drawing/2014/main" id="{94D1E675-9C00-4CD7-B0FF-8967D8035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4851400"/>
          <a:ext cx="28590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9" imgW="1218960" imgH="215640" progId="Equation.DSMT4">
                  <p:embed/>
                </p:oleObj>
              </mc:Choice>
              <mc:Fallback>
                <p:oleObj name="Equation" r:id="rId9" imgW="121896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851400"/>
                        <a:ext cx="28590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Text Box 15">
            <a:extLst>
              <a:ext uri="{FF2B5EF4-FFF2-40B4-BE49-F238E27FC236}">
                <a16:creationId xmlns:a16="http://schemas.microsoft.com/office/drawing/2014/main" id="{7847124A-B8F2-484E-9DEB-575FBE375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5607050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4464" name="Object 16">
            <a:extLst>
              <a:ext uri="{FF2B5EF4-FFF2-40B4-BE49-F238E27FC236}">
                <a16:creationId xmlns:a16="http://schemas.microsoft.com/office/drawing/2014/main" id="{94B19BE4-9A03-4973-B9DD-E55B95B8E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4288" y="5568950"/>
          <a:ext cx="4495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1" imgW="1917360" imgH="241200" progId="Equation.DSMT4">
                  <p:embed/>
                </p:oleObj>
              </mc:Choice>
              <mc:Fallback>
                <p:oleObj name="Equation" r:id="rId11" imgW="191736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5568950"/>
                        <a:ext cx="44958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8" grpId="0"/>
      <p:bldP spid="104460" grpId="0"/>
      <p:bldP spid="104461" grpId="0"/>
      <p:bldP spid="1044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4">
            <a:extLst>
              <a:ext uri="{FF2B5EF4-FFF2-40B4-BE49-F238E27FC236}">
                <a16:creationId xmlns:a16="http://schemas.microsoft.com/office/drawing/2014/main" id="{823A184A-AE8F-471B-9E30-D22B0BA8C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0605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Line 5">
            <a:extLst>
              <a:ext uri="{FF2B5EF4-FFF2-40B4-BE49-F238E27FC236}">
                <a16:creationId xmlns:a16="http://schemas.microsoft.com/office/drawing/2014/main" id="{DD54C6E1-790C-47C2-A8C8-33DF0A7711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0475" y="76517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2" name="Object 6">
            <a:extLst>
              <a:ext uri="{FF2B5EF4-FFF2-40B4-BE49-F238E27FC236}">
                <a16:creationId xmlns:a16="http://schemas.microsoft.com/office/drawing/2014/main" id="{3CEE2D6E-27D6-4F9B-A6D7-87A692009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263" y="520700"/>
          <a:ext cx="7143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3" imgW="304560" imgH="203040" progId="Equation.DSMT4">
                  <p:embed/>
                </p:oleObj>
              </mc:Choice>
              <mc:Fallback>
                <p:oleObj name="Equation" r:id="rId3" imgW="3045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520700"/>
                        <a:ext cx="7143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7">
            <a:extLst>
              <a:ext uri="{FF2B5EF4-FFF2-40B4-BE49-F238E27FC236}">
                <a16:creationId xmlns:a16="http://schemas.microsoft.com/office/drawing/2014/main" id="{72616F70-EFC6-4924-87D8-D166E35F3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2638" y="19891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9">
            <a:extLst>
              <a:ext uri="{FF2B5EF4-FFF2-40B4-BE49-F238E27FC236}">
                <a16:creationId xmlns:a16="http://schemas.microsoft.com/office/drawing/2014/main" id="{9A959E84-D312-4DCF-AA61-6031E338A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1341438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10">
            <a:extLst>
              <a:ext uri="{FF2B5EF4-FFF2-40B4-BE49-F238E27FC236}">
                <a16:creationId xmlns:a16="http://schemas.microsoft.com/office/drawing/2014/main" id="{B90CB8DC-224D-4FA3-B19C-19D9D082E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13414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11">
            <a:extLst>
              <a:ext uri="{FF2B5EF4-FFF2-40B4-BE49-F238E27FC236}">
                <a16:creationId xmlns:a16="http://schemas.microsoft.com/office/drawing/2014/main" id="{88FD97DE-4E48-46DE-9EAF-054383854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2638" y="13414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12">
            <a:extLst>
              <a:ext uri="{FF2B5EF4-FFF2-40B4-BE49-F238E27FC236}">
                <a16:creationId xmlns:a16="http://schemas.microsoft.com/office/drawing/2014/main" id="{78962FE6-2A5F-405C-92B1-A64B49221C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0475" y="1341438"/>
            <a:ext cx="792163" cy="7191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3">
            <a:extLst>
              <a:ext uri="{FF2B5EF4-FFF2-40B4-BE49-F238E27FC236}">
                <a16:creationId xmlns:a16="http://schemas.microsoft.com/office/drawing/2014/main" id="{45BF399B-61E8-467C-9909-2ED84CB23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1341438"/>
            <a:ext cx="1296987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Rectangle 14">
            <a:extLst>
              <a:ext uri="{FF2B5EF4-FFF2-40B4-BE49-F238E27FC236}">
                <a16:creationId xmlns:a16="http://schemas.microsoft.com/office/drawing/2014/main" id="{9676C940-BB46-4711-B4A2-E17DBBF4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2024063"/>
            <a:ext cx="312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300" name="Rectangle 15">
            <a:extLst>
              <a:ext uri="{FF2B5EF4-FFF2-40B4-BE49-F238E27FC236}">
                <a16:creationId xmlns:a16="http://schemas.microsoft.com/office/drawing/2014/main" id="{08C488A3-C05D-4416-8655-6C50974B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1963738"/>
            <a:ext cx="2555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301" name="Rectangle 16">
            <a:extLst>
              <a:ext uri="{FF2B5EF4-FFF2-40B4-BE49-F238E27FC236}">
                <a16:creationId xmlns:a16="http://schemas.microsoft.com/office/drawing/2014/main" id="{3EBE27D2-B01F-4535-A1D3-D32150425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2024063"/>
            <a:ext cx="312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02" name="Rectangle 17">
            <a:extLst>
              <a:ext uri="{FF2B5EF4-FFF2-40B4-BE49-F238E27FC236}">
                <a16:creationId xmlns:a16="http://schemas.microsoft.com/office/drawing/2014/main" id="{5BC5FD50-1A81-417F-8D80-01E16102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125538"/>
            <a:ext cx="312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06546" name="Group 50">
            <a:extLst>
              <a:ext uri="{FF2B5EF4-FFF2-40B4-BE49-F238E27FC236}">
                <a16:creationId xmlns:a16="http://schemas.microsoft.com/office/drawing/2014/main" id="{EB45DC33-4A0B-4744-8CAA-90C0BD5A9DF3}"/>
              </a:ext>
            </a:extLst>
          </p:cNvPr>
          <p:cNvGrpSpPr>
            <a:grpSpLocks/>
          </p:cNvGrpSpPr>
          <p:nvPr/>
        </p:nvGrpSpPr>
        <p:grpSpPr bwMode="auto">
          <a:xfrm>
            <a:off x="5022850" y="490538"/>
            <a:ext cx="3424238" cy="1970087"/>
            <a:chOff x="3016" y="309"/>
            <a:chExt cx="2157" cy="1241"/>
          </a:xfrm>
        </p:grpSpPr>
        <p:sp>
          <p:nvSpPr>
            <p:cNvPr id="12319" name="Line 18">
              <a:extLst>
                <a:ext uri="{FF2B5EF4-FFF2-40B4-BE49-F238E27FC236}">
                  <a16:creationId xmlns:a16="http://schemas.microsoft.com/office/drawing/2014/main" id="{C01D95F9-92BA-4915-BCB3-5F9ADBE64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298"/>
              <a:ext cx="1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19">
              <a:extLst>
                <a:ext uri="{FF2B5EF4-FFF2-40B4-BE49-F238E27FC236}">
                  <a16:creationId xmlns:a16="http://schemas.microsoft.com/office/drawing/2014/main" id="{9D93218E-87EF-4C73-AFE1-F52A0495C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48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21" name="Object 20">
              <a:extLst>
                <a:ext uri="{FF2B5EF4-FFF2-40B4-BE49-F238E27FC236}">
                  <a16:creationId xmlns:a16="http://schemas.microsoft.com/office/drawing/2014/main" id="{0962C6E8-A529-4C94-84EB-8BCAD434BB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9" y="309"/>
            <a:ext cx="80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4" name="Equation" r:id="rId5" imgW="545760" imgH="228600" progId="Equation.DSMT4">
                    <p:embed/>
                  </p:oleObj>
                </mc:Choice>
                <mc:Fallback>
                  <p:oleObj name="Equation" r:id="rId5" imgW="54576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309"/>
                          <a:ext cx="80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2" name="Line 21">
              <a:extLst>
                <a:ext uri="{FF2B5EF4-FFF2-40B4-BE49-F238E27FC236}">
                  <a16:creationId xmlns:a16="http://schemas.microsoft.com/office/drawing/2014/main" id="{BF53025D-9414-4755-8D82-8DC483FF3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8" y="1253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22">
              <a:extLst>
                <a:ext uri="{FF2B5EF4-FFF2-40B4-BE49-F238E27FC236}">
                  <a16:creationId xmlns:a16="http://schemas.microsoft.com/office/drawing/2014/main" id="{811BAE61-B3AF-4E58-838B-5C05EA9F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845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23">
              <a:extLst>
                <a:ext uri="{FF2B5EF4-FFF2-40B4-BE49-F238E27FC236}">
                  <a16:creationId xmlns:a16="http://schemas.microsoft.com/office/drawing/2014/main" id="{E8295ED6-5454-45D0-BA19-11B16A465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84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24">
              <a:extLst>
                <a:ext uri="{FF2B5EF4-FFF2-40B4-BE49-F238E27FC236}">
                  <a16:creationId xmlns:a16="http://schemas.microsoft.com/office/drawing/2014/main" id="{F0D5B1E0-2796-48A1-9ED0-8A076C0CC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84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25">
              <a:extLst>
                <a:ext uri="{FF2B5EF4-FFF2-40B4-BE49-F238E27FC236}">
                  <a16:creationId xmlns:a16="http://schemas.microsoft.com/office/drawing/2014/main" id="{BA7CAC5E-5790-47D3-9297-215876B4B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845"/>
              <a:ext cx="499" cy="45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Line 26">
              <a:extLst>
                <a:ext uri="{FF2B5EF4-FFF2-40B4-BE49-F238E27FC236}">
                  <a16:creationId xmlns:a16="http://schemas.microsoft.com/office/drawing/2014/main" id="{9DD84870-E4E5-4809-8651-EDF9912C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845"/>
              <a:ext cx="81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Rectangle 27">
              <a:extLst>
                <a:ext uri="{FF2B5EF4-FFF2-40B4-BE49-F238E27FC236}">
                  <a16:creationId xmlns:a16="http://schemas.microsoft.com/office/drawing/2014/main" id="{9435F251-40C4-4D3D-A63C-3BEC793A8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275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329" name="Rectangle 28">
              <a:extLst>
                <a:ext uri="{FF2B5EF4-FFF2-40B4-BE49-F238E27FC236}">
                  <a16:creationId xmlns:a16="http://schemas.microsoft.com/office/drawing/2014/main" id="{9B8D5135-51E2-47C8-9ACA-79A06247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237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2330" name="Rectangle 29">
              <a:extLst>
                <a:ext uri="{FF2B5EF4-FFF2-40B4-BE49-F238E27FC236}">
                  <a16:creationId xmlns:a16="http://schemas.microsoft.com/office/drawing/2014/main" id="{C3344DCF-BA1E-44B5-8DB8-665EE76D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298"/>
              <a:ext cx="4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＋</a:t>
              </a:r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31" name="Rectangle 30">
              <a:extLst>
                <a:ext uri="{FF2B5EF4-FFF2-40B4-BE49-F238E27FC236}">
                  <a16:creationId xmlns:a16="http://schemas.microsoft.com/office/drawing/2014/main" id="{1F7BCAE4-3810-463E-8F16-4255D3E3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709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32" name="Rectangle 31">
              <a:extLst>
                <a:ext uri="{FF2B5EF4-FFF2-40B4-BE49-F238E27FC236}">
                  <a16:creationId xmlns:a16="http://schemas.microsoft.com/office/drawing/2014/main" id="{AFF35564-B14C-4848-AFCC-FB823BFA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75"/>
              <a:ext cx="2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6528" name="Text Box 32">
            <a:extLst>
              <a:ext uri="{FF2B5EF4-FFF2-40B4-BE49-F238E27FC236}">
                <a16:creationId xmlns:a16="http://schemas.microsoft.com/office/drawing/2014/main" id="{413A7BFE-4347-4058-BB3D-4F08AA07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2852738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14-1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：求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的拉氏变换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106547" name="Group 51">
            <a:extLst>
              <a:ext uri="{FF2B5EF4-FFF2-40B4-BE49-F238E27FC236}">
                <a16:creationId xmlns:a16="http://schemas.microsoft.com/office/drawing/2014/main" id="{C7528464-B18C-4561-8059-56F3116FAF3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597275"/>
            <a:ext cx="2528887" cy="2524125"/>
            <a:chOff x="521" y="2266"/>
            <a:chExt cx="1593" cy="1590"/>
          </a:xfrm>
        </p:grpSpPr>
        <p:sp>
          <p:nvSpPr>
            <p:cNvPr id="12310" name="Line 33">
              <a:extLst>
                <a:ext uri="{FF2B5EF4-FFF2-40B4-BE49-F238E27FC236}">
                  <a16:creationId xmlns:a16="http://schemas.microsoft.com/office/drawing/2014/main" id="{05198E24-FEF7-4121-89D8-B16F07A5E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627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34">
              <a:extLst>
                <a:ext uri="{FF2B5EF4-FFF2-40B4-BE49-F238E27FC236}">
                  <a16:creationId xmlns:a16="http://schemas.microsoft.com/office/drawing/2014/main" id="{D4310C1A-3DD4-4957-A8F4-376CC4599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3" y="2357"/>
              <a:ext cx="1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12" name="Object 35">
              <a:extLst>
                <a:ext uri="{FF2B5EF4-FFF2-40B4-BE49-F238E27FC236}">
                  <a16:creationId xmlns:a16="http://schemas.microsoft.com/office/drawing/2014/main" id="{95BD8F31-1D48-416A-947E-CF56B52347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0" y="2266"/>
            <a:ext cx="71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5" name="Equation" r:id="rId7" imgW="482400" imgH="203040" progId="Equation.DSMT4">
                    <p:embed/>
                  </p:oleObj>
                </mc:Choice>
                <mc:Fallback>
                  <p:oleObj name="Equation" r:id="rId7" imgW="482400" imgH="2030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2266"/>
                          <a:ext cx="71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3" name="Line 41">
              <a:extLst>
                <a:ext uri="{FF2B5EF4-FFF2-40B4-BE49-F238E27FC236}">
                  <a16:creationId xmlns:a16="http://schemas.microsoft.com/office/drawing/2014/main" id="{E9E0EFFC-793A-45BE-AE39-497C46A9F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765"/>
              <a:ext cx="3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Rectangle 42">
              <a:extLst>
                <a:ext uri="{FF2B5EF4-FFF2-40B4-BE49-F238E27FC236}">
                  <a16:creationId xmlns:a16="http://schemas.microsoft.com/office/drawing/2014/main" id="{57F6A36E-E112-426A-A88E-5E9ED9C4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3604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315" name="Rectangle 43">
              <a:extLst>
                <a:ext uri="{FF2B5EF4-FFF2-40B4-BE49-F238E27FC236}">
                  <a16:creationId xmlns:a16="http://schemas.microsoft.com/office/drawing/2014/main" id="{3230516C-B3F9-438A-9EDD-55ED8DDA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604"/>
              <a:ext cx="27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t/s</a:t>
              </a:r>
            </a:p>
          </p:txBody>
        </p:sp>
        <p:sp>
          <p:nvSpPr>
            <p:cNvPr id="12316" name="Rectangle 44">
              <a:extLst>
                <a:ext uri="{FF2B5EF4-FFF2-40B4-BE49-F238E27FC236}">
                  <a16:creationId xmlns:a16="http://schemas.microsoft.com/office/drawing/2014/main" id="{0D06CD02-7579-4A6A-8532-FDE9C056F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04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7" name="Rectangle 45">
              <a:extLst>
                <a:ext uri="{FF2B5EF4-FFF2-40B4-BE49-F238E27FC236}">
                  <a16:creationId xmlns:a16="http://schemas.microsoft.com/office/drawing/2014/main" id="{FCD92002-6330-4290-AFD4-EB522C14A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675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318" name="Line 46">
              <a:extLst>
                <a:ext uri="{FF2B5EF4-FFF2-40B4-BE49-F238E27FC236}">
                  <a16:creationId xmlns:a16="http://schemas.microsoft.com/office/drawing/2014/main" id="{39D9F075-1588-4119-BD22-A710DAF6F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765"/>
              <a:ext cx="0" cy="8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548" name="Group 52">
            <a:extLst>
              <a:ext uri="{FF2B5EF4-FFF2-40B4-BE49-F238E27FC236}">
                <a16:creationId xmlns:a16="http://schemas.microsoft.com/office/drawing/2014/main" id="{C0249C10-2759-4CE5-9883-5190053A299F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3716338"/>
            <a:ext cx="4248150" cy="2663825"/>
            <a:chOff x="2653" y="2357"/>
            <a:chExt cx="2676" cy="1678"/>
          </a:xfrm>
        </p:grpSpPr>
        <p:sp>
          <p:nvSpPr>
            <p:cNvPr id="12307" name="Rectangle 47">
              <a:extLst>
                <a:ext uri="{FF2B5EF4-FFF2-40B4-BE49-F238E27FC236}">
                  <a16:creationId xmlns:a16="http://schemas.microsoft.com/office/drawing/2014/main" id="{389492BE-CF6F-4436-8667-B8D985AA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35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解：</a:t>
              </a:r>
            </a:p>
          </p:txBody>
        </p:sp>
        <p:graphicFrame>
          <p:nvGraphicFramePr>
            <p:cNvPr id="12308" name="Object 48">
              <a:extLst>
                <a:ext uri="{FF2B5EF4-FFF2-40B4-BE49-F238E27FC236}">
                  <a16:creationId xmlns:a16="http://schemas.microsoft.com/office/drawing/2014/main" id="{009C002A-3EC7-4D38-AE3C-343B31EA9F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2374"/>
            <a:ext cx="225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" name="Equation" r:id="rId9" imgW="1523880" imgH="203040" progId="Equation.DSMT4">
                    <p:embed/>
                  </p:oleObj>
                </mc:Choice>
                <mc:Fallback>
                  <p:oleObj name="Equation" r:id="rId9" imgW="1523880" imgH="20304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2374"/>
                          <a:ext cx="225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49">
              <a:extLst>
                <a:ext uri="{FF2B5EF4-FFF2-40B4-BE49-F238E27FC236}">
                  <a16:creationId xmlns:a16="http://schemas.microsoft.com/office/drawing/2014/main" id="{3EFF85DC-40BB-4F8B-9863-E6019B58EE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0" y="2831"/>
            <a:ext cx="1765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" name="Equation" r:id="rId11" imgW="1193760" imgH="812520" progId="Equation.DSMT4">
                    <p:embed/>
                  </p:oleObj>
                </mc:Choice>
                <mc:Fallback>
                  <p:oleObj name="Equation" r:id="rId11" imgW="1193760" imgH="81252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2831"/>
                          <a:ext cx="1765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8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2000</TotalTime>
  <Words>897</Words>
  <Application>Microsoft Office PowerPoint</Application>
  <PresentationFormat>全屏显示(4:3)</PresentationFormat>
  <Paragraphs>135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Calibri</vt:lpstr>
      <vt:lpstr>Arial</vt:lpstr>
      <vt:lpstr>Calibri Light</vt:lpstr>
      <vt:lpstr>宋体</vt:lpstr>
      <vt:lpstr>等线</vt:lpstr>
      <vt:lpstr>黑体</vt:lpstr>
      <vt:lpstr>Times New Roman</vt:lpstr>
      <vt:lpstr>Office Theme</vt:lpstr>
      <vt:lpstr>Equation</vt:lpstr>
      <vt:lpstr>MathType 6.0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Administrators</dc:creator>
  <cp:lastModifiedBy>Wang Moby</cp:lastModifiedBy>
  <cp:revision>370</cp:revision>
  <dcterms:created xsi:type="dcterms:W3CDTF">2007-03-07T13:14:34Z</dcterms:created>
  <dcterms:modified xsi:type="dcterms:W3CDTF">2019-11-29T09:15:54Z</dcterms:modified>
</cp:coreProperties>
</file>