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311" r:id="rId5"/>
    <p:sldId id="268" r:id="rId6"/>
    <p:sldId id="260" r:id="rId7"/>
    <p:sldId id="264" r:id="rId8"/>
    <p:sldId id="312" r:id="rId9"/>
    <p:sldId id="314" r:id="rId10"/>
    <p:sldId id="270" r:id="rId11"/>
    <p:sldId id="315" r:id="rId12"/>
    <p:sldId id="271" r:id="rId13"/>
    <p:sldId id="338" r:id="rId14"/>
    <p:sldId id="305" r:id="rId15"/>
    <p:sldId id="316" r:id="rId16"/>
    <p:sldId id="317" r:id="rId17"/>
    <p:sldId id="272" r:id="rId18"/>
    <p:sldId id="318" r:id="rId19"/>
    <p:sldId id="276" r:id="rId20"/>
    <p:sldId id="306" r:id="rId21"/>
    <p:sldId id="319" r:id="rId22"/>
    <p:sldId id="307" r:id="rId23"/>
    <p:sldId id="279" r:id="rId24"/>
    <p:sldId id="321" r:id="rId25"/>
    <p:sldId id="280" r:id="rId26"/>
    <p:sldId id="308" r:id="rId27"/>
    <p:sldId id="323" r:id="rId28"/>
    <p:sldId id="322" r:id="rId29"/>
    <p:sldId id="283" r:id="rId30"/>
    <p:sldId id="339" r:id="rId31"/>
    <p:sldId id="281" r:id="rId32"/>
    <p:sldId id="261" r:id="rId33"/>
    <p:sldId id="284" r:id="rId34"/>
    <p:sldId id="285" r:id="rId35"/>
    <p:sldId id="325" r:id="rId36"/>
    <p:sldId id="289" r:id="rId37"/>
    <p:sldId id="326" r:id="rId38"/>
    <p:sldId id="327" r:id="rId39"/>
    <p:sldId id="328" r:id="rId40"/>
    <p:sldId id="291" r:id="rId41"/>
    <p:sldId id="292" r:id="rId42"/>
    <p:sldId id="329" r:id="rId43"/>
    <p:sldId id="293" r:id="rId44"/>
    <p:sldId id="330" r:id="rId45"/>
    <p:sldId id="331" r:id="rId46"/>
    <p:sldId id="332" r:id="rId47"/>
    <p:sldId id="333" r:id="rId48"/>
    <p:sldId id="335" r:id="rId49"/>
    <p:sldId id="336" r:id="rId50"/>
    <p:sldId id="337" r:id="rId51"/>
    <p:sldId id="262" r:id="rId52"/>
    <p:sldId id="300" r:id="rId53"/>
    <p:sldId id="301" r:id="rId54"/>
    <p:sldId id="302" r:id="rId55"/>
    <p:sldId id="263" r:id="rId56"/>
    <p:sldId id="310"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CCCC"/>
    <a:srgbClr val="6600CC"/>
    <a:srgbClr val="993300"/>
    <a:srgbClr val="A45200"/>
    <a:srgbClr val="CC9900"/>
    <a:srgbClr val="E26C00"/>
    <a:srgbClr val="C75D00"/>
    <a:srgbClr val="E27100"/>
    <a:srgbClr val="FF99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97" autoAdjust="0"/>
    <p:restoredTop sz="95581" autoAdjust="0"/>
  </p:normalViewPr>
  <p:slideViewPr>
    <p:cSldViewPr>
      <p:cViewPr>
        <p:scale>
          <a:sx n="100" d="100"/>
          <a:sy n="100" d="100"/>
        </p:scale>
        <p:origin x="-1086" y="5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7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2015/8/17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51.xml"/><Relationship Id="rId4" Type="http://schemas.openxmlformats.org/officeDocument/2006/relationships/slide" Target="slide3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zhangyifei\Desktop\&#26032;&#35270;&#37326;&#35270;&#21548;&#35828;&#65288;&#31532;&#19977;&#29256;&#65289;B1U3\B1U3&#35270;&#39057;.wmv" TargetMode="External"/><Relationship Id="rId6" Type="http://schemas.openxmlformats.org/officeDocument/2006/relationships/slide" Target="slide2.xml"/><Relationship Id="rId5" Type="http://schemas.openxmlformats.org/officeDocument/2006/relationships/image" Target="../media/image22.jpeg"/><Relationship Id="rId4" Type="http://schemas.openxmlformats.org/officeDocument/2006/relationships/hyperlink" Target="B1U3&#35270;&#39057;.wmv"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tretch>
            <a:fillRect/>
          </a:stretch>
        </p:blipFill>
        <p:spPr bwMode="auto">
          <a:xfrm>
            <a:off x="0" y="-1143032"/>
            <a:ext cx="9144000" cy="6357982"/>
          </a:xfrm>
          <a:prstGeom prst="rect">
            <a:avLst/>
          </a:prstGeom>
          <a:noFill/>
          <a:ln w="9525">
            <a:noFill/>
            <a:miter lim="800000"/>
            <a:headEnd/>
            <a:tailEnd/>
          </a:ln>
          <a:effectLst/>
        </p:spPr>
      </p:pic>
      <p:sp>
        <p:nvSpPr>
          <p:cNvPr id="5" name="矩形 4"/>
          <p:cNvSpPr/>
          <p:nvPr/>
        </p:nvSpPr>
        <p:spPr>
          <a:xfrm>
            <a:off x="285720" y="4572008"/>
            <a:ext cx="2786082" cy="121444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latin typeface="+mj-lt"/>
                <a:ea typeface="微软雅黑" panose="020B0503020204020204" pitchFamily="34" charset="-122"/>
              </a:rPr>
              <a:t>UNIT </a:t>
            </a:r>
            <a:r>
              <a:rPr lang="en-US" altLang="zh-CN" sz="8000" b="1" dirty="0" smtClean="0">
                <a:latin typeface="+mj-lt"/>
                <a:ea typeface="微软雅黑" panose="020B0503020204020204" pitchFamily="34" charset="-122"/>
              </a:rPr>
              <a:t>3</a:t>
            </a:r>
            <a:endParaRPr lang="zh-CN" altLang="en-US" sz="4800" b="1" dirty="0">
              <a:latin typeface="+mj-lt"/>
              <a:ea typeface="微软雅黑" panose="020B0503020204020204" pitchFamily="34" charset="-122"/>
            </a:endParaRPr>
          </a:p>
        </p:txBody>
      </p:sp>
      <p:sp>
        <p:nvSpPr>
          <p:cNvPr id="7" name="TextBox 6"/>
          <p:cNvSpPr txBox="1"/>
          <p:nvPr/>
        </p:nvSpPr>
        <p:spPr>
          <a:xfrm>
            <a:off x="4000496" y="5363190"/>
            <a:ext cx="4429156" cy="923330"/>
          </a:xfrm>
          <a:prstGeom prst="rect">
            <a:avLst/>
          </a:prstGeom>
          <a:noFill/>
        </p:spPr>
        <p:txBody>
          <a:bodyPr wrap="square" rtlCol="0">
            <a:spAutoFit/>
          </a:bodyPr>
          <a:lstStyle/>
          <a:p>
            <a:r>
              <a:rPr lang="en-US" altLang="zh-CN" sz="5400" b="1" dirty="0" smtClean="0"/>
              <a:t>Life moments</a:t>
            </a:r>
            <a:endParaRPr lang="zh-CN" altLang="en-US" sz="5400" b="1" dirty="0"/>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sp>
        <p:nvSpPr>
          <p:cNvPr id="38" name="矩形 37"/>
          <p:cNvSpPr/>
          <p:nvPr/>
        </p:nvSpPr>
        <p:spPr>
          <a:xfrm>
            <a:off x="1214414" y="2906626"/>
            <a:ext cx="3071834" cy="2308324"/>
          </a:xfrm>
          <a:prstGeom prst="rect">
            <a:avLst/>
          </a:prstGeom>
        </p:spPr>
        <p:txBody>
          <a:bodyPr wrap="square">
            <a:spAutoFit/>
          </a:bodyPr>
          <a:lstStyle/>
          <a:p>
            <a:r>
              <a:rPr lang="en-US" altLang="zh-CN" sz="2400" dirty="0" smtClean="0">
                <a:solidFill>
                  <a:srgbClr val="FF0000"/>
                </a:solidFill>
              </a:rPr>
              <a:t>1) </a:t>
            </a:r>
            <a:r>
              <a:rPr lang="en-US" altLang="zh-CN" sz="2400" i="1" dirty="0" smtClean="0">
                <a:solidFill>
                  <a:srgbClr val="FF0000"/>
                </a:solidFill>
              </a:rPr>
              <a:t>exciting</a:t>
            </a:r>
          </a:p>
          <a:p>
            <a:r>
              <a:rPr lang="en-US" altLang="zh-CN" sz="2400" dirty="0" smtClean="0">
                <a:solidFill>
                  <a:srgbClr val="FF0000"/>
                </a:solidFill>
              </a:rPr>
              <a:t>2) </a:t>
            </a:r>
            <a:r>
              <a:rPr lang="en-US" altLang="zh-CN" sz="2400" i="1" dirty="0" smtClean="0">
                <a:solidFill>
                  <a:srgbClr val="FF0000"/>
                </a:solidFill>
              </a:rPr>
              <a:t>amazing concert</a:t>
            </a:r>
          </a:p>
          <a:p>
            <a:r>
              <a:rPr lang="en-US" altLang="zh-CN" sz="2400" dirty="0" smtClean="0">
                <a:solidFill>
                  <a:srgbClr val="FF0000"/>
                </a:solidFill>
              </a:rPr>
              <a:t>3) </a:t>
            </a:r>
            <a:r>
              <a:rPr lang="en-US" altLang="zh-CN" sz="2400" i="1" dirty="0" smtClean="0">
                <a:solidFill>
                  <a:srgbClr val="FF0000"/>
                </a:solidFill>
              </a:rPr>
              <a:t>incredible</a:t>
            </a:r>
          </a:p>
          <a:p>
            <a:r>
              <a:rPr lang="en-US" altLang="zh-CN" sz="2400" dirty="0" smtClean="0">
                <a:solidFill>
                  <a:srgbClr val="FF0000"/>
                </a:solidFill>
              </a:rPr>
              <a:t>4) </a:t>
            </a:r>
            <a:r>
              <a:rPr lang="en-US" altLang="zh-CN" sz="2400" i="1" dirty="0" smtClean="0">
                <a:solidFill>
                  <a:srgbClr val="FF0000"/>
                </a:solidFill>
              </a:rPr>
              <a:t>the theater</a:t>
            </a:r>
          </a:p>
          <a:p>
            <a:r>
              <a:rPr lang="en-US" altLang="zh-CN" sz="2400" dirty="0" smtClean="0">
                <a:solidFill>
                  <a:srgbClr val="FF0000"/>
                </a:solidFill>
              </a:rPr>
              <a:t>5) </a:t>
            </a:r>
            <a:r>
              <a:rPr lang="en-US" altLang="zh-CN" sz="2400" i="1" dirty="0" smtClean="0">
                <a:solidFill>
                  <a:srgbClr val="FF0000"/>
                </a:solidFill>
              </a:rPr>
              <a:t>the best place</a:t>
            </a:r>
          </a:p>
          <a:p>
            <a:r>
              <a:rPr lang="en-US" altLang="zh-CN" sz="2400" dirty="0" smtClean="0">
                <a:solidFill>
                  <a:srgbClr val="FF0000"/>
                </a:solidFill>
              </a:rPr>
              <a:t>6) </a:t>
            </a:r>
            <a:r>
              <a:rPr lang="en-US" altLang="zh-CN" sz="2400" i="1" dirty="0" smtClean="0">
                <a:solidFill>
                  <a:srgbClr val="FF0000"/>
                </a:solidFill>
              </a:rPr>
              <a:t>different</a:t>
            </a: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 name="矩形 8"/>
          <p:cNvSpPr/>
          <p:nvPr/>
        </p:nvSpPr>
        <p:spPr>
          <a:xfrm>
            <a:off x="4429124" y="2906626"/>
            <a:ext cx="3071834" cy="2308324"/>
          </a:xfrm>
          <a:prstGeom prst="rect">
            <a:avLst/>
          </a:prstGeom>
        </p:spPr>
        <p:txBody>
          <a:bodyPr wrap="square">
            <a:spAutoFit/>
          </a:bodyPr>
          <a:lstStyle/>
          <a:p>
            <a:r>
              <a:rPr lang="en-US" altLang="zh-CN" sz="2400" dirty="0" smtClean="0">
                <a:solidFill>
                  <a:srgbClr val="FF0000"/>
                </a:solidFill>
              </a:rPr>
              <a:t>7) </a:t>
            </a:r>
            <a:r>
              <a:rPr lang="en-US" altLang="zh-CN" sz="2400" i="1" dirty="0" smtClean="0">
                <a:solidFill>
                  <a:srgbClr val="FF0000"/>
                </a:solidFill>
              </a:rPr>
              <a:t>compared to</a:t>
            </a:r>
          </a:p>
          <a:p>
            <a:r>
              <a:rPr lang="en-US" altLang="zh-CN" sz="2400" dirty="0" smtClean="0">
                <a:solidFill>
                  <a:srgbClr val="FF0000"/>
                </a:solidFill>
              </a:rPr>
              <a:t>8) </a:t>
            </a:r>
            <a:r>
              <a:rPr lang="en-US" altLang="zh-CN" sz="2400" i="1" dirty="0" smtClean="0">
                <a:solidFill>
                  <a:srgbClr val="FF0000"/>
                </a:solidFill>
              </a:rPr>
              <a:t>play football</a:t>
            </a:r>
          </a:p>
          <a:p>
            <a:r>
              <a:rPr lang="en-US" altLang="zh-CN" sz="2400" dirty="0" smtClean="0">
                <a:solidFill>
                  <a:srgbClr val="FF0000"/>
                </a:solidFill>
              </a:rPr>
              <a:t>9) </a:t>
            </a:r>
            <a:r>
              <a:rPr lang="en-US" altLang="zh-CN" sz="2400" i="1" dirty="0" smtClean="0">
                <a:solidFill>
                  <a:srgbClr val="FF0000"/>
                </a:solidFill>
              </a:rPr>
              <a:t>interesting things</a:t>
            </a:r>
          </a:p>
          <a:p>
            <a:r>
              <a:rPr lang="en-US" altLang="zh-CN" sz="2400" dirty="0" smtClean="0">
                <a:solidFill>
                  <a:srgbClr val="FF0000"/>
                </a:solidFill>
              </a:rPr>
              <a:t>10) </a:t>
            </a:r>
            <a:r>
              <a:rPr lang="en-US" altLang="zh-CN" sz="2400" i="1" dirty="0" smtClean="0">
                <a:solidFill>
                  <a:srgbClr val="FF0000"/>
                </a:solidFill>
              </a:rPr>
              <a:t>the best thing</a:t>
            </a:r>
          </a:p>
          <a:p>
            <a:r>
              <a:rPr lang="en-US" altLang="zh-CN" sz="2400" dirty="0" smtClean="0">
                <a:solidFill>
                  <a:srgbClr val="FF0000"/>
                </a:solidFill>
              </a:rPr>
              <a:t>11) </a:t>
            </a:r>
            <a:r>
              <a:rPr lang="en-US" altLang="zh-CN" sz="2400" i="1" dirty="0" smtClean="0">
                <a:solidFill>
                  <a:srgbClr val="FF0000"/>
                </a:solidFill>
              </a:rPr>
              <a:t>tickets</a:t>
            </a:r>
          </a:p>
          <a:p>
            <a:r>
              <a:rPr lang="en-US" altLang="zh-CN" sz="2400" dirty="0" smtClean="0">
                <a:solidFill>
                  <a:srgbClr val="FF0000"/>
                </a:solidFill>
              </a:rPr>
              <a:t>12) </a:t>
            </a:r>
            <a:r>
              <a:rPr lang="en-US" altLang="zh-CN" sz="2400" i="1" dirty="0" smtClean="0">
                <a:solidFill>
                  <a:srgbClr val="FF0000"/>
                </a:solidFill>
              </a:rPr>
              <a:t>culture and sport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slide(fromBottom)">
                                      <p:cBhvr>
                                        <p:cTn id="12" dur="5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slide(fromBottom)">
                                      <p:cBhvr>
                                        <p:cTn id="17" dur="500"/>
                                        <p:tgtEl>
                                          <p:spTgt spid="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8">
                                            <p:txEl>
                                              <p:pRg st="2" end="2"/>
                                            </p:txEl>
                                          </p:spTgt>
                                        </p:tgtEl>
                                        <p:attrNameLst>
                                          <p:attrName>style.visibility</p:attrName>
                                        </p:attrNameLst>
                                      </p:cBhvr>
                                      <p:to>
                                        <p:strVal val="visible"/>
                                      </p:to>
                                    </p:set>
                                    <p:animEffect transition="in" filter="slide(fromBottom)">
                                      <p:cBhvr>
                                        <p:cTn id="22" dur="500"/>
                                        <p:tgtEl>
                                          <p:spTgt spid="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8">
                                            <p:txEl>
                                              <p:pRg st="3" end="3"/>
                                            </p:txEl>
                                          </p:spTgt>
                                        </p:tgtEl>
                                        <p:attrNameLst>
                                          <p:attrName>style.visibility</p:attrName>
                                        </p:attrNameLst>
                                      </p:cBhvr>
                                      <p:to>
                                        <p:strVal val="visible"/>
                                      </p:to>
                                    </p:set>
                                    <p:animEffect transition="in" filter="slide(fromBottom)">
                                      <p:cBhvr>
                                        <p:cTn id="27" dur="500"/>
                                        <p:tgtEl>
                                          <p:spTgt spid="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8">
                                            <p:txEl>
                                              <p:pRg st="4" end="4"/>
                                            </p:txEl>
                                          </p:spTgt>
                                        </p:tgtEl>
                                        <p:attrNameLst>
                                          <p:attrName>style.visibility</p:attrName>
                                        </p:attrNameLst>
                                      </p:cBhvr>
                                      <p:to>
                                        <p:strVal val="visible"/>
                                      </p:to>
                                    </p:set>
                                    <p:animEffect transition="in" filter="slide(fromBottom)">
                                      <p:cBhvr>
                                        <p:cTn id="32" dur="500"/>
                                        <p:tgtEl>
                                          <p:spTgt spid="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slide(fromBottom)">
                                      <p:cBhvr>
                                        <p:cTn id="37" dur="500"/>
                                        <p:tgtEl>
                                          <p:spTgt spid="3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slide(fromBottom)">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slide(fromBottom)">
                                      <p:cBhvr>
                                        <p:cTn id="47" dur="5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9">
                                            <p:txEl>
                                              <p:pRg st="2" end="2"/>
                                            </p:txEl>
                                          </p:spTgt>
                                        </p:tgtEl>
                                        <p:attrNameLst>
                                          <p:attrName>style.visibility</p:attrName>
                                        </p:attrNameLst>
                                      </p:cBhvr>
                                      <p:to>
                                        <p:strVal val="visible"/>
                                      </p:to>
                                    </p:set>
                                    <p:animEffect transition="in" filter="slide(fromBottom)">
                                      <p:cBhvr>
                                        <p:cTn id="52" dur="500"/>
                                        <p:tgtEl>
                                          <p:spTgt spid="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animEffect transition="in" filter="slide(fromBottom)">
                                      <p:cBhvr>
                                        <p:cTn id="57" dur="500"/>
                                        <p:tgtEl>
                                          <p:spTgt spid="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9">
                                            <p:txEl>
                                              <p:pRg st="4" end="4"/>
                                            </p:txEl>
                                          </p:spTgt>
                                        </p:tgtEl>
                                        <p:attrNameLst>
                                          <p:attrName>style.visibility</p:attrName>
                                        </p:attrNameLst>
                                      </p:cBhvr>
                                      <p:to>
                                        <p:strVal val="visible"/>
                                      </p:to>
                                    </p:set>
                                    <p:animEffect transition="in" filter="slide(fromBottom)">
                                      <p:cBhvr>
                                        <p:cTn id="62" dur="500"/>
                                        <p:tgtEl>
                                          <p:spTgt spid="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Effect transition="in" filter="slide(fromBottom)">
                                      <p:cBhvr>
                                        <p:cTn id="6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857224" y="2285993"/>
          <a:ext cx="7596000" cy="4206255"/>
        </p:xfrm>
        <a:graphic>
          <a:graphicData uri="http://schemas.openxmlformats.org/drawingml/2006/table">
            <a:tbl>
              <a:tblPr firstRow="1" bandRow="1">
                <a:tableStyleId>{17292A2E-F333-43FB-9621-5CBBE7FDCDCB}</a:tableStyleId>
              </a:tblPr>
              <a:tblGrid>
                <a:gridCol w="3000396"/>
                <a:gridCol w="4595604"/>
              </a:tblGrid>
              <a:tr h="39361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lnL w="12700" cap="flat" cmpd="sng" algn="ctr">
                      <a:solidFill>
                        <a:srgbClr val="6600CC"/>
                      </a:solidFill>
                      <a:prstDash val="solid"/>
                      <a:round/>
                      <a:headEnd type="none" w="med" len="med"/>
                      <a:tailEnd type="none" w="med" len="med"/>
                    </a:lnL>
                    <a:lnR w="12700" cap="flat" cmpd="sng" algn="ctr">
                      <a:solidFill>
                        <a:srgbClr val="6600CC"/>
                      </a:solidFill>
                      <a:prstDash val="solid"/>
                      <a:round/>
                      <a:headEnd type="none" w="med" len="med"/>
                      <a:tailEnd type="none" w="med" len="med"/>
                    </a:lnR>
                    <a:lnT w="12700" cap="flat" cmpd="sng" algn="ctr">
                      <a:solidFill>
                        <a:srgbClr val="6600CC"/>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1889775">
                <a:tc>
                  <a:txBody>
                    <a:bodyPr/>
                    <a:lstStyle/>
                    <a:p>
                      <a:endParaRPr lang="en-US" altLang="zh-CN" sz="2400" b="1" dirty="0" smtClean="0"/>
                    </a:p>
                  </a:txBody>
                  <a:tcPr>
                    <a:lnL w="12700" cap="flat" cmpd="sng" algn="ctr">
                      <a:solidFill>
                        <a:srgbClr val="6600CC"/>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altLang="zh-CN" sz="2400" b="1" dirty="0" smtClean="0"/>
                        <a:t>Waiting</a:t>
                      </a:r>
                      <a:r>
                        <a:rPr lang="en-US" altLang="zh-CN" sz="2400" b="1" baseline="0" dirty="0" smtClean="0"/>
                        <a:t> for </a:t>
                      </a:r>
                      <a:r>
                        <a:rPr lang="en-US" altLang="zh-CN" sz="2400" b="1" baseline="0" dirty="0" err="1" smtClean="0"/>
                        <a:t>Godot</a:t>
                      </a:r>
                      <a:endParaRPr lang="en-US" altLang="zh-CN" sz="2400" b="1" baseline="0" dirty="0" smtClean="0"/>
                    </a:p>
                    <a:p>
                      <a:r>
                        <a:rPr lang="en-US" altLang="zh-CN" sz="2000" kern="1200" baseline="0" dirty="0" smtClean="0">
                          <a:solidFill>
                            <a:schemeClr val="tx1"/>
                          </a:solidFill>
                          <a:latin typeface="+mn-lt"/>
                          <a:ea typeface="+mn-ea"/>
                          <a:cs typeface="+mn-cs"/>
                        </a:rPr>
                        <a:t>an absurdist play(</a:t>
                      </a:r>
                      <a:r>
                        <a:rPr lang="zh-CN" altLang="en-US" sz="2000" kern="1200" baseline="0" dirty="0" smtClean="0">
                          <a:solidFill>
                            <a:schemeClr val="tx1"/>
                          </a:solidFill>
                          <a:latin typeface="+mn-lt"/>
                          <a:ea typeface="+mn-ea"/>
                          <a:cs typeface="+mn-cs"/>
                        </a:rPr>
                        <a:t>荒诞剧</a:t>
                      </a:r>
                      <a:r>
                        <a:rPr lang="en-US" altLang="zh-CN" sz="2000" kern="1200" baseline="0" dirty="0" smtClean="0">
                          <a:solidFill>
                            <a:schemeClr val="tx1"/>
                          </a:solidFill>
                          <a:latin typeface="+mn-lt"/>
                          <a:ea typeface="+mn-ea"/>
                          <a:cs typeface="+mn-cs"/>
                        </a:rPr>
                        <a:t>) by Samuel Beckett, in which two characters wait endlessly and in vain for the arrival of someone named </a:t>
                      </a:r>
                      <a:r>
                        <a:rPr lang="en-US" altLang="zh-CN" sz="2000" kern="1200" baseline="0" dirty="0" err="1" smtClean="0">
                          <a:solidFill>
                            <a:schemeClr val="tx1"/>
                          </a:solidFill>
                          <a:latin typeface="+mn-lt"/>
                          <a:ea typeface="+mn-ea"/>
                          <a:cs typeface="+mn-cs"/>
                        </a:rPr>
                        <a:t>Godot</a:t>
                      </a:r>
                      <a:r>
                        <a:rPr lang="en-US" altLang="zh-CN" sz="2000" kern="1200" baseline="0" dirty="0" smtClean="0">
                          <a:solidFill>
                            <a:schemeClr val="tx1"/>
                          </a:solidFill>
                          <a:latin typeface="+mn-lt"/>
                          <a:ea typeface="+mn-ea"/>
                          <a:cs typeface="+mn-cs"/>
                        </a:rPr>
                        <a:t>. </a:t>
                      </a:r>
                      <a:endParaRPr lang="en-US" altLang="zh-CN" sz="2000" dirty="0" smtClean="0"/>
                    </a:p>
                  </a:txBody>
                  <a:tcPr>
                    <a:lnL w="12700" cap="flat" cmpd="sng" algn="ctr">
                      <a:noFill/>
                      <a:prstDash val="solid"/>
                      <a:round/>
                      <a:headEnd type="none" w="med" len="med"/>
                      <a:tailEnd type="none" w="med" len="med"/>
                    </a:lnL>
                    <a:lnR w="12700" cap="flat" cmpd="sng" algn="ctr">
                      <a:solidFill>
                        <a:srgbClr val="6600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604744">
                <a:tc gridSpan="2">
                  <a:txBody>
                    <a:bodyPr/>
                    <a:lstStyle/>
                    <a:p>
                      <a:r>
                        <a:rPr lang="en-US" altLang="zh-CN" sz="2000" kern="1200" baseline="0" dirty="0" smtClean="0">
                          <a:solidFill>
                            <a:schemeClr val="tx1"/>
                          </a:solidFill>
                          <a:latin typeface="+mn-lt"/>
                          <a:ea typeface="+mn-ea"/>
                          <a:cs typeface="+mn-cs"/>
                        </a:rPr>
                        <a:t>The two men say that they know </a:t>
                      </a:r>
                      <a:r>
                        <a:rPr lang="en-US" altLang="zh-CN" sz="2000" kern="1200" baseline="0" dirty="0" err="1" smtClean="0">
                          <a:solidFill>
                            <a:schemeClr val="tx1"/>
                          </a:solidFill>
                          <a:latin typeface="+mn-lt"/>
                          <a:ea typeface="+mn-ea"/>
                          <a:cs typeface="+mn-cs"/>
                        </a:rPr>
                        <a:t>Godot</a:t>
                      </a:r>
                      <a:r>
                        <a:rPr lang="en-US" altLang="zh-CN" sz="2000" kern="1200" baseline="0" dirty="0" smtClean="0">
                          <a:solidFill>
                            <a:schemeClr val="tx1"/>
                          </a:solidFill>
                          <a:latin typeface="+mn-lt"/>
                          <a:ea typeface="+mn-ea"/>
                          <a:cs typeface="+mn-cs"/>
                        </a:rPr>
                        <a:t>, but in fact, they hardly know him; and they admit that they would not recognize him if they were to see him. To kill time, they eat, sleep, talk, argue, sing, play games, and exercise. </a:t>
                      </a:r>
                      <a:r>
                        <a:rPr lang="en-US" altLang="zh-CN" sz="2000" kern="1200" baseline="0" dirty="0" err="1" smtClean="0">
                          <a:solidFill>
                            <a:schemeClr val="tx1"/>
                          </a:solidFill>
                          <a:latin typeface="+mn-lt"/>
                          <a:ea typeface="+mn-ea"/>
                          <a:cs typeface="+mn-cs"/>
                        </a:rPr>
                        <a:t>Godot’s</a:t>
                      </a:r>
                      <a:r>
                        <a:rPr lang="en-US" altLang="zh-CN" sz="2000" kern="1200" baseline="0" dirty="0" smtClean="0">
                          <a:solidFill>
                            <a:schemeClr val="tx1"/>
                          </a:solidFill>
                          <a:latin typeface="+mn-lt"/>
                          <a:ea typeface="+mn-ea"/>
                          <a:cs typeface="+mn-cs"/>
                        </a:rPr>
                        <a:t> absence, as well as various other aspects of the play, has caused many different interpretations. The play was voted “the most significant English language play of the 20th century”.</a:t>
                      </a:r>
                      <a:endParaRPr lang="en-US" altLang="zh-CN" sz="2000" dirty="0" smtClean="0"/>
                    </a:p>
                  </a:txBody>
                  <a:tcPr>
                    <a:lnL w="12700" cap="flat" cmpd="sng" algn="ctr">
                      <a:solidFill>
                        <a:srgbClr val="6600CC"/>
                      </a:solidFill>
                      <a:prstDash val="solid"/>
                      <a:round/>
                      <a:headEnd type="none" w="med" len="med"/>
                      <a:tailEnd type="none" w="med" len="med"/>
                    </a:lnL>
                    <a:lnR w="12700" cap="flat" cmpd="sng" algn="ctr">
                      <a:solidFill>
                        <a:srgbClr val="6600CC"/>
                      </a:solidFill>
                      <a:prstDash val="solid"/>
                      <a:round/>
                      <a:headEnd type="none" w="med" len="med"/>
                      <a:tailEnd type="none" w="med" len="med"/>
                    </a:lnR>
                    <a:lnT w="9525" cap="flat" cmpd="sng" algn="ctr">
                      <a:noFill/>
                      <a:prstDash val="solid"/>
                    </a:lnT>
                    <a:lnB w="12700" cap="flat" cmpd="sng" algn="ctr">
                      <a:solidFill>
                        <a:srgbClr val="6600C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pic>
        <p:nvPicPr>
          <p:cNvPr id="15" name="图片 14" descr="Piccadilly Circus.jpeg"/>
          <p:cNvPicPr>
            <a:picLocks noChangeAspect="1"/>
          </p:cNvPicPr>
          <p:nvPr/>
        </p:nvPicPr>
        <p:blipFill>
          <a:blip r:embed="rId4" cstate="print"/>
          <a:stretch>
            <a:fillRect/>
          </a:stretch>
        </p:blipFill>
        <p:spPr>
          <a:xfrm>
            <a:off x="1000100" y="2643182"/>
            <a:ext cx="2500330" cy="1875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9" name="组合 26"/>
          <p:cNvGrpSpPr/>
          <p:nvPr/>
        </p:nvGrpSpPr>
        <p:grpSpPr>
          <a:xfrm>
            <a:off x="785786" y="1928802"/>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12" name="矩形 11"/>
          <p:cNvSpPr/>
          <p:nvPr/>
        </p:nvSpPr>
        <p:spPr>
          <a:xfrm>
            <a:off x="1142976" y="2714620"/>
            <a:ext cx="6929486" cy="3600986"/>
          </a:xfrm>
          <a:prstGeom prst="rect">
            <a:avLst/>
          </a:prstGeom>
        </p:spPr>
        <p:txBody>
          <a:bodyPr wrap="square">
            <a:spAutoFit/>
          </a:bodyPr>
          <a:lstStyle/>
          <a:p>
            <a:r>
              <a:rPr lang="en-US" altLang="zh-CN" sz="2400" dirty="0" smtClean="0"/>
              <a:t>1 Which city did you visit recently? What was the most exciting thing you did there?</a:t>
            </a:r>
            <a:endParaRPr lang="en-US" altLang="zh-CN" sz="2000" i="1" dirty="0" smtClean="0">
              <a:solidFill>
                <a:srgbClr val="FF0000"/>
              </a:solidFill>
            </a:endParaRPr>
          </a:p>
          <a:p>
            <a:r>
              <a:rPr lang="en-US" altLang="zh-CN" sz="2000" i="1" dirty="0" smtClean="0">
                <a:solidFill>
                  <a:srgbClr val="FF0000"/>
                </a:solidFill>
              </a:rPr>
              <a:t>Recently, I visited Beijing. Beijing is a wonderful city with many great things to do and see. I went to the National Center for the Performing Arts (</a:t>
            </a:r>
            <a:r>
              <a:rPr lang="zh-CN" altLang="en-US" sz="2000" dirty="0" smtClean="0">
                <a:solidFill>
                  <a:srgbClr val="FF0000"/>
                </a:solidFill>
              </a:rPr>
              <a:t>国家大剧院</a:t>
            </a:r>
            <a:r>
              <a:rPr lang="en-US" altLang="zh-CN" sz="2000" i="1" dirty="0" smtClean="0">
                <a:solidFill>
                  <a:srgbClr val="FF0000"/>
                </a:solidFill>
              </a:rPr>
              <a:t>) to see a famous musical. It was a wonderful show. And I visited the Bird’s Nest and the Water Cube, two important venues (</a:t>
            </a:r>
            <a:r>
              <a:rPr lang="zh-CN" altLang="en-US" sz="2000" dirty="0" smtClean="0">
                <a:solidFill>
                  <a:srgbClr val="FF0000"/>
                </a:solidFill>
              </a:rPr>
              <a:t>场馆</a:t>
            </a:r>
            <a:r>
              <a:rPr lang="en-US" altLang="zh-CN" sz="2000" i="1" dirty="0" smtClean="0">
                <a:solidFill>
                  <a:srgbClr val="FF0000"/>
                </a:solidFill>
              </a:rPr>
              <a:t>) of the 2008 Beijing Olympic Games. I also went to the </a:t>
            </a:r>
            <a:r>
              <a:rPr lang="en-US" altLang="zh-CN" sz="2000" i="1" dirty="0" err="1" smtClean="0">
                <a:solidFill>
                  <a:srgbClr val="FF0000"/>
                </a:solidFill>
              </a:rPr>
              <a:t>Tian’anmen</a:t>
            </a:r>
            <a:r>
              <a:rPr lang="en-US" altLang="zh-CN" sz="2000" i="1" dirty="0" smtClean="0">
                <a:solidFill>
                  <a:srgbClr val="FF0000"/>
                </a:solidFill>
              </a:rPr>
              <a:t> Square, the Forbidden City, the Temple of Heaven, Peking University, and the Summer Palace. But the most exciting thing I did there was visiting the Great Wall – </a:t>
            </a:r>
            <a:r>
              <a:rPr lang="en-US" altLang="zh-CN" sz="2000" b="1" i="1" dirty="0" smtClean="0">
                <a:solidFill>
                  <a:schemeClr val="accent1"/>
                </a:solidFill>
              </a:rPr>
              <a:t>the view was breathtaking</a:t>
            </a:r>
            <a:r>
              <a:rPr lang="en-US" altLang="zh-CN" sz="2000" i="1" dirty="0" smtClean="0">
                <a:solidFill>
                  <a:srgbClr val="FF0000"/>
                </a:solidFill>
              </a:rPr>
              <a:t>!</a:t>
            </a:r>
            <a:endParaRPr lang="en-US" altLang="zh-CN" sz="2400" i="1" dirty="0" smtClean="0">
              <a:solidFill>
                <a:srgbClr val="FF0000"/>
              </a:solidFill>
            </a:endParaRPr>
          </a:p>
        </p:txBody>
      </p:sp>
      <p:sp>
        <p:nvSpPr>
          <p:cNvPr id="13" name="TextBox 12"/>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slide(fromBottom)">
                                      <p:cBhvr>
                                        <p:cTn id="1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928802"/>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12" name="矩形 11"/>
          <p:cNvSpPr/>
          <p:nvPr/>
        </p:nvSpPr>
        <p:spPr>
          <a:xfrm>
            <a:off x="1142976" y="2714620"/>
            <a:ext cx="6572296" cy="830997"/>
          </a:xfrm>
          <a:prstGeom prst="rect">
            <a:avLst/>
          </a:prstGeom>
        </p:spPr>
        <p:txBody>
          <a:bodyPr wrap="square">
            <a:spAutoFit/>
          </a:bodyPr>
          <a:lstStyle/>
          <a:p>
            <a:r>
              <a:rPr lang="en-US" altLang="zh-CN" sz="2400" dirty="0" smtClean="0"/>
              <a:t>1 Which city did you visit recently? What was the most exciting thing you did there?</a:t>
            </a:r>
          </a:p>
        </p:txBody>
      </p:sp>
      <p:sp>
        <p:nvSpPr>
          <p:cNvPr id="13" name="TextBox 12"/>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142976" y="3571876"/>
            <a:ext cx="6215106" cy="2246769"/>
          </a:xfrm>
          <a:prstGeom prst="rect">
            <a:avLst/>
          </a:prstGeom>
          <a:noFill/>
        </p:spPr>
        <p:txBody>
          <a:bodyPr wrap="square" rtlCol="0">
            <a:spAutoFit/>
          </a:bodyPr>
          <a:lstStyle/>
          <a:p>
            <a:r>
              <a:rPr lang="en-US" altLang="zh-CN" sz="2000" i="1" dirty="0" smtClean="0">
                <a:solidFill>
                  <a:srgbClr val="FF0000"/>
                </a:solidFill>
              </a:rPr>
              <a:t>Yes, I have been to London. I loved it. The museums are wonderful, especially the British Museum, which was established in 1753 and is one of the largest and most comprehensive museums in the world. I also </a:t>
            </a:r>
            <a:r>
              <a:rPr lang="en-US" altLang="zh-CN" sz="2000" b="1" i="1" dirty="0" smtClean="0">
                <a:solidFill>
                  <a:schemeClr val="accent1"/>
                </a:solidFill>
              </a:rPr>
              <a:t>enjoyed riding </a:t>
            </a:r>
            <a:r>
              <a:rPr lang="en-US" altLang="zh-CN" sz="2000" i="1" dirty="0" smtClean="0">
                <a:solidFill>
                  <a:srgbClr val="FF0000"/>
                </a:solidFill>
              </a:rPr>
              <a:t>in the London Eye, a giant observation wheel on the South Bank of the River Thames. </a:t>
            </a:r>
          </a:p>
          <a:p>
            <a:endParaRPr lang="zh-CN" altLang="en-US" sz="2000" dirty="0"/>
          </a:p>
        </p:txBody>
      </p:sp>
      <p:sp>
        <p:nvSpPr>
          <p:cNvPr id="16" name="TextBox 15"/>
          <p:cNvSpPr txBox="1"/>
          <p:nvPr/>
        </p:nvSpPr>
        <p:spPr>
          <a:xfrm>
            <a:off x="1142976" y="3643314"/>
            <a:ext cx="6215106" cy="2554545"/>
          </a:xfrm>
          <a:prstGeom prst="rect">
            <a:avLst/>
          </a:prstGeom>
          <a:solidFill>
            <a:schemeClr val="bg1"/>
          </a:solidFill>
        </p:spPr>
        <p:txBody>
          <a:bodyPr wrap="square" rtlCol="0">
            <a:spAutoFit/>
          </a:bodyPr>
          <a:lstStyle/>
          <a:p>
            <a:pPr>
              <a:buFont typeface="Arial" pitchFamily="34" charset="0"/>
              <a:buChar char="•"/>
            </a:pPr>
            <a:r>
              <a:rPr lang="en-US" altLang="zh-CN" sz="2000" i="1" dirty="0" smtClean="0">
                <a:solidFill>
                  <a:srgbClr val="FF0000"/>
                </a:solidFill>
              </a:rPr>
              <a:t>No, I haven’t been to London. If I have a chance to go to London, </a:t>
            </a:r>
            <a:r>
              <a:rPr lang="en-US" altLang="zh-CN" sz="2000" b="1" i="1" dirty="0" smtClean="0">
                <a:solidFill>
                  <a:schemeClr val="accent1"/>
                </a:solidFill>
              </a:rPr>
              <a:t>I would like to</a:t>
            </a:r>
            <a:r>
              <a:rPr lang="en-US" altLang="zh-CN" sz="2000" i="1" dirty="0" smtClean="0">
                <a:solidFill>
                  <a:srgbClr val="FF0000"/>
                </a:solidFill>
              </a:rPr>
              <a:t> see places I have heard so much about, such as Tower Bridge, Tower of London, Buckingham Palace, Big Ben, and Westminster Abbey. </a:t>
            </a:r>
            <a:r>
              <a:rPr lang="en-US" altLang="zh-CN" sz="2000" b="1" i="1" dirty="0" smtClean="0">
                <a:solidFill>
                  <a:schemeClr val="accent1"/>
                </a:solidFill>
              </a:rPr>
              <a:t>I would also like to</a:t>
            </a:r>
            <a:r>
              <a:rPr lang="en-US" altLang="zh-CN" sz="2000" i="1" dirty="0" smtClean="0">
                <a:solidFill>
                  <a:srgbClr val="FF0000"/>
                </a:solidFill>
              </a:rPr>
              <a:t> take the Tube as the London underground is the oldest underground railway network in the world. </a:t>
            </a:r>
            <a:r>
              <a:rPr lang="en-US" altLang="zh-CN" sz="2000" b="1" i="1" dirty="0" smtClean="0">
                <a:solidFill>
                  <a:schemeClr val="accent1"/>
                </a:solidFill>
              </a:rPr>
              <a:t>Besides</a:t>
            </a:r>
            <a:r>
              <a:rPr lang="en-US" altLang="zh-CN" sz="2000" i="1" dirty="0" smtClean="0">
                <a:solidFill>
                  <a:srgbClr val="FF0000"/>
                </a:solidFill>
              </a:rPr>
              <a:t>, I hope to visit some of the2012 London Olympic Games venues.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xit" presetSubtype="4" fill="hold" grpId="0" nodeType="clickEffect">
                                  <p:stCondLst>
                                    <p:cond delay="0"/>
                                  </p:stCondLst>
                                  <p:childTnLst>
                                    <p:animEffect transition="out" filter="slide(fromBottom)">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lide(fromBottom)">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P spid="15" grpId="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3"/>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285992"/>
          <a:ext cx="7858180" cy="3627120"/>
        </p:xfrm>
        <a:graphic>
          <a:graphicData uri="http://schemas.openxmlformats.org/drawingml/2006/table">
            <a:tbl>
              <a:tblPr firstRow="1" bandRow="1">
                <a:tableStyleId>{17292A2E-F333-43FB-9621-5CBBE7FDCDCB}</a:tableStyleId>
              </a:tblPr>
              <a:tblGrid>
                <a:gridCol w="785818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370840">
                <a:tc>
                  <a:txBody>
                    <a:bodyPr/>
                    <a:lstStyle/>
                    <a:p>
                      <a:pPr rtl="0"/>
                      <a:r>
                        <a:rPr lang="en-US" altLang="zh-CN" sz="2600" b="1" kern="1200" baseline="0" dirty="0" smtClean="0"/>
                        <a:t>Listening for time-order signal words and expressions</a:t>
                      </a:r>
                      <a:endParaRPr lang="zh-CN" altLang="en-US" sz="2600" b="1" kern="1200" baseline="0" dirty="0" smtClean="0"/>
                    </a:p>
                    <a:p>
                      <a:r>
                        <a:rPr lang="en-US" altLang="zh-CN" sz="2000" kern="1200" baseline="0" dirty="0" smtClean="0">
                          <a:solidFill>
                            <a:schemeClr val="tx1"/>
                          </a:solidFill>
                          <a:latin typeface="+mn-lt"/>
                          <a:ea typeface="+mn-ea"/>
                          <a:cs typeface="+mn-cs"/>
                        </a:rPr>
                        <a:t>1. </a:t>
                      </a:r>
                      <a:r>
                        <a:rPr lang="en-US" altLang="zh-CN" sz="2000" b="1" kern="1200" baseline="0" dirty="0" smtClean="0">
                          <a:solidFill>
                            <a:schemeClr val="tx1"/>
                          </a:solidFill>
                          <a:latin typeface="+mn-lt"/>
                          <a:ea typeface="+mn-ea"/>
                          <a:cs typeface="+mn-cs"/>
                        </a:rPr>
                        <a:t>Prepositional phrases </a:t>
                      </a:r>
                      <a:r>
                        <a:rPr lang="en-US" altLang="zh-CN" sz="2000" b="0" kern="1200" baseline="0" dirty="0" smtClean="0">
                          <a:solidFill>
                            <a:schemeClr val="tx1"/>
                          </a:solidFill>
                          <a:latin typeface="+mn-lt"/>
                          <a:ea typeface="+mn-ea"/>
                          <a:cs typeface="+mn-cs"/>
                        </a:rPr>
                        <a:t>with </a:t>
                      </a:r>
                      <a:r>
                        <a:rPr lang="en-US" altLang="zh-CN" sz="2000" b="0" i="1" kern="1200" baseline="0" dirty="0" smtClean="0">
                          <a:solidFill>
                            <a:schemeClr val="tx1"/>
                          </a:solidFill>
                          <a:latin typeface="+mn-lt"/>
                          <a:ea typeface="+mn-ea"/>
                          <a:cs typeface="+mn-cs"/>
                        </a:rPr>
                        <a:t>in, on, at, from ... to, by, for </a:t>
                      </a:r>
                      <a:r>
                        <a:rPr lang="en-US" altLang="zh-CN" sz="2000" b="1" i="1" kern="1200" baseline="0" dirty="0" smtClean="0">
                          <a:solidFill>
                            <a:schemeClr val="tx1"/>
                          </a:solidFill>
                          <a:latin typeface="+mn-lt"/>
                          <a:ea typeface="+mn-ea"/>
                          <a:cs typeface="+mn-cs"/>
                        </a:rPr>
                        <a:t>plus time </a:t>
                      </a:r>
                      <a:r>
                        <a:rPr lang="en-US" altLang="zh-CN" sz="2000" i="1" kern="1200" baseline="0" dirty="0" smtClean="0">
                          <a:solidFill>
                            <a:schemeClr val="tx1"/>
                          </a:solidFill>
                          <a:latin typeface="+mn-lt"/>
                          <a:ea typeface="+mn-ea"/>
                          <a:cs typeface="+mn-cs"/>
                        </a:rPr>
                        <a:t>are very common phrases of time </a:t>
                      </a:r>
                      <a:r>
                        <a:rPr lang="en-US" altLang="zh-CN" sz="2000" kern="1200" baseline="0" dirty="0" smtClean="0">
                          <a:solidFill>
                            <a:schemeClr val="tx1"/>
                          </a:solidFill>
                          <a:latin typeface="+mn-lt"/>
                          <a:ea typeface="+mn-ea"/>
                          <a:cs typeface="+mn-cs"/>
                        </a:rPr>
                        <a:t>order:</a:t>
                      </a:r>
                    </a:p>
                    <a:p>
                      <a:r>
                        <a:rPr lang="en-US" altLang="zh-CN" sz="2000" kern="1200" baseline="0" dirty="0" smtClean="0">
                          <a:solidFill>
                            <a:schemeClr val="tx1"/>
                          </a:solidFill>
                          <a:latin typeface="+mn-lt"/>
                          <a:ea typeface="+mn-ea"/>
                          <a:cs typeface="+mn-cs"/>
                        </a:rPr>
                        <a:t>• </a:t>
                      </a:r>
                      <a:r>
                        <a:rPr lang="en-US" altLang="zh-CN" sz="2000" i="1" kern="1200" baseline="0" dirty="0" smtClean="0">
                          <a:solidFill>
                            <a:schemeClr val="tx1"/>
                          </a:solidFill>
                          <a:latin typeface="+mn-lt"/>
                          <a:ea typeface="+mn-ea"/>
                          <a:cs typeface="+mn-cs"/>
                        </a:rPr>
                        <a:t>in March; in 2008; in the rainy season; in the morning / afternoon / evening; in the early 1940s</a:t>
                      </a:r>
                    </a:p>
                    <a:p>
                      <a:r>
                        <a:rPr lang="en-US" altLang="zh-CN" sz="2000" kern="1200" baseline="0" dirty="0" smtClean="0">
                          <a:solidFill>
                            <a:schemeClr val="tx1"/>
                          </a:solidFill>
                          <a:latin typeface="+mn-lt"/>
                          <a:ea typeface="+mn-ea"/>
                          <a:cs typeface="+mn-cs"/>
                        </a:rPr>
                        <a:t>• </a:t>
                      </a:r>
                      <a:r>
                        <a:rPr lang="en-US" altLang="zh-CN" sz="2000" i="1" kern="1200" baseline="0" dirty="0" smtClean="0">
                          <a:solidFill>
                            <a:schemeClr val="tx1"/>
                          </a:solidFill>
                          <a:latin typeface="+mn-lt"/>
                          <a:ea typeface="+mn-ea"/>
                          <a:cs typeface="+mn-cs"/>
                        </a:rPr>
                        <a:t>at Christmas; at Thanksgiving; at the end of the year; at the beginning of class</a:t>
                      </a:r>
                    </a:p>
                    <a:p>
                      <a:r>
                        <a:rPr lang="en-US" altLang="zh-CN" sz="2000" kern="1200" baseline="0" dirty="0" smtClean="0">
                          <a:solidFill>
                            <a:schemeClr val="tx1"/>
                          </a:solidFill>
                          <a:latin typeface="+mn-lt"/>
                          <a:ea typeface="+mn-ea"/>
                          <a:cs typeface="+mn-cs"/>
                        </a:rPr>
                        <a:t>• </a:t>
                      </a:r>
                      <a:r>
                        <a:rPr lang="en-US" altLang="zh-CN" sz="2000" i="1" kern="1200" baseline="0" dirty="0" smtClean="0">
                          <a:solidFill>
                            <a:schemeClr val="tx1"/>
                          </a:solidFill>
                          <a:latin typeface="+mn-lt"/>
                          <a:ea typeface="+mn-ea"/>
                          <a:cs typeface="+mn-cs"/>
                        </a:rPr>
                        <a:t>from Monday to Friday; from 2012 to 2014; from 5 o’clock to 9 o’clock</a:t>
                      </a:r>
                    </a:p>
                    <a:p>
                      <a:r>
                        <a:rPr lang="en-US" altLang="zh-CN" sz="2000" kern="1200" baseline="0" dirty="0" smtClean="0">
                          <a:solidFill>
                            <a:schemeClr val="tx1"/>
                          </a:solidFill>
                          <a:latin typeface="+mn-lt"/>
                          <a:ea typeface="+mn-ea"/>
                          <a:cs typeface="+mn-cs"/>
                        </a:rPr>
                        <a:t>• </a:t>
                      </a:r>
                      <a:r>
                        <a:rPr lang="en-US" altLang="zh-CN" sz="2000" i="1" kern="1200" baseline="0" dirty="0" smtClean="0">
                          <a:solidFill>
                            <a:schemeClr val="tx1"/>
                          </a:solidFill>
                          <a:latin typeface="+mn-lt"/>
                          <a:ea typeface="+mn-ea"/>
                          <a:cs typeface="+mn-cs"/>
                        </a:rPr>
                        <a:t>by the fifth day; by next weekend; by the end of last year</a:t>
                      </a:r>
                    </a:p>
                    <a:p>
                      <a:r>
                        <a:rPr lang="en-US" altLang="zh-CN" sz="2000" kern="1200" baseline="0" dirty="0" smtClean="0">
                          <a:solidFill>
                            <a:schemeClr val="tx1"/>
                          </a:solidFill>
                          <a:latin typeface="+mn-lt"/>
                          <a:ea typeface="+mn-ea"/>
                          <a:cs typeface="+mn-cs"/>
                        </a:rPr>
                        <a:t>• </a:t>
                      </a:r>
                      <a:r>
                        <a:rPr lang="en-US" altLang="zh-CN" sz="2000" i="1" kern="1200" baseline="0" dirty="0" smtClean="0">
                          <a:solidFill>
                            <a:schemeClr val="tx1"/>
                          </a:solidFill>
                          <a:latin typeface="+mn-lt"/>
                          <a:ea typeface="+mn-ea"/>
                          <a:cs typeface="+mn-cs"/>
                        </a:rPr>
                        <a:t>for about 10 minutes; for three hours; for more than two days</a:t>
                      </a: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215338" y="6357958"/>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B1U3拼接后文档_页面_10_图像_0001.jpg"/>
          <p:cNvPicPr>
            <a:picLocks noChangeAspect="1"/>
          </p:cNvPicPr>
          <p:nvPr/>
        </p:nvPicPr>
        <p:blipFill>
          <a:blip r:embed="rId2"/>
          <a:stretch>
            <a:fillRect/>
          </a:stretch>
        </p:blipFill>
        <p:spPr>
          <a:xfrm>
            <a:off x="857224" y="5006218"/>
            <a:ext cx="7215237" cy="1780368"/>
          </a:xfrm>
          <a:prstGeom prst="rect">
            <a:avLst/>
          </a:prstGeom>
        </p:spPr>
      </p:pic>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285992"/>
          <a:ext cx="7215238" cy="3000396"/>
        </p:xfrm>
        <a:graphic>
          <a:graphicData uri="http://schemas.openxmlformats.org/drawingml/2006/table">
            <a:tbl>
              <a:tblPr firstRow="1" bandRow="1">
                <a:tableStyleId>{17292A2E-F333-43FB-9621-5CBBE7FDCDCB}</a:tableStyleId>
              </a:tblPr>
              <a:tblGrid>
                <a:gridCol w="7215238"/>
              </a:tblGrid>
              <a:tr h="4239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2576427">
                <a:tc>
                  <a:txBody>
                    <a:bodyPr/>
                    <a:lstStyle/>
                    <a:p>
                      <a:r>
                        <a:rPr lang="en-US" altLang="zh-CN" sz="2000" i="1" kern="1200" baseline="0" dirty="0" smtClean="0">
                          <a:solidFill>
                            <a:schemeClr val="tx1"/>
                          </a:solidFill>
                          <a:latin typeface="+mn-lt"/>
                          <a:ea typeface="+mn-ea"/>
                          <a:cs typeface="+mn-cs"/>
                        </a:rPr>
                        <a:t>(continued)</a:t>
                      </a:r>
                    </a:p>
                    <a:p>
                      <a:r>
                        <a:rPr lang="en-US" altLang="zh-CN" sz="2000" kern="1200" baseline="0" dirty="0" smtClean="0">
                          <a:solidFill>
                            <a:schemeClr val="tx1"/>
                          </a:solidFill>
                          <a:latin typeface="+mn-lt"/>
                          <a:ea typeface="+mn-ea"/>
                          <a:cs typeface="+mn-cs"/>
                        </a:rPr>
                        <a:t>2. Some expressions can signal the order of events in specific situations, but they are not fixed phrases like </a:t>
                      </a:r>
                      <a:r>
                        <a:rPr lang="en-US" altLang="zh-CN" sz="2000" i="1" kern="1200" baseline="0" dirty="0" smtClean="0">
                          <a:solidFill>
                            <a:schemeClr val="tx1"/>
                          </a:solidFill>
                          <a:latin typeface="+mn-lt"/>
                          <a:ea typeface="+mn-ea"/>
                          <a:cs typeface="+mn-cs"/>
                        </a:rPr>
                        <a:t>as soon as or in the end. You can create your own signal expressions based on the context. </a:t>
                      </a:r>
                      <a:r>
                        <a:rPr lang="en-US" altLang="zh-CN" sz="2000" kern="1200" baseline="0" dirty="0" smtClean="0">
                          <a:solidFill>
                            <a:schemeClr val="tx1"/>
                          </a:solidFill>
                          <a:latin typeface="+mn-lt"/>
                          <a:ea typeface="+mn-ea"/>
                          <a:cs typeface="+mn-cs"/>
                        </a:rPr>
                        <a:t>For example: </a:t>
                      </a:r>
                      <a:r>
                        <a:rPr lang="en-US" altLang="zh-CN" sz="2000" i="1" kern="1200" baseline="0" dirty="0" smtClean="0">
                          <a:solidFill>
                            <a:schemeClr val="tx1"/>
                          </a:solidFill>
                          <a:latin typeface="+mn-lt"/>
                          <a:ea typeface="+mn-ea"/>
                          <a:cs typeface="+mn-cs"/>
                        </a:rPr>
                        <a:t>two years ago; from that time on; at the age of 16; not long after that; a few minutes before we left home.</a:t>
                      </a:r>
                    </a:p>
                  </a:txBody>
                  <a:tcPr>
                    <a:solidFill>
                      <a:schemeClr val="bg1"/>
                    </a:solidFill>
                  </a:tcPr>
                </a:tc>
              </a:tr>
            </a:tbl>
          </a:graphicData>
        </a:graphic>
      </p:graphicFrame>
      <p:pic>
        <p:nvPicPr>
          <p:cNvPr id="10" name="图片 9"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14423"/>
            <a:ext cx="7072362" cy="1200329"/>
            <a:chOff x="857224" y="1442853"/>
            <a:chExt cx="7072362" cy="1200329"/>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442853"/>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about a man’s experience. Number them in the order you think they might happen.</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1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7" name="组合 26"/>
          <p:cNvGrpSpPr/>
          <p:nvPr/>
        </p:nvGrpSpPr>
        <p:grpSpPr>
          <a:xfrm>
            <a:off x="785786" y="4143380"/>
            <a:ext cx="7072362" cy="500066"/>
            <a:chOff x="857224" y="1500174"/>
            <a:chExt cx="7072362" cy="500066"/>
          </a:xfrm>
        </p:grpSpPr>
        <p:sp>
          <p:nvSpPr>
            <p:cNvPr id="18" name="矩形 17"/>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9" name="TextBox 18"/>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Check your answers in Exercise 1.</a:t>
              </a:r>
              <a:endParaRPr lang="zh-CN" altLang="en-US" sz="2400" dirty="0">
                <a:latin typeface="Arial" pitchFamily="34" charset="0"/>
                <a:cs typeface="Arial" pitchFamily="34" charset="0"/>
              </a:endParaRPr>
            </a:p>
          </p:txBody>
        </p:sp>
      </p:grpSp>
      <p:grpSp>
        <p:nvGrpSpPr>
          <p:cNvPr id="22" name="组合 21"/>
          <p:cNvGrpSpPr/>
          <p:nvPr/>
        </p:nvGrpSpPr>
        <p:grpSpPr>
          <a:xfrm>
            <a:off x="1195093" y="4824723"/>
            <a:ext cx="4805667" cy="461665"/>
            <a:chOff x="1195093" y="4824723"/>
            <a:chExt cx="4805667" cy="461665"/>
          </a:xfrm>
        </p:grpSpPr>
        <p:sp>
          <p:nvSpPr>
            <p:cNvPr id="20" name="TextBox 19"/>
            <p:cNvSpPr txBox="1"/>
            <p:nvPr/>
          </p:nvSpPr>
          <p:spPr>
            <a:xfrm>
              <a:off x="1714480" y="4824723"/>
              <a:ext cx="4286280" cy="461665"/>
            </a:xfrm>
            <a:prstGeom prst="rect">
              <a:avLst/>
            </a:prstGeom>
            <a:noFill/>
          </p:spPr>
          <p:txBody>
            <a:bodyPr wrap="square" rtlCol="0">
              <a:spAutoFit/>
            </a:bodyPr>
            <a:lstStyle/>
            <a:p>
              <a:r>
                <a:rPr lang="en-US" altLang="zh-CN" sz="2400" i="1" dirty="0" smtClean="0">
                  <a:solidFill>
                    <a:srgbClr val="FF0000"/>
                  </a:solidFill>
                </a:rPr>
                <a:t>a-d-h-e-b-g-c-f</a:t>
              </a:r>
            </a:p>
          </p:txBody>
        </p:sp>
        <p:pic>
          <p:nvPicPr>
            <p:cNvPr id="21" name="图片 20" descr="big-earphones_318-715.jpg"/>
            <p:cNvPicPr>
              <a:picLocks noChangeAspect="1"/>
            </p:cNvPicPr>
            <p:nvPr/>
          </p:nvPicPr>
          <p:blipFill>
            <a:blip r:embed="rId4" cstate="print"/>
            <a:stretch>
              <a:fillRect/>
            </a:stretch>
          </p:blipFill>
          <p:spPr>
            <a:xfrm>
              <a:off x="1195093" y="4824723"/>
              <a:ext cx="447949" cy="42862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lide(fromBottom)">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talk again and answer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142976" y="3071810"/>
            <a:ext cx="6715172" cy="3046988"/>
          </a:xfrm>
          <a:prstGeom prst="rect">
            <a:avLst/>
          </a:prstGeom>
        </p:spPr>
        <p:txBody>
          <a:bodyPr wrap="square">
            <a:spAutoFit/>
          </a:bodyPr>
          <a:lstStyle/>
          <a:p>
            <a:pPr marL="266700" indent="-266700"/>
            <a:r>
              <a:rPr lang="en-US" altLang="zh-CN" sz="2400" dirty="0" smtClean="0"/>
              <a:t>1 Where did it happen?</a:t>
            </a:r>
          </a:p>
          <a:p>
            <a:pPr marL="266700" indent="-266700"/>
            <a:r>
              <a:rPr lang="en-US" altLang="zh-CN" sz="2400" dirty="0" smtClean="0"/>
              <a:t>    </a:t>
            </a:r>
            <a:r>
              <a:rPr lang="en-US" altLang="zh-CN" sz="2400" i="1" dirty="0" smtClean="0">
                <a:solidFill>
                  <a:srgbClr val="FF0000"/>
                </a:solidFill>
              </a:rPr>
              <a:t>In Australia.</a:t>
            </a:r>
          </a:p>
          <a:p>
            <a:pPr marL="266700" indent="-266700"/>
            <a:r>
              <a:rPr lang="en-US" altLang="zh-CN" sz="2400" dirty="0" smtClean="0"/>
              <a:t>2 Why did the man think he was a bit stupid?</a:t>
            </a:r>
          </a:p>
          <a:p>
            <a:pPr marL="266700" indent="-266700"/>
            <a:r>
              <a:rPr lang="en-US" altLang="zh-CN" sz="2400" dirty="0" smtClean="0"/>
              <a:t>    </a:t>
            </a:r>
            <a:r>
              <a:rPr lang="en-US" altLang="zh-CN" sz="2400" i="1" dirty="0" smtClean="0">
                <a:solidFill>
                  <a:srgbClr val="FF0000"/>
                </a:solidFill>
              </a:rPr>
              <a:t>Because he decided to go further after he realized he didn’t know where he was.</a:t>
            </a:r>
          </a:p>
          <a:p>
            <a:pPr marL="266700" indent="-266700"/>
            <a:r>
              <a:rPr lang="en-US" altLang="zh-CN" sz="2400" dirty="0" smtClean="0"/>
              <a:t>3 How did the man feel when he saw the wild dogs coming toward him?</a:t>
            </a:r>
          </a:p>
          <a:p>
            <a:pPr marL="266700" indent="-266700"/>
            <a:r>
              <a:rPr lang="en-US" altLang="zh-CN" sz="2400" dirty="0" smtClean="0"/>
              <a:t>   </a:t>
            </a:r>
            <a:r>
              <a:rPr lang="en-US" altLang="zh-CN" sz="2400" i="1" dirty="0" smtClean="0">
                <a:solidFill>
                  <a:srgbClr val="FF0000"/>
                </a:solidFill>
              </a:rPr>
              <a:t>Really frightened.</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lide(fromBottom)">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20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slide(fromBottom)">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20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slide(fromBottom)">
                                      <p:cBhvr>
                                        <p:cTn id="3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talk again and answer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142976" y="3071810"/>
            <a:ext cx="6715172" cy="2308324"/>
          </a:xfrm>
          <a:prstGeom prst="rect">
            <a:avLst/>
          </a:prstGeom>
        </p:spPr>
        <p:txBody>
          <a:bodyPr wrap="square">
            <a:spAutoFit/>
          </a:bodyPr>
          <a:lstStyle/>
          <a:p>
            <a:pPr marL="266700" indent="-266700"/>
            <a:r>
              <a:rPr lang="en-US" altLang="zh-CN" sz="2400" dirty="0" smtClean="0"/>
              <a:t>4 What advice did the man remember from his guidebook?</a:t>
            </a:r>
          </a:p>
          <a:p>
            <a:pPr marL="266700" indent="-266700"/>
            <a:r>
              <a:rPr lang="en-US" altLang="zh-CN" sz="2400" dirty="0" smtClean="0"/>
              <a:t>    </a:t>
            </a:r>
            <a:r>
              <a:rPr lang="en-US" altLang="zh-CN" sz="2400" i="1" dirty="0" smtClean="0">
                <a:solidFill>
                  <a:srgbClr val="FF0000"/>
                </a:solidFill>
              </a:rPr>
              <a:t>Don’t move, and don’t look at the dogs.</a:t>
            </a:r>
          </a:p>
          <a:p>
            <a:pPr marL="266700" indent="-266700"/>
            <a:r>
              <a:rPr lang="en-US" altLang="zh-CN" sz="2400" dirty="0" smtClean="0"/>
              <a:t>5 What did the man look at when the dogs were all around him?</a:t>
            </a:r>
          </a:p>
          <a:p>
            <a:pPr marL="266700" indent="-266700"/>
            <a:r>
              <a:rPr lang="en-US" altLang="zh-CN" sz="2400" dirty="0" smtClean="0"/>
              <a:t>    </a:t>
            </a:r>
            <a:r>
              <a:rPr lang="en-US" altLang="zh-CN" sz="2400" i="1" dirty="0" smtClean="0">
                <a:solidFill>
                  <a:srgbClr val="FF0000"/>
                </a:solidFill>
              </a:rPr>
              <a:t>A tree.</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slide(fromBottom)">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slide(fromBottom)">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latin typeface="+mj-lt"/>
                <a:ea typeface="微软雅黑" panose="020B0503020204020204" pitchFamily="34" charset="-122"/>
              </a:rPr>
              <a:t>Unit 1     Traces of the past</a:t>
            </a:r>
            <a:endParaRPr lang="zh-CN" altLang="en-US" sz="4800" b="1" dirty="0">
              <a:latin typeface="+mj-lt"/>
              <a:ea typeface="微软雅黑" panose="020B0503020204020204" pitchFamily="34" charset="-122"/>
            </a:endParaRPr>
          </a:p>
        </p:txBody>
      </p:sp>
      <p:sp>
        <p:nvSpPr>
          <p:cNvPr id="5" name="AutoShape 132"/>
          <p:cNvSpPr>
            <a:spLocks noChangeArrowheads="1"/>
          </p:cNvSpPr>
          <p:nvPr/>
        </p:nvSpPr>
        <p:spPr bwMode="auto">
          <a:xfrm rot="10800000">
            <a:off x="1153118" y="-714404"/>
            <a:ext cx="1214446" cy="7572404"/>
          </a:xfrm>
          <a:prstGeom prst="upArrow">
            <a:avLst>
              <a:gd name="adj1" fmla="val 66296"/>
              <a:gd name="adj2" fmla="val 58426"/>
            </a:avLst>
          </a:prstGeom>
          <a:gradFill rotWithShape="1">
            <a:gsLst>
              <a:gs pos="0">
                <a:srgbClr val="FF9933">
                  <a:alpha val="50000"/>
                </a:srgbClr>
              </a:gs>
              <a:gs pos="100000">
                <a:srgbClr val="764718">
                  <a:alpha val="0"/>
                </a:srgbClr>
              </a:gs>
            </a:gsLst>
            <a:lin ang="5400000" scaled="1"/>
          </a:gra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p>
            <a:pPr latinLnBrk="1"/>
            <a:endParaRPr kumimoji="1" lang="ko-KR" altLang="en-US"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6"/>
          <p:cNvGrpSpPr/>
          <p:nvPr/>
        </p:nvGrpSpPr>
        <p:grpSpPr>
          <a:xfrm>
            <a:off x="1714480" y="2000240"/>
            <a:ext cx="6565903" cy="720725"/>
            <a:chOff x="2545058" y="1266178"/>
            <a:chExt cx="6565903" cy="720725"/>
          </a:xfrm>
          <a:solidFill>
            <a:srgbClr val="FFCC00"/>
          </a:solidFill>
        </p:grpSpPr>
        <p:sp>
          <p:nvSpPr>
            <p:cNvPr id="8"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5" name="AutoShape 182"/>
            <p:cNvSpPr>
              <a:spLocks noChangeArrowheads="1"/>
            </p:cNvSpPr>
            <p:nvPr/>
          </p:nvSpPr>
          <p:spPr bwMode="auto">
            <a:xfrm>
              <a:off x="2973686" y="1266178"/>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2" action="ppaction://hlinksldjump"/>
                </a:rPr>
                <a:t>Opening up</a:t>
              </a:r>
              <a:endParaRPr kumimoji="1" lang="ko-KR" altLang="en-US" sz="3600" b="1" kern="0" dirty="0" smtClean="0">
                <a:ea typeface="Gulim" pitchFamily="34" charset="-127"/>
              </a:endParaRPr>
            </a:p>
          </p:txBody>
        </p:sp>
      </p:grpSp>
      <p:grpSp>
        <p:nvGrpSpPr>
          <p:cNvPr id="28" name="组合 27"/>
          <p:cNvGrpSpPr/>
          <p:nvPr/>
        </p:nvGrpSpPr>
        <p:grpSpPr>
          <a:xfrm>
            <a:off x="1714480" y="2779713"/>
            <a:ext cx="6572296" cy="720725"/>
            <a:chOff x="2555201" y="1292210"/>
            <a:chExt cx="6572296" cy="720725"/>
          </a:xfrm>
          <a:solidFill>
            <a:srgbClr val="FF9900"/>
          </a:solidFill>
        </p:grpSpPr>
        <p:sp>
          <p:nvSpPr>
            <p:cNvPr id="34" name="Oval 153"/>
            <p:cNvSpPr>
              <a:spLocks noChangeArrowheads="1"/>
            </p:cNvSpPr>
            <p:nvPr/>
          </p:nvSpPr>
          <p:spPr bwMode="auto">
            <a:xfrm>
              <a:off x="2555201" y="1649400"/>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0" name="AutoShape 182"/>
            <p:cNvSpPr>
              <a:spLocks noChangeArrowheads="1"/>
            </p:cNvSpPr>
            <p:nvPr/>
          </p:nvSpPr>
          <p:spPr bwMode="auto">
            <a:xfrm>
              <a:off x="2990222" y="129221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3" action="ppaction://hlinksldjump"/>
                </a:rPr>
                <a:t>Listening to the world</a:t>
              </a:r>
              <a:endParaRPr kumimoji="1" lang="ko-KR" altLang="en-US" sz="3600" b="1" kern="0" dirty="0" smtClean="0">
                <a:ea typeface="Gulim" pitchFamily="34" charset="-127"/>
              </a:endParaRPr>
            </a:p>
          </p:txBody>
        </p:sp>
      </p:grpSp>
      <p:grpSp>
        <p:nvGrpSpPr>
          <p:cNvPr id="35" name="组合 34"/>
          <p:cNvGrpSpPr/>
          <p:nvPr/>
        </p:nvGrpSpPr>
        <p:grpSpPr>
          <a:xfrm>
            <a:off x="1714480" y="3565531"/>
            <a:ext cx="6572296" cy="720725"/>
            <a:chOff x="2545059" y="1285860"/>
            <a:chExt cx="6572296" cy="720725"/>
          </a:xfrm>
          <a:solidFill>
            <a:schemeClr val="accent3"/>
          </a:solidFill>
        </p:grpSpPr>
        <p:sp>
          <p:nvSpPr>
            <p:cNvPr id="41" name="Oval 153"/>
            <p:cNvSpPr>
              <a:spLocks noChangeArrowheads="1"/>
            </p:cNvSpPr>
            <p:nvPr/>
          </p:nvSpPr>
          <p:spPr bwMode="auto">
            <a:xfrm>
              <a:off x="2545059" y="1643050"/>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7"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4" action="ppaction://hlinksldjump"/>
                </a:rPr>
                <a:t>Speaking for communication</a:t>
              </a:r>
              <a:endParaRPr kumimoji="1" lang="ko-KR" altLang="en-US" sz="3600" b="1" kern="0" dirty="0" smtClean="0">
                <a:ea typeface="Gulim" pitchFamily="34" charset="-127"/>
              </a:endParaRPr>
            </a:p>
          </p:txBody>
        </p:sp>
      </p:grpSp>
      <p:grpSp>
        <p:nvGrpSpPr>
          <p:cNvPr id="42" name="组合 41"/>
          <p:cNvGrpSpPr/>
          <p:nvPr/>
        </p:nvGrpSpPr>
        <p:grpSpPr>
          <a:xfrm>
            <a:off x="1714480" y="4351349"/>
            <a:ext cx="6572296" cy="720725"/>
            <a:chOff x="2545059" y="1285860"/>
            <a:chExt cx="6572296" cy="720725"/>
          </a:xfrm>
          <a:solidFill>
            <a:schemeClr val="accent5">
              <a:lumMod val="60000"/>
              <a:lumOff val="40000"/>
            </a:schemeClr>
          </a:solidFill>
        </p:grpSpPr>
        <p:sp>
          <p:nvSpPr>
            <p:cNvPr id="48" name="Oval 153"/>
            <p:cNvSpPr>
              <a:spLocks noChangeArrowheads="1"/>
            </p:cNvSpPr>
            <p:nvPr/>
          </p:nvSpPr>
          <p:spPr bwMode="auto">
            <a:xfrm>
              <a:off x="2545059" y="1571612"/>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44"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5" action="ppaction://hlinksldjump"/>
                </a:rPr>
                <a:t>Further practice in listening</a:t>
              </a:r>
              <a:endParaRPr kumimoji="1" lang="ko-KR" altLang="en-US" sz="3600" b="1" kern="0" dirty="0" smtClean="0">
                <a:solidFill>
                  <a:srgbClr val="000000"/>
                </a:solidFill>
                <a:ea typeface="Gulim" pitchFamily="34" charset="-127"/>
              </a:endParaRPr>
            </a:p>
          </p:txBody>
        </p:sp>
      </p:grpSp>
      <p:grpSp>
        <p:nvGrpSpPr>
          <p:cNvPr id="58" name="组合 57"/>
          <p:cNvGrpSpPr/>
          <p:nvPr/>
        </p:nvGrpSpPr>
        <p:grpSpPr>
          <a:xfrm>
            <a:off x="571472" y="5143512"/>
            <a:ext cx="7708911" cy="720725"/>
            <a:chOff x="571472" y="5357826"/>
            <a:chExt cx="7708911" cy="720725"/>
          </a:xfrm>
        </p:grpSpPr>
        <p:grpSp>
          <p:nvGrpSpPr>
            <p:cNvPr id="49" name="组合 48"/>
            <p:cNvGrpSpPr/>
            <p:nvPr/>
          </p:nvGrpSpPr>
          <p:grpSpPr>
            <a:xfrm>
              <a:off x="571472" y="5357826"/>
              <a:ext cx="7708911" cy="720725"/>
              <a:chOff x="1412193" y="1292205"/>
              <a:chExt cx="7708911" cy="720725"/>
            </a:xfrm>
          </p:grpSpPr>
          <p:sp>
            <p:nvSpPr>
              <p:cNvPr id="55"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51" name="AutoShape 182"/>
              <p:cNvSpPr>
                <a:spLocks noChangeArrowheads="1"/>
              </p:cNvSpPr>
              <p:nvPr/>
            </p:nvSpPr>
            <p:spPr bwMode="auto">
              <a:xfrm>
                <a:off x="2983829" y="1292205"/>
                <a:ext cx="6137275" cy="720725"/>
              </a:xfrm>
              <a:prstGeom prst="roundRect">
                <a:avLst>
                  <a:gd name="adj" fmla="val 50000"/>
                </a:avLst>
              </a:prstGeom>
              <a:solidFill>
                <a:schemeClr val="bg1">
                  <a:lumMod val="75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6" action="ppaction://hlinksldjump"/>
                  </a:rPr>
                  <a:t>Wrapping up</a:t>
                </a:r>
                <a:endParaRPr kumimoji="1" lang="ko-KR" altLang="en-US" sz="3600" b="1" kern="0" dirty="0" smtClean="0">
                  <a:solidFill>
                    <a:srgbClr val="000000"/>
                  </a:solidFill>
                  <a:ea typeface="Gulim" pitchFamily="34" charset="-127"/>
                </a:endParaRPr>
              </a:p>
            </p:txBody>
          </p:sp>
        </p:grpSp>
        <p:sp>
          <p:nvSpPr>
            <p:cNvPr id="57" name="Oval 153"/>
            <p:cNvSpPr>
              <a:spLocks noChangeArrowheads="1"/>
            </p:cNvSpPr>
            <p:nvPr/>
          </p:nvSpPr>
          <p:spPr bwMode="auto">
            <a:xfrm>
              <a:off x="1714480" y="5715016"/>
              <a:ext cx="95185" cy="95462"/>
            </a:xfrm>
            <a:prstGeom prst="ellipse">
              <a:avLst/>
            </a:prstGeom>
            <a:solidFill>
              <a:schemeClr val="bg1">
                <a:lumMod val="75000"/>
              </a:schemeClr>
            </a:soli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grpSp>
        <p:nvGrpSpPr>
          <p:cNvPr id="21" name="组合 20"/>
          <p:cNvGrpSpPr/>
          <p:nvPr/>
        </p:nvGrpSpPr>
        <p:grpSpPr>
          <a:xfrm>
            <a:off x="1714480" y="1214422"/>
            <a:ext cx="6565903" cy="720725"/>
            <a:chOff x="2545058" y="1266178"/>
            <a:chExt cx="6565903" cy="720725"/>
          </a:xfrm>
          <a:solidFill>
            <a:srgbClr val="FFCC00"/>
          </a:solidFill>
        </p:grpSpPr>
        <p:sp>
          <p:nvSpPr>
            <p:cNvPr id="22"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3" name="AutoShape 182"/>
            <p:cNvSpPr>
              <a:spLocks noChangeArrowheads="1"/>
            </p:cNvSpPr>
            <p:nvPr/>
          </p:nvSpPr>
          <p:spPr bwMode="auto">
            <a:xfrm>
              <a:off x="2973686" y="1266178"/>
              <a:ext cx="6137275" cy="720725"/>
            </a:xfrm>
            <a:prstGeom prst="roundRect">
              <a:avLst>
                <a:gd name="adj" fmla="val 50000"/>
              </a:avLst>
            </a:prstGeom>
            <a:solidFill>
              <a:schemeClr val="accent6">
                <a:lumMod val="60000"/>
                <a:lumOff val="40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7" action="ppaction://hlinksldjump"/>
                </a:rPr>
                <a:t>Learning objectives</a:t>
              </a:r>
              <a:endParaRPr kumimoji="1" lang="ko-KR" altLang="en-US" sz="3600" b="1" kern="0" dirty="0" smtClean="0">
                <a:ea typeface="Gulim" pitchFamily="34" charset="-127"/>
              </a:endParaRPr>
            </a:p>
          </p:txBody>
        </p:sp>
      </p:grpSp>
      <p:grpSp>
        <p:nvGrpSpPr>
          <p:cNvPr id="24" name="组合 23"/>
          <p:cNvGrpSpPr/>
          <p:nvPr/>
        </p:nvGrpSpPr>
        <p:grpSpPr>
          <a:xfrm>
            <a:off x="585760" y="5922961"/>
            <a:ext cx="7708911" cy="720725"/>
            <a:chOff x="571472" y="5357826"/>
            <a:chExt cx="7708911" cy="720725"/>
          </a:xfrm>
        </p:grpSpPr>
        <p:grpSp>
          <p:nvGrpSpPr>
            <p:cNvPr id="26" name="组合 48"/>
            <p:cNvGrpSpPr/>
            <p:nvPr/>
          </p:nvGrpSpPr>
          <p:grpSpPr>
            <a:xfrm>
              <a:off x="571472" y="5357826"/>
              <a:ext cx="7708911" cy="720725"/>
              <a:chOff x="1412193" y="1292205"/>
              <a:chExt cx="7708911" cy="720725"/>
            </a:xfrm>
          </p:grpSpPr>
          <p:sp>
            <p:nvSpPr>
              <p:cNvPr id="31"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2" name="AutoShape 182"/>
              <p:cNvSpPr>
                <a:spLocks noChangeArrowheads="1"/>
              </p:cNvSpPr>
              <p:nvPr/>
            </p:nvSpPr>
            <p:spPr bwMode="auto">
              <a:xfrm>
                <a:off x="2983829" y="1292205"/>
                <a:ext cx="6137275" cy="720725"/>
              </a:xfrm>
              <a:prstGeom prst="roundRect">
                <a:avLst>
                  <a:gd name="adj" fmla="val 50000"/>
                </a:avLst>
              </a:prstGeom>
              <a:solidFill>
                <a:srgbClr val="FFCCCC"/>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8" action="ppaction://hlinksldjump"/>
                  </a:rPr>
                  <a:t>Fun time</a:t>
                </a:r>
                <a:endParaRPr kumimoji="1" lang="ko-KR" altLang="en-US" sz="3600" b="1" kern="0" dirty="0" smtClean="0">
                  <a:solidFill>
                    <a:srgbClr val="000000"/>
                  </a:solidFill>
                  <a:ea typeface="Gulim" pitchFamily="34" charset="-127"/>
                </a:endParaRPr>
              </a:p>
            </p:txBody>
          </p:sp>
        </p:grpSp>
        <p:sp>
          <p:nvSpPr>
            <p:cNvPr id="29" name="Oval 153"/>
            <p:cNvSpPr>
              <a:spLocks noChangeArrowheads="1"/>
            </p:cNvSpPr>
            <p:nvPr/>
          </p:nvSpPr>
          <p:spPr bwMode="auto">
            <a:xfrm>
              <a:off x="1714480" y="5715016"/>
              <a:ext cx="95185" cy="95462"/>
            </a:xfrm>
            <a:prstGeom prst="ellipse">
              <a:avLst/>
            </a:prstGeom>
            <a:solidFill>
              <a:srgbClr val="FF99C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7072362" cy="1215576"/>
            <a:chOff x="857224" y="1500174"/>
            <a:chExt cx="7072362" cy="121557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15421"/>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Think about an exciting or a</a:t>
              </a:r>
            </a:p>
            <a:p>
              <a:r>
                <a:rPr lang="en-US" altLang="zh-CN" sz="2400" dirty="0" smtClean="0">
                  <a:latin typeface="Arial" pitchFamily="34" charset="0"/>
                  <a:cs typeface="Arial" pitchFamily="34" charset="0"/>
                </a:rPr>
                <a:t>frightening experience you’ve had and share it</a:t>
              </a:r>
            </a:p>
            <a:p>
              <a:r>
                <a:rPr lang="en-US" altLang="zh-CN" sz="2400" dirty="0" smtClean="0">
                  <a:latin typeface="Arial" pitchFamily="34" charset="0"/>
                  <a:cs typeface="Arial" pitchFamily="34" charset="0"/>
                </a:rPr>
                <a:t>with your partner. </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65523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4" name="TextBox 13"/>
          <p:cNvSpPr txBox="1"/>
          <p:nvPr/>
        </p:nvSpPr>
        <p:spPr>
          <a:xfrm>
            <a:off x="1214414" y="3643314"/>
            <a:ext cx="6858048" cy="2862322"/>
          </a:xfrm>
          <a:prstGeom prst="rect">
            <a:avLst/>
          </a:prstGeom>
          <a:noFill/>
        </p:spPr>
        <p:txBody>
          <a:bodyPr wrap="square" rtlCol="0">
            <a:spAutoFit/>
          </a:bodyPr>
          <a:lstStyle/>
          <a:p>
            <a:r>
              <a:rPr lang="en-US" altLang="zh-CN" sz="2000" b="1" i="1" dirty="0" smtClean="0">
                <a:solidFill>
                  <a:schemeClr val="accent1"/>
                </a:solidFill>
              </a:rPr>
              <a:t>When I was 12 years old </a:t>
            </a:r>
            <a:r>
              <a:rPr lang="en-US" altLang="zh-CN" sz="2000" i="1" dirty="0" smtClean="0">
                <a:solidFill>
                  <a:srgbClr val="FF0000"/>
                </a:solidFill>
              </a:rPr>
              <a:t>and just graduated from elementary school, I went to </a:t>
            </a:r>
            <a:r>
              <a:rPr lang="en-US" altLang="zh-CN" sz="2000" b="1" i="1" dirty="0" smtClean="0">
                <a:solidFill>
                  <a:schemeClr val="accent1"/>
                </a:solidFill>
              </a:rPr>
              <a:t>Beijing</a:t>
            </a:r>
            <a:r>
              <a:rPr lang="en-US" altLang="zh-CN" sz="2000" i="1" dirty="0" smtClean="0">
                <a:solidFill>
                  <a:srgbClr val="FF0000"/>
                </a:solidFill>
              </a:rPr>
              <a:t> with my dad to see the 2008 Olympic Games. I loved basketball, so I wanted to watch the Chinese basketball team playing and I especially wanted to see Yao Ming playing. </a:t>
            </a:r>
            <a:r>
              <a:rPr lang="en-US" altLang="zh-CN" sz="2000" b="1" i="1" dirty="0" smtClean="0">
                <a:solidFill>
                  <a:schemeClr val="accent1"/>
                </a:solidFill>
              </a:rPr>
              <a:t>First</a:t>
            </a:r>
            <a:r>
              <a:rPr lang="en-US" altLang="zh-CN" sz="2000" i="1" dirty="0" smtClean="0">
                <a:solidFill>
                  <a:srgbClr val="FF0000"/>
                </a:solidFill>
              </a:rPr>
              <a:t>, we tried to buy tickets online, but all tickets for basketball games had been sold out. Of course, I was very disappointed. </a:t>
            </a:r>
            <a:r>
              <a:rPr lang="en-US" altLang="zh-CN" sz="2000" b="1" i="1" dirty="0" smtClean="0">
                <a:solidFill>
                  <a:schemeClr val="accent1"/>
                </a:solidFill>
              </a:rPr>
              <a:t>Then</a:t>
            </a:r>
            <a:r>
              <a:rPr lang="en-US" altLang="zh-CN" sz="2000" i="1" dirty="0" smtClean="0">
                <a:solidFill>
                  <a:srgbClr val="FF0000"/>
                </a:solidFill>
              </a:rPr>
              <a:t> we went to the stadium to see if someone would be selling extra tickets. </a:t>
            </a:r>
            <a:r>
              <a:rPr lang="en-US" altLang="zh-CN" sz="2000" b="1" i="1" dirty="0" smtClean="0">
                <a:solidFill>
                  <a:schemeClr val="accent1"/>
                </a:solidFill>
              </a:rPr>
              <a:t>After we waited for hours</a:t>
            </a:r>
            <a:r>
              <a:rPr lang="en-US" altLang="zh-CN" sz="2000" i="1" dirty="0" smtClean="0">
                <a:solidFill>
                  <a:srgbClr val="FF0000"/>
                </a:solidFill>
              </a:rPr>
              <a:t>, we became </a:t>
            </a:r>
            <a:r>
              <a:rPr lang="en-US" altLang="zh-CN" sz="2000" b="1" i="1" dirty="0" smtClean="0">
                <a:solidFill>
                  <a:schemeClr val="accent1"/>
                </a:solidFill>
              </a:rPr>
              <a:t>hopeless</a:t>
            </a:r>
            <a:r>
              <a:rPr lang="en-US" altLang="zh-CN" sz="2000" i="1" dirty="0" smtClean="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7072362" cy="1215576"/>
            <a:chOff x="857224" y="1500174"/>
            <a:chExt cx="7072362" cy="121557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15421"/>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Think about an exciting or a</a:t>
              </a:r>
            </a:p>
            <a:p>
              <a:r>
                <a:rPr lang="en-US" altLang="zh-CN" sz="2400" dirty="0" smtClean="0">
                  <a:latin typeface="Arial" pitchFamily="34" charset="0"/>
                  <a:cs typeface="Arial" pitchFamily="34" charset="0"/>
                </a:rPr>
                <a:t>frightening experience you’ve had and share it</a:t>
              </a:r>
            </a:p>
            <a:p>
              <a:r>
                <a:rPr lang="en-US" altLang="zh-CN" sz="2400" dirty="0" smtClean="0">
                  <a:latin typeface="Arial" pitchFamily="34" charset="0"/>
                  <a:cs typeface="Arial" pitchFamily="34" charset="0"/>
                </a:rPr>
                <a:t>with your partner. </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65523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4" name="TextBox 13"/>
          <p:cNvSpPr txBox="1"/>
          <p:nvPr/>
        </p:nvSpPr>
        <p:spPr>
          <a:xfrm>
            <a:off x="1214414" y="3714752"/>
            <a:ext cx="6858048" cy="2554545"/>
          </a:xfrm>
          <a:prstGeom prst="rect">
            <a:avLst/>
          </a:prstGeom>
          <a:noFill/>
        </p:spPr>
        <p:txBody>
          <a:bodyPr wrap="square" rtlCol="0">
            <a:spAutoFit/>
          </a:bodyPr>
          <a:lstStyle/>
          <a:p>
            <a:r>
              <a:rPr lang="en-US" altLang="zh-CN" sz="2000" i="1" dirty="0" smtClean="0">
                <a:solidFill>
                  <a:srgbClr val="FF0000"/>
                </a:solidFill>
              </a:rPr>
              <a:t>But just when we were about to leave, a man came up to us and said he had an extra ticket because his friend couldn’t make it due to an emergency. We were </a:t>
            </a:r>
            <a:r>
              <a:rPr lang="en-US" altLang="zh-CN" sz="2000" b="1" i="1" dirty="0" smtClean="0">
                <a:solidFill>
                  <a:schemeClr val="accent1"/>
                </a:solidFill>
              </a:rPr>
              <a:t>overjoyed</a:t>
            </a:r>
            <a:r>
              <a:rPr lang="en-US" altLang="zh-CN" sz="2000" i="1" dirty="0" smtClean="0">
                <a:solidFill>
                  <a:srgbClr val="FF0000"/>
                </a:solidFill>
              </a:rPr>
              <a:t>. Immediately, my dad bought the ticket, and told me to rush in – he would wait outside. </a:t>
            </a:r>
            <a:r>
              <a:rPr lang="en-US" altLang="zh-CN" sz="2000" b="1" i="1" dirty="0" smtClean="0">
                <a:solidFill>
                  <a:schemeClr val="accent1"/>
                </a:solidFill>
              </a:rPr>
              <a:t>Finally</a:t>
            </a:r>
            <a:r>
              <a:rPr lang="en-US" altLang="zh-CN" sz="2000" i="1" dirty="0" smtClean="0">
                <a:solidFill>
                  <a:srgbClr val="FF0000"/>
                </a:solidFill>
              </a:rPr>
              <a:t>, I was able to watch the game between the Chinese team and the German team. I enjoyed the game greatly and I was </a:t>
            </a:r>
            <a:r>
              <a:rPr lang="en-US" altLang="zh-CN" sz="2000" b="1" i="1" dirty="0" smtClean="0">
                <a:solidFill>
                  <a:schemeClr val="accent1"/>
                </a:solidFill>
              </a:rPr>
              <a:t>excited</a:t>
            </a:r>
            <a:r>
              <a:rPr lang="en-US" altLang="zh-CN" sz="2000" i="1" dirty="0" smtClean="0">
                <a:solidFill>
                  <a:srgbClr val="FF0000"/>
                </a:solidFill>
              </a:rPr>
              <a:t> when China won. The best thing was that I </a:t>
            </a:r>
            <a:r>
              <a:rPr lang="en-US" altLang="zh-CN" sz="2000" i="1" dirty="0" err="1" smtClean="0">
                <a:solidFill>
                  <a:srgbClr val="FF0000"/>
                </a:solidFill>
              </a:rPr>
              <a:t>sawYao</a:t>
            </a:r>
            <a:r>
              <a:rPr lang="en-US" altLang="zh-CN" sz="2000" i="1" dirty="0" smtClean="0">
                <a:solidFill>
                  <a:srgbClr val="FF0000"/>
                </a:solidFill>
              </a:rPr>
              <a:t> Ming. What a wonderful experience!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142976" y="2857496"/>
            <a:ext cx="6215106" cy="2677656"/>
          </a:xfrm>
          <a:prstGeom prst="rect">
            <a:avLst/>
          </a:prstGeom>
        </p:spPr>
        <p:txBody>
          <a:bodyPr wrap="square">
            <a:spAutoFit/>
          </a:bodyPr>
          <a:lstStyle/>
          <a:p>
            <a:pPr marL="180975" indent="-180975"/>
            <a:r>
              <a:rPr lang="en-US" altLang="zh-CN" sz="2400" dirty="0" smtClean="0"/>
              <a:t>1 Have you ever been to a wedding? If yes, did you enjoy it? Why or why not?</a:t>
            </a:r>
          </a:p>
          <a:p>
            <a:pPr marL="180975" indent="-180975"/>
            <a:r>
              <a:rPr lang="en-US" altLang="zh-CN" sz="2400" i="1" dirty="0" smtClean="0">
                <a:solidFill>
                  <a:srgbClr val="FF0000"/>
                </a:solidFill>
              </a:rPr>
              <a:t>  Yes, I have been to a wedding. It was the wedding of my best friend’s sister. I enjoyed it very much because there was a lot of delicious food and I met a lot of friends there.</a:t>
            </a:r>
          </a:p>
          <a:p>
            <a:pPr marL="180975" indent="-180975"/>
            <a:endParaRPr lang="en-US" altLang="zh-CN" sz="2400" i="1" dirty="0" smtClean="0">
              <a:solidFill>
                <a:srgbClr val="FF0000"/>
              </a:solidFill>
            </a:endParaRPr>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lide(fromBottom)">
                                      <p:cBhvr>
                                        <p:cTn id="1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142976" y="2857496"/>
            <a:ext cx="6929486" cy="3908762"/>
          </a:xfrm>
          <a:prstGeom prst="rect">
            <a:avLst/>
          </a:prstGeom>
        </p:spPr>
        <p:txBody>
          <a:bodyPr wrap="square">
            <a:spAutoFit/>
          </a:bodyPr>
          <a:lstStyle/>
          <a:p>
            <a:pPr marL="180975" indent="-180975"/>
            <a:r>
              <a:rPr lang="en-US" altLang="zh-CN" sz="2400" dirty="0" smtClean="0"/>
              <a:t>2 Do you know anything about a traditional Chinese wedding? Mention at least three things.</a:t>
            </a:r>
          </a:p>
          <a:p>
            <a:pPr marL="252000" indent="-252000"/>
            <a:r>
              <a:rPr lang="en-US" altLang="zh-CN" sz="2000" i="1" dirty="0" smtClean="0">
                <a:solidFill>
                  <a:srgbClr val="FF0000"/>
                </a:solidFill>
              </a:rPr>
              <a:t>     Yes, I do. </a:t>
            </a:r>
            <a:r>
              <a:rPr lang="en-US" altLang="zh-CN" sz="2000" b="1" i="1" dirty="0" smtClean="0">
                <a:solidFill>
                  <a:schemeClr val="accent1"/>
                </a:solidFill>
              </a:rPr>
              <a:t>First</a:t>
            </a:r>
            <a:r>
              <a:rPr lang="en-US" altLang="zh-CN" sz="2000" i="1" dirty="0" smtClean="0">
                <a:solidFill>
                  <a:srgbClr val="FF0000"/>
                </a:solidFill>
              </a:rPr>
              <a:t>, there is the ritual of bowing at traditional Chinese weddings. The bride and the groom bow to show their respect first to Heaven and Earth, then to their parents, and finally to each other. </a:t>
            </a:r>
            <a:r>
              <a:rPr lang="en-US" altLang="zh-CN" sz="2000" b="1" i="1" dirty="0" smtClean="0">
                <a:solidFill>
                  <a:schemeClr val="accent1"/>
                </a:solidFill>
              </a:rPr>
              <a:t>Second</a:t>
            </a:r>
            <a:r>
              <a:rPr lang="en-US" altLang="zh-CN" sz="2000" i="1" dirty="0" smtClean="0">
                <a:solidFill>
                  <a:srgbClr val="FF0000"/>
                </a:solidFill>
              </a:rPr>
              <a:t>, there is always a huge wedding banquet. Family members and friends are invited to the wedding banquet. A huge amount of food is served along with liquor and wine. </a:t>
            </a:r>
            <a:r>
              <a:rPr lang="en-US" altLang="zh-CN" sz="2000" b="1" i="1" dirty="0" smtClean="0">
                <a:solidFill>
                  <a:schemeClr val="accent1"/>
                </a:solidFill>
              </a:rPr>
              <a:t>Third</a:t>
            </a:r>
            <a:r>
              <a:rPr lang="en-US" altLang="zh-CN" sz="2000" i="1" dirty="0" smtClean="0">
                <a:solidFill>
                  <a:srgbClr val="FF0000"/>
                </a:solidFill>
              </a:rPr>
              <a:t>, the red color is used to create a happy atmosphere. Colors play a significant role in Chinese culture, both then and now. Red is the traditional wedding color as it signifies joy, love, and prosperity. </a:t>
            </a:r>
            <a:endParaRPr lang="en-US" altLang="zh-CN" sz="2400" i="1" dirty="0" smtClean="0">
              <a:solidFill>
                <a:srgbClr val="FF0000"/>
              </a:solidFill>
            </a:endParaRPr>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slide(fromBottom)">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500990" cy="476912"/>
            <a:chOff x="857224" y="1500174"/>
            <a:chExt cx="7500990"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7143800"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the video clip and check the true statements.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TextBox 12"/>
          <p:cNvSpPr txBox="1"/>
          <p:nvPr/>
        </p:nvSpPr>
        <p:spPr>
          <a:xfrm>
            <a:off x="1142976" y="3000372"/>
            <a:ext cx="6500858" cy="4062651"/>
          </a:xfrm>
          <a:prstGeom prst="rect">
            <a:avLst/>
          </a:prstGeom>
          <a:noFill/>
        </p:spPr>
        <p:txBody>
          <a:bodyPr wrap="square" rtlCol="0">
            <a:spAutoFit/>
          </a:bodyPr>
          <a:lstStyle/>
          <a:p>
            <a:pPr marL="252000" indent="-252000"/>
            <a:r>
              <a:rPr lang="en-US" altLang="zh-CN" i="1" dirty="0" smtClean="0"/>
              <a:t> </a:t>
            </a:r>
            <a:r>
              <a:rPr lang="en-US" altLang="zh-CN" sz="2400" dirty="0" smtClean="0"/>
              <a:t>1 Preparations for traditional Cretan weddings often last for several </a:t>
            </a:r>
            <a:r>
              <a:rPr lang="en-US" altLang="zh-CN" sz="2400" b="1" dirty="0" smtClean="0">
                <a:solidFill>
                  <a:schemeClr val="accent1"/>
                </a:solidFill>
              </a:rPr>
              <a:t>weeks</a:t>
            </a:r>
            <a:r>
              <a:rPr lang="en-US" altLang="zh-CN" sz="2400" dirty="0" smtClean="0"/>
              <a:t>.</a:t>
            </a:r>
          </a:p>
          <a:p>
            <a:pPr marL="252000" indent="-252000"/>
            <a:r>
              <a:rPr lang="zh-CN" altLang="en-US" i="1" dirty="0" smtClean="0"/>
              <a:t> </a:t>
            </a:r>
            <a:r>
              <a:rPr lang="en-US" altLang="zh-CN" sz="2400" dirty="0" smtClean="0"/>
              <a:t>2</a:t>
            </a:r>
            <a:r>
              <a:rPr lang="en-US" altLang="zh-CN" b="1" i="1" dirty="0" smtClean="0"/>
              <a:t> </a:t>
            </a:r>
            <a:r>
              <a:rPr lang="en-US" altLang="zh-CN" sz="2400" dirty="0" smtClean="0"/>
              <a:t>The whole of Maria’s village has turned out to see her get married.</a:t>
            </a:r>
          </a:p>
          <a:p>
            <a:pPr marL="252000" indent="-252000"/>
            <a:r>
              <a:rPr lang="en-US" altLang="zh-CN" sz="2400" dirty="0" smtClean="0"/>
              <a:t>3 The bride arrives with </a:t>
            </a:r>
            <a:r>
              <a:rPr lang="en-US" altLang="zh-CN" sz="2400" b="1" dirty="0" smtClean="0">
                <a:solidFill>
                  <a:schemeClr val="accent1"/>
                </a:solidFill>
              </a:rPr>
              <a:t>both</a:t>
            </a:r>
            <a:r>
              <a:rPr lang="en-US" altLang="zh-CN" sz="2400" dirty="0" smtClean="0"/>
              <a:t> her father </a:t>
            </a:r>
            <a:r>
              <a:rPr lang="en-US" altLang="zh-CN" sz="2400" b="1" dirty="0" smtClean="0">
                <a:solidFill>
                  <a:schemeClr val="accent1"/>
                </a:solidFill>
              </a:rPr>
              <a:t>and her mother</a:t>
            </a:r>
            <a:r>
              <a:rPr lang="en-US" altLang="zh-CN" sz="2400" dirty="0" smtClean="0"/>
              <a:t>.</a:t>
            </a:r>
          </a:p>
          <a:p>
            <a:pPr marL="252000" indent="-252000"/>
            <a:r>
              <a:rPr lang="en-US" altLang="zh-CN" sz="2400" dirty="0" smtClean="0"/>
              <a:t>4 The meat of 150 sheep was served at the wedding feast.</a:t>
            </a:r>
          </a:p>
          <a:p>
            <a:pPr marL="216000" indent="-252000"/>
            <a:r>
              <a:rPr lang="en-US" altLang="zh-CN" sz="2400" dirty="0" smtClean="0"/>
              <a:t>5 Maria and </a:t>
            </a:r>
            <a:r>
              <a:rPr lang="en-US" altLang="zh-CN" sz="2400" dirty="0" err="1" smtClean="0"/>
              <a:t>Jorgos</a:t>
            </a:r>
            <a:r>
              <a:rPr lang="en-US" altLang="zh-CN" sz="2400" dirty="0" smtClean="0"/>
              <a:t>’ first dance as man and wife includes </a:t>
            </a:r>
            <a:r>
              <a:rPr lang="en-US" altLang="zh-CN" sz="2400" b="1" dirty="0" smtClean="0">
                <a:solidFill>
                  <a:schemeClr val="accent1"/>
                </a:solidFill>
              </a:rPr>
              <a:t>all the guests</a:t>
            </a:r>
            <a:r>
              <a:rPr lang="en-US" altLang="zh-CN" sz="2400" dirty="0" smtClean="0"/>
              <a:t>. </a:t>
            </a:r>
          </a:p>
          <a:p>
            <a:endParaRPr lang="zh-CN" altLang="en-US" dirty="0"/>
          </a:p>
        </p:txBody>
      </p:sp>
      <p:sp>
        <p:nvSpPr>
          <p:cNvPr id="16" name="TextBox 15"/>
          <p:cNvSpPr txBox="1"/>
          <p:nvPr/>
        </p:nvSpPr>
        <p:spPr>
          <a:xfrm>
            <a:off x="857224" y="3845486"/>
            <a:ext cx="3571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i="1" dirty="0" smtClean="0">
                <a:solidFill>
                  <a:srgbClr val="FF0000"/>
                </a:solidFill>
              </a:rPr>
              <a:t>✔</a:t>
            </a:r>
            <a:endParaRPr lang="zh-CN" altLang="en-US" dirty="0">
              <a:solidFill>
                <a:srgbClr val="FF0000"/>
              </a:solidFill>
            </a:endParaRPr>
          </a:p>
        </p:txBody>
      </p:sp>
      <p:sp>
        <p:nvSpPr>
          <p:cNvPr id="17" name="TextBox 16"/>
          <p:cNvSpPr txBox="1"/>
          <p:nvPr/>
        </p:nvSpPr>
        <p:spPr>
          <a:xfrm>
            <a:off x="5357818" y="3357562"/>
            <a:ext cx="1071570" cy="461665"/>
          </a:xfrm>
          <a:prstGeom prst="rect">
            <a:avLst/>
          </a:prstGeom>
          <a:noFill/>
        </p:spPr>
        <p:txBody>
          <a:bodyPr wrap="square" rtlCol="0">
            <a:spAutoFit/>
          </a:bodyPr>
          <a:lstStyle/>
          <a:p>
            <a:r>
              <a:rPr lang="en-US" altLang="zh-CN" sz="2400" i="1" dirty="0" smtClean="0">
                <a:solidFill>
                  <a:srgbClr val="FF0000"/>
                </a:solidFill>
              </a:rPr>
              <a:t>days</a:t>
            </a:r>
            <a:endParaRPr lang="zh-CN" altLang="en-US" sz="2400" i="1" dirty="0">
              <a:solidFill>
                <a:srgbClr val="FF0000"/>
              </a:solidFill>
            </a:endParaRPr>
          </a:p>
        </p:txBody>
      </p:sp>
      <p:sp>
        <p:nvSpPr>
          <p:cNvPr id="18" name="TextBox 17"/>
          <p:cNvSpPr txBox="1"/>
          <p:nvPr/>
        </p:nvSpPr>
        <p:spPr>
          <a:xfrm>
            <a:off x="3143240" y="4786322"/>
            <a:ext cx="2000264" cy="461665"/>
          </a:xfrm>
          <a:prstGeom prst="rect">
            <a:avLst/>
          </a:prstGeom>
          <a:noFill/>
        </p:spPr>
        <p:txBody>
          <a:bodyPr wrap="square" rtlCol="0">
            <a:spAutoFit/>
          </a:bodyPr>
          <a:lstStyle/>
          <a:p>
            <a:r>
              <a:rPr lang="en-US" altLang="zh-CN" sz="2400" i="1" dirty="0" smtClean="0">
                <a:solidFill>
                  <a:srgbClr val="FF0000"/>
                </a:solidFill>
              </a:rPr>
              <a:t>her father</a:t>
            </a:r>
            <a:endParaRPr lang="zh-CN" altLang="en-US" sz="2400" i="1" dirty="0">
              <a:solidFill>
                <a:srgbClr val="FF0000"/>
              </a:solidFill>
            </a:endParaRPr>
          </a:p>
        </p:txBody>
      </p:sp>
      <p:sp>
        <p:nvSpPr>
          <p:cNvPr id="19" name="TextBox 18"/>
          <p:cNvSpPr txBox="1"/>
          <p:nvPr/>
        </p:nvSpPr>
        <p:spPr>
          <a:xfrm>
            <a:off x="857224" y="5274246"/>
            <a:ext cx="3571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i="1" dirty="0" smtClean="0">
                <a:solidFill>
                  <a:srgbClr val="FF0000"/>
                </a:solidFill>
              </a:rPr>
              <a:t>✔</a:t>
            </a:r>
            <a:endParaRPr lang="zh-CN" altLang="en-US" dirty="0">
              <a:solidFill>
                <a:srgbClr val="FF0000"/>
              </a:solidFill>
            </a:endParaRPr>
          </a:p>
        </p:txBody>
      </p:sp>
      <p:sp>
        <p:nvSpPr>
          <p:cNvPr id="21" name="TextBox 20"/>
          <p:cNvSpPr txBox="1"/>
          <p:nvPr/>
        </p:nvSpPr>
        <p:spPr>
          <a:xfrm>
            <a:off x="5000628" y="6286520"/>
            <a:ext cx="2714644" cy="461665"/>
          </a:xfrm>
          <a:prstGeom prst="rect">
            <a:avLst/>
          </a:prstGeom>
          <a:noFill/>
        </p:spPr>
        <p:txBody>
          <a:bodyPr wrap="square" rtlCol="0">
            <a:spAutoFit/>
          </a:bodyPr>
          <a:lstStyle/>
          <a:p>
            <a:r>
              <a:rPr lang="en-US" altLang="zh-CN" sz="2400" i="1" dirty="0" smtClean="0">
                <a:solidFill>
                  <a:srgbClr val="FF0000"/>
                </a:solidFill>
              </a:rPr>
              <a:t>all the close family</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Bottom)">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20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Bottom)">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20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Bottom)">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fade">
                                      <p:cBhvr>
                                        <p:cTn id="42" dur="2000"/>
                                        <p:tgtEl>
                                          <p:spTgt spid="1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1"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slide(fromBottom)">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xEl>
                                              <p:pRg st="4" end="4"/>
                                            </p:txEl>
                                          </p:spTgt>
                                        </p:tgtEl>
                                        <p:attrNameLst>
                                          <p:attrName>style.visibility</p:attrName>
                                        </p:attrNameLst>
                                      </p:cBhvr>
                                      <p:to>
                                        <p:strVal val="visible"/>
                                      </p:to>
                                    </p:set>
                                    <p:animEffect transition="in" filter="fade">
                                      <p:cBhvr>
                                        <p:cTn id="52" dur="2000"/>
                                        <p:tgtEl>
                                          <p:spTgt spid="1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slide(fromBottom)">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19" grpId="1"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846244"/>
            <a:chOff x="857224" y="1500174"/>
            <a:chExt cx="7072362" cy="846244"/>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Watch the video clip again and answer the following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108798"/>
            <a:ext cx="6786610" cy="3046988"/>
          </a:xfrm>
          <a:prstGeom prst="rect">
            <a:avLst/>
          </a:prstGeom>
        </p:spPr>
        <p:txBody>
          <a:bodyPr wrap="square">
            <a:spAutoFit/>
          </a:bodyPr>
          <a:lstStyle/>
          <a:p>
            <a:pPr marL="180975" indent="-180975"/>
            <a:r>
              <a:rPr lang="en-US" altLang="zh-CN" sz="2400" dirty="0" smtClean="0"/>
              <a:t>1 What is special about Crete?</a:t>
            </a:r>
          </a:p>
          <a:p>
            <a:pPr marL="180975" indent="-180975"/>
            <a:r>
              <a:rPr lang="en-US" altLang="zh-CN" sz="2400" dirty="0" smtClean="0"/>
              <a:t>   </a:t>
            </a:r>
            <a:r>
              <a:rPr lang="en-US" altLang="zh-CN" sz="2400" i="1" dirty="0" smtClean="0">
                <a:solidFill>
                  <a:srgbClr val="FF0000"/>
                </a:solidFill>
              </a:rPr>
              <a:t>Crete is the biggest island in Greece.</a:t>
            </a:r>
          </a:p>
          <a:p>
            <a:pPr marL="180975" indent="-180975"/>
            <a:r>
              <a:rPr lang="en-US" altLang="zh-CN" sz="2400" dirty="0" smtClean="0"/>
              <a:t>2 How is the bride feeling?</a:t>
            </a:r>
          </a:p>
          <a:p>
            <a:pPr marL="180975" indent="-180975"/>
            <a:r>
              <a:rPr lang="en-US" altLang="zh-CN" sz="2400" b="1" i="1" dirty="0" smtClean="0">
                <a:solidFill>
                  <a:srgbClr val="FF0000"/>
                </a:solidFill>
              </a:rPr>
              <a:t>   </a:t>
            </a:r>
            <a:r>
              <a:rPr lang="en-US" altLang="zh-CN" sz="2400" i="1" dirty="0" smtClean="0">
                <a:solidFill>
                  <a:srgbClr val="FF0000"/>
                </a:solidFill>
              </a:rPr>
              <a:t>She is a little nervous.</a:t>
            </a:r>
          </a:p>
          <a:p>
            <a:pPr marL="180975" indent="-180975"/>
            <a:r>
              <a:rPr lang="en-US" altLang="zh-CN" sz="2400" dirty="0" smtClean="0"/>
              <a:t>3 How many people are expected to go to the wedding?</a:t>
            </a:r>
          </a:p>
          <a:p>
            <a:pPr marL="180975" indent="-180975"/>
            <a:r>
              <a:rPr lang="en-US" altLang="zh-CN" sz="2400" dirty="0" smtClean="0"/>
              <a:t>   </a:t>
            </a:r>
            <a:r>
              <a:rPr lang="en-US" altLang="zh-CN" sz="2400" i="1" dirty="0" smtClean="0">
                <a:solidFill>
                  <a:srgbClr val="FF0000"/>
                </a:solidFill>
              </a:rPr>
              <a:t>All the women in the village are helping prepare the wedding feast.</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slide(fromBottom)">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fade">
                                      <p:cBhvr>
                                        <p:cTn id="22" dur="20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slide(fromBottom)">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20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slide(fromBottom)">
                                      <p:cBhvr>
                                        <p:cTn id="3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846244"/>
            <a:chOff x="857224" y="1500174"/>
            <a:chExt cx="7072362" cy="846244"/>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Watch the video clip again and answer the following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108798"/>
            <a:ext cx="6786610" cy="2677656"/>
          </a:xfrm>
          <a:prstGeom prst="rect">
            <a:avLst/>
          </a:prstGeom>
        </p:spPr>
        <p:txBody>
          <a:bodyPr wrap="square">
            <a:spAutoFit/>
          </a:bodyPr>
          <a:lstStyle/>
          <a:p>
            <a:pPr marL="180975" indent="-180975"/>
            <a:r>
              <a:rPr lang="en-US" altLang="zh-CN" sz="2400" dirty="0" smtClean="0"/>
              <a:t>1 What is special about Crete?</a:t>
            </a:r>
          </a:p>
          <a:p>
            <a:pPr marL="180975" indent="-180975"/>
            <a:r>
              <a:rPr lang="en-US" altLang="zh-CN" sz="2400" dirty="0" smtClean="0"/>
              <a:t>   </a:t>
            </a:r>
            <a:r>
              <a:rPr lang="en-US" altLang="zh-CN" sz="2400" i="1" dirty="0" smtClean="0">
                <a:solidFill>
                  <a:srgbClr val="FF0000"/>
                </a:solidFill>
              </a:rPr>
              <a:t>Crete is the biggest island in Greece.</a:t>
            </a:r>
          </a:p>
          <a:p>
            <a:pPr marL="180975" indent="-180975"/>
            <a:r>
              <a:rPr lang="en-US" altLang="zh-CN" sz="2400" dirty="0" smtClean="0"/>
              <a:t>2 How is the bride feeling?</a:t>
            </a:r>
          </a:p>
          <a:p>
            <a:pPr marL="180975" indent="-180975"/>
            <a:r>
              <a:rPr lang="en-US" altLang="zh-CN" sz="2400" b="1" i="1" dirty="0" smtClean="0">
                <a:solidFill>
                  <a:srgbClr val="FF0000"/>
                </a:solidFill>
              </a:rPr>
              <a:t>   </a:t>
            </a:r>
            <a:r>
              <a:rPr lang="en-US" altLang="zh-CN" sz="2400" i="1" dirty="0" smtClean="0">
                <a:solidFill>
                  <a:srgbClr val="FF0000"/>
                </a:solidFill>
              </a:rPr>
              <a:t>She is a little nervous.</a:t>
            </a:r>
          </a:p>
          <a:p>
            <a:pPr marL="180975" indent="-180975"/>
            <a:r>
              <a:rPr lang="en-US" altLang="zh-CN" sz="2400" dirty="0" smtClean="0"/>
              <a:t>3 Who is helping with the wedding?</a:t>
            </a:r>
          </a:p>
          <a:p>
            <a:pPr marL="180975" indent="-180975"/>
            <a:r>
              <a:rPr lang="en-US" altLang="zh-CN" sz="2400" dirty="0" smtClean="0"/>
              <a:t>   </a:t>
            </a:r>
            <a:r>
              <a:rPr lang="en-US" altLang="zh-CN" sz="2400" i="1" dirty="0" smtClean="0">
                <a:solidFill>
                  <a:srgbClr val="FF0000"/>
                </a:solidFill>
              </a:rPr>
              <a:t>All the women in the village are helping prepare the wedding feast.</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20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slide(fromBottom)">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fade">
                                      <p:cBhvr>
                                        <p:cTn id="22" dur="20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slide(fromBottom)">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20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slide(fromBottom)">
                                      <p:cBhvr>
                                        <p:cTn id="3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846244"/>
            <a:chOff x="857224" y="1500174"/>
            <a:chExt cx="7072362" cy="846244"/>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Watch the video clip again and answer the following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108798"/>
            <a:ext cx="6786610" cy="3785652"/>
          </a:xfrm>
          <a:prstGeom prst="rect">
            <a:avLst/>
          </a:prstGeom>
        </p:spPr>
        <p:txBody>
          <a:bodyPr wrap="square">
            <a:spAutoFit/>
          </a:bodyPr>
          <a:lstStyle/>
          <a:p>
            <a:pPr marL="180975" indent="-180975"/>
            <a:r>
              <a:rPr lang="en-US" altLang="zh-CN" sz="2400" dirty="0" smtClean="0"/>
              <a:t>4 How many people are expected to go to the wedding?</a:t>
            </a:r>
          </a:p>
          <a:p>
            <a:pPr marL="180975" indent="-180975"/>
            <a:r>
              <a:rPr lang="en-US" altLang="zh-CN" sz="2400" dirty="0" smtClean="0"/>
              <a:t>   </a:t>
            </a:r>
            <a:r>
              <a:rPr lang="en-US" altLang="zh-CN" sz="2400" i="1" dirty="0" smtClean="0">
                <a:solidFill>
                  <a:srgbClr val="FF0000"/>
                </a:solidFill>
              </a:rPr>
              <a:t>About 1,500 people.</a:t>
            </a:r>
          </a:p>
          <a:p>
            <a:pPr marL="180975" indent="-180975"/>
            <a:r>
              <a:rPr lang="en-US" altLang="zh-CN" sz="2400" dirty="0" smtClean="0"/>
              <a:t>5 What do guests give to the bride and bridegroom as gifts?</a:t>
            </a:r>
          </a:p>
          <a:p>
            <a:pPr marL="180975" indent="-180975"/>
            <a:r>
              <a:rPr lang="en-US" altLang="zh-CN" sz="2400" dirty="0" smtClean="0"/>
              <a:t>   </a:t>
            </a:r>
            <a:r>
              <a:rPr lang="en-US" altLang="zh-CN" sz="2400" i="1" dirty="0" smtClean="0">
                <a:solidFill>
                  <a:srgbClr val="FF0000"/>
                </a:solidFill>
              </a:rPr>
              <a:t>They give money as gifts.</a:t>
            </a:r>
          </a:p>
          <a:p>
            <a:pPr marL="180975" indent="-180975"/>
            <a:r>
              <a:rPr lang="en-US" altLang="zh-CN" sz="2400" dirty="0" smtClean="0"/>
              <a:t>6 What does Francesco mean by saying “I’m destroyed”?</a:t>
            </a:r>
          </a:p>
          <a:p>
            <a:pPr marL="180975" indent="-180975"/>
            <a:r>
              <a:rPr lang="en-US" altLang="zh-CN" sz="2400" dirty="0" smtClean="0"/>
              <a:t>   </a:t>
            </a:r>
            <a:r>
              <a:rPr lang="en-US" altLang="zh-CN" sz="2400" i="1" dirty="0" smtClean="0">
                <a:solidFill>
                  <a:srgbClr val="FF0000"/>
                </a:solidFill>
              </a:rPr>
              <a:t>There is so much to see, do and eat at the wedding. Francesco is overwhelmed by all that.</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slide(fromBottom)">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20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slide(fromBottom)">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20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slide(fromBottom)">
                                      <p:cBhvr>
                                        <p:cTn id="32"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2786058"/>
            <a:ext cx="7358114" cy="461665"/>
          </a:xfrm>
          <a:prstGeom prst="rect">
            <a:avLst/>
          </a:prstGeom>
        </p:spPr>
        <p:txBody>
          <a:bodyPr wrap="square">
            <a:spAutoFit/>
          </a:bodyPr>
          <a:lstStyle/>
          <a:p>
            <a:pPr marL="180975" indent="-180975"/>
            <a:r>
              <a:rPr lang="en-US" altLang="zh-CN" sz="2400" dirty="0" smtClean="0"/>
              <a:t>1 Do you like the Greek wedding style? Why or why not?</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2" name="矩形 11"/>
          <p:cNvSpPr/>
          <p:nvPr/>
        </p:nvSpPr>
        <p:spPr>
          <a:xfrm>
            <a:off x="1357290" y="3335254"/>
            <a:ext cx="7358114" cy="2308324"/>
          </a:xfrm>
          <a:prstGeom prst="rect">
            <a:avLst/>
          </a:prstGeom>
        </p:spPr>
        <p:txBody>
          <a:bodyPr wrap="square">
            <a:spAutoFit/>
          </a:bodyPr>
          <a:lstStyle/>
          <a:p>
            <a:pPr marL="288000" indent="-324000">
              <a:buFont typeface="Arial" pitchFamily="34" charset="0"/>
              <a:buChar char="•"/>
            </a:pPr>
            <a:r>
              <a:rPr lang="en-US" altLang="zh-CN" sz="2400" i="1" dirty="0" smtClean="0">
                <a:solidFill>
                  <a:srgbClr val="FF0000"/>
                </a:solidFill>
              </a:rPr>
              <a:t>I really like the Greek wedding style. I like the music and the dance very much. I can tell how excited people are and how much they enjoy the occasion. At a Greek wedding, people can gather together with their family, relatives, and friends, and fully enjoy music, dance, food and drink. </a:t>
            </a:r>
          </a:p>
        </p:txBody>
      </p:sp>
      <p:sp>
        <p:nvSpPr>
          <p:cNvPr id="13" name="矩形 12"/>
          <p:cNvSpPr/>
          <p:nvPr/>
        </p:nvSpPr>
        <p:spPr>
          <a:xfrm>
            <a:off x="1357290" y="3429000"/>
            <a:ext cx="7358114" cy="2308324"/>
          </a:xfrm>
          <a:prstGeom prst="rect">
            <a:avLst/>
          </a:prstGeom>
          <a:solidFill>
            <a:schemeClr val="bg1"/>
          </a:solidFill>
        </p:spPr>
        <p:txBody>
          <a:bodyPr wrap="square">
            <a:spAutoFit/>
          </a:bodyPr>
          <a:lstStyle/>
          <a:p>
            <a:pPr marL="288000" indent="-324000">
              <a:buFont typeface="Arial" pitchFamily="34" charset="0"/>
              <a:buChar char="•"/>
            </a:pPr>
            <a:r>
              <a:rPr lang="en-US" altLang="zh-CN" sz="2400" i="1" dirty="0" smtClean="0">
                <a:solidFill>
                  <a:srgbClr val="FF0000"/>
                </a:solidFill>
              </a:rPr>
              <a:t>Not really. I don’t particularly like big noisy weddings. I </a:t>
            </a:r>
            <a:r>
              <a:rPr lang="en-US" altLang="zh-CN" sz="2400" b="1" i="1" dirty="0" smtClean="0">
                <a:solidFill>
                  <a:schemeClr val="accent1"/>
                </a:solidFill>
              </a:rPr>
              <a:t>prefer</a:t>
            </a:r>
            <a:r>
              <a:rPr lang="en-US" altLang="zh-CN" sz="2400" i="1" dirty="0" smtClean="0">
                <a:solidFill>
                  <a:srgbClr val="FF0000"/>
                </a:solidFill>
              </a:rPr>
              <a:t> a smaller and quieter wedding. </a:t>
            </a:r>
            <a:r>
              <a:rPr lang="en-US" altLang="zh-CN" sz="2400" b="1" i="1" dirty="0" smtClean="0">
                <a:solidFill>
                  <a:schemeClr val="accent1"/>
                </a:solidFill>
              </a:rPr>
              <a:t>I would rather </a:t>
            </a:r>
            <a:r>
              <a:rPr lang="en-US" altLang="zh-CN" sz="2400" i="1" dirty="0" smtClean="0">
                <a:solidFill>
                  <a:srgbClr val="FF0000"/>
                </a:solidFill>
              </a:rPr>
              <a:t>just invite my family and a few close friends to my wedding.</a:t>
            </a:r>
          </a:p>
          <a:p>
            <a:pPr marL="180975" indent="-180975"/>
            <a:endParaRPr lang="en-US" altLang="zh-CN" sz="2400" dirty="0" smtClean="0"/>
          </a:p>
          <a:p>
            <a:pPr marL="180975" indent="-180975"/>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slide(fromBottom)">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xit" presetSubtype="4" fill="hold" grpId="1" nodeType="clickEffect">
                                  <p:stCondLst>
                                    <p:cond delay="0"/>
                                  </p:stCondLst>
                                  <p:childTnLst>
                                    <p:animEffect transition="out" filter="slide(fromBottom)">
                                      <p:cBhvr>
                                        <p:cTn id="21" dur="500"/>
                                        <p:tgtEl>
                                          <p:spTgt spid="12">
                                            <p:txEl>
                                              <p:pRg st="0" end="0"/>
                                            </p:txEl>
                                          </p:spTgt>
                                        </p:tgtEl>
                                      </p:cBhvr>
                                    </p:animEffect>
                                    <p:set>
                                      <p:cBhvr>
                                        <p:cTn id="22" dur="1" fill="hold">
                                          <p:stCondLst>
                                            <p:cond delay="499"/>
                                          </p:stCondLst>
                                        </p:cTn>
                                        <p:tgtEl>
                                          <p:spTgt spid="12">
                                            <p:txEl>
                                              <p:pRg st="0" end="0"/>
                                            </p:txEl>
                                          </p:spTgt>
                                        </p:tgtEl>
                                        <p:attrNameLst>
                                          <p:attrName>style.visibility</p:attrName>
                                        </p:attrNameLst>
                                      </p:cBhvr>
                                      <p:to>
                                        <p:strVal val="hidden"/>
                                      </p:to>
                                    </p:set>
                                  </p:childTnLst>
                                </p:cTn>
                              </p:par>
                              <p:par>
                                <p:cTn id="23" presetID="1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lide(fromBottom)">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12" grpId="0" build="p"/>
      <p:bldP spid="12" grpId="1" build="allAtOnce"/>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643042" y="4786322"/>
            <a:ext cx="5929354" cy="857256"/>
            <a:chOff x="2428860" y="1835383"/>
            <a:chExt cx="4643470" cy="593485"/>
          </a:xfrm>
        </p:grpSpPr>
        <p:sp>
          <p:nvSpPr>
            <p:cNvPr id="47" name="矩形 46"/>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make a radio program on unusual experiences</a:t>
              </a:r>
            </a:p>
          </p:txBody>
        </p:sp>
        <p:sp>
          <p:nvSpPr>
            <p:cNvPr id="49" name="矩形 4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4</a:t>
              </a:r>
              <a:endParaRPr lang="zh-CN" altLang="en-US" sz="2400" dirty="0">
                <a:solidFill>
                  <a:schemeClr val="tx1"/>
                </a:solidFill>
              </a:endParaRPr>
            </a:p>
          </p:txBody>
        </p:sp>
      </p:grpSp>
      <p:sp>
        <p:nvSpPr>
          <p:cNvPr id="4" name="矩形 3"/>
          <p:cNvSpPr/>
          <p:nvPr/>
        </p:nvSpPr>
        <p:spPr>
          <a:xfrm>
            <a:off x="0" y="0"/>
            <a:ext cx="9144000" cy="11429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Learning objectives</a:t>
            </a:r>
            <a:endParaRPr lang="zh-CN" altLang="en-US" sz="4800" b="1" dirty="0">
              <a:solidFill>
                <a:schemeClr val="tx1"/>
              </a:solidFill>
              <a:latin typeface="+mj-lt"/>
              <a:ea typeface="微软雅黑" panose="020B0503020204020204" pitchFamily="34" charset="-122"/>
            </a:endParaRPr>
          </a:p>
        </p:txBody>
      </p:sp>
      <p:grpSp>
        <p:nvGrpSpPr>
          <p:cNvPr id="35" name="组合 34"/>
          <p:cNvGrpSpPr/>
          <p:nvPr/>
        </p:nvGrpSpPr>
        <p:grpSpPr>
          <a:xfrm>
            <a:off x="1643042" y="1785926"/>
            <a:ext cx="5929354" cy="857256"/>
            <a:chOff x="2428860" y="1835383"/>
            <a:chExt cx="4643470" cy="593485"/>
          </a:xfrm>
        </p:grpSpPr>
        <p:sp>
          <p:nvSpPr>
            <p:cNvPr id="31" name="矩形 30"/>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talk about unusual experience</a:t>
              </a:r>
            </a:p>
          </p:txBody>
        </p:sp>
        <p:sp>
          <p:nvSpPr>
            <p:cNvPr id="33" name="矩形 32"/>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1</a:t>
              </a:r>
              <a:endParaRPr lang="zh-CN" altLang="en-US" sz="2400" dirty="0">
                <a:solidFill>
                  <a:schemeClr val="tx1"/>
                </a:solidFill>
              </a:endParaRPr>
            </a:p>
          </p:txBody>
        </p:sp>
      </p:grpSp>
      <p:grpSp>
        <p:nvGrpSpPr>
          <p:cNvPr id="36" name="组合 35"/>
          <p:cNvGrpSpPr/>
          <p:nvPr/>
        </p:nvGrpSpPr>
        <p:grpSpPr>
          <a:xfrm>
            <a:off x="1643042" y="2786058"/>
            <a:ext cx="5929354" cy="857256"/>
            <a:chOff x="2428860" y="1835383"/>
            <a:chExt cx="4643470" cy="593485"/>
          </a:xfrm>
        </p:grpSpPr>
        <p:sp>
          <p:nvSpPr>
            <p:cNvPr id="38" name="矩形 37"/>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listen for time-order signal words and expressions</a:t>
              </a:r>
            </a:p>
          </p:txBody>
        </p:sp>
        <p:sp>
          <p:nvSpPr>
            <p:cNvPr id="39" name="矩形 3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2</a:t>
              </a:r>
              <a:endParaRPr lang="zh-CN" altLang="en-US" sz="2400" dirty="0">
                <a:solidFill>
                  <a:schemeClr val="tx1"/>
                </a:solidFill>
              </a:endParaRPr>
            </a:p>
          </p:txBody>
        </p:sp>
      </p:grpSp>
      <p:grpSp>
        <p:nvGrpSpPr>
          <p:cNvPr id="42" name="组合 41"/>
          <p:cNvGrpSpPr/>
          <p:nvPr/>
        </p:nvGrpSpPr>
        <p:grpSpPr>
          <a:xfrm>
            <a:off x="1643042" y="3786190"/>
            <a:ext cx="5929355" cy="857256"/>
            <a:chOff x="2428860" y="1835383"/>
            <a:chExt cx="4643471" cy="593485"/>
          </a:xfrm>
        </p:grpSpPr>
        <p:sp>
          <p:nvSpPr>
            <p:cNvPr id="43" name="矩形 42"/>
            <p:cNvSpPr/>
            <p:nvPr/>
          </p:nvSpPr>
          <p:spPr>
            <a:xfrm>
              <a:off x="3044260" y="1835383"/>
              <a:ext cx="4028071"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make phone calls</a:t>
              </a:r>
            </a:p>
          </p:txBody>
        </p:sp>
        <p:sp>
          <p:nvSpPr>
            <p:cNvPr id="45" name="矩形 44"/>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3</a:t>
              </a:r>
              <a:endParaRPr lang="zh-CN" altLang="en-US" sz="2400" dirty="0">
                <a:solidFill>
                  <a:schemeClr val="tx1"/>
                </a:solidFill>
              </a:endParaRPr>
            </a:p>
          </p:txBody>
        </p:sp>
      </p:grpSp>
      <p:pic>
        <p:nvPicPr>
          <p:cNvPr id="15" name="图片 14"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2786058"/>
            <a:ext cx="7358114" cy="830997"/>
          </a:xfrm>
          <a:prstGeom prst="rect">
            <a:avLst/>
          </a:prstGeom>
        </p:spPr>
        <p:txBody>
          <a:bodyPr wrap="square">
            <a:spAutoFit/>
          </a:bodyPr>
          <a:lstStyle/>
          <a:p>
            <a:pPr marL="180975" indent="-180975"/>
            <a:r>
              <a:rPr lang="en-US" altLang="zh-CN" sz="2400" dirty="0" smtClean="0"/>
              <a:t>2 What kind of wedding would you like to have when you get married? Give your reasons.</a:t>
            </a:r>
          </a:p>
        </p:txBody>
      </p:sp>
      <p:pic>
        <p:nvPicPr>
          <p:cNvPr id="11" name="图片 10" descr="87699.gif">
            <a:hlinkClick r:id="rId2" action="ppaction://hlinksldjump"/>
          </p:cNvPr>
          <p:cNvPicPr>
            <a:picLocks noChangeAspect="1"/>
          </p:cNvPicPr>
          <p:nvPr/>
        </p:nvPicPr>
        <p:blipFill>
          <a:blip r:embed="rId3"/>
          <a:stretch>
            <a:fillRect/>
          </a:stretch>
        </p:blipFill>
        <p:spPr>
          <a:xfrm>
            <a:off x="8643966" y="6248424"/>
            <a:ext cx="466724" cy="466724"/>
          </a:xfrm>
          <a:prstGeom prst="rect">
            <a:avLst/>
          </a:prstGeom>
        </p:spPr>
      </p:pic>
      <p:sp>
        <p:nvSpPr>
          <p:cNvPr id="12" name="矩形 11"/>
          <p:cNvSpPr/>
          <p:nvPr/>
        </p:nvSpPr>
        <p:spPr>
          <a:xfrm>
            <a:off x="1357290" y="3643314"/>
            <a:ext cx="7358114" cy="2308324"/>
          </a:xfrm>
          <a:prstGeom prst="rect">
            <a:avLst/>
          </a:prstGeom>
        </p:spPr>
        <p:txBody>
          <a:bodyPr wrap="square">
            <a:spAutoFit/>
          </a:bodyPr>
          <a:lstStyle/>
          <a:p>
            <a:pPr marL="288000" indent="-324000">
              <a:buFont typeface="Arial" pitchFamily="34" charset="0"/>
              <a:buChar char="•"/>
            </a:pPr>
            <a:r>
              <a:rPr lang="en-US" altLang="zh-CN" sz="2400" i="1" dirty="0" smtClean="0">
                <a:solidFill>
                  <a:srgbClr val="FF0000"/>
                </a:solidFill>
              </a:rPr>
              <a:t>I definitely like the modern Chinese wedding most because it </a:t>
            </a:r>
            <a:r>
              <a:rPr lang="en-US" altLang="zh-CN" sz="2400" b="1" i="1" dirty="0" smtClean="0">
                <a:solidFill>
                  <a:schemeClr val="accent1"/>
                </a:solidFill>
              </a:rPr>
              <a:t>not only</a:t>
            </a:r>
            <a:r>
              <a:rPr lang="en-US" altLang="zh-CN" sz="2400" i="1" dirty="0" smtClean="0">
                <a:solidFill>
                  <a:srgbClr val="FF0000"/>
                </a:solidFill>
              </a:rPr>
              <a:t> has some traditional elements such as the red color, traditional wedding outfits, and the ritual of bowing, </a:t>
            </a:r>
            <a:r>
              <a:rPr lang="en-US" altLang="zh-CN" sz="2400" b="1" i="1" dirty="0" smtClean="0">
                <a:solidFill>
                  <a:schemeClr val="accent1"/>
                </a:solidFill>
              </a:rPr>
              <a:t>but also </a:t>
            </a:r>
            <a:r>
              <a:rPr lang="en-US" altLang="zh-CN" sz="2400" i="1" dirty="0" smtClean="0">
                <a:solidFill>
                  <a:srgbClr val="FF0000"/>
                </a:solidFill>
              </a:rPr>
              <a:t>contains Western elements, including champagne, wedding rings, and a wedding cake. </a:t>
            </a:r>
          </a:p>
        </p:txBody>
      </p:sp>
      <p:sp>
        <p:nvSpPr>
          <p:cNvPr id="13" name="矩形 12"/>
          <p:cNvSpPr/>
          <p:nvPr/>
        </p:nvSpPr>
        <p:spPr>
          <a:xfrm>
            <a:off x="1285852" y="3571876"/>
            <a:ext cx="7358114" cy="3046988"/>
          </a:xfrm>
          <a:prstGeom prst="rect">
            <a:avLst/>
          </a:prstGeom>
          <a:solidFill>
            <a:schemeClr val="bg1"/>
          </a:solidFill>
        </p:spPr>
        <p:txBody>
          <a:bodyPr wrap="square">
            <a:spAutoFit/>
          </a:bodyPr>
          <a:lstStyle/>
          <a:p>
            <a:pPr marL="324000" indent="-360000">
              <a:buFont typeface="Arial" pitchFamily="34" charset="0"/>
              <a:buChar char="•"/>
            </a:pPr>
            <a:r>
              <a:rPr lang="en-US" altLang="zh-CN" sz="2400" i="1" dirty="0" smtClean="0">
                <a:solidFill>
                  <a:srgbClr val="FF0000"/>
                </a:solidFill>
              </a:rPr>
              <a:t>I actually </a:t>
            </a:r>
            <a:r>
              <a:rPr lang="en-US" altLang="zh-CN" sz="2400" b="1" i="1" dirty="0" smtClean="0">
                <a:solidFill>
                  <a:schemeClr val="accent1"/>
                </a:solidFill>
              </a:rPr>
              <a:t>prefer not to </a:t>
            </a:r>
            <a:r>
              <a:rPr lang="en-US" altLang="zh-CN" sz="2400" i="1" dirty="0" smtClean="0">
                <a:solidFill>
                  <a:srgbClr val="FF0000"/>
                </a:solidFill>
              </a:rPr>
              <a:t>have a wedding ceremony. I would like to have a honeymoon instead. Getting married should only </a:t>
            </a:r>
            <a:r>
              <a:rPr lang="en-US" altLang="zh-CN" sz="2400" b="1" i="1" dirty="0" smtClean="0">
                <a:solidFill>
                  <a:schemeClr val="accent1"/>
                </a:solidFill>
              </a:rPr>
              <a:t>involve </a:t>
            </a:r>
            <a:r>
              <a:rPr lang="en-US" altLang="zh-CN" sz="2400" i="1" dirty="0" smtClean="0">
                <a:solidFill>
                  <a:srgbClr val="FF0000"/>
                </a:solidFill>
              </a:rPr>
              <a:t>two people. I hope I can enjoy the happiness without being disturbed by others. </a:t>
            </a:r>
            <a:r>
              <a:rPr lang="en-US" altLang="zh-CN" sz="2400" b="1" i="1" dirty="0" smtClean="0">
                <a:solidFill>
                  <a:schemeClr val="accent1"/>
                </a:solidFill>
              </a:rPr>
              <a:t>Another important reason why </a:t>
            </a:r>
            <a:r>
              <a:rPr lang="en-US" altLang="zh-CN" sz="2400" i="1" dirty="0" smtClean="0">
                <a:solidFill>
                  <a:srgbClr val="FF0000"/>
                </a:solidFill>
              </a:rPr>
              <a:t>I want to skip the wedding is that preparing for a wedding is such a huge, exhausting, and </a:t>
            </a:r>
            <a:r>
              <a:rPr lang="en-US" altLang="zh-CN" sz="2400" b="1" i="1" dirty="0" smtClean="0">
                <a:solidFill>
                  <a:schemeClr val="accent1"/>
                </a:solidFill>
              </a:rPr>
              <a:t>time-consuming</a:t>
            </a:r>
            <a:r>
              <a:rPr lang="en-US" altLang="zh-CN" sz="2400" i="1" dirty="0" smtClean="0">
                <a:solidFill>
                  <a:srgbClr val="FF0000"/>
                </a:solidFill>
              </a:rPr>
              <a:t> project. </a:t>
            </a:r>
            <a:endParaRPr lang="en-US" altLang="zh-CN" sz="2400" dirty="0" smtClean="0"/>
          </a:p>
          <a:p>
            <a:pPr marL="180975" indent="-180975"/>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slide(fromBottom)">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xit" presetSubtype="4" fill="hold" grpId="1" nodeType="clickEffect">
                                  <p:stCondLst>
                                    <p:cond delay="0"/>
                                  </p:stCondLst>
                                  <p:childTnLst>
                                    <p:animEffect transition="out" filter="slide(fromBottom)">
                                      <p:cBhvr>
                                        <p:cTn id="21" dur="500"/>
                                        <p:tgtEl>
                                          <p:spTgt spid="12">
                                            <p:txEl>
                                              <p:pRg st="0" end="0"/>
                                            </p:txEl>
                                          </p:spTgt>
                                        </p:tgtEl>
                                      </p:cBhvr>
                                    </p:animEffect>
                                    <p:set>
                                      <p:cBhvr>
                                        <p:cTn id="22" dur="1" fill="hold">
                                          <p:stCondLst>
                                            <p:cond delay="499"/>
                                          </p:stCondLst>
                                        </p:cTn>
                                        <p:tgtEl>
                                          <p:spTgt spid="12">
                                            <p:txEl>
                                              <p:pRg st="0" end="0"/>
                                            </p:txEl>
                                          </p:spTgt>
                                        </p:tgtEl>
                                        <p:attrNameLst>
                                          <p:attrName>style.visibility</p:attrName>
                                        </p:attrNameLst>
                                      </p:cBhvr>
                                      <p:to>
                                        <p:strVal val="hidden"/>
                                      </p:to>
                                    </p:set>
                                  </p:childTnLst>
                                </p:cTn>
                              </p:par>
                              <p:par>
                                <p:cTn id="23" presetID="1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lide(fromBottom)">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2" grpId="0" uiExpand="1" build="p"/>
      <p:bldP spid="12" grpId="1" build="allAtOnce"/>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87699.gif">
            <a:hlinkClick r:id="rId2" action="ppaction://hlinksldjump"/>
          </p:cNvPr>
          <p:cNvPicPr>
            <a:picLocks noChangeAspect="1"/>
          </p:cNvPicPr>
          <p:nvPr/>
        </p:nvPicPr>
        <p:blipFill>
          <a:blip r:embed="rId3"/>
          <a:stretch>
            <a:fillRect/>
          </a:stretch>
        </p:blipFill>
        <p:spPr>
          <a:xfrm>
            <a:off x="8534432" y="6248424"/>
            <a:ext cx="466724" cy="466724"/>
          </a:xfrm>
          <a:prstGeom prst="rect">
            <a:avLst/>
          </a:prstGeom>
        </p:spPr>
      </p:pic>
      <p:graphicFrame>
        <p:nvGraphicFramePr>
          <p:cNvPr id="8" name="表格 7"/>
          <p:cNvGraphicFramePr>
            <a:graphicFrameLocks noGrp="1"/>
          </p:cNvGraphicFramePr>
          <p:nvPr/>
        </p:nvGraphicFramePr>
        <p:xfrm>
          <a:off x="714348" y="1928802"/>
          <a:ext cx="7858180" cy="4754880"/>
        </p:xfrm>
        <a:graphic>
          <a:graphicData uri="http://schemas.openxmlformats.org/drawingml/2006/table">
            <a:tbl>
              <a:tblPr firstRow="1" bandRow="1">
                <a:tableStyleId>{17292A2E-F333-43FB-9621-5CBBE7FDCDCB}</a:tableStyleId>
              </a:tblPr>
              <a:tblGrid>
                <a:gridCol w="3643338"/>
                <a:gridCol w="4214842"/>
              </a:tblGrid>
              <a:tr h="38576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370840">
                <a:tc>
                  <a:txBody>
                    <a:bodyPr/>
                    <a:lstStyle/>
                    <a:p>
                      <a:r>
                        <a:rPr lang="en-US" altLang="zh-CN" sz="2400" b="1" dirty="0" smtClean="0"/>
                        <a:t>Greek wedding</a:t>
                      </a:r>
                      <a:r>
                        <a:rPr lang="en-US" altLang="zh-CN" sz="2800" b="1" dirty="0" smtClean="0"/>
                        <a:t> </a:t>
                      </a:r>
                    </a:p>
                    <a:p>
                      <a:r>
                        <a:rPr lang="en-US" altLang="zh-CN" sz="1800" kern="1200" baseline="0" dirty="0" smtClean="0">
                          <a:solidFill>
                            <a:schemeClr val="tx1"/>
                          </a:solidFill>
                          <a:latin typeface="+mn-lt"/>
                          <a:ea typeface="+mn-ea"/>
                          <a:cs typeface="+mn-cs"/>
                        </a:rPr>
                        <a:t>In many parts of Greece, people hold a traditional wedding, and they usually play only traditional music and eat local food. In most traditional weddings, they bake whole animals. Traditionally, the whole village attends the wedding. A typical Greek wedding usually has 100 or more guests who are friends, brothers, sisters, grandparents, uncles, aunts, first or second cousins,</a:t>
                      </a:r>
                    </a:p>
                    <a:p>
                      <a:r>
                        <a:rPr lang="en-US" altLang="zh-CN" sz="1800" kern="1200" baseline="0" dirty="0" smtClean="0">
                          <a:solidFill>
                            <a:schemeClr val="tx1"/>
                          </a:solidFill>
                          <a:latin typeface="+mn-lt"/>
                          <a:ea typeface="+mn-ea"/>
                          <a:cs typeface="+mn-cs"/>
                        </a:rPr>
                        <a:t>neighbors and co-workers. It is common to have guests whom the couple have never met before.</a:t>
                      </a:r>
                      <a:endParaRPr lang="en-US" altLang="zh-CN" sz="2000" dirty="0" smtClean="0"/>
                    </a:p>
                  </a:txBody>
                  <a:tcPr/>
                </a:tc>
                <a:tc>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pic>
        <p:nvPicPr>
          <p:cNvPr id="15" name="图片 14" descr="TamaraRojoDianaActeon5.jpg"/>
          <p:cNvPicPr>
            <a:picLocks noChangeAspect="1"/>
          </p:cNvPicPr>
          <p:nvPr/>
        </p:nvPicPr>
        <p:blipFill>
          <a:blip r:embed="rId4"/>
          <a:srcRect b="6987"/>
          <a:stretch>
            <a:fillRect/>
          </a:stretch>
        </p:blipFill>
        <p:spPr>
          <a:xfrm>
            <a:off x="4528576" y="3286124"/>
            <a:ext cx="3972953" cy="26432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5" name="组合 26"/>
          <p:cNvGrpSpPr/>
          <p:nvPr/>
        </p:nvGrpSpPr>
        <p:grpSpPr>
          <a:xfrm>
            <a:off x="785786" y="2023394"/>
            <a:ext cx="7429552" cy="846244"/>
            <a:chOff x="857224" y="1500174"/>
            <a:chExt cx="7072362" cy="846244"/>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7" name="TextBox 6"/>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three phone conversations and complete the table.  </a:t>
              </a:r>
            </a:p>
          </p:txBody>
        </p:sp>
      </p:gr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5" name="表格 14"/>
          <p:cNvGraphicFramePr>
            <a:graphicFrameLocks noGrp="1"/>
          </p:cNvGraphicFramePr>
          <p:nvPr/>
        </p:nvGraphicFramePr>
        <p:xfrm>
          <a:off x="1285852" y="2786058"/>
          <a:ext cx="6096000" cy="3662680"/>
        </p:xfrm>
        <a:graphic>
          <a:graphicData uri="http://schemas.openxmlformats.org/drawingml/2006/table">
            <a:tbl>
              <a:tblPr firstRow="1" bandRow="1">
                <a:tableStyleId>{F2DE63D5-997A-4646-A377-4702673A728D}</a:tableStyleId>
              </a:tblPr>
              <a:tblGrid>
                <a:gridCol w="1000132"/>
                <a:gridCol w="2000264"/>
                <a:gridCol w="3095604"/>
              </a:tblGrid>
              <a:tr h="370840">
                <a:tc>
                  <a:txBody>
                    <a:bodyPr/>
                    <a:lstStyle/>
                    <a:p>
                      <a:endParaRPr lang="zh-CN" altLang="en-US" dirty="0"/>
                    </a:p>
                  </a:txBody>
                  <a:tcPr/>
                </a:tc>
                <a:tc>
                  <a:txBody>
                    <a:bodyPr/>
                    <a:lstStyle/>
                    <a:p>
                      <a:pPr algn="ctr"/>
                      <a:r>
                        <a:rPr lang="en-US" altLang="zh-CN" dirty="0" smtClean="0"/>
                        <a:t>Whom do</a:t>
                      </a:r>
                      <a:r>
                        <a:rPr lang="en-US" altLang="zh-CN" baseline="0" dirty="0" smtClean="0"/>
                        <a:t> they call</a:t>
                      </a:r>
                      <a:endParaRPr lang="zh-CN" altLang="en-US" dirty="0"/>
                    </a:p>
                  </a:txBody>
                  <a:tcPr/>
                </a:tc>
                <a:tc>
                  <a:txBody>
                    <a:bodyPr/>
                    <a:lstStyle/>
                    <a:p>
                      <a:pPr algn="ctr"/>
                      <a:r>
                        <a:rPr lang="en-US" altLang="zh-CN" dirty="0" smtClean="0"/>
                        <a:t>Why do they call</a:t>
                      </a:r>
                      <a:endParaRPr lang="zh-CN" altLang="en-US" dirty="0"/>
                    </a:p>
                  </a:txBody>
                  <a:tcPr/>
                </a:tc>
              </a:tr>
              <a:tr h="370840">
                <a:tc>
                  <a:txBody>
                    <a:bodyPr/>
                    <a:lstStyle/>
                    <a:p>
                      <a:r>
                        <a:rPr lang="en-US" altLang="zh-CN" dirty="0" smtClean="0"/>
                        <a:t>Caller</a:t>
                      </a:r>
                      <a:r>
                        <a:rPr lang="en-US" altLang="zh-CN" baseline="0" dirty="0" smtClean="0"/>
                        <a:t> 1</a:t>
                      </a:r>
                    </a:p>
                  </a:txBody>
                  <a:tcPr/>
                </a:tc>
                <a:tc>
                  <a:txBody>
                    <a:bodyPr/>
                    <a:lstStyle/>
                    <a:p>
                      <a:endParaRPr lang="zh-CN" altLang="en-US" dirty="0"/>
                    </a:p>
                  </a:txBody>
                  <a:tcPr/>
                </a:tc>
                <a:tc>
                  <a:txBody>
                    <a:bodyPr/>
                    <a:lstStyle/>
                    <a:p>
                      <a:endParaRPr lang="en-US" altLang="zh-CN" dirty="0" smtClean="0"/>
                    </a:p>
                    <a:p>
                      <a:endParaRPr lang="en-US" altLang="zh-CN" dirty="0" smtClean="0"/>
                    </a:p>
                    <a:p>
                      <a:endParaRPr lang="en-US" altLang="zh-CN" dirty="0" smtClean="0"/>
                    </a:p>
                    <a:p>
                      <a:endParaRPr lang="zh-CN" altLang="en-US" dirty="0"/>
                    </a:p>
                  </a:txBody>
                  <a:tcPr/>
                </a:tc>
              </a:tr>
              <a:tr h="370840">
                <a:tc>
                  <a:txBody>
                    <a:bodyPr/>
                    <a:lstStyle/>
                    <a:p>
                      <a:r>
                        <a:rPr lang="en-US" altLang="zh-CN" dirty="0" smtClean="0"/>
                        <a:t>Caller 2</a:t>
                      </a:r>
                      <a:endParaRPr lang="zh-CN" altLang="en-US" dirty="0"/>
                    </a:p>
                  </a:txBody>
                  <a:tcPr/>
                </a:tc>
                <a:tc>
                  <a:txBody>
                    <a:bodyPr/>
                    <a:lstStyle/>
                    <a:p>
                      <a:endParaRPr lang="zh-CN" altLang="en-US" dirty="0"/>
                    </a:p>
                  </a:txBody>
                  <a:tcPr/>
                </a:tc>
                <a:tc>
                  <a:txBody>
                    <a:bodyPr/>
                    <a:lstStyle/>
                    <a:p>
                      <a:endParaRPr lang="en-US" altLang="zh-CN" dirty="0" smtClean="0"/>
                    </a:p>
                    <a:p>
                      <a:endParaRPr lang="en-US" altLang="zh-CN" dirty="0" smtClean="0"/>
                    </a:p>
                    <a:p>
                      <a:endParaRPr lang="zh-CN" altLang="en-US" dirty="0"/>
                    </a:p>
                  </a:txBody>
                  <a:tcPr/>
                </a:tc>
              </a:tr>
              <a:tr h="370840">
                <a:tc>
                  <a:txBody>
                    <a:bodyPr/>
                    <a:lstStyle/>
                    <a:p>
                      <a:r>
                        <a:rPr lang="en-US" altLang="zh-CN" dirty="0" smtClean="0"/>
                        <a:t>Caller 3</a:t>
                      </a:r>
                      <a:endParaRPr lang="zh-CN" altLang="en-US" dirty="0"/>
                    </a:p>
                  </a:txBody>
                  <a:tcPr/>
                </a:tc>
                <a:tc>
                  <a:txBody>
                    <a:bodyPr/>
                    <a:lstStyle/>
                    <a:p>
                      <a:endParaRPr lang="zh-CN" altLang="en-US" dirty="0"/>
                    </a:p>
                  </a:txBody>
                  <a:tcPr/>
                </a:tc>
                <a:tc>
                  <a:txBody>
                    <a:bodyPr/>
                    <a:lstStyle/>
                    <a:p>
                      <a:endParaRPr lang="en-US" altLang="zh-CN" dirty="0" smtClean="0"/>
                    </a:p>
                    <a:p>
                      <a:endParaRPr lang="en-US" altLang="zh-CN" dirty="0" smtClean="0"/>
                    </a:p>
                    <a:p>
                      <a:endParaRPr lang="en-US" altLang="zh-CN" dirty="0" smtClean="0"/>
                    </a:p>
                    <a:p>
                      <a:endParaRPr lang="zh-CN" altLang="en-US" dirty="0"/>
                    </a:p>
                  </a:txBody>
                  <a:tcPr/>
                </a:tc>
              </a:tr>
            </a:tbl>
          </a:graphicData>
        </a:graphic>
      </p:graphicFrame>
      <p:sp>
        <p:nvSpPr>
          <p:cNvPr id="16" name="TextBox 15"/>
          <p:cNvSpPr txBox="1"/>
          <p:nvPr/>
        </p:nvSpPr>
        <p:spPr>
          <a:xfrm>
            <a:off x="4286248" y="3143248"/>
            <a:ext cx="3071834" cy="1015663"/>
          </a:xfrm>
          <a:prstGeom prst="rect">
            <a:avLst/>
          </a:prstGeom>
          <a:noFill/>
        </p:spPr>
        <p:txBody>
          <a:bodyPr wrap="square" rtlCol="0">
            <a:spAutoFit/>
          </a:bodyPr>
          <a:lstStyle/>
          <a:p>
            <a:r>
              <a:rPr lang="en-US" altLang="zh-CN" sz="2000" i="1" dirty="0" smtClean="0">
                <a:solidFill>
                  <a:srgbClr val="FF0000"/>
                </a:solidFill>
              </a:rPr>
              <a:t>The caller has locked her keys in the car and calls her friend to get the spare key.</a:t>
            </a:r>
            <a:endParaRPr lang="zh-CN" altLang="en-US" sz="2000" i="1" dirty="0">
              <a:solidFill>
                <a:srgbClr val="FF0000"/>
              </a:solidFill>
            </a:endParaRPr>
          </a:p>
        </p:txBody>
      </p:sp>
      <p:sp>
        <p:nvSpPr>
          <p:cNvPr id="17" name="TextBox 16"/>
          <p:cNvSpPr txBox="1"/>
          <p:nvPr/>
        </p:nvSpPr>
        <p:spPr>
          <a:xfrm>
            <a:off x="2643174" y="3143248"/>
            <a:ext cx="1143008" cy="400110"/>
          </a:xfrm>
          <a:prstGeom prst="rect">
            <a:avLst/>
          </a:prstGeom>
          <a:noFill/>
        </p:spPr>
        <p:txBody>
          <a:bodyPr wrap="square" rtlCol="0">
            <a:spAutoFit/>
          </a:bodyPr>
          <a:lstStyle/>
          <a:p>
            <a:r>
              <a:rPr lang="en-US" altLang="zh-CN" sz="2000" i="1" dirty="0" smtClean="0">
                <a:solidFill>
                  <a:srgbClr val="FF0000"/>
                </a:solidFill>
              </a:rPr>
              <a:t>A friend</a:t>
            </a:r>
            <a:endParaRPr lang="zh-CN" altLang="en-US" sz="2000" i="1" dirty="0">
              <a:solidFill>
                <a:srgbClr val="FF0000"/>
              </a:solidFill>
            </a:endParaRPr>
          </a:p>
        </p:txBody>
      </p:sp>
      <p:sp>
        <p:nvSpPr>
          <p:cNvPr id="18" name="TextBox 17"/>
          <p:cNvSpPr txBox="1"/>
          <p:nvPr/>
        </p:nvSpPr>
        <p:spPr>
          <a:xfrm>
            <a:off x="2519346" y="5314906"/>
            <a:ext cx="2338406" cy="400110"/>
          </a:xfrm>
          <a:prstGeom prst="rect">
            <a:avLst/>
          </a:prstGeom>
          <a:noFill/>
        </p:spPr>
        <p:txBody>
          <a:bodyPr wrap="square" rtlCol="0">
            <a:spAutoFit/>
          </a:bodyPr>
          <a:lstStyle/>
          <a:p>
            <a:r>
              <a:rPr lang="en-US" altLang="zh-CN" sz="2000" i="1" dirty="0" smtClean="0">
                <a:solidFill>
                  <a:srgbClr val="FF0000"/>
                </a:solidFill>
              </a:rPr>
              <a:t>A stranger</a:t>
            </a:r>
            <a:endParaRPr lang="zh-CN" altLang="en-US" sz="2000" i="1" dirty="0">
              <a:solidFill>
                <a:srgbClr val="FF0000"/>
              </a:solidFill>
            </a:endParaRPr>
          </a:p>
        </p:txBody>
      </p:sp>
      <p:sp>
        <p:nvSpPr>
          <p:cNvPr id="19" name="TextBox 18"/>
          <p:cNvSpPr txBox="1"/>
          <p:nvPr/>
        </p:nvSpPr>
        <p:spPr>
          <a:xfrm>
            <a:off x="2500298" y="4286256"/>
            <a:ext cx="1928826" cy="400110"/>
          </a:xfrm>
          <a:prstGeom prst="rect">
            <a:avLst/>
          </a:prstGeom>
          <a:noFill/>
        </p:spPr>
        <p:txBody>
          <a:bodyPr wrap="square" rtlCol="0">
            <a:spAutoFit/>
          </a:bodyPr>
          <a:lstStyle/>
          <a:p>
            <a:r>
              <a:rPr lang="en-US" altLang="zh-CN" sz="2000" i="1" dirty="0" smtClean="0">
                <a:solidFill>
                  <a:srgbClr val="FF0000"/>
                </a:solidFill>
              </a:rPr>
              <a:t>A service person</a:t>
            </a:r>
            <a:endParaRPr lang="zh-CN" altLang="en-US" sz="2000" i="1" dirty="0">
              <a:solidFill>
                <a:srgbClr val="FF0000"/>
              </a:solidFill>
            </a:endParaRPr>
          </a:p>
        </p:txBody>
      </p:sp>
      <p:sp>
        <p:nvSpPr>
          <p:cNvPr id="24" name="TextBox 23"/>
          <p:cNvSpPr txBox="1"/>
          <p:nvPr/>
        </p:nvSpPr>
        <p:spPr>
          <a:xfrm>
            <a:off x="4286248" y="4286256"/>
            <a:ext cx="3357586" cy="1015663"/>
          </a:xfrm>
          <a:prstGeom prst="rect">
            <a:avLst/>
          </a:prstGeom>
          <a:noFill/>
        </p:spPr>
        <p:txBody>
          <a:bodyPr wrap="square" rtlCol="0">
            <a:spAutoFit/>
          </a:bodyPr>
          <a:lstStyle/>
          <a:p>
            <a:r>
              <a:rPr lang="en-US" altLang="zh-CN" sz="2000" i="1" dirty="0" smtClean="0">
                <a:solidFill>
                  <a:srgbClr val="FF0000"/>
                </a:solidFill>
              </a:rPr>
              <a:t>The caller has lost his credit card and calls the bank to report it.</a:t>
            </a:r>
            <a:endParaRPr lang="zh-CN" altLang="en-US" sz="2000" i="1" dirty="0">
              <a:solidFill>
                <a:srgbClr val="FF0000"/>
              </a:solidFill>
            </a:endParaRPr>
          </a:p>
        </p:txBody>
      </p:sp>
      <p:sp>
        <p:nvSpPr>
          <p:cNvPr id="25" name="TextBox 24"/>
          <p:cNvSpPr txBox="1"/>
          <p:nvPr/>
        </p:nvSpPr>
        <p:spPr>
          <a:xfrm>
            <a:off x="4286248" y="5363190"/>
            <a:ext cx="3143272" cy="1015663"/>
          </a:xfrm>
          <a:prstGeom prst="rect">
            <a:avLst/>
          </a:prstGeom>
          <a:noFill/>
        </p:spPr>
        <p:txBody>
          <a:bodyPr wrap="square" rtlCol="0">
            <a:spAutoFit/>
          </a:bodyPr>
          <a:lstStyle/>
          <a:p>
            <a:r>
              <a:rPr lang="en-US" altLang="zh-CN" sz="2000" i="1" dirty="0" smtClean="0">
                <a:solidFill>
                  <a:srgbClr val="FF0000"/>
                </a:solidFill>
              </a:rPr>
              <a:t>The caller has lost his cell phone and calls his own cell phone to see who has it.</a:t>
            </a:r>
            <a:endParaRPr lang="zh-CN" altLang="en-US" sz="20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Bottom)">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Bottom)">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lide(fromBottom)">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Bottom)">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slide(fromBottom)">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已买图片\图片\情侣\TWM1337651827_M.jpg;.jpg"/>
          <p:cNvPicPr>
            <a:picLocks noChangeAspect="1" noChangeArrowheads="1"/>
          </p:cNvPicPr>
          <p:nvPr/>
        </p:nvPicPr>
        <p:blipFill>
          <a:blip r:embed="rId2"/>
          <a:stretch>
            <a:fillRect/>
          </a:stretch>
        </p:blipFill>
        <p:spPr bwMode="auto">
          <a:xfrm>
            <a:off x="1309400" y="2928934"/>
            <a:ext cx="3024719" cy="2713795"/>
          </a:xfrm>
          <a:prstGeom prst="rect">
            <a:avLst/>
          </a:prstGeom>
          <a:noFill/>
        </p:spPr>
      </p:pic>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15400"/>
            <a:ext cx="7072362" cy="499220"/>
            <a:chOff x="857224" y="1500174"/>
            <a:chExt cx="7072362" cy="499220"/>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7" name="TextBox 6"/>
            <p:cNvSpPr txBox="1"/>
            <p:nvPr/>
          </p:nvSpPr>
          <p:spPr>
            <a:xfrm>
              <a:off x="1214414" y="1537729"/>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conversations and fill in the blanks.</a:t>
              </a:r>
            </a:p>
          </p:txBody>
        </p:sp>
      </p:grpSp>
      <p:sp>
        <p:nvSpPr>
          <p:cNvPr id="8" name="矩形 7"/>
          <p:cNvSpPr/>
          <p:nvPr/>
        </p:nvSpPr>
        <p:spPr>
          <a:xfrm>
            <a:off x="5000628" y="2928934"/>
            <a:ext cx="6072230" cy="4154984"/>
          </a:xfrm>
          <a:prstGeom prst="rect">
            <a:avLst/>
          </a:prstGeom>
        </p:spPr>
        <p:txBody>
          <a:bodyPr wrap="square">
            <a:spAutoFit/>
          </a:bodyPr>
          <a:lstStyle/>
          <a:p>
            <a:r>
              <a:rPr lang="en-US" altLang="zh-CN" sz="2400" dirty="0" smtClean="0">
                <a:solidFill>
                  <a:srgbClr val="FF0000"/>
                </a:solidFill>
              </a:rPr>
              <a:t>  1) </a:t>
            </a:r>
            <a:r>
              <a:rPr lang="en-US" altLang="zh-CN" sz="2400" i="1" dirty="0" smtClean="0">
                <a:solidFill>
                  <a:srgbClr val="FF0000"/>
                </a:solidFill>
              </a:rPr>
              <a:t>It’s</a:t>
            </a:r>
          </a:p>
          <a:p>
            <a:r>
              <a:rPr lang="en-US" altLang="zh-CN" sz="2400" dirty="0" smtClean="0">
                <a:solidFill>
                  <a:srgbClr val="FF0000"/>
                </a:solidFill>
              </a:rPr>
              <a:t>  2) </a:t>
            </a:r>
            <a:r>
              <a:rPr lang="en-US" altLang="zh-CN" sz="2400" i="1" dirty="0" smtClean="0">
                <a:solidFill>
                  <a:srgbClr val="FF0000"/>
                </a:solidFill>
              </a:rPr>
              <a:t>there</a:t>
            </a:r>
          </a:p>
          <a:p>
            <a:r>
              <a:rPr lang="en-US" altLang="zh-CN" sz="2400" dirty="0" smtClean="0">
                <a:solidFill>
                  <a:srgbClr val="FF0000"/>
                </a:solidFill>
              </a:rPr>
              <a:t>  3) </a:t>
            </a:r>
            <a:r>
              <a:rPr lang="en-US" altLang="zh-CN" sz="2400" i="1" dirty="0" smtClean="0">
                <a:solidFill>
                  <a:srgbClr val="FF0000"/>
                </a:solidFill>
              </a:rPr>
              <a:t>leave a message</a:t>
            </a:r>
          </a:p>
          <a:p>
            <a:r>
              <a:rPr lang="en-US" altLang="zh-CN" sz="2400" dirty="0" smtClean="0">
                <a:solidFill>
                  <a:srgbClr val="FF0000"/>
                </a:solidFill>
              </a:rPr>
              <a:t>  4) </a:t>
            </a:r>
            <a:r>
              <a:rPr lang="en-US" altLang="zh-CN" sz="2400" i="1" dirty="0" smtClean="0">
                <a:solidFill>
                  <a:srgbClr val="FF0000"/>
                </a:solidFill>
              </a:rPr>
              <a:t>Call</a:t>
            </a:r>
          </a:p>
          <a:p>
            <a:r>
              <a:rPr lang="en-US" altLang="zh-CN" sz="2400" dirty="0" smtClean="0">
                <a:solidFill>
                  <a:srgbClr val="FF0000"/>
                </a:solidFill>
              </a:rPr>
              <a:t>  5) </a:t>
            </a:r>
            <a:r>
              <a:rPr lang="en-US" altLang="zh-CN" sz="2400" i="1" dirty="0" smtClean="0">
                <a:solidFill>
                  <a:srgbClr val="FF0000"/>
                </a:solidFill>
              </a:rPr>
              <a:t>Speak</a:t>
            </a:r>
          </a:p>
          <a:p>
            <a:r>
              <a:rPr lang="en-US" altLang="zh-CN" sz="2400" dirty="0" smtClean="0">
                <a:solidFill>
                  <a:srgbClr val="FF0000"/>
                </a:solidFill>
              </a:rPr>
              <a:t>  6) </a:t>
            </a:r>
            <a:r>
              <a:rPr lang="en-US" altLang="zh-CN" sz="2400" i="1" dirty="0" smtClean="0">
                <a:solidFill>
                  <a:srgbClr val="FF0000"/>
                </a:solidFill>
              </a:rPr>
              <a:t>moment</a:t>
            </a:r>
            <a:r>
              <a:rPr lang="en-US" altLang="zh-CN" sz="2400" dirty="0" smtClean="0">
                <a:solidFill>
                  <a:srgbClr val="FF0000"/>
                </a:solidFill>
              </a:rPr>
              <a:t> </a:t>
            </a:r>
          </a:p>
          <a:p>
            <a:r>
              <a:rPr lang="en-US" altLang="zh-CN" sz="2400" dirty="0" smtClean="0">
                <a:solidFill>
                  <a:srgbClr val="FF0000"/>
                </a:solidFill>
              </a:rPr>
              <a:t>  7) </a:t>
            </a:r>
            <a:r>
              <a:rPr lang="en-US" altLang="zh-CN" sz="2400" i="1" dirty="0" smtClean="0">
                <a:solidFill>
                  <a:srgbClr val="FF0000"/>
                </a:solidFill>
              </a:rPr>
              <a:t>Ring</a:t>
            </a:r>
          </a:p>
          <a:p>
            <a:r>
              <a:rPr lang="en-US" altLang="zh-CN" sz="2400" dirty="0" smtClean="0">
                <a:solidFill>
                  <a:srgbClr val="FF0000"/>
                </a:solidFill>
              </a:rPr>
              <a:t>  8) </a:t>
            </a:r>
            <a:r>
              <a:rPr lang="en-US" altLang="zh-CN" sz="2400" i="1" dirty="0" smtClean="0">
                <a:solidFill>
                  <a:srgbClr val="FF0000"/>
                </a:solidFill>
              </a:rPr>
              <a:t>number</a:t>
            </a:r>
          </a:p>
          <a:p>
            <a:r>
              <a:rPr lang="en-US" altLang="zh-CN" sz="2400" dirty="0" smtClean="0">
                <a:solidFill>
                  <a:srgbClr val="FF0000"/>
                </a:solidFill>
              </a:rPr>
              <a:t>  9) </a:t>
            </a:r>
            <a:r>
              <a:rPr lang="en-US" altLang="zh-CN" sz="2400" i="1" dirty="0" smtClean="0">
                <a:solidFill>
                  <a:srgbClr val="FF0000"/>
                </a:solidFill>
              </a:rPr>
              <a:t>this</a:t>
            </a:r>
            <a:r>
              <a:rPr lang="en-US" altLang="zh-CN" sz="2400" dirty="0" smtClean="0">
                <a:solidFill>
                  <a:srgbClr val="FF0000"/>
                </a:solidFill>
              </a:rPr>
              <a:t> </a:t>
            </a:r>
          </a:p>
          <a:p>
            <a:r>
              <a:rPr lang="en-US" altLang="zh-CN" sz="2400" dirty="0" smtClean="0">
                <a:solidFill>
                  <a:srgbClr val="FF0000"/>
                </a:solidFill>
              </a:rPr>
              <a:t>10) </a:t>
            </a:r>
            <a:r>
              <a:rPr lang="en-US" altLang="zh-CN" sz="2400" i="1" dirty="0" smtClean="0">
                <a:solidFill>
                  <a:srgbClr val="FF0000"/>
                </a:solidFill>
              </a:rPr>
              <a:t>picking up</a:t>
            </a:r>
          </a:p>
          <a:p>
            <a:endParaRPr lang="en-US" altLang="zh-CN" sz="2400" i="1" dirty="0" smtClean="0">
              <a:solidFill>
                <a:srgbClr val="FF0000"/>
              </a:solidFill>
            </a:endParaRPr>
          </a:p>
        </p:txBody>
      </p:sp>
      <p:pic>
        <p:nvPicPr>
          <p:cNvPr id="9" name="图片 8"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dissolv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slide(fromBottom)">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slide(fromBottom)">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slide(fromBottom)">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slide(fromBottom)">
                                      <p:cBhvr>
                                        <p:cTn id="31" dur="500"/>
                                        <p:tgtEl>
                                          <p:spTgt spid="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slide(fromBottom)">
                                      <p:cBhvr>
                                        <p:cTn id="36" dur="500"/>
                                        <p:tgtEl>
                                          <p:spTgt spid="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slide(fromBottom)">
                                      <p:cBhvr>
                                        <p:cTn id="41" dur="500"/>
                                        <p:tgtEl>
                                          <p:spTgt spid="8">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slide(fromBottom)">
                                      <p:cBhvr>
                                        <p:cTn id="46" dur="500"/>
                                        <p:tgtEl>
                                          <p:spTgt spid="8">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slide(fromBottom)">
                                      <p:cBhvr>
                                        <p:cTn id="51" dur="500"/>
                                        <p:tgtEl>
                                          <p:spTgt spid="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slide(fromBottom)">
                                      <p:cBhvr>
                                        <p:cTn id="56" dur="500"/>
                                        <p:tgtEl>
                                          <p:spTgt spid="8">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Effect transition="in" filter="slide(fromBottom)">
                                      <p:cBhvr>
                                        <p:cTn id="61"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326982"/>
          <a:ext cx="7858180" cy="4053840"/>
        </p:xfrm>
        <a:graphic>
          <a:graphicData uri="http://schemas.openxmlformats.org/drawingml/2006/table">
            <a:tbl>
              <a:tblPr firstRow="1" bandRow="1">
                <a:tableStyleId>{F2DE63D5-997A-4646-A377-4702673A728D}</a:tableStyleId>
              </a:tblPr>
              <a:tblGrid>
                <a:gridCol w="7858180"/>
              </a:tblGrid>
              <a:tr h="124790">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370840">
                <a:tc>
                  <a:txBody>
                    <a:bodyPr/>
                    <a:lstStyle/>
                    <a:p>
                      <a:r>
                        <a:rPr lang="en-US" altLang="zh-CN" sz="2400" b="1" dirty="0" smtClean="0"/>
                        <a:t>Making phone calls</a:t>
                      </a:r>
                    </a:p>
                    <a:p>
                      <a:pPr>
                        <a:buClr>
                          <a:srgbClr val="993300"/>
                        </a:buClr>
                        <a:buSzPct val="60000"/>
                        <a:buFont typeface="Wingdings" pitchFamily="2" charset="2"/>
                        <a:buNone/>
                      </a:pPr>
                      <a:r>
                        <a:rPr lang="en-US" altLang="zh-CN" sz="1800" b="1" dirty="0" smtClean="0"/>
                        <a:t>        </a:t>
                      </a:r>
                      <a:r>
                        <a:rPr lang="en-US" altLang="zh-CN" sz="2000" b="0" dirty="0" smtClean="0"/>
                        <a:t>There are many kinds of situations that may occur</a:t>
                      </a:r>
                      <a:r>
                        <a:rPr lang="en-US" altLang="zh-CN" sz="2000" b="0" baseline="0" dirty="0" smtClean="0"/>
                        <a:t> in a phone conversation. It is important to know how to deal with them by getting familiar with the expressions that may be used in those situations</a:t>
                      </a:r>
                      <a:r>
                        <a:rPr lang="en-US" altLang="zh-CN" sz="2000" baseline="0" dirty="0" smtClean="0"/>
                        <a:t>.</a:t>
                      </a:r>
                      <a:endParaRPr lang="en-US" altLang="zh-CN" sz="2400" dirty="0" smtClean="0"/>
                    </a:p>
                  </a:txBody>
                  <a:tcPr/>
                </a:tc>
              </a:tr>
              <a:tr h="0">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4071942"/>
          <a:ext cx="7858180" cy="2308864"/>
        </p:xfrm>
        <a:graphic>
          <a:graphicData uri="http://schemas.openxmlformats.org/drawingml/2006/table">
            <a:tbl>
              <a:tblPr firstRow="1" bandRow="1">
                <a:tableStyleId>{0505E3EF-67EA-436B-97B2-0124C06EBD24}</a:tableStyleId>
              </a:tblPr>
              <a:tblGrid>
                <a:gridCol w="2357454"/>
                <a:gridCol w="5500726"/>
              </a:tblGrid>
              <a:tr h="571504">
                <a:tc>
                  <a:txBody>
                    <a:bodyPr/>
                    <a:lstStyle/>
                    <a:p>
                      <a:pPr algn="l"/>
                      <a:r>
                        <a:rPr lang="en-US" altLang="zh-CN" sz="2000" b="0" dirty="0" smtClean="0"/>
                        <a:t>What to do</a:t>
                      </a:r>
                      <a:endParaRPr lang="zh-CN" altLang="en-US" sz="2000" b="0" dirty="0"/>
                    </a:p>
                  </a:txBody>
                  <a:tcPr/>
                </a:tc>
                <a:tc>
                  <a:txBody>
                    <a:bodyPr/>
                    <a:lstStyle/>
                    <a:p>
                      <a:pPr algn="l"/>
                      <a:r>
                        <a:rPr lang="en-US" altLang="zh-CN" sz="2000" b="0" kern="1200" baseline="0" dirty="0" smtClean="0"/>
                        <a:t>What to say</a:t>
                      </a:r>
                      <a:endParaRPr lang="en-US" altLang="zh-CN" sz="2000" b="0" kern="1200" baseline="0" dirty="0" smtClean="0">
                        <a:solidFill>
                          <a:schemeClr val="dk1"/>
                        </a:solidFill>
                        <a:latin typeface="+mn-lt"/>
                        <a:ea typeface="+mn-ea"/>
                        <a:cs typeface="+mn-cs"/>
                      </a:endParaRPr>
                    </a:p>
                  </a:txBody>
                  <a:tcPr/>
                </a:tc>
              </a:tr>
              <a:tr h="1714512">
                <a:tc>
                  <a:txBody>
                    <a:bodyPr/>
                    <a:lstStyle/>
                    <a:p>
                      <a:r>
                        <a:rPr lang="en-US" altLang="zh-CN" dirty="0" smtClean="0"/>
                        <a:t>Talk about the</a:t>
                      </a:r>
                      <a:r>
                        <a:rPr lang="en-US" altLang="zh-CN" baseline="0" dirty="0" smtClean="0"/>
                        <a:t> </a:t>
                      </a:r>
                      <a:r>
                        <a:rPr lang="en-US" altLang="zh-CN" dirty="0" smtClean="0"/>
                        <a:t>number</a:t>
                      </a:r>
                      <a:endParaRPr lang="zh-CN" altLang="en-US" dirty="0"/>
                    </a:p>
                  </a:txBody>
                  <a:tcPr/>
                </a:tc>
                <a:tc>
                  <a:txBody>
                    <a:bodyPr/>
                    <a:lstStyle/>
                    <a:p>
                      <a:r>
                        <a:rPr lang="en-US" altLang="zh-CN" sz="1800" kern="1200" baseline="0" dirty="0" smtClean="0">
                          <a:solidFill>
                            <a:schemeClr val="dk1"/>
                          </a:solidFill>
                          <a:latin typeface="+mn-lt"/>
                          <a:ea typeface="+mn-ea"/>
                          <a:cs typeface="+mn-cs"/>
                        </a:rPr>
                        <a:t>• Who number did you dial?</a:t>
                      </a:r>
                    </a:p>
                    <a:p>
                      <a:r>
                        <a:rPr lang="en-US" altLang="zh-CN" sz="1800" kern="1200" baseline="0" dirty="0" smtClean="0">
                          <a:solidFill>
                            <a:schemeClr val="dk1"/>
                          </a:solidFill>
                          <a:latin typeface="+mn-lt"/>
                          <a:ea typeface="+mn-ea"/>
                          <a:cs typeface="+mn-cs"/>
                        </a:rPr>
                        <a:t>• What’s your phone number, please?</a:t>
                      </a:r>
                    </a:p>
                    <a:p>
                      <a:pPr>
                        <a:buFont typeface="Arial" pitchFamily="34" charset="0"/>
                        <a:buNone/>
                      </a:pPr>
                      <a:r>
                        <a:rPr lang="en-US" altLang="zh-CN" sz="1800" kern="1200" baseline="0" dirty="0" smtClean="0">
                          <a:solidFill>
                            <a:schemeClr val="dk1"/>
                          </a:solidFill>
                          <a:latin typeface="+mn-lt"/>
                          <a:ea typeface="+mn-ea"/>
                          <a:cs typeface="+mn-cs"/>
                        </a:rPr>
                        <a:t>• I’m afraid you dialed the wrong number.</a:t>
                      </a:r>
                    </a:p>
                    <a:p>
                      <a:pPr>
                        <a:buFont typeface="Arial" pitchFamily="34" charset="0"/>
                        <a:buNone/>
                      </a:pPr>
                      <a:r>
                        <a:rPr lang="en-US" altLang="zh-CN" sz="1800" kern="1200" baseline="0" dirty="0" smtClean="0">
                          <a:solidFill>
                            <a:schemeClr val="dk1"/>
                          </a:solidFill>
                          <a:latin typeface="+mn-lt"/>
                          <a:ea typeface="+mn-ea"/>
                          <a:cs typeface="+mn-cs"/>
                        </a:rPr>
                        <a:t>• Oh sorry. I think I’ve dialed the wrong number.</a:t>
                      </a:r>
                    </a:p>
                    <a:p>
                      <a:pPr>
                        <a:buFont typeface="Arial" pitchFamily="34" charset="0"/>
                        <a:buNone/>
                      </a:pPr>
                      <a:r>
                        <a:rPr lang="en-US" altLang="zh-CN" sz="1800" kern="1200" baseline="0" dirty="0" smtClean="0">
                          <a:solidFill>
                            <a:schemeClr val="dk1"/>
                          </a:solidFill>
                          <a:latin typeface="+mn-lt"/>
                          <a:ea typeface="+mn-ea"/>
                          <a:cs typeface="+mn-cs"/>
                        </a:rPr>
                        <a:t>• Could you repeat the number, please?</a:t>
                      </a:r>
                    </a:p>
                    <a:p>
                      <a:pPr>
                        <a:buFont typeface="Arial" pitchFamily="34" charset="0"/>
                        <a:buChar char="•"/>
                      </a:pPr>
                      <a:endParaRPr lang="en-US" altLang="zh-CN" sz="1800" kern="1200" baseline="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326982"/>
          <a:ext cx="7858180" cy="1127760"/>
        </p:xfrm>
        <a:graphic>
          <a:graphicData uri="http://schemas.openxmlformats.org/drawingml/2006/table">
            <a:tbl>
              <a:tblPr firstRow="1" bandRow="1">
                <a:tableStyleId>{F2DE63D5-997A-4646-A377-4702673A728D}</a:tableStyleId>
              </a:tblPr>
              <a:tblGrid>
                <a:gridCol w="7858180"/>
              </a:tblGrid>
              <a:tr h="124790">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370840">
                <a:tc>
                  <a:txBody>
                    <a:bodyPr/>
                    <a:lstStyle/>
                    <a:p>
                      <a:r>
                        <a:rPr lang="en-US" altLang="zh-CN" sz="2400" b="0" i="1" dirty="0" smtClean="0"/>
                        <a:t>(continued)</a:t>
                      </a:r>
                    </a:p>
                    <a:p>
                      <a:pPr>
                        <a:buClr>
                          <a:srgbClr val="993300"/>
                        </a:buClr>
                        <a:buSzPct val="60000"/>
                        <a:buFont typeface="Wingdings" pitchFamily="2" charset="2"/>
                        <a:buNone/>
                      </a:pPr>
                      <a:r>
                        <a:rPr lang="en-US" altLang="zh-CN" sz="1800" b="1" dirty="0" smtClean="0"/>
                        <a:t>        </a:t>
                      </a:r>
                      <a:endParaRPr lang="en-US" altLang="zh-CN" sz="2400" dirty="0" smtClean="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3500438"/>
          <a:ext cx="7858180" cy="3070864"/>
        </p:xfrm>
        <a:graphic>
          <a:graphicData uri="http://schemas.openxmlformats.org/drawingml/2006/table">
            <a:tbl>
              <a:tblPr firstRow="1" bandRow="1">
                <a:tableStyleId>{0505E3EF-67EA-436B-97B2-0124C06EBD24}</a:tableStyleId>
              </a:tblPr>
              <a:tblGrid>
                <a:gridCol w="2357454"/>
                <a:gridCol w="5500726"/>
              </a:tblGrid>
              <a:tr h="571504">
                <a:tc>
                  <a:txBody>
                    <a:bodyPr/>
                    <a:lstStyle/>
                    <a:p>
                      <a:pPr algn="l"/>
                      <a:r>
                        <a:rPr lang="en-US" altLang="zh-CN" sz="2000" b="0" dirty="0" smtClean="0"/>
                        <a:t>What to do</a:t>
                      </a:r>
                      <a:endParaRPr lang="zh-CN" altLang="en-US" sz="2000" b="0" dirty="0"/>
                    </a:p>
                  </a:txBody>
                  <a:tcPr/>
                </a:tc>
                <a:tc>
                  <a:txBody>
                    <a:bodyPr/>
                    <a:lstStyle/>
                    <a:p>
                      <a:pPr algn="l"/>
                      <a:r>
                        <a:rPr lang="en-US" altLang="zh-CN" sz="2000" b="0" kern="1200" baseline="0" dirty="0" smtClean="0"/>
                        <a:t>What to say</a:t>
                      </a:r>
                      <a:endParaRPr lang="en-US" altLang="zh-CN" sz="2000" b="0" kern="1200" baseline="0" dirty="0" smtClean="0">
                        <a:solidFill>
                          <a:schemeClr val="dk1"/>
                        </a:solidFill>
                        <a:latin typeface="+mn-lt"/>
                        <a:ea typeface="+mn-ea"/>
                        <a:cs typeface="+mn-cs"/>
                      </a:endParaRPr>
                    </a:p>
                  </a:txBody>
                  <a:tcPr/>
                </a:tc>
              </a:tr>
              <a:tr h="1714512">
                <a:tc>
                  <a:txBody>
                    <a:bodyPr/>
                    <a:lstStyle/>
                    <a:p>
                      <a:r>
                        <a:rPr lang="en-US" altLang="zh-CN" sz="2000" b="0" kern="1200" baseline="0" dirty="0" smtClean="0">
                          <a:solidFill>
                            <a:schemeClr val="tx1"/>
                          </a:solidFill>
                          <a:latin typeface="+mn-lt"/>
                          <a:ea typeface="+mn-ea"/>
                          <a:cs typeface="+mn-cs"/>
                        </a:rPr>
                        <a:t>Ask the other person to repeat</a:t>
                      </a:r>
                      <a:endParaRPr lang="zh-CN" altLang="en-US" sz="2000" b="0" kern="1200" baseline="0" dirty="0">
                        <a:solidFill>
                          <a:schemeClr val="tx1"/>
                        </a:solidFill>
                        <a:latin typeface="+mn-lt"/>
                        <a:ea typeface="+mn-ea"/>
                        <a:cs typeface="+mn-cs"/>
                      </a:endParaRPr>
                    </a:p>
                  </a:txBody>
                  <a:tcPr/>
                </a:tc>
                <a:tc>
                  <a:txBody>
                    <a:bodyPr/>
                    <a:lstStyle/>
                    <a:p>
                      <a:r>
                        <a:rPr lang="en-US" altLang="zh-CN" sz="2000" b="0" kern="1200" baseline="0" dirty="0" smtClean="0">
                          <a:solidFill>
                            <a:schemeClr val="tx1"/>
                          </a:solidFill>
                          <a:latin typeface="+mn-lt"/>
                          <a:ea typeface="+mn-ea"/>
                          <a:cs typeface="+mn-cs"/>
                        </a:rPr>
                        <a:t>• Could you repeat that, please?</a:t>
                      </a:r>
                    </a:p>
                    <a:p>
                      <a:r>
                        <a:rPr lang="en-US" altLang="zh-CN" sz="2000" b="0" kern="1200" baseline="0" dirty="0" smtClean="0">
                          <a:solidFill>
                            <a:schemeClr val="tx1"/>
                          </a:solidFill>
                          <a:latin typeface="+mn-lt"/>
                          <a:ea typeface="+mn-ea"/>
                          <a:cs typeface="+mn-cs"/>
                        </a:rPr>
                        <a:t>• I’m sorry. I didn’t get what you just said.</a:t>
                      </a:r>
                    </a:p>
                    <a:p>
                      <a:r>
                        <a:rPr lang="en-US" altLang="zh-CN" sz="2000" b="0" kern="1200" baseline="0" dirty="0" smtClean="0">
                          <a:solidFill>
                            <a:schemeClr val="tx1"/>
                          </a:solidFill>
                          <a:latin typeface="+mn-lt"/>
                          <a:ea typeface="+mn-ea"/>
                          <a:cs typeface="+mn-cs"/>
                        </a:rPr>
                        <a:t>• Excuse me. I have trouble hearing you. Could you say that again?</a:t>
                      </a:r>
                    </a:p>
                    <a:p>
                      <a:r>
                        <a:rPr lang="en-US" altLang="zh-CN" sz="2000" b="0" kern="1200" baseline="0" dirty="0" smtClean="0">
                          <a:solidFill>
                            <a:schemeClr val="tx1"/>
                          </a:solidFill>
                          <a:latin typeface="+mn-lt"/>
                          <a:ea typeface="+mn-ea"/>
                          <a:cs typeface="+mn-cs"/>
                        </a:rPr>
                        <a:t>• I’m sorry. My English isn’t very good. Could you please say it again?</a:t>
                      </a:r>
                    </a:p>
                    <a:p>
                      <a:r>
                        <a:rPr lang="en-US" altLang="zh-CN" sz="2000" b="0" kern="1200" baseline="0" dirty="0" smtClean="0">
                          <a:solidFill>
                            <a:schemeClr val="tx1"/>
                          </a:solidFill>
                          <a:latin typeface="+mn-lt"/>
                          <a:ea typeface="+mn-ea"/>
                          <a:cs typeface="+mn-cs"/>
                        </a:rPr>
                        <a:t>• Would you mind spelling that for me, please?</a:t>
                      </a:r>
                    </a:p>
                    <a:p>
                      <a:pPr>
                        <a:buFont typeface="Arial" pitchFamily="34" charset="0"/>
                        <a:buChar char="•"/>
                      </a:pPr>
                      <a:endParaRPr lang="en-US" altLang="zh-CN" sz="1800" kern="1200" baseline="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518350"/>
            <a:ext cx="7500990" cy="4216539"/>
          </a:xfrm>
          <a:prstGeom prst="rect">
            <a:avLst/>
          </a:prstGeom>
          <a:noFill/>
        </p:spPr>
        <p:txBody>
          <a:bodyPr wrap="square" rtlCol="0">
            <a:spAutoFit/>
          </a:bodyPr>
          <a:lstStyle/>
          <a:p>
            <a:r>
              <a:rPr lang="en-US" altLang="zh-CN" sz="2400" b="1" dirty="0" smtClean="0"/>
              <a:t>Situation 1</a:t>
            </a:r>
          </a:p>
          <a:p>
            <a:r>
              <a:rPr lang="en-US" altLang="zh-CN" sz="2400" dirty="0" smtClean="0">
                <a:solidFill>
                  <a:srgbClr val="993300"/>
                </a:solidFill>
              </a:rPr>
              <a:t>Calling a friend</a:t>
            </a:r>
            <a:endParaRPr lang="en-US" altLang="zh-CN" sz="1600" b="1" dirty="0" smtClean="0"/>
          </a:p>
          <a:p>
            <a:r>
              <a:rPr lang="en-US" altLang="zh-CN" sz="2000" dirty="0" smtClean="0"/>
              <a:t>B: Hello.</a:t>
            </a:r>
          </a:p>
          <a:p>
            <a:r>
              <a:rPr lang="en-US" altLang="zh-CN" sz="2000" b="1" dirty="0" smtClean="0"/>
              <a:t>A: Hello. May I speak to Xiao Ling, please?</a:t>
            </a:r>
          </a:p>
          <a:p>
            <a:r>
              <a:rPr lang="en-US" altLang="zh-CN" sz="2000" dirty="0" smtClean="0"/>
              <a:t>B: May I ask who is speaking?</a:t>
            </a:r>
          </a:p>
          <a:p>
            <a:r>
              <a:rPr lang="en-US" altLang="zh-CN" sz="2000" b="1" dirty="0" smtClean="0"/>
              <a:t>A: This is Mary, Xiao Ling’s friend.</a:t>
            </a:r>
          </a:p>
          <a:p>
            <a:r>
              <a:rPr lang="en-US" altLang="zh-CN" sz="2000" dirty="0" smtClean="0"/>
              <a:t>B: Hi. I’m sorry, but Xiao Ling’s not in the dorm right now.</a:t>
            </a:r>
          </a:p>
          <a:p>
            <a:r>
              <a:rPr lang="en-US" altLang="zh-CN" sz="2000" b="1" dirty="0" smtClean="0"/>
              <a:t>A: I tried calling her cell phone, but she didn’t answer the phone</a:t>
            </a:r>
            <a:r>
              <a:rPr lang="en-US" altLang="zh-CN" sz="2000" dirty="0" smtClean="0"/>
              <a:t>.</a:t>
            </a:r>
          </a:p>
          <a:p>
            <a:r>
              <a:rPr lang="en-US" altLang="zh-CN" sz="2000" dirty="0" smtClean="0"/>
              <a:t>B: Oh, she has left her cell phone charging in the dorm.</a:t>
            </a:r>
          </a:p>
          <a:p>
            <a:r>
              <a:rPr lang="en-US" altLang="zh-CN" sz="2000" b="1" dirty="0" smtClean="0"/>
              <a:t>A: OK. Where has she gone?</a:t>
            </a:r>
          </a:p>
          <a:p>
            <a:r>
              <a:rPr lang="en-US" altLang="zh-CN" sz="2000" dirty="0" smtClean="0"/>
              <a:t>B: She has gone to the library. But she should be back very soon.</a:t>
            </a:r>
          </a:p>
          <a:p>
            <a:endParaRPr lang="en-US" altLang="zh-CN" sz="2000" dirty="0" smtClean="0"/>
          </a:p>
          <a:p>
            <a:endParaRPr lang="en-US" altLang="zh-CN" sz="2000" dirty="0" smtClean="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slide(fromBottom)">
                                      <p:cBhvr>
                                        <p:cTn id="22" dur="500"/>
                                        <p:tgtEl>
                                          <p:spTgt spid="10">
                                            <p:txEl>
                                              <p:pRg st="2" end="2"/>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slide(fromBottom)">
                                      <p:cBhvr>
                                        <p:cTn id="25" dur="500"/>
                                        <p:tgtEl>
                                          <p:spTgt spid="10">
                                            <p:txEl>
                                              <p:pRg st="3" end="3"/>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slide(fromBottom)">
                                      <p:cBhvr>
                                        <p:cTn id="28" dur="500"/>
                                        <p:tgtEl>
                                          <p:spTgt spid="10">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slide(fromBottom)">
                                      <p:cBhvr>
                                        <p:cTn id="31" dur="500"/>
                                        <p:tgtEl>
                                          <p:spTgt spid="10">
                                            <p:txEl>
                                              <p:pRg st="5" end="5"/>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
                                            <p:txEl>
                                              <p:pRg st="6" end="6"/>
                                            </p:txEl>
                                          </p:spTgt>
                                        </p:tgtEl>
                                        <p:attrNameLst>
                                          <p:attrName>style.visibility</p:attrName>
                                        </p:attrNameLst>
                                      </p:cBhvr>
                                      <p:to>
                                        <p:strVal val="visible"/>
                                      </p:to>
                                    </p:set>
                                    <p:animEffect transition="in" filter="slide(fromBottom)">
                                      <p:cBhvr>
                                        <p:cTn id="34" dur="500"/>
                                        <p:tgtEl>
                                          <p:spTgt spid="10">
                                            <p:txEl>
                                              <p:pRg st="6" end="6"/>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slide(fromBottom)">
                                      <p:cBhvr>
                                        <p:cTn id="37" dur="500"/>
                                        <p:tgtEl>
                                          <p:spTgt spid="10">
                                            <p:txEl>
                                              <p:pRg st="7" end="7"/>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slide(fromBottom)">
                                      <p:cBhvr>
                                        <p:cTn id="40" dur="500"/>
                                        <p:tgtEl>
                                          <p:spTgt spid="10">
                                            <p:txEl>
                                              <p:pRg st="8" end="8"/>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Effect transition="in" filter="slide(fromBottom)">
                                      <p:cBhvr>
                                        <p:cTn id="43" dur="500"/>
                                        <p:tgtEl>
                                          <p:spTgt spid="10">
                                            <p:txEl>
                                              <p:pRg st="9" end="9"/>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0">
                                            <p:txEl>
                                              <p:pRg st="10" end="10"/>
                                            </p:txEl>
                                          </p:spTgt>
                                        </p:tgtEl>
                                        <p:attrNameLst>
                                          <p:attrName>style.visibility</p:attrName>
                                        </p:attrNameLst>
                                      </p:cBhvr>
                                      <p:to>
                                        <p:strVal val="visible"/>
                                      </p:to>
                                    </p:set>
                                    <p:animEffect transition="in" filter="slide(fromBottom)">
                                      <p:cBhvr>
                                        <p:cTn id="46"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518350"/>
            <a:ext cx="7500990" cy="3539430"/>
          </a:xfrm>
          <a:prstGeom prst="rect">
            <a:avLst/>
          </a:prstGeom>
          <a:noFill/>
        </p:spPr>
        <p:txBody>
          <a:bodyPr wrap="square" rtlCol="0">
            <a:spAutoFit/>
          </a:bodyPr>
          <a:lstStyle/>
          <a:p>
            <a:r>
              <a:rPr lang="en-US" altLang="zh-CN" sz="2400" b="1" dirty="0" smtClean="0"/>
              <a:t>Situation 1</a:t>
            </a:r>
          </a:p>
          <a:p>
            <a:r>
              <a:rPr lang="en-US" altLang="zh-CN" sz="2400" b="1" dirty="0" smtClean="0">
                <a:solidFill>
                  <a:srgbClr val="993300"/>
                </a:solidFill>
              </a:rPr>
              <a:t>Continue</a:t>
            </a:r>
            <a:endParaRPr lang="en-US" altLang="zh-CN" sz="1600" b="1" dirty="0" smtClean="0"/>
          </a:p>
          <a:p>
            <a:r>
              <a:rPr lang="en-US" altLang="zh-CN" sz="2000" b="1" dirty="0" smtClean="0"/>
              <a:t>A: May I leave a message?</a:t>
            </a:r>
          </a:p>
          <a:p>
            <a:r>
              <a:rPr lang="en-US" altLang="zh-CN" sz="2000" dirty="0" smtClean="0"/>
              <a:t>B: Certainly.</a:t>
            </a:r>
          </a:p>
          <a:p>
            <a:r>
              <a:rPr lang="en-US" altLang="zh-CN" sz="2000" b="1" dirty="0" smtClean="0"/>
              <a:t>A: Please ask her to meet me at the theater at 7:30 in the evening. And I have already bought the tickets.</a:t>
            </a:r>
          </a:p>
          <a:p>
            <a:r>
              <a:rPr lang="en-US" altLang="zh-CN" sz="2000" dirty="0" smtClean="0"/>
              <a:t>B: 7:30 at the theater. No problem. I’ll make sure she gets the message.</a:t>
            </a:r>
          </a:p>
          <a:p>
            <a:r>
              <a:rPr lang="en-US" altLang="zh-CN" sz="2000" b="1" dirty="0" smtClean="0"/>
              <a:t>A: Thank you very much.</a:t>
            </a:r>
          </a:p>
          <a:p>
            <a:r>
              <a:rPr lang="en-US" altLang="zh-CN" sz="2000" dirty="0" smtClean="0"/>
              <a:t>B: You are welcome. Goodbye.</a:t>
            </a:r>
          </a:p>
          <a:p>
            <a:r>
              <a:rPr lang="en-US" altLang="zh-CN" sz="2000" b="1" dirty="0" smtClean="0"/>
              <a:t>A: Bye.</a:t>
            </a:r>
          </a:p>
          <a:p>
            <a:endParaRPr lang="en-US" altLang="zh-CN" sz="1600" dirty="0" smtClean="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 fill="hold"/>
                                        <p:tgtEl>
                                          <p:spTgt spid="10">
                                            <p:txEl>
                                              <p:pRg st="1" end="1"/>
                                            </p:txEl>
                                          </p:spTgt>
                                        </p:tgtEl>
                                        <p:attrNameLst>
                                          <p:attrName>r</p:attrName>
                                        </p:attrNameLst>
                                      </p:cBhvr>
                                    </p:animRot>
                                  </p:childTnLst>
                                </p:cTn>
                              </p:par>
                              <p:par>
                                <p:cTn id="7" presetID="10" presetClass="entr" presetSubtype="0" fill="hold" grpId="0"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animEffect transition="in" filter="fade">
                                      <p:cBhvr>
                                        <p:cTn id="9" dur="500"/>
                                        <p:tgtEl>
                                          <p:spTgt spid="10">
                                            <p:txEl>
                                              <p:pRg st="2" end="2"/>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fade">
                                      <p:cBhvr>
                                        <p:cTn id="15" dur="500"/>
                                        <p:tgtEl>
                                          <p:spTgt spid="10">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5" end="5"/>
                                            </p:txEl>
                                          </p:spTgt>
                                        </p:tgtEl>
                                        <p:attrNameLst>
                                          <p:attrName>style.visibility</p:attrName>
                                        </p:attrNameLst>
                                      </p:cBhvr>
                                      <p:to>
                                        <p:strVal val="visible"/>
                                      </p:to>
                                    </p:set>
                                    <p:animEffect transition="in" filter="fade">
                                      <p:cBhvr>
                                        <p:cTn id="18" dur="500"/>
                                        <p:tgtEl>
                                          <p:spTgt spid="10">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fade">
                                      <p:cBhvr>
                                        <p:cTn id="21" dur="500"/>
                                        <p:tgtEl>
                                          <p:spTgt spid="10">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animEffect transition="in" filter="fade">
                                      <p:cBhvr>
                                        <p:cTn id="24" dur="500"/>
                                        <p:tgtEl>
                                          <p:spTgt spid="10">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fade">
                                      <p:cBhvr>
                                        <p:cTn id="2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518350"/>
            <a:ext cx="7500990" cy="4832092"/>
          </a:xfrm>
          <a:prstGeom prst="rect">
            <a:avLst/>
          </a:prstGeom>
          <a:noFill/>
        </p:spPr>
        <p:txBody>
          <a:bodyPr wrap="square" rtlCol="0">
            <a:spAutoFit/>
          </a:bodyPr>
          <a:lstStyle/>
          <a:p>
            <a:r>
              <a:rPr lang="en-US" altLang="zh-CN" sz="2400" b="1" dirty="0" smtClean="0"/>
              <a:t>Situation 2</a:t>
            </a:r>
          </a:p>
          <a:p>
            <a:r>
              <a:rPr lang="en-US" altLang="zh-CN" sz="2400" dirty="0" smtClean="0">
                <a:solidFill>
                  <a:srgbClr val="993300"/>
                </a:solidFill>
              </a:rPr>
              <a:t>Calling customer services</a:t>
            </a:r>
            <a:endParaRPr lang="en-US" altLang="zh-CN" sz="1600" b="1" dirty="0" smtClean="0"/>
          </a:p>
          <a:p>
            <a:r>
              <a:rPr lang="en-US" altLang="zh-CN" sz="2000" dirty="0" smtClean="0"/>
              <a:t>B: Good morning. Customer services.</a:t>
            </a:r>
          </a:p>
          <a:p>
            <a:r>
              <a:rPr lang="en-US" altLang="zh-CN" sz="2000" b="1" dirty="0" smtClean="0"/>
              <a:t>A: Good morning. I’ve got a problem. I’ve lost my bank card.</a:t>
            </a:r>
          </a:p>
          <a:p>
            <a:r>
              <a:rPr lang="en-US" altLang="zh-CN" sz="2000" dirty="0" smtClean="0"/>
              <a:t>B: May I have your name, please?</a:t>
            </a:r>
          </a:p>
          <a:p>
            <a:r>
              <a:rPr lang="en-US" altLang="zh-CN" sz="2000" b="1" dirty="0" smtClean="0"/>
              <a:t>A: My last name is Wang, and my first name is </a:t>
            </a:r>
            <a:r>
              <a:rPr lang="en-US" altLang="zh-CN" sz="2000" b="1" dirty="0" err="1" smtClean="0"/>
              <a:t>Xiaohai</a:t>
            </a:r>
            <a:r>
              <a:rPr lang="en-US" altLang="zh-CN" sz="2000" b="1" dirty="0" smtClean="0"/>
              <a:t>.</a:t>
            </a:r>
          </a:p>
          <a:p>
            <a:r>
              <a:rPr lang="en-US" altLang="zh-CN" sz="2000" dirty="0" smtClean="0"/>
              <a:t>B: Mr. Wang, what is your ID number, please?</a:t>
            </a:r>
          </a:p>
          <a:p>
            <a:r>
              <a:rPr lang="en-US" altLang="zh-CN" sz="2000" b="1" dirty="0" smtClean="0"/>
              <a:t>A: It’s 31486687.</a:t>
            </a:r>
          </a:p>
          <a:p>
            <a:r>
              <a:rPr lang="en-US" altLang="zh-CN" sz="2000" dirty="0" smtClean="0"/>
              <a:t>B: Could you tell me when you lost your card?</a:t>
            </a:r>
          </a:p>
          <a:p>
            <a:r>
              <a:rPr lang="en-US" altLang="zh-CN" sz="2000" b="1" dirty="0" smtClean="0"/>
              <a:t>A: I think I lost it last night. I used it in a restaurant last night. But this morning I couldn’t find it.</a:t>
            </a:r>
          </a:p>
          <a:p>
            <a:r>
              <a:rPr lang="en-US" altLang="zh-CN" sz="2000" dirty="0" smtClean="0"/>
              <a:t>B: And your card number, please?</a:t>
            </a:r>
          </a:p>
          <a:p>
            <a:r>
              <a:rPr lang="en-US" altLang="zh-CN" sz="2000" b="1" dirty="0" smtClean="0"/>
              <a:t>A: Just a moment. It’s 72588540395.</a:t>
            </a:r>
          </a:p>
          <a:p>
            <a:endParaRPr lang="en-US" altLang="zh-CN" sz="2000" dirty="0" smtClean="0"/>
          </a:p>
          <a:p>
            <a:endParaRPr lang="en-US" altLang="zh-CN" sz="2000" dirty="0" smtClean="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slide(fromBottom)">
                                      <p:cBhvr>
                                        <p:cTn id="22" dur="500"/>
                                        <p:tgtEl>
                                          <p:spTgt spid="10">
                                            <p:txEl>
                                              <p:pRg st="2" end="2"/>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slide(fromBottom)">
                                      <p:cBhvr>
                                        <p:cTn id="25" dur="500"/>
                                        <p:tgtEl>
                                          <p:spTgt spid="10">
                                            <p:txEl>
                                              <p:pRg st="3" end="3"/>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slide(fromBottom)">
                                      <p:cBhvr>
                                        <p:cTn id="28" dur="500"/>
                                        <p:tgtEl>
                                          <p:spTgt spid="10">
                                            <p:txEl>
                                              <p:pRg st="4" end="4"/>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slide(fromBottom)">
                                      <p:cBhvr>
                                        <p:cTn id="31" dur="500"/>
                                        <p:tgtEl>
                                          <p:spTgt spid="10">
                                            <p:txEl>
                                              <p:pRg st="5" end="5"/>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0">
                                            <p:txEl>
                                              <p:pRg st="6" end="6"/>
                                            </p:txEl>
                                          </p:spTgt>
                                        </p:tgtEl>
                                        <p:attrNameLst>
                                          <p:attrName>style.visibility</p:attrName>
                                        </p:attrNameLst>
                                      </p:cBhvr>
                                      <p:to>
                                        <p:strVal val="visible"/>
                                      </p:to>
                                    </p:set>
                                    <p:animEffect transition="in" filter="slide(fromBottom)">
                                      <p:cBhvr>
                                        <p:cTn id="34" dur="500"/>
                                        <p:tgtEl>
                                          <p:spTgt spid="10">
                                            <p:txEl>
                                              <p:pRg st="6" end="6"/>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slide(fromBottom)">
                                      <p:cBhvr>
                                        <p:cTn id="37" dur="500"/>
                                        <p:tgtEl>
                                          <p:spTgt spid="10">
                                            <p:txEl>
                                              <p:pRg st="7" end="7"/>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slide(fromBottom)">
                                      <p:cBhvr>
                                        <p:cTn id="40" dur="500"/>
                                        <p:tgtEl>
                                          <p:spTgt spid="10">
                                            <p:txEl>
                                              <p:pRg st="8" end="8"/>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Effect transition="in" filter="slide(fromBottom)">
                                      <p:cBhvr>
                                        <p:cTn id="43" dur="500"/>
                                        <p:tgtEl>
                                          <p:spTgt spid="10">
                                            <p:txEl>
                                              <p:pRg st="9" end="9"/>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10">
                                            <p:txEl>
                                              <p:pRg st="10" end="10"/>
                                            </p:txEl>
                                          </p:spTgt>
                                        </p:tgtEl>
                                        <p:attrNameLst>
                                          <p:attrName>style.visibility</p:attrName>
                                        </p:attrNameLst>
                                      </p:cBhvr>
                                      <p:to>
                                        <p:strVal val="visible"/>
                                      </p:to>
                                    </p:set>
                                    <p:animEffect transition="in" filter="slide(fromBottom)">
                                      <p:cBhvr>
                                        <p:cTn id="46" dur="500"/>
                                        <p:tgtEl>
                                          <p:spTgt spid="10">
                                            <p:txEl>
                                              <p:pRg st="10" end="10"/>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10">
                                            <p:txEl>
                                              <p:pRg st="11" end="11"/>
                                            </p:txEl>
                                          </p:spTgt>
                                        </p:tgtEl>
                                        <p:attrNameLst>
                                          <p:attrName>style.visibility</p:attrName>
                                        </p:attrNameLst>
                                      </p:cBhvr>
                                      <p:to>
                                        <p:strVal val="visible"/>
                                      </p:to>
                                    </p:set>
                                    <p:animEffect transition="in" filter="slide(fromBottom)">
                                      <p:cBhvr>
                                        <p:cTn id="49"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14414" y="2428868"/>
            <a:ext cx="7929618" cy="5447645"/>
          </a:xfrm>
          <a:prstGeom prst="rect">
            <a:avLst/>
          </a:prstGeom>
          <a:noFill/>
        </p:spPr>
        <p:txBody>
          <a:bodyPr wrap="square" rtlCol="0">
            <a:spAutoFit/>
          </a:bodyPr>
          <a:lstStyle/>
          <a:p>
            <a:r>
              <a:rPr lang="en-US" altLang="zh-CN" sz="2400" b="1" dirty="0" smtClean="0"/>
              <a:t>Situation 2</a:t>
            </a:r>
          </a:p>
          <a:p>
            <a:r>
              <a:rPr lang="en-US" altLang="zh-CN" sz="2400" dirty="0" smtClean="0">
                <a:solidFill>
                  <a:srgbClr val="993300"/>
                </a:solidFill>
              </a:rPr>
              <a:t>Continue</a:t>
            </a:r>
            <a:endParaRPr lang="en-US" altLang="zh-CN" sz="1600" b="1" dirty="0" smtClean="0"/>
          </a:p>
          <a:p>
            <a:r>
              <a:rPr lang="en-US" altLang="zh-CN" sz="2000" dirty="0" smtClean="0"/>
              <a:t>B: Please enter your PIN number.</a:t>
            </a:r>
          </a:p>
          <a:p>
            <a:r>
              <a:rPr lang="en-US" altLang="zh-CN" sz="2000" b="1" dirty="0" smtClean="0"/>
              <a:t>A: OK.</a:t>
            </a:r>
          </a:p>
          <a:p>
            <a:r>
              <a:rPr lang="en-US" altLang="zh-CN" sz="2000" dirty="0" smtClean="0"/>
              <a:t>B: OK. Your information is recorded. Your lost card is cancelled.</a:t>
            </a:r>
          </a:p>
          <a:p>
            <a:r>
              <a:rPr lang="en-US" altLang="zh-CN" sz="2000" b="1" dirty="0" smtClean="0"/>
              <a:t>A: Then I need a new card. When do you think I can get one?</a:t>
            </a:r>
          </a:p>
          <a:p>
            <a:r>
              <a:rPr lang="en-US" altLang="zh-CN" sz="2000" dirty="0" smtClean="0"/>
              <a:t>B: Generally, it takes four to six working days for the card to be ready.</a:t>
            </a:r>
          </a:p>
          <a:p>
            <a:r>
              <a:rPr lang="en-US" altLang="zh-CN" sz="2000" b="1" dirty="0" smtClean="0"/>
              <a:t>A: Should I come to pick it up?</a:t>
            </a:r>
          </a:p>
          <a:p>
            <a:r>
              <a:rPr lang="en-US" altLang="zh-CN" sz="2000" dirty="0" smtClean="0"/>
              <a:t>B: Yes. When the card is ready, we’ll call you. May I have your phone number?</a:t>
            </a:r>
          </a:p>
          <a:p>
            <a:r>
              <a:rPr lang="en-US" altLang="zh-CN" sz="2000" b="1" dirty="0" smtClean="0"/>
              <a:t>A: My number is 4916664.</a:t>
            </a:r>
          </a:p>
          <a:p>
            <a:r>
              <a:rPr lang="en-US" altLang="zh-CN" sz="2000" dirty="0" smtClean="0"/>
              <a:t>B: Let me check. It’s 4916664.</a:t>
            </a:r>
          </a:p>
          <a:p>
            <a:r>
              <a:rPr lang="en-US" altLang="zh-CN" sz="2000" b="1" dirty="0" smtClean="0"/>
              <a:t>A: Correct.</a:t>
            </a:r>
          </a:p>
          <a:p>
            <a:r>
              <a:rPr lang="en-US" altLang="zh-CN" sz="2000" dirty="0" smtClean="0"/>
              <a:t>     </a:t>
            </a:r>
            <a:r>
              <a:rPr lang="en-US" altLang="zh-CN" sz="2000" b="1" dirty="0" smtClean="0"/>
              <a:t>……</a:t>
            </a:r>
          </a:p>
          <a:p>
            <a:endParaRPr lang="en-US" altLang="zh-CN" sz="2000" b="1" dirty="0" smtClean="0"/>
          </a:p>
          <a:p>
            <a:endParaRPr lang="en-US" altLang="zh-CN" sz="2000" dirty="0" smtClean="0"/>
          </a:p>
          <a:p>
            <a:endParaRPr lang="en-US" altLang="zh-CN" sz="2000" dirty="0" smtClean="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
                                            <p:txEl>
                                              <p:pRg st="1" end="1"/>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slide(fromBottom)">
                                      <p:cBhvr>
                                        <p:cTn id="11" dur="500"/>
                                        <p:tgtEl>
                                          <p:spTgt spid="10">
                                            <p:txEl>
                                              <p:pRg st="2" end="2"/>
                                            </p:txEl>
                                          </p:spTgt>
                                        </p:tgtEl>
                                      </p:cBhvr>
                                    </p:animEffect>
                                  </p:childTnLst>
                                </p:cTn>
                              </p:par>
                              <p:par>
                                <p:cTn id="12" presetID="12" presetClass="entr" presetSubtype="4" fill="hold" nodeType="with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Effect transition="in" filter="slide(fromBottom)">
                                      <p:cBhvr>
                                        <p:cTn id="14" dur="500"/>
                                        <p:tgtEl>
                                          <p:spTgt spid="10">
                                            <p:txEl>
                                              <p:pRg st="3" end="3"/>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slide(fromBottom)">
                                      <p:cBhvr>
                                        <p:cTn id="17" dur="500"/>
                                        <p:tgtEl>
                                          <p:spTgt spid="10">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slide(fromBottom)">
                                      <p:cBhvr>
                                        <p:cTn id="20" dur="500"/>
                                        <p:tgtEl>
                                          <p:spTgt spid="10">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slide(fromBottom)">
                                      <p:cBhvr>
                                        <p:cTn id="23" dur="500"/>
                                        <p:tgtEl>
                                          <p:spTgt spid="10">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0">
                                            <p:txEl>
                                              <p:pRg st="7" end="7"/>
                                            </p:txEl>
                                          </p:spTgt>
                                        </p:tgtEl>
                                        <p:attrNameLst>
                                          <p:attrName>style.visibility</p:attrName>
                                        </p:attrNameLst>
                                      </p:cBhvr>
                                      <p:to>
                                        <p:strVal val="visible"/>
                                      </p:to>
                                    </p:set>
                                    <p:animEffect transition="in" filter="slide(fromBottom)">
                                      <p:cBhvr>
                                        <p:cTn id="26" dur="500"/>
                                        <p:tgtEl>
                                          <p:spTgt spid="10">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animEffect transition="in" filter="slide(fromBottom)">
                                      <p:cBhvr>
                                        <p:cTn id="29" dur="500"/>
                                        <p:tgtEl>
                                          <p:spTgt spid="10">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
                                            <p:txEl>
                                              <p:pRg st="9" end="9"/>
                                            </p:txEl>
                                          </p:spTgt>
                                        </p:tgtEl>
                                        <p:attrNameLst>
                                          <p:attrName>style.visibility</p:attrName>
                                        </p:attrNameLst>
                                      </p:cBhvr>
                                      <p:to>
                                        <p:strVal val="visible"/>
                                      </p:to>
                                    </p:set>
                                    <p:animEffect transition="in" filter="slide(fromBottom)">
                                      <p:cBhvr>
                                        <p:cTn id="32" dur="500"/>
                                        <p:tgtEl>
                                          <p:spTgt spid="10">
                                            <p:txEl>
                                              <p:pRg st="9" end="9"/>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animEffect transition="in" filter="slide(fromBottom)">
                                      <p:cBhvr>
                                        <p:cTn id="35" dur="500"/>
                                        <p:tgtEl>
                                          <p:spTgt spid="10">
                                            <p:txEl>
                                              <p:pRg st="10" end="10"/>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10">
                                            <p:txEl>
                                              <p:pRg st="11" end="11"/>
                                            </p:txEl>
                                          </p:spTgt>
                                        </p:tgtEl>
                                        <p:attrNameLst>
                                          <p:attrName>style.visibility</p:attrName>
                                        </p:attrNameLst>
                                      </p:cBhvr>
                                      <p:to>
                                        <p:strVal val="visible"/>
                                      </p:to>
                                    </p:set>
                                    <p:animEffect transition="in" filter="slide(fromBottom)">
                                      <p:cBhvr>
                                        <p:cTn id="38" dur="500"/>
                                        <p:tgtEl>
                                          <p:spTgt spid="10">
                                            <p:txEl>
                                              <p:pRg st="11" end="11"/>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10">
                                            <p:txEl>
                                              <p:pRg st="12" end="12"/>
                                            </p:txEl>
                                          </p:spTgt>
                                        </p:tgtEl>
                                        <p:attrNameLst>
                                          <p:attrName>style.visibility</p:attrName>
                                        </p:attrNameLst>
                                      </p:cBhvr>
                                      <p:to>
                                        <p:strVal val="visible"/>
                                      </p:to>
                                    </p:set>
                                    <p:animEffect transition="in" filter="slide(fromBottom)">
                                      <p:cBhvr>
                                        <p:cTn id="41"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grpSp>
        <p:nvGrpSpPr>
          <p:cNvPr id="2" name="组合 7"/>
          <p:cNvGrpSpPr/>
          <p:nvPr/>
        </p:nvGrpSpPr>
        <p:grpSpPr>
          <a:xfrm>
            <a:off x="857224" y="1880518"/>
            <a:ext cx="7786742" cy="476912"/>
            <a:chOff x="857224" y="1500174"/>
            <a:chExt cx="7072362" cy="476912"/>
          </a:xfrm>
        </p:grpSpPr>
        <p:sp>
          <p:nvSpPr>
            <p:cNvPr id="5" name="矩形 4"/>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7" name="TextBox 6"/>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Read the questions and add three more questions.</a:t>
              </a:r>
              <a:endParaRPr lang="zh-CN" altLang="en-US" sz="2400" dirty="0">
                <a:latin typeface="Arial" pitchFamily="34" charset="0"/>
                <a:cs typeface="Arial" pitchFamily="34" charset="0"/>
              </a:endParaRPr>
            </a:p>
          </p:txBody>
        </p:sp>
      </p:grpSp>
      <p:sp>
        <p:nvSpPr>
          <p:cNvPr id="43" name="矩形 42"/>
          <p:cNvSpPr/>
          <p:nvPr/>
        </p:nvSpPr>
        <p:spPr>
          <a:xfrm>
            <a:off x="1285852" y="2857496"/>
            <a:ext cx="6858048" cy="2431435"/>
          </a:xfrm>
          <a:prstGeom prst="rect">
            <a:avLst/>
          </a:prstGeom>
        </p:spPr>
        <p:txBody>
          <a:bodyPr wrap="square">
            <a:spAutoFit/>
          </a:bodyPr>
          <a:lstStyle/>
          <a:p>
            <a:r>
              <a:rPr lang="en-US" altLang="zh-CN" sz="2000" dirty="0" smtClean="0"/>
              <a:t>1 Have you ever traveled abroad?</a:t>
            </a:r>
          </a:p>
          <a:p>
            <a:r>
              <a:rPr lang="en-US" altLang="zh-CN" sz="2000" dirty="0" smtClean="0"/>
              <a:t>2 Have you ever slept in a tent in the woods?</a:t>
            </a:r>
          </a:p>
          <a:p>
            <a:r>
              <a:rPr lang="en-US" altLang="zh-CN" sz="2000" dirty="0" smtClean="0"/>
              <a:t>3 Have you ever met a movie star?</a:t>
            </a:r>
          </a:p>
          <a:p>
            <a:endParaRPr lang="en-US" altLang="zh-CN" sz="2000" dirty="0" smtClean="0"/>
          </a:p>
          <a:p>
            <a:endParaRPr lang="en-US" altLang="zh-CN" sz="2400" dirty="0" smtClean="0"/>
          </a:p>
          <a:p>
            <a:endParaRPr lang="en-US" altLang="zh-CN" sz="2400" dirty="0" smtClean="0"/>
          </a:p>
          <a:p>
            <a:endParaRPr lang="en-US" altLang="zh-CN" sz="2400" dirty="0" smtClean="0"/>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 name="TextBox 8"/>
          <p:cNvSpPr txBox="1"/>
          <p:nvPr/>
        </p:nvSpPr>
        <p:spPr>
          <a:xfrm>
            <a:off x="1285852" y="3786190"/>
            <a:ext cx="6929486" cy="400110"/>
          </a:xfrm>
          <a:prstGeom prst="rect">
            <a:avLst/>
          </a:prstGeom>
          <a:noFill/>
        </p:spPr>
        <p:txBody>
          <a:bodyPr wrap="square" rtlCol="0">
            <a:spAutoFit/>
          </a:bodyPr>
          <a:lstStyle/>
          <a:p>
            <a:r>
              <a:rPr lang="en-US" altLang="zh-CN" sz="2000" dirty="0" smtClean="0">
                <a:solidFill>
                  <a:srgbClr val="FF0000"/>
                </a:solidFill>
              </a:rPr>
              <a:t>4</a:t>
            </a:r>
            <a:r>
              <a:rPr lang="en-US" altLang="zh-CN" sz="2000" u="sng" dirty="0" smtClean="0">
                <a:solidFill>
                  <a:srgbClr val="FF0000"/>
                </a:solidFill>
              </a:rPr>
              <a:t> Have you ever been to a festival / football match / rock concert?</a:t>
            </a:r>
            <a:endParaRPr lang="zh-CN" altLang="en-US" dirty="0"/>
          </a:p>
        </p:txBody>
      </p:sp>
      <p:sp>
        <p:nvSpPr>
          <p:cNvPr id="10" name="TextBox 9"/>
          <p:cNvSpPr txBox="1"/>
          <p:nvPr/>
        </p:nvSpPr>
        <p:spPr>
          <a:xfrm>
            <a:off x="1285852" y="4149874"/>
            <a:ext cx="6858080" cy="707886"/>
          </a:xfrm>
          <a:prstGeom prst="rect">
            <a:avLst/>
          </a:prstGeom>
          <a:noFill/>
        </p:spPr>
        <p:txBody>
          <a:bodyPr wrap="square" rtlCol="0">
            <a:spAutoFit/>
          </a:bodyPr>
          <a:lstStyle/>
          <a:p>
            <a:r>
              <a:rPr lang="en-US" altLang="zh-CN" sz="2000" dirty="0" smtClean="0">
                <a:solidFill>
                  <a:srgbClr val="FF0000"/>
                </a:solidFill>
              </a:rPr>
              <a:t>5</a:t>
            </a:r>
            <a:r>
              <a:rPr lang="en-US" altLang="zh-CN" sz="2000" u="sng" dirty="0" smtClean="0">
                <a:solidFill>
                  <a:srgbClr val="FF0000"/>
                </a:solidFill>
              </a:rPr>
              <a:t> Have you ever climbed a high mountain /ridden a horse / </a:t>
            </a:r>
          </a:p>
          <a:p>
            <a:r>
              <a:rPr lang="en-US" altLang="zh-CN" sz="2000" u="sng" dirty="0" smtClean="0">
                <a:solidFill>
                  <a:srgbClr val="FF0000"/>
                </a:solidFill>
              </a:rPr>
              <a:t>missed the train?    </a:t>
            </a:r>
          </a:p>
        </p:txBody>
      </p:sp>
      <p:sp>
        <p:nvSpPr>
          <p:cNvPr id="11" name="TextBox 10"/>
          <p:cNvSpPr txBox="1"/>
          <p:nvPr/>
        </p:nvSpPr>
        <p:spPr>
          <a:xfrm>
            <a:off x="1285852" y="4857760"/>
            <a:ext cx="6429420" cy="400110"/>
          </a:xfrm>
          <a:prstGeom prst="rect">
            <a:avLst/>
          </a:prstGeom>
          <a:noFill/>
        </p:spPr>
        <p:txBody>
          <a:bodyPr wrap="square" rtlCol="0">
            <a:spAutoFit/>
          </a:bodyPr>
          <a:lstStyle/>
          <a:p>
            <a:r>
              <a:rPr lang="en-US" altLang="zh-CN" sz="2000" dirty="0" smtClean="0">
                <a:solidFill>
                  <a:srgbClr val="FF0000"/>
                </a:solidFill>
              </a:rPr>
              <a:t>6</a:t>
            </a:r>
            <a:r>
              <a:rPr lang="en-US" altLang="zh-CN" sz="2000" u="sng" dirty="0" smtClean="0">
                <a:solidFill>
                  <a:srgbClr val="FF0000"/>
                </a:solidFill>
              </a:rPr>
              <a:t> Have you ever made a gift for your mother on her birthday?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slide(fromBottom)">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Bottom)">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Check the activity each speaker has done.</a:t>
              </a:r>
            </a:p>
          </p:txBody>
        </p:sp>
      </p:grpSp>
      <p:sp>
        <p:nvSpPr>
          <p:cNvPr id="10" name="TextBox 9"/>
          <p:cNvSpPr txBox="1"/>
          <p:nvPr/>
        </p:nvSpPr>
        <p:spPr>
          <a:xfrm>
            <a:off x="1142976" y="3788166"/>
            <a:ext cx="7429552" cy="1569660"/>
          </a:xfrm>
          <a:prstGeom prst="rect">
            <a:avLst/>
          </a:prstGeom>
          <a:noFill/>
        </p:spPr>
        <p:txBody>
          <a:bodyPr wrap="square" rtlCol="0">
            <a:spAutoFit/>
          </a:bodyPr>
          <a:lstStyle/>
          <a:p>
            <a:r>
              <a:rPr lang="en-US" altLang="zh-CN" sz="2400" dirty="0" smtClean="0"/>
              <a:t>Speaker 1: </a:t>
            </a:r>
            <a:r>
              <a:rPr lang="en-US" altLang="zh-CN" sz="2400" i="1" dirty="0" smtClean="0">
                <a:solidFill>
                  <a:srgbClr val="FF0000"/>
                </a:solidFill>
              </a:rPr>
              <a:t>Climbing a volcano</a:t>
            </a:r>
          </a:p>
          <a:p>
            <a:endParaRPr lang="en-US" altLang="zh-CN" sz="2400" i="1" dirty="0" smtClean="0">
              <a:solidFill>
                <a:srgbClr val="FF0000"/>
              </a:solidFill>
            </a:endParaRPr>
          </a:p>
          <a:p>
            <a:r>
              <a:rPr lang="en-US" altLang="zh-CN" sz="2400" dirty="0" smtClean="0"/>
              <a:t>Speaker 3: </a:t>
            </a:r>
            <a:r>
              <a:rPr lang="en-US" altLang="zh-CN" sz="2400" i="1" dirty="0" smtClean="0">
                <a:solidFill>
                  <a:srgbClr val="FF0000"/>
                </a:solidFill>
              </a:rPr>
              <a:t>None of them</a:t>
            </a:r>
          </a:p>
          <a:p>
            <a:endParaRPr lang="zh-CN" altLang="en-US" sz="2400" i="1" dirty="0" smtClean="0">
              <a:solidFill>
                <a:srgbClr val="FF0000"/>
              </a:solidFill>
            </a:endParaRPr>
          </a:p>
        </p:txBody>
      </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12" name="图片 11" descr="B1U3拼接后文档_页面_24_图像_0001.jpg"/>
          <p:cNvPicPr>
            <a:picLocks noChangeAspect="1"/>
          </p:cNvPicPr>
          <p:nvPr/>
        </p:nvPicPr>
        <p:blipFill>
          <a:blip r:embed="rId4"/>
          <a:stretch>
            <a:fillRect/>
          </a:stretch>
        </p:blipFill>
        <p:spPr>
          <a:xfrm>
            <a:off x="5500694" y="3071810"/>
            <a:ext cx="1714512" cy="3678360"/>
          </a:xfrm>
          <a:prstGeom prst="rect">
            <a:avLst/>
          </a:prstGeom>
        </p:spPr>
      </p:pic>
      <p:sp>
        <p:nvSpPr>
          <p:cNvPr id="13" name="TextBox 12"/>
          <p:cNvSpPr txBox="1"/>
          <p:nvPr/>
        </p:nvSpPr>
        <p:spPr>
          <a:xfrm>
            <a:off x="1142976" y="4143380"/>
            <a:ext cx="4214842" cy="461665"/>
          </a:xfrm>
          <a:prstGeom prst="rect">
            <a:avLst/>
          </a:prstGeom>
          <a:noFill/>
        </p:spPr>
        <p:txBody>
          <a:bodyPr wrap="square" rtlCol="0">
            <a:spAutoFit/>
          </a:bodyPr>
          <a:lstStyle/>
          <a:p>
            <a:r>
              <a:rPr lang="en-US" altLang="zh-CN" sz="2400" dirty="0" smtClean="0"/>
              <a:t>Speaker 2: </a:t>
            </a:r>
            <a:r>
              <a:rPr lang="en-US" altLang="zh-CN" sz="2400" i="1" dirty="0" smtClean="0">
                <a:solidFill>
                  <a:srgbClr val="FF0000"/>
                </a:solidFill>
              </a:rPr>
              <a:t>Sailing down the Nile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par>
                                <p:cTn id="18" presetID="1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715304" cy="476912"/>
            <a:chOff x="857224" y="1500174"/>
            <a:chExt cx="7715304"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15421"/>
              <a:ext cx="7358114"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recording and check the ones you hear.</a:t>
              </a:r>
            </a:p>
          </p:txBody>
        </p:sp>
      </p:grpSp>
      <p:sp>
        <p:nvSpPr>
          <p:cNvPr id="10" name="TextBox 9"/>
          <p:cNvSpPr txBox="1"/>
          <p:nvPr/>
        </p:nvSpPr>
        <p:spPr>
          <a:xfrm>
            <a:off x="1142976" y="2928934"/>
            <a:ext cx="7215238" cy="2308324"/>
          </a:xfrm>
          <a:prstGeom prst="rect">
            <a:avLst/>
          </a:prstGeom>
          <a:noFill/>
        </p:spPr>
        <p:txBody>
          <a:bodyPr wrap="square" rtlCol="0">
            <a:spAutoFit/>
          </a:bodyPr>
          <a:lstStyle/>
          <a:p>
            <a:r>
              <a:rPr lang="en-US" altLang="zh-CN" sz="2400" dirty="0" smtClean="0"/>
              <a:t>Interviewer</a:t>
            </a:r>
          </a:p>
          <a:p>
            <a:r>
              <a:rPr lang="en-US" altLang="zh-CN" sz="2000" dirty="0" smtClean="0"/>
              <a:t>1 Excuse me. Do you have a second?</a:t>
            </a:r>
          </a:p>
          <a:p>
            <a:r>
              <a:rPr lang="en-US" altLang="zh-CN" sz="2000" dirty="0" smtClean="0"/>
              <a:t>2 What has been the most unique experience in your life so far?</a:t>
            </a:r>
          </a:p>
          <a:p>
            <a:r>
              <a:rPr lang="en-US" altLang="zh-CN" sz="2000" dirty="0" smtClean="0"/>
              <a:t>3 Can I show you this list? Um, have you done any of these activities?</a:t>
            </a:r>
          </a:p>
          <a:p>
            <a:r>
              <a:rPr lang="en-US" altLang="zh-CN" sz="2000" dirty="0" smtClean="0"/>
              <a:t>4 We’re doing a survey ... about experiences of a lifetime.</a:t>
            </a:r>
          </a:p>
          <a:p>
            <a:r>
              <a:rPr lang="en-US" altLang="zh-CN" sz="2000" dirty="0" smtClean="0"/>
              <a:t>5 Could you just look at this list? Have you done any of these things?</a:t>
            </a:r>
          </a:p>
          <a:p>
            <a:r>
              <a:rPr lang="en-US" altLang="zh-CN" sz="2000" dirty="0" smtClean="0"/>
              <a:t>6 Would you like to try any of the activities listed here?</a:t>
            </a:r>
            <a:endParaRPr lang="zh-CN" altLang="en-US" sz="2400" i="1" dirty="0" smtClean="0">
              <a:solidFill>
                <a:srgbClr val="FF0000"/>
              </a:solidFill>
            </a:endParaRPr>
          </a:p>
        </p:txBody>
      </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7" name="组合 43"/>
          <p:cNvGrpSpPr/>
          <p:nvPr/>
        </p:nvGrpSpPr>
        <p:grpSpPr>
          <a:xfrm>
            <a:off x="985770" y="3929066"/>
            <a:ext cx="300082" cy="369332"/>
            <a:chOff x="1785918" y="2655324"/>
            <a:chExt cx="300082" cy="369332"/>
          </a:xfrm>
        </p:grpSpPr>
        <p:sp>
          <p:nvSpPr>
            <p:cNvPr id="18" name="矩形 17"/>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85918" y="2655324"/>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20" name="组合 43"/>
          <p:cNvGrpSpPr/>
          <p:nvPr/>
        </p:nvGrpSpPr>
        <p:grpSpPr>
          <a:xfrm>
            <a:off x="985770" y="3286124"/>
            <a:ext cx="300082" cy="369332"/>
            <a:chOff x="1785918" y="2643182"/>
            <a:chExt cx="300082" cy="369332"/>
          </a:xfrm>
        </p:grpSpPr>
        <p:sp>
          <p:nvSpPr>
            <p:cNvPr id="21" name="矩形 20"/>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23" name="组合 43"/>
          <p:cNvGrpSpPr/>
          <p:nvPr/>
        </p:nvGrpSpPr>
        <p:grpSpPr>
          <a:xfrm>
            <a:off x="985770" y="4500570"/>
            <a:ext cx="300082" cy="369332"/>
            <a:chOff x="1785918" y="2643182"/>
            <a:chExt cx="300082" cy="369332"/>
          </a:xfrm>
        </p:grpSpPr>
        <p:sp>
          <p:nvSpPr>
            <p:cNvPr id="24" name="矩形 23"/>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26" name="组合 43"/>
          <p:cNvGrpSpPr/>
          <p:nvPr/>
        </p:nvGrpSpPr>
        <p:grpSpPr>
          <a:xfrm>
            <a:off x="985770" y="4214818"/>
            <a:ext cx="300082" cy="369332"/>
            <a:chOff x="1785918" y="2643182"/>
            <a:chExt cx="300082" cy="369332"/>
          </a:xfrm>
        </p:grpSpPr>
        <p:sp>
          <p:nvSpPr>
            <p:cNvPr id="27" name="矩形 26"/>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2000"/>
                                        <p:tgtEl>
                                          <p:spTgt spid="10">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2000"/>
                                        <p:tgtEl>
                                          <p:spTgt spid="10">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2000"/>
                                        <p:tgtEl>
                                          <p:spTgt spid="10">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fade">
                                      <p:cBhvr>
                                        <p:cTn id="24" dur="2000"/>
                                        <p:tgtEl>
                                          <p:spTgt spid="10">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2000"/>
                                        <p:tgtEl>
                                          <p:spTgt spid="10">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fade">
                                      <p:cBhvr>
                                        <p:cTn id="30" dur="20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0" grpId="1"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715304" cy="476912"/>
            <a:chOff x="857224" y="1500174"/>
            <a:chExt cx="7715304"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15421"/>
              <a:ext cx="7358114"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recording and check the ones you hear.</a:t>
              </a:r>
            </a:p>
          </p:txBody>
        </p:sp>
      </p:grpSp>
      <p:sp>
        <p:nvSpPr>
          <p:cNvPr id="10" name="TextBox 9"/>
          <p:cNvSpPr txBox="1"/>
          <p:nvPr/>
        </p:nvSpPr>
        <p:spPr>
          <a:xfrm>
            <a:off x="1142976" y="2928934"/>
            <a:ext cx="7215238" cy="1692771"/>
          </a:xfrm>
          <a:prstGeom prst="rect">
            <a:avLst/>
          </a:prstGeom>
          <a:noFill/>
        </p:spPr>
        <p:txBody>
          <a:bodyPr wrap="square" rtlCol="0">
            <a:spAutoFit/>
          </a:bodyPr>
          <a:lstStyle/>
          <a:p>
            <a:r>
              <a:rPr lang="en-US" altLang="zh-CN" sz="2400" dirty="0" smtClean="0"/>
              <a:t>Interviewee</a:t>
            </a:r>
          </a:p>
          <a:p>
            <a:r>
              <a:rPr lang="en-US" altLang="zh-CN" sz="2000" dirty="0" smtClean="0"/>
              <a:t>7 Yes, yes, I have actually. Well, one of them!</a:t>
            </a:r>
          </a:p>
          <a:p>
            <a:r>
              <a:rPr lang="en-US" altLang="zh-CN" sz="2000" dirty="0" smtClean="0"/>
              <a:t>8 No, no, I don’t think so.</a:t>
            </a:r>
          </a:p>
          <a:p>
            <a:r>
              <a:rPr lang="en-US" altLang="zh-CN" sz="2000" dirty="0" smtClean="0"/>
              <a:t>9 I don’t travel that much, so … I, I haven’t been to Iceland.</a:t>
            </a:r>
          </a:p>
          <a:p>
            <a:r>
              <a:rPr lang="en-US" altLang="zh-CN" sz="2000" dirty="0" smtClean="0"/>
              <a:t>10 If I have a chance, I would like to try that.</a:t>
            </a:r>
          </a:p>
        </p:txBody>
      </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7" name="组合 43"/>
          <p:cNvGrpSpPr/>
          <p:nvPr/>
        </p:nvGrpSpPr>
        <p:grpSpPr>
          <a:xfrm>
            <a:off x="1000100" y="3619030"/>
            <a:ext cx="300082" cy="369332"/>
            <a:chOff x="1785918" y="2643182"/>
            <a:chExt cx="300082" cy="369332"/>
          </a:xfrm>
        </p:grpSpPr>
        <p:sp>
          <p:nvSpPr>
            <p:cNvPr id="18" name="矩形 17"/>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20" name="组合 43"/>
          <p:cNvGrpSpPr/>
          <p:nvPr/>
        </p:nvGrpSpPr>
        <p:grpSpPr>
          <a:xfrm>
            <a:off x="1000100" y="3273982"/>
            <a:ext cx="300082" cy="369332"/>
            <a:chOff x="1785918" y="2643182"/>
            <a:chExt cx="300082" cy="369332"/>
          </a:xfrm>
        </p:grpSpPr>
        <p:sp>
          <p:nvSpPr>
            <p:cNvPr id="21" name="矩形 20"/>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23" name="组合 43"/>
          <p:cNvGrpSpPr/>
          <p:nvPr/>
        </p:nvGrpSpPr>
        <p:grpSpPr>
          <a:xfrm>
            <a:off x="1000100" y="3916924"/>
            <a:ext cx="300082" cy="369332"/>
            <a:chOff x="1785918" y="2643182"/>
            <a:chExt cx="300082" cy="369332"/>
          </a:xfrm>
        </p:grpSpPr>
        <p:sp>
          <p:nvSpPr>
            <p:cNvPr id="24" name="矩形 23"/>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2000"/>
                                        <p:tgtEl>
                                          <p:spTgt spid="10">
                                            <p:txEl>
                                              <p:pRg st="1" end="1"/>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2000"/>
                                        <p:tgtEl>
                                          <p:spTgt spid="10">
                                            <p:txEl>
                                              <p:pRg st="2" end="2"/>
                                            </p:txEl>
                                          </p:spTgt>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2000"/>
                                        <p:tgtEl>
                                          <p:spTgt spid="10">
                                            <p:txEl>
                                              <p:pRg st="3" end="3"/>
                                            </p:txEl>
                                          </p:spTgt>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20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830997"/>
            <a:chOff x="857224" y="1500174"/>
            <a:chExt cx="7072362" cy="830997"/>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Think about some questions you might ask in a survey about unusual experiences.</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142976" y="3357563"/>
            <a:ext cx="6143668" cy="2214578"/>
          </a:xfrm>
          <a:prstGeom prst="rect">
            <a:avLst/>
          </a:prstGeom>
          <a:noFill/>
        </p:spPr>
        <p:txBody>
          <a:bodyPr wrap="square" rtlCol="0">
            <a:spAutoFit/>
          </a:bodyPr>
          <a:lstStyle/>
          <a:p>
            <a:pPr marL="180000" indent="-180000"/>
            <a:r>
              <a:rPr lang="en-US" altLang="zh-CN" sz="2000" i="1" dirty="0" smtClean="0">
                <a:solidFill>
                  <a:srgbClr val="FF0000"/>
                </a:solidFill>
              </a:rPr>
              <a:t>1 Have you ever taken a cruise on the Yangtze River? If yes, how did you feel? / If no, would you like to try it?</a:t>
            </a:r>
          </a:p>
          <a:p>
            <a:pPr marL="180000" indent="-180000"/>
            <a:r>
              <a:rPr lang="en-US" altLang="zh-CN" sz="2000" i="1" dirty="0" smtClean="0">
                <a:solidFill>
                  <a:srgbClr val="FF0000"/>
                </a:solidFill>
              </a:rPr>
              <a:t>2 Have you ever been to Tibet? If yes, how did you feel? / If no, would you like to try it?</a:t>
            </a:r>
          </a:p>
          <a:p>
            <a:pPr marL="180000" indent="-180000"/>
            <a:r>
              <a:rPr lang="en-US" altLang="zh-CN" sz="2000" i="1" dirty="0" smtClean="0">
                <a:solidFill>
                  <a:srgbClr val="FF0000"/>
                </a:solidFill>
              </a:rPr>
              <a:t>3 Have you ever camped in a forest? If yes, how did you feel? / If no, would you like to try it?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slide(fromBottom)">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slide(fromBottom)">
                                      <p:cBhvr>
                                        <p:cTn id="2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1200329"/>
            <a:chOff x="857224" y="1500174"/>
            <a:chExt cx="7072362" cy="1200329"/>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Conduct the survey of your classmates’ or schoolmates’ unusual experiences. Record the survey.</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3500438"/>
            <a:ext cx="6143668" cy="2585323"/>
          </a:xfrm>
          <a:prstGeom prst="rect">
            <a:avLst/>
          </a:prstGeom>
          <a:noFill/>
        </p:spPr>
        <p:txBody>
          <a:bodyPr wrap="square" rtlCol="0">
            <a:spAutoFit/>
          </a:bodyPr>
          <a:lstStyle/>
          <a:p>
            <a:r>
              <a:rPr lang="en-US" altLang="zh-CN" sz="2400" b="1" dirty="0" smtClean="0"/>
              <a:t>Note: </a:t>
            </a:r>
            <a:r>
              <a:rPr lang="en-US" altLang="zh-CN" sz="2400" i="1" dirty="0" smtClean="0">
                <a:solidFill>
                  <a:srgbClr val="FF0000"/>
                </a:solidFill>
              </a:rPr>
              <a:t>You may interview three to five of their classmates or schoolmates. You can record the interviews with your cell phone or a digital camera or a recording device. The survey should be conducted in English.</a:t>
            </a:r>
          </a:p>
          <a:p>
            <a:r>
              <a:rPr lang="en-US" altLang="zh-CN" sz="2400" b="1"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slide(fromBottom)">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1200329"/>
            <a:chOff x="857224" y="1500174"/>
            <a:chExt cx="7072362" cy="1200329"/>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00174"/>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Summarize your findings based on the survey and make a radio program on unusual experiences.</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3571876"/>
            <a:ext cx="6429420" cy="3323987"/>
          </a:xfrm>
          <a:prstGeom prst="rect">
            <a:avLst/>
          </a:prstGeom>
          <a:noFill/>
        </p:spPr>
        <p:txBody>
          <a:bodyPr wrap="square" rtlCol="0">
            <a:spAutoFit/>
          </a:bodyPr>
          <a:lstStyle/>
          <a:p>
            <a:r>
              <a:rPr lang="en-US" altLang="zh-CN" sz="2400" b="1" dirty="0" smtClean="0"/>
              <a:t>Note: </a:t>
            </a:r>
            <a:r>
              <a:rPr lang="en-US" altLang="zh-CN" sz="2400" i="1" dirty="0" smtClean="0">
                <a:solidFill>
                  <a:srgbClr val="FF0000"/>
                </a:solidFill>
              </a:rPr>
              <a:t>Your radio program may cover information such as the purpose of the interview, number of interviewees and their backgrounds, activities the interviewees have done or have never done, and so on. You may play what they have recorded in the interviews.</a:t>
            </a:r>
          </a:p>
          <a:p>
            <a:endParaRPr lang="en-US" altLang="zh-CN" sz="2400" i="1" dirty="0" smtClean="0">
              <a:solidFill>
                <a:srgbClr val="FF0000"/>
              </a:solidFill>
            </a:endParaRPr>
          </a:p>
          <a:p>
            <a:r>
              <a:rPr lang="en-US" altLang="zh-CN" sz="2400" b="1"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slide(fromBottom)">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Present the program to the class</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2928934"/>
            <a:ext cx="6715172" cy="3046988"/>
          </a:xfrm>
          <a:prstGeom prst="rect">
            <a:avLst/>
          </a:prstGeom>
          <a:noFill/>
        </p:spPr>
        <p:txBody>
          <a:bodyPr wrap="square" rtlCol="0">
            <a:spAutoFit/>
          </a:bodyPr>
          <a:lstStyle/>
          <a:p>
            <a:r>
              <a:rPr lang="en-US" altLang="zh-CN" sz="2400" i="1" dirty="0" smtClean="0">
                <a:solidFill>
                  <a:srgbClr val="FF0000"/>
                </a:solidFill>
              </a:rPr>
              <a:t>Hello, and welcome to </a:t>
            </a:r>
            <a:r>
              <a:rPr lang="en-US" altLang="zh-CN" sz="2400" b="1" i="1" dirty="0" smtClean="0">
                <a:solidFill>
                  <a:schemeClr val="accent1"/>
                </a:solidFill>
              </a:rPr>
              <a:t>Cool Entertainments</a:t>
            </a:r>
            <a:r>
              <a:rPr lang="en-US" altLang="zh-CN" sz="2400" i="1" dirty="0" smtClean="0">
                <a:solidFill>
                  <a:srgbClr val="FF0000"/>
                </a:solidFill>
              </a:rPr>
              <a:t>. </a:t>
            </a:r>
            <a:r>
              <a:rPr lang="en-US" altLang="zh-CN" sz="2400" b="1" i="1" dirty="0" smtClean="0">
                <a:solidFill>
                  <a:schemeClr val="accent1"/>
                </a:solidFill>
              </a:rPr>
              <a:t>Recently we did a survey about people’s unusual experiences</a:t>
            </a:r>
            <a:r>
              <a:rPr lang="en-US" altLang="zh-CN" sz="2400" i="1" dirty="0" smtClean="0">
                <a:solidFill>
                  <a:srgbClr val="FF0000"/>
                </a:solidFill>
              </a:rPr>
              <a:t>. We interviewed 12 people and asked them whether they have ever dived in the sea, done bungee jumping, or ridden on a roller coaster. And we also asked them if they have, how they felt, and if they haven’t, whether they would like to try any of the activities.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slide(fromBottom)">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i="1" dirty="0" smtClean="0"/>
                <a:t>(continued)</a:t>
              </a:r>
              <a:endParaRPr lang="en-US" altLang="zh-CN" sz="2400" dirty="0" smtClean="0">
                <a:latin typeface="Arial" pitchFamily="34" charset="0"/>
                <a:cs typeface="Arial" pitchFamily="34" charset="0"/>
              </a:endParaRP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2714620"/>
            <a:ext cx="6429420" cy="3785652"/>
          </a:xfrm>
          <a:prstGeom prst="rect">
            <a:avLst/>
          </a:prstGeom>
          <a:noFill/>
        </p:spPr>
        <p:txBody>
          <a:bodyPr wrap="square" rtlCol="0">
            <a:spAutoFit/>
          </a:bodyPr>
          <a:lstStyle/>
          <a:p>
            <a:r>
              <a:rPr lang="en-US" altLang="zh-CN" sz="2400" i="1" dirty="0" smtClean="0">
                <a:solidFill>
                  <a:srgbClr val="FF0000"/>
                </a:solidFill>
              </a:rPr>
              <a:t>Here are our findings. Four of the interviewees have </a:t>
            </a:r>
            <a:r>
              <a:rPr lang="en-US" altLang="zh-CN" sz="2400" b="1" i="1" dirty="0" smtClean="0">
                <a:solidFill>
                  <a:schemeClr val="accent1"/>
                </a:solidFill>
              </a:rPr>
              <a:t>dived in the sea</a:t>
            </a:r>
            <a:r>
              <a:rPr lang="en-US" altLang="zh-CN" sz="2400" i="1" dirty="0" smtClean="0">
                <a:solidFill>
                  <a:srgbClr val="FF0000"/>
                </a:solidFill>
              </a:rPr>
              <a:t>, and all of them regarded it as a wonderful experience. Only two of them have done </a:t>
            </a:r>
            <a:r>
              <a:rPr lang="en-US" altLang="zh-CN" sz="2400" b="1" i="1" dirty="0" smtClean="0">
                <a:solidFill>
                  <a:schemeClr val="accent1"/>
                </a:solidFill>
              </a:rPr>
              <a:t>bungee jumping</a:t>
            </a:r>
            <a:r>
              <a:rPr lang="en-US" altLang="zh-CN" sz="2400" i="1" dirty="0" smtClean="0">
                <a:solidFill>
                  <a:srgbClr val="FF0000"/>
                </a:solidFill>
              </a:rPr>
              <a:t>; one found it very exciting while the other thought it too scary. Seven interviewees have </a:t>
            </a:r>
            <a:r>
              <a:rPr lang="en-US" altLang="zh-CN" sz="2400" b="1" i="1" dirty="0" smtClean="0">
                <a:solidFill>
                  <a:schemeClr val="accent1"/>
                </a:solidFill>
              </a:rPr>
              <a:t>ridden a roller-coaster</a:t>
            </a:r>
            <a:r>
              <a:rPr lang="en-US" altLang="zh-CN" sz="2400" i="1" dirty="0" smtClean="0">
                <a:solidFill>
                  <a:srgbClr val="FF0000"/>
                </a:solidFill>
              </a:rPr>
              <a:t>; four of them enjoyed it while the other three felt it very scary and uncomfortable. Surprisingly, one person reports that he hasn’t done any of the three activities.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lide(fromBottom)">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i="1" dirty="0" smtClean="0"/>
                <a:t>(continued)</a:t>
              </a:r>
              <a:endParaRPr lang="en-US" altLang="zh-CN" sz="2400" dirty="0" smtClean="0">
                <a:latin typeface="Arial" pitchFamily="34" charset="0"/>
                <a:cs typeface="Arial" pitchFamily="34" charset="0"/>
              </a:endParaRP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2714620"/>
            <a:ext cx="6429420" cy="3046988"/>
          </a:xfrm>
          <a:prstGeom prst="rect">
            <a:avLst/>
          </a:prstGeom>
          <a:noFill/>
        </p:spPr>
        <p:txBody>
          <a:bodyPr wrap="square" rtlCol="0">
            <a:spAutoFit/>
          </a:bodyPr>
          <a:lstStyle/>
          <a:p>
            <a:r>
              <a:rPr lang="en-US" altLang="zh-CN" sz="2400" i="1" dirty="0" smtClean="0">
                <a:solidFill>
                  <a:srgbClr val="FF0000"/>
                </a:solidFill>
              </a:rPr>
              <a:t>As to whether they would like to try any of the activities they haven’t done before, most of them say they would love to try diving in the sea or riding a roller-coaster, but only two people say they would try bungee jumping. The person who hasn’t tried any of the activities says he will never try any of them because they all sound very dangerous.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lide(fromBottom)">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i="1" dirty="0" smtClean="0"/>
                <a:t>(continued)</a:t>
              </a:r>
              <a:endParaRPr lang="en-US" altLang="zh-CN" sz="2400" dirty="0" smtClean="0">
                <a:latin typeface="Arial" pitchFamily="34" charset="0"/>
                <a:cs typeface="Arial" pitchFamily="34" charset="0"/>
              </a:endParaRP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3073786"/>
            <a:ext cx="6429420" cy="1569660"/>
          </a:xfrm>
          <a:prstGeom prst="rect">
            <a:avLst/>
          </a:prstGeom>
          <a:noFill/>
        </p:spPr>
        <p:txBody>
          <a:bodyPr wrap="square" rtlCol="0">
            <a:spAutoFit/>
          </a:bodyPr>
          <a:lstStyle/>
          <a:p>
            <a:r>
              <a:rPr lang="en-US" altLang="zh-CN" sz="2400" i="1" dirty="0" smtClean="0">
                <a:solidFill>
                  <a:srgbClr val="FF0000"/>
                </a:solidFill>
              </a:rPr>
              <a:t>It was very interesting to hear people talk about their unusual experiences. We hope that they will continue to have more special and exciting experiences in the future.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lide(fromBottom)">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grpSp>
        <p:nvGrpSpPr>
          <p:cNvPr id="2" name="组合 7"/>
          <p:cNvGrpSpPr/>
          <p:nvPr/>
        </p:nvGrpSpPr>
        <p:grpSpPr>
          <a:xfrm>
            <a:off x="857224" y="1880518"/>
            <a:ext cx="7786742" cy="846244"/>
            <a:chOff x="857224" y="1500174"/>
            <a:chExt cx="7072362" cy="846244"/>
          </a:xfrm>
        </p:grpSpPr>
        <p:sp>
          <p:nvSpPr>
            <p:cNvPr id="5" name="矩形 4"/>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7" name="TextBox 6"/>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Take turns to ask and answer the questions above. You may use the following pattern.</a:t>
              </a:r>
              <a:endParaRPr lang="zh-CN" altLang="en-US" sz="2400" dirty="0">
                <a:latin typeface="Arial" pitchFamily="34" charset="0"/>
                <a:cs typeface="Arial" pitchFamily="34" charset="0"/>
              </a:endParaRPr>
            </a:p>
          </p:txBody>
        </p:sp>
      </p:gr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3" name="组合 12"/>
          <p:cNvGrpSpPr/>
          <p:nvPr/>
        </p:nvGrpSpPr>
        <p:grpSpPr>
          <a:xfrm>
            <a:off x="1142976" y="3297982"/>
            <a:ext cx="6929486" cy="1702654"/>
            <a:chOff x="1071538" y="3369420"/>
            <a:chExt cx="6929486" cy="1702654"/>
          </a:xfrm>
        </p:grpSpPr>
        <p:sp>
          <p:nvSpPr>
            <p:cNvPr id="43" name="矩形 42"/>
            <p:cNvSpPr/>
            <p:nvPr/>
          </p:nvSpPr>
          <p:spPr>
            <a:xfrm>
              <a:off x="1071538" y="3369420"/>
              <a:ext cx="3857652" cy="1631216"/>
            </a:xfrm>
            <a:prstGeom prst="rect">
              <a:avLst/>
            </a:prstGeom>
          </p:spPr>
          <p:txBody>
            <a:bodyPr wrap="square">
              <a:spAutoFit/>
            </a:bodyPr>
            <a:lstStyle/>
            <a:p>
              <a:pPr marL="252000" indent="-252000"/>
              <a:r>
                <a:rPr lang="en-US" altLang="zh-CN" sz="2000" dirty="0" smtClean="0"/>
                <a:t>A: Have you ever climbed a high mountain?</a:t>
              </a:r>
            </a:p>
            <a:p>
              <a:pPr marL="252000" indent="-252000"/>
              <a:r>
                <a:rPr lang="en-US" altLang="zh-CN" sz="2000" dirty="0" smtClean="0"/>
                <a:t>B: Yes, I have. / No, I haven’t, but I’d like to go to one. / No, I haven’t and I don’t feel like going.</a:t>
              </a:r>
              <a:endParaRPr lang="en-US" altLang="zh-CN" sz="2400" dirty="0" smtClean="0"/>
            </a:p>
          </p:txBody>
        </p:sp>
        <p:pic>
          <p:nvPicPr>
            <p:cNvPr id="12" name="图片 11" descr="B1U3拼接后文档_页面_02_图像_0001.jpg"/>
            <p:cNvPicPr>
              <a:picLocks noChangeAspect="1"/>
            </p:cNvPicPr>
            <p:nvPr/>
          </p:nvPicPr>
          <p:blipFill>
            <a:blip r:embed="rId4"/>
            <a:stretch>
              <a:fillRect/>
            </a:stretch>
          </p:blipFill>
          <p:spPr>
            <a:xfrm>
              <a:off x="5000628" y="3389779"/>
              <a:ext cx="3000396" cy="168229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dirty="0" smtClean="0">
                  <a:solidFill>
                    <a:schemeClr val="bg1"/>
                  </a:solidFill>
                </a:rPr>
                <a:t>7</a:t>
              </a: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Vote for the most interesting radio program.</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10" name="图片 9" descr="is0266m3n.jpg"/>
          <p:cNvPicPr>
            <a:picLocks noChangeAspect="1"/>
          </p:cNvPicPr>
          <p:nvPr/>
        </p:nvPicPr>
        <p:blipFill>
          <a:blip r:embed="rId4"/>
          <a:stretch>
            <a:fillRect/>
          </a:stretch>
        </p:blipFill>
        <p:spPr>
          <a:xfrm>
            <a:off x="3143240" y="2857496"/>
            <a:ext cx="2571768" cy="38576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976794"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Short conversations</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1857364"/>
            <a:ext cx="7072362" cy="4893647"/>
          </a:xfrm>
          <a:prstGeom prst="rect">
            <a:avLst/>
          </a:prstGeom>
        </p:spPr>
        <p:txBody>
          <a:bodyPr wrap="square">
            <a:spAutoFit/>
          </a:bodyPr>
          <a:lstStyle/>
          <a:p>
            <a:r>
              <a:rPr lang="en-US" altLang="zh-CN" sz="2400" dirty="0" smtClean="0"/>
              <a:t>1 Q: Why didn’t the man go to the concert?</a:t>
            </a:r>
          </a:p>
          <a:p>
            <a:r>
              <a:rPr lang="en-US" altLang="zh-CN" sz="2400" i="1" dirty="0" smtClean="0">
                <a:solidFill>
                  <a:srgbClr val="FF0000"/>
                </a:solidFill>
              </a:rPr>
              <a:t>         C He was too sick to go.</a:t>
            </a:r>
          </a:p>
          <a:p>
            <a:r>
              <a:rPr lang="en-US" altLang="zh-CN" sz="2400" dirty="0" smtClean="0"/>
              <a:t>2 Q: What can we learn about Jennifer’s job interview?</a:t>
            </a:r>
          </a:p>
          <a:p>
            <a:r>
              <a:rPr lang="en-US" altLang="zh-CN" sz="2400" i="1" dirty="0" smtClean="0">
                <a:solidFill>
                  <a:srgbClr val="FF0000"/>
                </a:solidFill>
              </a:rPr>
              <a:t>         C She didn’t feel like talking about the interview.</a:t>
            </a:r>
          </a:p>
          <a:p>
            <a:pPr marL="266700" indent="-266700"/>
            <a:r>
              <a:rPr lang="en-US" altLang="zh-CN" sz="2400" dirty="0" smtClean="0"/>
              <a:t>3 Q: What will the man probably do?</a:t>
            </a:r>
          </a:p>
          <a:p>
            <a:r>
              <a:rPr lang="en-US" altLang="zh-CN" sz="2400" i="1" dirty="0" smtClean="0">
                <a:solidFill>
                  <a:srgbClr val="FF0000"/>
                </a:solidFill>
              </a:rPr>
              <a:t>         B He will give the bicycle back right now.</a:t>
            </a:r>
          </a:p>
          <a:p>
            <a:pPr marL="266700" indent="-266700"/>
            <a:r>
              <a:rPr lang="en-US" altLang="zh-CN" sz="2400" dirty="0" smtClean="0"/>
              <a:t>4 Q: What are the speakers talking about?</a:t>
            </a:r>
          </a:p>
          <a:p>
            <a:pPr marL="266700" indent="-266700"/>
            <a:r>
              <a:rPr lang="en-US" altLang="zh-CN" sz="2400" i="1" dirty="0" smtClean="0">
                <a:solidFill>
                  <a:srgbClr val="FF0000"/>
                </a:solidFill>
              </a:rPr>
              <a:t>        D Meeting former classmates.</a:t>
            </a:r>
          </a:p>
          <a:p>
            <a:pPr marL="266700" indent="-266700"/>
            <a:r>
              <a:rPr lang="en-US" altLang="zh-CN" sz="2400" dirty="0" smtClean="0"/>
              <a:t>5 Q: What does the man mean?</a:t>
            </a:r>
          </a:p>
          <a:p>
            <a:pPr marL="266700" indent="-266700"/>
            <a:r>
              <a:rPr lang="en-US" altLang="zh-CN" sz="2400" i="1" dirty="0" smtClean="0">
                <a:solidFill>
                  <a:srgbClr val="FF0000"/>
                </a:solidFill>
              </a:rPr>
              <a:t>        A He totally understands the woman’s situation.</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lide(fromBottom)">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665812"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Long conversation</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4893647"/>
          </a:xfrm>
          <a:prstGeom prst="rect">
            <a:avLst/>
          </a:prstGeom>
        </p:spPr>
        <p:txBody>
          <a:bodyPr wrap="square">
            <a:spAutoFit/>
          </a:bodyPr>
          <a:lstStyle/>
          <a:p>
            <a:pPr marL="266700" indent="-266700"/>
            <a:r>
              <a:rPr lang="en-US" altLang="zh-CN" sz="2400" dirty="0" smtClean="0"/>
              <a:t>1 Q: Why was the girl excited?</a:t>
            </a:r>
          </a:p>
          <a:p>
            <a:r>
              <a:rPr lang="en-US" altLang="zh-CN" sz="2400" i="1" dirty="0" smtClean="0">
                <a:solidFill>
                  <a:srgbClr val="FF0000"/>
                </a:solidFill>
              </a:rPr>
              <a:t>         B She won the spelling competition at her school.</a:t>
            </a:r>
          </a:p>
          <a:p>
            <a:pPr marL="266700" indent="-266700"/>
            <a:r>
              <a:rPr lang="en-US" altLang="zh-CN" sz="2400" dirty="0" smtClean="0"/>
              <a:t>2 Q: What happened when the man was 13 years old?</a:t>
            </a:r>
          </a:p>
          <a:p>
            <a:r>
              <a:rPr lang="en-US" altLang="zh-CN" sz="2400" i="1" dirty="0" smtClean="0">
                <a:solidFill>
                  <a:srgbClr val="FF0000"/>
                </a:solidFill>
              </a:rPr>
              <a:t>        C He went to Sacramento for a spelling competition.</a:t>
            </a:r>
          </a:p>
          <a:p>
            <a:pPr marL="266700" indent="-266700"/>
            <a:r>
              <a:rPr lang="en-US" altLang="zh-CN" sz="2400" dirty="0" smtClean="0"/>
              <a:t>3 Q: Why did the man’s mom give him a big hug?</a:t>
            </a:r>
          </a:p>
          <a:p>
            <a:pPr marL="828000" indent="-936000"/>
            <a:r>
              <a:rPr lang="en-US" altLang="zh-CN" sz="2400" i="1" dirty="0" smtClean="0">
                <a:solidFill>
                  <a:srgbClr val="FF0000"/>
                </a:solidFill>
              </a:rPr>
              <a:t>         A To make him feel better after he lost the first prize.</a:t>
            </a:r>
          </a:p>
          <a:p>
            <a:pPr marL="576000" indent="-684000"/>
            <a:r>
              <a:rPr lang="en-US" altLang="zh-CN" sz="2400" dirty="0" smtClean="0"/>
              <a:t>4 Q: What color is the girl going to wear for her next competition?</a:t>
            </a:r>
          </a:p>
          <a:p>
            <a:pPr marL="266700" indent="-266700"/>
            <a:r>
              <a:rPr lang="en-US" altLang="zh-CN" sz="2400" i="1" dirty="0" smtClean="0">
                <a:solidFill>
                  <a:srgbClr val="FF0000"/>
                </a:solidFill>
              </a:rPr>
              <a:t>        D Yellow.</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1</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4893647"/>
          </a:xfrm>
          <a:prstGeom prst="rect">
            <a:avLst/>
          </a:prstGeom>
        </p:spPr>
        <p:txBody>
          <a:bodyPr wrap="square">
            <a:spAutoFit/>
          </a:bodyPr>
          <a:lstStyle/>
          <a:p>
            <a:pPr marL="266700" indent="-266700"/>
            <a:r>
              <a:rPr lang="en-US" altLang="zh-CN" sz="2400" dirty="0" smtClean="0"/>
              <a:t>1 Q: What is the passage mainly about?</a:t>
            </a:r>
          </a:p>
          <a:p>
            <a:r>
              <a:rPr lang="en-US" altLang="zh-CN" sz="2400" i="1" dirty="0" smtClean="0">
                <a:solidFill>
                  <a:srgbClr val="FF0000"/>
                </a:solidFill>
              </a:rPr>
              <a:t>         C Superstitions in the United States.</a:t>
            </a:r>
          </a:p>
          <a:p>
            <a:pPr marL="576000" indent="-684000"/>
            <a:r>
              <a:rPr lang="en-US" altLang="zh-CN" sz="2400" dirty="0" smtClean="0"/>
              <a:t>2 Q: According to the passage, what is considered as bad luck?</a:t>
            </a:r>
          </a:p>
          <a:p>
            <a:r>
              <a:rPr lang="en-US" altLang="zh-CN" sz="2400" i="1" dirty="0" smtClean="0">
                <a:solidFill>
                  <a:srgbClr val="FF0000"/>
                </a:solidFill>
              </a:rPr>
              <a:t>        A Walking under a ladder.</a:t>
            </a:r>
          </a:p>
          <a:p>
            <a:pPr marL="576000" indent="-684000"/>
            <a:r>
              <a:rPr lang="en-US" altLang="zh-CN" sz="2400" dirty="0" smtClean="0"/>
              <a:t>3 Q: Why is it considered bad luck to see a black cat crossing one’s path?</a:t>
            </a:r>
          </a:p>
          <a:p>
            <a:r>
              <a:rPr lang="en-US" altLang="zh-CN" sz="2400" i="1" dirty="0" smtClean="0">
                <a:solidFill>
                  <a:srgbClr val="FF0000"/>
                </a:solidFill>
              </a:rPr>
              <a:t>        B Because black cats were thought to be witches.</a:t>
            </a:r>
          </a:p>
          <a:p>
            <a:pPr marL="576000" indent="-684000"/>
            <a:r>
              <a:rPr lang="en-US" altLang="zh-CN" sz="2400" dirty="0" smtClean="0"/>
              <a:t>4 Q: According to the passage, what will bring people good luck?</a:t>
            </a:r>
          </a:p>
          <a:p>
            <a:pPr marL="266700" indent="-266700"/>
            <a:r>
              <a:rPr lang="en-US" altLang="zh-CN" sz="2400" i="1" dirty="0" smtClean="0">
                <a:solidFill>
                  <a:srgbClr val="FF0000"/>
                </a:solidFill>
              </a:rPr>
              <a:t>        C Finding a penny on the ground and picking it up.</a:t>
            </a:r>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2</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928662" y="2107253"/>
            <a:ext cx="7072362" cy="4524315"/>
          </a:xfrm>
          <a:prstGeom prst="rect">
            <a:avLst/>
          </a:prstGeom>
        </p:spPr>
        <p:txBody>
          <a:bodyPr wrap="square">
            <a:spAutoFit/>
          </a:bodyPr>
          <a:lstStyle/>
          <a:p>
            <a:pPr marL="457200" indent="-457200"/>
            <a:r>
              <a:rPr lang="en-US" altLang="zh-CN" sz="2400" i="1" dirty="0" smtClean="0">
                <a:solidFill>
                  <a:srgbClr val="FF0000"/>
                </a:solidFill>
              </a:rPr>
              <a:t>  </a:t>
            </a:r>
            <a:r>
              <a:rPr lang="en-US" altLang="zh-CN" sz="2400" dirty="0" smtClean="0">
                <a:solidFill>
                  <a:srgbClr val="FF0000"/>
                </a:solidFill>
              </a:rPr>
              <a:t>1)</a:t>
            </a:r>
            <a:r>
              <a:rPr lang="en-US" altLang="zh-CN" sz="2400" i="1" dirty="0" smtClean="0">
                <a:solidFill>
                  <a:srgbClr val="FF0000"/>
                </a:solidFill>
              </a:rPr>
              <a:t> mountainous</a:t>
            </a:r>
          </a:p>
          <a:p>
            <a:pPr marL="457200" indent="-457200"/>
            <a:r>
              <a:rPr lang="en-US" altLang="zh-CN" sz="2400" i="1" dirty="0" smtClean="0">
                <a:solidFill>
                  <a:srgbClr val="FF0000"/>
                </a:solidFill>
              </a:rPr>
              <a:t>  </a:t>
            </a:r>
            <a:r>
              <a:rPr lang="en-US" altLang="zh-CN" sz="2400" dirty="0" smtClean="0">
                <a:solidFill>
                  <a:srgbClr val="FF0000"/>
                </a:solidFill>
              </a:rPr>
              <a:t>2)</a:t>
            </a:r>
            <a:r>
              <a:rPr lang="en-US" altLang="zh-CN" sz="2400" i="1" dirty="0" smtClean="0">
                <a:solidFill>
                  <a:srgbClr val="FF0000"/>
                </a:solidFill>
              </a:rPr>
              <a:t> frightened</a:t>
            </a:r>
          </a:p>
          <a:p>
            <a:pPr marL="457200" indent="-457200"/>
            <a:r>
              <a:rPr lang="en-US" altLang="zh-CN" sz="2400" i="1" dirty="0" smtClean="0">
                <a:solidFill>
                  <a:srgbClr val="FF0000"/>
                </a:solidFill>
              </a:rPr>
              <a:t>  </a:t>
            </a:r>
            <a:r>
              <a:rPr lang="en-US" altLang="zh-CN" sz="2400" dirty="0" smtClean="0">
                <a:solidFill>
                  <a:srgbClr val="FF0000"/>
                </a:solidFill>
              </a:rPr>
              <a:t>3)</a:t>
            </a:r>
            <a:r>
              <a:rPr lang="en-US" altLang="zh-CN" sz="2400" i="1" dirty="0" smtClean="0">
                <a:solidFill>
                  <a:srgbClr val="FF0000"/>
                </a:solidFill>
              </a:rPr>
              <a:t> took place</a:t>
            </a:r>
          </a:p>
          <a:p>
            <a:pPr marL="457200" indent="-457200"/>
            <a:r>
              <a:rPr lang="en-US" altLang="zh-CN" sz="2400" i="1" dirty="0" smtClean="0">
                <a:solidFill>
                  <a:srgbClr val="FF0000"/>
                </a:solidFill>
              </a:rPr>
              <a:t>  </a:t>
            </a:r>
            <a:r>
              <a:rPr lang="en-US" altLang="zh-CN" sz="2400" dirty="0" smtClean="0">
                <a:solidFill>
                  <a:srgbClr val="FF0000"/>
                </a:solidFill>
              </a:rPr>
              <a:t>4)</a:t>
            </a:r>
            <a:r>
              <a:rPr lang="en-US" altLang="zh-CN" sz="2400" i="1" dirty="0" smtClean="0">
                <a:solidFill>
                  <a:srgbClr val="FF0000"/>
                </a:solidFill>
              </a:rPr>
              <a:t> vanish</a:t>
            </a:r>
          </a:p>
          <a:p>
            <a:pPr marL="457200" indent="-457200"/>
            <a:r>
              <a:rPr lang="en-US" altLang="zh-CN" sz="2400" i="1" dirty="0" smtClean="0">
                <a:solidFill>
                  <a:srgbClr val="FF0000"/>
                </a:solidFill>
              </a:rPr>
              <a:t>  </a:t>
            </a:r>
            <a:r>
              <a:rPr lang="en-US" altLang="zh-CN" sz="2400" dirty="0" smtClean="0">
                <a:solidFill>
                  <a:srgbClr val="FF0000"/>
                </a:solidFill>
              </a:rPr>
              <a:t>5)</a:t>
            </a:r>
            <a:r>
              <a:rPr lang="en-US" altLang="zh-CN" sz="2400" i="1" dirty="0" smtClean="0">
                <a:solidFill>
                  <a:srgbClr val="FF0000"/>
                </a:solidFill>
              </a:rPr>
              <a:t> occurred</a:t>
            </a:r>
          </a:p>
          <a:p>
            <a:pPr marL="457200" indent="-457200"/>
            <a:r>
              <a:rPr lang="en-US" altLang="zh-CN" sz="2400" i="1" dirty="0" smtClean="0">
                <a:solidFill>
                  <a:srgbClr val="FF0000"/>
                </a:solidFill>
              </a:rPr>
              <a:t>  </a:t>
            </a:r>
            <a:r>
              <a:rPr lang="en-US" altLang="zh-CN" sz="2400" dirty="0" smtClean="0">
                <a:solidFill>
                  <a:srgbClr val="FF0000"/>
                </a:solidFill>
              </a:rPr>
              <a:t>6)</a:t>
            </a:r>
            <a:r>
              <a:rPr lang="en-US" altLang="zh-CN" sz="2400" i="1" dirty="0" smtClean="0">
                <a:solidFill>
                  <a:srgbClr val="FF0000"/>
                </a:solidFill>
              </a:rPr>
              <a:t> massive</a:t>
            </a:r>
          </a:p>
          <a:p>
            <a:pPr marL="457200" indent="-457200"/>
            <a:r>
              <a:rPr lang="en-US" altLang="zh-CN" sz="2400" i="1" dirty="0" smtClean="0">
                <a:solidFill>
                  <a:srgbClr val="FF0000"/>
                </a:solidFill>
              </a:rPr>
              <a:t>  </a:t>
            </a:r>
            <a:r>
              <a:rPr lang="en-US" altLang="zh-CN" sz="2400" dirty="0" smtClean="0">
                <a:solidFill>
                  <a:srgbClr val="FF0000"/>
                </a:solidFill>
              </a:rPr>
              <a:t>7)</a:t>
            </a:r>
            <a:r>
              <a:rPr lang="en-US" altLang="zh-CN" sz="2400" i="1" dirty="0" smtClean="0">
                <a:solidFill>
                  <a:srgbClr val="FF0000"/>
                </a:solidFill>
              </a:rPr>
              <a:t> caught</a:t>
            </a:r>
          </a:p>
          <a:p>
            <a:pPr marL="457200" indent="-457200"/>
            <a:r>
              <a:rPr lang="en-US" altLang="zh-CN" sz="2400" i="1" dirty="0" smtClean="0">
                <a:solidFill>
                  <a:srgbClr val="FF0000"/>
                </a:solidFill>
              </a:rPr>
              <a:t>  </a:t>
            </a:r>
            <a:r>
              <a:rPr lang="en-US" altLang="zh-CN" sz="2400" dirty="0" smtClean="0">
                <a:solidFill>
                  <a:srgbClr val="FF0000"/>
                </a:solidFill>
              </a:rPr>
              <a:t>8)</a:t>
            </a:r>
            <a:r>
              <a:rPr lang="en-US" altLang="zh-CN" sz="2400" i="1" dirty="0" smtClean="0">
                <a:solidFill>
                  <a:srgbClr val="FF0000"/>
                </a:solidFill>
              </a:rPr>
              <a:t> keep us away</a:t>
            </a:r>
          </a:p>
          <a:p>
            <a:pPr marL="457200" indent="-457200"/>
            <a:r>
              <a:rPr lang="en-US" altLang="zh-CN" sz="2400" i="1" dirty="0" smtClean="0">
                <a:solidFill>
                  <a:srgbClr val="FF0000"/>
                </a:solidFill>
              </a:rPr>
              <a:t>  </a:t>
            </a:r>
            <a:r>
              <a:rPr lang="en-US" altLang="zh-CN" sz="2400" dirty="0" smtClean="0">
                <a:solidFill>
                  <a:srgbClr val="FF0000"/>
                </a:solidFill>
              </a:rPr>
              <a:t>9)</a:t>
            </a:r>
            <a:r>
              <a:rPr lang="en-US" altLang="zh-CN" sz="2400" i="1" dirty="0" smtClean="0">
                <a:solidFill>
                  <a:srgbClr val="FF0000"/>
                </a:solidFill>
              </a:rPr>
              <a:t> grateful</a:t>
            </a:r>
          </a:p>
          <a:p>
            <a:pPr marL="457200" indent="-457200"/>
            <a:r>
              <a:rPr lang="en-US" altLang="zh-CN" sz="2400" dirty="0" smtClean="0">
                <a:solidFill>
                  <a:srgbClr val="FF0000"/>
                </a:solidFill>
              </a:rPr>
              <a:t>10)</a:t>
            </a:r>
            <a:r>
              <a:rPr lang="en-US" altLang="zh-CN" sz="2400" i="1" dirty="0" smtClean="0">
                <a:solidFill>
                  <a:srgbClr val="FF0000"/>
                </a:solidFill>
              </a:rPr>
              <a:t> In advance</a:t>
            </a:r>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1026" name="Picture 2"/>
          <p:cNvPicPr>
            <a:picLocks noChangeAspect="1" noChangeArrowheads="1"/>
          </p:cNvPicPr>
          <p:nvPr/>
        </p:nvPicPr>
        <p:blipFill>
          <a:blip r:embed="rId2"/>
          <a:stretch>
            <a:fillRect/>
          </a:stretch>
        </p:blipFill>
        <p:spPr bwMode="auto">
          <a:xfrm>
            <a:off x="3640237" y="2714620"/>
            <a:ext cx="5156085" cy="3000396"/>
          </a:xfrm>
          <a:prstGeom prst="rect">
            <a:avLst/>
          </a:prstGeom>
          <a:noFill/>
          <a:ln w="9525">
            <a:noFill/>
            <a:miter lim="800000"/>
            <a:headEnd/>
            <a:tailEnd/>
          </a:ln>
          <a:effectLst/>
        </p:spPr>
      </p:pic>
      <p:pic>
        <p:nvPicPr>
          <p:cNvPr id="6" name="图片 5"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lide(fromBottom)">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lide(fromBottom)">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slide(fromBottom)">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slide(fromBottom)">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slide(fromBottom)">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slide(fromBottom)">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slide(fromBottom)">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slide(fromBottom)">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slide(fromBottom)">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slide(fromBottom)">
                                      <p:cBhvr>
                                        <p:cTn id="5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Wrapping up</a:t>
            </a:r>
            <a:endParaRPr lang="zh-CN" altLang="en-US" sz="4800" b="1" dirty="0">
              <a:solidFill>
                <a:schemeClr val="tx1"/>
              </a:solidFill>
              <a:latin typeface="+mj-lt"/>
              <a:ea typeface="微软雅黑" panose="020B0503020204020204" pitchFamily="34" charset="-122"/>
            </a:endParaRPr>
          </a:p>
        </p:txBody>
      </p:sp>
      <p:sp>
        <p:nvSpPr>
          <p:cNvPr id="3" name="矩形 2"/>
          <p:cNvSpPr/>
          <p:nvPr/>
        </p:nvSpPr>
        <p:spPr>
          <a:xfrm>
            <a:off x="1071538" y="1214422"/>
            <a:ext cx="6929486" cy="830997"/>
          </a:xfrm>
          <a:prstGeom prst="rect">
            <a:avLst/>
          </a:prstGeom>
        </p:spPr>
        <p:txBody>
          <a:bodyPr wrap="square">
            <a:spAutoFit/>
          </a:bodyPr>
          <a:lstStyle/>
          <a:p>
            <a:r>
              <a:rPr lang="en-US" altLang="zh-CN" sz="2400" dirty="0" smtClean="0">
                <a:latin typeface="Arial" pitchFamily="34" charset="0"/>
                <a:cs typeface="Arial" pitchFamily="34" charset="0"/>
              </a:rPr>
              <a:t>Use the following self-assessment checklist to check what you have learned in this unit.</a:t>
            </a:r>
          </a:p>
        </p:txBody>
      </p:sp>
      <p:graphicFrame>
        <p:nvGraphicFramePr>
          <p:cNvPr id="5" name="表格 4"/>
          <p:cNvGraphicFramePr>
            <a:graphicFrameLocks noGrp="1"/>
          </p:cNvGraphicFramePr>
          <p:nvPr/>
        </p:nvGraphicFramePr>
        <p:xfrm>
          <a:off x="785786" y="2143116"/>
          <a:ext cx="7286676" cy="4028440"/>
        </p:xfrm>
        <a:graphic>
          <a:graphicData uri="http://schemas.openxmlformats.org/drawingml/2006/table">
            <a:tbl>
              <a:tblPr firstRow="1" bandRow="1">
                <a:tableStyleId>{5C22544A-7EE6-4342-B048-85BDC9FD1C3A}</a:tableStyleId>
              </a:tblPr>
              <a:tblGrid>
                <a:gridCol w="4663473"/>
                <a:gridCol w="947268"/>
                <a:gridCol w="1675935"/>
              </a:tblGrid>
              <a:tr h="370840">
                <a:tc>
                  <a:txBody>
                    <a:bodyPr/>
                    <a:lstStyle/>
                    <a:p>
                      <a:pPr algn="ctr"/>
                      <a:endParaRPr lang="zh-CN" altLang="en-US" dirty="0"/>
                    </a:p>
                  </a:txBody>
                  <a:tcPr/>
                </a:tc>
                <a:tc>
                  <a:txBody>
                    <a:bodyPr/>
                    <a:lstStyle/>
                    <a:p>
                      <a:pPr algn="ctr"/>
                      <a:r>
                        <a:rPr lang="en-US" altLang="zh-CN" dirty="0" smtClean="0"/>
                        <a:t>OK</a:t>
                      </a:r>
                      <a:endParaRPr lang="zh-CN" altLang="en-US" dirty="0"/>
                    </a:p>
                  </a:txBody>
                  <a:tcPr/>
                </a:tc>
                <a:tc>
                  <a:txBody>
                    <a:bodyPr/>
                    <a:lstStyle/>
                    <a:p>
                      <a:pPr algn="ctr"/>
                      <a:r>
                        <a:rPr lang="en-US" altLang="zh-CN" dirty="0" smtClean="0"/>
                        <a:t>Needs work</a:t>
                      </a:r>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talk about past events and their impacts on the present.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listen for specific information.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keep a conversation going by asking follow-up questions, giving extra information and making comments.</a:t>
                      </a:r>
                    </a:p>
                  </a:txBody>
                  <a:tcPr/>
                </a:tc>
                <a:tc>
                  <a:txBody>
                    <a:bodyPr/>
                    <a:lstStyle/>
                    <a:p>
                      <a:endParaRPr lang="zh-CN" altLang="en-US" dirty="0"/>
                    </a:p>
                  </a:txBody>
                  <a:tcPr/>
                </a:tc>
                <a:tc>
                  <a:txBody>
                    <a:bodyPr/>
                    <a:lstStyle/>
                    <a:p>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baseline="0" dirty="0" smtClean="0">
                          <a:solidFill>
                            <a:schemeClr val="dk1"/>
                          </a:solidFill>
                          <a:latin typeface="+mn-lt"/>
                          <a:ea typeface="+mn-ea"/>
                          <a:cs typeface="+mn-cs"/>
                        </a:rPr>
                        <a:t>I can prepare questions for an interview and conduct the interview.</a:t>
                      </a:r>
                    </a:p>
                  </a:txBody>
                  <a:tcPr/>
                </a:tc>
                <a:tc>
                  <a:txBody>
                    <a:bodyPr/>
                    <a:lstStyle/>
                    <a:p>
                      <a:endParaRPr lang="zh-CN" altLang="en-US"/>
                    </a:p>
                  </a:txBody>
                  <a:tcPr/>
                </a:tc>
                <a:tc>
                  <a:txBody>
                    <a:bodyPr/>
                    <a:lstStyle/>
                    <a:p>
                      <a:endParaRPr lang="zh-CN" altLang="en-US" dirty="0"/>
                    </a:p>
                  </a:txBody>
                  <a:tcPr/>
                </a:tc>
              </a:tr>
            </a:tbl>
          </a:graphicData>
        </a:graphic>
      </p:graphicFrame>
      <p:sp>
        <p:nvSpPr>
          <p:cNvPr id="6" name="矩形 5"/>
          <p:cNvSpPr/>
          <p:nvPr/>
        </p:nvSpPr>
        <p:spPr>
          <a:xfrm>
            <a:off x="5786446"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70002" y="346827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92904" y="345746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79420" y="4429132"/>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97666" y="4429132"/>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06344" y="568898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72330" y="570231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45342"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1"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1U3视频.wmv">
            <a:hlinkClick r:id="" action="ppaction://media"/>
          </p:cNvPr>
          <p:cNvPicPr>
            <a:picLocks noRot="1" noChangeAspect="1"/>
          </p:cNvPicPr>
          <p:nvPr>
            <a:videoFile r:link="rId1"/>
          </p:nvPr>
        </p:nvPicPr>
        <p:blipFill>
          <a:blip r:embed="rId3"/>
          <a:stretch>
            <a:fillRect/>
          </a:stretch>
        </p:blipFill>
        <p:spPr>
          <a:xfrm>
            <a:off x="1571604" y="2643182"/>
            <a:ext cx="5214974" cy="3911231"/>
          </a:xfrm>
          <a:prstGeom prst="rect">
            <a:avLst/>
          </a:prstGeom>
        </p:spPr>
      </p:pic>
      <p:sp>
        <p:nvSpPr>
          <p:cNvPr id="4" name="矩形 3"/>
          <p:cNvSpPr/>
          <p:nvPr/>
        </p:nvSpPr>
        <p:spPr>
          <a:xfrm>
            <a:off x="0" y="1"/>
            <a:ext cx="9144000" cy="114298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Fun time</a:t>
            </a:r>
            <a:endParaRPr lang="zh-CN" altLang="en-US" sz="4800" b="1" dirty="0">
              <a:solidFill>
                <a:schemeClr val="tx1"/>
              </a:solidFill>
              <a:latin typeface="+mj-lt"/>
              <a:ea typeface="微软雅黑" panose="020B0503020204020204" pitchFamily="34" charset="-122"/>
            </a:endParaRPr>
          </a:p>
        </p:txBody>
      </p:sp>
      <p:sp>
        <p:nvSpPr>
          <p:cNvPr id="14" name="矩形 13"/>
          <p:cNvSpPr/>
          <p:nvPr/>
        </p:nvSpPr>
        <p:spPr>
          <a:xfrm>
            <a:off x="1214414" y="1571612"/>
            <a:ext cx="6929486" cy="830997"/>
          </a:xfrm>
          <a:prstGeom prst="rect">
            <a:avLst/>
          </a:prstGeom>
        </p:spPr>
        <p:txBody>
          <a:bodyPr wrap="square">
            <a:spAutoFit/>
          </a:bodyPr>
          <a:lstStyle/>
          <a:p>
            <a:r>
              <a:rPr lang="en-US" altLang="zh-CN" sz="2400" dirty="0" smtClean="0">
                <a:latin typeface="Arial" pitchFamily="34" charset="0"/>
                <a:cs typeface="Arial" pitchFamily="34" charset="0"/>
              </a:rPr>
              <a:t>Enjoy the video clip about Julia Roberts’ winning an Oscar. </a:t>
            </a:r>
          </a:p>
        </p:txBody>
      </p:sp>
      <p:pic>
        <p:nvPicPr>
          <p:cNvPr id="15" name="图片 14" descr="QQ截图20150508120820.png">
            <a:hlinkClick r:id="rId4" action="ppaction://hlinkfile"/>
          </p:cNvPr>
          <p:cNvPicPr>
            <a:picLocks noChangeAspect="1"/>
          </p:cNvPicPr>
          <p:nvPr/>
        </p:nvPicPr>
        <p:blipFill>
          <a:blip r:embed="rId5">
            <a:lum contrast="30000"/>
          </a:blip>
          <a:stretch>
            <a:fillRect/>
          </a:stretch>
        </p:blipFill>
        <p:spPr>
          <a:xfrm>
            <a:off x="1357290" y="2428867"/>
            <a:ext cx="5715041" cy="4286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图片 15" descr="87699.gif">
            <a:hlinkClick r:id="rId6" action="ppaction://hlinksldjump"/>
          </p:cNvPr>
          <p:cNvPicPr>
            <a:picLocks noChangeAspect="1"/>
          </p:cNvPicPr>
          <p:nvPr/>
        </p:nvPicPr>
        <p:blipFill>
          <a:blip r:embed="rId7"/>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6"/>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6"/>
                                        </p:tgtEl>
                                      </p:cBhvr>
                                    </p:cmd>
                                  </p:childTnLst>
                                </p:cTn>
                              </p:par>
                            </p:childTnLst>
                          </p:cTn>
                        </p:par>
                      </p:childTnLst>
                    </p:cTn>
                  </p:par>
                </p:childTnLst>
              </p:cTn>
              <p:nextCondLst>
                <p:cond evt="onClick" delay="0">
                  <p:tgtEl>
                    <p:spTgt spid="6"/>
                  </p:tgtEl>
                </p:cond>
              </p:nextCondLst>
            </p:seq>
            <p:video>
              <p:cMediaNode>
                <p:cTn id="20" fill="hold" display="0">
                  <p:stCondLst>
                    <p:cond delay="indefinite"/>
                  </p:stCondLst>
                  <p:endCondLst>
                    <p:cond evt="onNext" delay="0">
                      <p:tgtEl>
                        <p:sldTgt/>
                      </p:tgtEl>
                    </p:cond>
                    <p:cond evt="onPrev" delay="0">
                      <p:tgtEl>
                        <p:sldTgt/>
                      </p:tgtEl>
                    </p:cond>
                  </p:endCondLst>
                </p:cTn>
                <p:tgtEl>
                  <p:spTgt spid="6"/>
                </p:tgtEl>
              </p:cMediaNode>
            </p:video>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500" fill="hold"/>
                                        <p:tgtEl>
                                          <p:spTgt spid="4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26" name="TextBox 25"/>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7"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a podcast for its general idea.</a:t>
              </a:r>
              <a:endParaRPr lang="zh-CN" altLang="en-US" sz="2400" dirty="0">
                <a:latin typeface="Arial" pitchFamily="34" charset="0"/>
                <a:cs typeface="Arial" pitchFamily="34" charset="0"/>
              </a:endParaRPr>
            </a:p>
          </p:txBody>
        </p:sp>
      </p:grpSp>
      <p:sp>
        <p:nvSpPr>
          <p:cNvPr id="7" name="矩形 6"/>
          <p:cNvSpPr/>
          <p:nvPr/>
        </p:nvSpPr>
        <p:spPr>
          <a:xfrm>
            <a:off x="1142976" y="2500306"/>
            <a:ext cx="7072362" cy="1200329"/>
          </a:xfrm>
          <a:prstGeom prst="rect">
            <a:avLst/>
          </a:prstGeom>
        </p:spPr>
        <p:txBody>
          <a:bodyPr wrap="square">
            <a:spAutoFit/>
          </a:bodyPr>
          <a:lstStyle/>
          <a:p>
            <a:r>
              <a:rPr lang="en-US" altLang="zh-CN" sz="2400" i="1" dirty="0" smtClean="0">
                <a:solidFill>
                  <a:srgbClr val="FF0000"/>
                </a:solidFill>
              </a:rPr>
              <a:t>The people in the podcast mainly talk about how</a:t>
            </a:r>
          </a:p>
          <a:p>
            <a:r>
              <a:rPr lang="en-US" altLang="zh-CN" sz="2400" i="1" dirty="0" smtClean="0">
                <a:solidFill>
                  <a:srgbClr val="FF0000"/>
                </a:solidFill>
              </a:rPr>
              <a:t>they feel about London and the most exciting</a:t>
            </a:r>
          </a:p>
          <a:p>
            <a:r>
              <a:rPr lang="en-US" altLang="zh-CN" sz="2400" i="1" dirty="0" smtClean="0">
                <a:solidFill>
                  <a:srgbClr val="FF0000"/>
                </a:solidFill>
              </a:rPr>
              <a:t>things they have done in London.</a:t>
            </a:r>
            <a:endParaRPr lang="zh-CN" altLang="en-US" sz="2400" i="1" dirty="0">
              <a:solidFill>
                <a:srgbClr val="FF0000"/>
              </a:solidFill>
            </a:endParaRPr>
          </a:p>
        </p:txBody>
      </p:sp>
      <p:grpSp>
        <p:nvGrpSpPr>
          <p:cNvPr id="8" name="组合 7"/>
          <p:cNvGrpSpPr/>
          <p:nvPr/>
        </p:nvGrpSpPr>
        <p:grpSpPr>
          <a:xfrm>
            <a:off x="785786" y="3929066"/>
            <a:ext cx="7072362" cy="500066"/>
            <a:chOff x="857224" y="1500174"/>
            <a:chExt cx="7072362" cy="500066"/>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0" name="TextBox 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1 and answer the questions.</a:t>
              </a:r>
              <a:endParaRPr lang="zh-CN" altLang="en-US" sz="2400" dirty="0">
                <a:latin typeface="Arial" pitchFamily="34" charset="0"/>
                <a:cs typeface="Arial" pitchFamily="34" charset="0"/>
              </a:endParaRPr>
            </a:p>
          </p:txBody>
        </p:sp>
      </p:grpSp>
      <p:sp>
        <p:nvSpPr>
          <p:cNvPr id="11" name="矩形 10"/>
          <p:cNvSpPr/>
          <p:nvPr/>
        </p:nvSpPr>
        <p:spPr>
          <a:xfrm>
            <a:off x="1214414" y="4429132"/>
            <a:ext cx="7072362" cy="2246769"/>
          </a:xfrm>
          <a:prstGeom prst="rect">
            <a:avLst/>
          </a:prstGeom>
        </p:spPr>
        <p:txBody>
          <a:bodyPr wrap="square">
            <a:spAutoFit/>
          </a:bodyPr>
          <a:lstStyle/>
          <a:p>
            <a:pPr marL="457200" indent="-457200"/>
            <a:r>
              <a:rPr lang="en-US" altLang="zh-CN" sz="2000" dirty="0" smtClean="0"/>
              <a:t>1 Why does Finn love living in London?</a:t>
            </a:r>
          </a:p>
          <a:p>
            <a:pPr marL="457200" indent="-457200"/>
            <a:r>
              <a:rPr lang="en-US" altLang="zh-CN" sz="2000" dirty="0" smtClean="0">
                <a:solidFill>
                  <a:srgbClr val="FF0000"/>
                </a:solidFill>
              </a:rPr>
              <a:t>    Because there’s so much to do.</a:t>
            </a:r>
          </a:p>
          <a:p>
            <a:pPr marL="457200" indent="-457200"/>
            <a:r>
              <a:rPr lang="en-US" altLang="zh-CN" sz="2000" dirty="0" smtClean="0"/>
              <a:t>2 What specific reasons does he give?</a:t>
            </a:r>
          </a:p>
          <a:p>
            <a:pPr marL="252000" indent="-288000"/>
            <a:r>
              <a:rPr lang="en-US" altLang="zh-CN" sz="2000" dirty="0" smtClean="0">
                <a:solidFill>
                  <a:srgbClr val="FF0000"/>
                </a:solidFill>
              </a:rPr>
              <a:t>    He has been to lots of interesting places but there’s always something new to experience.</a:t>
            </a:r>
          </a:p>
          <a:p>
            <a:r>
              <a:rPr lang="en-US" altLang="zh-CN" sz="2000" dirty="0" smtClean="0"/>
              <a:t>3</a:t>
            </a:r>
            <a:r>
              <a:rPr lang="en-US" altLang="zh-CN" sz="2000" dirty="0" smtClean="0">
                <a:solidFill>
                  <a:srgbClr val="FF0000"/>
                </a:solidFill>
              </a:rPr>
              <a:t> </a:t>
            </a:r>
            <a:r>
              <a:rPr lang="en-US" altLang="zh-CN" sz="2000" dirty="0" smtClean="0"/>
              <a:t>What question does he ask people to answer?</a:t>
            </a:r>
          </a:p>
          <a:p>
            <a:r>
              <a:rPr lang="en-US" altLang="zh-CN" sz="2000" dirty="0" smtClean="0">
                <a:solidFill>
                  <a:srgbClr val="FF0000"/>
                </a:solidFill>
              </a:rPr>
              <a:t>    How do you feel about London?</a:t>
            </a:r>
            <a:endParaRPr lang="zh-CN" altLang="en-US" sz="2400"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slide(fromBottom)">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slide(fromBottom)">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slide(fromBottom)">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slide(fromBottom)">
                                      <p:cBhvr>
                                        <p:cTn id="37" dur="500"/>
                                        <p:tgtEl>
                                          <p:spTgt spid="1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slide(fromBottom)">
                                      <p:cBhvr>
                                        <p:cTn id="42" dur="500"/>
                                        <p:tgtEl>
                                          <p:spTgt spid="1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Effect transition="in" filter="slide(fromBottom)">
                                      <p:cBhvr>
                                        <p:cTn id="4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match the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51" name="组合 50"/>
          <p:cNvGrpSpPr/>
          <p:nvPr/>
        </p:nvGrpSpPr>
        <p:grpSpPr>
          <a:xfrm>
            <a:off x="1466827" y="2485524"/>
            <a:ext cx="1604975" cy="1014914"/>
            <a:chOff x="1469409" y="2485524"/>
            <a:chExt cx="1713754" cy="1014914"/>
          </a:xfrm>
        </p:grpSpPr>
        <p:pic>
          <p:nvPicPr>
            <p:cNvPr id="2050" name="Picture 2"/>
            <p:cNvPicPr>
              <a:picLocks noChangeAspect="1" noChangeArrowheads="1"/>
            </p:cNvPicPr>
            <p:nvPr/>
          </p:nvPicPr>
          <p:blipFill>
            <a:blip r:embed="rId4"/>
            <a:stretch>
              <a:fillRect/>
            </a:stretch>
          </p:blipFill>
          <p:spPr bwMode="auto">
            <a:xfrm>
              <a:off x="1474461" y="2485524"/>
              <a:ext cx="1708702" cy="1014914"/>
            </a:xfrm>
            <a:prstGeom prst="rect">
              <a:avLst/>
            </a:prstGeom>
            <a:noFill/>
            <a:ln w="9525">
              <a:noFill/>
              <a:miter lim="800000"/>
              <a:headEnd/>
              <a:tailEnd/>
            </a:ln>
            <a:effectLst/>
          </p:spPr>
        </p:pic>
        <p:sp>
          <p:nvSpPr>
            <p:cNvPr id="14" name="TextBox 13"/>
            <p:cNvSpPr txBox="1"/>
            <p:nvPr/>
          </p:nvSpPr>
          <p:spPr>
            <a:xfrm>
              <a:off x="1469409" y="3100226"/>
              <a:ext cx="299970" cy="391309"/>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grpSp>
        <p:nvGrpSpPr>
          <p:cNvPr id="52" name="组合 51"/>
          <p:cNvGrpSpPr/>
          <p:nvPr/>
        </p:nvGrpSpPr>
        <p:grpSpPr>
          <a:xfrm>
            <a:off x="5063497" y="2465628"/>
            <a:ext cx="1580205" cy="963372"/>
            <a:chOff x="5073503" y="2465628"/>
            <a:chExt cx="1621927" cy="963372"/>
          </a:xfrm>
        </p:grpSpPr>
        <p:pic>
          <p:nvPicPr>
            <p:cNvPr id="24" name="Picture 2"/>
            <p:cNvPicPr>
              <a:picLocks noChangeAspect="1" noChangeArrowheads="1"/>
            </p:cNvPicPr>
            <p:nvPr/>
          </p:nvPicPr>
          <p:blipFill>
            <a:blip r:embed="rId5"/>
            <a:stretch>
              <a:fillRect/>
            </a:stretch>
          </p:blipFill>
          <p:spPr bwMode="auto">
            <a:xfrm>
              <a:off x="5073503" y="2465628"/>
              <a:ext cx="1621927" cy="963371"/>
            </a:xfrm>
            <a:prstGeom prst="rect">
              <a:avLst/>
            </a:prstGeom>
            <a:noFill/>
            <a:ln w="9525">
              <a:noFill/>
              <a:miter lim="800000"/>
              <a:headEnd/>
              <a:tailEnd/>
            </a:ln>
            <a:effectLst/>
          </p:spPr>
        </p:pic>
        <p:sp>
          <p:nvSpPr>
            <p:cNvPr id="22" name="TextBox 21"/>
            <p:cNvSpPr txBox="1"/>
            <p:nvPr/>
          </p:nvSpPr>
          <p:spPr>
            <a:xfrm>
              <a:off x="5080067" y="2967335"/>
              <a:ext cx="285752"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grpSp>
        <p:nvGrpSpPr>
          <p:cNvPr id="53" name="组合 52"/>
          <p:cNvGrpSpPr/>
          <p:nvPr/>
        </p:nvGrpSpPr>
        <p:grpSpPr>
          <a:xfrm>
            <a:off x="1428728" y="3579314"/>
            <a:ext cx="1643074" cy="992694"/>
            <a:chOff x="1493165" y="3579314"/>
            <a:chExt cx="1671293" cy="992694"/>
          </a:xfrm>
        </p:grpSpPr>
        <p:pic>
          <p:nvPicPr>
            <p:cNvPr id="32" name="Picture 2"/>
            <p:cNvPicPr>
              <a:picLocks noChangeAspect="1" noChangeArrowheads="1"/>
            </p:cNvPicPr>
            <p:nvPr/>
          </p:nvPicPr>
          <p:blipFill>
            <a:blip r:embed="rId6"/>
            <a:stretch>
              <a:fillRect/>
            </a:stretch>
          </p:blipFill>
          <p:spPr bwMode="auto">
            <a:xfrm>
              <a:off x="1493165" y="3579314"/>
              <a:ext cx="1671293" cy="992693"/>
            </a:xfrm>
            <a:prstGeom prst="rect">
              <a:avLst/>
            </a:prstGeom>
            <a:noFill/>
            <a:ln w="9525">
              <a:noFill/>
              <a:miter lim="800000"/>
              <a:headEnd/>
              <a:tailEnd/>
            </a:ln>
            <a:effectLst/>
          </p:spPr>
        </p:pic>
        <p:sp>
          <p:nvSpPr>
            <p:cNvPr id="28" name="TextBox 27"/>
            <p:cNvSpPr txBox="1"/>
            <p:nvPr/>
          </p:nvSpPr>
          <p:spPr>
            <a:xfrm>
              <a:off x="1493165" y="4110343"/>
              <a:ext cx="299970" cy="461665"/>
            </a:xfrm>
            <a:prstGeom prst="rect">
              <a:avLst/>
            </a:prstGeom>
            <a:solidFill>
              <a:schemeClr val="bg2"/>
            </a:solidFill>
          </p:spPr>
          <p:txBody>
            <a:bodyPr wrap="square" rtlCol="0">
              <a:spAutoFit/>
            </a:bodyPr>
            <a:lstStyle/>
            <a:p>
              <a:r>
                <a:rPr lang="en-US" altLang="zh-CN" sz="2400" b="1" dirty="0" smtClean="0">
                  <a:solidFill>
                    <a:srgbClr val="FF0000"/>
                  </a:solidFill>
                </a:rPr>
                <a:t>H</a:t>
              </a:r>
              <a:endParaRPr lang="zh-CN" altLang="en-US" sz="2400" b="1" dirty="0">
                <a:solidFill>
                  <a:srgbClr val="FF0000"/>
                </a:solidFill>
              </a:endParaRPr>
            </a:p>
          </p:txBody>
        </p:sp>
      </p:grpSp>
      <p:grpSp>
        <p:nvGrpSpPr>
          <p:cNvPr id="57" name="组合 56"/>
          <p:cNvGrpSpPr/>
          <p:nvPr/>
        </p:nvGrpSpPr>
        <p:grpSpPr>
          <a:xfrm>
            <a:off x="5062542" y="3510143"/>
            <a:ext cx="1581161" cy="1023464"/>
            <a:chOff x="5062457" y="3510143"/>
            <a:chExt cx="1720365" cy="1023464"/>
          </a:xfrm>
        </p:grpSpPr>
        <p:pic>
          <p:nvPicPr>
            <p:cNvPr id="37" name="Picture 2"/>
            <p:cNvPicPr>
              <a:picLocks noChangeAspect="1" noChangeArrowheads="1"/>
            </p:cNvPicPr>
            <p:nvPr/>
          </p:nvPicPr>
          <p:blipFill>
            <a:blip r:embed="rId7"/>
            <a:stretch>
              <a:fillRect/>
            </a:stretch>
          </p:blipFill>
          <p:spPr bwMode="auto">
            <a:xfrm>
              <a:off x="5063497" y="3510143"/>
              <a:ext cx="1719325" cy="1021223"/>
            </a:xfrm>
            <a:prstGeom prst="rect">
              <a:avLst/>
            </a:prstGeom>
            <a:noFill/>
            <a:ln w="9525">
              <a:noFill/>
              <a:miter lim="800000"/>
              <a:headEnd/>
              <a:tailEnd/>
            </a:ln>
            <a:effectLst/>
          </p:spPr>
        </p:pic>
        <p:sp>
          <p:nvSpPr>
            <p:cNvPr id="35" name="TextBox 34"/>
            <p:cNvSpPr txBox="1"/>
            <p:nvPr/>
          </p:nvSpPr>
          <p:spPr>
            <a:xfrm>
              <a:off x="5062457" y="4071942"/>
              <a:ext cx="316558"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grpSp>
        <p:nvGrpSpPr>
          <p:cNvPr id="58" name="组合 57"/>
          <p:cNvGrpSpPr/>
          <p:nvPr/>
        </p:nvGrpSpPr>
        <p:grpSpPr>
          <a:xfrm>
            <a:off x="1428728" y="4644222"/>
            <a:ext cx="1651746" cy="999356"/>
            <a:chOff x="1562933" y="4644222"/>
            <a:chExt cx="1530952" cy="908857"/>
          </a:xfrm>
        </p:grpSpPr>
        <p:pic>
          <p:nvPicPr>
            <p:cNvPr id="42" name="Picture 2"/>
            <p:cNvPicPr>
              <a:picLocks noChangeAspect="1" noChangeArrowheads="1"/>
            </p:cNvPicPr>
            <p:nvPr/>
          </p:nvPicPr>
          <p:blipFill>
            <a:blip r:embed="rId8"/>
            <a:stretch>
              <a:fillRect/>
            </a:stretch>
          </p:blipFill>
          <p:spPr bwMode="auto">
            <a:xfrm>
              <a:off x="1563738" y="4644222"/>
              <a:ext cx="1530147" cy="908857"/>
            </a:xfrm>
            <a:prstGeom prst="rect">
              <a:avLst/>
            </a:prstGeom>
            <a:noFill/>
            <a:ln w="9525">
              <a:noFill/>
              <a:miter lim="800000"/>
              <a:headEnd/>
              <a:tailEnd/>
            </a:ln>
            <a:effectLst/>
          </p:spPr>
        </p:pic>
        <p:sp>
          <p:nvSpPr>
            <p:cNvPr id="40" name="TextBox 39"/>
            <p:cNvSpPr txBox="1"/>
            <p:nvPr/>
          </p:nvSpPr>
          <p:spPr>
            <a:xfrm>
              <a:off x="1562933" y="5091414"/>
              <a:ext cx="299970" cy="461665"/>
            </a:xfrm>
            <a:prstGeom prst="rect">
              <a:avLst/>
            </a:prstGeom>
            <a:solidFill>
              <a:schemeClr val="bg2"/>
            </a:solidFill>
          </p:spPr>
          <p:txBody>
            <a:bodyPr wrap="square" rtlCol="0">
              <a:spAutoFit/>
            </a:bodyPr>
            <a:lstStyle/>
            <a:p>
              <a:r>
                <a:rPr lang="en-US" altLang="zh-CN" sz="2400" b="1" dirty="0" smtClean="0">
                  <a:solidFill>
                    <a:srgbClr val="FF0000"/>
                  </a:solidFill>
                </a:rPr>
                <a:t>G</a:t>
              </a:r>
              <a:endParaRPr lang="zh-CN" altLang="en-US" sz="2400" b="1" dirty="0">
                <a:solidFill>
                  <a:srgbClr val="FF0000"/>
                </a:solidFill>
              </a:endParaRPr>
            </a:p>
          </p:txBody>
        </p:sp>
      </p:grpSp>
      <p:grpSp>
        <p:nvGrpSpPr>
          <p:cNvPr id="62" name="组合 61"/>
          <p:cNvGrpSpPr/>
          <p:nvPr/>
        </p:nvGrpSpPr>
        <p:grpSpPr>
          <a:xfrm>
            <a:off x="5063497" y="4582016"/>
            <a:ext cx="1582478" cy="918686"/>
            <a:chOff x="5112991" y="4582016"/>
            <a:chExt cx="1582478" cy="918686"/>
          </a:xfrm>
        </p:grpSpPr>
        <p:pic>
          <p:nvPicPr>
            <p:cNvPr id="47" name="Picture 2"/>
            <p:cNvPicPr>
              <a:picLocks noChangeAspect="1" noChangeArrowheads="1"/>
            </p:cNvPicPr>
            <p:nvPr/>
          </p:nvPicPr>
          <p:blipFill>
            <a:blip r:embed="rId9"/>
            <a:stretch>
              <a:fillRect/>
            </a:stretch>
          </p:blipFill>
          <p:spPr bwMode="auto">
            <a:xfrm>
              <a:off x="5148774" y="4582016"/>
              <a:ext cx="1546695" cy="918686"/>
            </a:xfrm>
            <a:prstGeom prst="rect">
              <a:avLst/>
            </a:prstGeom>
            <a:noFill/>
            <a:ln w="9525">
              <a:noFill/>
              <a:miter lim="800000"/>
              <a:headEnd/>
              <a:tailEnd/>
            </a:ln>
            <a:effectLst/>
          </p:spPr>
        </p:pic>
        <p:sp>
          <p:nvSpPr>
            <p:cNvPr id="45" name="TextBox 44"/>
            <p:cNvSpPr txBox="1"/>
            <p:nvPr/>
          </p:nvSpPr>
          <p:spPr>
            <a:xfrm>
              <a:off x="5112991" y="5039037"/>
              <a:ext cx="316911"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grpSp>
        <p:nvGrpSpPr>
          <p:cNvPr id="63" name="组合 62"/>
          <p:cNvGrpSpPr/>
          <p:nvPr/>
        </p:nvGrpSpPr>
        <p:grpSpPr>
          <a:xfrm>
            <a:off x="1428728" y="5653586"/>
            <a:ext cx="1568311" cy="1018087"/>
            <a:chOff x="1578883" y="5653586"/>
            <a:chExt cx="1568311" cy="1018087"/>
          </a:xfrm>
        </p:grpSpPr>
        <p:pic>
          <p:nvPicPr>
            <p:cNvPr id="56" name="Picture 2"/>
            <p:cNvPicPr>
              <a:picLocks noChangeAspect="1" noChangeArrowheads="1"/>
            </p:cNvPicPr>
            <p:nvPr/>
          </p:nvPicPr>
          <p:blipFill>
            <a:blip r:embed="rId10"/>
            <a:stretch>
              <a:fillRect/>
            </a:stretch>
          </p:blipFill>
          <p:spPr bwMode="auto">
            <a:xfrm>
              <a:off x="1600499" y="5653586"/>
              <a:ext cx="1546695" cy="918687"/>
            </a:xfrm>
            <a:prstGeom prst="rect">
              <a:avLst/>
            </a:prstGeom>
            <a:noFill/>
            <a:ln w="9525">
              <a:noFill/>
              <a:miter lim="800000"/>
              <a:headEnd/>
              <a:tailEnd/>
            </a:ln>
            <a:effectLst/>
          </p:spPr>
        </p:pic>
        <p:sp>
          <p:nvSpPr>
            <p:cNvPr id="54" name="TextBox 53"/>
            <p:cNvSpPr txBox="1"/>
            <p:nvPr/>
          </p:nvSpPr>
          <p:spPr>
            <a:xfrm>
              <a:off x="1578883" y="6210008"/>
              <a:ext cx="311362"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grpSp>
        <p:nvGrpSpPr>
          <p:cNvPr id="50" name="组合 49"/>
          <p:cNvGrpSpPr/>
          <p:nvPr/>
        </p:nvGrpSpPr>
        <p:grpSpPr>
          <a:xfrm>
            <a:off x="1142976" y="2395546"/>
            <a:ext cx="3845329" cy="4007592"/>
            <a:chOff x="1142976" y="2395546"/>
            <a:chExt cx="3845329" cy="4007592"/>
          </a:xfrm>
        </p:grpSpPr>
        <p:sp>
          <p:nvSpPr>
            <p:cNvPr id="7" name="矩形 6"/>
            <p:cNvSpPr/>
            <p:nvPr/>
          </p:nvSpPr>
          <p:spPr>
            <a:xfrm>
              <a:off x="1142976" y="2395546"/>
              <a:ext cx="299970" cy="391309"/>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sp>
          <p:nvSpPr>
            <p:cNvPr id="23" name="矩形 22"/>
            <p:cNvSpPr/>
            <p:nvPr/>
          </p:nvSpPr>
          <p:spPr>
            <a:xfrm>
              <a:off x="4676884" y="2395547"/>
              <a:ext cx="305471" cy="830997"/>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sp>
          <p:nvSpPr>
            <p:cNvPr id="31" name="矩形 30"/>
            <p:cNvSpPr/>
            <p:nvPr/>
          </p:nvSpPr>
          <p:spPr>
            <a:xfrm>
              <a:off x="1142976" y="3500438"/>
              <a:ext cx="299970" cy="830997"/>
            </a:xfrm>
            <a:prstGeom prst="rect">
              <a:avLst/>
            </a:prstGeom>
          </p:spPr>
          <p:txBody>
            <a:bodyPr wrap="square">
              <a:spAutoFit/>
            </a:bodyPr>
            <a:lstStyle/>
            <a:p>
              <a:r>
                <a:rPr lang="en-US" altLang="zh-CN" sz="2400" dirty="0" smtClean="0"/>
                <a:t>3 </a:t>
              </a:r>
              <a:endParaRPr lang="zh-CN" altLang="en-US" sz="2400" dirty="0"/>
            </a:p>
          </p:txBody>
        </p:sp>
        <p:sp>
          <p:nvSpPr>
            <p:cNvPr id="36" name="矩形 35"/>
            <p:cNvSpPr/>
            <p:nvPr/>
          </p:nvSpPr>
          <p:spPr>
            <a:xfrm>
              <a:off x="4671746" y="3429000"/>
              <a:ext cx="316559" cy="830997"/>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sp>
          <p:nvSpPr>
            <p:cNvPr id="41" name="矩形 40"/>
            <p:cNvSpPr/>
            <p:nvPr/>
          </p:nvSpPr>
          <p:spPr>
            <a:xfrm>
              <a:off x="1142976" y="4572007"/>
              <a:ext cx="299970" cy="830997"/>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sp>
          <p:nvSpPr>
            <p:cNvPr id="46" name="矩形 45"/>
            <p:cNvSpPr/>
            <p:nvPr/>
          </p:nvSpPr>
          <p:spPr>
            <a:xfrm>
              <a:off x="4669316" y="4500571"/>
              <a:ext cx="316911" cy="830997"/>
            </a:xfrm>
            <a:prstGeom prst="rect">
              <a:avLst/>
            </a:prstGeom>
          </p:spPr>
          <p:txBody>
            <a:bodyPr wrap="square">
              <a:spAutoFit/>
            </a:bodyPr>
            <a:lstStyle/>
            <a:p>
              <a:r>
                <a:rPr lang="en-US" altLang="zh-CN" sz="2400" dirty="0" smtClean="0"/>
                <a:t>6</a:t>
              </a:r>
              <a:r>
                <a:rPr lang="en-US" altLang="zh-CN" sz="2400" b="1" dirty="0" smtClean="0"/>
                <a:t> </a:t>
              </a:r>
              <a:endParaRPr lang="zh-CN" altLang="en-US" sz="2400" b="1" dirty="0"/>
            </a:p>
          </p:txBody>
        </p:sp>
        <p:sp>
          <p:nvSpPr>
            <p:cNvPr id="55" name="矩形 54"/>
            <p:cNvSpPr/>
            <p:nvPr/>
          </p:nvSpPr>
          <p:spPr>
            <a:xfrm>
              <a:off x="1142976" y="5572141"/>
              <a:ext cx="311362" cy="830997"/>
            </a:xfrm>
            <a:prstGeom prst="rect">
              <a:avLst/>
            </a:prstGeom>
          </p:spPr>
          <p:txBody>
            <a:bodyPr wrap="square">
              <a:spAutoFit/>
            </a:bodyPr>
            <a:lstStyle/>
            <a:p>
              <a:r>
                <a:rPr lang="en-US" altLang="zh-CN" sz="2400" dirty="0" smtClean="0"/>
                <a:t>7 </a:t>
              </a:r>
              <a:endParaRPr lang="zh-CN" altLang="en-US" sz="2400" dirty="0"/>
            </a:p>
          </p:txBody>
        </p:sp>
        <p:sp>
          <p:nvSpPr>
            <p:cNvPr id="60" name="矩形 59"/>
            <p:cNvSpPr/>
            <p:nvPr/>
          </p:nvSpPr>
          <p:spPr>
            <a:xfrm>
              <a:off x="4643438" y="5568494"/>
              <a:ext cx="311362" cy="830997"/>
            </a:xfrm>
            <a:prstGeom prst="rect">
              <a:avLst/>
            </a:prstGeom>
          </p:spPr>
          <p:txBody>
            <a:bodyPr wrap="square">
              <a:spAutoFit/>
            </a:bodyPr>
            <a:lstStyle/>
            <a:p>
              <a:r>
                <a:rPr lang="en-US" altLang="zh-CN" sz="2400" dirty="0" smtClean="0"/>
                <a:t>8 </a:t>
              </a:r>
              <a:endParaRPr lang="zh-CN" altLang="en-US" sz="2400" dirty="0"/>
            </a:p>
          </p:txBody>
        </p:sp>
      </p:grpSp>
      <p:grpSp>
        <p:nvGrpSpPr>
          <p:cNvPr id="64" name="组合 63"/>
          <p:cNvGrpSpPr/>
          <p:nvPr/>
        </p:nvGrpSpPr>
        <p:grpSpPr>
          <a:xfrm>
            <a:off x="5063497" y="5646294"/>
            <a:ext cx="1574449" cy="925978"/>
            <a:chOff x="5079345" y="5646294"/>
            <a:chExt cx="1574449" cy="925978"/>
          </a:xfrm>
        </p:grpSpPr>
        <p:pic>
          <p:nvPicPr>
            <p:cNvPr id="61" name="Picture 2"/>
            <p:cNvPicPr>
              <a:picLocks noChangeAspect="1" noChangeArrowheads="1"/>
            </p:cNvPicPr>
            <p:nvPr/>
          </p:nvPicPr>
          <p:blipFill>
            <a:blip r:embed="rId11"/>
            <a:stretch>
              <a:fillRect/>
            </a:stretch>
          </p:blipFill>
          <p:spPr bwMode="auto">
            <a:xfrm>
              <a:off x="5094824" y="5646294"/>
              <a:ext cx="1558970" cy="925977"/>
            </a:xfrm>
            <a:prstGeom prst="rect">
              <a:avLst/>
            </a:prstGeom>
            <a:noFill/>
            <a:ln w="9525">
              <a:noFill/>
              <a:miter lim="800000"/>
              <a:headEnd/>
              <a:tailEnd/>
            </a:ln>
            <a:effectLst/>
          </p:spPr>
        </p:pic>
        <p:sp>
          <p:nvSpPr>
            <p:cNvPr id="59" name="TextBox 58"/>
            <p:cNvSpPr txBox="1"/>
            <p:nvPr/>
          </p:nvSpPr>
          <p:spPr>
            <a:xfrm>
              <a:off x="5079345" y="6110607"/>
              <a:ext cx="311362"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20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slide(fromBottom)">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slide(fromBottom)">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slide(fromBottom)">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slide(fromBottom)">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slide(fromBottom)">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slide(fromBottom)">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slide(fromBottom)">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slide(fromBottom)">
                                      <p:cBhvr>
                                        <p:cTn id="5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857224" y="2500306"/>
          <a:ext cx="7596000" cy="3357586"/>
        </p:xfrm>
        <a:graphic>
          <a:graphicData uri="http://schemas.openxmlformats.org/drawingml/2006/table">
            <a:tbl>
              <a:tblPr firstRow="1" bandRow="1">
                <a:tableStyleId>{17292A2E-F333-43FB-9621-5CBBE7FDCDCB}</a:tableStyleId>
              </a:tblPr>
              <a:tblGrid>
                <a:gridCol w="4572000"/>
                <a:gridCol w="3024000"/>
              </a:tblGrid>
              <a:tr h="313043">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2961346">
                <a:tc>
                  <a:txBody>
                    <a:bodyPr/>
                    <a:lstStyle/>
                    <a:p>
                      <a:r>
                        <a:rPr lang="en-US" altLang="zh-CN" sz="2400" b="1" dirty="0" smtClean="0"/>
                        <a:t>the South Bank</a:t>
                      </a:r>
                      <a:r>
                        <a:rPr lang="en-US" altLang="zh-CN" sz="2400" b="0" baseline="0" dirty="0" smtClean="0"/>
                        <a:t>:</a:t>
                      </a:r>
                      <a:r>
                        <a:rPr lang="en-US" altLang="zh-CN" sz="2400" b="1" baseline="0" dirty="0" smtClean="0"/>
                        <a:t> </a:t>
                      </a:r>
                      <a:r>
                        <a:rPr lang="en-US" altLang="zh-CN" sz="2000" kern="1200" baseline="0" dirty="0" smtClean="0">
                          <a:solidFill>
                            <a:schemeClr val="tx1"/>
                          </a:solidFill>
                          <a:latin typeface="+mn-lt"/>
                          <a:ea typeface="+mn-ea"/>
                          <a:cs typeface="+mn-cs"/>
                        </a:rPr>
                        <a:t>an area  of London, located alongside the south bank of the River Thames. It is known as a place for arts and entertainment and stretches from the Design Museum in the east to the London Eye in the west. It now forms a major tourist district in central London.</a:t>
                      </a:r>
                      <a:endParaRPr lang="en-US" altLang="zh-CN" sz="2000" dirty="0" smtClean="0"/>
                    </a:p>
                  </a:txBody>
                  <a:tcPr/>
                </a:tc>
                <a:tc>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match the statements.</a:t>
              </a:r>
              <a:endParaRPr lang="zh-CN" altLang="en-US" sz="2400" dirty="0">
                <a:latin typeface="Arial" pitchFamily="34" charset="0"/>
                <a:cs typeface="Arial" pitchFamily="34" charset="0"/>
              </a:endParaRPr>
            </a:p>
          </p:txBody>
        </p:sp>
      </p:grpSp>
      <p:pic>
        <p:nvPicPr>
          <p:cNvPr id="15" name="图片 14" descr="Piccadilly Circus.jpeg"/>
          <p:cNvPicPr>
            <a:picLocks noChangeAspect="1"/>
          </p:cNvPicPr>
          <p:nvPr/>
        </p:nvPicPr>
        <p:blipFill>
          <a:blip r:embed="rId4"/>
          <a:stretch>
            <a:fillRect/>
          </a:stretch>
        </p:blipFill>
        <p:spPr>
          <a:xfrm>
            <a:off x="5786446" y="3167062"/>
            <a:ext cx="2643205" cy="17621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3183</TotalTime>
  <Words>4616</Words>
  <PresentationFormat>全屏显示(4:3)</PresentationFormat>
  <Paragraphs>547</Paragraphs>
  <Slides>56</Slides>
  <Notes>0</Notes>
  <HiddenSlides>0</HiddenSlides>
  <MMClips>1</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zhangyifei</cp:lastModifiedBy>
  <cp:revision>369</cp:revision>
  <dcterms:modified xsi:type="dcterms:W3CDTF">2015-08-17T11:23:52Z</dcterms:modified>
</cp:coreProperties>
</file>