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57" r:id="rId3"/>
    <p:sldId id="273" r:id="rId4"/>
    <p:sldId id="258" r:id="rId5"/>
    <p:sldId id="340" r:id="rId6"/>
    <p:sldId id="341" r:id="rId7"/>
    <p:sldId id="260" r:id="rId8"/>
    <p:sldId id="264" r:id="rId9"/>
    <p:sldId id="316" r:id="rId10"/>
    <p:sldId id="318" r:id="rId11"/>
    <p:sldId id="320" r:id="rId12"/>
    <p:sldId id="322" r:id="rId13"/>
    <p:sldId id="265" r:id="rId14"/>
    <p:sldId id="266" r:id="rId15"/>
    <p:sldId id="324" r:id="rId16"/>
    <p:sldId id="326" r:id="rId17"/>
    <p:sldId id="305" r:id="rId18"/>
    <p:sldId id="327" r:id="rId19"/>
    <p:sldId id="328" r:id="rId20"/>
    <p:sldId id="329" r:id="rId21"/>
    <p:sldId id="274" r:id="rId22"/>
    <p:sldId id="342" r:id="rId23"/>
    <p:sldId id="276" r:id="rId24"/>
    <p:sldId id="330" r:id="rId25"/>
    <p:sldId id="331" r:id="rId26"/>
    <p:sldId id="278" r:id="rId27"/>
    <p:sldId id="332" r:id="rId28"/>
    <p:sldId id="307" r:id="rId29"/>
    <p:sldId id="279" r:id="rId30"/>
    <p:sldId id="280" r:id="rId31"/>
    <p:sldId id="333" r:id="rId32"/>
    <p:sldId id="308" r:id="rId33"/>
    <p:sldId id="334" r:id="rId34"/>
    <p:sldId id="335" r:id="rId35"/>
    <p:sldId id="261" r:id="rId36"/>
    <p:sldId id="284" r:id="rId37"/>
    <p:sldId id="285" r:id="rId38"/>
    <p:sldId id="336" r:id="rId39"/>
    <p:sldId id="287" r:id="rId40"/>
    <p:sldId id="289" r:id="rId41"/>
    <p:sldId id="290" r:id="rId42"/>
    <p:sldId id="337" r:id="rId43"/>
    <p:sldId id="291" r:id="rId44"/>
    <p:sldId id="293" r:id="rId45"/>
    <p:sldId id="338" r:id="rId46"/>
    <p:sldId id="339" r:id="rId47"/>
    <p:sldId id="295" r:id="rId48"/>
    <p:sldId id="299" r:id="rId49"/>
    <p:sldId id="262" r:id="rId50"/>
    <p:sldId id="300" r:id="rId51"/>
    <p:sldId id="301" r:id="rId52"/>
    <p:sldId id="302" r:id="rId53"/>
    <p:sldId id="263" r:id="rId54"/>
    <p:sldId id="310" r:id="rId55"/>
  </p:sldIdLst>
  <p:sldSz cx="9144000" cy="6858000" type="screen4x3"/>
  <p:notesSz cx="9939338" cy="143684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333399"/>
    <a:srgbClr val="000066"/>
    <a:srgbClr val="FF99CC"/>
    <a:srgbClr val="FFCCCC"/>
    <a:srgbClr val="6600CC"/>
    <a:srgbClr val="993300"/>
    <a:srgbClr val="A45200"/>
    <a:srgbClr val="CC9900"/>
    <a:srgbClr val="E26C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404" autoAdjust="0"/>
    <p:restoredTop sz="91864" autoAdjust="0"/>
  </p:normalViewPr>
  <p:slideViewPr>
    <p:cSldViewPr>
      <p:cViewPr varScale="1">
        <p:scale>
          <a:sx n="90" d="100"/>
          <a:sy n="90" d="100"/>
        </p:scale>
        <p:origin x="-12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6888" cy="7191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9275" y="0"/>
            <a:ext cx="4308475" cy="719138"/>
          </a:xfrm>
          <a:prstGeom prst="rect">
            <a:avLst/>
          </a:prstGeom>
        </p:spPr>
        <p:txBody>
          <a:bodyPr vert="horz" lIns="91440" tIns="45720" rIns="91440" bIns="45720" rtlCol="0"/>
          <a:lstStyle>
            <a:lvl1pPr algn="r">
              <a:defRPr sz="1200"/>
            </a:lvl1pPr>
          </a:lstStyle>
          <a:p>
            <a:fld id="{26C8326A-6BBF-4D75-A937-3C09CB64B4D6}" type="datetimeFigureOut">
              <a:rPr lang="zh-CN" altLang="en-US" smtClean="0"/>
              <a:pPr/>
              <a:t>2015-7-3</a:t>
            </a:fld>
            <a:endParaRPr lang="zh-CN" altLang="en-US"/>
          </a:p>
        </p:txBody>
      </p:sp>
      <p:sp>
        <p:nvSpPr>
          <p:cNvPr id="4" name="页脚占位符 3"/>
          <p:cNvSpPr>
            <a:spLocks noGrp="1"/>
          </p:cNvSpPr>
          <p:nvPr>
            <p:ph type="ftr" sz="quarter" idx="2"/>
          </p:nvPr>
        </p:nvSpPr>
        <p:spPr>
          <a:xfrm>
            <a:off x="0" y="13647738"/>
            <a:ext cx="4306888" cy="7175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9275" y="13647738"/>
            <a:ext cx="4308475" cy="717550"/>
          </a:xfrm>
          <a:prstGeom prst="rect">
            <a:avLst/>
          </a:prstGeom>
        </p:spPr>
        <p:txBody>
          <a:bodyPr vert="horz" lIns="91440" tIns="45720" rIns="91440" bIns="45720" rtlCol="0" anchor="b"/>
          <a:lstStyle>
            <a:lvl1pPr algn="r">
              <a:defRPr sz="1200"/>
            </a:lvl1pPr>
          </a:lstStyle>
          <a:p>
            <a:fld id="{1F0F210F-84DE-417A-B858-A7C2B813C6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718423"/>
          </a:xfrm>
          <a:prstGeom prst="rect">
            <a:avLst/>
          </a:prstGeom>
        </p:spPr>
        <p:txBody>
          <a:bodyPr vert="horz" lIns="138897" tIns="69449" rIns="138897" bIns="69449" rtlCol="0"/>
          <a:lstStyle>
            <a:lvl1pPr algn="l">
              <a:defRPr sz="1800"/>
            </a:lvl1pPr>
          </a:lstStyle>
          <a:p>
            <a:endParaRPr lang="zh-CN" altLang="en-US"/>
          </a:p>
        </p:txBody>
      </p:sp>
      <p:sp>
        <p:nvSpPr>
          <p:cNvPr id="3" name="日期占位符 2"/>
          <p:cNvSpPr>
            <a:spLocks noGrp="1"/>
          </p:cNvSpPr>
          <p:nvPr>
            <p:ph type="dt" idx="1"/>
          </p:nvPr>
        </p:nvSpPr>
        <p:spPr>
          <a:xfrm>
            <a:off x="5629992" y="0"/>
            <a:ext cx="4307046" cy="718423"/>
          </a:xfrm>
          <a:prstGeom prst="rect">
            <a:avLst/>
          </a:prstGeom>
        </p:spPr>
        <p:txBody>
          <a:bodyPr vert="horz" lIns="138897" tIns="69449" rIns="138897" bIns="69449" rtlCol="0"/>
          <a:lstStyle>
            <a:lvl1pPr algn="r">
              <a:defRPr sz="1800"/>
            </a:lvl1pPr>
          </a:lstStyle>
          <a:p>
            <a:fld id="{CEF1237E-0C0B-4453-9179-B0FABB0A0A42}" type="datetimeFigureOut">
              <a:rPr lang="zh-CN" altLang="en-US" smtClean="0"/>
              <a:pPr/>
              <a:t>2015-7-3</a:t>
            </a:fld>
            <a:endParaRPr lang="zh-CN" altLang="en-US"/>
          </a:p>
        </p:txBody>
      </p:sp>
      <p:sp>
        <p:nvSpPr>
          <p:cNvPr id="4" name="幻灯片图像占位符 3"/>
          <p:cNvSpPr>
            <a:spLocks noGrp="1" noRot="1" noChangeAspect="1"/>
          </p:cNvSpPr>
          <p:nvPr>
            <p:ph type="sldImg" idx="2"/>
          </p:nvPr>
        </p:nvSpPr>
        <p:spPr>
          <a:xfrm>
            <a:off x="1379538" y="1077913"/>
            <a:ext cx="7181850" cy="5387975"/>
          </a:xfrm>
          <a:prstGeom prst="rect">
            <a:avLst/>
          </a:prstGeom>
          <a:noFill/>
          <a:ln w="12700">
            <a:solidFill>
              <a:prstClr val="black"/>
            </a:solidFill>
          </a:ln>
        </p:spPr>
        <p:txBody>
          <a:bodyPr vert="horz" lIns="138897" tIns="69449" rIns="138897" bIns="69449" rtlCol="0" anchor="ctr"/>
          <a:lstStyle/>
          <a:p>
            <a:endParaRPr lang="zh-CN" altLang="en-US"/>
          </a:p>
        </p:txBody>
      </p:sp>
      <p:sp>
        <p:nvSpPr>
          <p:cNvPr id="5" name="备注占位符 4"/>
          <p:cNvSpPr>
            <a:spLocks noGrp="1"/>
          </p:cNvSpPr>
          <p:nvPr>
            <p:ph type="body" sz="quarter" idx="3"/>
          </p:nvPr>
        </p:nvSpPr>
        <p:spPr>
          <a:xfrm>
            <a:off x="993934" y="6825020"/>
            <a:ext cx="7951470" cy="6465808"/>
          </a:xfrm>
          <a:prstGeom prst="rect">
            <a:avLst/>
          </a:prstGeom>
        </p:spPr>
        <p:txBody>
          <a:bodyPr vert="horz" lIns="138897" tIns="69449" rIns="138897" bIns="6944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3647546"/>
            <a:ext cx="4307046" cy="718423"/>
          </a:xfrm>
          <a:prstGeom prst="rect">
            <a:avLst/>
          </a:prstGeom>
        </p:spPr>
        <p:txBody>
          <a:bodyPr vert="horz" lIns="138897" tIns="69449" rIns="138897" bIns="69449" rtlCol="0" anchor="b"/>
          <a:lstStyle>
            <a:lvl1pPr algn="l">
              <a:defRPr sz="1800"/>
            </a:lvl1pPr>
          </a:lstStyle>
          <a:p>
            <a:endParaRPr lang="zh-CN" altLang="en-US"/>
          </a:p>
        </p:txBody>
      </p:sp>
      <p:sp>
        <p:nvSpPr>
          <p:cNvPr id="7" name="灯片编号占位符 6"/>
          <p:cNvSpPr>
            <a:spLocks noGrp="1"/>
          </p:cNvSpPr>
          <p:nvPr>
            <p:ph type="sldNum" sz="quarter" idx="5"/>
          </p:nvPr>
        </p:nvSpPr>
        <p:spPr>
          <a:xfrm>
            <a:off x="5629992" y="13647546"/>
            <a:ext cx="4307046" cy="718423"/>
          </a:xfrm>
          <a:prstGeom prst="rect">
            <a:avLst/>
          </a:prstGeom>
        </p:spPr>
        <p:txBody>
          <a:bodyPr vert="horz" lIns="138897" tIns="69449" rIns="138897" bIns="69449" rtlCol="0" anchor="b"/>
          <a:lstStyle>
            <a:lvl1pPr algn="r">
              <a:defRPr sz="1800"/>
            </a:lvl1pPr>
          </a:lstStyle>
          <a:p>
            <a:fld id="{6DC9D990-F7C4-498D-9D6D-C91A99BB43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C9D990-F7C4-498D-9D6D-C91A99BB43C9}"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2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7.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53.xml"/><Relationship Id="rId5" Type="http://schemas.openxmlformats.org/officeDocument/2006/relationships/slide" Target="slide49.xml"/><Relationship Id="rId4" Type="http://schemas.openxmlformats.org/officeDocument/2006/relationships/slide" Target="slide3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U1.flv"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2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B2u1_页面_01_图像_0001.jpg"/>
          <p:cNvPicPr>
            <a:picLocks noChangeAspect="1"/>
          </p:cNvPicPr>
          <p:nvPr/>
        </p:nvPicPr>
        <p:blipFill>
          <a:blip r:embed="rId3"/>
          <a:srcRect b="5319"/>
          <a:stretch>
            <a:fillRect/>
          </a:stretch>
        </p:blipFill>
        <p:spPr>
          <a:xfrm>
            <a:off x="0" y="-1071594"/>
            <a:ext cx="9144000" cy="6357982"/>
          </a:xfrm>
          <a:prstGeom prst="rect">
            <a:avLst/>
          </a:prstGeom>
        </p:spPr>
      </p:pic>
      <p:sp>
        <p:nvSpPr>
          <p:cNvPr id="5" name="矩形 4"/>
          <p:cNvSpPr/>
          <p:nvPr/>
        </p:nvSpPr>
        <p:spPr>
          <a:xfrm>
            <a:off x="285720" y="4500570"/>
            <a:ext cx="2786082" cy="1214447"/>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latin typeface="+mj-lt"/>
                <a:ea typeface="微软雅黑" panose="020B0503020204020204" pitchFamily="34" charset="-122"/>
              </a:rPr>
              <a:t>UNIT </a:t>
            </a:r>
            <a:r>
              <a:rPr lang="en-US" altLang="zh-CN" sz="8000" b="1" dirty="0" smtClean="0">
                <a:latin typeface="+mj-lt"/>
                <a:ea typeface="微软雅黑" panose="020B0503020204020204" pitchFamily="34" charset="-122"/>
              </a:rPr>
              <a:t>1</a:t>
            </a:r>
            <a:endParaRPr lang="zh-CN" altLang="en-US" sz="4800" b="1" dirty="0">
              <a:latin typeface="+mj-lt"/>
              <a:ea typeface="微软雅黑" panose="020B0503020204020204" pitchFamily="34" charset="-122"/>
            </a:endParaRPr>
          </a:p>
        </p:txBody>
      </p:sp>
      <p:sp>
        <p:nvSpPr>
          <p:cNvPr id="9" name="副标题 2"/>
          <p:cNvSpPr txBox="1">
            <a:spLocks/>
          </p:cNvSpPr>
          <p:nvPr/>
        </p:nvSpPr>
        <p:spPr>
          <a:xfrm>
            <a:off x="2386010" y="5572116"/>
            <a:ext cx="6757990" cy="1285884"/>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5400" b="1" i="0" u="none" strike="noStrike" kern="1200" cap="none" spc="0" normalizeH="0" baseline="0" noProof="0" dirty="0" smtClean="0">
                <a:ln>
                  <a:noFill/>
                </a:ln>
                <a:solidFill>
                  <a:schemeClr val="tx1"/>
                </a:solidFill>
                <a:effectLst/>
                <a:uLnTx/>
                <a:uFillTx/>
                <a:latin typeface="+mn-lt"/>
                <a:ea typeface="+mn-ea"/>
                <a:cs typeface="+mn-cs"/>
              </a:rPr>
              <a:t>Life is a learning curve</a:t>
            </a:r>
            <a:endParaRPr kumimoji="0" lang="en-US" altLang="zh-CN" sz="54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169988"/>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3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24" name="组合 23"/>
          <p:cNvGrpSpPr/>
          <p:nvPr/>
        </p:nvGrpSpPr>
        <p:grpSpPr>
          <a:xfrm>
            <a:off x="1214414" y="2501701"/>
            <a:ext cx="7429552" cy="2341942"/>
            <a:chOff x="1214414" y="2501701"/>
            <a:chExt cx="7429552" cy="2341942"/>
          </a:xfrm>
        </p:grpSpPr>
        <p:grpSp>
          <p:nvGrpSpPr>
            <p:cNvPr id="3" name="组合 18"/>
            <p:cNvGrpSpPr/>
            <p:nvPr/>
          </p:nvGrpSpPr>
          <p:grpSpPr>
            <a:xfrm>
              <a:off x="1500167" y="2501701"/>
              <a:ext cx="2109692" cy="1197393"/>
              <a:chOff x="1500167" y="2606460"/>
              <a:chExt cx="2109692" cy="1197393"/>
            </a:xfrm>
          </p:grpSpPr>
          <p:pic>
            <p:nvPicPr>
              <p:cNvPr id="2050" name="Picture 2"/>
              <p:cNvPicPr>
                <a:picLocks noChangeAspect="1" noChangeArrowheads="1"/>
              </p:cNvPicPr>
              <p:nvPr/>
            </p:nvPicPr>
            <p:blipFill>
              <a:blip r:embed="rId4"/>
              <a:stretch>
                <a:fillRect/>
              </a:stretch>
            </p:blipFill>
            <p:spPr bwMode="auto">
              <a:xfrm>
                <a:off x="1500167" y="2606460"/>
                <a:ext cx="2109692" cy="1197393"/>
              </a:xfrm>
              <a:prstGeom prst="rect">
                <a:avLst/>
              </a:prstGeom>
              <a:noFill/>
              <a:ln w="9525">
                <a:noFill/>
                <a:miter lim="800000"/>
                <a:headEnd/>
                <a:tailEnd/>
              </a:ln>
              <a:effectLst/>
            </p:spPr>
          </p:pic>
          <p:sp>
            <p:nvSpPr>
              <p:cNvPr id="14" name="TextBox 13"/>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A</a:t>
                </a:r>
                <a:endParaRPr lang="zh-CN" altLang="en-US" sz="2400" b="1" dirty="0">
                  <a:solidFill>
                    <a:srgbClr val="FF0000"/>
                  </a:solidFill>
                </a:endParaRPr>
              </a:p>
            </p:txBody>
          </p:sp>
        </p:grpSp>
        <p:sp>
          <p:nvSpPr>
            <p:cNvPr id="44" name="TextBox 43"/>
            <p:cNvSpPr txBox="1"/>
            <p:nvPr/>
          </p:nvSpPr>
          <p:spPr>
            <a:xfrm>
              <a:off x="1214414" y="3643314"/>
              <a:ext cx="7429552" cy="1200329"/>
            </a:xfrm>
            <a:prstGeom prst="rect">
              <a:avLst/>
            </a:prstGeom>
            <a:noFill/>
          </p:spPr>
          <p:txBody>
            <a:bodyPr wrap="square" rtlCol="0">
              <a:spAutoFit/>
            </a:bodyPr>
            <a:lstStyle/>
            <a:p>
              <a:r>
                <a:rPr lang="en-US" altLang="zh-CN" sz="2400" dirty="0" smtClean="0"/>
                <a:t>A</a:t>
              </a:r>
              <a:r>
                <a:rPr lang="zh-CN" altLang="en-US" sz="2400" dirty="0" smtClean="0"/>
                <a:t>：</a:t>
              </a:r>
              <a:r>
                <a:rPr lang="en-US" altLang="zh-CN" sz="2400" dirty="0" smtClean="0"/>
                <a:t>The most difficult thing 1)  _________________is Mandarin Chinese. I did it in evening classes a few years ago and I 2) ______ it really, really difficult.</a:t>
              </a:r>
              <a:endParaRPr lang="zh-CN" altLang="en-US" sz="2400" dirty="0"/>
            </a:p>
          </p:txBody>
        </p:sp>
      </p:grpSp>
      <p:sp>
        <p:nvSpPr>
          <p:cNvPr id="52" name="TextBox 51"/>
          <p:cNvSpPr txBox="1"/>
          <p:nvPr/>
        </p:nvSpPr>
        <p:spPr>
          <a:xfrm>
            <a:off x="5000628" y="3643314"/>
            <a:ext cx="2571768" cy="461665"/>
          </a:xfrm>
          <a:prstGeom prst="rect">
            <a:avLst/>
          </a:prstGeom>
          <a:noFill/>
        </p:spPr>
        <p:txBody>
          <a:bodyPr wrap="square" rtlCol="0">
            <a:spAutoFit/>
          </a:bodyPr>
          <a:lstStyle/>
          <a:p>
            <a:r>
              <a:rPr lang="en-US" altLang="zh-CN" sz="2400" i="1" dirty="0" smtClean="0">
                <a:solidFill>
                  <a:srgbClr val="FF0000"/>
                </a:solidFill>
              </a:rPr>
              <a:t>I have ever learned</a:t>
            </a:r>
            <a:endParaRPr lang="zh-CN" altLang="en-US" sz="2400" i="1" dirty="0">
              <a:solidFill>
                <a:srgbClr val="FF0000"/>
              </a:solidFill>
            </a:endParaRPr>
          </a:p>
        </p:txBody>
      </p:sp>
      <p:sp>
        <p:nvSpPr>
          <p:cNvPr id="53" name="TextBox 52"/>
          <p:cNvSpPr txBox="1"/>
          <p:nvPr/>
        </p:nvSpPr>
        <p:spPr>
          <a:xfrm>
            <a:off x="2786050" y="4357694"/>
            <a:ext cx="1714512" cy="461665"/>
          </a:xfrm>
          <a:prstGeom prst="rect">
            <a:avLst/>
          </a:prstGeom>
          <a:noFill/>
        </p:spPr>
        <p:txBody>
          <a:bodyPr wrap="square" rtlCol="0">
            <a:spAutoFit/>
          </a:bodyPr>
          <a:lstStyle/>
          <a:p>
            <a:r>
              <a:rPr lang="en-US" altLang="zh-CN" sz="2400" i="1" dirty="0" smtClean="0">
                <a:solidFill>
                  <a:srgbClr val="FF0000"/>
                </a:solidFill>
              </a:rPr>
              <a:t>found</a:t>
            </a:r>
            <a:endParaRPr lang="zh-CN" altLang="en-US" sz="2400" i="1" dirty="0">
              <a:solidFill>
                <a:srgbClr val="FF0000"/>
              </a:solidFill>
            </a:endParaRPr>
          </a:p>
        </p:txBody>
      </p:sp>
      <p:grpSp>
        <p:nvGrpSpPr>
          <p:cNvPr id="25" name="组合 24"/>
          <p:cNvGrpSpPr/>
          <p:nvPr/>
        </p:nvGrpSpPr>
        <p:grpSpPr>
          <a:xfrm>
            <a:off x="1285852" y="2501701"/>
            <a:ext cx="6858048" cy="4366489"/>
            <a:chOff x="1285852" y="2501701"/>
            <a:chExt cx="6858048" cy="4366489"/>
          </a:xfrm>
        </p:grpSpPr>
        <p:grpSp>
          <p:nvGrpSpPr>
            <p:cNvPr id="15" name="组合 18"/>
            <p:cNvGrpSpPr/>
            <p:nvPr/>
          </p:nvGrpSpPr>
          <p:grpSpPr>
            <a:xfrm>
              <a:off x="4566973" y="2501701"/>
              <a:ext cx="2076729" cy="1197393"/>
              <a:chOff x="1516648" y="2606460"/>
              <a:chExt cx="2076729" cy="1197393"/>
            </a:xfrm>
          </p:grpSpPr>
          <p:pic>
            <p:nvPicPr>
              <p:cNvPr id="16" name="Picture 2"/>
              <p:cNvPicPr>
                <a:picLocks noChangeAspect="1" noChangeArrowheads="1"/>
              </p:cNvPicPr>
              <p:nvPr/>
            </p:nvPicPr>
            <p:blipFill>
              <a:blip r:embed="rId5"/>
              <a:stretch>
                <a:fillRect/>
              </a:stretch>
            </p:blipFill>
            <p:spPr bwMode="auto">
              <a:xfrm>
                <a:off x="1516648" y="2606460"/>
                <a:ext cx="2076729" cy="1197393"/>
              </a:xfrm>
              <a:prstGeom prst="rect">
                <a:avLst/>
              </a:prstGeom>
              <a:noFill/>
              <a:ln w="9525">
                <a:noFill/>
                <a:miter lim="800000"/>
                <a:headEnd/>
                <a:tailEnd/>
              </a:ln>
              <a:effectLst/>
            </p:spPr>
          </p:pic>
          <p:sp>
            <p:nvSpPr>
              <p:cNvPr id="17" name="TextBox 16"/>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B</a:t>
                </a:r>
                <a:endParaRPr lang="zh-CN" altLang="en-US" sz="2400" b="1" dirty="0">
                  <a:solidFill>
                    <a:srgbClr val="FF0000"/>
                  </a:solidFill>
                </a:endParaRPr>
              </a:p>
            </p:txBody>
          </p:sp>
        </p:grpSp>
        <p:sp>
          <p:nvSpPr>
            <p:cNvPr id="21" name="矩形 20"/>
            <p:cNvSpPr/>
            <p:nvPr/>
          </p:nvSpPr>
          <p:spPr>
            <a:xfrm>
              <a:off x="1285852" y="4929198"/>
              <a:ext cx="6858048" cy="1938992"/>
            </a:xfrm>
            <a:prstGeom prst="rect">
              <a:avLst/>
            </a:prstGeom>
          </p:spPr>
          <p:txBody>
            <a:bodyPr wrap="square">
              <a:spAutoFit/>
            </a:bodyPr>
            <a:lstStyle/>
            <a:p>
              <a:r>
                <a:rPr lang="en-US" altLang="zh-CN" sz="2400" dirty="0" smtClean="0"/>
                <a:t>B</a:t>
              </a:r>
              <a:r>
                <a:rPr lang="zh-CN" altLang="en-US" sz="2400" dirty="0" smtClean="0"/>
                <a:t>：</a:t>
              </a:r>
              <a:r>
                <a:rPr lang="en-US" altLang="zh-CN" sz="2400" dirty="0" smtClean="0"/>
                <a:t>Probably </a:t>
              </a:r>
              <a:r>
                <a:rPr lang="en-US" altLang="zh-CN" sz="2400" dirty="0" err="1" smtClean="0"/>
                <a:t>capoeira</a:t>
              </a:r>
              <a:r>
                <a:rPr lang="en-US" altLang="zh-CN" sz="2400" dirty="0" smtClean="0"/>
                <a:t>, which is a Brazilian dance, martial art, fight thing. It’s 3) _____________of all these things. And yes, that was very difficult because there were lots of unusual 4)__________________ to learn.</a:t>
              </a:r>
              <a:endParaRPr lang="zh-CN" altLang="en-US" sz="2400" dirty="0" smtClean="0"/>
            </a:p>
          </p:txBody>
        </p:sp>
      </p:grpSp>
      <p:sp>
        <p:nvSpPr>
          <p:cNvPr id="22" name="TextBox 21"/>
          <p:cNvSpPr txBox="1"/>
          <p:nvPr/>
        </p:nvSpPr>
        <p:spPr>
          <a:xfrm>
            <a:off x="4929190" y="5286388"/>
            <a:ext cx="2571768" cy="461665"/>
          </a:xfrm>
          <a:prstGeom prst="rect">
            <a:avLst/>
          </a:prstGeom>
          <a:noFill/>
        </p:spPr>
        <p:txBody>
          <a:bodyPr wrap="square" rtlCol="0">
            <a:spAutoFit/>
          </a:bodyPr>
          <a:lstStyle/>
          <a:p>
            <a:r>
              <a:rPr lang="en-US" altLang="zh-CN" sz="2400" i="1" dirty="0" smtClean="0">
                <a:solidFill>
                  <a:srgbClr val="FF0000"/>
                </a:solidFill>
              </a:rPr>
              <a:t>a combination</a:t>
            </a:r>
            <a:endParaRPr lang="zh-CN" altLang="en-US" sz="2400" i="1" dirty="0">
              <a:solidFill>
                <a:srgbClr val="FF0000"/>
              </a:solidFill>
            </a:endParaRPr>
          </a:p>
        </p:txBody>
      </p:sp>
      <p:sp>
        <p:nvSpPr>
          <p:cNvPr id="23" name="TextBox 22"/>
          <p:cNvSpPr txBox="1"/>
          <p:nvPr/>
        </p:nvSpPr>
        <p:spPr>
          <a:xfrm>
            <a:off x="5000628" y="6000768"/>
            <a:ext cx="2643206" cy="461665"/>
          </a:xfrm>
          <a:prstGeom prst="rect">
            <a:avLst/>
          </a:prstGeom>
          <a:noFill/>
        </p:spPr>
        <p:txBody>
          <a:bodyPr wrap="square" rtlCol="0">
            <a:spAutoFit/>
          </a:bodyPr>
          <a:lstStyle/>
          <a:p>
            <a:r>
              <a:rPr lang="en-US" altLang="zh-CN" sz="2400" i="1" dirty="0" smtClean="0">
                <a:solidFill>
                  <a:srgbClr val="FF0000"/>
                </a:solidFill>
              </a:rPr>
              <a:t>body movements</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2">
                                            <p:txEl>
                                              <p:pRg st="0" end="0"/>
                                            </p:txEl>
                                          </p:spTgt>
                                        </p:tgtEl>
                                        <p:attrNameLst>
                                          <p:attrName>style.visibility</p:attrName>
                                        </p:attrNameLst>
                                      </p:cBhvr>
                                      <p:to>
                                        <p:strVal val="visible"/>
                                      </p:to>
                                    </p:set>
                                    <p:animEffect transition="in" filter="slide(fromBottom)">
                                      <p:cBhvr>
                                        <p:cTn id="17" dur="500"/>
                                        <p:tgtEl>
                                          <p:spTgt spid="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3">
                                            <p:txEl>
                                              <p:pRg st="0" end="0"/>
                                            </p:txEl>
                                          </p:spTgt>
                                        </p:tgtEl>
                                        <p:attrNameLst>
                                          <p:attrName>style.visibility</p:attrName>
                                        </p:attrNameLst>
                                      </p:cBhvr>
                                      <p:to>
                                        <p:strVal val="visible"/>
                                      </p:to>
                                    </p:set>
                                    <p:animEffect transition="in" filter="slide(fromBottom)">
                                      <p:cBhvr>
                                        <p:cTn id="22" dur="500"/>
                                        <p:tgtEl>
                                          <p:spTgt spid="5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slide(fromBottom)">
                                      <p:cBhvr>
                                        <p:cTn id="32" dur="500"/>
                                        <p:tgtEl>
                                          <p:spTgt spid="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3">
                                            <p:txEl>
                                              <p:pRg st="0" end="0"/>
                                            </p:txEl>
                                          </p:spTgt>
                                        </p:tgtEl>
                                        <p:attrNameLst>
                                          <p:attrName>style.visibility</p:attrName>
                                        </p:attrNameLst>
                                      </p:cBhvr>
                                      <p:to>
                                        <p:strVal val="visible"/>
                                      </p:to>
                                    </p:set>
                                    <p:animEffect transition="in" filter="slide(fromBottom)">
                                      <p:cBhvr>
                                        <p:cTn id="3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3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5" name="组合 14"/>
          <p:cNvGrpSpPr/>
          <p:nvPr/>
        </p:nvGrpSpPr>
        <p:grpSpPr>
          <a:xfrm>
            <a:off x="1214414" y="2511056"/>
            <a:ext cx="6357982" cy="2548876"/>
            <a:chOff x="1214414" y="2511056"/>
            <a:chExt cx="6357982" cy="2548876"/>
          </a:xfrm>
        </p:grpSpPr>
        <p:grpSp>
          <p:nvGrpSpPr>
            <p:cNvPr id="3" name="组合 18"/>
            <p:cNvGrpSpPr/>
            <p:nvPr/>
          </p:nvGrpSpPr>
          <p:grpSpPr>
            <a:xfrm>
              <a:off x="1516648" y="2511056"/>
              <a:ext cx="2076729" cy="1178683"/>
              <a:chOff x="1516648" y="2615815"/>
              <a:chExt cx="2076729" cy="1178683"/>
            </a:xfrm>
          </p:grpSpPr>
          <p:pic>
            <p:nvPicPr>
              <p:cNvPr id="2050" name="Picture 2"/>
              <p:cNvPicPr>
                <a:picLocks noChangeAspect="1" noChangeArrowheads="1"/>
              </p:cNvPicPr>
              <p:nvPr/>
            </p:nvPicPr>
            <p:blipFill>
              <a:blip r:embed="rId4"/>
              <a:stretch>
                <a:fillRect/>
              </a:stretch>
            </p:blipFill>
            <p:spPr bwMode="auto">
              <a:xfrm>
                <a:off x="1516648" y="2615815"/>
                <a:ext cx="2076729" cy="1178683"/>
              </a:xfrm>
              <a:prstGeom prst="rect">
                <a:avLst/>
              </a:prstGeom>
              <a:noFill/>
              <a:ln w="9525">
                <a:noFill/>
                <a:miter lim="800000"/>
                <a:headEnd/>
                <a:tailEnd/>
              </a:ln>
              <a:effectLst/>
            </p:spPr>
          </p:pic>
          <p:sp>
            <p:nvSpPr>
              <p:cNvPr id="14" name="TextBox 13"/>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C</a:t>
                </a:r>
                <a:endParaRPr lang="zh-CN" altLang="en-US" sz="2400" b="1" dirty="0">
                  <a:solidFill>
                    <a:srgbClr val="FF0000"/>
                  </a:solidFill>
                </a:endParaRPr>
              </a:p>
            </p:txBody>
          </p:sp>
        </p:grpSp>
        <p:sp>
          <p:nvSpPr>
            <p:cNvPr id="44" name="TextBox 43"/>
            <p:cNvSpPr txBox="1"/>
            <p:nvPr/>
          </p:nvSpPr>
          <p:spPr>
            <a:xfrm>
              <a:off x="1214414" y="4228935"/>
              <a:ext cx="6357982" cy="830997"/>
            </a:xfrm>
            <a:prstGeom prst="rect">
              <a:avLst/>
            </a:prstGeom>
            <a:noFill/>
          </p:spPr>
          <p:txBody>
            <a:bodyPr wrap="square" rtlCol="0">
              <a:spAutoFit/>
            </a:bodyPr>
            <a:lstStyle/>
            <a:p>
              <a:r>
                <a:rPr lang="en-US" altLang="zh-CN" sz="2400" dirty="0" smtClean="0"/>
                <a:t>C: 5) ________________was the most difficult thing.</a:t>
              </a:r>
              <a:endParaRPr lang="zh-CN" altLang="en-US" sz="2400" dirty="0"/>
            </a:p>
          </p:txBody>
        </p:sp>
      </p:grpSp>
      <p:sp>
        <p:nvSpPr>
          <p:cNvPr id="52" name="TextBox 51"/>
          <p:cNvSpPr txBox="1"/>
          <p:nvPr/>
        </p:nvSpPr>
        <p:spPr>
          <a:xfrm>
            <a:off x="2000232" y="4181781"/>
            <a:ext cx="2571768" cy="461665"/>
          </a:xfrm>
          <a:prstGeom prst="rect">
            <a:avLst/>
          </a:prstGeom>
          <a:noFill/>
        </p:spPr>
        <p:txBody>
          <a:bodyPr wrap="square" rtlCol="0">
            <a:spAutoFit/>
          </a:bodyPr>
          <a:lstStyle/>
          <a:p>
            <a:r>
              <a:rPr lang="en-US" altLang="zh-CN" sz="2400" i="1" dirty="0" smtClean="0">
                <a:solidFill>
                  <a:srgbClr val="FF0000"/>
                </a:solidFill>
              </a:rPr>
              <a:t>Learning to drive</a:t>
            </a:r>
            <a:endParaRPr lang="zh-CN" altLang="en-US" sz="2400" i="1" dirty="0">
              <a:solidFill>
                <a:srgbClr val="FF0000"/>
              </a:solidFill>
            </a:endParaRPr>
          </a:p>
        </p:txBody>
      </p:sp>
      <p:grpSp>
        <p:nvGrpSpPr>
          <p:cNvPr id="16" name="组合 15"/>
          <p:cNvGrpSpPr/>
          <p:nvPr/>
        </p:nvGrpSpPr>
        <p:grpSpPr>
          <a:xfrm>
            <a:off x="1285852" y="2511056"/>
            <a:ext cx="6357982" cy="3704026"/>
            <a:chOff x="-2000296" y="2511056"/>
            <a:chExt cx="6357982" cy="3704026"/>
          </a:xfrm>
        </p:grpSpPr>
        <p:grpSp>
          <p:nvGrpSpPr>
            <p:cNvPr id="17" name="组合 18"/>
            <p:cNvGrpSpPr/>
            <p:nvPr/>
          </p:nvGrpSpPr>
          <p:grpSpPr>
            <a:xfrm>
              <a:off x="1532873" y="2511056"/>
              <a:ext cx="2044279" cy="1178683"/>
              <a:chOff x="1532873" y="2615815"/>
              <a:chExt cx="2044279" cy="1178683"/>
            </a:xfrm>
          </p:grpSpPr>
          <p:pic>
            <p:nvPicPr>
              <p:cNvPr id="22" name="Picture 2"/>
              <p:cNvPicPr>
                <a:picLocks noChangeAspect="1" noChangeArrowheads="1"/>
              </p:cNvPicPr>
              <p:nvPr/>
            </p:nvPicPr>
            <p:blipFill>
              <a:blip r:embed="rId5"/>
              <a:stretch>
                <a:fillRect/>
              </a:stretch>
            </p:blipFill>
            <p:spPr bwMode="auto">
              <a:xfrm>
                <a:off x="1532873" y="2615815"/>
                <a:ext cx="2044279" cy="1178683"/>
              </a:xfrm>
              <a:prstGeom prst="rect">
                <a:avLst/>
              </a:prstGeom>
              <a:noFill/>
              <a:ln w="9525">
                <a:noFill/>
                <a:miter lim="800000"/>
                <a:headEnd/>
                <a:tailEnd/>
              </a:ln>
              <a:effectLst/>
            </p:spPr>
          </p:pic>
          <p:sp>
            <p:nvSpPr>
              <p:cNvPr id="20" name="TextBox 19"/>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D</a:t>
                </a:r>
                <a:endParaRPr lang="zh-CN" altLang="en-US" sz="2400" b="1" dirty="0">
                  <a:solidFill>
                    <a:srgbClr val="FF0000"/>
                  </a:solidFill>
                </a:endParaRPr>
              </a:p>
            </p:txBody>
          </p:sp>
        </p:grpSp>
        <p:sp>
          <p:nvSpPr>
            <p:cNvPr id="18" name="TextBox 17"/>
            <p:cNvSpPr txBox="1"/>
            <p:nvPr/>
          </p:nvSpPr>
          <p:spPr>
            <a:xfrm>
              <a:off x="-2000296" y="5014753"/>
              <a:ext cx="6357982" cy="1200329"/>
            </a:xfrm>
            <a:prstGeom prst="rect">
              <a:avLst/>
            </a:prstGeom>
            <a:noFill/>
          </p:spPr>
          <p:txBody>
            <a:bodyPr wrap="square" rtlCol="0">
              <a:spAutoFit/>
            </a:bodyPr>
            <a:lstStyle/>
            <a:p>
              <a:r>
                <a:rPr lang="en-US" altLang="zh-CN" sz="2400" dirty="0" smtClean="0"/>
                <a:t>D: Well, I learned some Sanskrit, and that’s got um, 6)________________ two more than Latin. It’s quite difficult 7)__________________.</a:t>
              </a:r>
              <a:endParaRPr lang="zh-CN" altLang="en-US" sz="2400" dirty="0"/>
            </a:p>
          </p:txBody>
        </p:sp>
      </p:grpSp>
      <p:sp>
        <p:nvSpPr>
          <p:cNvPr id="23" name="TextBox 22"/>
          <p:cNvSpPr txBox="1"/>
          <p:nvPr/>
        </p:nvSpPr>
        <p:spPr>
          <a:xfrm>
            <a:off x="2643174" y="5357826"/>
            <a:ext cx="2571768" cy="461665"/>
          </a:xfrm>
          <a:prstGeom prst="rect">
            <a:avLst/>
          </a:prstGeom>
          <a:noFill/>
        </p:spPr>
        <p:txBody>
          <a:bodyPr wrap="square" rtlCol="0">
            <a:spAutoFit/>
          </a:bodyPr>
          <a:lstStyle/>
          <a:p>
            <a:r>
              <a:rPr lang="en-US" altLang="zh-CN" sz="2400" i="1" dirty="0" smtClean="0">
                <a:solidFill>
                  <a:srgbClr val="FF0000"/>
                </a:solidFill>
              </a:rPr>
              <a:t>nine cases</a:t>
            </a:r>
            <a:endParaRPr lang="zh-CN" altLang="en-US" sz="2400" i="1" dirty="0">
              <a:solidFill>
                <a:srgbClr val="FF0000"/>
              </a:solidFill>
            </a:endParaRPr>
          </a:p>
        </p:txBody>
      </p:sp>
      <p:sp>
        <p:nvSpPr>
          <p:cNvPr id="24" name="TextBox 23"/>
          <p:cNvSpPr txBox="1"/>
          <p:nvPr/>
        </p:nvSpPr>
        <p:spPr>
          <a:xfrm>
            <a:off x="3786182" y="5753417"/>
            <a:ext cx="2571768" cy="461665"/>
          </a:xfrm>
          <a:prstGeom prst="rect">
            <a:avLst/>
          </a:prstGeom>
          <a:noFill/>
        </p:spPr>
        <p:txBody>
          <a:bodyPr wrap="square" rtlCol="0">
            <a:spAutoFit/>
          </a:bodyPr>
          <a:lstStyle/>
          <a:p>
            <a:r>
              <a:rPr lang="en-US" altLang="zh-CN" sz="2400" i="1" dirty="0" smtClean="0">
                <a:solidFill>
                  <a:srgbClr val="FF0000"/>
                </a:solidFill>
              </a:rPr>
              <a:t>by most standards</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2"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slide(fromBottom)">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2"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lide(fromBottom)">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2"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slide(fromBottom)">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2"/>
      <p:bldP spid="23" grpId="2"/>
      <p:bldP spid="24"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3 and fill in the blanks.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5" name="组合 14"/>
          <p:cNvGrpSpPr/>
          <p:nvPr/>
        </p:nvGrpSpPr>
        <p:grpSpPr>
          <a:xfrm>
            <a:off x="1142976" y="2515660"/>
            <a:ext cx="6357982" cy="2174940"/>
            <a:chOff x="1142976" y="2515660"/>
            <a:chExt cx="6357982" cy="2174940"/>
          </a:xfrm>
        </p:grpSpPr>
        <p:grpSp>
          <p:nvGrpSpPr>
            <p:cNvPr id="3" name="组合 18"/>
            <p:cNvGrpSpPr/>
            <p:nvPr/>
          </p:nvGrpSpPr>
          <p:grpSpPr>
            <a:xfrm>
              <a:off x="1532873" y="2515660"/>
              <a:ext cx="2044279" cy="1172930"/>
              <a:chOff x="1532873" y="2620419"/>
              <a:chExt cx="2044279" cy="1172930"/>
            </a:xfrm>
          </p:grpSpPr>
          <p:pic>
            <p:nvPicPr>
              <p:cNvPr id="2050" name="Picture 2"/>
              <p:cNvPicPr>
                <a:picLocks noChangeAspect="1" noChangeArrowheads="1"/>
              </p:cNvPicPr>
              <p:nvPr/>
            </p:nvPicPr>
            <p:blipFill>
              <a:blip r:embed="rId4"/>
              <a:stretch>
                <a:fillRect/>
              </a:stretch>
            </p:blipFill>
            <p:spPr bwMode="auto">
              <a:xfrm>
                <a:off x="1532873" y="2620419"/>
                <a:ext cx="2044279" cy="1169474"/>
              </a:xfrm>
              <a:prstGeom prst="rect">
                <a:avLst/>
              </a:prstGeom>
              <a:noFill/>
              <a:ln w="9525">
                <a:noFill/>
                <a:miter lim="800000"/>
                <a:headEnd/>
                <a:tailEnd/>
              </a:ln>
              <a:effectLst/>
            </p:spPr>
          </p:pic>
          <p:sp>
            <p:nvSpPr>
              <p:cNvPr id="14" name="TextBox 13"/>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E</a:t>
                </a:r>
                <a:endParaRPr lang="zh-CN" altLang="en-US" sz="2400" b="1" dirty="0">
                  <a:solidFill>
                    <a:srgbClr val="FF0000"/>
                  </a:solidFill>
                </a:endParaRPr>
              </a:p>
            </p:txBody>
          </p:sp>
        </p:grpSp>
        <p:sp>
          <p:nvSpPr>
            <p:cNvPr id="44" name="TextBox 43"/>
            <p:cNvSpPr txBox="1"/>
            <p:nvPr/>
          </p:nvSpPr>
          <p:spPr>
            <a:xfrm>
              <a:off x="1142976" y="4228935"/>
              <a:ext cx="6357982" cy="461665"/>
            </a:xfrm>
            <a:prstGeom prst="rect">
              <a:avLst/>
            </a:prstGeom>
            <a:noFill/>
          </p:spPr>
          <p:txBody>
            <a:bodyPr wrap="square" rtlCol="0">
              <a:spAutoFit/>
            </a:bodyPr>
            <a:lstStyle/>
            <a:p>
              <a:r>
                <a:rPr lang="en-US" altLang="zh-CN" sz="2400" dirty="0" smtClean="0"/>
                <a:t>I think I found 8)___________ very hard at school.</a:t>
              </a:r>
              <a:endParaRPr lang="zh-CN" altLang="en-US" sz="2400" dirty="0"/>
            </a:p>
          </p:txBody>
        </p:sp>
      </p:grpSp>
      <p:sp>
        <p:nvSpPr>
          <p:cNvPr id="52" name="TextBox 51"/>
          <p:cNvSpPr txBox="1"/>
          <p:nvPr/>
        </p:nvSpPr>
        <p:spPr>
          <a:xfrm>
            <a:off x="3357554" y="4143380"/>
            <a:ext cx="2571768" cy="461665"/>
          </a:xfrm>
          <a:prstGeom prst="rect">
            <a:avLst/>
          </a:prstGeom>
          <a:noFill/>
        </p:spPr>
        <p:txBody>
          <a:bodyPr wrap="square" rtlCol="0">
            <a:spAutoFit/>
          </a:bodyPr>
          <a:lstStyle/>
          <a:p>
            <a:r>
              <a:rPr lang="en-US" altLang="zh-CN" sz="2400" i="1" dirty="0" smtClean="0">
                <a:solidFill>
                  <a:srgbClr val="FF0000"/>
                </a:solidFill>
              </a:rPr>
              <a:t>French</a:t>
            </a:r>
            <a:endParaRPr lang="zh-CN" altLang="en-US" sz="2400" i="1" dirty="0">
              <a:solidFill>
                <a:srgbClr val="FF0000"/>
              </a:solidFill>
            </a:endParaRPr>
          </a:p>
        </p:txBody>
      </p:sp>
      <p:grpSp>
        <p:nvGrpSpPr>
          <p:cNvPr id="16" name="组合 15"/>
          <p:cNvGrpSpPr/>
          <p:nvPr/>
        </p:nvGrpSpPr>
        <p:grpSpPr>
          <a:xfrm>
            <a:off x="1214414" y="2517961"/>
            <a:ext cx="6072230" cy="3838022"/>
            <a:chOff x="-2428924" y="2517961"/>
            <a:chExt cx="6072230" cy="3838022"/>
          </a:xfrm>
        </p:grpSpPr>
        <p:grpSp>
          <p:nvGrpSpPr>
            <p:cNvPr id="17" name="组合 18"/>
            <p:cNvGrpSpPr/>
            <p:nvPr/>
          </p:nvGrpSpPr>
          <p:grpSpPr>
            <a:xfrm>
              <a:off x="1532873" y="2517961"/>
              <a:ext cx="2044279" cy="1170629"/>
              <a:chOff x="1532873" y="2622720"/>
              <a:chExt cx="2044279" cy="1170629"/>
            </a:xfrm>
          </p:grpSpPr>
          <p:pic>
            <p:nvPicPr>
              <p:cNvPr id="22" name="Picture 2"/>
              <p:cNvPicPr>
                <a:picLocks noChangeAspect="1" noChangeArrowheads="1"/>
              </p:cNvPicPr>
              <p:nvPr/>
            </p:nvPicPr>
            <p:blipFill>
              <a:blip r:embed="rId5"/>
              <a:stretch>
                <a:fillRect/>
              </a:stretch>
            </p:blipFill>
            <p:spPr bwMode="auto">
              <a:xfrm>
                <a:off x="1532873" y="2622720"/>
                <a:ext cx="2044279" cy="1164871"/>
              </a:xfrm>
              <a:prstGeom prst="rect">
                <a:avLst/>
              </a:prstGeom>
              <a:noFill/>
              <a:ln w="9525">
                <a:noFill/>
                <a:miter lim="800000"/>
                <a:headEnd/>
                <a:tailEnd/>
              </a:ln>
              <a:effectLst/>
            </p:spPr>
          </p:pic>
          <p:sp>
            <p:nvSpPr>
              <p:cNvPr id="20" name="TextBox 19"/>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F</a:t>
                </a:r>
                <a:endParaRPr lang="zh-CN" altLang="en-US" sz="2400" b="1" dirty="0">
                  <a:solidFill>
                    <a:srgbClr val="FF0000"/>
                  </a:solidFill>
                </a:endParaRPr>
              </a:p>
            </p:txBody>
          </p:sp>
        </p:grpSp>
        <p:sp>
          <p:nvSpPr>
            <p:cNvPr id="18" name="TextBox 17"/>
            <p:cNvSpPr txBox="1"/>
            <p:nvPr/>
          </p:nvSpPr>
          <p:spPr>
            <a:xfrm>
              <a:off x="-2428924" y="4786322"/>
              <a:ext cx="6072230" cy="1569661"/>
            </a:xfrm>
            <a:prstGeom prst="rect">
              <a:avLst/>
            </a:prstGeom>
            <a:noFill/>
          </p:spPr>
          <p:txBody>
            <a:bodyPr wrap="square" rtlCol="0">
              <a:spAutoFit/>
            </a:bodyPr>
            <a:lstStyle/>
            <a:p>
              <a:r>
                <a:rPr lang="en-US" altLang="zh-CN" sz="2400" dirty="0" smtClean="0"/>
                <a:t>Um, I learned to play the trumpet at school. That was pretty difficult. </a:t>
              </a:r>
              <a:r>
                <a:rPr lang="en-US" altLang="zh-CN" sz="2400" dirty="0" err="1" smtClean="0"/>
                <a:t>Er</a:t>
              </a:r>
              <a:r>
                <a:rPr lang="en-US" altLang="zh-CN" sz="2400" dirty="0" smtClean="0"/>
                <a:t> … and maybe learning to drive. I 9)___________ learning to drive.</a:t>
              </a:r>
              <a:endParaRPr lang="zh-CN" altLang="en-US" sz="2400" dirty="0"/>
            </a:p>
          </p:txBody>
        </p:sp>
      </p:grpSp>
      <p:sp>
        <p:nvSpPr>
          <p:cNvPr id="23" name="TextBox 22"/>
          <p:cNvSpPr txBox="1"/>
          <p:nvPr/>
        </p:nvSpPr>
        <p:spPr>
          <a:xfrm>
            <a:off x="4286248" y="5500702"/>
            <a:ext cx="2571768" cy="461665"/>
          </a:xfrm>
          <a:prstGeom prst="rect">
            <a:avLst/>
          </a:prstGeom>
          <a:noFill/>
        </p:spPr>
        <p:txBody>
          <a:bodyPr wrap="square" rtlCol="0">
            <a:spAutoFit/>
          </a:bodyPr>
          <a:lstStyle/>
          <a:p>
            <a:r>
              <a:rPr lang="en-US" altLang="zh-CN" sz="2400" i="1" dirty="0" smtClean="0">
                <a:solidFill>
                  <a:srgbClr val="FF0000"/>
                </a:solidFill>
              </a:rPr>
              <a:t>hated</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1"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slide(fromBottom)">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lide(fromBottom)">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p:bldP spid="2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13" name="表格 12"/>
          <p:cNvGraphicFramePr>
            <a:graphicFrameLocks noGrp="1"/>
          </p:cNvGraphicFramePr>
          <p:nvPr/>
        </p:nvGraphicFramePr>
        <p:xfrm>
          <a:off x="714348" y="2428868"/>
          <a:ext cx="7858180" cy="3901440"/>
        </p:xfrm>
        <a:graphic>
          <a:graphicData uri="http://schemas.openxmlformats.org/drawingml/2006/table">
            <a:tbl>
              <a:tblPr firstRow="1" bandRow="1">
                <a:tableStyleId>{17292A2E-F333-43FB-9621-5CBBE7FDCDCB}</a:tableStyleId>
              </a:tblPr>
              <a:tblGrid>
                <a:gridCol w="2857520"/>
                <a:gridCol w="5000660"/>
              </a:tblGrid>
              <a:tr h="25565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0" i="1" kern="1200" dirty="0" smtClean="0">
                        <a:solidFill>
                          <a:schemeClr val="bg1"/>
                        </a:solidFill>
                        <a:latin typeface="+mn-lt"/>
                        <a:ea typeface="+mn-ea"/>
                        <a:cs typeface="+mn-cs"/>
                      </a:endParaRPr>
                    </a:p>
                  </a:txBody>
                  <a:tcPr/>
                </a:tc>
              </a:tr>
              <a:tr h="3244811">
                <a:tc>
                  <a:txBody>
                    <a:bodyPr/>
                    <a:lstStyle/>
                    <a:p>
                      <a:r>
                        <a:rPr lang="en-US" altLang="zh-CN" sz="2400" b="1" dirty="0" err="1" smtClean="0"/>
                        <a:t>capoeira</a:t>
                      </a:r>
                      <a:endParaRPr lang="en-US" altLang="zh-CN" sz="2400" b="1" dirty="0" smtClean="0"/>
                    </a:p>
                    <a:p>
                      <a:r>
                        <a:rPr lang="en-US" altLang="zh-CN" sz="2000" dirty="0" smtClean="0"/>
                        <a:t>A Brazilian folk dance created by descendants of slaves from Angola. It combines elements of dance, music, and martial arts, known for quick and complex moves using power, speed, and leverage for leg sweeps.</a:t>
                      </a:r>
                    </a:p>
                    <a:p>
                      <a:endParaRPr lang="en-US" altLang="zh-CN" sz="2000" dirty="0" smtClean="0"/>
                    </a:p>
                  </a:txBody>
                  <a:tcPr/>
                </a:tc>
                <a:tc>
                  <a:txBody>
                    <a:bodyPr/>
                    <a:lstStyle/>
                    <a:p>
                      <a:endParaRPr lang="en-US" altLang="zh-CN" sz="2000" dirty="0" smtClean="0"/>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矩形 6"/>
          <p:cNvSpPr/>
          <p:nvPr/>
        </p:nvSpPr>
        <p:spPr>
          <a:xfrm>
            <a:off x="571472" y="4643446"/>
            <a:ext cx="3000396" cy="830997"/>
          </a:xfrm>
          <a:prstGeom prst="rect">
            <a:avLst/>
          </a:prstGeom>
        </p:spPr>
        <p:txBody>
          <a:bodyPr wrap="square">
            <a:spAutoFit/>
          </a:bodyPr>
          <a:lstStyle/>
          <a:p>
            <a:endParaRPr lang="en-US" altLang="zh-CN" sz="2400" dirty="0" smtClean="0"/>
          </a:p>
          <a:p>
            <a:endParaRPr lang="en-US" altLang="zh-CN" sz="2400" dirty="0" smtClean="0"/>
          </a:p>
        </p:txBody>
      </p:sp>
      <p:sp>
        <p:nvSpPr>
          <p:cNvPr id="9" name="TextBox 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10" name="组合 26"/>
          <p:cNvGrpSpPr/>
          <p:nvPr/>
        </p:nvGrpSpPr>
        <p:grpSpPr>
          <a:xfrm>
            <a:off x="785786" y="1809080"/>
            <a:ext cx="7072362" cy="476912"/>
            <a:chOff x="857224" y="1500174"/>
            <a:chExt cx="7072362" cy="476912"/>
          </a:xfrm>
        </p:grpSpPr>
        <p:sp>
          <p:nvSpPr>
            <p:cNvPr id="11" name="矩形 10"/>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2" name="TextBox 11"/>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3 and fill in the blanks.</a:t>
              </a:r>
              <a:endParaRPr lang="zh-CN" altLang="en-US" sz="2400" dirty="0">
                <a:latin typeface="Arial" pitchFamily="34" charset="0"/>
                <a:cs typeface="Arial" pitchFamily="34" charset="0"/>
              </a:endParaRPr>
            </a:p>
          </p:txBody>
        </p:sp>
      </p:grpSp>
      <p:pic>
        <p:nvPicPr>
          <p:cNvPr id="15" name="图片 14" descr="Piccadilly Circus.jpeg"/>
          <p:cNvPicPr>
            <a:picLocks noChangeAspect="1"/>
          </p:cNvPicPr>
          <p:nvPr/>
        </p:nvPicPr>
        <p:blipFill>
          <a:blip r:embed="rId4"/>
          <a:stretch>
            <a:fillRect/>
          </a:stretch>
        </p:blipFill>
        <p:spPr>
          <a:xfrm>
            <a:off x="3565192" y="3176359"/>
            <a:ext cx="4721584" cy="31123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87699.gif">
            <a:hlinkClick r:id="rId2" action="ppaction://hlinksldjump"/>
          </p:cNvPr>
          <p:cNvPicPr>
            <a:picLocks noChangeAspect="1"/>
          </p:cNvPicPr>
          <p:nvPr/>
        </p:nvPicPr>
        <p:blipFill>
          <a:blip r:embed="rId3"/>
          <a:stretch>
            <a:fillRect/>
          </a:stretch>
        </p:blipFill>
        <p:spPr>
          <a:xfrm>
            <a:off x="8605870" y="6215082"/>
            <a:ext cx="466724" cy="466724"/>
          </a:xfrm>
          <a:prstGeom prst="rect">
            <a:avLst/>
          </a:prstGeom>
        </p:spPr>
      </p:pic>
      <p:graphicFrame>
        <p:nvGraphicFramePr>
          <p:cNvPr id="9" name="表格 8"/>
          <p:cNvGraphicFramePr>
            <a:graphicFrameLocks noGrp="1"/>
          </p:cNvGraphicFramePr>
          <p:nvPr/>
        </p:nvGraphicFramePr>
        <p:xfrm>
          <a:off x="500034" y="1357298"/>
          <a:ext cx="8143932" cy="5337864"/>
        </p:xfrm>
        <a:graphic>
          <a:graphicData uri="http://schemas.openxmlformats.org/drawingml/2006/table">
            <a:tbl>
              <a:tblPr firstRow="1" bandRow="1">
                <a:tableStyleId>{17292A2E-F333-43FB-9621-5CBBE7FDCDCB}</a:tableStyleId>
              </a:tblPr>
              <a:tblGrid>
                <a:gridCol w="4071966"/>
                <a:gridCol w="4071966"/>
              </a:tblGrid>
              <a:tr h="35719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zh-CN" altLang="en-US"/>
                    </a:p>
                  </a:txBody>
                  <a:tcPr/>
                </a:tc>
              </a:tr>
              <a:tr h="4941624">
                <a:tc>
                  <a:txBody>
                    <a:bodyPr/>
                    <a:lstStyle/>
                    <a:p>
                      <a:r>
                        <a:rPr lang="en-US" altLang="zh-CN" sz="2400" b="1" kern="1200" dirty="0" smtClean="0">
                          <a:solidFill>
                            <a:schemeClr val="tx1"/>
                          </a:solidFill>
                          <a:latin typeface="+mn-lt"/>
                          <a:ea typeface="+mn-ea"/>
                          <a:cs typeface="+mn-cs"/>
                        </a:rPr>
                        <a:t>Sanskrit</a:t>
                      </a:r>
                    </a:p>
                    <a:p>
                      <a:r>
                        <a:rPr lang="en-US" altLang="zh-CN" sz="2200" b="0" kern="1200" baseline="0" dirty="0" smtClean="0">
                          <a:solidFill>
                            <a:schemeClr val="tx1"/>
                          </a:solidFill>
                          <a:latin typeface="+mn-lt"/>
                          <a:ea typeface="+mn-ea"/>
                          <a:cs typeface="+mn-cs"/>
                        </a:rPr>
                        <a:t>one of the oldest, and also the most famous and culturally important Indic languages. It was used by the refined and cultured members of ancient Indian society, and continues to be used today in religion and certain types of high discourse. Sanskrit is of tremendous importance for Hindus because many Hindu religious texts are written in it. </a:t>
                      </a:r>
                    </a:p>
                  </a:txBody>
                  <a:tcPr>
                    <a:lnT w="12700" cap="flat" cmpd="sng" algn="ctr">
                      <a:noFill/>
                      <a:prstDash val="solid"/>
                      <a:round/>
                      <a:headEnd type="none" w="med" len="med"/>
                      <a:tailEnd type="none" w="med" len="med"/>
                    </a:lnT>
                  </a:tcPr>
                </a:tc>
                <a:tc>
                  <a:txBody>
                    <a:bodyPr/>
                    <a:lstStyle/>
                    <a:p>
                      <a:endParaRPr lang="en-US" altLang="zh-CN" sz="2000" b="0" kern="1200" baseline="0" dirty="0" smtClean="0">
                        <a:solidFill>
                          <a:schemeClr val="tx1"/>
                        </a:solidFill>
                        <a:latin typeface="+mn-lt"/>
                        <a:ea typeface="+mn-ea"/>
                        <a:cs typeface="+mn-cs"/>
                      </a:endParaRPr>
                    </a:p>
                  </a:txBody>
                  <a:tcPr>
                    <a:lnT w="12700" cap="flat" cmpd="sng" algn="ctr">
                      <a:noFill/>
                      <a:prstDash val="solid"/>
                      <a:round/>
                      <a:headEnd type="none" w="med" len="med"/>
                      <a:tailEnd type="none" w="med" len="med"/>
                    </a:lnT>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pic>
        <p:nvPicPr>
          <p:cNvPr id="7" name="图片 6" descr="rad600-02670104.jpg"/>
          <p:cNvPicPr>
            <a:picLocks noChangeAspect="1"/>
          </p:cNvPicPr>
          <p:nvPr/>
        </p:nvPicPr>
        <p:blipFill>
          <a:blip r:embed="rId4"/>
          <a:stretch>
            <a:fillRect/>
          </a:stretch>
        </p:blipFill>
        <p:spPr>
          <a:xfrm>
            <a:off x="5072066" y="1753623"/>
            <a:ext cx="3429024" cy="487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a:t>
              </a:r>
              <a:endParaRPr lang="zh-CN" altLang="en-US" sz="2400" dirty="0">
                <a:latin typeface="Arial" pitchFamily="34" charset="0"/>
                <a:cs typeface="Arial" pitchFamily="34" charset="0"/>
              </a:endParaRPr>
            </a:p>
          </p:txBody>
        </p:sp>
      </p:grpSp>
      <p:sp>
        <p:nvSpPr>
          <p:cNvPr id="38" name="矩形 37"/>
          <p:cNvSpPr/>
          <p:nvPr/>
        </p:nvSpPr>
        <p:spPr>
          <a:xfrm>
            <a:off x="1214414" y="2714620"/>
            <a:ext cx="7072362" cy="5632311"/>
          </a:xfrm>
          <a:prstGeom prst="rect">
            <a:avLst/>
          </a:prstGeom>
        </p:spPr>
        <p:txBody>
          <a:bodyPr wrap="square">
            <a:spAutoFit/>
          </a:bodyPr>
          <a:lstStyle/>
          <a:p>
            <a:pPr marL="324000" indent="-540000"/>
            <a:r>
              <a:rPr lang="en-US" altLang="zh-CN" sz="2400" dirty="0" smtClean="0"/>
              <a:t>1</a:t>
            </a:r>
            <a:r>
              <a:rPr lang="en-US" altLang="zh-CN" sz="2400" i="1" dirty="0" smtClean="0"/>
              <a:t> </a:t>
            </a:r>
            <a:r>
              <a:rPr lang="en-US" altLang="zh-CN" sz="2400" dirty="0" smtClean="0"/>
              <a:t>What are you learning at the moment? Do you enjoy learning it? Why?</a:t>
            </a:r>
          </a:p>
          <a:p>
            <a:pPr marL="324000" indent="-540000"/>
            <a:r>
              <a:rPr lang="en-US" altLang="zh-CN" sz="2400" i="1" dirty="0" smtClean="0">
                <a:solidFill>
                  <a:srgbClr val="FF0000"/>
                </a:solidFill>
              </a:rPr>
              <a:t>    I am learning yoga at the moment</a:t>
            </a:r>
            <a:r>
              <a:rPr lang="en-US" altLang="zh-CN" sz="2400" b="1" i="1" dirty="0" smtClean="0">
                <a:solidFill>
                  <a:srgbClr val="0070C0"/>
                </a:solidFill>
              </a:rPr>
              <a:t>. I enjoy it because it helps improve </a:t>
            </a:r>
            <a:r>
              <a:rPr lang="en-US" altLang="zh-CN" sz="2400" i="1" dirty="0" smtClean="0">
                <a:solidFill>
                  <a:srgbClr val="FF0000"/>
                </a:solidFill>
              </a:rPr>
              <a:t>my flexibility, strength and balance</a:t>
            </a:r>
            <a:r>
              <a:rPr lang="en-US" altLang="zh-CN" sz="2400" dirty="0" smtClean="0">
                <a:solidFill>
                  <a:srgbClr val="FF0000"/>
                </a:solidFill>
              </a:rPr>
              <a:t>.</a:t>
            </a:r>
          </a:p>
          <a:p>
            <a:pPr marL="324000" indent="-540000"/>
            <a:endParaRPr lang="en-US" altLang="zh-CN" sz="2400" dirty="0" smtClean="0">
              <a:solidFill>
                <a:srgbClr val="FF0000"/>
              </a:solidFill>
            </a:endParaRPr>
          </a:p>
          <a:p>
            <a:pPr marL="324000" indent="-432000"/>
            <a:r>
              <a:rPr lang="en-US" altLang="zh-CN" sz="2400" dirty="0" smtClean="0"/>
              <a:t>2</a:t>
            </a:r>
            <a:r>
              <a:rPr lang="en-US" altLang="zh-CN" sz="2400" i="1" dirty="0" smtClean="0"/>
              <a:t> </a:t>
            </a:r>
            <a:r>
              <a:rPr lang="en-US" altLang="zh-CN" sz="2400" dirty="0" smtClean="0"/>
              <a:t>What’s the most difficult thing you’ve ever learned?   Why?</a:t>
            </a:r>
            <a:endParaRPr lang="en-US" altLang="zh-CN" sz="2400" b="1" i="1" dirty="0" smtClean="0">
              <a:solidFill>
                <a:srgbClr val="0070C0"/>
              </a:solidFill>
            </a:endParaRPr>
          </a:p>
          <a:p>
            <a:pPr marL="324000" indent="-432000"/>
            <a:r>
              <a:rPr lang="en-US" altLang="zh-CN" sz="2400" b="1" i="1" dirty="0" smtClean="0">
                <a:solidFill>
                  <a:srgbClr val="0070C0"/>
                </a:solidFill>
              </a:rPr>
              <a:t>    The most difficult thing for me </a:t>
            </a:r>
            <a:r>
              <a:rPr lang="en-US" altLang="zh-CN" sz="2400" i="1" dirty="0" smtClean="0">
                <a:solidFill>
                  <a:srgbClr val="FF0000"/>
                </a:solidFill>
              </a:rPr>
              <a:t>is learning to drive, because I </a:t>
            </a:r>
            <a:r>
              <a:rPr lang="en-US" altLang="zh-CN" sz="2400" b="1" i="1" dirty="0" smtClean="0">
                <a:solidFill>
                  <a:srgbClr val="0070C0"/>
                </a:solidFill>
              </a:rPr>
              <a:t>was overwhelmed with </a:t>
            </a:r>
            <a:r>
              <a:rPr lang="en-US" altLang="zh-CN" sz="2400" i="1" dirty="0" smtClean="0">
                <a:solidFill>
                  <a:srgbClr val="FF0000"/>
                </a:solidFill>
              </a:rPr>
              <a:t>all the things I was asked to do at the same time.</a:t>
            </a:r>
          </a:p>
          <a:p>
            <a:pPr marL="324000" indent="-540000"/>
            <a:endParaRPr lang="en-US" altLang="zh-CN" sz="2400" dirty="0" smtClean="0">
              <a:solidFill>
                <a:srgbClr val="FF0000"/>
              </a:solidFill>
            </a:endParaRPr>
          </a:p>
          <a:p>
            <a:pPr marL="324000" indent="-540000"/>
            <a:endParaRPr lang="en-US" altLang="zh-CN" sz="2400" dirty="0" smtClean="0">
              <a:solidFill>
                <a:srgbClr val="FF0000"/>
              </a:solidFill>
            </a:endParaRPr>
          </a:p>
          <a:p>
            <a:pPr marL="457200" indent="-457200"/>
            <a:endParaRPr lang="en-US" altLang="zh-CN" sz="2400" dirty="0" smtClean="0"/>
          </a:p>
          <a:p>
            <a:pPr marL="457200" indent="-457200"/>
            <a:endParaRPr lang="en-US" altLang="zh-CN" sz="2400" dirty="0" smtClean="0"/>
          </a:p>
          <a:p>
            <a:pPr marL="457200" indent="-457200"/>
            <a:r>
              <a:rPr lang="en-US" altLang="zh-CN" sz="2400" i="1" dirty="0" smtClean="0">
                <a:solidFill>
                  <a:srgbClr val="FF0000"/>
                </a:solidFill>
              </a:rPr>
              <a:t> </a:t>
            </a:r>
            <a:endParaRPr lang="zh-CN" altLang="en-US" sz="2400" i="1" dirty="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fade">
                                      <p:cBhvr>
                                        <p:cTn id="12" dur="2000"/>
                                        <p:tgtEl>
                                          <p:spTgt spid="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8">
                                            <p:txEl>
                                              <p:pRg st="1" end="1"/>
                                            </p:txEl>
                                          </p:spTgt>
                                        </p:tgtEl>
                                        <p:attrNameLst>
                                          <p:attrName>style.visibility</p:attrName>
                                        </p:attrNameLst>
                                      </p:cBhvr>
                                      <p:to>
                                        <p:strVal val="visible"/>
                                      </p:to>
                                    </p:set>
                                    <p:animEffect transition="in" filter="slide(fromBottom)">
                                      <p:cBhvr>
                                        <p:cTn id="17" dur="500"/>
                                        <p:tgtEl>
                                          <p:spTgt spid="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xEl>
                                              <p:pRg st="3" end="3"/>
                                            </p:txEl>
                                          </p:spTgt>
                                        </p:tgtEl>
                                        <p:attrNameLst>
                                          <p:attrName>style.visibility</p:attrName>
                                        </p:attrNameLst>
                                      </p:cBhvr>
                                      <p:to>
                                        <p:strVal val="visible"/>
                                      </p:to>
                                    </p:set>
                                    <p:animEffect transition="in" filter="fade">
                                      <p:cBhvr>
                                        <p:cTn id="22" dur="2000"/>
                                        <p:tgtEl>
                                          <p:spTgt spid="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8">
                                            <p:txEl>
                                              <p:pRg st="4" end="4"/>
                                            </p:txEl>
                                          </p:spTgt>
                                        </p:tgtEl>
                                        <p:attrNameLst>
                                          <p:attrName>style.visibility</p:attrName>
                                        </p:attrNameLst>
                                      </p:cBhvr>
                                      <p:to>
                                        <p:strVal val="visible"/>
                                      </p:to>
                                    </p:set>
                                    <p:animEffect transition="in" filter="slide(fromBottom)">
                                      <p:cBhvr>
                                        <p:cTn id="27" dur="500"/>
                                        <p:tgtEl>
                                          <p:spTgt spid="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a:t>
              </a:r>
              <a:endParaRPr lang="zh-CN" altLang="en-US" sz="2400" dirty="0">
                <a:latin typeface="Arial" pitchFamily="34" charset="0"/>
                <a:cs typeface="Arial" pitchFamily="34" charset="0"/>
              </a:endParaRPr>
            </a:p>
          </p:txBody>
        </p:sp>
      </p:grpSp>
      <p:sp>
        <p:nvSpPr>
          <p:cNvPr id="38" name="矩形 37"/>
          <p:cNvSpPr/>
          <p:nvPr/>
        </p:nvSpPr>
        <p:spPr>
          <a:xfrm>
            <a:off x="1214414" y="2500306"/>
            <a:ext cx="7000924" cy="1938992"/>
          </a:xfrm>
          <a:prstGeom prst="rect">
            <a:avLst/>
          </a:prstGeom>
        </p:spPr>
        <p:txBody>
          <a:bodyPr wrap="square">
            <a:spAutoFit/>
          </a:bodyPr>
          <a:lstStyle/>
          <a:p>
            <a:pPr indent="-432000"/>
            <a:r>
              <a:rPr lang="en-US" altLang="zh-CN" sz="2400" i="1" dirty="0" smtClean="0"/>
              <a:t>3   </a:t>
            </a:r>
            <a:r>
              <a:rPr lang="en-US" altLang="zh-CN" sz="2400" dirty="0" smtClean="0"/>
              <a:t>What do you enjoy learning most? Why?</a:t>
            </a:r>
          </a:p>
          <a:p>
            <a:endParaRPr lang="en-US" altLang="zh-CN" sz="2400" dirty="0" smtClean="0"/>
          </a:p>
          <a:p>
            <a:pPr marL="457200" indent="-457200"/>
            <a:endParaRPr lang="en-US" altLang="zh-CN" sz="2400" dirty="0" smtClean="0"/>
          </a:p>
          <a:p>
            <a:pPr marL="457200" indent="-457200"/>
            <a:endParaRPr lang="en-US" altLang="zh-CN" sz="2400" dirty="0" smtClean="0"/>
          </a:p>
          <a:p>
            <a:pPr marL="457200" indent="-457200"/>
            <a:r>
              <a:rPr lang="en-US" altLang="zh-CN" sz="2400" i="1" dirty="0" smtClean="0">
                <a:solidFill>
                  <a:srgbClr val="FF0000"/>
                </a:solidFill>
              </a:rPr>
              <a:t> </a:t>
            </a:r>
            <a:endParaRPr lang="zh-CN" altLang="en-US" sz="2400" i="1" dirty="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1" name="组合 10"/>
          <p:cNvGrpSpPr/>
          <p:nvPr/>
        </p:nvGrpSpPr>
        <p:grpSpPr>
          <a:xfrm>
            <a:off x="1071538" y="3071810"/>
            <a:ext cx="6885388" cy="3000396"/>
            <a:chOff x="1071538" y="3071810"/>
            <a:chExt cx="6885388" cy="3000396"/>
          </a:xfrm>
        </p:grpSpPr>
        <p:pic>
          <p:nvPicPr>
            <p:cNvPr id="9" name="图片 8" descr="top-574558.jpg"/>
            <p:cNvPicPr>
              <a:picLocks noChangeAspect="1"/>
            </p:cNvPicPr>
            <p:nvPr/>
          </p:nvPicPr>
          <p:blipFill>
            <a:blip r:embed="rId4"/>
            <a:stretch>
              <a:fillRect/>
            </a:stretch>
          </p:blipFill>
          <p:spPr>
            <a:xfrm>
              <a:off x="4429124" y="3214686"/>
              <a:ext cx="3527802" cy="2857520"/>
            </a:xfrm>
            <a:prstGeom prst="rect">
              <a:avLst/>
            </a:prstGeom>
          </p:spPr>
        </p:pic>
        <p:sp>
          <p:nvSpPr>
            <p:cNvPr id="10" name="TextBox 9"/>
            <p:cNvSpPr txBox="1"/>
            <p:nvPr/>
          </p:nvSpPr>
          <p:spPr>
            <a:xfrm>
              <a:off x="1071538" y="3071810"/>
              <a:ext cx="3286148" cy="2677656"/>
            </a:xfrm>
            <a:prstGeom prst="rect">
              <a:avLst/>
            </a:prstGeom>
            <a:noFill/>
          </p:spPr>
          <p:txBody>
            <a:bodyPr wrap="square" rtlCol="0">
              <a:spAutoFit/>
            </a:bodyPr>
            <a:lstStyle/>
            <a:p>
              <a:pPr lvl="1"/>
              <a:r>
                <a:rPr lang="en-US" altLang="zh-CN" sz="2400" i="1" dirty="0" smtClean="0">
                  <a:solidFill>
                    <a:srgbClr val="FF0000"/>
                  </a:solidFill>
                </a:rPr>
                <a:t>I </a:t>
              </a:r>
              <a:r>
                <a:rPr lang="en-US" altLang="zh-CN" sz="2400" b="1" i="1" dirty="0" smtClean="0">
                  <a:solidFill>
                    <a:srgbClr val="0070C0"/>
                  </a:solidFill>
                </a:rPr>
                <a:t>enjoy learning </a:t>
              </a:r>
              <a:r>
                <a:rPr lang="en-US" altLang="zh-CN" sz="2400" i="1" dirty="0" smtClean="0">
                  <a:solidFill>
                    <a:srgbClr val="FF0000"/>
                  </a:solidFill>
                </a:rPr>
                <a:t>how to use new technology, because new technology makes my life convenient and comfortable.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slide(fromBottom)">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Bottom)">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7" name="图片 6" descr="87699.gif">
            <a:hlinkClick r:id="rId5" action="ppaction://hlinksldjump"/>
          </p:cNvPr>
          <p:cNvPicPr>
            <a:picLocks noChangeAspect="1"/>
          </p:cNvPicPr>
          <p:nvPr/>
        </p:nvPicPr>
        <p:blipFill>
          <a:blip r:embed="rId6"/>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3"/>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142976" y="3859604"/>
            <a:ext cx="7000924" cy="1569660"/>
          </a:xfrm>
          <a:prstGeom prst="rect">
            <a:avLst/>
          </a:prstGeom>
        </p:spPr>
        <p:txBody>
          <a:bodyPr wrap="square">
            <a:spAutoFit/>
          </a:bodyPr>
          <a:lstStyle/>
          <a:p>
            <a:pPr marL="266700"/>
            <a:endParaRPr lang="en-US" altLang="zh-CN" sz="2400" b="1" i="1" dirty="0" smtClean="0">
              <a:solidFill>
                <a:srgbClr val="0070C0"/>
              </a:solidFill>
              <a:sym typeface="Wingdings"/>
            </a:endParaRPr>
          </a:p>
          <a:p>
            <a:pPr marL="266700">
              <a:buFont typeface="Arial" pitchFamily="34" charset="0"/>
              <a:buChar char="•"/>
            </a:pPr>
            <a:r>
              <a:rPr lang="en-US" altLang="zh-CN" sz="2400" b="1" i="1" dirty="0" smtClean="0">
                <a:sym typeface="Wingdings"/>
              </a:rPr>
              <a:t> </a:t>
            </a:r>
            <a:r>
              <a:rPr lang="en-US" altLang="zh-CN" sz="2400" b="1" i="1" dirty="0" smtClean="0">
                <a:solidFill>
                  <a:srgbClr val="0070C0"/>
                </a:solidFill>
              </a:rPr>
              <a:t>First of all</a:t>
            </a:r>
            <a:r>
              <a:rPr lang="en-US" altLang="zh-CN" sz="2400" i="1" dirty="0" smtClean="0">
                <a:solidFill>
                  <a:srgbClr val="FF0000"/>
                </a:solidFill>
              </a:rPr>
              <a:t>, I had a limited vocabulary.</a:t>
            </a:r>
          </a:p>
          <a:p>
            <a:pPr marL="266700">
              <a:buFont typeface="Arial" pitchFamily="34" charset="0"/>
              <a:buChar char="•"/>
            </a:pPr>
            <a:r>
              <a:rPr lang="en-US" altLang="zh-CN" sz="2400" b="1" i="1" dirty="0" smtClean="0"/>
              <a:t> </a:t>
            </a:r>
            <a:r>
              <a:rPr lang="en-US" altLang="zh-CN" sz="2400" b="1" i="1" dirty="0" smtClean="0">
                <a:solidFill>
                  <a:srgbClr val="0070C0"/>
                </a:solidFill>
              </a:rPr>
              <a:t>Secondly</a:t>
            </a:r>
            <a:r>
              <a:rPr lang="en-US" altLang="zh-CN" sz="2400" i="1" dirty="0" smtClean="0">
                <a:solidFill>
                  <a:srgbClr val="FF0000"/>
                </a:solidFill>
              </a:rPr>
              <a:t>, I had difficulty understanding authentic listening materials.</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矩形 12"/>
          <p:cNvSpPr/>
          <p:nvPr/>
        </p:nvSpPr>
        <p:spPr>
          <a:xfrm>
            <a:off x="1214414" y="3312383"/>
            <a:ext cx="6072230" cy="830997"/>
          </a:xfrm>
          <a:prstGeom prst="rect">
            <a:avLst/>
          </a:prstGeom>
        </p:spPr>
        <p:txBody>
          <a:bodyPr wrap="square">
            <a:spAutoFit/>
          </a:bodyPr>
          <a:lstStyle/>
          <a:p>
            <a:pPr marL="288000" indent="-457200"/>
            <a:r>
              <a:rPr lang="en-US" altLang="zh-CN" sz="2400" dirty="0" smtClean="0">
                <a:sym typeface="Wingdings"/>
              </a:rPr>
              <a:t>1 What difficulties have you encountered while learning English?</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slide(fromBottom)">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slide(fromBottom)">
                                      <p:cBhvr>
                                        <p:cTn id="2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142976" y="3859604"/>
            <a:ext cx="7286676" cy="1569660"/>
          </a:xfrm>
          <a:prstGeom prst="rect">
            <a:avLst/>
          </a:prstGeom>
        </p:spPr>
        <p:txBody>
          <a:bodyPr wrap="square">
            <a:spAutoFit/>
          </a:bodyPr>
          <a:lstStyle/>
          <a:p>
            <a:pPr marL="266700"/>
            <a:endParaRPr lang="en-US" altLang="zh-CN" sz="2400" b="1" i="1" dirty="0" smtClean="0">
              <a:solidFill>
                <a:srgbClr val="0070C0"/>
              </a:solidFill>
              <a:sym typeface="Wingdings"/>
            </a:endParaRPr>
          </a:p>
          <a:p>
            <a:pPr marL="266700">
              <a:buFont typeface="Arial" pitchFamily="34" charset="0"/>
              <a:buChar char="•"/>
            </a:pPr>
            <a:r>
              <a:rPr lang="en-US" altLang="zh-CN" sz="2400" b="1" i="1" dirty="0" smtClean="0">
                <a:solidFill>
                  <a:srgbClr val="0070C0"/>
                </a:solidFill>
                <a:sym typeface="Wingdings"/>
              </a:rPr>
              <a:t> </a:t>
            </a:r>
            <a:r>
              <a:rPr lang="en-US" altLang="zh-CN" sz="2400" b="1" i="1" dirty="0" smtClean="0">
                <a:solidFill>
                  <a:srgbClr val="0070C0"/>
                </a:solidFill>
              </a:rPr>
              <a:t>I was advised to </a:t>
            </a:r>
            <a:r>
              <a:rPr lang="en-US" altLang="zh-CN" sz="2400" i="1" dirty="0" smtClean="0">
                <a:solidFill>
                  <a:srgbClr val="FF0000"/>
                </a:solidFill>
              </a:rPr>
              <a:t>carry around a notebook.</a:t>
            </a:r>
          </a:p>
          <a:p>
            <a:pPr marL="266700">
              <a:buFont typeface="Arial" pitchFamily="34" charset="0"/>
              <a:buChar char="•"/>
            </a:pPr>
            <a:r>
              <a:rPr lang="en-US" altLang="zh-CN" sz="2400" b="1" i="1" dirty="0" smtClean="0">
                <a:solidFill>
                  <a:srgbClr val="0070C0"/>
                </a:solidFill>
                <a:sym typeface="Wingdings"/>
              </a:rPr>
              <a:t> </a:t>
            </a:r>
            <a:r>
              <a:rPr lang="en-US" altLang="zh-CN" sz="2400" b="1" i="1" dirty="0" smtClean="0">
                <a:solidFill>
                  <a:srgbClr val="0070C0"/>
                </a:solidFill>
              </a:rPr>
              <a:t>I was also advised to </a:t>
            </a:r>
            <a:r>
              <a:rPr lang="en-US" altLang="zh-CN" sz="2400" i="1" dirty="0" smtClean="0">
                <a:solidFill>
                  <a:srgbClr val="FF0000"/>
                </a:solidFill>
              </a:rPr>
              <a:t>watch English movies with       English subtitles.</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矩形 12"/>
          <p:cNvSpPr/>
          <p:nvPr/>
        </p:nvSpPr>
        <p:spPr>
          <a:xfrm>
            <a:off x="1214414" y="3312383"/>
            <a:ext cx="6572296" cy="830997"/>
          </a:xfrm>
          <a:prstGeom prst="rect">
            <a:avLst/>
          </a:prstGeom>
        </p:spPr>
        <p:txBody>
          <a:bodyPr wrap="square">
            <a:spAutoFit/>
          </a:bodyPr>
          <a:lstStyle/>
          <a:p>
            <a:pPr marL="288000" indent="-457200"/>
            <a:r>
              <a:rPr lang="en-US" altLang="zh-CN" sz="2400" dirty="0" smtClean="0">
                <a:sym typeface="Wingdings"/>
              </a:rPr>
              <a:t>2 What advice did you receive as to how to deal with these difficulties?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latin typeface="+mj-lt"/>
                <a:ea typeface="微软雅黑" panose="020B0503020204020204" pitchFamily="34" charset="-122"/>
              </a:rPr>
              <a:t>Unit 1     Life is a learning curve</a:t>
            </a:r>
            <a:endParaRPr lang="zh-CN" altLang="en-US" sz="4800" b="1" dirty="0">
              <a:latin typeface="+mj-lt"/>
              <a:ea typeface="微软雅黑" panose="020B0503020204020204" pitchFamily="34" charset="-122"/>
            </a:endParaRPr>
          </a:p>
        </p:txBody>
      </p:sp>
      <p:sp>
        <p:nvSpPr>
          <p:cNvPr id="5" name="AutoShape 132"/>
          <p:cNvSpPr>
            <a:spLocks noChangeArrowheads="1"/>
          </p:cNvSpPr>
          <p:nvPr/>
        </p:nvSpPr>
        <p:spPr bwMode="auto">
          <a:xfrm rot="10800000">
            <a:off x="1153118" y="-714404"/>
            <a:ext cx="1214446" cy="7572404"/>
          </a:xfrm>
          <a:prstGeom prst="upArrow">
            <a:avLst>
              <a:gd name="adj1" fmla="val 66296"/>
              <a:gd name="adj2" fmla="val 58426"/>
            </a:avLst>
          </a:prstGeom>
          <a:gradFill rotWithShape="1">
            <a:gsLst>
              <a:gs pos="0">
                <a:srgbClr val="FF9933">
                  <a:alpha val="50000"/>
                </a:srgbClr>
              </a:gs>
              <a:gs pos="100000">
                <a:srgbClr val="764718">
                  <a:alpha val="0"/>
                </a:srgbClr>
              </a:gs>
            </a:gsLst>
            <a:lin ang="5400000" scaled="1"/>
          </a:gra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p>
            <a:pPr latinLnBrk="1"/>
            <a:endParaRPr kumimoji="1" lang="ko-KR" altLang="en-US"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6"/>
          <p:cNvGrpSpPr/>
          <p:nvPr/>
        </p:nvGrpSpPr>
        <p:grpSpPr>
          <a:xfrm>
            <a:off x="1714480" y="2000240"/>
            <a:ext cx="6565903" cy="720725"/>
            <a:chOff x="2545058" y="1266178"/>
            <a:chExt cx="6565903" cy="720725"/>
          </a:xfrm>
          <a:solidFill>
            <a:srgbClr val="FFCC00"/>
          </a:solidFill>
        </p:grpSpPr>
        <p:sp>
          <p:nvSpPr>
            <p:cNvPr id="8"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5" name="AutoShape 182"/>
            <p:cNvSpPr>
              <a:spLocks noChangeArrowheads="1"/>
            </p:cNvSpPr>
            <p:nvPr/>
          </p:nvSpPr>
          <p:spPr bwMode="auto">
            <a:xfrm>
              <a:off x="2973686" y="1266178"/>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2" action="ppaction://hlinksldjump"/>
                </a:rPr>
                <a:t>Opening up</a:t>
              </a:r>
              <a:endParaRPr kumimoji="1" lang="ko-KR" altLang="en-US" sz="3600" b="1" kern="0" dirty="0" smtClean="0">
                <a:ea typeface="Gulim" pitchFamily="34" charset="-127"/>
              </a:endParaRPr>
            </a:p>
          </p:txBody>
        </p:sp>
      </p:grpSp>
      <p:grpSp>
        <p:nvGrpSpPr>
          <p:cNvPr id="28" name="组合 27"/>
          <p:cNvGrpSpPr/>
          <p:nvPr/>
        </p:nvGrpSpPr>
        <p:grpSpPr>
          <a:xfrm>
            <a:off x="1714480" y="2779713"/>
            <a:ext cx="6572296" cy="720725"/>
            <a:chOff x="2555201" y="1292210"/>
            <a:chExt cx="6572296" cy="720725"/>
          </a:xfrm>
          <a:solidFill>
            <a:srgbClr val="FF9900"/>
          </a:solidFill>
        </p:grpSpPr>
        <p:sp>
          <p:nvSpPr>
            <p:cNvPr id="34" name="Oval 153"/>
            <p:cNvSpPr>
              <a:spLocks noChangeArrowheads="1"/>
            </p:cNvSpPr>
            <p:nvPr/>
          </p:nvSpPr>
          <p:spPr bwMode="auto">
            <a:xfrm>
              <a:off x="2555201" y="1649400"/>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0" name="AutoShape 182"/>
            <p:cNvSpPr>
              <a:spLocks noChangeArrowheads="1"/>
            </p:cNvSpPr>
            <p:nvPr/>
          </p:nvSpPr>
          <p:spPr bwMode="auto">
            <a:xfrm>
              <a:off x="2990222" y="129221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3" action="ppaction://hlinksldjump"/>
                </a:rPr>
                <a:t>Listening to the world</a:t>
              </a:r>
              <a:endParaRPr kumimoji="1" lang="ko-KR" altLang="en-US" sz="3600" b="1" kern="0" dirty="0" smtClean="0">
                <a:ea typeface="Gulim" pitchFamily="34" charset="-127"/>
              </a:endParaRPr>
            </a:p>
          </p:txBody>
        </p:sp>
      </p:grpSp>
      <p:grpSp>
        <p:nvGrpSpPr>
          <p:cNvPr id="35" name="组合 34"/>
          <p:cNvGrpSpPr/>
          <p:nvPr/>
        </p:nvGrpSpPr>
        <p:grpSpPr>
          <a:xfrm>
            <a:off x="1714480" y="3565531"/>
            <a:ext cx="6572296" cy="720725"/>
            <a:chOff x="2545059" y="1285860"/>
            <a:chExt cx="6572296" cy="720725"/>
          </a:xfrm>
          <a:solidFill>
            <a:schemeClr val="accent3"/>
          </a:solidFill>
        </p:grpSpPr>
        <p:sp>
          <p:nvSpPr>
            <p:cNvPr id="41" name="Oval 153"/>
            <p:cNvSpPr>
              <a:spLocks noChangeArrowheads="1"/>
            </p:cNvSpPr>
            <p:nvPr/>
          </p:nvSpPr>
          <p:spPr bwMode="auto">
            <a:xfrm>
              <a:off x="2545059" y="1643050"/>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7"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4" action="ppaction://hlinksldjump"/>
                </a:rPr>
                <a:t>Speaking for communication</a:t>
              </a:r>
              <a:endParaRPr kumimoji="1" lang="ko-KR" altLang="en-US" sz="3600" b="1" kern="0" dirty="0" smtClean="0">
                <a:ea typeface="Gulim" pitchFamily="34" charset="-127"/>
              </a:endParaRPr>
            </a:p>
          </p:txBody>
        </p:sp>
      </p:grpSp>
      <p:grpSp>
        <p:nvGrpSpPr>
          <p:cNvPr id="42" name="组合 41"/>
          <p:cNvGrpSpPr/>
          <p:nvPr/>
        </p:nvGrpSpPr>
        <p:grpSpPr>
          <a:xfrm>
            <a:off x="1714480" y="4351349"/>
            <a:ext cx="6572296" cy="720725"/>
            <a:chOff x="2545059" y="1285860"/>
            <a:chExt cx="6572296" cy="720725"/>
          </a:xfrm>
          <a:solidFill>
            <a:schemeClr val="accent5">
              <a:lumMod val="60000"/>
              <a:lumOff val="40000"/>
            </a:schemeClr>
          </a:solidFill>
        </p:grpSpPr>
        <p:sp>
          <p:nvSpPr>
            <p:cNvPr id="48" name="Oval 153"/>
            <p:cNvSpPr>
              <a:spLocks noChangeArrowheads="1"/>
            </p:cNvSpPr>
            <p:nvPr/>
          </p:nvSpPr>
          <p:spPr bwMode="auto">
            <a:xfrm>
              <a:off x="2545059" y="1571612"/>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44"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5" action="ppaction://hlinksldjump"/>
                </a:rPr>
                <a:t>Further practice in listening</a:t>
              </a:r>
              <a:endParaRPr kumimoji="1" lang="ko-KR" altLang="en-US" sz="3600" b="1" kern="0" dirty="0" smtClean="0">
                <a:solidFill>
                  <a:srgbClr val="000000"/>
                </a:solidFill>
                <a:ea typeface="Gulim" pitchFamily="34" charset="-127"/>
              </a:endParaRPr>
            </a:p>
          </p:txBody>
        </p:sp>
      </p:grpSp>
      <p:grpSp>
        <p:nvGrpSpPr>
          <p:cNvPr id="58" name="组合 57"/>
          <p:cNvGrpSpPr/>
          <p:nvPr/>
        </p:nvGrpSpPr>
        <p:grpSpPr>
          <a:xfrm>
            <a:off x="571472" y="5143512"/>
            <a:ext cx="7708911" cy="720725"/>
            <a:chOff x="571472" y="5357826"/>
            <a:chExt cx="7708911" cy="720725"/>
          </a:xfrm>
        </p:grpSpPr>
        <p:grpSp>
          <p:nvGrpSpPr>
            <p:cNvPr id="49" name="组合 48"/>
            <p:cNvGrpSpPr/>
            <p:nvPr/>
          </p:nvGrpSpPr>
          <p:grpSpPr>
            <a:xfrm>
              <a:off x="571472" y="5357826"/>
              <a:ext cx="7708911" cy="720725"/>
              <a:chOff x="1412193" y="1292205"/>
              <a:chExt cx="7708911" cy="720725"/>
            </a:xfrm>
          </p:grpSpPr>
          <p:sp>
            <p:nvSpPr>
              <p:cNvPr id="55"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51" name="AutoShape 182"/>
              <p:cNvSpPr>
                <a:spLocks noChangeArrowheads="1"/>
              </p:cNvSpPr>
              <p:nvPr/>
            </p:nvSpPr>
            <p:spPr bwMode="auto">
              <a:xfrm>
                <a:off x="2983829" y="1292205"/>
                <a:ext cx="6137275" cy="720725"/>
              </a:xfrm>
              <a:prstGeom prst="roundRect">
                <a:avLst>
                  <a:gd name="adj" fmla="val 50000"/>
                </a:avLst>
              </a:prstGeom>
              <a:solidFill>
                <a:schemeClr val="bg1">
                  <a:lumMod val="75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6" action="ppaction://hlinksldjump"/>
                  </a:rPr>
                  <a:t>Wrapping up</a:t>
                </a:r>
                <a:endParaRPr kumimoji="1" lang="ko-KR" altLang="en-US" sz="3600" b="1" kern="0" dirty="0" smtClean="0">
                  <a:solidFill>
                    <a:srgbClr val="000000"/>
                  </a:solidFill>
                  <a:ea typeface="Gulim" pitchFamily="34" charset="-127"/>
                </a:endParaRPr>
              </a:p>
            </p:txBody>
          </p:sp>
        </p:grpSp>
        <p:sp>
          <p:nvSpPr>
            <p:cNvPr id="57" name="Oval 153"/>
            <p:cNvSpPr>
              <a:spLocks noChangeArrowheads="1"/>
            </p:cNvSpPr>
            <p:nvPr/>
          </p:nvSpPr>
          <p:spPr bwMode="auto">
            <a:xfrm>
              <a:off x="1714480" y="5715016"/>
              <a:ext cx="95185" cy="95462"/>
            </a:xfrm>
            <a:prstGeom prst="ellipse">
              <a:avLst/>
            </a:prstGeom>
            <a:solidFill>
              <a:schemeClr val="bg1">
                <a:lumMod val="75000"/>
              </a:schemeClr>
            </a:solid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grpSp>
        <p:nvGrpSpPr>
          <p:cNvPr id="21" name="组合 20"/>
          <p:cNvGrpSpPr/>
          <p:nvPr/>
        </p:nvGrpSpPr>
        <p:grpSpPr>
          <a:xfrm>
            <a:off x="1714480" y="1214422"/>
            <a:ext cx="6565903" cy="720725"/>
            <a:chOff x="2545058" y="1266178"/>
            <a:chExt cx="6565903" cy="720725"/>
          </a:xfrm>
          <a:solidFill>
            <a:srgbClr val="FFCC00"/>
          </a:solidFill>
        </p:grpSpPr>
        <p:sp>
          <p:nvSpPr>
            <p:cNvPr id="22"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3" name="AutoShape 182"/>
            <p:cNvSpPr>
              <a:spLocks noChangeArrowheads="1"/>
            </p:cNvSpPr>
            <p:nvPr/>
          </p:nvSpPr>
          <p:spPr bwMode="auto">
            <a:xfrm>
              <a:off x="2973686" y="1266178"/>
              <a:ext cx="6137275" cy="720725"/>
            </a:xfrm>
            <a:prstGeom prst="roundRect">
              <a:avLst>
                <a:gd name="adj" fmla="val 50000"/>
              </a:avLst>
            </a:prstGeom>
            <a:solidFill>
              <a:schemeClr val="accent6">
                <a:lumMod val="60000"/>
                <a:lumOff val="40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7" action="ppaction://hlinksldjump"/>
                </a:rPr>
                <a:t>Learning objectives</a:t>
              </a:r>
              <a:endParaRPr kumimoji="1" lang="ko-KR" altLang="en-US" sz="3600" b="1" kern="0" dirty="0" smtClean="0">
                <a:ea typeface="Gulim" pitchFamily="34" charset="-127"/>
              </a:endParaRPr>
            </a:p>
          </p:txBody>
        </p:sp>
      </p:grpSp>
      <p:grpSp>
        <p:nvGrpSpPr>
          <p:cNvPr id="24" name="组合 23"/>
          <p:cNvGrpSpPr/>
          <p:nvPr/>
        </p:nvGrpSpPr>
        <p:grpSpPr>
          <a:xfrm>
            <a:off x="585760" y="5922961"/>
            <a:ext cx="7708911" cy="720725"/>
            <a:chOff x="571472" y="5357826"/>
            <a:chExt cx="7708911" cy="720725"/>
          </a:xfrm>
        </p:grpSpPr>
        <p:grpSp>
          <p:nvGrpSpPr>
            <p:cNvPr id="26" name="组合 48"/>
            <p:cNvGrpSpPr/>
            <p:nvPr/>
          </p:nvGrpSpPr>
          <p:grpSpPr>
            <a:xfrm>
              <a:off x="571472" y="5357826"/>
              <a:ext cx="7708911" cy="720725"/>
              <a:chOff x="1412193" y="1292205"/>
              <a:chExt cx="7708911" cy="720725"/>
            </a:xfrm>
          </p:grpSpPr>
          <p:sp>
            <p:nvSpPr>
              <p:cNvPr id="31"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2" name="AutoShape 182"/>
              <p:cNvSpPr>
                <a:spLocks noChangeArrowheads="1"/>
              </p:cNvSpPr>
              <p:nvPr/>
            </p:nvSpPr>
            <p:spPr bwMode="auto">
              <a:xfrm>
                <a:off x="2983829" y="1292205"/>
                <a:ext cx="6137275" cy="720725"/>
              </a:xfrm>
              <a:prstGeom prst="roundRect">
                <a:avLst>
                  <a:gd name="adj" fmla="val 50000"/>
                </a:avLst>
              </a:prstGeom>
              <a:solidFill>
                <a:srgbClr val="FFCCCC"/>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8" action="ppaction://hlinksldjump"/>
                  </a:rPr>
                  <a:t>Fun time</a:t>
                </a:r>
                <a:endParaRPr kumimoji="1" lang="ko-KR" altLang="en-US" sz="3600" b="1" kern="0" dirty="0" smtClean="0">
                  <a:solidFill>
                    <a:srgbClr val="000000"/>
                  </a:solidFill>
                  <a:ea typeface="Gulim" pitchFamily="34" charset="-127"/>
                </a:endParaRPr>
              </a:p>
            </p:txBody>
          </p:sp>
        </p:grpSp>
        <p:sp>
          <p:nvSpPr>
            <p:cNvPr id="29" name="Oval 153"/>
            <p:cNvSpPr>
              <a:spLocks noChangeArrowheads="1"/>
            </p:cNvSpPr>
            <p:nvPr/>
          </p:nvSpPr>
          <p:spPr bwMode="auto">
            <a:xfrm>
              <a:off x="1714480" y="5715016"/>
              <a:ext cx="95185" cy="95462"/>
            </a:xfrm>
            <a:prstGeom prst="ellipse">
              <a:avLst/>
            </a:prstGeom>
            <a:solidFill>
              <a:srgbClr val="FF99CC"/>
            </a:solid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142976" y="3500438"/>
            <a:ext cx="7000924" cy="1938992"/>
          </a:xfrm>
          <a:prstGeom prst="rect">
            <a:avLst/>
          </a:prstGeom>
        </p:spPr>
        <p:txBody>
          <a:bodyPr wrap="square">
            <a:spAutoFit/>
          </a:bodyPr>
          <a:lstStyle/>
          <a:p>
            <a:pPr marL="266700"/>
            <a:endParaRPr lang="en-US" altLang="zh-CN" sz="2400" b="1" i="1" dirty="0" smtClean="0">
              <a:solidFill>
                <a:srgbClr val="0070C0"/>
              </a:solidFill>
              <a:sym typeface="Wingdings"/>
            </a:endParaRPr>
          </a:p>
          <a:p>
            <a:pPr marL="266700">
              <a:buFont typeface="Arial" pitchFamily="34" charset="0"/>
              <a:buChar char="•"/>
            </a:pPr>
            <a:r>
              <a:rPr lang="en-US" altLang="zh-CN" sz="2400" i="1" dirty="0" smtClean="0">
                <a:solidFill>
                  <a:srgbClr val="FF0000"/>
                </a:solidFill>
                <a:sym typeface="Wingdings"/>
              </a:rPr>
              <a:t> I read a lot of English newspapers and magazines.</a:t>
            </a:r>
          </a:p>
          <a:p>
            <a:pPr marL="266700">
              <a:buFont typeface="Arial" pitchFamily="34" charset="0"/>
              <a:buChar char="•"/>
            </a:pPr>
            <a:r>
              <a:rPr lang="en-US" altLang="zh-CN" sz="2400" i="1" dirty="0" smtClean="0">
                <a:solidFill>
                  <a:srgbClr val="FF0000"/>
                </a:solidFill>
                <a:sym typeface="Wingdings"/>
              </a:rPr>
              <a:t> I tried to listen to the news, listen to podcasts, and watch English television and movies as much as possible</a:t>
            </a:r>
            <a:r>
              <a:rPr lang="en-US" altLang="zh-CN" sz="2400" i="1" dirty="0" smtClean="0">
                <a:solidFill>
                  <a:srgbClr val="FF0000"/>
                </a:solidFill>
              </a:rPr>
              <a:t>.</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矩形 12"/>
          <p:cNvSpPr/>
          <p:nvPr/>
        </p:nvSpPr>
        <p:spPr>
          <a:xfrm>
            <a:off x="1214414" y="3312383"/>
            <a:ext cx="6572296" cy="461665"/>
          </a:xfrm>
          <a:prstGeom prst="rect">
            <a:avLst/>
          </a:prstGeom>
        </p:spPr>
        <p:txBody>
          <a:bodyPr wrap="square">
            <a:spAutoFit/>
          </a:bodyPr>
          <a:lstStyle/>
          <a:p>
            <a:pPr marL="288000" indent="-457200"/>
            <a:r>
              <a:rPr lang="en-US" altLang="zh-CN" sz="2400" dirty="0" smtClean="0">
                <a:sym typeface="Wingdings"/>
              </a:rPr>
              <a:t>3 How did you finally overcome these difficulties?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9" name="表格 8"/>
          <p:cNvGraphicFramePr>
            <a:graphicFrameLocks noGrp="1"/>
          </p:cNvGraphicFramePr>
          <p:nvPr/>
        </p:nvGraphicFramePr>
        <p:xfrm>
          <a:off x="857224" y="2285992"/>
          <a:ext cx="7358114" cy="4220880"/>
        </p:xfrm>
        <a:graphic>
          <a:graphicData uri="http://schemas.openxmlformats.org/drawingml/2006/table">
            <a:tbl>
              <a:tblPr firstRow="1" bandRow="1">
                <a:tableStyleId>{17292A2E-F333-43FB-9621-5CBBE7FDCDCB}</a:tableStyleId>
              </a:tblPr>
              <a:tblGrid>
                <a:gridCol w="7358114"/>
              </a:tblGrid>
              <a:tr h="4413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dirty="0" smtClean="0"/>
                        <a:t>Additional</a:t>
                      </a:r>
                      <a:r>
                        <a:rPr lang="en-US" altLang="zh-CN" sz="1800" b="0" i="1" dirty="0" smtClean="0"/>
                        <a:t> Tips</a:t>
                      </a:r>
                      <a:endParaRPr lang="en-US" altLang="zh-CN" sz="1600" b="0" i="1" dirty="0" smtClean="0">
                        <a:solidFill>
                          <a:schemeClr val="bg1"/>
                        </a:solidFill>
                      </a:endParaRPr>
                    </a:p>
                  </a:txBody>
                  <a:tcPr/>
                </a:tc>
              </a:tr>
              <a:tr h="2987664">
                <a:tc>
                  <a:txBody>
                    <a:bodyPr/>
                    <a:lstStyle/>
                    <a:p>
                      <a:pPr rtl="0"/>
                      <a:r>
                        <a:rPr lang="en-US" altLang="zh-CN" sz="2600" b="1" kern="1200" baseline="0" dirty="0" smtClean="0"/>
                        <a:t>Listening for signal words for listing</a:t>
                      </a:r>
                      <a:endParaRPr lang="zh-CN" altLang="en-US" sz="2600" b="1" kern="1200" baseline="0" dirty="0" smtClean="0"/>
                    </a:p>
                    <a:p>
                      <a:pPr rtl="0">
                        <a:buFont typeface="Arial" pitchFamily="34" charset="0"/>
                        <a:buChar char="•"/>
                      </a:pPr>
                      <a:r>
                        <a:rPr lang="en-US" altLang="zh-CN" sz="2400" kern="1200" baseline="0" dirty="0" smtClean="0"/>
                        <a:t> Listen for the total number of items at the beginning</a:t>
                      </a:r>
                    </a:p>
                    <a:p>
                      <a:pPr rtl="0">
                        <a:buFont typeface="Arial" pitchFamily="34" charset="0"/>
                        <a:buChar char="•"/>
                      </a:pPr>
                      <a:r>
                        <a:rPr lang="en-US" altLang="zh-CN" sz="2400" kern="1200" baseline="0" dirty="0" smtClean="0"/>
                        <a:t> Listen for words and expressions that signal the beginning, following and end of the listing</a:t>
                      </a:r>
                      <a:endParaRPr lang="zh-CN" altLang="en-US" sz="2400" kern="1200" baseline="0" dirty="0" smtClean="0"/>
                    </a:p>
                    <a:p>
                      <a:pPr lvl="1" rtl="0">
                        <a:buSzPts val="1400"/>
                        <a:buFont typeface="Wingdings"/>
                        <a:buChar char="u"/>
                      </a:pPr>
                      <a:r>
                        <a:rPr lang="zh-CN" altLang="en-US" sz="2400" kern="1200" baseline="0" dirty="0" smtClean="0"/>
                        <a:t> </a:t>
                      </a:r>
                      <a:r>
                        <a:rPr lang="en-US" altLang="zh-CN" sz="2400" kern="1200" baseline="0" dirty="0" smtClean="0"/>
                        <a:t>e.g. the last, the final, lastly, and finally</a:t>
                      </a:r>
                    </a:p>
                    <a:p>
                      <a:pPr marL="0" lvl="0" algn="l" defTabSz="914400" rtl="0" eaLnBrk="1" latinLnBrk="0" hangingPunct="1">
                        <a:buSzPct val="50000"/>
                        <a:buFont typeface="Wingdings" pitchFamily="2" charset="2"/>
                        <a:buChar char="l"/>
                      </a:pPr>
                      <a:r>
                        <a:rPr lang="en-US" altLang="zh-CN" sz="2400" kern="1200" baseline="0" dirty="0" smtClean="0">
                          <a:solidFill>
                            <a:schemeClr val="tx1"/>
                          </a:solidFill>
                          <a:latin typeface="+mn-lt"/>
                          <a:ea typeface="+mn-ea"/>
                          <a:cs typeface="+mn-cs"/>
                        </a:rPr>
                        <a:t> Listing items with equal value</a:t>
                      </a:r>
                    </a:p>
                    <a:p>
                      <a:pPr marL="457200" marR="0" lvl="1" indent="0" algn="l" defTabSz="914400" rtl="0" eaLnBrk="1" fontAlgn="auto" latinLnBrk="0" hangingPunct="1">
                        <a:lnSpc>
                          <a:spcPct val="100000"/>
                        </a:lnSpc>
                        <a:spcBef>
                          <a:spcPts val="0"/>
                        </a:spcBef>
                        <a:spcAft>
                          <a:spcPts val="0"/>
                        </a:spcAft>
                        <a:buClrTx/>
                        <a:buSzPts val="1400"/>
                        <a:buFont typeface="Wingdings"/>
                        <a:buChar char="u"/>
                        <a:tabLst/>
                        <a:defRPr/>
                      </a:pPr>
                      <a:r>
                        <a:rPr kumimoji="0" lang="zh-CN" altLang="en-US" sz="2400" b="0" i="0" u="none" strike="noStrike" kern="1200" cap="none" spc="0" normalizeH="0" baseline="0" noProof="0" dirty="0" smtClean="0">
                          <a:ln>
                            <a:noFill/>
                          </a:ln>
                          <a:solidFill>
                            <a:prstClr val="black"/>
                          </a:solidFill>
                          <a:effectLst/>
                          <a:uLnTx/>
                          <a:uFillTx/>
                          <a:latin typeface="+mn-lt"/>
                          <a:ea typeface="+mn-ea"/>
                          <a:cs typeface="+mn-cs"/>
                        </a:rPr>
                        <a:t> </a:t>
                      </a:r>
                      <a:r>
                        <a:rPr kumimoji="0" lang="en-US" altLang="zh-CN" sz="2400" b="0" i="0" u="none" strike="noStrike" kern="1200" cap="none" spc="0" normalizeH="0" baseline="0" noProof="0" dirty="0" smtClean="0">
                          <a:ln>
                            <a:noFill/>
                          </a:ln>
                          <a:solidFill>
                            <a:prstClr val="black"/>
                          </a:solidFill>
                          <a:effectLst/>
                          <a:uLnTx/>
                          <a:uFillTx/>
                          <a:latin typeface="+mn-lt"/>
                          <a:ea typeface="+mn-ea"/>
                          <a:cs typeface="+mn-cs"/>
                        </a:rPr>
                        <a:t>e.g. to begin with, to start with, furthermore, moreover, in addition, besides, what’s more, the last but not the least, lastly, finally</a:t>
                      </a:r>
                      <a:endParaRPr lang="en-US" altLang="zh-CN" sz="2400" kern="1200" baseline="0" dirty="0" smtClean="0"/>
                    </a:p>
                    <a:p>
                      <a:pPr marL="0" lvl="0" algn="l" defTabSz="914400" rtl="0" eaLnBrk="1" latinLnBrk="0" hangingPunct="1">
                        <a:buSzPct val="50000"/>
                        <a:buFont typeface="Wingdings" pitchFamily="2" charset="2"/>
                        <a:buChar char="l"/>
                      </a:pPr>
                      <a:endParaRPr lang="en-US" altLang="zh-CN" sz="2400" kern="1200" baseline="0" dirty="0" smtClean="0">
                        <a:solidFill>
                          <a:schemeClr val="tx1"/>
                        </a:solidFill>
                        <a:latin typeface="+mn-lt"/>
                        <a:ea typeface="+mn-ea"/>
                        <a:cs typeface="+mn-cs"/>
                      </a:endParaRPr>
                    </a:p>
                  </a:txBody>
                  <a:tcPr/>
                </a:tc>
              </a:tr>
            </a:tbl>
          </a:graphicData>
        </a:graphic>
      </p:graphicFrame>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9" name="表格 8"/>
          <p:cNvGraphicFramePr>
            <a:graphicFrameLocks noGrp="1"/>
          </p:cNvGraphicFramePr>
          <p:nvPr/>
        </p:nvGraphicFramePr>
        <p:xfrm>
          <a:off x="857224" y="2359962"/>
          <a:ext cx="7358114" cy="3855120"/>
        </p:xfrm>
        <a:graphic>
          <a:graphicData uri="http://schemas.openxmlformats.org/drawingml/2006/table">
            <a:tbl>
              <a:tblPr firstRow="1" bandRow="1">
                <a:tableStyleId>{17292A2E-F333-43FB-9621-5CBBE7FDCDCB}</a:tableStyleId>
              </a:tblPr>
              <a:tblGrid>
                <a:gridCol w="7358114"/>
              </a:tblGrid>
              <a:tr h="4413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dirty="0" smtClean="0"/>
                        <a:t>Additional</a:t>
                      </a:r>
                      <a:r>
                        <a:rPr lang="en-US" altLang="zh-CN" sz="1800" b="0" i="1" dirty="0" smtClean="0"/>
                        <a:t> Tips</a:t>
                      </a:r>
                      <a:endParaRPr lang="en-US" altLang="zh-CN" sz="1600" b="0" i="1" dirty="0" smtClean="0">
                        <a:solidFill>
                          <a:schemeClr val="bg1"/>
                        </a:solidFill>
                      </a:endParaRPr>
                    </a:p>
                  </a:txBody>
                  <a:tcPr/>
                </a:tc>
              </a:tr>
              <a:tr h="2987664">
                <a:tc>
                  <a:txBody>
                    <a:bodyPr/>
                    <a:lstStyle/>
                    <a:p>
                      <a:pPr rtl="0"/>
                      <a:r>
                        <a:rPr lang="en-US" altLang="zh-CN" sz="2600" b="1" kern="1200" baseline="0" dirty="0" smtClean="0"/>
                        <a:t>Listening for signal words for listing</a:t>
                      </a:r>
                      <a:endParaRPr lang="zh-CN" altLang="en-US" sz="2600" b="1" kern="1200" baseline="0" dirty="0" smtClean="0"/>
                    </a:p>
                    <a:p>
                      <a:pPr marL="0" lvl="0" algn="l" defTabSz="914400" rtl="0" eaLnBrk="1" latinLnBrk="0" hangingPunct="1">
                        <a:buSzPct val="50000"/>
                        <a:buFont typeface="Wingdings" pitchFamily="2" charset="2"/>
                        <a:buChar char="l"/>
                      </a:pPr>
                      <a:r>
                        <a:rPr lang="en-US" altLang="zh-CN" sz="2400" kern="1200" baseline="0" dirty="0" smtClean="0">
                          <a:solidFill>
                            <a:schemeClr val="tx1"/>
                          </a:solidFill>
                          <a:latin typeface="+mn-lt"/>
                          <a:ea typeface="+mn-ea"/>
                          <a:cs typeface="+mn-cs"/>
                        </a:rPr>
                        <a:t>Words and expressions indicating importance</a:t>
                      </a:r>
                      <a:endParaRPr lang="zh-CN" altLang="en-US" sz="2400" kern="1200" baseline="0" dirty="0" smtClean="0">
                        <a:solidFill>
                          <a:schemeClr val="tx1"/>
                        </a:solidFill>
                        <a:latin typeface="+mn-lt"/>
                        <a:ea typeface="+mn-ea"/>
                        <a:cs typeface="+mn-cs"/>
                      </a:endParaRPr>
                    </a:p>
                    <a:p>
                      <a:pPr marL="457200" lvl="1" algn="l" defTabSz="914400" rtl="0" eaLnBrk="1" latinLnBrk="0" hangingPunct="1">
                        <a:buSzPts val="1400"/>
                        <a:buFont typeface="Wingdings"/>
                        <a:buChar char="u"/>
                      </a:pPr>
                      <a:r>
                        <a:rPr lang="zh-CN" altLang="en-US" sz="2400" kern="1200" baseline="0" dirty="0" smtClean="0">
                          <a:solidFill>
                            <a:schemeClr val="tx1"/>
                          </a:solidFill>
                          <a:latin typeface="+mn-lt"/>
                          <a:ea typeface="+mn-ea"/>
                          <a:cs typeface="+mn-cs"/>
                        </a:rPr>
                        <a:t> </a:t>
                      </a:r>
                      <a:r>
                        <a:rPr lang="en-US" altLang="zh-CN" sz="2400" kern="1200" baseline="0" dirty="0" smtClean="0">
                          <a:solidFill>
                            <a:schemeClr val="tx1"/>
                          </a:solidFill>
                          <a:latin typeface="+mn-lt"/>
                          <a:ea typeface="+mn-ea"/>
                          <a:cs typeface="+mn-cs"/>
                        </a:rPr>
                        <a:t>expressions: </a:t>
                      </a:r>
                      <a:r>
                        <a:rPr lang="en-US" altLang="zh-CN" sz="2400" i="1" kern="1200" baseline="0" dirty="0" smtClean="0">
                          <a:solidFill>
                            <a:schemeClr val="tx1"/>
                          </a:solidFill>
                          <a:latin typeface="+mn-lt"/>
                          <a:ea typeface="+mn-ea"/>
                          <a:cs typeface="+mn-cs"/>
                        </a:rPr>
                        <a:t>above all, the most important / obvious / noteworthy</a:t>
                      </a:r>
                    </a:p>
                    <a:p>
                      <a:pPr marL="457200" lvl="1" algn="l" defTabSz="914400" rtl="0" eaLnBrk="1" latinLnBrk="0" hangingPunct="1">
                        <a:buSzPts val="1400"/>
                        <a:buFont typeface="Wingdings"/>
                        <a:buChar char="u"/>
                      </a:pPr>
                      <a:r>
                        <a:rPr lang="en-US" altLang="zh-CN" sz="2400" kern="1200" baseline="0" dirty="0" smtClean="0">
                          <a:solidFill>
                            <a:schemeClr val="tx1"/>
                          </a:solidFill>
                          <a:latin typeface="+mn-lt"/>
                          <a:ea typeface="+mn-ea"/>
                          <a:cs typeface="+mn-cs"/>
                        </a:rPr>
                        <a:t>Adjectives: </a:t>
                      </a:r>
                      <a:r>
                        <a:rPr lang="en-US" altLang="zh-CN" sz="2400" i="1" kern="1200" baseline="0" dirty="0" smtClean="0">
                          <a:solidFill>
                            <a:schemeClr val="tx1"/>
                          </a:solidFill>
                          <a:latin typeface="+mn-lt"/>
                          <a:ea typeface="+mn-ea"/>
                          <a:cs typeface="+mn-cs"/>
                        </a:rPr>
                        <a:t>main, vital, significant, chief, central, principal, primary, major, distinctive, and the –</a:t>
                      </a:r>
                      <a:r>
                        <a:rPr lang="en-US" altLang="zh-CN" sz="2400" i="1" kern="1200" baseline="0" dirty="0" err="1" smtClean="0">
                          <a:solidFill>
                            <a:schemeClr val="tx1"/>
                          </a:solidFill>
                          <a:latin typeface="+mn-lt"/>
                          <a:ea typeface="+mn-ea"/>
                          <a:cs typeface="+mn-cs"/>
                        </a:rPr>
                        <a:t>est</a:t>
                      </a:r>
                      <a:r>
                        <a:rPr lang="en-US" altLang="zh-CN" sz="2400" i="1" kern="1200" baseline="0" dirty="0" smtClean="0">
                          <a:solidFill>
                            <a:schemeClr val="tx1"/>
                          </a:solidFill>
                          <a:latin typeface="+mn-lt"/>
                          <a:ea typeface="+mn-ea"/>
                          <a:cs typeface="+mn-cs"/>
                        </a:rPr>
                        <a:t> forms of adjectives</a:t>
                      </a:r>
                    </a:p>
                    <a:p>
                      <a:pPr marL="457200" marR="0" lvl="1" indent="0" algn="l" defTabSz="914400" rtl="0" eaLnBrk="1" fontAlgn="auto" latinLnBrk="0" hangingPunct="1">
                        <a:lnSpc>
                          <a:spcPct val="100000"/>
                        </a:lnSpc>
                        <a:spcBef>
                          <a:spcPts val="0"/>
                        </a:spcBef>
                        <a:spcAft>
                          <a:spcPts val="0"/>
                        </a:spcAft>
                        <a:buClrTx/>
                        <a:buSzPts val="1400"/>
                        <a:buFont typeface="Wingdings"/>
                        <a:buChar char="u"/>
                        <a:tabLst/>
                        <a:defRPr/>
                      </a:pPr>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p>
                      <a:pPr marL="0" lvl="0" algn="l" defTabSz="914400" rtl="0" eaLnBrk="1" latinLnBrk="0" hangingPunct="1">
                        <a:buSzPct val="50000"/>
                        <a:buFont typeface="Wingdings" pitchFamily="2" charset="2"/>
                        <a:buChar char="l"/>
                      </a:pPr>
                      <a:endParaRPr lang="en-US" altLang="zh-CN" sz="2400" kern="1200" baseline="0" dirty="0" smtClean="0">
                        <a:solidFill>
                          <a:schemeClr val="tx1"/>
                        </a:solidFill>
                        <a:latin typeface="+mn-lt"/>
                        <a:ea typeface="+mn-ea"/>
                        <a:cs typeface="+mn-cs"/>
                      </a:endParaRPr>
                    </a:p>
                  </a:txBody>
                  <a:tcPr/>
                </a:tc>
              </a:tr>
            </a:tbl>
          </a:graphicData>
        </a:graphic>
      </p:graphicFrame>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643866" cy="830997"/>
            <a:chOff x="857224" y="1500174"/>
            <a:chExt cx="7643866" cy="830997"/>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00174"/>
              <a:ext cx="7286676" cy="830997"/>
            </a:xfrm>
            <a:prstGeom prst="rect">
              <a:avLst/>
            </a:prstGeom>
            <a:noFill/>
          </p:spPr>
          <p:txBody>
            <a:bodyPr wrap="square" rtlCol="0">
              <a:spAutoFit/>
            </a:bodyPr>
            <a:lstStyle/>
            <a:p>
              <a:r>
                <a:rPr lang="en-US" altLang="zh-CN" sz="2400" dirty="0" smtClean="0">
                  <a:latin typeface="Arial" pitchFamily="34" charset="0"/>
                  <a:cs typeface="Arial" pitchFamily="34" charset="0"/>
                </a:rPr>
                <a:t>Listen to a radio program and rearrange the following expressions.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142976" y="4071942"/>
            <a:ext cx="6500858" cy="461665"/>
          </a:xfrm>
          <a:prstGeom prst="rect">
            <a:avLst/>
          </a:prstGeom>
        </p:spPr>
        <p:txBody>
          <a:bodyPr wrap="square">
            <a:spAutoFit/>
          </a:bodyPr>
          <a:lstStyle/>
          <a:p>
            <a:pPr marL="266700" indent="-266700" algn="r"/>
            <a:r>
              <a:rPr lang="en-US" altLang="zh-CN" sz="2400" i="1" dirty="0" smtClean="0">
                <a:solidFill>
                  <a:srgbClr val="FF0000"/>
                </a:solidFill>
              </a:rPr>
              <a:t>e-c-a-g-d-h-b-f</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pic>
        <p:nvPicPr>
          <p:cNvPr id="13" name="图片 12" descr="B2u1_页面_06_图像_0001.jpg"/>
          <p:cNvPicPr>
            <a:picLocks noChangeAspect="1"/>
          </p:cNvPicPr>
          <p:nvPr/>
        </p:nvPicPr>
        <p:blipFill>
          <a:blip r:embed="rId4"/>
          <a:stretch>
            <a:fillRect/>
          </a:stretch>
        </p:blipFill>
        <p:spPr>
          <a:xfrm>
            <a:off x="1214414" y="3429000"/>
            <a:ext cx="3724535" cy="24844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slide(fromBottom)">
                                      <p:cBhvr>
                                        <p:cTn id="1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00306"/>
            <a:ext cx="7072362" cy="869398"/>
            <a:chOff x="857224" y="1500174"/>
            <a:chExt cx="7072362" cy="869398"/>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38575"/>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the radio program again and complete the table.</a:t>
              </a: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solidFill>
              </a:rPr>
              <a:t>Listening</a:t>
            </a:r>
            <a:endParaRPr lang="zh-CN" altLang="en-US" sz="3200" b="1" u="sng" dirty="0">
              <a:ln>
                <a:solidFill>
                  <a:schemeClr val="accent5"/>
                </a:solidFill>
              </a:ln>
              <a:solidFill>
                <a:schemeClr val="accent5"/>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smtClean="0">
                  <a:solidFill>
                    <a:schemeClr val="accent5">
                      <a:lumMod val="75000"/>
                    </a:schemeClr>
                  </a:solidFill>
                </a:rPr>
                <a:t>WHILE</a:t>
              </a:r>
              <a:r>
                <a:rPr lang="en-US" altLang="zh-CN" sz="3000" b="1" smtClean="0"/>
                <a:t>    you </a:t>
              </a:r>
              <a:r>
                <a:rPr lang="en-US" altLang="zh-CN" sz="3000" b="1" dirty="0" smtClean="0"/>
                <a:t>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1142976" y="3286124"/>
            <a:ext cx="6500858" cy="3046988"/>
          </a:xfrm>
          <a:prstGeom prst="rect">
            <a:avLst/>
          </a:prstGeom>
        </p:spPr>
        <p:txBody>
          <a:bodyPr wrap="square">
            <a:spAutoFit/>
          </a:bodyPr>
          <a:lstStyle/>
          <a:p>
            <a:pPr marL="266700" indent="-266700"/>
            <a:r>
              <a:rPr lang="en-US" altLang="zh-CN" sz="2400" i="1" dirty="0" smtClean="0">
                <a:solidFill>
                  <a:srgbClr val="FF0000"/>
                </a:solidFill>
              </a:rPr>
              <a:t>1) speak</a:t>
            </a:r>
          </a:p>
          <a:p>
            <a:pPr marL="266700" indent="-266700"/>
            <a:r>
              <a:rPr lang="en-US" altLang="zh-CN" sz="2400" i="1" dirty="0" smtClean="0">
                <a:solidFill>
                  <a:srgbClr val="FF0000"/>
                </a:solidFill>
              </a:rPr>
              <a:t>2) saying the wrong thing</a:t>
            </a:r>
          </a:p>
          <a:p>
            <a:pPr marL="266700" indent="-266700"/>
            <a:r>
              <a:rPr lang="en-US" altLang="zh-CN" sz="2400" i="1" dirty="0" smtClean="0">
                <a:solidFill>
                  <a:srgbClr val="FF0000"/>
                </a:solidFill>
              </a:rPr>
              <a:t>3) practice speaking / talking to himself</a:t>
            </a:r>
          </a:p>
          <a:p>
            <a:pPr marL="266700" indent="-266700"/>
            <a:r>
              <a:rPr lang="en-US" altLang="zh-CN" sz="2400" i="1" dirty="0" smtClean="0">
                <a:solidFill>
                  <a:srgbClr val="FF0000"/>
                </a:solidFill>
              </a:rPr>
              <a:t>4) making mistakes</a:t>
            </a:r>
          </a:p>
          <a:p>
            <a:pPr marL="266700" indent="-266700"/>
            <a:r>
              <a:rPr lang="en-US" altLang="zh-CN" sz="2400" i="1" dirty="0" smtClean="0">
                <a:solidFill>
                  <a:srgbClr val="FF0000"/>
                </a:solidFill>
              </a:rPr>
              <a:t>5) native speakers</a:t>
            </a:r>
          </a:p>
          <a:p>
            <a:pPr marL="266700" indent="-266700"/>
            <a:r>
              <a:rPr lang="en-US" altLang="zh-CN" sz="2400" i="1" dirty="0" smtClean="0">
                <a:solidFill>
                  <a:srgbClr val="FF0000"/>
                </a:solidFill>
              </a:rPr>
              <a:t>6) pronunciation</a:t>
            </a:r>
          </a:p>
          <a:p>
            <a:pPr marL="266700" indent="-266700"/>
            <a:r>
              <a:rPr lang="en-US" altLang="zh-CN" sz="2400" i="1" dirty="0" smtClean="0">
                <a:solidFill>
                  <a:srgbClr val="FF0000"/>
                </a:solidFill>
              </a:rPr>
              <a:t>7) listening skills</a:t>
            </a:r>
          </a:p>
          <a:p>
            <a:pPr marL="266700" indent="-266700"/>
            <a:r>
              <a:rPr lang="en-US" altLang="zh-CN" sz="2400" i="1" dirty="0" smtClean="0">
                <a:solidFill>
                  <a:srgbClr val="FF0000"/>
                </a:solidFill>
              </a:rPr>
              <a:t>8) listening and reading</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slide(fromBottom)">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slide(fromBottom)">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slide(fromBottom)">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slide(fromBottom)">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slide(fromBottom)">
                                      <p:cBhvr>
                                        <p:cTn id="32" dur="500"/>
                                        <p:tgtEl>
                                          <p:spTgt spid="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slide(fromBottom)">
                                      <p:cBhvr>
                                        <p:cTn id="37" dur="500"/>
                                        <p:tgtEl>
                                          <p:spTgt spid="1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4">
                                            <p:txEl>
                                              <p:pRg st="6" end="6"/>
                                            </p:txEl>
                                          </p:spTgt>
                                        </p:tgtEl>
                                        <p:attrNameLst>
                                          <p:attrName>style.visibility</p:attrName>
                                        </p:attrNameLst>
                                      </p:cBhvr>
                                      <p:to>
                                        <p:strVal val="visible"/>
                                      </p:to>
                                    </p:set>
                                    <p:animEffect transition="in" filter="slide(fromBottom)">
                                      <p:cBhvr>
                                        <p:cTn id="42" dur="500"/>
                                        <p:tgtEl>
                                          <p:spTgt spid="1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4">
                                            <p:txEl>
                                              <p:pRg st="7" end="7"/>
                                            </p:txEl>
                                          </p:spTgt>
                                        </p:tgtEl>
                                        <p:attrNameLst>
                                          <p:attrName>style.visibility</p:attrName>
                                        </p:attrNameLst>
                                      </p:cBhvr>
                                      <p:to>
                                        <p:strVal val="visible"/>
                                      </p:to>
                                    </p:set>
                                    <p:animEffect transition="in" filter="slide(fromBottom)">
                                      <p:cBhvr>
                                        <p:cTn id="47"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00306"/>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Fill in the blanks.</a:t>
              </a: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solidFill>
              </a:rPr>
              <a:t>Listening</a:t>
            </a:r>
            <a:endParaRPr lang="zh-CN" altLang="en-US" sz="3200" b="1" u="sng" dirty="0">
              <a:ln>
                <a:solidFill>
                  <a:schemeClr val="accent5"/>
                </a:solidFill>
              </a:ln>
              <a:solidFill>
                <a:schemeClr val="accent5"/>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1214414" y="3143248"/>
            <a:ext cx="6500858" cy="2308324"/>
          </a:xfrm>
          <a:prstGeom prst="rect">
            <a:avLst/>
          </a:prstGeom>
        </p:spPr>
        <p:txBody>
          <a:bodyPr wrap="square">
            <a:spAutoFit/>
          </a:bodyPr>
          <a:lstStyle/>
          <a:p>
            <a:pPr marL="457200" indent="-457200"/>
            <a:r>
              <a:rPr lang="en-US" altLang="zh-CN" sz="2400" dirty="0" smtClean="0">
                <a:solidFill>
                  <a:srgbClr val="FF0000"/>
                </a:solidFill>
              </a:rPr>
              <a:t>1</a:t>
            </a:r>
            <a:r>
              <a:rPr lang="en-US" altLang="zh-CN" sz="2400" i="1" dirty="0" smtClean="0">
                <a:solidFill>
                  <a:srgbClr val="FF0000"/>
                </a:solidFill>
              </a:rPr>
              <a:t>  Embarrassed; hear</a:t>
            </a:r>
          </a:p>
          <a:p>
            <a:pPr marL="457200" indent="-457200"/>
            <a:r>
              <a:rPr lang="en-US" altLang="zh-CN" sz="2400" dirty="0" smtClean="0">
                <a:solidFill>
                  <a:srgbClr val="FF0000"/>
                </a:solidFill>
              </a:rPr>
              <a:t>2</a:t>
            </a:r>
            <a:r>
              <a:rPr lang="en-US" altLang="zh-CN" sz="2400" i="1" dirty="0" smtClean="0">
                <a:solidFill>
                  <a:srgbClr val="FF0000"/>
                </a:solidFill>
              </a:rPr>
              <a:t>  anything you like; going for the weekend</a:t>
            </a:r>
          </a:p>
          <a:p>
            <a:pPr marL="457200" indent="-457200"/>
            <a:r>
              <a:rPr lang="en-US" altLang="zh-CN" sz="2400" dirty="0" smtClean="0">
                <a:solidFill>
                  <a:srgbClr val="FF0000"/>
                </a:solidFill>
              </a:rPr>
              <a:t>3  </a:t>
            </a:r>
            <a:r>
              <a:rPr lang="en-US" altLang="zh-CN" sz="2400" i="1" dirty="0" smtClean="0">
                <a:solidFill>
                  <a:srgbClr val="FF0000"/>
                </a:solidFill>
              </a:rPr>
              <a:t>Voice; pronunciation</a:t>
            </a:r>
          </a:p>
          <a:p>
            <a:pPr marL="457200" indent="-457200"/>
            <a:r>
              <a:rPr lang="en-US" altLang="zh-CN" sz="2400" dirty="0" smtClean="0">
                <a:solidFill>
                  <a:srgbClr val="FF0000"/>
                </a:solidFill>
              </a:rPr>
              <a:t>4</a:t>
            </a:r>
            <a:r>
              <a:rPr lang="en-US" altLang="zh-CN" sz="2400" i="1" dirty="0" smtClean="0">
                <a:solidFill>
                  <a:srgbClr val="FF0000"/>
                </a:solidFill>
              </a:rPr>
              <a:t>  how it sounds; the news; English television</a:t>
            </a:r>
          </a:p>
          <a:p>
            <a:pPr marL="457200" indent="-457200"/>
            <a:r>
              <a:rPr lang="en-US" altLang="zh-CN" sz="2400" dirty="0" smtClean="0">
                <a:solidFill>
                  <a:srgbClr val="FF0000"/>
                </a:solidFill>
              </a:rPr>
              <a:t>5  </a:t>
            </a:r>
            <a:r>
              <a:rPr lang="en-US" altLang="zh-CN" sz="2400" i="1" dirty="0" smtClean="0">
                <a:solidFill>
                  <a:srgbClr val="FF0000"/>
                </a:solidFill>
              </a:rPr>
              <a:t>on the internet</a:t>
            </a:r>
          </a:p>
          <a:p>
            <a:pPr marL="457200" indent="-457200"/>
            <a:r>
              <a:rPr lang="en-US" altLang="zh-CN" sz="2400" dirty="0" smtClean="0">
                <a:solidFill>
                  <a:srgbClr val="FF0000"/>
                </a:solidFill>
              </a:rPr>
              <a:t>6</a:t>
            </a:r>
            <a:r>
              <a:rPr lang="en-US" altLang="zh-CN" sz="2400" i="1" dirty="0" smtClean="0">
                <a:solidFill>
                  <a:srgbClr val="FF0000"/>
                </a:solidFill>
              </a:rPr>
              <a:t>  sound like; native speaker</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slide(fromBottom)">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slide(fromBottom)">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slide(fromBottom)">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slide(fromBottom)">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slide(fromBottom)">
                                      <p:cBhvr>
                                        <p:cTn id="32" dur="500"/>
                                        <p:tgtEl>
                                          <p:spTgt spid="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slide(fromBottom)">
                                      <p:cBhvr>
                                        <p:cTn id="37"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7072362" cy="1215576"/>
            <a:chOff x="857224" y="1500174"/>
            <a:chExt cx="7072362" cy="121557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11" name="TextBox 10"/>
            <p:cNvSpPr txBox="1"/>
            <p:nvPr/>
          </p:nvSpPr>
          <p:spPr>
            <a:xfrm>
              <a:off x="1214414" y="1515421"/>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Read the website message below and think of three things Tomasz can do to improve his English.</a:t>
              </a: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listen</a:t>
              </a:r>
              <a:endParaRPr lang="zh-CN" altLang="en-US" sz="3000" b="1" dirty="0"/>
            </a:p>
          </p:txBody>
        </p:sp>
        <p:sp>
          <p:nvSpPr>
            <p:cNvPr id="9" name="直角三角形 8"/>
            <p:cNvSpPr/>
            <p:nvPr/>
          </p:nvSpPr>
          <p:spPr>
            <a:xfrm rot="13554830">
              <a:off x="1655237"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1142976" y="3788166"/>
            <a:ext cx="6215106" cy="1200329"/>
          </a:xfrm>
          <a:prstGeom prst="rect">
            <a:avLst/>
          </a:prstGeom>
        </p:spPr>
        <p:txBody>
          <a:bodyPr wrap="square">
            <a:spAutoFit/>
          </a:bodyPr>
          <a:lstStyle/>
          <a:p>
            <a:pPr marL="180975" indent="-180975">
              <a:buFont typeface="Arial" pitchFamily="34" charset="0"/>
              <a:buChar char="•"/>
            </a:pPr>
            <a:r>
              <a:rPr lang="en-US" altLang="zh-CN" sz="2400" i="1" dirty="0" smtClean="0">
                <a:solidFill>
                  <a:srgbClr val="FF0000"/>
                </a:solidFill>
              </a:rPr>
              <a:t>chatting with native speakers of English</a:t>
            </a:r>
          </a:p>
          <a:p>
            <a:pPr marL="180975" indent="-180975">
              <a:buFont typeface="Arial" pitchFamily="34" charset="0"/>
              <a:buChar char="•"/>
            </a:pPr>
            <a:r>
              <a:rPr lang="en-US" altLang="zh-CN" sz="2400" i="1" dirty="0" smtClean="0">
                <a:solidFill>
                  <a:srgbClr val="FF0000"/>
                </a:solidFill>
              </a:rPr>
              <a:t>watching English movies with English subtitles</a:t>
            </a:r>
          </a:p>
          <a:p>
            <a:pPr marL="180975" indent="-180975">
              <a:buFont typeface="Arial" pitchFamily="34" charset="0"/>
              <a:buChar char="•"/>
            </a:pPr>
            <a:r>
              <a:rPr lang="en-US" altLang="zh-CN" sz="2400" i="1" dirty="0" smtClean="0">
                <a:solidFill>
                  <a:srgbClr val="FF0000"/>
                </a:solidFill>
              </a:rPr>
              <a:t>visiting English websites to read the news</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slide(fromBottom)">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slide(fromBottom)">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slide(fromBottom)">
                                      <p:cBhvr>
                                        <p:cTn id="2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7072362" cy="1215576"/>
            <a:chOff x="857224" y="1500174"/>
            <a:chExt cx="7072362" cy="121557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11" name="TextBox 10"/>
            <p:cNvSpPr txBox="1"/>
            <p:nvPr/>
          </p:nvSpPr>
          <p:spPr>
            <a:xfrm>
              <a:off x="1214414" y="1515421"/>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Read the replies and discuss. Which items have you thought of? Which ideas do you think are the most useful ones?</a:t>
              </a: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listen</a:t>
              </a:r>
              <a:endParaRPr lang="zh-CN" altLang="en-US" sz="3000" b="1" dirty="0"/>
            </a:p>
          </p:txBody>
        </p:sp>
        <p:sp>
          <p:nvSpPr>
            <p:cNvPr id="9" name="直角三角形 8"/>
            <p:cNvSpPr/>
            <p:nvPr/>
          </p:nvSpPr>
          <p:spPr>
            <a:xfrm rot="13554830">
              <a:off x="1655237"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1142976" y="3714752"/>
            <a:ext cx="6357982" cy="2862322"/>
          </a:xfrm>
          <a:prstGeom prst="rect">
            <a:avLst/>
          </a:prstGeom>
        </p:spPr>
        <p:txBody>
          <a:bodyPr wrap="square">
            <a:spAutoFit/>
          </a:bodyPr>
          <a:lstStyle/>
          <a:p>
            <a:pPr marL="180975" indent="-180975">
              <a:buFont typeface="Arial" pitchFamily="34" charset="0"/>
              <a:buChar char="•"/>
            </a:pPr>
            <a:r>
              <a:rPr lang="en-US" altLang="zh-CN" sz="2000" b="1" i="1" dirty="0" smtClean="0">
                <a:solidFill>
                  <a:srgbClr val="0070C0"/>
                </a:solidFill>
              </a:rPr>
              <a:t>I’ve thought of </a:t>
            </a:r>
            <a:r>
              <a:rPr lang="en-US" altLang="zh-CN" sz="2000" i="1" dirty="0" smtClean="0">
                <a:solidFill>
                  <a:srgbClr val="FF0000"/>
                </a:solidFill>
              </a:rPr>
              <a:t>and even tried all of them. I think reading news websites, watching English movies and talking to someone who speaks English are the most useful ideas.</a:t>
            </a:r>
          </a:p>
          <a:p>
            <a:pPr marL="638175" lvl="1" indent="-180975">
              <a:buFont typeface="Arial" pitchFamily="34" charset="0"/>
              <a:buChar char="•"/>
            </a:pPr>
            <a:r>
              <a:rPr lang="en-US" altLang="zh-CN" sz="2000" i="1" dirty="0" smtClean="0">
                <a:solidFill>
                  <a:srgbClr val="FF0000"/>
                </a:solidFill>
              </a:rPr>
              <a:t>Visiting English websites </a:t>
            </a:r>
            <a:r>
              <a:rPr lang="en-US" altLang="zh-CN" sz="2000" b="1" i="1" dirty="0" smtClean="0">
                <a:solidFill>
                  <a:srgbClr val="0070C0"/>
                </a:solidFill>
              </a:rPr>
              <a:t>is a good way to </a:t>
            </a:r>
            <a:r>
              <a:rPr lang="en-US" altLang="zh-CN" sz="2000" i="1" dirty="0" smtClean="0">
                <a:solidFill>
                  <a:srgbClr val="FF0000"/>
                </a:solidFill>
              </a:rPr>
              <a:t>improve my reading skills.</a:t>
            </a:r>
          </a:p>
          <a:p>
            <a:pPr marL="638175" lvl="1" indent="-180975">
              <a:buFont typeface="Arial" pitchFamily="34" charset="0"/>
              <a:buChar char="•"/>
            </a:pPr>
            <a:r>
              <a:rPr lang="en-US" altLang="zh-CN" sz="2000" i="1" dirty="0" smtClean="0">
                <a:solidFill>
                  <a:srgbClr val="FF0000"/>
                </a:solidFill>
              </a:rPr>
              <a:t>Watching English movies </a:t>
            </a:r>
            <a:r>
              <a:rPr lang="en-US" altLang="zh-CN" sz="2000" b="1" i="1" dirty="0" smtClean="0">
                <a:solidFill>
                  <a:srgbClr val="0070C0"/>
                </a:solidFill>
              </a:rPr>
              <a:t>helps me improve </a:t>
            </a:r>
            <a:r>
              <a:rPr lang="en-US" altLang="zh-CN" sz="2000" i="1" dirty="0" smtClean="0">
                <a:solidFill>
                  <a:srgbClr val="FF0000"/>
                </a:solidFill>
              </a:rPr>
              <a:t>listening skills.</a:t>
            </a:r>
          </a:p>
          <a:p>
            <a:pPr marL="638175" lvl="1" indent="-180975">
              <a:buFont typeface="Arial" pitchFamily="34" charset="0"/>
              <a:buChar char="•"/>
            </a:pPr>
            <a:r>
              <a:rPr lang="en-US" altLang="zh-CN" sz="2000" i="1" dirty="0" smtClean="0">
                <a:solidFill>
                  <a:srgbClr val="FF0000"/>
                </a:solidFill>
              </a:rPr>
              <a:t>Chatting with people </a:t>
            </a:r>
            <a:r>
              <a:rPr lang="en-US" altLang="zh-CN" sz="2000" b="1" i="1" dirty="0" smtClean="0">
                <a:solidFill>
                  <a:srgbClr val="0070C0"/>
                </a:solidFill>
              </a:rPr>
              <a:t>helps improve </a:t>
            </a:r>
            <a:r>
              <a:rPr lang="en-US" altLang="zh-CN" sz="2000" i="1" dirty="0" smtClean="0">
                <a:solidFill>
                  <a:srgbClr val="FF0000"/>
                </a:solidFill>
              </a:rPr>
              <a:t>my spoken English greatly.</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slide(fromBottom)">
                                      <p:cBhvr>
                                        <p:cTn id="12" dur="500"/>
                                        <p:tgtEl>
                                          <p:spTgt spid="13">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slide(fromBottom)">
                                      <p:cBhvr>
                                        <p:cTn id="15" dur="500"/>
                                        <p:tgtEl>
                                          <p:spTgt spid="13">
                                            <p:txEl>
                                              <p:pRg st="1" end="1"/>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slide(fromBottom)">
                                      <p:cBhvr>
                                        <p:cTn id="18" dur="500"/>
                                        <p:tgtEl>
                                          <p:spTgt spid="13">
                                            <p:txEl>
                                              <p:pRg st="2" end="2"/>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slide(fromBottom)">
                                      <p:cBhvr>
                                        <p:cTn id="21"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4"/>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check the true statements.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your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1214414" y="3357562"/>
            <a:ext cx="7429552" cy="2308324"/>
          </a:xfrm>
          <a:prstGeom prst="rect">
            <a:avLst/>
          </a:prstGeom>
        </p:spPr>
        <p:txBody>
          <a:bodyPr wrap="square">
            <a:spAutoFit/>
          </a:bodyPr>
          <a:lstStyle/>
          <a:p>
            <a:pPr marL="180975" indent="-180975"/>
            <a:r>
              <a:rPr lang="en-US" altLang="zh-CN" sz="2400" i="1" dirty="0" smtClean="0">
                <a:solidFill>
                  <a:srgbClr val="FF0000"/>
                </a:solidFill>
              </a:rPr>
              <a:t>      </a:t>
            </a:r>
            <a:r>
              <a:rPr lang="en-US" altLang="zh-CN" sz="2400" dirty="0" smtClean="0">
                <a:solidFill>
                  <a:srgbClr val="FF0000"/>
                </a:solidFill>
              </a:rPr>
              <a:t>1</a:t>
            </a:r>
            <a:r>
              <a:rPr lang="en-US" altLang="zh-CN" sz="2400" i="1" dirty="0" smtClean="0">
                <a:solidFill>
                  <a:srgbClr val="FF0000"/>
                </a:solidFill>
              </a:rPr>
              <a:t>  In 1932, </a:t>
            </a:r>
            <a:r>
              <a:rPr lang="en-US" altLang="zh-CN" sz="2400" dirty="0" smtClean="0">
                <a:solidFill>
                  <a:srgbClr val="0070C0"/>
                </a:solidFill>
              </a:rPr>
              <a:t>all adults </a:t>
            </a:r>
            <a:r>
              <a:rPr lang="en-US" altLang="zh-CN" sz="2400" i="1" dirty="0" smtClean="0">
                <a:solidFill>
                  <a:srgbClr val="FF0000"/>
                </a:solidFill>
              </a:rPr>
              <a:t>in Scotland did an intelligence test.</a:t>
            </a:r>
          </a:p>
          <a:p>
            <a:pPr marL="180975" indent="-180975"/>
            <a:endParaRPr lang="en-US" altLang="zh-CN" sz="2400" i="1" dirty="0" smtClean="0">
              <a:solidFill>
                <a:srgbClr val="FF0000"/>
              </a:solidFill>
            </a:endParaRPr>
          </a:p>
          <a:p>
            <a:pPr marL="324000" indent="-324000"/>
            <a:r>
              <a:rPr lang="en-US" altLang="zh-CN" sz="2400" i="1" dirty="0" smtClean="0">
                <a:solidFill>
                  <a:srgbClr val="FF0000"/>
                </a:solidFill>
              </a:rPr>
              <a:t>      </a:t>
            </a:r>
            <a:r>
              <a:rPr lang="en-US" altLang="zh-CN" sz="2400" dirty="0" smtClean="0">
                <a:solidFill>
                  <a:srgbClr val="FF0000"/>
                </a:solidFill>
              </a:rPr>
              <a:t>2  Many of the same people do the test again nearly 70 years later</a:t>
            </a:r>
          </a:p>
          <a:p>
            <a:pPr marL="324000" indent="-324000"/>
            <a:endParaRPr lang="en-US" altLang="zh-CN" sz="2400" dirty="0" smtClean="0">
              <a:solidFill>
                <a:srgbClr val="FF0000"/>
              </a:solidFill>
            </a:endParaRPr>
          </a:p>
          <a:p>
            <a:pPr marL="180975" indent="-180975"/>
            <a:r>
              <a:rPr lang="en-US" altLang="zh-CN" sz="2400" i="1" dirty="0" smtClean="0">
                <a:solidFill>
                  <a:srgbClr val="FF0000"/>
                </a:solidFill>
              </a:rPr>
              <a:t>      </a:t>
            </a:r>
            <a:r>
              <a:rPr lang="en-US" altLang="zh-CN" sz="2400" dirty="0" smtClean="0">
                <a:solidFill>
                  <a:srgbClr val="FF0000"/>
                </a:solidFill>
              </a:rPr>
              <a:t>3</a:t>
            </a:r>
            <a:r>
              <a:rPr lang="en-US" altLang="zh-CN" sz="2400" i="1" dirty="0" smtClean="0">
                <a:solidFill>
                  <a:srgbClr val="FF0000"/>
                </a:solidFill>
              </a:rPr>
              <a:t> The program can tell us </a:t>
            </a:r>
            <a:r>
              <a:rPr lang="en-US" altLang="zh-CN" sz="2400" dirty="0" smtClean="0">
                <a:solidFill>
                  <a:srgbClr val="0070C0"/>
                </a:solidFill>
              </a:rPr>
              <a:t>how to live longer</a:t>
            </a:r>
            <a:r>
              <a:rPr lang="en-US" altLang="zh-CN" sz="2400" i="1" dirty="0" smtClean="0">
                <a:solidFill>
                  <a:srgbClr val="FF0000"/>
                </a:solidFill>
              </a:rPr>
              <a:t>.</a:t>
            </a:r>
          </a:p>
        </p:txBody>
      </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7" name="组合 43"/>
          <p:cNvGrpSpPr/>
          <p:nvPr/>
        </p:nvGrpSpPr>
        <p:grpSpPr>
          <a:xfrm>
            <a:off x="1285852" y="4131238"/>
            <a:ext cx="300082" cy="369332"/>
            <a:chOff x="1785918" y="2643182"/>
            <a:chExt cx="300082" cy="369332"/>
          </a:xfrm>
        </p:grpSpPr>
        <p:sp>
          <p:nvSpPr>
            <p:cNvPr id="18" name="矩形 17"/>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sp>
        <p:nvSpPr>
          <p:cNvPr id="15" name="矩形标注 14"/>
          <p:cNvSpPr/>
          <p:nvPr/>
        </p:nvSpPr>
        <p:spPr>
          <a:xfrm>
            <a:off x="3286116" y="2928934"/>
            <a:ext cx="2000264" cy="428628"/>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dirty="0" smtClean="0">
                <a:solidFill>
                  <a:srgbClr val="FF0000"/>
                </a:solidFill>
              </a:rPr>
              <a:t>Every 11-year-old</a:t>
            </a:r>
            <a:endParaRPr lang="zh-CN" altLang="en-US" sz="2000" dirty="0">
              <a:solidFill>
                <a:srgbClr val="FF0000"/>
              </a:solidFill>
            </a:endParaRPr>
          </a:p>
        </p:txBody>
      </p:sp>
      <p:sp>
        <p:nvSpPr>
          <p:cNvPr id="22" name="矩形标注 21"/>
          <p:cNvSpPr/>
          <p:nvPr/>
        </p:nvSpPr>
        <p:spPr>
          <a:xfrm>
            <a:off x="3929090" y="4786322"/>
            <a:ext cx="5072066" cy="428628"/>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dirty="0" smtClean="0">
                <a:solidFill>
                  <a:srgbClr val="FF0000"/>
                </a:solidFill>
              </a:rPr>
              <a:t>About the type of people who live the longest</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slide(fromBottom)">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Effect transition="in" filter="slide(fromBottom)">
                                      <p:cBhvr>
                                        <p:cTn id="31" dur="500"/>
                                        <p:tgtEl>
                                          <p:spTgt spid="1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slide(fromBottom)">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5"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643042" y="4786322"/>
            <a:ext cx="5929354" cy="857256"/>
            <a:chOff x="2428860" y="1835383"/>
            <a:chExt cx="4643470" cy="593485"/>
          </a:xfrm>
        </p:grpSpPr>
        <p:sp>
          <p:nvSpPr>
            <p:cNvPr id="47" name="矩形 46"/>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talk about learning / teaching methods</a:t>
              </a:r>
            </a:p>
          </p:txBody>
        </p:sp>
        <p:sp>
          <p:nvSpPr>
            <p:cNvPr id="49" name="矩形 4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4</a:t>
              </a:r>
              <a:endParaRPr lang="zh-CN" altLang="en-US" sz="2400" dirty="0">
                <a:solidFill>
                  <a:schemeClr val="tx1"/>
                </a:solidFill>
              </a:endParaRPr>
            </a:p>
          </p:txBody>
        </p:sp>
      </p:grpSp>
      <p:sp>
        <p:nvSpPr>
          <p:cNvPr id="4" name="矩形 3"/>
          <p:cNvSpPr/>
          <p:nvPr/>
        </p:nvSpPr>
        <p:spPr>
          <a:xfrm>
            <a:off x="0" y="0"/>
            <a:ext cx="9144000" cy="11429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Learning objectives</a:t>
            </a:r>
            <a:endParaRPr lang="zh-CN" altLang="en-US" sz="4800" b="1" dirty="0">
              <a:solidFill>
                <a:schemeClr val="tx1"/>
              </a:solidFill>
              <a:latin typeface="+mj-lt"/>
              <a:ea typeface="微软雅黑" panose="020B0503020204020204" pitchFamily="34" charset="-122"/>
            </a:endParaRPr>
          </a:p>
        </p:txBody>
      </p:sp>
      <p:grpSp>
        <p:nvGrpSpPr>
          <p:cNvPr id="35" name="组合 34"/>
          <p:cNvGrpSpPr/>
          <p:nvPr/>
        </p:nvGrpSpPr>
        <p:grpSpPr>
          <a:xfrm>
            <a:off x="1643042" y="1785926"/>
            <a:ext cx="5929354" cy="857256"/>
            <a:chOff x="2428860" y="1835383"/>
            <a:chExt cx="4643470" cy="593485"/>
          </a:xfrm>
        </p:grpSpPr>
        <p:sp>
          <p:nvSpPr>
            <p:cNvPr id="31" name="矩形 30"/>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talk about learning experiences</a:t>
              </a:r>
            </a:p>
          </p:txBody>
        </p:sp>
        <p:sp>
          <p:nvSpPr>
            <p:cNvPr id="33" name="矩形 32"/>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1</a:t>
              </a:r>
              <a:endParaRPr lang="zh-CN" altLang="en-US" sz="2400" dirty="0">
                <a:solidFill>
                  <a:schemeClr val="tx1"/>
                </a:solidFill>
              </a:endParaRPr>
            </a:p>
          </p:txBody>
        </p:sp>
      </p:grpSp>
      <p:grpSp>
        <p:nvGrpSpPr>
          <p:cNvPr id="36" name="组合 35"/>
          <p:cNvGrpSpPr/>
          <p:nvPr/>
        </p:nvGrpSpPr>
        <p:grpSpPr>
          <a:xfrm>
            <a:off x="1643042" y="2786058"/>
            <a:ext cx="5929354" cy="857256"/>
            <a:chOff x="2428860" y="1835383"/>
            <a:chExt cx="4643470" cy="593485"/>
          </a:xfrm>
        </p:grpSpPr>
        <p:sp>
          <p:nvSpPr>
            <p:cNvPr id="38" name="矩形 37"/>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800" dirty="0" smtClean="0">
                <a:solidFill>
                  <a:schemeClr val="tx1"/>
                </a:solidFill>
              </a:endParaRPr>
            </a:p>
            <a:p>
              <a:r>
                <a:rPr lang="en-US" altLang="zh-CN" sz="2800" dirty="0" smtClean="0">
                  <a:solidFill>
                    <a:schemeClr val="tx1"/>
                  </a:solidFill>
                </a:rPr>
                <a:t>listen for signal words for listing</a:t>
              </a:r>
            </a:p>
            <a:p>
              <a:endParaRPr lang="en-US" altLang="zh-CN" sz="2800" dirty="0" smtClean="0">
                <a:solidFill>
                  <a:schemeClr val="tx1"/>
                </a:solidFill>
              </a:endParaRPr>
            </a:p>
          </p:txBody>
        </p:sp>
        <p:sp>
          <p:nvSpPr>
            <p:cNvPr id="39" name="矩形 3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2</a:t>
              </a:r>
              <a:endParaRPr lang="zh-CN" altLang="en-US" sz="2400" dirty="0">
                <a:solidFill>
                  <a:schemeClr val="tx1"/>
                </a:solidFill>
              </a:endParaRPr>
            </a:p>
          </p:txBody>
        </p:sp>
      </p:grpSp>
      <p:grpSp>
        <p:nvGrpSpPr>
          <p:cNvPr id="42" name="组合 41"/>
          <p:cNvGrpSpPr/>
          <p:nvPr/>
        </p:nvGrpSpPr>
        <p:grpSpPr>
          <a:xfrm>
            <a:off x="1643042" y="3786190"/>
            <a:ext cx="5929354" cy="857256"/>
            <a:chOff x="2428860" y="1835383"/>
            <a:chExt cx="4643470" cy="593485"/>
          </a:xfrm>
        </p:grpSpPr>
        <p:sp>
          <p:nvSpPr>
            <p:cNvPr id="43" name="矩形 42"/>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give and respond to advice</a:t>
              </a:r>
            </a:p>
          </p:txBody>
        </p:sp>
        <p:sp>
          <p:nvSpPr>
            <p:cNvPr id="45" name="矩形 44"/>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3</a:t>
              </a:r>
              <a:endParaRPr lang="zh-CN" altLang="en-US" sz="2400" dirty="0">
                <a:solidFill>
                  <a:schemeClr val="tx1"/>
                </a:solidFill>
              </a:endParaRPr>
            </a:p>
          </p:txBody>
        </p:sp>
      </p:grpSp>
      <p:pic>
        <p:nvPicPr>
          <p:cNvPr id="15" name="图片 14"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380584"/>
            <a:ext cx="707236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statements. Then watch the video clip and underline the correct alternative.</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your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TextBox 12"/>
          <p:cNvSpPr txBox="1"/>
          <p:nvPr/>
        </p:nvSpPr>
        <p:spPr>
          <a:xfrm>
            <a:off x="1142976" y="3571876"/>
            <a:ext cx="6715172" cy="1569660"/>
          </a:xfrm>
          <a:prstGeom prst="rect">
            <a:avLst/>
          </a:prstGeom>
          <a:noFill/>
        </p:spPr>
        <p:txBody>
          <a:bodyPr wrap="square" rtlCol="0">
            <a:spAutoFit/>
          </a:bodyPr>
          <a:lstStyle/>
          <a:p>
            <a:r>
              <a:rPr lang="en-US" altLang="zh-CN" dirty="0" smtClean="0"/>
              <a:t> </a:t>
            </a:r>
            <a:r>
              <a:rPr lang="en-US" altLang="zh-CN" sz="2400" i="1" dirty="0" smtClean="0">
                <a:solidFill>
                  <a:srgbClr val="FF0000"/>
                </a:solidFill>
              </a:rPr>
              <a:t>  1 The results of the 1932 test were</a:t>
            </a:r>
          </a:p>
          <a:p>
            <a:r>
              <a:rPr lang="en-US" altLang="zh-CN" sz="2400" i="1" dirty="0" smtClean="0">
                <a:solidFill>
                  <a:srgbClr val="FF0000"/>
                </a:solidFill>
              </a:rPr>
              <a:t>   2 the same as they were in 1932</a:t>
            </a:r>
          </a:p>
          <a:p>
            <a:r>
              <a:rPr lang="en-US" altLang="zh-CN" sz="2400" i="1" dirty="0" smtClean="0">
                <a:solidFill>
                  <a:srgbClr val="FF0000"/>
                </a:solidFill>
              </a:rPr>
              <a:t>   3 the exam they have done</a:t>
            </a:r>
          </a:p>
          <a:p>
            <a:r>
              <a:rPr lang="en-US" altLang="zh-CN" sz="2400" i="1" dirty="0" smtClean="0">
                <a:solidFill>
                  <a:srgbClr val="FF0000"/>
                </a:solidFill>
              </a:rPr>
              <a:t>   4 well</a:t>
            </a:r>
            <a:endParaRPr lang="zh-CN" altLang="en-US" sz="2400" i="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slide(fromBottom)">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slide(fromBottom)">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slide(fromBottom)">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slide(fromBottom)">
                                      <p:cBhvr>
                                        <p:cTn id="2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380584"/>
            <a:ext cx="7072362" cy="1215576"/>
            <a:chOff x="857224" y="1500174"/>
            <a:chExt cx="7072362" cy="121557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15421"/>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Read the statements and the answer choices. Then watch the video clip again and choose the best answers.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your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TextBox 12"/>
          <p:cNvSpPr txBox="1"/>
          <p:nvPr/>
        </p:nvSpPr>
        <p:spPr>
          <a:xfrm>
            <a:off x="1142976" y="4071942"/>
            <a:ext cx="6715172" cy="1938992"/>
          </a:xfrm>
          <a:prstGeom prst="rect">
            <a:avLst/>
          </a:prstGeom>
          <a:noFill/>
        </p:spPr>
        <p:txBody>
          <a:bodyPr wrap="square" rtlCol="0">
            <a:spAutoFit/>
          </a:bodyPr>
          <a:lstStyle/>
          <a:p>
            <a:r>
              <a:rPr lang="en-US" altLang="zh-CN" dirty="0" smtClean="0"/>
              <a:t> </a:t>
            </a:r>
            <a:r>
              <a:rPr lang="en-US" altLang="zh-CN" sz="2400" i="1" dirty="0" smtClean="0">
                <a:solidFill>
                  <a:srgbClr val="FF0000"/>
                </a:solidFill>
              </a:rPr>
              <a:t>1 D  </a:t>
            </a:r>
          </a:p>
          <a:p>
            <a:r>
              <a:rPr lang="en-US" altLang="zh-CN" sz="2400" i="1" dirty="0" smtClean="0">
                <a:solidFill>
                  <a:srgbClr val="FF0000"/>
                </a:solidFill>
              </a:rPr>
              <a:t> 2 A  </a:t>
            </a:r>
          </a:p>
          <a:p>
            <a:r>
              <a:rPr lang="en-US" altLang="zh-CN" sz="2400" i="1" dirty="0" smtClean="0">
                <a:solidFill>
                  <a:srgbClr val="FF0000"/>
                </a:solidFill>
              </a:rPr>
              <a:t> 3 B  </a:t>
            </a:r>
          </a:p>
          <a:p>
            <a:r>
              <a:rPr lang="en-US" altLang="zh-CN" sz="2400" i="1" dirty="0" smtClean="0">
                <a:solidFill>
                  <a:srgbClr val="FF0000"/>
                </a:solidFill>
              </a:rPr>
              <a:t> 4 A </a:t>
            </a:r>
          </a:p>
          <a:p>
            <a:r>
              <a:rPr lang="en-US" altLang="zh-CN" sz="2400" i="1" dirty="0" smtClean="0">
                <a:solidFill>
                  <a:srgbClr val="FF0000"/>
                </a:solidFill>
              </a:rPr>
              <a:t> 5 D</a:t>
            </a:r>
            <a:endParaRPr lang="zh-CN" altLang="en-US" sz="2400" i="1" dirty="0" smtClean="0">
              <a:solidFill>
                <a:srgbClr val="FF0000"/>
              </a:solidFill>
            </a:endParaRPr>
          </a:p>
        </p:txBody>
      </p:sp>
      <p:pic>
        <p:nvPicPr>
          <p:cNvPr id="14" name="图片 13" descr="B2u1_页面_09_图像_0001.jpg"/>
          <p:cNvPicPr>
            <a:picLocks noChangeAspect="1"/>
          </p:cNvPicPr>
          <p:nvPr/>
        </p:nvPicPr>
        <p:blipFill>
          <a:blip r:embed="rId4"/>
          <a:stretch>
            <a:fillRect/>
          </a:stretch>
        </p:blipFill>
        <p:spPr>
          <a:xfrm>
            <a:off x="4714876" y="3214686"/>
            <a:ext cx="2278426" cy="31946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slide(fromBottom)">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slide(fromBottom)">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slide(fromBottom)">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slide(fromBottom)">
                                      <p:cBhvr>
                                        <p:cTn id="27" dur="5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slide(fromBottom)">
                                      <p:cBhvr>
                                        <p:cTn id="32"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your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2774478"/>
            <a:ext cx="7215238" cy="4154984"/>
          </a:xfrm>
          <a:prstGeom prst="rect">
            <a:avLst/>
          </a:prstGeom>
        </p:spPr>
        <p:txBody>
          <a:bodyPr wrap="square">
            <a:spAutoFit/>
          </a:bodyPr>
          <a:lstStyle/>
          <a:p>
            <a:pPr marL="180975" indent="-180975"/>
            <a:r>
              <a:rPr lang="en-US" altLang="zh-CN" sz="2400" dirty="0" smtClean="0"/>
              <a:t>1 What do you think of the view “Intelligence must be bred, not trained”?</a:t>
            </a:r>
          </a:p>
          <a:p>
            <a:pPr marL="180975" indent="-180975">
              <a:buFont typeface="Arial" pitchFamily="34" charset="0"/>
              <a:buChar char="•"/>
            </a:pPr>
            <a:r>
              <a:rPr lang="en-US" altLang="zh-CN" sz="2400" i="1" dirty="0" smtClean="0">
                <a:solidFill>
                  <a:srgbClr val="FF0000"/>
                </a:solidFill>
              </a:rPr>
              <a:t>   I think the view is biased</a:t>
            </a:r>
          </a:p>
          <a:p>
            <a:pPr marL="180975" indent="-180975">
              <a:buFont typeface="Arial" pitchFamily="34" charset="0"/>
              <a:buChar char="•"/>
            </a:pPr>
            <a:r>
              <a:rPr lang="en-US" altLang="zh-CN" sz="2400" i="1" dirty="0" smtClean="0">
                <a:solidFill>
                  <a:srgbClr val="FF0000"/>
                </a:solidFill>
              </a:rPr>
              <a:t>   </a:t>
            </a:r>
            <a:r>
              <a:rPr lang="en-US" altLang="zh-CN" sz="2400" b="1" i="1" dirty="0" smtClean="0">
                <a:solidFill>
                  <a:srgbClr val="0070C0"/>
                </a:solidFill>
              </a:rPr>
              <a:t>Now research has shown th</a:t>
            </a:r>
            <a:r>
              <a:rPr lang="en-US" altLang="zh-CN" sz="2400" i="1" dirty="0" smtClean="0">
                <a:solidFill>
                  <a:srgbClr val="0070C0"/>
                </a:solidFill>
              </a:rPr>
              <a:t>at</a:t>
            </a:r>
            <a:r>
              <a:rPr lang="en-US" altLang="zh-CN" sz="2400" i="1" dirty="0" smtClean="0">
                <a:solidFill>
                  <a:srgbClr val="FF0000"/>
                </a:solidFill>
              </a:rPr>
              <a:t> both nature and nurture </a:t>
            </a:r>
            <a:r>
              <a:rPr lang="en-US" altLang="zh-CN" sz="2400" b="1" i="1" dirty="0" smtClean="0">
                <a:solidFill>
                  <a:srgbClr val="0070C0"/>
                </a:solidFill>
              </a:rPr>
              <a:t>play a role in </a:t>
            </a:r>
            <a:r>
              <a:rPr lang="en-US" altLang="zh-CN" sz="2400" i="1" dirty="0" smtClean="0">
                <a:solidFill>
                  <a:srgbClr val="FF0000"/>
                </a:solidFill>
              </a:rPr>
              <a:t>intelligence.</a:t>
            </a:r>
          </a:p>
          <a:p>
            <a:pPr marL="638175" lvl="1" indent="-180975">
              <a:buFont typeface="Arial" pitchFamily="34" charset="0"/>
              <a:buChar char="•"/>
            </a:pPr>
            <a:r>
              <a:rPr lang="en-US" altLang="zh-CN" sz="2400" i="1" dirty="0" smtClean="0">
                <a:solidFill>
                  <a:srgbClr val="FF0000"/>
                </a:solidFill>
              </a:rPr>
              <a:t>This view states that </a:t>
            </a:r>
            <a:r>
              <a:rPr lang="en-US" altLang="zh-CN" sz="2400" b="1" i="1" dirty="0" smtClean="0">
                <a:solidFill>
                  <a:srgbClr val="0070C0"/>
                </a:solidFill>
              </a:rPr>
              <a:t>intelligence is determined by </a:t>
            </a:r>
            <a:r>
              <a:rPr lang="en-US" altLang="zh-CN" sz="2400" i="1" dirty="0" smtClean="0">
                <a:solidFill>
                  <a:srgbClr val="FF0000"/>
                </a:solidFill>
              </a:rPr>
              <a:t>a person’s genes and psychological attributes.</a:t>
            </a:r>
          </a:p>
          <a:p>
            <a:pPr marL="638175" lvl="1" indent="-180975">
              <a:buFont typeface="Arial" pitchFamily="34" charset="0"/>
              <a:buChar char="•"/>
            </a:pPr>
            <a:r>
              <a:rPr lang="en-US" altLang="zh-CN" sz="2400" b="1" i="1" dirty="0" smtClean="0">
                <a:solidFill>
                  <a:srgbClr val="0070C0"/>
                </a:solidFill>
              </a:rPr>
              <a:t>The nurture view states that </a:t>
            </a:r>
            <a:r>
              <a:rPr lang="en-US" altLang="zh-CN" sz="2400" i="1" dirty="0" smtClean="0">
                <a:solidFill>
                  <a:srgbClr val="FF0000"/>
                </a:solidFill>
              </a:rPr>
              <a:t>intelligence is formed from personal experience and developed through education and exposure to the world.</a:t>
            </a:r>
          </a:p>
          <a:p>
            <a:pPr marL="638175" lvl="1" indent="-180975">
              <a:buFont typeface="Arial" pitchFamily="34" charset="0"/>
              <a:buChar char="•"/>
            </a:pPr>
            <a:endParaRPr lang="en-US" altLang="zh-CN" sz="2400" i="1" dirty="0" smtClean="0">
              <a:solidFill>
                <a:srgbClr val="FF0000"/>
              </a:solidFill>
            </a:endParaRP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slide(fromBottom)">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slide(fromBottom)">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slide(fromBottom)">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slide(fromBottom)">
                                      <p:cBhvr>
                                        <p:cTn id="32"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80584"/>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your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3037360"/>
            <a:ext cx="6786610" cy="2308324"/>
          </a:xfrm>
          <a:prstGeom prst="rect">
            <a:avLst/>
          </a:prstGeom>
        </p:spPr>
        <p:txBody>
          <a:bodyPr wrap="square">
            <a:spAutoFit/>
          </a:bodyPr>
          <a:lstStyle/>
          <a:p>
            <a:pPr marL="180975" indent="-180975"/>
            <a:r>
              <a:rPr lang="en-US" altLang="zh-CN" sz="2400" dirty="0" smtClean="0"/>
              <a:t>2   In your opinion, what factors affect intelligence?</a:t>
            </a:r>
          </a:p>
          <a:p>
            <a:pPr marL="180975" indent="-180975"/>
            <a:endParaRPr lang="en-US" altLang="zh-CN" sz="2400" dirty="0" smtClean="0"/>
          </a:p>
          <a:p>
            <a:pPr marL="638175" lvl="1" indent="-180975">
              <a:buFont typeface="Arial" pitchFamily="34" charset="0"/>
              <a:buChar char="•"/>
            </a:pPr>
            <a:r>
              <a:rPr lang="en-US" altLang="zh-CN" sz="2400" i="1" dirty="0" smtClean="0">
                <a:solidFill>
                  <a:srgbClr val="FF0000"/>
                </a:solidFill>
              </a:rPr>
              <a:t> I think intelligence is determined by genes and environmental factors such as nutrition, education, family background, living standards, parenting style, etc.</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slide(fromBottom)">
                                      <p:cBhvr>
                                        <p:cTn id="12"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80584"/>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your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3037360"/>
            <a:ext cx="6786610" cy="2677656"/>
          </a:xfrm>
          <a:prstGeom prst="rect">
            <a:avLst/>
          </a:prstGeom>
        </p:spPr>
        <p:txBody>
          <a:bodyPr wrap="square">
            <a:spAutoFit/>
          </a:bodyPr>
          <a:lstStyle/>
          <a:p>
            <a:pPr marL="180975" indent="-180975"/>
            <a:r>
              <a:rPr lang="en-US" altLang="zh-CN" sz="2400" dirty="0" smtClean="0"/>
              <a:t>3   How does your intelligence change as you get older? Why?</a:t>
            </a:r>
          </a:p>
          <a:p>
            <a:pPr marL="180975" indent="-180975"/>
            <a:endParaRPr lang="en-US" altLang="zh-CN" sz="2400" dirty="0" smtClean="0"/>
          </a:p>
          <a:p>
            <a:pPr marL="638175" lvl="1" indent="-180975">
              <a:buFont typeface="Arial" pitchFamily="34" charset="0"/>
              <a:buChar char="•"/>
            </a:pPr>
            <a:r>
              <a:rPr lang="en-US" altLang="zh-CN" sz="2400" i="1" dirty="0" smtClean="0">
                <a:solidFill>
                  <a:srgbClr val="FF0000"/>
                </a:solidFill>
              </a:rPr>
              <a:t> I think my intelligence grows progressively as I get older by interacting with the natural environment and various kinds of people around us.</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slide(fromBottom)">
                                      <p:cBhvr>
                                        <p:cTn id="17"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5" name="组合 26"/>
          <p:cNvGrpSpPr/>
          <p:nvPr/>
        </p:nvGrpSpPr>
        <p:grpSpPr>
          <a:xfrm>
            <a:off x="785786" y="2023394"/>
            <a:ext cx="7429552" cy="846244"/>
            <a:chOff x="857224" y="1500174"/>
            <a:chExt cx="7072362" cy="846244"/>
          </a:xfrm>
        </p:grpSpPr>
        <p:sp>
          <p:nvSpPr>
            <p:cNvPr id="6" name="矩形 5"/>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7" name="TextBox 6"/>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statements. Then listen to a conversation and check the true statements..  </a:t>
              </a:r>
            </a:p>
          </p:txBody>
        </p:sp>
      </p:gr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3000372"/>
            <a:ext cx="7429552" cy="4154984"/>
          </a:xfrm>
          <a:prstGeom prst="rect">
            <a:avLst/>
          </a:prstGeom>
        </p:spPr>
        <p:txBody>
          <a:bodyPr wrap="square">
            <a:spAutoFit/>
          </a:bodyPr>
          <a:lstStyle/>
          <a:p>
            <a:pPr marL="432000" indent="-540000"/>
            <a:r>
              <a:rPr lang="en-US" altLang="zh-CN" sz="2400" i="1" dirty="0" smtClean="0">
                <a:solidFill>
                  <a:srgbClr val="FF0000"/>
                </a:solidFill>
              </a:rPr>
              <a:t>      </a:t>
            </a:r>
            <a:r>
              <a:rPr lang="en-US" altLang="zh-CN" sz="2400" dirty="0" smtClean="0">
                <a:solidFill>
                  <a:srgbClr val="FF0000"/>
                </a:solidFill>
              </a:rPr>
              <a:t>1</a:t>
            </a:r>
            <a:r>
              <a:rPr lang="en-US" altLang="zh-CN" sz="2400" i="1" dirty="0" smtClean="0">
                <a:solidFill>
                  <a:srgbClr val="FF0000"/>
                </a:solidFill>
              </a:rPr>
              <a:t> Both of the speakers agree that studying with friends      is more motivating.</a:t>
            </a:r>
          </a:p>
          <a:p>
            <a:pPr marL="432000" indent="-396000"/>
            <a:r>
              <a:rPr lang="en-US" altLang="zh-CN" sz="2400" i="1" dirty="0" smtClean="0">
                <a:solidFill>
                  <a:srgbClr val="FF0000"/>
                </a:solidFill>
              </a:rPr>
              <a:t>      </a:t>
            </a:r>
            <a:r>
              <a:rPr lang="en-US" altLang="zh-CN" sz="2400" dirty="0" smtClean="0">
                <a:solidFill>
                  <a:srgbClr val="FF0000"/>
                </a:solidFill>
              </a:rPr>
              <a:t>2</a:t>
            </a:r>
            <a:r>
              <a:rPr lang="en-US" altLang="zh-CN" sz="2400" i="1" dirty="0" smtClean="0">
                <a:solidFill>
                  <a:srgbClr val="FF0000"/>
                </a:solidFill>
              </a:rPr>
              <a:t> The woman thinks that talking to someone while        reading notes </a:t>
            </a:r>
            <a:r>
              <a:rPr lang="en-US" altLang="zh-CN" sz="2400" dirty="0" smtClean="0">
                <a:solidFill>
                  <a:srgbClr val="0070C0"/>
                </a:solidFill>
              </a:rPr>
              <a:t>helps her concentrate</a:t>
            </a:r>
            <a:r>
              <a:rPr lang="en-US" altLang="zh-CN" sz="2400" dirty="0" smtClean="0">
                <a:solidFill>
                  <a:srgbClr val="FF0000"/>
                </a:solidFill>
              </a:rPr>
              <a:t>.</a:t>
            </a:r>
          </a:p>
          <a:p>
            <a:pPr marL="432000" indent="-396000"/>
            <a:r>
              <a:rPr lang="en-US" altLang="zh-CN" sz="2400" i="1" dirty="0" smtClean="0">
                <a:solidFill>
                  <a:srgbClr val="FF0000"/>
                </a:solidFill>
              </a:rPr>
              <a:t>      </a:t>
            </a:r>
            <a:r>
              <a:rPr lang="en-US" altLang="zh-CN" sz="2400" dirty="0" smtClean="0">
                <a:solidFill>
                  <a:srgbClr val="FF0000"/>
                </a:solidFill>
              </a:rPr>
              <a:t>3</a:t>
            </a:r>
            <a:r>
              <a:rPr lang="en-US" altLang="zh-CN" sz="2400" i="1" dirty="0" smtClean="0">
                <a:solidFill>
                  <a:srgbClr val="FF0000"/>
                </a:solidFill>
              </a:rPr>
              <a:t> Eating a lot before an exam always makes the speakers feel sleepy in the exam.</a:t>
            </a:r>
          </a:p>
          <a:p>
            <a:pPr marL="432000" indent="-396000"/>
            <a:r>
              <a:rPr lang="en-US" altLang="zh-CN" sz="2400" i="1" dirty="0" smtClean="0">
                <a:solidFill>
                  <a:srgbClr val="FF0000"/>
                </a:solidFill>
              </a:rPr>
              <a:t>      </a:t>
            </a:r>
            <a:r>
              <a:rPr lang="en-US" altLang="zh-CN" sz="2400" dirty="0" smtClean="0">
                <a:solidFill>
                  <a:srgbClr val="FF0000"/>
                </a:solidFill>
              </a:rPr>
              <a:t>4</a:t>
            </a:r>
            <a:r>
              <a:rPr lang="en-US" altLang="zh-CN" sz="2400" i="1" dirty="0" smtClean="0">
                <a:solidFill>
                  <a:srgbClr val="FF0000"/>
                </a:solidFill>
              </a:rPr>
              <a:t>  The </a:t>
            </a:r>
            <a:r>
              <a:rPr lang="en-US" altLang="zh-CN" sz="2400" i="1" dirty="0" smtClean="0">
                <a:solidFill>
                  <a:srgbClr val="0070C0"/>
                </a:solidFill>
              </a:rPr>
              <a:t>woman</a:t>
            </a:r>
            <a:r>
              <a:rPr lang="en-US" altLang="zh-CN" sz="2400" i="1" dirty="0" smtClean="0">
                <a:solidFill>
                  <a:srgbClr val="FF0000"/>
                </a:solidFill>
              </a:rPr>
              <a:t> always try to sleep for eight hours the       night before an exam.</a:t>
            </a:r>
          </a:p>
          <a:p>
            <a:pPr marL="180975" indent="-180975"/>
            <a:endParaRPr lang="en-US" altLang="zh-CN" sz="2400" i="1" dirty="0" smtClean="0">
              <a:solidFill>
                <a:srgbClr val="FF0000"/>
              </a:solidFill>
            </a:endParaRPr>
          </a:p>
          <a:p>
            <a:pPr marL="180975" indent="-180975"/>
            <a:endParaRPr lang="en-US" altLang="zh-CN" sz="2400" i="1" dirty="0" smtClean="0">
              <a:solidFill>
                <a:srgbClr val="FF0000"/>
              </a:solidFill>
            </a:endParaRPr>
          </a:p>
          <a:p>
            <a:pPr marL="180975" indent="-180975"/>
            <a:endParaRPr lang="en-US" altLang="zh-CN" sz="2400" i="1" dirty="0" smtClean="0">
              <a:solidFill>
                <a:srgbClr val="FF0000"/>
              </a:solidFill>
            </a:endParaRPr>
          </a:p>
        </p:txBody>
      </p:sp>
      <p:grpSp>
        <p:nvGrpSpPr>
          <p:cNvPr id="16" name="组合 43"/>
          <p:cNvGrpSpPr/>
          <p:nvPr/>
        </p:nvGrpSpPr>
        <p:grpSpPr>
          <a:xfrm>
            <a:off x="1357290" y="3000372"/>
            <a:ext cx="300082" cy="369332"/>
            <a:chOff x="1785918" y="2643182"/>
            <a:chExt cx="300082" cy="369332"/>
          </a:xfrm>
        </p:grpSpPr>
        <p:sp>
          <p:nvSpPr>
            <p:cNvPr id="17" name="矩形 16"/>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grpSp>
        <p:nvGrpSpPr>
          <p:cNvPr id="19" name="组合 43"/>
          <p:cNvGrpSpPr/>
          <p:nvPr/>
        </p:nvGrpSpPr>
        <p:grpSpPr>
          <a:xfrm>
            <a:off x="1357290" y="4500570"/>
            <a:ext cx="300082" cy="369332"/>
            <a:chOff x="1785918" y="2643182"/>
            <a:chExt cx="300082" cy="369332"/>
          </a:xfrm>
        </p:grpSpPr>
        <p:sp>
          <p:nvSpPr>
            <p:cNvPr id="20" name="矩形 19"/>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slide(fromBottom)">
                                      <p:cBhvr>
                                        <p:cTn id="21" dur="500"/>
                                        <p:tgtEl>
                                          <p:spTgt spid="1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Effect transition="in" filter="slide(fromBottom)">
                                      <p:cBhvr>
                                        <p:cTn id="26" dur="500"/>
                                        <p:tgtEl>
                                          <p:spTgt spid="1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5">
                                            <p:txEl>
                                              <p:pRg st="3" end="3"/>
                                            </p:txEl>
                                          </p:spTgt>
                                        </p:tgtEl>
                                        <p:attrNameLst>
                                          <p:attrName>style.visibility</p:attrName>
                                        </p:attrNameLst>
                                      </p:cBhvr>
                                      <p:to>
                                        <p:strVal val="visible"/>
                                      </p:to>
                                    </p:set>
                                    <p:animEffect transition="in" filter="slide(fromBottom)">
                                      <p:cBhvr>
                                        <p:cTn id="35"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已买图片\图片\情侣\TWM1337651827_M.jpg;.jpg"/>
          <p:cNvPicPr>
            <a:picLocks noChangeAspect="1" noChangeArrowheads="1"/>
          </p:cNvPicPr>
          <p:nvPr/>
        </p:nvPicPr>
        <p:blipFill>
          <a:blip r:embed="rId2"/>
          <a:stretch>
            <a:fillRect/>
          </a:stretch>
        </p:blipFill>
        <p:spPr bwMode="auto">
          <a:xfrm>
            <a:off x="1309640" y="3286973"/>
            <a:ext cx="3024239" cy="2713795"/>
          </a:xfrm>
          <a:prstGeom prst="rect">
            <a:avLst/>
          </a:prstGeom>
          <a:noFill/>
        </p:spPr>
      </p:pic>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28802"/>
            <a:ext cx="7072362" cy="1237884"/>
            <a:chOff x="857224" y="1500174"/>
            <a:chExt cx="7072362" cy="1237884"/>
          </a:xfrm>
        </p:grpSpPr>
        <p:sp>
          <p:nvSpPr>
            <p:cNvPr id="6" name="矩形 5"/>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7" name="TextBox 6"/>
            <p:cNvSpPr txBox="1"/>
            <p:nvPr/>
          </p:nvSpPr>
          <p:spPr>
            <a:xfrm>
              <a:off x="1214414" y="1537729"/>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Read the table. Then listen to the conversation and write G for giving advice and R for responding to advice in the right column.</a:t>
              </a:r>
            </a:p>
          </p:txBody>
        </p:sp>
      </p:grpSp>
      <p:sp>
        <p:nvSpPr>
          <p:cNvPr id="8" name="矩形 7"/>
          <p:cNvSpPr/>
          <p:nvPr/>
        </p:nvSpPr>
        <p:spPr>
          <a:xfrm>
            <a:off x="5000628" y="3239532"/>
            <a:ext cx="6072230" cy="3046988"/>
          </a:xfrm>
          <a:prstGeom prst="rect">
            <a:avLst/>
          </a:prstGeom>
        </p:spPr>
        <p:txBody>
          <a:bodyPr wrap="square">
            <a:spAutoFit/>
          </a:bodyPr>
          <a:lstStyle/>
          <a:p>
            <a:r>
              <a:rPr lang="en-US" altLang="zh-CN" sz="2400" i="1" dirty="0" smtClean="0">
                <a:solidFill>
                  <a:srgbClr val="FF0000"/>
                </a:solidFill>
              </a:rPr>
              <a:t>  1 G</a:t>
            </a:r>
          </a:p>
          <a:p>
            <a:r>
              <a:rPr lang="en-US" altLang="zh-CN" sz="2400" i="1" dirty="0" smtClean="0">
                <a:solidFill>
                  <a:srgbClr val="FF0000"/>
                </a:solidFill>
              </a:rPr>
              <a:t>  2 R</a:t>
            </a:r>
          </a:p>
          <a:p>
            <a:r>
              <a:rPr lang="en-US" altLang="zh-CN" sz="2400" i="1" dirty="0" smtClean="0">
                <a:solidFill>
                  <a:srgbClr val="FF0000"/>
                </a:solidFill>
              </a:rPr>
              <a:t>  3 G</a:t>
            </a:r>
          </a:p>
          <a:p>
            <a:r>
              <a:rPr lang="en-US" altLang="zh-CN" sz="2400" i="1" dirty="0" smtClean="0">
                <a:solidFill>
                  <a:srgbClr val="FF0000"/>
                </a:solidFill>
              </a:rPr>
              <a:t>  4 R</a:t>
            </a:r>
          </a:p>
          <a:p>
            <a:r>
              <a:rPr lang="en-US" altLang="zh-CN" sz="2400" i="1" dirty="0" smtClean="0">
                <a:solidFill>
                  <a:srgbClr val="FF0000"/>
                </a:solidFill>
              </a:rPr>
              <a:t>  5 G</a:t>
            </a:r>
          </a:p>
          <a:p>
            <a:r>
              <a:rPr lang="en-US" altLang="zh-CN" sz="2400" i="1" dirty="0" smtClean="0">
                <a:solidFill>
                  <a:srgbClr val="FF0000"/>
                </a:solidFill>
              </a:rPr>
              <a:t>  6 R</a:t>
            </a:r>
          </a:p>
          <a:p>
            <a:r>
              <a:rPr lang="en-US" altLang="zh-CN" sz="2400" i="1" dirty="0" smtClean="0">
                <a:solidFill>
                  <a:srgbClr val="FF0000"/>
                </a:solidFill>
              </a:rPr>
              <a:t> 7  R</a:t>
            </a:r>
          </a:p>
          <a:p>
            <a:endParaRPr lang="en-US" altLang="zh-CN" sz="2400" i="1" dirty="0" smtClean="0">
              <a:solidFill>
                <a:srgbClr val="FF0000"/>
              </a:solidFill>
            </a:endParaRPr>
          </a:p>
        </p:txBody>
      </p:sp>
      <p:pic>
        <p:nvPicPr>
          <p:cNvPr id="9" name="图片 8"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dissolv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slide(fromBottom)">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slide(fromBottom)">
                                      <p:cBhvr>
                                        <p:cTn id="21" dur="500"/>
                                        <p:tgtEl>
                                          <p:spTgt spid="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slide(fromBottom)">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slide(fromBottom)">
                                      <p:cBhvr>
                                        <p:cTn id="31" dur="500"/>
                                        <p:tgtEl>
                                          <p:spTgt spid="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slide(fromBottom)">
                                      <p:cBhvr>
                                        <p:cTn id="36" dur="500"/>
                                        <p:tgtEl>
                                          <p:spTgt spid="8">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slide(fromBottom)">
                                      <p:cBhvr>
                                        <p:cTn id="41" dur="500"/>
                                        <p:tgtEl>
                                          <p:spTgt spid="8">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slide(fromBottom)">
                                      <p:cBhvr>
                                        <p:cTn id="4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7" name="表格 6"/>
          <p:cNvGraphicFramePr>
            <a:graphicFrameLocks noGrp="1"/>
          </p:cNvGraphicFramePr>
          <p:nvPr/>
        </p:nvGraphicFramePr>
        <p:xfrm>
          <a:off x="714348" y="2037414"/>
          <a:ext cx="7858180" cy="3749040"/>
        </p:xfrm>
        <a:graphic>
          <a:graphicData uri="http://schemas.openxmlformats.org/drawingml/2006/table">
            <a:tbl>
              <a:tblPr firstRow="1" bandRow="1">
                <a:tableStyleId>{F2DE63D5-997A-4646-A377-4702673A728D}</a:tableStyleId>
              </a:tblPr>
              <a:tblGrid>
                <a:gridCol w="7858180"/>
              </a:tblGrid>
              <a:tr h="124790">
                <a:tc>
                  <a:txBody>
                    <a:bodyPr/>
                    <a:lstStyle/>
                    <a:p>
                      <a:pPr algn="ctr"/>
                      <a:r>
                        <a:rPr lang="en-US" altLang="zh-CN" sz="2000" b="0" i="1" dirty="0" smtClean="0"/>
                        <a:t>Additional</a:t>
                      </a:r>
                      <a:r>
                        <a:rPr lang="en-US" altLang="zh-CN" sz="2000" b="0" i="1" baseline="0" dirty="0" smtClean="0"/>
                        <a:t> Tips</a:t>
                      </a:r>
                      <a:endParaRPr lang="zh-CN" altLang="en-US" sz="2000" b="0" i="1" dirty="0"/>
                    </a:p>
                  </a:txBody>
                  <a:tcPr/>
                </a:tc>
              </a:tr>
              <a:tr h="370840">
                <a:tc>
                  <a:txBody>
                    <a:bodyPr/>
                    <a:lstStyle/>
                    <a:p>
                      <a:r>
                        <a:rPr lang="en-US" altLang="zh-CN" sz="2400" b="1" dirty="0" smtClean="0"/>
                        <a:t>Giving and responding to advice</a:t>
                      </a:r>
                    </a:p>
                    <a:p>
                      <a:pPr>
                        <a:buClr>
                          <a:srgbClr val="993300"/>
                        </a:buClr>
                        <a:buSzPct val="60000"/>
                        <a:buFont typeface="Wingdings" pitchFamily="2" charset="2"/>
                        <a:buNone/>
                      </a:pPr>
                      <a:r>
                        <a:rPr lang="en-US" altLang="zh-CN" sz="2000" b="0" dirty="0" smtClean="0"/>
                        <a:t>Giving and responding to advice in an appropriate way are useful and important speaking skills</a:t>
                      </a:r>
                      <a:r>
                        <a:rPr lang="en-US" altLang="zh-CN" sz="2000" baseline="0" dirty="0" smtClean="0"/>
                        <a:t>.</a:t>
                      </a:r>
                      <a:r>
                        <a:rPr lang="en-US" altLang="zh-CN" sz="2000" b="1" dirty="0" smtClean="0"/>
                        <a:t> </a:t>
                      </a:r>
                      <a:endParaRPr lang="en-US" altLang="zh-CN" sz="2000" dirty="0" smtClean="0"/>
                    </a:p>
                  </a:txBody>
                  <a:tcPr/>
                </a:tc>
              </a:tr>
              <a:tr h="0">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071546"/>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725404" y="1517680"/>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graphicFrame>
        <p:nvGraphicFramePr>
          <p:cNvPr id="11" name="表格 10"/>
          <p:cNvGraphicFramePr>
            <a:graphicFrameLocks noGrp="1"/>
          </p:cNvGraphicFramePr>
          <p:nvPr/>
        </p:nvGraphicFramePr>
        <p:xfrm>
          <a:off x="714348" y="3429000"/>
          <a:ext cx="7858180" cy="3230880"/>
        </p:xfrm>
        <a:graphic>
          <a:graphicData uri="http://schemas.openxmlformats.org/drawingml/2006/table">
            <a:tbl>
              <a:tblPr firstRow="1" bandRow="1">
                <a:tableStyleId>{0505E3EF-67EA-436B-97B2-0124C06EBD24}</a:tableStyleId>
              </a:tblPr>
              <a:tblGrid>
                <a:gridCol w="7858180"/>
              </a:tblGrid>
              <a:tr h="298106">
                <a:tc>
                  <a:txBody>
                    <a:bodyPr/>
                    <a:lstStyle/>
                    <a:p>
                      <a:pPr algn="ctr"/>
                      <a:r>
                        <a:rPr lang="en-US" altLang="zh-CN" sz="2000" b="1" dirty="0" smtClean="0"/>
                        <a:t>Expressions</a:t>
                      </a:r>
                      <a:r>
                        <a:rPr lang="en-US" altLang="zh-CN" sz="2000" b="1" baseline="0" dirty="0" smtClean="0"/>
                        <a:t> for giving advice</a:t>
                      </a:r>
                      <a:endParaRPr lang="zh-CN" altLang="en-US" sz="2000" b="1" dirty="0"/>
                    </a:p>
                  </a:txBody>
                  <a:tcPr/>
                </a:tc>
              </a:tr>
              <a:tr h="2550442">
                <a:tc>
                  <a:txBody>
                    <a:bodyPr/>
                    <a:lstStyle/>
                    <a:p>
                      <a:pPr>
                        <a:buFont typeface="Arial" pitchFamily="34" charset="0"/>
                        <a:buChar char="•"/>
                      </a:pPr>
                      <a:r>
                        <a:rPr lang="en-US" altLang="zh-CN" dirty="0" smtClean="0"/>
                        <a:t> </a:t>
                      </a:r>
                      <a:r>
                        <a:rPr lang="en-US" altLang="zh-CN" sz="2000" dirty="0" smtClean="0"/>
                        <a:t>Why don’t you…?</a:t>
                      </a:r>
                    </a:p>
                    <a:p>
                      <a:pPr>
                        <a:buFont typeface="Arial" pitchFamily="34" charset="0"/>
                        <a:buChar char="•"/>
                      </a:pPr>
                      <a:r>
                        <a:rPr lang="en-US" altLang="zh-CN" sz="2000" dirty="0" smtClean="0"/>
                        <a:t> My( main/personal) recommendation/suggestion/</a:t>
                      </a:r>
                      <a:r>
                        <a:rPr lang="en-US" altLang="zh-CN" sz="2000" baseline="0" dirty="0" smtClean="0"/>
                        <a:t> is/would be…</a:t>
                      </a:r>
                    </a:p>
                    <a:p>
                      <a:pPr>
                        <a:buFont typeface="Arial" pitchFamily="34" charset="0"/>
                        <a:buChar char="•"/>
                      </a:pPr>
                      <a:r>
                        <a:rPr lang="en-US" altLang="zh-CN" sz="2000" baseline="0" dirty="0" smtClean="0"/>
                        <a:t> If that happened to me/ If I were in your place/ if I were you/ In that case, I’d recommend…</a:t>
                      </a:r>
                    </a:p>
                    <a:p>
                      <a:pPr>
                        <a:buFont typeface="Arial" pitchFamily="34" charset="0"/>
                        <a:buChar char="•"/>
                      </a:pPr>
                      <a:r>
                        <a:rPr lang="en-US" altLang="zh-CN" sz="2000" dirty="0" smtClean="0"/>
                        <a:t>Do you think it is a good idea…?</a:t>
                      </a:r>
                    </a:p>
                    <a:p>
                      <a:pPr>
                        <a:buFont typeface="Arial" pitchFamily="34" charset="0"/>
                        <a:buChar char="•"/>
                      </a:pPr>
                      <a:r>
                        <a:rPr lang="en-US" altLang="zh-CN" sz="2000" dirty="0" smtClean="0"/>
                        <a:t>The sooner you</a:t>
                      </a:r>
                      <a:r>
                        <a:rPr lang="en-US" altLang="zh-CN" sz="2000" baseline="0" dirty="0" smtClean="0"/>
                        <a:t>…the better.</a:t>
                      </a:r>
                    </a:p>
                    <a:p>
                      <a:pPr>
                        <a:buFont typeface="Arial" pitchFamily="34" charset="0"/>
                        <a:buChar char="•"/>
                      </a:pPr>
                      <a:r>
                        <a:rPr lang="en-US" altLang="zh-CN" sz="2000" baseline="0" dirty="0" smtClean="0"/>
                        <a:t>…might work/ would probably work/is worth a try.</a:t>
                      </a:r>
                    </a:p>
                    <a:p>
                      <a:pPr>
                        <a:buFont typeface="Arial" pitchFamily="34" charset="0"/>
                        <a:buChar char="•"/>
                      </a:pPr>
                      <a:r>
                        <a:rPr lang="en-US" altLang="zh-CN" sz="2000" baseline="0" dirty="0" smtClean="0"/>
                        <a:t>If you ask me/ The way I see it, it probably would have been better(not) to have…</a:t>
                      </a:r>
                      <a:endParaRPr lang="en-US" altLang="zh-CN" sz="2000" dirty="0" smtClean="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7" name="表格 6"/>
          <p:cNvGraphicFramePr>
            <a:graphicFrameLocks noGrp="1"/>
          </p:cNvGraphicFramePr>
          <p:nvPr/>
        </p:nvGraphicFramePr>
        <p:xfrm>
          <a:off x="714348" y="2285992"/>
          <a:ext cx="7858180" cy="396240"/>
        </p:xfrm>
        <a:graphic>
          <a:graphicData uri="http://schemas.openxmlformats.org/drawingml/2006/table">
            <a:tbl>
              <a:tblPr firstRow="1" bandRow="1">
                <a:tableStyleId>{F2DE63D5-997A-4646-A377-4702673A728D}</a:tableStyleId>
              </a:tblPr>
              <a:tblGrid>
                <a:gridCol w="7858180"/>
              </a:tblGrid>
              <a:tr h="124790">
                <a:tc>
                  <a:txBody>
                    <a:bodyPr/>
                    <a:lstStyle/>
                    <a:p>
                      <a:pPr algn="ctr"/>
                      <a:r>
                        <a:rPr lang="en-US" altLang="zh-CN" sz="2000" b="0" i="1" dirty="0" smtClean="0"/>
                        <a:t>Additional</a:t>
                      </a:r>
                      <a:r>
                        <a:rPr lang="en-US" altLang="zh-CN" sz="2000" b="0" i="1" baseline="0" dirty="0" smtClean="0"/>
                        <a:t> Tips</a:t>
                      </a:r>
                      <a:endParaRPr lang="zh-CN" altLang="en-US" sz="2000" b="0" i="1" dirty="0"/>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graphicFrame>
        <p:nvGraphicFramePr>
          <p:cNvPr id="11" name="表格 10"/>
          <p:cNvGraphicFramePr>
            <a:graphicFrameLocks noGrp="1"/>
          </p:cNvGraphicFramePr>
          <p:nvPr/>
        </p:nvGraphicFramePr>
        <p:xfrm>
          <a:off x="714348" y="2714620"/>
          <a:ext cx="7858180" cy="2773680"/>
        </p:xfrm>
        <a:graphic>
          <a:graphicData uri="http://schemas.openxmlformats.org/drawingml/2006/table">
            <a:tbl>
              <a:tblPr firstRow="1" bandRow="1">
                <a:tableStyleId>{0505E3EF-67EA-436B-97B2-0124C06EBD24}</a:tableStyleId>
              </a:tblPr>
              <a:tblGrid>
                <a:gridCol w="7858180"/>
              </a:tblGrid>
              <a:tr h="423681">
                <a:tc>
                  <a:txBody>
                    <a:bodyPr/>
                    <a:lstStyle/>
                    <a:p>
                      <a:pPr algn="ctr"/>
                      <a:r>
                        <a:rPr lang="en-US" altLang="zh-CN" sz="2000" b="0" kern="1200" baseline="0" dirty="0" smtClean="0">
                          <a:solidFill>
                            <a:schemeClr val="dk1"/>
                          </a:solidFill>
                          <a:latin typeface="+mn-lt"/>
                          <a:ea typeface="+mn-ea"/>
                          <a:cs typeface="+mn-cs"/>
                        </a:rPr>
                        <a:t>Expressions for responding to advice</a:t>
                      </a:r>
                    </a:p>
                  </a:txBody>
                  <a:tcPr/>
                </a:tc>
              </a:tr>
              <a:tr h="2349999">
                <a:tc>
                  <a:txBody>
                    <a:bodyPr/>
                    <a:lstStyle/>
                    <a:p>
                      <a:pPr algn="l"/>
                      <a:r>
                        <a:rPr lang="en-US" altLang="zh-CN" sz="2000" kern="1200" dirty="0" smtClean="0">
                          <a:solidFill>
                            <a:schemeClr val="dk1"/>
                          </a:solidFill>
                          <a:latin typeface="+mn-lt"/>
                          <a:ea typeface="+mn-ea"/>
                          <a:cs typeface="+mn-cs"/>
                        </a:rPr>
                        <a:t>• Thank you, I’ll take that into consideration.</a:t>
                      </a:r>
                    </a:p>
                    <a:p>
                      <a:pPr algn="l"/>
                      <a:r>
                        <a:rPr lang="en-US" altLang="zh-CN" sz="2000" kern="1200" dirty="0" smtClean="0">
                          <a:solidFill>
                            <a:schemeClr val="dk1"/>
                          </a:solidFill>
                          <a:latin typeface="+mn-lt"/>
                          <a:ea typeface="+mn-ea"/>
                          <a:cs typeface="+mn-cs"/>
                        </a:rPr>
                        <a:t>• Thanks. That sounds good/interesting.</a:t>
                      </a:r>
                    </a:p>
                    <a:p>
                      <a:pPr algn="l">
                        <a:buFont typeface="Arial" pitchFamily="34" charset="0"/>
                        <a:buChar char="•"/>
                      </a:pPr>
                      <a:r>
                        <a:rPr lang="en-US" altLang="zh-CN" sz="2000" kern="1200" dirty="0" smtClean="0">
                          <a:solidFill>
                            <a:schemeClr val="dk1"/>
                          </a:solidFill>
                          <a:latin typeface="+mn-lt"/>
                          <a:ea typeface="+mn-ea"/>
                          <a:cs typeface="+mn-cs"/>
                        </a:rPr>
                        <a:t> I hadn’t thought of that before. Thank you so much for offering that advice.</a:t>
                      </a:r>
                    </a:p>
                    <a:p>
                      <a:pPr algn="l">
                        <a:buFont typeface="Arial" pitchFamily="34" charset="0"/>
                        <a:buChar char="•"/>
                      </a:pPr>
                      <a:r>
                        <a:rPr lang="en-US" altLang="zh-CN" sz="2000" kern="1200" dirty="0" smtClean="0">
                          <a:solidFill>
                            <a:schemeClr val="dk1"/>
                          </a:solidFill>
                          <a:latin typeface="+mn-lt"/>
                          <a:ea typeface="+mn-ea"/>
                          <a:cs typeface="+mn-cs"/>
                        </a:rPr>
                        <a:t>Thank</a:t>
                      </a:r>
                      <a:r>
                        <a:rPr lang="en-US" altLang="zh-CN" sz="2000" kern="1200" baseline="0" dirty="0" smtClean="0">
                          <a:solidFill>
                            <a:schemeClr val="dk1"/>
                          </a:solidFill>
                          <a:latin typeface="+mn-lt"/>
                          <a:ea typeface="+mn-ea"/>
                          <a:cs typeface="+mn-cs"/>
                        </a:rPr>
                        <a:t> you  for the advice. I’ll try…</a:t>
                      </a:r>
                    </a:p>
                    <a:p>
                      <a:pPr algn="l">
                        <a:buFont typeface="Arial" pitchFamily="34" charset="0"/>
                        <a:buChar char="•"/>
                      </a:pPr>
                      <a:r>
                        <a:rPr lang="en-US" altLang="zh-CN" sz="2000" kern="1200" baseline="0" dirty="0" smtClean="0">
                          <a:solidFill>
                            <a:schemeClr val="dk1"/>
                          </a:solidFill>
                          <a:latin typeface="+mn-lt"/>
                          <a:ea typeface="+mn-ea"/>
                          <a:cs typeface="+mn-cs"/>
                        </a:rPr>
                        <a:t>Maybe you’re right.</a:t>
                      </a:r>
                    </a:p>
                    <a:p>
                      <a:pPr algn="l">
                        <a:buFont typeface="Arial" pitchFamily="34" charset="0"/>
                        <a:buChar char="•"/>
                      </a:pPr>
                      <a:r>
                        <a:rPr lang="en-US" altLang="zh-CN" sz="2000" kern="1200" baseline="0" dirty="0" smtClean="0">
                          <a:solidFill>
                            <a:schemeClr val="dk1"/>
                          </a:solidFill>
                          <a:latin typeface="+mn-lt"/>
                          <a:ea typeface="+mn-ea"/>
                          <a:cs typeface="+mn-cs"/>
                        </a:rPr>
                        <a:t>Thanks for saying that.</a:t>
                      </a:r>
                      <a:endParaRPr lang="en-US" altLang="zh-CN" sz="20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6" name="组合 26"/>
          <p:cNvGrpSpPr/>
          <p:nvPr/>
        </p:nvGrpSpPr>
        <p:grpSpPr>
          <a:xfrm>
            <a:off x="785786" y="2215400"/>
            <a:ext cx="7072362" cy="1237884"/>
            <a:chOff x="857224" y="1500174"/>
            <a:chExt cx="7072362" cy="1237884"/>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8" name="TextBox 7"/>
            <p:cNvSpPr txBox="1"/>
            <p:nvPr/>
          </p:nvSpPr>
          <p:spPr>
            <a:xfrm>
              <a:off x="1214414" y="1537729"/>
              <a:ext cx="6715172" cy="1200329"/>
            </a:xfrm>
            <a:prstGeom prst="rect">
              <a:avLst/>
            </a:prstGeom>
            <a:noFill/>
          </p:spPr>
          <p:txBody>
            <a:bodyPr wrap="square" rtlCol="0">
              <a:spAutoFit/>
            </a:bodyPr>
            <a:lstStyle/>
            <a:p>
              <a:r>
                <a:rPr lang="en-US" altLang="zh-CN" sz="2400" dirty="0" smtClean="0">
                  <a:latin typeface="Arial" pitchFamily="34" charset="0"/>
                  <a:cs typeface="Arial" pitchFamily="34" charset="0"/>
                </a:rPr>
                <a:t>Look at the pictures and read the conversations below. Then fill in the blanks using the words in brackets.</a:t>
              </a:r>
            </a:p>
          </p:txBody>
        </p:sp>
      </p:grpSp>
      <p:sp>
        <p:nvSpPr>
          <p:cNvPr id="9" name="矩形 8"/>
          <p:cNvSpPr/>
          <p:nvPr/>
        </p:nvSpPr>
        <p:spPr>
          <a:xfrm>
            <a:off x="1214414" y="3573852"/>
            <a:ext cx="5214974" cy="1569660"/>
          </a:xfrm>
          <a:prstGeom prst="rect">
            <a:avLst/>
          </a:prstGeom>
        </p:spPr>
        <p:txBody>
          <a:bodyPr wrap="square">
            <a:spAutoFit/>
          </a:bodyPr>
          <a:lstStyle/>
          <a:p>
            <a:pPr marL="457200" indent="-457200"/>
            <a:r>
              <a:rPr lang="en-US" altLang="zh-CN" sz="2400" dirty="0" smtClean="0">
                <a:solidFill>
                  <a:srgbClr val="FF0000"/>
                </a:solidFill>
              </a:rPr>
              <a:t>1</a:t>
            </a:r>
            <a:r>
              <a:rPr lang="en-US" altLang="zh-CN" sz="2400" i="1" dirty="0" smtClean="0">
                <a:solidFill>
                  <a:srgbClr val="FF0000"/>
                </a:solidFill>
              </a:rPr>
              <a:t> you should eat; a good</a:t>
            </a:r>
          </a:p>
          <a:p>
            <a:pPr marL="457200" indent="-457200"/>
            <a:r>
              <a:rPr lang="en-US" altLang="zh-CN" sz="2400" dirty="0" smtClean="0">
                <a:solidFill>
                  <a:srgbClr val="FF0000"/>
                </a:solidFill>
              </a:rPr>
              <a:t>2 </a:t>
            </a:r>
            <a:r>
              <a:rPr lang="en-US" altLang="zh-CN" sz="2400" i="1" dirty="0" smtClean="0">
                <a:solidFill>
                  <a:srgbClr val="FF0000"/>
                </a:solidFill>
              </a:rPr>
              <a:t>should not spend; You’re</a:t>
            </a:r>
          </a:p>
          <a:p>
            <a:pPr marL="457200" indent="-457200"/>
            <a:r>
              <a:rPr lang="en-US" altLang="zh-CN" sz="2400" dirty="0" smtClean="0">
                <a:solidFill>
                  <a:srgbClr val="FF0000"/>
                </a:solidFill>
              </a:rPr>
              <a:t>3 </a:t>
            </a:r>
            <a:r>
              <a:rPr lang="en-US" altLang="zh-CN" sz="2400" i="1" dirty="0" smtClean="0">
                <a:solidFill>
                  <a:srgbClr val="FF0000"/>
                </a:solidFill>
              </a:rPr>
              <a:t>Why don’t; am not sure that’s</a:t>
            </a:r>
          </a:p>
          <a:p>
            <a:pPr marL="457200" indent="-457200"/>
            <a:r>
              <a:rPr lang="en-US" altLang="zh-CN" sz="2400" dirty="0" smtClean="0">
                <a:solidFill>
                  <a:srgbClr val="FF0000"/>
                </a:solidFill>
              </a:rPr>
              <a:t>4 </a:t>
            </a:r>
            <a:r>
              <a:rPr lang="en-US" altLang="zh-CN" sz="2400" i="1" dirty="0" smtClean="0">
                <a:solidFill>
                  <a:srgbClr val="FF0000"/>
                </a:solidFill>
              </a:rPr>
              <a:t>it’s a good; suppose to</a:t>
            </a:r>
          </a:p>
        </p:txBody>
      </p:sp>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slide(fromBottom)">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slide(fromBottom)">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slide(fromBottom)">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slide(fromBottom)">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87699.gif">
            <a:hlinkClick r:id="rId2" action="ppaction://hlinksldjump"/>
          </p:cNvPr>
          <p:cNvPicPr>
            <a:picLocks noChangeAspect="1"/>
          </p:cNvPicPr>
          <p:nvPr/>
        </p:nvPicPr>
        <p:blipFill>
          <a:blip r:embed="rId3"/>
          <a:stretch>
            <a:fillRect/>
          </a:stretch>
        </p:blipFill>
        <p:spPr>
          <a:xfrm>
            <a:off x="8320118" y="6176986"/>
            <a:ext cx="466724" cy="466724"/>
          </a:xfrm>
          <a:prstGeom prst="rect">
            <a:avLst/>
          </a:prstGeom>
        </p:spPr>
      </p:pic>
      <p:sp>
        <p:nvSpPr>
          <p:cNvPr id="4" name="矩形 3"/>
          <p:cNvSpPr/>
          <p:nvPr/>
        </p:nvSpPr>
        <p:spPr>
          <a:xfrm>
            <a:off x="0" y="1"/>
            <a:ext cx="9144000" cy="114298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470527" y="1597871"/>
            <a:ext cx="8202947" cy="830997"/>
          </a:xfrm>
          <a:prstGeom prst="rect">
            <a:avLst/>
          </a:prstGeom>
          <a:noFill/>
        </p:spPr>
        <p:txBody>
          <a:bodyPr wrap="square" rtlCol="0">
            <a:spAutoFit/>
          </a:bodyPr>
          <a:lstStyle/>
          <a:p>
            <a:r>
              <a:rPr lang="en-US" altLang="zh-CN" sz="2400" dirty="0" smtClean="0"/>
              <a:t>Read the following quotes about learning. Do you agree with them? Why or why not?</a:t>
            </a:r>
          </a:p>
        </p:txBody>
      </p:sp>
      <p:sp>
        <p:nvSpPr>
          <p:cNvPr id="31" name="矩形 30"/>
          <p:cNvSpPr/>
          <p:nvPr/>
        </p:nvSpPr>
        <p:spPr>
          <a:xfrm>
            <a:off x="2286000" y="2967335"/>
            <a:ext cx="4572000" cy="369332"/>
          </a:xfrm>
          <a:prstGeom prst="rect">
            <a:avLst/>
          </a:prstGeom>
        </p:spPr>
        <p:txBody>
          <a:bodyPr>
            <a:spAutoFit/>
          </a:bodyPr>
          <a:lstStyle/>
          <a:p>
            <a:endParaRPr lang="en-US" altLang="zh-CN" dirty="0" smtClean="0"/>
          </a:p>
        </p:txBody>
      </p:sp>
      <p:sp>
        <p:nvSpPr>
          <p:cNvPr id="34" name="矩形 33"/>
          <p:cNvSpPr/>
          <p:nvPr/>
        </p:nvSpPr>
        <p:spPr>
          <a:xfrm>
            <a:off x="3857620" y="4000504"/>
            <a:ext cx="4572000" cy="369332"/>
          </a:xfrm>
          <a:prstGeom prst="rect">
            <a:avLst/>
          </a:prstGeom>
        </p:spPr>
        <p:txBody>
          <a:bodyPr>
            <a:spAutoFit/>
          </a:bodyPr>
          <a:lstStyle/>
          <a:p>
            <a:endParaRPr lang="en-US" altLang="zh-CN" dirty="0" smtClean="0"/>
          </a:p>
        </p:txBody>
      </p:sp>
      <p:sp>
        <p:nvSpPr>
          <p:cNvPr id="35" name="矩形标注 34"/>
          <p:cNvSpPr/>
          <p:nvPr/>
        </p:nvSpPr>
        <p:spPr>
          <a:xfrm>
            <a:off x="2285984" y="2643182"/>
            <a:ext cx="3000396" cy="785818"/>
          </a:xfrm>
          <a:prstGeom prst="wedgeRectCallout">
            <a:avLst>
              <a:gd name="adj1" fmla="val -25044"/>
              <a:gd name="adj2" fmla="val 81547"/>
            </a:avLst>
          </a:prstGeom>
        </p:spPr>
        <p:style>
          <a:lnRef idx="3">
            <a:schemeClr val="lt1"/>
          </a:lnRef>
          <a:fillRef idx="1">
            <a:schemeClr val="accent6"/>
          </a:fillRef>
          <a:effectRef idx="1">
            <a:schemeClr val="accent6"/>
          </a:effectRef>
          <a:fontRef idx="minor">
            <a:schemeClr val="lt1"/>
          </a:fontRef>
        </p:style>
        <p:txBody>
          <a:bodyPr rtlCol="0" anchor="ctr"/>
          <a:lstStyle/>
          <a:p>
            <a:r>
              <a:rPr lang="en-US" altLang="zh-CN" sz="2400" dirty="0" smtClean="0"/>
              <a:t>We learn by doing.</a:t>
            </a:r>
          </a:p>
          <a:p>
            <a:pPr algn="r"/>
            <a:r>
              <a:rPr lang="en-US" altLang="zh-CN" sz="2400" dirty="0" smtClean="0"/>
              <a:t>— Aristotle</a:t>
            </a:r>
          </a:p>
        </p:txBody>
      </p:sp>
      <p:sp>
        <p:nvSpPr>
          <p:cNvPr id="47" name="TextBox 46"/>
          <p:cNvSpPr txBox="1"/>
          <p:nvPr/>
        </p:nvSpPr>
        <p:spPr>
          <a:xfrm>
            <a:off x="470526" y="3847462"/>
            <a:ext cx="7744811" cy="1938992"/>
          </a:xfrm>
          <a:prstGeom prst="rect">
            <a:avLst/>
          </a:prstGeom>
          <a:noFill/>
        </p:spPr>
        <p:txBody>
          <a:bodyPr wrap="square" rtlCol="0">
            <a:spAutoFit/>
          </a:bodyPr>
          <a:lstStyle/>
          <a:p>
            <a:r>
              <a:rPr lang="en-US" altLang="zh-CN" sz="2400" b="1" i="1" dirty="0" smtClean="0">
                <a:solidFill>
                  <a:srgbClr val="0070C0"/>
                </a:solidFill>
              </a:rPr>
              <a:t>I partly agree with </a:t>
            </a:r>
            <a:r>
              <a:rPr lang="en-US" altLang="zh-CN" sz="2400" i="1" dirty="0" smtClean="0">
                <a:solidFill>
                  <a:srgbClr val="FF0000"/>
                </a:solidFill>
              </a:rPr>
              <a:t>the quote  because it is not the only way of learning:</a:t>
            </a:r>
          </a:p>
          <a:p>
            <a:pPr>
              <a:buFont typeface="Arial" pitchFamily="34" charset="0"/>
              <a:buChar char="•"/>
            </a:pPr>
            <a:r>
              <a:rPr lang="en-US" altLang="zh-CN" sz="2400" i="1" dirty="0" smtClean="0">
                <a:solidFill>
                  <a:srgbClr val="FF0000"/>
                </a:solidFill>
              </a:rPr>
              <a:t> We gain first-hand experience by interacting with the environment ;</a:t>
            </a:r>
          </a:p>
          <a:p>
            <a:pPr>
              <a:buFont typeface="Arial" pitchFamily="34" charset="0"/>
              <a:buChar char="•"/>
            </a:pPr>
            <a:r>
              <a:rPr lang="en-US" altLang="zh-CN" sz="2400" i="1" dirty="0" smtClean="0">
                <a:solidFill>
                  <a:srgbClr val="FF0000"/>
                </a:solidFill>
              </a:rPr>
              <a:t> We gain second-hand experience by reading books</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7">
                                            <p:txEl>
                                              <p:pRg st="0" end="0"/>
                                            </p:txEl>
                                          </p:spTgt>
                                        </p:tgtEl>
                                        <p:attrNameLst>
                                          <p:attrName>style.visibility</p:attrName>
                                        </p:attrNameLst>
                                      </p:cBhvr>
                                      <p:to>
                                        <p:strVal val="visible"/>
                                      </p:to>
                                    </p:set>
                                    <p:animEffect transition="in" filter="slide(fromBottom)">
                                      <p:cBhvr>
                                        <p:cTn id="17" dur="500"/>
                                        <p:tgtEl>
                                          <p:spTgt spid="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7">
                                            <p:txEl>
                                              <p:pRg st="1" end="1"/>
                                            </p:txEl>
                                          </p:spTgt>
                                        </p:tgtEl>
                                        <p:attrNameLst>
                                          <p:attrName>style.visibility</p:attrName>
                                        </p:attrNameLst>
                                      </p:cBhvr>
                                      <p:to>
                                        <p:strVal val="visible"/>
                                      </p:to>
                                    </p:set>
                                    <p:animEffect transition="in" filter="slide(fromBottom)">
                                      <p:cBhvr>
                                        <p:cTn id="22" dur="500"/>
                                        <p:tgtEl>
                                          <p:spTgt spid="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7">
                                            <p:txEl>
                                              <p:pRg st="2" end="2"/>
                                            </p:txEl>
                                          </p:spTgt>
                                        </p:tgtEl>
                                        <p:attrNameLst>
                                          <p:attrName>style.visibility</p:attrName>
                                        </p:attrNameLst>
                                      </p:cBhvr>
                                      <p:to>
                                        <p:strVal val="visible"/>
                                      </p:to>
                                    </p:set>
                                    <p:animEffect transition="in" filter="slide(fromBottom)">
                                      <p:cBhvr>
                                        <p:cTn id="27" dur="500"/>
                                        <p:tgtEl>
                                          <p:spTgt spid="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192338" y="2428868"/>
            <a:ext cx="6237182" cy="4185761"/>
          </a:xfrm>
          <a:prstGeom prst="rect">
            <a:avLst/>
          </a:prstGeom>
          <a:noFill/>
        </p:spPr>
        <p:txBody>
          <a:bodyPr wrap="square" rtlCol="0">
            <a:spAutoFit/>
          </a:bodyPr>
          <a:lstStyle/>
          <a:p>
            <a:r>
              <a:rPr lang="en-US" altLang="zh-CN" sz="2400" b="1" dirty="0" smtClean="0"/>
              <a:t>Situation 1</a:t>
            </a:r>
          </a:p>
          <a:p>
            <a:r>
              <a:rPr lang="en-US" altLang="zh-CN" sz="2400" dirty="0" smtClean="0">
                <a:solidFill>
                  <a:srgbClr val="993300"/>
                </a:solidFill>
              </a:rPr>
              <a:t>What should I do about my son?</a:t>
            </a:r>
            <a:endParaRPr lang="en-US" altLang="zh-CN" sz="1600" dirty="0" smtClean="0"/>
          </a:p>
          <a:p>
            <a:r>
              <a:rPr lang="en-US" altLang="zh-CN" sz="2000" dirty="0" smtClean="0"/>
              <a:t>B: How was your weekend?</a:t>
            </a:r>
          </a:p>
          <a:p>
            <a:r>
              <a:rPr lang="en-US" altLang="zh-CN" sz="2000" dirty="0" smtClean="0">
                <a:solidFill>
                  <a:srgbClr val="FF0000"/>
                </a:solidFill>
              </a:rPr>
              <a:t>A: </a:t>
            </a:r>
            <a:r>
              <a:rPr lang="en-US" altLang="zh-CN" sz="2000" b="1" i="1" dirty="0" smtClean="0">
                <a:solidFill>
                  <a:srgbClr val="0070C0"/>
                </a:solidFill>
              </a:rPr>
              <a:t>I spent the whole weekend</a:t>
            </a:r>
            <a:r>
              <a:rPr lang="en-US" altLang="zh-CN" sz="2000" i="1" dirty="0" smtClean="0">
                <a:solidFill>
                  <a:srgbClr val="FF0000"/>
                </a:solidFill>
              </a:rPr>
              <a:t>… tired</a:t>
            </a:r>
          </a:p>
          <a:p>
            <a:r>
              <a:rPr lang="en-US" altLang="zh-CN" sz="2000" i="1" dirty="0" smtClean="0"/>
              <a:t>B:</a:t>
            </a:r>
            <a:r>
              <a:rPr lang="en-US" altLang="zh-CN" sz="2000" i="1" dirty="0" smtClean="0">
                <a:solidFill>
                  <a:srgbClr val="FF0000"/>
                </a:solidFill>
              </a:rPr>
              <a:t> </a:t>
            </a:r>
            <a:r>
              <a:rPr lang="en-US" altLang="zh-CN" sz="2000" b="1" dirty="0" smtClean="0">
                <a:solidFill>
                  <a:srgbClr val="0070C0"/>
                </a:solidFill>
              </a:rPr>
              <a:t>Why don’t you </a:t>
            </a:r>
            <a:r>
              <a:rPr lang="en-US" altLang="zh-CN" sz="2000" dirty="0" smtClean="0"/>
              <a:t>ask your son to give you a hand?</a:t>
            </a:r>
          </a:p>
          <a:p>
            <a:r>
              <a:rPr lang="en-US" altLang="zh-CN" sz="2000" dirty="0" smtClean="0">
                <a:solidFill>
                  <a:srgbClr val="FF0000"/>
                </a:solidFill>
              </a:rPr>
              <a:t>A: </a:t>
            </a:r>
            <a:r>
              <a:rPr lang="en-US" altLang="zh-CN" sz="2000" i="1" dirty="0" smtClean="0">
                <a:solidFill>
                  <a:srgbClr val="FF0000"/>
                </a:solidFill>
              </a:rPr>
              <a:t>He needs to study …</a:t>
            </a:r>
            <a:endParaRPr lang="en-US" altLang="zh-CN" sz="2000" dirty="0" smtClean="0"/>
          </a:p>
          <a:p>
            <a:r>
              <a:rPr lang="en-US" altLang="zh-CN" sz="2000" dirty="0" smtClean="0"/>
              <a:t>B: </a:t>
            </a:r>
            <a:r>
              <a:rPr lang="en-US" altLang="zh-CN" sz="2000" b="1" dirty="0" smtClean="0">
                <a:solidFill>
                  <a:srgbClr val="0070C0"/>
                </a:solidFill>
              </a:rPr>
              <a:t>I think you should </a:t>
            </a:r>
            <a:r>
              <a:rPr lang="en-US" altLang="zh-CN" sz="2000" dirty="0" smtClean="0"/>
              <a:t>let him do some housework.</a:t>
            </a:r>
          </a:p>
          <a:p>
            <a:r>
              <a:rPr lang="en-US" altLang="zh-CN" sz="2000" dirty="0" smtClean="0">
                <a:solidFill>
                  <a:srgbClr val="FF0000"/>
                </a:solidFill>
              </a:rPr>
              <a:t>A: </a:t>
            </a:r>
            <a:r>
              <a:rPr lang="en-US" altLang="zh-CN" sz="2000" b="1" i="1" dirty="0" smtClean="0">
                <a:solidFill>
                  <a:srgbClr val="0070C0"/>
                </a:solidFill>
              </a:rPr>
              <a:t>You are right</a:t>
            </a:r>
            <a:r>
              <a:rPr lang="en-US" altLang="zh-CN" sz="2000" i="1" dirty="0" smtClean="0">
                <a:solidFill>
                  <a:srgbClr val="FF0000"/>
                </a:solidFill>
              </a:rPr>
              <a:t>. But … misses lessons…</a:t>
            </a:r>
          </a:p>
          <a:p>
            <a:r>
              <a:rPr lang="en-US" altLang="zh-CN" sz="2000" i="1" dirty="0" smtClean="0"/>
              <a:t>B: </a:t>
            </a:r>
            <a:r>
              <a:rPr lang="en-US" altLang="zh-CN" sz="2000" b="1" dirty="0" smtClean="0">
                <a:solidFill>
                  <a:srgbClr val="0070C0"/>
                </a:solidFill>
              </a:rPr>
              <a:t>I think you should </a:t>
            </a:r>
            <a:r>
              <a:rPr lang="en-US" altLang="zh-CN" sz="2000" dirty="0" smtClean="0"/>
              <a:t>have a talk with him.</a:t>
            </a:r>
          </a:p>
          <a:p>
            <a:r>
              <a:rPr lang="en-US" altLang="zh-CN" sz="2000" dirty="0" smtClean="0">
                <a:solidFill>
                  <a:srgbClr val="FF0000"/>
                </a:solidFill>
              </a:rPr>
              <a:t>A: </a:t>
            </a:r>
            <a:r>
              <a:rPr lang="en-US" altLang="zh-CN" sz="2000" b="1" i="1" dirty="0" smtClean="0">
                <a:solidFill>
                  <a:srgbClr val="0070C0"/>
                </a:solidFill>
              </a:rPr>
              <a:t>I agree with you</a:t>
            </a:r>
            <a:r>
              <a:rPr lang="en-US" altLang="zh-CN" sz="2000" i="1" dirty="0" smtClean="0">
                <a:solidFill>
                  <a:srgbClr val="FF0000"/>
                </a:solidFill>
              </a:rPr>
              <a:t>. He went out …</a:t>
            </a:r>
            <a:endParaRPr lang="en-US" altLang="zh-CN" sz="2000" dirty="0" smtClean="0"/>
          </a:p>
          <a:p>
            <a:r>
              <a:rPr lang="en-US" altLang="zh-CN" sz="2000" dirty="0" smtClean="0"/>
              <a:t>B: </a:t>
            </a:r>
            <a:r>
              <a:rPr lang="en-US" altLang="zh-CN" sz="2000" b="1" dirty="0" smtClean="0">
                <a:solidFill>
                  <a:srgbClr val="0070C0"/>
                </a:solidFill>
              </a:rPr>
              <a:t>If I were you, </a:t>
            </a:r>
            <a:r>
              <a:rPr lang="en-US" altLang="zh-CN" sz="2000" dirty="0" smtClean="0"/>
              <a:t>I’d talk with him as soon as possible</a:t>
            </a:r>
            <a:r>
              <a:rPr lang="en-US" altLang="zh-CN" sz="2000" b="1" i="1" dirty="0" smtClean="0"/>
              <a:t>.</a:t>
            </a:r>
          </a:p>
          <a:p>
            <a:r>
              <a:rPr lang="en-US" altLang="zh-CN" sz="2000" dirty="0" smtClean="0">
                <a:solidFill>
                  <a:srgbClr val="FF0000"/>
                </a:solidFill>
              </a:rPr>
              <a:t>A: </a:t>
            </a:r>
            <a:r>
              <a:rPr lang="en-US" altLang="zh-CN" sz="2000" b="1" i="1" dirty="0" smtClean="0">
                <a:solidFill>
                  <a:srgbClr val="0070C0"/>
                </a:solidFill>
              </a:rPr>
              <a:t>You are right</a:t>
            </a:r>
            <a:r>
              <a:rPr lang="en-US" altLang="zh-CN" sz="2000" i="1" dirty="0" smtClean="0">
                <a:solidFill>
                  <a:srgbClr val="FF0000"/>
                </a:solidFill>
              </a:rPr>
              <a:t>.</a:t>
            </a:r>
            <a:endParaRPr lang="en-US" altLang="zh-CN" sz="2000" b="1" i="1" dirty="0" smtClean="0"/>
          </a:p>
          <a:p>
            <a:endParaRPr lang="zh-CN" altLang="en-US" dirty="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slide(fromBottom)">
                                      <p:cBhvr>
                                        <p:cTn id="20" dur="500"/>
                                        <p:tgtEl>
                                          <p:spTgt spid="10">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slide(fromBottom)">
                                      <p:cBhvr>
                                        <p:cTn id="23" dur="500"/>
                                        <p:tgtEl>
                                          <p:spTgt spid="10">
                                            <p:txEl>
                                              <p:pRg st="3" end="3"/>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slide(fromBottom)">
                                      <p:cBhvr>
                                        <p:cTn id="26" dur="500"/>
                                        <p:tgtEl>
                                          <p:spTgt spid="10">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Effect transition="in" filter="slide(fromBottom)">
                                      <p:cBhvr>
                                        <p:cTn id="29" dur="500"/>
                                        <p:tgtEl>
                                          <p:spTgt spid="10">
                                            <p:txEl>
                                              <p:pRg st="5" end="5"/>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slide(fromBottom)">
                                      <p:cBhvr>
                                        <p:cTn id="32" dur="500"/>
                                        <p:tgtEl>
                                          <p:spTgt spid="10">
                                            <p:txEl>
                                              <p:pRg st="6" end="6"/>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Effect transition="in" filter="slide(fromBottom)">
                                      <p:cBhvr>
                                        <p:cTn id="35" dur="500"/>
                                        <p:tgtEl>
                                          <p:spTgt spid="10">
                                            <p:txEl>
                                              <p:pRg st="7" end="7"/>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10">
                                            <p:txEl>
                                              <p:pRg st="8" end="8"/>
                                            </p:txEl>
                                          </p:spTgt>
                                        </p:tgtEl>
                                        <p:attrNameLst>
                                          <p:attrName>style.visibility</p:attrName>
                                        </p:attrNameLst>
                                      </p:cBhvr>
                                      <p:to>
                                        <p:strVal val="visible"/>
                                      </p:to>
                                    </p:set>
                                    <p:animEffect transition="in" filter="slide(fromBottom)">
                                      <p:cBhvr>
                                        <p:cTn id="38" dur="500"/>
                                        <p:tgtEl>
                                          <p:spTgt spid="10">
                                            <p:txEl>
                                              <p:pRg st="8" end="8"/>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10">
                                            <p:txEl>
                                              <p:pRg st="9" end="9"/>
                                            </p:txEl>
                                          </p:spTgt>
                                        </p:tgtEl>
                                        <p:attrNameLst>
                                          <p:attrName>style.visibility</p:attrName>
                                        </p:attrNameLst>
                                      </p:cBhvr>
                                      <p:to>
                                        <p:strVal val="visible"/>
                                      </p:to>
                                    </p:set>
                                    <p:animEffect transition="in" filter="slide(fromBottom)">
                                      <p:cBhvr>
                                        <p:cTn id="41" dur="500"/>
                                        <p:tgtEl>
                                          <p:spTgt spid="10">
                                            <p:txEl>
                                              <p:pRg st="9" end="9"/>
                                            </p:txEl>
                                          </p:spTgt>
                                        </p:tgtEl>
                                      </p:cBhvr>
                                    </p:animEffect>
                                  </p:childTnLst>
                                </p:cTn>
                              </p:par>
                              <p:par>
                                <p:cTn id="42" presetID="12" presetClass="entr" presetSubtype="4" fill="hold" nodeType="withEffect">
                                  <p:stCondLst>
                                    <p:cond delay="0"/>
                                  </p:stCondLst>
                                  <p:childTnLst>
                                    <p:set>
                                      <p:cBhvr>
                                        <p:cTn id="43" dur="1" fill="hold">
                                          <p:stCondLst>
                                            <p:cond delay="0"/>
                                          </p:stCondLst>
                                        </p:cTn>
                                        <p:tgtEl>
                                          <p:spTgt spid="10">
                                            <p:txEl>
                                              <p:pRg st="10" end="10"/>
                                            </p:txEl>
                                          </p:spTgt>
                                        </p:tgtEl>
                                        <p:attrNameLst>
                                          <p:attrName>style.visibility</p:attrName>
                                        </p:attrNameLst>
                                      </p:cBhvr>
                                      <p:to>
                                        <p:strVal val="visible"/>
                                      </p:to>
                                    </p:set>
                                    <p:animEffect transition="in" filter="slide(fromBottom)">
                                      <p:cBhvr>
                                        <p:cTn id="44" dur="500"/>
                                        <p:tgtEl>
                                          <p:spTgt spid="10">
                                            <p:txEl>
                                              <p:pRg st="10" end="10"/>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animEffect transition="in" filter="slide(fromBottom)">
                                      <p:cBhvr>
                                        <p:cTn id="47"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071538" y="2518350"/>
            <a:ext cx="8286808" cy="3539430"/>
          </a:xfrm>
          <a:prstGeom prst="rect">
            <a:avLst/>
          </a:prstGeom>
          <a:noFill/>
        </p:spPr>
        <p:txBody>
          <a:bodyPr wrap="square" rtlCol="0">
            <a:spAutoFit/>
          </a:bodyPr>
          <a:lstStyle/>
          <a:p>
            <a:r>
              <a:rPr lang="en-US" altLang="zh-CN" sz="2400" b="1" dirty="0" smtClean="0"/>
              <a:t>Situation 2</a:t>
            </a:r>
          </a:p>
          <a:p>
            <a:r>
              <a:rPr lang="en-US" altLang="zh-CN" sz="2400" dirty="0" smtClean="0">
                <a:solidFill>
                  <a:srgbClr val="993300"/>
                </a:solidFill>
              </a:rPr>
              <a:t>My </a:t>
            </a:r>
            <a:r>
              <a:rPr lang="en-US" altLang="zh-CN" sz="2400" dirty="0" err="1" smtClean="0">
                <a:solidFill>
                  <a:srgbClr val="993300"/>
                </a:solidFill>
              </a:rPr>
              <a:t>flatmate</a:t>
            </a:r>
            <a:r>
              <a:rPr lang="en-US" altLang="zh-CN" sz="2400" dirty="0" smtClean="0">
                <a:solidFill>
                  <a:srgbClr val="993300"/>
                </a:solidFill>
              </a:rPr>
              <a:t> is driving me crazy!</a:t>
            </a:r>
            <a:endParaRPr lang="en-US" altLang="zh-CN" sz="1600" dirty="0" smtClean="0">
              <a:solidFill>
                <a:srgbClr val="993300"/>
              </a:solidFill>
            </a:endParaRPr>
          </a:p>
          <a:p>
            <a:r>
              <a:rPr lang="en-US" altLang="zh-CN" sz="2200" dirty="0" smtClean="0"/>
              <a:t>B: Many expensive clothes … Has she got lots of money?</a:t>
            </a:r>
          </a:p>
          <a:p>
            <a:r>
              <a:rPr lang="en-US" altLang="zh-CN" sz="2200" dirty="0" smtClean="0">
                <a:solidFill>
                  <a:srgbClr val="FF0000"/>
                </a:solidFill>
              </a:rPr>
              <a:t>A:</a:t>
            </a:r>
            <a:r>
              <a:rPr lang="en-US" altLang="zh-CN" sz="2200" i="1" dirty="0" smtClean="0">
                <a:solidFill>
                  <a:srgbClr val="FF0000"/>
                </a:solidFill>
              </a:rPr>
              <a:t> She borrowed money from me …</a:t>
            </a:r>
          </a:p>
          <a:p>
            <a:r>
              <a:rPr lang="en-US" altLang="zh-CN" sz="2200" dirty="0" smtClean="0"/>
              <a:t>B: Has she paid you back?</a:t>
            </a:r>
          </a:p>
          <a:p>
            <a:r>
              <a:rPr lang="en-US" altLang="zh-CN" sz="2200" dirty="0" smtClean="0">
                <a:solidFill>
                  <a:srgbClr val="FF0000"/>
                </a:solidFill>
              </a:rPr>
              <a:t>A: </a:t>
            </a:r>
            <a:r>
              <a:rPr lang="en-US" altLang="zh-CN" sz="2200" i="1" dirty="0" smtClean="0">
                <a:solidFill>
                  <a:srgbClr val="FF0000"/>
                </a:solidFill>
              </a:rPr>
              <a:t>No …</a:t>
            </a:r>
            <a:endParaRPr lang="en-US" altLang="zh-CN" sz="2200" dirty="0" smtClean="0"/>
          </a:p>
          <a:p>
            <a:r>
              <a:rPr lang="en-US" altLang="zh-CN" sz="2200" dirty="0" smtClean="0"/>
              <a:t>B: </a:t>
            </a:r>
            <a:r>
              <a:rPr lang="en-US" altLang="zh-CN" sz="2200" b="1" dirty="0" smtClean="0">
                <a:solidFill>
                  <a:schemeClr val="accent5"/>
                </a:solidFill>
              </a:rPr>
              <a:t>I think you really need to </a:t>
            </a:r>
            <a:r>
              <a:rPr lang="en-US" altLang="zh-CN" sz="2200" dirty="0" smtClean="0"/>
              <a:t>have it back?</a:t>
            </a:r>
          </a:p>
          <a:p>
            <a:r>
              <a:rPr lang="en-US" altLang="zh-CN" sz="2200" dirty="0" smtClean="0">
                <a:solidFill>
                  <a:srgbClr val="FF0000"/>
                </a:solidFill>
              </a:rPr>
              <a:t>A: </a:t>
            </a:r>
            <a:r>
              <a:rPr lang="en-US" altLang="zh-CN" sz="2200" b="1" i="1" dirty="0" smtClean="0">
                <a:solidFill>
                  <a:schemeClr val="accent5"/>
                </a:solidFill>
              </a:rPr>
              <a:t>I think so</a:t>
            </a:r>
            <a:r>
              <a:rPr lang="en-US" altLang="zh-CN" sz="2200" i="1" dirty="0" smtClean="0">
                <a:solidFill>
                  <a:srgbClr val="FF0000"/>
                </a:solidFill>
              </a:rPr>
              <a:t>, but how …?</a:t>
            </a:r>
            <a:endParaRPr lang="en-US" altLang="zh-CN" sz="2200" dirty="0" smtClean="0"/>
          </a:p>
          <a:p>
            <a:r>
              <a:rPr lang="en-US" altLang="zh-CN" sz="2200" dirty="0" smtClean="0"/>
              <a:t>B: </a:t>
            </a:r>
            <a:r>
              <a:rPr lang="en-US" altLang="zh-CN" sz="2200" b="1" dirty="0" smtClean="0">
                <a:solidFill>
                  <a:schemeClr val="accent5"/>
                </a:solidFill>
              </a:rPr>
              <a:t>Have you tried</a:t>
            </a:r>
            <a:r>
              <a:rPr lang="en-US" altLang="zh-CN" sz="2200" dirty="0" smtClean="0"/>
              <a:t> asking her to sell the clothes  she never wears?</a:t>
            </a:r>
          </a:p>
          <a:p>
            <a:r>
              <a:rPr lang="en-US" altLang="zh-CN" sz="2200" dirty="0" smtClean="0">
                <a:solidFill>
                  <a:srgbClr val="FF0000"/>
                </a:solidFill>
              </a:rPr>
              <a:t>A: </a:t>
            </a:r>
            <a:r>
              <a:rPr lang="en-US" altLang="zh-CN" sz="2200" b="1" i="1" dirty="0" smtClean="0">
                <a:solidFill>
                  <a:schemeClr val="accent5"/>
                </a:solidFill>
              </a:rPr>
              <a:t>That’s a good idea</a:t>
            </a:r>
            <a:r>
              <a:rPr lang="en-US" altLang="zh-CN" sz="2200" i="1" dirty="0" smtClean="0">
                <a:solidFill>
                  <a:srgbClr val="FF0000"/>
                </a:solidFill>
              </a:rPr>
              <a:t>. </a:t>
            </a:r>
            <a:endParaRPr lang="en-US" altLang="zh-CN" sz="2200" dirty="0" smtClean="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slide(fromBottom)">
                                      <p:cBhvr>
                                        <p:cTn id="15" dur="500"/>
                                        <p:tgtEl>
                                          <p:spTgt spid="10">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slide(fromBottom)">
                                      <p:cBhvr>
                                        <p:cTn id="18" dur="500"/>
                                        <p:tgtEl>
                                          <p:spTgt spid="10">
                                            <p:txEl>
                                              <p:pRg st="3" end="3"/>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slide(fromBottom)">
                                      <p:cBhvr>
                                        <p:cTn id="21" dur="500"/>
                                        <p:tgtEl>
                                          <p:spTgt spid="10">
                                            <p:txEl>
                                              <p:pRg st="4" end="4"/>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slide(fromBottom)">
                                      <p:cBhvr>
                                        <p:cTn id="24" dur="500"/>
                                        <p:tgtEl>
                                          <p:spTgt spid="10">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slide(fromBottom)">
                                      <p:cBhvr>
                                        <p:cTn id="27" dur="500"/>
                                        <p:tgtEl>
                                          <p:spTgt spid="10">
                                            <p:txEl>
                                              <p:pRg st="6" end="6"/>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slide(fromBottom)">
                                      <p:cBhvr>
                                        <p:cTn id="30" dur="500"/>
                                        <p:tgtEl>
                                          <p:spTgt spid="10">
                                            <p:txEl>
                                              <p:pRg st="7" end="7"/>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0">
                                            <p:txEl>
                                              <p:pRg st="8" end="8"/>
                                            </p:txEl>
                                          </p:spTgt>
                                        </p:tgtEl>
                                        <p:attrNameLst>
                                          <p:attrName>style.visibility</p:attrName>
                                        </p:attrNameLst>
                                      </p:cBhvr>
                                      <p:to>
                                        <p:strVal val="visible"/>
                                      </p:to>
                                    </p:set>
                                    <p:animEffect transition="in" filter="slide(fromBottom)">
                                      <p:cBhvr>
                                        <p:cTn id="33" dur="500"/>
                                        <p:tgtEl>
                                          <p:spTgt spid="10">
                                            <p:txEl>
                                              <p:pRg st="8" end="8"/>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10">
                                            <p:txEl>
                                              <p:pRg st="9" end="9"/>
                                            </p:txEl>
                                          </p:spTgt>
                                        </p:tgtEl>
                                        <p:attrNameLst>
                                          <p:attrName>style.visibility</p:attrName>
                                        </p:attrNameLst>
                                      </p:cBhvr>
                                      <p:to>
                                        <p:strVal val="visible"/>
                                      </p:to>
                                    </p:set>
                                    <p:animEffect transition="in" filter="slide(fromBottom)">
                                      <p:cBhvr>
                                        <p:cTn id="36"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142976" y="2518350"/>
            <a:ext cx="7858180" cy="3539430"/>
          </a:xfrm>
          <a:prstGeom prst="rect">
            <a:avLst/>
          </a:prstGeom>
          <a:noFill/>
        </p:spPr>
        <p:txBody>
          <a:bodyPr wrap="square" rtlCol="0">
            <a:spAutoFit/>
          </a:bodyPr>
          <a:lstStyle/>
          <a:p>
            <a:r>
              <a:rPr lang="en-US" altLang="zh-CN" sz="2400" b="1" dirty="0" smtClean="0"/>
              <a:t>Situation 3</a:t>
            </a:r>
          </a:p>
          <a:p>
            <a:r>
              <a:rPr lang="en-US" altLang="zh-CN" sz="2400" dirty="0" smtClean="0">
                <a:solidFill>
                  <a:srgbClr val="993300"/>
                </a:solidFill>
              </a:rPr>
              <a:t>Should I help my friend find a girlfriend?</a:t>
            </a:r>
            <a:endParaRPr lang="en-US" altLang="zh-CN" sz="1600" dirty="0" smtClean="0">
              <a:solidFill>
                <a:srgbClr val="993300"/>
              </a:solidFill>
            </a:endParaRPr>
          </a:p>
          <a:p>
            <a:r>
              <a:rPr lang="en-US" altLang="zh-CN" sz="2200" dirty="0" smtClean="0"/>
              <a:t>A: Bob is getting even fatter...</a:t>
            </a:r>
          </a:p>
          <a:p>
            <a:r>
              <a:rPr lang="en-US" altLang="zh-CN" sz="2200" dirty="0" smtClean="0">
                <a:solidFill>
                  <a:srgbClr val="FF0000"/>
                </a:solidFill>
              </a:rPr>
              <a:t>B: </a:t>
            </a:r>
            <a:r>
              <a:rPr lang="en-US" altLang="zh-CN" sz="2200" b="1" i="1" dirty="0" smtClean="0">
                <a:solidFill>
                  <a:schemeClr val="accent5"/>
                </a:solidFill>
              </a:rPr>
              <a:t>I think he should </a:t>
            </a:r>
            <a:r>
              <a:rPr lang="en-US" altLang="zh-CN" sz="2200" i="1" dirty="0" smtClean="0">
                <a:solidFill>
                  <a:srgbClr val="FF0000"/>
                </a:solidFill>
              </a:rPr>
              <a:t>go to the gym…</a:t>
            </a:r>
            <a:endParaRPr lang="en-US" altLang="zh-CN" sz="2200" dirty="0" smtClean="0"/>
          </a:p>
          <a:p>
            <a:r>
              <a:rPr lang="en-US" altLang="zh-CN" sz="2200" dirty="0" smtClean="0"/>
              <a:t>A: Right. Also, Bob buys takeaway meals.</a:t>
            </a:r>
          </a:p>
          <a:p>
            <a:r>
              <a:rPr lang="en-US" altLang="zh-CN" sz="2200" dirty="0" smtClean="0">
                <a:solidFill>
                  <a:srgbClr val="FF0000"/>
                </a:solidFill>
              </a:rPr>
              <a:t>B:</a:t>
            </a:r>
            <a:r>
              <a:rPr lang="en-US" altLang="zh-CN" sz="2200" b="1" i="1" dirty="0" smtClean="0">
                <a:solidFill>
                  <a:srgbClr val="FF0000"/>
                </a:solidFill>
              </a:rPr>
              <a:t> </a:t>
            </a:r>
            <a:r>
              <a:rPr lang="en-US" altLang="zh-CN" sz="2200" b="1" i="1" dirty="0" smtClean="0">
                <a:solidFill>
                  <a:schemeClr val="accent5"/>
                </a:solidFill>
              </a:rPr>
              <a:t>Then perhaps he should </a:t>
            </a:r>
            <a:r>
              <a:rPr lang="en-US" altLang="zh-CN" sz="2200" i="1" dirty="0" smtClean="0">
                <a:solidFill>
                  <a:srgbClr val="FF0000"/>
                </a:solidFill>
              </a:rPr>
              <a:t>try to change his diet.</a:t>
            </a:r>
          </a:p>
          <a:p>
            <a:r>
              <a:rPr lang="en-US" altLang="zh-CN" sz="2200" dirty="0" smtClean="0"/>
              <a:t>A: Good idea. Bob likes watching TV.</a:t>
            </a:r>
            <a:endParaRPr lang="en-US" altLang="zh-CN" sz="2200" dirty="0" smtClean="0">
              <a:solidFill>
                <a:srgbClr val="FF0000"/>
              </a:solidFill>
            </a:endParaRPr>
          </a:p>
          <a:p>
            <a:r>
              <a:rPr lang="en-US" altLang="zh-CN" sz="2200" dirty="0" smtClean="0">
                <a:solidFill>
                  <a:srgbClr val="FF0000"/>
                </a:solidFill>
              </a:rPr>
              <a:t>B: </a:t>
            </a:r>
            <a:r>
              <a:rPr lang="en-US" altLang="zh-CN" sz="2200" b="1" i="1" dirty="0" smtClean="0">
                <a:solidFill>
                  <a:schemeClr val="accent5"/>
                </a:solidFill>
              </a:rPr>
              <a:t>I really think </a:t>
            </a:r>
            <a:r>
              <a:rPr lang="en-US" altLang="zh-CN" sz="2200" i="1" dirty="0" smtClean="0">
                <a:solidFill>
                  <a:srgbClr val="FF0000"/>
                </a:solidFill>
              </a:rPr>
              <a:t>he should change his way of living.</a:t>
            </a:r>
          </a:p>
          <a:p>
            <a:r>
              <a:rPr lang="en-US" altLang="zh-CN" sz="2200" dirty="0" smtClean="0"/>
              <a:t>A: </a:t>
            </a:r>
            <a:r>
              <a:rPr lang="en-US" altLang="zh-CN" sz="2200" b="1" i="1" dirty="0" smtClean="0">
                <a:solidFill>
                  <a:schemeClr val="accent5"/>
                </a:solidFill>
              </a:rPr>
              <a:t>Exactly</a:t>
            </a:r>
            <a:r>
              <a:rPr lang="en-US" altLang="zh-CN" sz="2200" dirty="0" smtClean="0"/>
              <a:t>. I think he probably should change his job.</a:t>
            </a:r>
          </a:p>
          <a:p>
            <a:r>
              <a:rPr lang="en-US" altLang="zh-CN" sz="2200" dirty="0" smtClean="0">
                <a:solidFill>
                  <a:srgbClr val="FF0000"/>
                </a:solidFill>
              </a:rPr>
              <a:t>B: </a:t>
            </a:r>
            <a:r>
              <a:rPr lang="en-US" altLang="zh-CN" sz="2200" b="1" i="1" dirty="0" smtClean="0">
                <a:solidFill>
                  <a:schemeClr val="accent5"/>
                </a:solidFill>
              </a:rPr>
              <a:t>That’s a good idea</a:t>
            </a:r>
            <a:r>
              <a:rPr lang="en-US" altLang="zh-CN" sz="2200" i="1" dirty="0" smtClean="0">
                <a:solidFill>
                  <a:srgbClr val="FF0000"/>
                </a:solidFill>
              </a:rPr>
              <a:t>. </a:t>
            </a:r>
            <a:endParaRPr lang="en-US" altLang="zh-CN" sz="2200" dirty="0" smtClean="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slide(fromBottom)">
                                      <p:cBhvr>
                                        <p:cTn id="15" dur="500"/>
                                        <p:tgtEl>
                                          <p:spTgt spid="10">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slide(fromBottom)">
                                      <p:cBhvr>
                                        <p:cTn id="18" dur="500"/>
                                        <p:tgtEl>
                                          <p:spTgt spid="10">
                                            <p:txEl>
                                              <p:pRg st="3" end="3"/>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slide(fromBottom)">
                                      <p:cBhvr>
                                        <p:cTn id="21" dur="500"/>
                                        <p:tgtEl>
                                          <p:spTgt spid="10">
                                            <p:txEl>
                                              <p:pRg st="4" end="4"/>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slide(fromBottom)">
                                      <p:cBhvr>
                                        <p:cTn id="24" dur="500"/>
                                        <p:tgtEl>
                                          <p:spTgt spid="10">
                                            <p:txEl>
                                              <p:pRg st="5" end="5"/>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slide(fromBottom)">
                                      <p:cBhvr>
                                        <p:cTn id="27" dur="500"/>
                                        <p:tgtEl>
                                          <p:spTgt spid="10">
                                            <p:txEl>
                                              <p:pRg st="6" end="6"/>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slide(fromBottom)">
                                      <p:cBhvr>
                                        <p:cTn id="30" dur="500"/>
                                        <p:tgtEl>
                                          <p:spTgt spid="10">
                                            <p:txEl>
                                              <p:pRg st="7" end="7"/>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0">
                                            <p:txEl>
                                              <p:pRg st="8" end="8"/>
                                            </p:txEl>
                                          </p:spTgt>
                                        </p:tgtEl>
                                        <p:attrNameLst>
                                          <p:attrName>style.visibility</p:attrName>
                                        </p:attrNameLst>
                                      </p:cBhvr>
                                      <p:to>
                                        <p:strVal val="visible"/>
                                      </p:to>
                                    </p:set>
                                    <p:animEffect transition="in" filter="slide(fromBottom)">
                                      <p:cBhvr>
                                        <p:cTn id="33" dur="500"/>
                                        <p:tgtEl>
                                          <p:spTgt spid="10">
                                            <p:txEl>
                                              <p:pRg st="8" end="8"/>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10">
                                            <p:txEl>
                                              <p:pRg st="9" end="9"/>
                                            </p:txEl>
                                          </p:spTgt>
                                        </p:tgtEl>
                                        <p:attrNameLst>
                                          <p:attrName>style.visibility</p:attrName>
                                        </p:attrNameLst>
                                      </p:cBhvr>
                                      <p:to>
                                        <p:strVal val="visible"/>
                                      </p:to>
                                    </p:set>
                                    <p:animEffect transition="in" filter="slide(fromBottom)">
                                      <p:cBhvr>
                                        <p:cTn id="36"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Read Passages for information.</a:t>
              </a:r>
            </a:p>
          </p:txBody>
        </p:sp>
      </p:gr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t>Get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357290" y="2786058"/>
          <a:ext cx="7072362" cy="3752471"/>
        </p:xfrm>
        <a:graphic>
          <a:graphicData uri="http://schemas.openxmlformats.org/drawingml/2006/table">
            <a:tbl>
              <a:tblPr firstRow="1" bandRow="1">
                <a:tableStyleId>{5C22544A-7EE6-4342-B048-85BDC9FD1C3A}</a:tableStyleId>
              </a:tblPr>
              <a:tblGrid>
                <a:gridCol w="2958845"/>
                <a:gridCol w="4113517"/>
              </a:tblGrid>
              <a:tr h="1143008">
                <a:tc>
                  <a:txBody>
                    <a:bodyPr/>
                    <a:lstStyle/>
                    <a:p>
                      <a:pPr algn="ctr"/>
                      <a:r>
                        <a:rPr lang="en-US" altLang="zh-CN" sz="2400" dirty="0" smtClean="0"/>
                        <a:t>Learning by listening</a:t>
                      </a:r>
                      <a:endParaRPr lang="zh-CN" altLang="en-US" sz="2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zh-CN" altLang="en-US" dirty="0"/>
                    </a:p>
                  </a:txBody>
                  <a:tcPr>
                    <a:lnL w="12700" cmpd="sng">
                      <a:noFill/>
                    </a:lnL>
                    <a:noFill/>
                  </a:tcPr>
                </a:tc>
              </a:tr>
              <a:tr h="1250297">
                <a:tc>
                  <a:txBody>
                    <a:bodyPr/>
                    <a:lstStyle/>
                    <a:p>
                      <a:pPr algn="ctr"/>
                      <a:r>
                        <a:rPr lang="en-US" altLang="zh-CN" sz="2400" dirty="0" smtClean="0"/>
                        <a:t>Starting</a:t>
                      </a:r>
                      <a:r>
                        <a:rPr lang="en-US" altLang="zh-CN" sz="2400" baseline="0" dirty="0" smtClean="0"/>
                        <a:t> young</a:t>
                      </a:r>
                      <a:endParaRPr lang="zh-CN" altLang="en-US" sz="2400" dirty="0"/>
                    </a:p>
                  </a:txBody>
                  <a:tcPr anchor="ctr">
                    <a:lnT w="38100" cmpd="sng">
                      <a:noFill/>
                    </a:lnT>
                  </a:tcPr>
                </a:tc>
                <a:tc>
                  <a:txBody>
                    <a:bodyPr/>
                    <a:lstStyle/>
                    <a:p>
                      <a:endParaRPr lang="zh-CN" altLang="en-US" dirty="0"/>
                    </a:p>
                  </a:txBody>
                  <a:tcPr>
                    <a:noFill/>
                  </a:tcPr>
                </a:tc>
              </a:tr>
              <a:tr h="1359166">
                <a:tc>
                  <a:txBody>
                    <a:bodyPr/>
                    <a:lstStyle/>
                    <a:p>
                      <a:pPr algn="ctr"/>
                      <a:r>
                        <a:rPr lang="en-US" altLang="zh-CN" sz="2400" dirty="0" smtClean="0"/>
                        <a:t>Homeschooling</a:t>
                      </a:r>
                      <a:endParaRPr lang="zh-CN" altLang="en-US" sz="2400" dirty="0"/>
                    </a:p>
                  </a:txBody>
                  <a:tcPr anchor="ctr"/>
                </a:tc>
                <a:tc>
                  <a:txBody>
                    <a:bodyPr/>
                    <a:lstStyle/>
                    <a:p>
                      <a:endParaRPr lang="zh-CN" altLang="en-US" dirty="0"/>
                    </a:p>
                  </a:txBody>
                  <a:tcPr>
                    <a:noFill/>
                  </a:tcPr>
                </a:tc>
              </a:tr>
            </a:tbl>
          </a:graphicData>
        </a:graphic>
      </p:graphicFrame>
      <p:grpSp>
        <p:nvGrpSpPr>
          <p:cNvPr id="16" name="组合 15"/>
          <p:cNvGrpSpPr/>
          <p:nvPr/>
        </p:nvGrpSpPr>
        <p:grpSpPr>
          <a:xfrm>
            <a:off x="4357686" y="2786058"/>
            <a:ext cx="1168612" cy="3786213"/>
            <a:chOff x="4357686" y="2786058"/>
            <a:chExt cx="1025736" cy="4001413"/>
          </a:xfrm>
        </p:grpSpPr>
        <p:pic>
          <p:nvPicPr>
            <p:cNvPr id="13" name="图片 12" descr="B2u1_页面_13_图像_0002.jpg"/>
            <p:cNvPicPr>
              <a:picLocks noChangeAspect="1"/>
            </p:cNvPicPr>
            <p:nvPr/>
          </p:nvPicPr>
          <p:blipFill>
            <a:blip r:embed="rId4"/>
            <a:stretch>
              <a:fillRect/>
            </a:stretch>
          </p:blipFill>
          <p:spPr>
            <a:xfrm>
              <a:off x="4357686" y="2786058"/>
              <a:ext cx="1025734" cy="1285884"/>
            </a:xfrm>
            <a:prstGeom prst="rect">
              <a:avLst/>
            </a:prstGeom>
          </p:spPr>
        </p:pic>
        <p:pic>
          <p:nvPicPr>
            <p:cNvPr id="14" name="图片 13" descr="B2u1_页面_13_图像_0003.jpg"/>
            <p:cNvPicPr>
              <a:picLocks noChangeAspect="1"/>
            </p:cNvPicPr>
            <p:nvPr/>
          </p:nvPicPr>
          <p:blipFill>
            <a:blip r:embed="rId5"/>
            <a:stretch>
              <a:fillRect/>
            </a:stretch>
          </p:blipFill>
          <p:spPr>
            <a:xfrm>
              <a:off x="4357687" y="4000504"/>
              <a:ext cx="1025735" cy="1285884"/>
            </a:xfrm>
            <a:prstGeom prst="rect">
              <a:avLst/>
            </a:prstGeom>
          </p:spPr>
        </p:pic>
        <p:pic>
          <p:nvPicPr>
            <p:cNvPr id="15" name="图片 14" descr="B2u1_页面_13_图像_0004.jpg"/>
            <p:cNvPicPr>
              <a:picLocks noChangeAspect="1"/>
            </p:cNvPicPr>
            <p:nvPr/>
          </p:nvPicPr>
          <p:blipFill>
            <a:blip r:embed="rId6"/>
            <a:stretch>
              <a:fillRect/>
            </a:stretch>
          </p:blipFill>
          <p:spPr>
            <a:xfrm>
              <a:off x="4357686" y="5286388"/>
              <a:ext cx="1000132" cy="150108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par>
                                <p:cTn id="13" presetID="9"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Take notes in the table</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6" name="表格 15"/>
          <p:cNvGraphicFramePr>
            <a:graphicFrameLocks noGrp="1"/>
          </p:cNvGraphicFramePr>
          <p:nvPr/>
        </p:nvGraphicFramePr>
        <p:xfrm>
          <a:off x="1071538" y="2786059"/>
          <a:ext cx="7643866" cy="2857520"/>
        </p:xfrm>
        <a:graphic>
          <a:graphicData uri="http://schemas.openxmlformats.org/drawingml/2006/table">
            <a:tbl>
              <a:tblPr/>
              <a:tblGrid>
                <a:gridCol w="1463718"/>
                <a:gridCol w="2520848"/>
                <a:gridCol w="1748333"/>
                <a:gridCol w="1910967"/>
              </a:tblGrid>
              <a:tr h="437152">
                <a:tc>
                  <a:txBody>
                    <a:bodyPr/>
                    <a:lstStyle/>
                    <a:p>
                      <a:pPr algn="ctr">
                        <a:spcAft>
                          <a:spcPts val="0"/>
                        </a:spcAft>
                      </a:pPr>
                      <a:r>
                        <a:rPr lang="en-US" sz="2000" b="1" kern="100" dirty="0" smtClean="0">
                          <a:solidFill>
                            <a:srgbClr val="FFFFFF"/>
                          </a:solidFill>
                          <a:latin typeface="+mn-lt"/>
                          <a:cs typeface="Sabon LT Std"/>
                        </a:rPr>
                        <a:t>Method</a:t>
                      </a:r>
                      <a:r>
                        <a:rPr lang="en-US" altLang="zh-CN" sz="2000" b="1" kern="100" dirty="0" smtClean="0">
                          <a:solidFill>
                            <a:srgbClr val="FFFFFF"/>
                          </a:solidFill>
                          <a:latin typeface="+mn-lt"/>
                          <a:cs typeface="Sabon LT Std"/>
                        </a:rPr>
                        <a:t>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2000" b="1" kern="100" dirty="0" smtClean="0">
                          <a:solidFill>
                            <a:srgbClr val="FFFFFF"/>
                          </a:solidFill>
                          <a:latin typeface="+mn-lt"/>
                          <a:cs typeface="Sabon LT Std"/>
                        </a:rPr>
                        <a:t>Differences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2000" b="1" kern="100" dirty="0" smtClean="0">
                          <a:solidFill>
                            <a:srgbClr val="FFFFFF"/>
                          </a:solidFill>
                          <a:latin typeface="+mn-lt"/>
                          <a:cs typeface="Sabon LT Std"/>
                        </a:rPr>
                        <a:t>Likes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2000" b="1" kern="100" dirty="0" smtClean="0">
                          <a:solidFill>
                            <a:srgbClr val="FFFFFF"/>
                          </a:solidFill>
                          <a:latin typeface="+mn-lt"/>
                          <a:cs typeface="Sabon LT Std"/>
                        </a:rPr>
                        <a:t>Dislikes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420368">
                <a:tc>
                  <a:txBody>
                    <a:bodyPr/>
                    <a:lstStyle/>
                    <a:p>
                      <a:pPr algn="l">
                        <a:spcAft>
                          <a:spcPts val="0"/>
                        </a:spcAft>
                      </a:pPr>
                      <a:r>
                        <a:rPr lang="en-US" sz="2000" kern="100" dirty="0">
                          <a:solidFill>
                            <a:srgbClr val="221E1F"/>
                          </a:solidFill>
                          <a:latin typeface="+mn-lt"/>
                          <a:cs typeface="Sabon LT Std"/>
                        </a:rPr>
                        <a:t>Learning by listening</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indent="-177800" algn="l">
                        <a:spcAft>
                          <a:spcPts val="0"/>
                        </a:spcAft>
                        <a:buFont typeface="Arial" pitchFamily="34" charset="0"/>
                        <a:buNone/>
                      </a:pPr>
                      <a:endParaRPr lang="zh-CN" sz="2000" i="1" kern="100" dirty="0">
                        <a:solidFill>
                          <a:srgbClr val="FF0000"/>
                        </a:solidFill>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indent="-177800" algn="l">
                        <a:spcAft>
                          <a:spcPts val="0"/>
                        </a:spcAft>
                      </a:pPr>
                      <a:endParaRPr lang="zh-CN" sz="2000" i="1" kern="100" dirty="0">
                        <a:solidFill>
                          <a:srgbClr val="FF0000"/>
                        </a:solidFill>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152400" algn="l">
                        <a:spcAft>
                          <a:spcPts val="0"/>
                        </a:spcAft>
                      </a:pPr>
                      <a:endParaRPr lang="zh-CN" sz="2000" i="1" kern="100" dirty="0">
                        <a:solidFill>
                          <a:srgbClr val="FF0000"/>
                        </a:solidFill>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71736" y="3286124"/>
            <a:ext cx="2428892" cy="2585323"/>
          </a:xfrm>
          <a:prstGeom prst="rect">
            <a:avLst/>
          </a:prstGeom>
          <a:noFill/>
        </p:spPr>
        <p:txBody>
          <a:bodyPr wrap="square" rtlCol="0">
            <a:spAutoFit/>
          </a:bodyPr>
          <a:lstStyle/>
          <a:p>
            <a:pPr marL="177800" indent="-177800"/>
            <a:r>
              <a:rPr lang="en-US" altLang="zh-CN" i="1" kern="100" dirty="0" smtClean="0">
                <a:solidFill>
                  <a:srgbClr val="FF0000"/>
                </a:solidFill>
                <a:ea typeface="Optima"/>
                <a:cs typeface="Optima"/>
              </a:rPr>
              <a:t>• </a:t>
            </a:r>
            <a:r>
              <a:rPr lang="en-US" i="1" kern="100" dirty="0" smtClean="0">
                <a:solidFill>
                  <a:srgbClr val="FF0000"/>
                </a:solidFill>
                <a:cs typeface="Sabon LT Std"/>
              </a:rPr>
              <a:t>No textbooks, tests, exams.</a:t>
            </a:r>
            <a:endParaRPr lang="zh-CN" altLang="en-US" i="1" kern="100" dirty="0" smtClean="0">
              <a:solidFill>
                <a:srgbClr val="FF0000"/>
              </a:solidFill>
              <a:cs typeface="Times New Roman"/>
            </a:endParaRPr>
          </a:p>
          <a:p>
            <a:pPr marL="177800" indent="-177800"/>
            <a:r>
              <a:rPr lang="en-US" altLang="zh-CN" i="1" kern="100" dirty="0" smtClean="0">
                <a:solidFill>
                  <a:srgbClr val="FF0000"/>
                </a:solidFill>
                <a:ea typeface="Optima"/>
                <a:cs typeface="Optima"/>
              </a:rPr>
              <a:t>•</a:t>
            </a:r>
            <a:r>
              <a:rPr lang="en-US" i="1" kern="100" dirty="0" smtClean="0">
                <a:solidFill>
                  <a:srgbClr val="FF0000"/>
                </a:solidFill>
                <a:ea typeface="Optima"/>
                <a:cs typeface="Optima"/>
              </a:rPr>
              <a:t>	</a:t>
            </a:r>
            <a:r>
              <a:rPr lang="en-US" i="1" kern="100" dirty="0" smtClean="0">
                <a:solidFill>
                  <a:srgbClr val="FF0000"/>
                </a:solidFill>
                <a:cs typeface="Sabon LT Std"/>
              </a:rPr>
              <a:t>Learn by music.</a:t>
            </a:r>
            <a:endParaRPr lang="zh-CN" altLang="en-US" i="1" kern="100" dirty="0" smtClean="0">
              <a:solidFill>
                <a:srgbClr val="FF0000"/>
              </a:solidFill>
              <a:cs typeface="Times New Roman"/>
            </a:endParaRPr>
          </a:p>
          <a:p>
            <a:pPr marL="177800" indent="-177800"/>
            <a:r>
              <a:rPr lang="en-US" altLang="zh-CN" i="1" kern="100" dirty="0" smtClean="0">
                <a:solidFill>
                  <a:srgbClr val="FF0000"/>
                </a:solidFill>
                <a:ea typeface="Optima"/>
                <a:cs typeface="Optima"/>
              </a:rPr>
              <a:t>•</a:t>
            </a:r>
            <a:r>
              <a:rPr lang="en-US" i="1" kern="100" dirty="0" smtClean="0">
                <a:solidFill>
                  <a:srgbClr val="FF0000"/>
                </a:solidFill>
                <a:ea typeface="Optima"/>
                <a:cs typeface="Optima"/>
              </a:rPr>
              <a:t>	</a:t>
            </a:r>
            <a:r>
              <a:rPr lang="en-US" i="1" kern="100" dirty="0" smtClean="0">
                <a:solidFill>
                  <a:srgbClr val="FF0000"/>
                </a:solidFill>
                <a:cs typeface="Sabon LT Std"/>
              </a:rPr>
              <a:t>Learn gardening and how to concentrate.</a:t>
            </a:r>
            <a:endParaRPr lang="zh-CN" altLang="en-US" i="1" kern="100" dirty="0" smtClean="0">
              <a:solidFill>
                <a:srgbClr val="FF0000"/>
              </a:solidFill>
              <a:cs typeface="Times New Roman"/>
            </a:endParaRPr>
          </a:p>
          <a:p>
            <a:pPr marL="177800" indent="-177800"/>
            <a:r>
              <a:rPr lang="en-US" altLang="zh-CN" i="1" kern="100" dirty="0" smtClean="0">
                <a:solidFill>
                  <a:srgbClr val="FF0000"/>
                </a:solidFill>
                <a:ea typeface="Optima"/>
                <a:cs typeface="Optima"/>
              </a:rPr>
              <a:t>•</a:t>
            </a:r>
            <a:r>
              <a:rPr lang="en-US" i="1" kern="100" dirty="0" smtClean="0">
                <a:solidFill>
                  <a:srgbClr val="FF0000"/>
                </a:solidFill>
                <a:ea typeface="Optima"/>
                <a:cs typeface="Optima"/>
              </a:rPr>
              <a:t>	</a:t>
            </a:r>
            <a:r>
              <a:rPr lang="en-US" i="1" kern="100" dirty="0" smtClean="0">
                <a:solidFill>
                  <a:srgbClr val="FF0000"/>
                </a:solidFill>
                <a:cs typeface="Sabon LT Std"/>
              </a:rPr>
              <a:t>Don</a:t>
            </a:r>
            <a:r>
              <a:rPr lang="en-US" i="1" kern="100" dirty="0" smtClean="0">
                <a:solidFill>
                  <a:srgbClr val="FF0000"/>
                </a:solidFill>
                <a:ea typeface="Sabon LT Std"/>
                <a:cs typeface="Sabon LT Std"/>
              </a:rPr>
              <a:t>’</a:t>
            </a:r>
            <a:r>
              <a:rPr lang="en-US" i="1" kern="100" dirty="0" smtClean="0">
                <a:solidFill>
                  <a:srgbClr val="FF0000"/>
                </a:solidFill>
                <a:cs typeface="Sabon LT Std"/>
              </a:rPr>
              <a:t>t have to learn to read and write at an early age.</a:t>
            </a:r>
            <a:endParaRPr lang="zh-CN" altLang="en-US" i="1" kern="100" dirty="0" smtClean="0">
              <a:solidFill>
                <a:srgbClr val="FF0000"/>
              </a:solidFill>
              <a:cs typeface="Times New Roman"/>
            </a:endParaRPr>
          </a:p>
          <a:p>
            <a:endParaRPr lang="zh-CN" altLang="en-US" dirty="0"/>
          </a:p>
        </p:txBody>
      </p:sp>
      <p:sp>
        <p:nvSpPr>
          <p:cNvPr id="11" name="TextBox 10"/>
          <p:cNvSpPr txBox="1"/>
          <p:nvPr/>
        </p:nvSpPr>
        <p:spPr>
          <a:xfrm>
            <a:off x="5072066" y="3286124"/>
            <a:ext cx="1785950" cy="2585323"/>
          </a:xfrm>
          <a:prstGeom prst="rect">
            <a:avLst/>
          </a:prstGeom>
          <a:noFill/>
        </p:spPr>
        <p:txBody>
          <a:bodyPr wrap="square" rtlCol="0">
            <a:spAutoFit/>
          </a:bodyPr>
          <a:lstStyle/>
          <a:p>
            <a:pPr marL="177800" indent="-177800"/>
            <a:r>
              <a:rPr lang="en-US" altLang="zh-CN" i="1" kern="100" dirty="0" smtClean="0">
                <a:solidFill>
                  <a:srgbClr val="FF0000"/>
                </a:solidFill>
                <a:ea typeface="Optima"/>
                <a:cs typeface="Optima"/>
              </a:rPr>
              <a:t>•</a:t>
            </a:r>
            <a:r>
              <a:rPr lang="en-US" i="1" kern="100" dirty="0" smtClean="0">
                <a:solidFill>
                  <a:srgbClr val="FF0000"/>
                </a:solidFill>
                <a:ea typeface="Optima"/>
                <a:cs typeface="Optima"/>
              </a:rPr>
              <a:t>	</a:t>
            </a:r>
            <a:r>
              <a:rPr lang="en-US" i="1" kern="100" dirty="0" smtClean="0">
                <a:solidFill>
                  <a:srgbClr val="FF0000"/>
                </a:solidFill>
                <a:cs typeface="Sabon LT Std"/>
              </a:rPr>
              <a:t>No tests or exams.</a:t>
            </a:r>
            <a:endParaRPr lang="zh-CN" altLang="en-US" i="1" kern="100" dirty="0" smtClean="0">
              <a:solidFill>
                <a:srgbClr val="FF0000"/>
              </a:solidFill>
              <a:cs typeface="Times New Roman"/>
            </a:endParaRPr>
          </a:p>
          <a:p>
            <a:pPr marL="177800" indent="-177800"/>
            <a:r>
              <a:rPr lang="en-US" altLang="zh-CN" i="1" kern="100" dirty="0" smtClean="0">
                <a:solidFill>
                  <a:srgbClr val="FF0000"/>
                </a:solidFill>
                <a:ea typeface="Optima"/>
                <a:cs typeface="Optima"/>
              </a:rPr>
              <a:t>•</a:t>
            </a:r>
            <a:r>
              <a:rPr lang="en-US" i="1" kern="100" dirty="0" smtClean="0">
                <a:solidFill>
                  <a:srgbClr val="FF0000"/>
                </a:solidFill>
                <a:ea typeface="Optima"/>
                <a:cs typeface="Optima"/>
              </a:rPr>
              <a:t>	</a:t>
            </a:r>
            <a:r>
              <a:rPr lang="en-US" i="1" kern="100" dirty="0" smtClean="0">
                <a:solidFill>
                  <a:srgbClr val="FF0000"/>
                </a:solidFill>
                <a:cs typeface="Sabon LT Std"/>
              </a:rPr>
              <a:t>Learn by music.</a:t>
            </a:r>
            <a:endParaRPr lang="zh-CN" altLang="en-US" i="1" kern="100" dirty="0" smtClean="0">
              <a:solidFill>
                <a:srgbClr val="FF0000"/>
              </a:solidFill>
              <a:cs typeface="Times New Roman"/>
            </a:endParaRPr>
          </a:p>
          <a:p>
            <a:pPr marL="177800" indent="-177800"/>
            <a:r>
              <a:rPr lang="en-US" altLang="zh-CN" i="1" kern="100" dirty="0" smtClean="0">
                <a:solidFill>
                  <a:srgbClr val="FF0000"/>
                </a:solidFill>
                <a:ea typeface="Optima"/>
                <a:cs typeface="Optima"/>
              </a:rPr>
              <a:t>•</a:t>
            </a:r>
            <a:r>
              <a:rPr lang="en-US" i="1" kern="100" dirty="0" smtClean="0">
                <a:solidFill>
                  <a:srgbClr val="FF0000"/>
                </a:solidFill>
                <a:ea typeface="Optima"/>
                <a:cs typeface="Optima"/>
              </a:rPr>
              <a:t>	</a:t>
            </a:r>
            <a:r>
              <a:rPr lang="en-US" i="1" kern="100" dirty="0" smtClean="0">
                <a:solidFill>
                  <a:srgbClr val="FF0000"/>
                </a:solidFill>
                <a:cs typeface="Sabon LT Std"/>
              </a:rPr>
              <a:t>Don</a:t>
            </a:r>
            <a:r>
              <a:rPr lang="en-US" i="1" kern="100" dirty="0" smtClean="0">
                <a:solidFill>
                  <a:srgbClr val="FF0000"/>
                </a:solidFill>
                <a:ea typeface="Sabon LT Std"/>
                <a:cs typeface="Sabon LT Std"/>
              </a:rPr>
              <a:t>’</a:t>
            </a:r>
            <a:r>
              <a:rPr lang="en-US" i="1" kern="100" dirty="0" smtClean="0">
                <a:solidFill>
                  <a:srgbClr val="FF0000"/>
                </a:solidFill>
                <a:cs typeface="Sabon LT Std"/>
              </a:rPr>
              <a:t>t have to learn to read and write at an early age.</a:t>
            </a:r>
            <a:endParaRPr lang="zh-CN" altLang="en-US" i="1" kern="100" dirty="0" smtClean="0">
              <a:solidFill>
                <a:srgbClr val="FF0000"/>
              </a:solidFill>
              <a:cs typeface="Times New Roman"/>
            </a:endParaRPr>
          </a:p>
          <a:p>
            <a:endParaRPr lang="zh-CN" altLang="en-US" dirty="0"/>
          </a:p>
        </p:txBody>
      </p:sp>
      <p:sp>
        <p:nvSpPr>
          <p:cNvPr id="13" name="TextBox 12"/>
          <p:cNvSpPr txBox="1"/>
          <p:nvPr/>
        </p:nvSpPr>
        <p:spPr>
          <a:xfrm>
            <a:off x="6858016" y="3286124"/>
            <a:ext cx="1857388" cy="1754326"/>
          </a:xfrm>
          <a:prstGeom prst="rect">
            <a:avLst/>
          </a:prstGeom>
          <a:noFill/>
        </p:spPr>
        <p:txBody>
          <a:bodyPr wrap="square" rtlCol="0">
            <a:spAutoFit/>
          </a:bodyPr>
          <a:lstStyle/>
          <a:p>
            <a:r>
              <a:rPr lang="en-US" altLang="zh-CN" i="1" kern="100" dirty="0" smtClean="0">
                <a:solidFill>
                  <a:srgbClr val="FF0000"/>
                </a:solidFill>
                <a:ea typeface="Optima"/>
                <a:cs typeface="Optima"/>
              </a:rPr>
              <a:t>• </a:t>
            </a:r>
            <a:r>
              <a:rPr lang="en-US" i="1" kern="100" dirty="0" smtClean="0">
                <a:solidFill>
                  <a:srgbClr val="FF0000"/>
                </a:solidFill>
                <a:cs typeface="Sabon LT Std"/>
              </a:rPr>
              <a:t>Have to go to special music and body movement classes to learn to concentrate.</a:t>
            </a:r>
            <a:endParaRPr lang="zh-CN" altLang="en-US" i="1" kern="100" dirty="0" smtClean="0">
              <a:solidFill>
                <a:srgbClr val="FF0000"/>
              </a:solidFill>
              <a:cs typeface="Times New Roman"/>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lide(fromBottom)">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Take notes in the table</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6" name="表格 15"/>
          <p:cNvGraphicFramePr>
            <a:graphicFrameLocks noGrp="1"/>
          </p:cNvGraphicFramePr>
          <p:nvPr/>
        </p:nvGraphicFramePr>
        <p:xfrm>
          <a:off x="1071538" y="2786059"/>
          <a:ext cx="7643866" cy="2857520"/>
        </p:xfrm>
        <a:graphic>
          <a:graphicData uri="http://schemas.openxmlformats.org/drawingml/2006/table">
            <a:tbl>
              <a:tblPr/>
              <a:tblGrid>
                <a:gridCol w="1463718"/>
                <a:gridCol w="2520848"/>
                <a:gridCol w="1748333"/>
                <a:gridCol w="1910967"/>
              </a:tblGrid>
              <a:tr h="437152">
                <a:tc>
                  <a:txBody>
                    <a:bodyPr/>
                    <a:lstStyle/>
                    <a:p>
                      <a:pPr algn="ctr">
                        <a:spcAft>
                          <a:spcPts val="0"/>
                        </a:spcAft>
                      </a:pPr>
                      <a:r>
                        <a:rPr lang="en-US" sz="2000" b="1" kern="100" dirty="0" smtClean="0">
                          <a:solidFill>
                            <a:srgbClr val="FFFFFF"/>
                          </a:solidFill>
                          <a:latin typeface="+mn-lt"/>
                          <a:cs typeface="Sabon LT Std"/>
                        </a:rPr>
                        <a:t>Method</a:t>
                      </a:r>
                      <a:r>
                        <a:rPr lang="en-US" altLang="zh-CN" sz="2000" b="1" kern="100" dirty="0" smtClean="0">
                          <a:solidFill>
                            <a:srgbClr val="FFFFFF"/>
                          </a:solidFill>
                          <a:latin typeface="+mn-lt"/>
                          <a:cs typeface="Sabon LT Std"/>
                        </a:rPr>
                        <a:t>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2000" b="1" kern="100" dirty="0" smtClean="0">
                          <a:solidFill>
                            <a:srgbClr val="FFFFFF"/>
                          </a:solidFill>
                          <a:latin typeface="+mn-lt"/>
                          <a:cs typeface="Sabon LT Std"/>
                        </a:rPr>
                        <a:t>Differences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2000" b="1" kern="100" dirty="0" smtClean="0">
                          <a:solidFill>
                            <a:srgbClr val="FFFFFF"/>
                          </a:solidFill>
                          <a:latin typeface="+mn-lt"/>
                          <a:cs typeface="Sabon LT Std"/>
                        </a:rPr>
                        <a:t>Likes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2000" b="1" kern="100" dirty="0" smtClean="0">
                          <a:solidFill>
                            <a:srgbClr val="FFFFFF"/>
                          </a:solidFill>
                          <a:latin typeface="+mn-lt"/>
                          <a:cs typeface="Sabon LT Std"/>
                        </a:rPr>
                        <a:t>Dislikes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420368">
                <a:tc>
                  <a:txBody>
                    <a:bodyPr/>
                    <a:lstStyle/>
                    <a:p>
                      <a:pPr marL="177800" indent="-177800">
                        <a:spcAft>
                          <a:spcPts val="0"/>
                        </a:spcAft>
                      </a:pPr>
                      <a:r>
                        <a:rPr lang="en-US" sz="2000" kern="100" dirty="0">
                          <a:solidFill>
                            <a:srgbClr val="221E1F"/>
                          </a:solidFill>
                          <a:latin typeface="+mn-lt"/>
                          <a:cs typeface="Sabon LT Std"/>
                        </a:rPr>
                        <a:t>Starting young</a:t>
                      </a:r>
                      <a:endParaRPr lang="zh-CN" sz="2000" kern="100" dirty="0">
                        <a:latin typeface="+mn-lt"/>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indent="-177800">
                        <a:spcAft>
                          <a:spcPts val="0"/>
                        </a:spcAft>
                      </a:pPr>
                      <a:endParaRPr lang="zh-CN" sz="2000" kern="100" dirty="0">
                        <a:latin typeface="+mn-lt"/>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152400">
                        <a:spcAft>
                          <a:spcPts val="0"/>
                        </a:spcAft>
                      </a:pPr>
                      <a:endParaRPr lang="zh-CN" sz="2000" kern="100" dirty="0">
                        <a:latin typeface="+mn-lt"/>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152400">
                        <a:spcAft>
                          <a:spcPts val="0"/>
                        </a:spcAft>
                      </a:pPr>
                      <a:endParaRPr lang="zh-CN" sz="2000" kern="100" dirty="0">
                        <a:latin typeface="+mn-lt"/>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71736" y="3214686"/>
            <a:ext cx="2500330" cy="2585323"/>
          </a:xfrm>
          <a:prstGeom prst="rect">
            <a:avLst/>
          </a:prstGeom>
          <a:noFill/>
        </p:spPr>
        <p:txBody>
          <a:bodyPr wrap="square" rtlCol="0">
            <a:spAutoFit/>
          </a:bodyPr>
          <a:lstStyle/>
          <a:p>
            <a:pPr marL="177800" indent="-177800">
              <a:spcAft>
                <a:spcPts val="0"/>
              </a:spcAft>
            </a:pPr>
            <a:r>
              <a:rPr lang="en-US" altLang="zh-CN" kern="100" dirty="0" smtClean="0">
                <a:solidFill>
                  <a:srgbClr val="FF0000"/>
                </a:solidFill>
                <a:ea typeface="Optima"/>
                <a:cs typeface="Optima"/>
              </a:rPr>
              <a:t>•</a:t>
            </a:r>
            <a:r>
              <a:rPr lang="en-US" kern="100" dirty="0" smtClean="0">
                <a:solidFill>
                  <a:srgbClr val="FF0000"/>
                </a:solidFill>
                <a:ea typeface="Optima"/>
                <a:cs typeface="Optima"/>
              </a:rPr>
              <a:t>	b</a:t>
            </a:r>
            <a:r>
              <a:rPr lang="en-US" kern="100" dirty="0" smtClean="0">
                <a:solidFill>
                  <a:srgbClr val="FF0000"/>
                </a:solidFill>
                <a:cs typeface="Sabon LT Std"/>
              </a:rPr>
              <a:t>egin to learn music as young as possible.</a:t>
            </a:r>
            <a:endParaRPr lang="zh-CN" altLang="en-US" kern="100" dirty="0" smtClean="0">
              <a:solidFill>
                <a:srgbClr val="FF0000"/>
              </a:solidFill>
              <a:cs typeface="Times New Roman"/>
            </a:endParaRPr>
          </a:p>
          <a:p>
            <a:pPr marL="177800" indent="-177800">
              <a:spcAft>
                <a:spcPts val="0"/>
              </a:spcAft>
            </a:pPr>
            <a:r>
              <a:rPr lang="en-US" altLang="zh-CN" kern="100" dirty="0" smtClean="0">
                <a:solidFill>
                  <a:srgbClr val="FF0000"/>
                </a:solidFill>
                <a:ea typeface="Optima"/>
                <a:cs typeface="Optima"/>
              </a:rPr>
              <a:t>•</a:t>
            </a:r>
            <a:r>
              <a:rPr lang="en-US" kern="100" dirty="0" smtClean="0">
                <a:solidFill>
                  <a:srgbClr val="FF0000"/>
                </a:solidFill>
                <a:ea typeface="Optima"/>
                <a:cs typeface="Optima"/>
              </a:rPr>
              <a:t>	</a:t>
            </a:r>
            <a:r>
              <a:rPr lang="en-US" kern="100" dirty="0" smtClean="0">
                <a:solidFill>
                  <a:srgbClr val="FF0000"/>
                </a:solidFill>
                <a:cs typeface="Sabon LT Std"/>
              </a:rPr>
              <a:t>Even two-year-olds can play difficult music.</a:t>
            </a:r>
            <a:endParaRPr lang="zh-CN" altLang="en-US" kern="100" dirty="0" smtClean="0">
              <a:solidFill>
                <a:srgbClr val="FF0000"/>
              </a:solidFill>
              <a:cs typeface="Times New Roman"/>
            </a:endParaRPr>
          </a:p>
          <a:p>
            <a:pPr marL="177800" indent="-177800">
              <a:spcAft>
                <a:spcPts val="0"/>
              </a:spcAft>
            </a:pPr>
            <a:r>
              <a:rPr lang="en-US" altLang="zh-CN" kern="100" dirty="0" smtClean="0">
                <a:solidFill>
                  <a:srgbClr val="FF0000"/>
                </a:solidFill>
                <a:ea typeface="Optima"/>
                <a:cs typeface="Optima"/>
              </a:rPr>
              <a:t>•</a:t>
            </a:r>
            <a:r>
              <a:rPr lang="en-US" kern="100" dirty="0" smtClean="0">
                <a:solidFill>
                  <a:srgbClr val="FF0000"/>
                </a:solidFill>
                <a:ea typeface="Optima"/>
                <a:cs typeface="Optima"/>
              </a:rPr>
              <a:t>	p</a:t>
            </a:r>
            <a:r>
              <a:rPr lang="en-US" kern="100" dirty="0" smtClean="0">
                <a:solidFill>
                  <a:srgbClr val="FF0000"/>
                </a:solidFill>
                <a:cs typeface="Sabon LT Std"/>
              </a:rPr>
              <a:t>ractice for hours every day and give a performance every week.</a:t>
            </a:r>
            <a:endParaRPr lang="zh-CN" altLang="en-US" kern="100" dirty="0" smtClean="0">
              <a:solidFill>
                <a:srgbClr val="FF0000"/>
              </a:solidFill>
              <a:cs typeface="Times New Roman"/>
            </a:endParaRPr>
          </a:p>
        </p:txBody>
      </p:sp>
      <p:sp>
        <p:nvSpPr>
          <p:cNvPr id="11" name="TextBox 10"/>
          <p:cNvSpPr txBox="1"/>
          <p:nvPr/>
        </p:nvSpPr>
        <p:spPr>
          <a:xfrm>
            <a:off x="5072066" y="3286124"/>
            <a:ext cx="1714512" cy="1200329"/>
          </a:xfrm>
          <a:prstGeom prst="rect">
            <a:avLst/>
          </a:prstGeom>
          <a:noFill/>
        </p:spPr>
        <p:txBody>
          <a:bodyPr wrap="square" rtlCol="0">
            <a:spAutoFit/>
          </a:bodyPr>
          <a:lstStyle/>
          <a:p>
            <a:r>
              <a:rPr lang="en-US" altLang="zh-CN" kern="100" dirty="0" smtClean="0">
                <a:solidFill>
                  <a:srgbClr val="FF0000"/>
                </a:solidFill>
                <a:ea typeface="Optima"/>
                <a:cs typeface="Optima"/>
              </a:rPr>
              <a:t>•</a:t>
            </a:r>
            <a:r>
              <a:rPr lang="en-US" kern="100" dirty="0" smtClean="0">
                <a:solidFill>
                  <a:srgbClr val="FF0000"/>
                </a:solidFill>
                <a:cs typeface="Sabon LT Std"/>
              </a:rPr>
              <a:t>Even two-year-olds can play difficult music.</a:t>
            </a:r>
            <a:endParaRPr lang="zh-CN" altLang="en-US" kern="100" dirty="0" smtClean="0">
              <a:solidFill>
                <a:srgbClr val="FF0000"/>
              </a:solidFill>
              <a:cs typeface="Times New Roman"/>
            </a:endParaRPr>
          </a:p>
          <a:p>
            <a:endParaRPr lang="zh-CN" altLang="en-US" dirty="0"/>
          </a:p>
        </p:txBody>
      </p:sp>
      <p:sp>
        <p:nvSpPr>
          <p:cNvPr id="13" name="TextBox 12"/>
          <p:cNvSpPr txBox="1"/>
          <p:nvPr/>
        </p:nvSpPr>
        <p:spPr>
          <a:xfrm>
            <a:off x="6858016" y="3286124"/>
            <a:ext cx="1857388" cy="1754326"/>
          </a:xfrm>
          <a:prstGeom prst="rect">
            <a:avLst/>
          </a:prstGeom>
          <a:noFill/>
        </p:spPr>
        <p:txBody>
          <a:bodyPr wrap="square" rtlCol="0">
            <a:spAutoFit/>
          </a:bodyPr>
          <a:lstStyle/>
          <a:p>
            <a:r>
              <a:rPr lang="en-US" altLang="zh-CN" kern="100" dirty="0" smtClean="0">
                <a:solidFill>
                  <a:srgbClr val="FF0000"/>
                </a:solidFill>
                <a:ea typeface="Optima"/>
                <a:cs typeface="Optima"/>
              </a:rPr>
              <a:t>•p</a:t>
            </a:r>
            <a:r>
              <a:rPr lang="en-US" kern="100" dirty="0" smtClean="0">
                <a:solidFill>
                  <a:srgbClr val="FF0000"/>
                </a:solidFill>
                <a:cs typeface="Sabon LT Std"/>
              </a:rPr>
              <a:t>ractice for hours every day and give a performance every week.</a:t>
            </a:r>
            <a:endParaRPr lang="zh-CN" altLang="en-US" kern="100" dirty="0" smtClean="0">
              <a:solidFill>
                <a:srgbClr val="FF0000"/>
              </a:solidFill>
              <a:cs typeface="Times New Roman"/>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Bottom)">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Take notes in the table</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6" name="表格 15"/>
          <p:cNvGraphicFramePr>
            <a:graphicFrameLocks noGrp="1"/>
          </p:cNvGraphicFramePr>
          <p:nvPr/>
        </p:nvGraphicFramePr>
        <p:xfrm>
          <a:off x="1071538" y="2786059"/>
          <a:ext cx="7643866" cy="2857520"/>
        </p:xfrm>
        <a:graphic>
          <a:graphicData uri="http://schemas.openxmlformats.org/drawingml/2006/table">
            <a:tbl>
              <a:tblPr/>
              <a:tblGrid>
                <a:gridCol w="1463718"/>
                <a:gridCol w="2520848"/>
                <a:gridCol w="1748333"/>
                <a:gridCol w="1910967"/>
              </a:tblGrid>
              <a:tr h="437152">
                <a:tc>
                  <a:txBody>
                    <a:bodyPr/>
                    <a:lstStyle/>
                    <a:p>
                      <a:pPr algn="ctr">
                        <a:spcAft>
                          <a:spcPts val="0"/>
                        </a:spcAft>
                      </a:pPr>
                      <a:r>
                        <a:rPr lang="en-US" sz="2000" b="1" kern="100" dirty="0" smtClean="0">
                          <a:solidFill>
                            <a:srgbClr val="FFFFFF"/>
                          </a:solidFill>
                          <a:latin typeface="+mn-lt"/>
                          <a:cs typeface="Sabon LT Std"/>
                        </a:rPr>
                        <a:t>Methods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2000" b="1" kern="100" dirty="0" smtClean="0">
                          <a:solidFill>
                            <a:srgbClr val="FFFFFF"/>
                          </a:solidFill>
                          <a:latin typeface="+mn-lt"/>
                          <a:cs typeface="Sabon LT Std"/>
                        </a:rPr>
                        <a:t>Differences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2000" b="1" kern="100" dirty="0" smtClean="0">
                          <a:solidFill>
                            <a:srgbClr val="FFFFFF"/>
                          </a:solidFill>
                          <a:latin typeface="+mn-lt"/>
                          <a:cs typeface="Sabon LT Std"/>
                        </a:rPr>
                        <a:t>Likes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spcAft>
                          <a:spcPts val="0"/>
                        </a:spcAft>
                      </a:pPr>
                      <a:r>
                        <a:rPr lang="en-US" sz="2000" b="1" kern="100" dirty="0" smtClean="0">
                          <a:solidFill>
                            <a:srgbClr val="FFFFFF"/>
                          </a:solidFill>
                          <a:latin typeface="+mn-lt"/>
                          <a:cs typeface="Sabon LT Std"/>
                        </a:rPr>
                        <a:t>Dislikes</a:t>
                      </a:r>
                      <a:endParaRPr lang="zh-CN" sz="2000" kern="100" dirty="0">
                        <a:latin typeface="+mn-lt"/>
                        <a:cs typeface="Times New Roman"/>
                      </a:endParaRPr>
                    </a:p>
                  </a:txBody>
                  <a:tcPr marL="52779" marR="52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420368">
                <a:tc>
                  <a:txBody>
                    <a:bodyPr/>
                    <a:lstStyle/>
                    <a:p>
                      <a:pPr marL="177800" indent="0" algn="l">
                        <a:spcAft>
                          <a:spcPts val="0"/>
                        </a:spcAft>
                      </a:pPr>
                      <a:r>
                        <a:rPr lang="en-US" sz="2000" kern="100" dirty="0" smtClean="0">
                          <a:solidFill>
                            <a:srgbClr val="221E1F"/>
                          </a:solidFill>
                          <a:latin typeface="+mn-lt"/>
                          <a:cs typeface="Sabon LT Std"/>
                        </a:rPr>
                        <a:t>Home</a:t>
                      </a:r>
                      <a:r>
                        <a:rPr lang="en-US" sz="2000" kern="100" baseline="0" dirty="0" smtClean="0">
                          <a:solidFill>
                            <a:srgbClr val="221E1F"/>
                          </a:solidFill>
                          <a:latin typeface="+mn-lt"/>
                          <a:cs typeface="Sabon LT Std"/>
                        </a:rPr>
                        <a:t> </a:t>
                      </a:r>
                      <a:r>
                        <a:rPr lang="en-US" sz="2000" kern="100" dirty="0" smtClean="0">
                          <a:solidFill>
                            <a:srgbClr val="221E1F"/>
                          </a:solidFill>
                          <a:latin typeface="+mn-lt"/>
                          <a:cs typeface="Sabon LT Std"/>
                        </a:rPr>
                        <a:t>schooling </a:t>
                      </a:r>
                      <a:endParaRPr lang="zh-CN" sz="2000" kern="100" dirty="0">
                        <a:latin typeface="+mn-lt"/>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indent="-177800" algn="l">
                        <a:spcAft>
                          <a:spcPts val="0"/>
                        </a:spcAft>
                      </a:pPr>
                      <a:endParaRPr lang="zh-CN" sz="2000" kern="100" dirty="0">
                        <a:latin typeface="+mn-lt"/>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indent="-177800" algn="l">
                        <a:spcAft>
                          <a:spcPts val="0"/>
                        </a:spcAft>
                      </a:pPr>
                      <a:endParaRPr lang="zh-CN" sz="2000" kern="100" dirty="0">
                        <a:latin typeface="+mn-lt"/>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152400" algn="l">
                        <a:spcAft>
                          <a:spcPts val="0"/>
                        </a:spcAft>
                      </a:pPr>
                      <a:endParaRPr lang="zh-CN" sz="2000" kern="100" dirty="0">
                        <a:latin typeface="+mn-lt"/>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71736" y="3429000"/>
            <a:ext cx="2500330" cy="1754326"/>
          </a:xfrm>
          <a:prstGeom prst="rect">
            <a:avLst/>
          </a:prstGeom>
          <a:noFill/>
        </p:spPr>
        <p:txBody>
          <a:bodyPr wrap="square" rtlCol="0">
            <a:spAutoFit/>
          </a:bodyPr>
          <a:lstStyle/>
          <a:p>
            <a:pPr marL="177800" indent="-177800">
              <a:spcAft>
                <a:spcPts val="0"/>
              </a:spcAft>
            </a:pPr>
            <a:r>
              <a:rPr lang="en-US" altLang="zh-CN" kern="100" dirty="0" smtClean="0">
                <a:solidFill>
                  <a:srgbClr val="FF0000"/>
                </a:solidFill>
                <a:ea typeface="Optima"/>
                <a:cs typeface="Optima"/>
              </a:rPr>
              <a:t>•	Don’t have to go to school or follow school rules.</a:t>
            </a:r>
          </a:p>
          <a:p>
            <a:pPr marL="177800" indent="-177800">
              <a:spcAft>
                <a:spcPts val="0"/>
              </a:spcAft>
            </a:pPr>
            <a:r>
              <a:rPr lang="en-US" altLang="zh-CN" kern="100" dirty="0" smtClean="0">
                <a:solidFill>
                  <a:srgbClr val="FF0000"/>
                </a:solidFill>
                <a:ea typeface="Optima"/>
                <a:cs typeface="Optima"/>
              </a:rPr>
              <a:t>•	Choose subjects they like.</a:t>
            </a:r>
          </a:p>
          <a:p>
            <a:pPr marL="177800" indent="-177800">
              <a:spcAft>
                <a:spcPts val="0"/>
              </a:spcAft>
            </a:pPr>
            <a:r>
              <a:rPr lang="en-US" altLang="zh-CN" kern="100" dirty="0" smtClean="0">
                <a:solidFill>
                  <a:srgbClr val="FF0000"/>
                </a:solidFill>
                <a:ea typeface="Optima"/>
                <a:cs typeface="Optima"/>
              </a:rPr>
              <a:t>•	Choose when to work.</a:t>
            </a:r>
          </a:p>
        </p:txBody>
      </p:sp>
      <p:sp>
        <p:nvSpPr>
          <p:cNvPr id="11" name="TextBox 10"/>
          <p:cNvSpPr txBox="1"/>
          <p:nvPr/>
        </p:nvSpPr>
        <p:spPr>
          <a:xfrm>
            <a:off x="5143504" y="3429000"/>
            <a:ext cx="1643074" cy="1477328"/>
          </a:xfrm>
          <a:prstGeom prst="rect">
            <a:avLst/>
          </a:prstGeom>
          <a:noFill/>
        </p:spPr>
        <p:txBody>
          <a:bodyPr wrap="square" rtlCol="0">
            <a:spAutoFit/>
          </a:bodyPr>
          <a:lstStyle/>
          <a:p>
            <a:pPr marL="177800" indent="-177800">
              <a:spcAft>
                <a:spcPts val="0"/>
              </a:spcAft>
            </a:pPr>
            <a:r>
              <a:rPr lang="en-US" altLang="zh-CN" kern="100" dirty="0" smtClean="0">
                <a:solidFill>
                  <a:srgbClr val="FF0000"/>
                </a:solidFill>
                <a:ea typeface="Optima"/>
                <a:cs typeface="Optima"/>
              </a:rPr>
              <a:t>•	Choose subjects they like.</a:t>
            </a:r>
          </a:p>
          <a:p>
            <a:pPr marL="177800" indent="-177800">
              <a:spcAft>
                <a:spcPts val="0"/>
              </a:spcAft>
            </a:pPr>
            <a:r>
              <a:rPr lang="en-US" altLang="zh-CN" kern="100" dirty="0" smtClean="0">
                <a:solidFill>
                  <a:srgbClr val="FF0000"/>
                </a:solidFill>
                <a:ea typeface="Optima"/>
                <a:cs typeface="Optima"/>
              </a:rPr>
              <a:t>•	Choose when to work.</a:t>
            </a:r>
          </a:p>
        </p:txBody>
      </p:sp>
      <p:sp>
        <p:nvSpPr>
          <p:cNvPr id="14" name="TextBox 13"/>
          <p:cNvSpPr txBox="1"/>
          <p:nvPr/>
        </p:nvSpPr>
        <p:spPr>
          <a:xfrm>
            <a:off x="6929454" y="3429000"/>
            <a:ext cx="1785950" cy="1754326"/>
          </a:xfrm>
          <a:prstGeom prst="rect">
            <a:avLst/>
          </a:prstGeom>
          <a:noFill/>
        </p:spPr>
        <p:txBody>
          <a:bodyPr wrap="square" rtlCol="0">
            <a:spAutoFit/>
          </a:bodyPr>
          <a:lstStyle/>
          <a:p>
            <a:pPr marL="177800" indent="-177800">
              <a:spcAft>
                <a:spcPts val="0"/>
              </a:spcAft>
            </a:pPr>
            <a:r>
              <a:rPr lang="en-US" altLang="zh-CN" kern="100" dirty="0" smtClean="0">
                <a:solidFill>
                  <a:srgbClr val="FF0000"/>
                </a:solidFill>
                <a:ea typeface="Optima"/>
                <a:cs typeface="Optima"/>
              </a:rPr>
              <a:t>•	Don’t have to go to school, so have little chance to socialize with peers.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Bottom)">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Bottom)">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87699.gif">
            <a:hlinkClick r:id="rId2" action="ppaction://hlinksldjump"/>
          </p:cNvPr>
          <p:cNvPicPr>
            <a:picLocks noChangeAspect="1"/>
          </p:cNvPicPr>
          <p:nvPr/>
        </p:nvPicPr>
        <p:blipFill>
          <a:blip r:embed="rId3"/>
          <a:stretch>
            <a:fillRect/>
          </a:stretch>
        </p:blipFill>
        <p:spPr>
          <a:xfrm>
            <a:off x="8677308" y="6319862"/>
            <a:ext cx="466724" cy="466724"/>
          </a:xfrm>
          <a:prstGeom prst="rect">
            <a:avLst/>
          </a:prstGeom>
        </p:spPr>
      </p:pic>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57430"/>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Decide together the best and worst methods.</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graphicFrame>
        <p:nvGraphicFramePr>
          <p:cNvPr id="15" name="表格 14"/>
          <p:cNvGraphicFramePr>
            <a:graphicFrameLocks noGrp="1"/>
          </p:cNvGraphicFramePr>
          <p:nvPr/>
        </p:nvGraphicFramePr>
        <p:xfrm>
          <a:off x="1071538" y="3000372"/>
          <a:ext cx="7000924" cy="3643338"/>
        </p:xfrm>
        <a:graphic>
          <a:graphicData uri="http://schemas.openxmlformats.org/drawingml/2006/table">
            <a:tbl>
              <a:tblPr firstRow="1" bandRow="1">
                <a:tableStyleId>{5C22544A-7EE6-4342-B048-85BDC9FD1C3A}</a:tableStyleId>
              </a:tblPr>
              <a:tblGrid>
                <a:gridCol w="3500462"/>
                <a:gridCol w="3500462"/>
              </a:tblGrid>
              <a:tr h="408305">
                <a:tc>
                  <a:txBody>
                    <a:bodyPr/>
                    <a:lstStyle/>
                    <a:p>
                      <a:pPr algn="ctr"/>
                      <a:r>
                        <a:rPr lang="en-US" altLang="zh-CN" sz="2000" dirty="0" smtClean="0"/>
                        <a:t>Best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sz="2000" dirty="0" smtClean="0"/>
                        <a:t>Worst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235033">
                <a:tc>
                  <a:txBody>
                    <a:bodyPr/>
                    <a:lstStyle/>
                    <a:p>
                      <a:endParaRPr lang="zh-CN" altLang="en-US" sz="2000"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1071538" y="3429000"/>
            <a:ext cx="3500462" cy="2554545"/>
          </a:xfrm>
          <a:prstGeom prst="rect">
            <a:avLst/>
          </a:prstGeom>
          <a:noFill/>
        </p:spPr>
        <p:txBody>
          <a:bodyPr wrap="square" rtlCol="0">
            <a:spAutoFit/>
          </a:bodyPr>
          <a:lstStyle/>
          <a:p>
            <a:r>
              <a:rPr lang="en-US" altLang="zh-CN" sz="2000" b="1" i="1" dirty="0" smtClean="0">
                <a:solidFill>
                  <a:srgbClr val="FF0000"/>
                </a:solidFill>
              </a:rPr>
              <a:t>Method</a:t>
            </a:r>
            <a:r>
              <a:rPr lang="en-US" altLang="zh-CN" sz="2000" i="1" dirty="0" smtClean="0">
                <a:solidFill>
                  <a:srgbClr val="FF0000"/>
                </a:solidFill>
              </a:rPr>
              <a:t>: homeschooling</a:t>
            </a:r>
          </a:p>
          <a:p>
            <a:r>
              <a:rPr lang="en-US" altLang="zh-CN" sz="2000" b="1" i="1" dirty="0" smtClean="0">
                <a:solidFill>
                  <a:srgbClr val="FF0000"/>
                </a:solidFill>
              </a:rPr>
              <a:t>Reason</a:t>
            </a:r>
            <a:r>
              <a:rPr lang="en-US" altLang="zh-CN" sz="2000" i="1" dirty="0" smtClean="0">
                <a:solidFill>
                  <a:srgbClr val="FF0000"/>
                </a:solidFill>
              </a:rPr>
              <a:t>: </a:t>
            </a:r>
          </a:p>
          <a:p>
            <a:pPr>
              <a:buFont typeface="Arial" pitchFamily="34" charset="0"/>
              <a:buChar char="•"/>
            </a:pPr>
            <a:r>
              <a:rPr lang="en-US" sz="2000" i="1" dirty="0" smtClean="0">
                <a:solidFill>
                  <a:srgbClr val="FF0000"/>
                </a:solidFill>
              </a:rPr>
              <a:t>freedom of choosing subjects they want to study; </a:t>
            </a:r>
          </a:p>
          <a:p>
            <a:pPr>
              <a:buFont typeface="Arial" pitchFamily="34" charset="0"/>
              <a:buChar char="•"/>
            </a:pPr>
            <a:r>
              <a:rPr lang="en-US" sz="2000" i="1" dirty="0" smtClean="0">
                <a:solidFill>
                  <a:srgbClr val="FF0000"/>
                </a:solidFill>
              </a:rPr>
              <a:t>freedom of choosing to work when they feel like it;</a:t>
            </a:r>
          </a:p>
          <a:p>
            <a:pPr>
              <a:buFont typeface="Arial" pitchFamily="34" charset="0"/>
              <a:buChar char="•"/>
            </a:pPr>
            <a:r>
              <a:rPr lang="en-US" sz="2000" i="1" dirty="0" smtClean="0">
                <a:solidFill>
                  <a:srgbClr val="FF0000"/>
                </a:solidFill>
              </a:rPr>
              <a:t> beneficial for their physical and mental development</a:t>
            </a:r>
            <a:endParaRPr lang="zh-CN" altLang="en-US" sz="2000" i="1" dirty="0">
              <a:solidFill>
                <a:srgbClr val="FF0000"/>
              </a:solidFill>
            </a:endParaRPr>
          </a:p>
        </p:txBody>
      </p:sp>
      <p:sp>
        <p:nvSpPr>
          <p:cNvPr id="11" name="TextBox 10"/>
          <p:cNvSpPr txBox="1"/>
          <p:nvPr/>
        </p:nvSpPr>
        <p:spPr>
          <a:xfrm>
            <a:off x="4643438" y="3429000"/>
            <a:ext cx="3500462" cy="2862322"/>
          </a:xfrm>
          <a:prstGeom prst="rect">
            <a:avLst/>
          </a:prstGeom>
          <a:noFill/>
        </p:spPr>
        <p:txBody>
          <a:bodyPr wrap="square" rtlCol="0">
            <a:spAutoFit/>
          </a:bodyPr>
          <a:lstStyle/>
          <a:p>
            <a:r>
              <a:rPr lang="en-US" altLang="zh-CN" sz="2000" b="1" i="1" dirty="0" smtClean="0">
                <a:solidFill>
                  <a:srgbClr val="FF0000"/>
                </a:solidFill>
              </a:rPr>
              <a:t>Method</a:t>
            </a:r>
            <a:r>
              <a:rPr lang="en-US" altLang="zh-CN" sz="2000" i="1" dirty="0" smtClean="0">
                <a:solidFill>
                  <a:srgbClr val="FF0000"/>
                </a:solidFill>
              </a:rPr>
              <a:t>: </a:t>
            </a:r>
            <a:r>
              <a:rPr lang="en-US" sz="2000" i="1" dirty="0" smtClean="0">
                <a:solidFill>
                  <a:srgbClr val="FF0000"/>
                </a:solidFill>
              </a:rPr>
              <a:t>starting young</a:t>
            </a:r>
          </a:p>
          <a:p>
            <a:r>
              <a:rPr lang="en-US" altLang="zh-CN" sz="2000" b="1" i="1" dirty="0" smtClean="0">
                <a:solidFill>
                  <a:srgbClr val="FF0000"/>
                </a:solidFill>
              </a:rPr>
              <a:t>Reason</a:t>
            </a:r>
            <a:r>
              <a:rPr lang="en-US" altLang="zh-CN" sz="2000" i="1" dirty="0" smtClean="0">
                <a:solidFill>
                  <a:srgbClr val="FF0000"/>
                </a:solidFill>
              </a:rPr>
              <a:t>: </a:t>
            </a:r>
          </a:p>
          <a:p>
            <a:pPr>
              <a:buFont typeface="Arial" pitchFamily="34" charset="0"/>
              <a:buChar char="•"/>
            </a:pPr>
            <a:r>
              <a:rPr lang="en-US" sz="2000" i="1" dirty="0" smtClean="0">
                <a:solidFill>
                  <a:srgbClr val="FF0000"/>
                </a:solidFill>
              </a:rPr>
              <a:t>too much for small children; </a:t>
            </a:r>
          </a:p>
          <a:p>
            <a:pPr>
              <a:buFont typeface="Arial" pitchFamily="34" charset="0"/>
              <a:buChar char="•"/>
            </a:pPr>
            <a:r>
              <a:rPr lang="en-US" sz="2000" i="1" dirty="0" smtClean="0">
                <a:solidFill>
                  <a:srgbClr val="FF0000"/>
                </a:solidFill>
              </a:rPr>
              <a:t>practice for hours every day; </a:t>
            </a:r>
          </a:p>
          <a:p>
            <a:pPr>
              <a:buFont typeface="Arial" pitchFamily="34" charset="0"/>
              <a:buChar char="•"/>
            </a:pPr>
            <a:r>
              <a:rPr lang="en-US" sz="2000" i="1" dirty="0" smtClean="0">
                <a:solidFill>
                  <a:srgbClr val="FF0000"/>
                </a:solidFill>
              </a:rPr>
              <a:t>give a performance once a week; </a:t>
            </a:r>
          </a:p>
          <a:p>
            <a:pPr>
              <a:buFont typeface="Arial" pitchFamily="34" charset="0"/>
              <a:buChar char="•"/>
            </a:pPr>
            <a:r>
              <a:rPr lang="en-US" sz="2000" i="1" dirty="0" smtClean="0">
                <a:solidFill>
                  <a:srgbClr val="FF0000"/>
                </a:solidFill>
              </a:rPr>
              <a:t>a stressful life in a competitive environment; </a:t>
            </a:r>
          </a:p>
          <a:p>
            <a:pPr>
              <a:buFont typeface="Arial" pitchFamily="34" charset="0"/>
              <a:buChar char="•"/>
            </a:pPr>
            <a:r>
              <a:rPr lang="en-US" sz="2000" i="1" dirty="0" smtClean="0">
                <a:solidFill>
                  <a:srgbClr val="FF0000"/>
                </a:solidFill>
              </a:rPr>
              <a:t>have potential harmful effects</a:t>
            </a:r>
            <a:endParaRPr lang="zh-CN" altLang="en-US" sz="20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3"/>
            <a:ext cx="7143800" cy="461665"/>
            <a:chOff x="857224" y="1500174"/>
            <a:chExt cx="6735583" cy="596698"/>
          </a:xfrm>
        </p:grpSpPr>
        <p:sp>
          <p:nvSpPr>
            <p:cNvPr id="7" name="矩形 6"/>
            <p:cNvSpPr/>
            <p:nvPr/>
          </p:nvSpPr>
          <p:spPr>
            <a:xfrm>
              <a:off x="857224" y="1500174"/>
              <a:ext cx="357174" cy="596698"/>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8" name="TextBox 7"/>
            <p:cNvSpPr txBox="1"/>
            <p:nvPr/>
          </p:nvSpPr>
          <p:spPr>
            <a:xfrm>
              <a:off x="1214414" y="1500174"/>
              <a:ext cx="6378393" cy="596698"/>
            </a:xfrm>
            <a:prstGeom prst="rect">
              <a:avLst/>
            </a:prstGeom>
            <a:noFill/>
          </p:spPr>
          <p:txBody>
            <a:bodyPr wrap="square" rtlCol="0">
              <a:spAutoFit/>
            </a:bodyPr>
            <a:lstStyle/>
            <a:p>
              <a:r>
                <a:rPr lang="en-US" altLang="zh-CN" sz="2400" dirty="0" smtClean="0">
                  <a:latin typeface="Arial" pitchFamily="34" charset="0"/>
                  <a:cs typeface="Arial" pitchFamily="34" charset="0"/>
                </a:rPr>
                <a:t>Present your ideas to the class. </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Present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9217" name="Rectangle 1"/>
          <p:cNvSpPr>
            <a:spLocks noChangeArrowheads="1"/>
          </p:cNvSpPr>
          <p:nvPr/>
        </p:nvSpPr>
        <p:spPr bwMode="auto">
          <a:xfrm>
            <a:off x="1142976" y="2928934"/>
            <a:ext cx="7358114"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accent5"/>
                </a:solidFill>
                <a:effectLst/>
                <a:latin typeface="Arial" pitchFamily="34" charset="0"/>
                <a:ea typeface="Frutiger LT Std 55 Roman"/>
                <a:cs typeface="Sabon LT Std"/>
              </a:rPr>
              <a:t>The method we enjoy most is homeschooling </a:t>
            </a:r>
            <a:r>
              <a:rPr kumimoji="0" lang="en-US" altLang="zh-CN" sz="2000" b="0" i="1" u="none" strike="noStrike" cap="none" normalizeH="0" baseline="0" dirty="0" smtClean="0">
                <a:ln>
                  <a:noFill/>
                </a:ln>
                <a:solidFill>
                  <a:srgbClr val="FF0000"/>
                </a:solidFill>
                <a:effectLst/>
                <a:latin typeface="Arial" pitchFamily="34" charset="0"/>
                <a:ea typeface="Frutiger LT Std 55 Roman"/>
                <a:cs typeface="Sabon LT Std"/>
              </a:rPr>
              <a:t>because children enjoy the freedom of choosing which subjects they want to study and choosing to work when they feel like it. And we believe a relaxing and intellectually-stimulating environment is beneficial for the physical and mental development of children. </a:t>
            </a:r>
            <a:endParaRPr kumimoji="0" lang="en-US" altLang="zh-CN" sz="2000" b="0" i="1" u="none" strike="noStrike" cap="none" normalizeH="0" baseline="0" dirty="0" smtClean="0">
              <a:ln>
                <a:noFill/>
              </a:ln>
              <a:solidFill>
                <a:srgbClr val="FF0000"/>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accent5"/>
                </a:solidFill>
                <a:effectLst/>
                <a:latin typeface="Arial" pitchFamily="34" charset="0"/>
                <a:ea typeface="Frutiger LT Std 55 Roman"/>
                <a:cs typeface="Sabon LT Std"/>
              </a:rPr>
              <a:t>The method we dislike most</a:t>
            </a:r>
            <a:r>
              <a:rPr kumimoji="0" lang="en-US" altLang="zh-CN" sz="2000" b="0" i="0" u="none" strike="noStrike" cap="none" normalizeH="0" baseline="0" dirty="0" smtClean="0">
                <a:ln>
                  <a:noFill/>
                </a:ln>
                <a:solidFill>
                  <a:srgbClr val="221E1F"/>
                </a:solidFill>
                <a:effectLst/>
                <a:latin typeface="Arial" pitchFamily="34" charset="0"/>
                <a:ea typeface="Frutiger LT Std 55 Roman"/>
                <a:cs typeface="Sabon LT Std"/>
              </a:rPr>
              <a:t> </a:t>
            </a:r>
            <a:r>
              <a:rPr lang="en-US" altLang="zh-CN" sz="2000" b="1" i="1" dirty="0" smtClean="0">
                <a:solidFill>
                  <a:schemeClr val="accent5"/>
                </a:solidFill>
                <a:latin typeface="Arial" pitchFamily="34" charset="0"/>
                <a:ea typeface="Frutiger LT Std 55 Roman"/>
                <a:cs typeface="Sabon LT Std"/>
              </a:rPr>
              <a:t>is starting young </a:t>
            </a:r>
            <a:r>
              <a:rPr kumimoji="0" lang="en-US" altLang="zh-CN" sz="2000" b="0" i="1" u="none" strike="noStrike" cap="none" normalizeH="0" baseline="0" dirty="0" smtClean="0">
                <a:ln>
                  <a:noFill/>
                </a:ln>
                <a:solidFill>
                  <a:srgbClr val="FF0000"/>
                </a:solidFill>
                <a:effectLst/>
                <a:latin typeface="Arial" pitchFamily="34" charset="0"/>
                <a:ea typeface="Frutiger LT Std 55 Roman"/>
                <a:cs typeface="Sabon LT Std"/>
              </a:rPr>
              <a:t>because the children have to practice for hours every day and give a performance once a week. We think children at such a young age should not be forced to experience such a stressful life in a competitive environment, which may have potential harmful effects on their future development.</a:t>
            </a:r>
            <a:endParaRPr kumimoji="0" lang="en-US" altLang="zh-CN" sz="2000" b="0" i="1" u="none" strike="noStrike" cap="none" normalizeH="0" baseline="0" dirty="0" smtClean="0">
              <a:ln>
                <a:noFill/>
              </a:ln>
              <a:solidFill>
                <a:srgbClr val="FF0000"/>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217">
                                            <p:txEl>
                                              <p:pRg st="0" end="0"/>
                                            </p:txEl>
                                          </p:spTgt>
                                        </p:tgtEl>
                                        <p:attrNameLst>
                                          <p:attrName>style.visibility</p:attrName>
                                        </p:attrNameLst>
                                      </p:cBhvr>
                                      <p:to>
                                        <p:strVal val="visible"/>
                                      </p:to>
                                    </p:set>
                                    <p:animEffect transition="in" filter="slide(fromBottom)">
                                      <p:cBhvr>
                                        <p:cTn id="12" dur="500"/>
                                        <p:tgtEl>
                                          <p:spTgt spid="92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217">
                                            <p:txEl>
                                              <p:pRg st="1" end="1"/>
                                            </p:txEl>
                                          </p:spTgt>
                                        </p:tgtEl>
                                        <p:attrNameLst>
                                          <p:attrName>style.visibility</p:attrName>
                                        </p:attrNameLst>
                                      </p:cBhvr>
                                      <p:to>
                                        <p:strVal val="visible"/>
                                      </p:to>
                                    </p:set>
                                    <p:animEffect transition="in" filter="slide(fromBottom)">
                                      <p:cBhvr>
                                        <p:cTn id="17" dur="500"/>
                                        <p:tgtEl>
                                          <p:spTgt spid="92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3976794"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Short conversations</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1857364"/>
            <a:ext cx="7072362" cy="5632311"/>
          </a:xfrm>
          <a:prstGeom prst="rect">
            <a:avLst/>
          </a:prstGeom>
        </p:spPr>
        <p:txBody>
          <a:bodyPr wrap="square">
            <a:spAutoFit/>
          </a:bodyPr>
          <a:lstStyle/>
          <a:p>
            <a:r>
              <a:rPr lang="en-US" altLang="zh-CN" sz="2400" dirty="0" smtClean="0"/>
              <a:t>1 Q: What can we learn from the conversation?</a:t>
            </a:r>
          </a:p>
          <a:p>
            <a:pPr marL="288000" indent="-457200"/>
            <a:r>
              <a:rPr lang="en-US" altLang="zh-CN" sz="2400" i="1" dirty="0" smtClean="0">
                <a:solidFill>
                  <a:srgbClr val="FF0000"/>
                </a:solidFill>
              </a:rPr>
              <a:t>    B The woman should seek help from the writing   center.</a:t>
            </a:r>
          </a:p>
          <a:p>
            <a:r>
              <a:rPr lang="en-US" altLang="zh-CN" sz="2400" dirty="0" smtClean="0"/>
              <a:t>2 Q: Why does the woman choose to learn French?</a:t>
            </a:r>
          </a:p>
          <a:p>
            <a:pPr marL="288000" indent="-457200"/>
            <a:r>
              <a:rPr lang="en-US" altLang="zh-CN" sz="2400" i="1" dirty="0" smtClean="0">
                <a:solidFill>
                  <a:srgbClr val="FF0000"/>
                </a:solidFill>
              </a:rPr>
              <a:t>    D She thinks speaking French is a must for cultured people.</a:t>
            </a:r>
          </a:p>
          <a:p>
            <a:pPr marL="266700" indent="-266700"/>
            <a:r>
              <a:rPr lang="en-US" altLang="zh-CN" sz="2400" dirty="0" smtClean="0"/>
              <a:t>3 Q: What did the man do last night?</a:t>
            </a:r>
          </a:p>
          <a:p>
            <a:r>
              <a:rPr lang="en-US" altLang="zh-CN" sz="2400" i="1" dirty="0" smtClean="0">
                <a:solidFill>
                  <a:srgbClr val="FF0000"/>
                </a:solidFill>
              </a:rPr>
              <a:t>   D He attended a speech.</a:t>
            </a:r>
          </a:p>
          <a:p>
            <a:pPr marL="266700" indent="-266700"/>
            <a:r>
              <a:rPr lang="en-US" altLang="zh-CN" sz="2400" dirty="0" smtClean="0"/>
              <a:t>4 Q: What made Melissa unhappy?</a:t>
            </a:r>
          </a:p>
          <a:p>
            <a:pPr marL="266700" indent="-266700"/>
            <a:r>
              <a:rPr lang="en-US" altLang="zh-CN" sz="2400" i="1" dirty="0" smtClean="0">
                <a:solidFill>
                  <a:srgbClr val="FF0000"/>
                </a:solidFill>
              </a:rPr>
              <a:t>   C That she lost her chance to enter the contest.</a:t>
            </a:r>
          </a:p>
          <a:p>
            <a:pPr marL="266700" indent="-266700"/>
            <a:r>
              <a:rPr lang="en-US" altLang="zh-CN" sz="2400" dirty="0" smtClean="0"/>
              <a:t>5 Q: What does the man think of the woman’s opinion?</a:t>
            </a:r>
          </a:p>
          <a:p>
            <a:pPr marL="266700" indent="-266700"/>
            <a:r>
              <a:rPr lang="en-US" altLang="zh-CN" sz="2400" i="1" dirty="0" smtClean="0">
                <a:solidFill>
                  <a:srgbClr val="FF0000"/>
                </a:solidFill>
              </a:rPr>
              <a:t>   A It is one-sided.</a:t>
            </a:r>
          </a:p>
          <a:p>
            <a:pPr marL="266700" indent="-266700"/>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slide(fromBottom)">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87699.gif">
            <a:hlinkClick r:id="rId2" action="ppaction://hlinksldjump"/>
          </p:cNvPr>
          <p:cNvPicPr>
            <a:picLocks noChangeAspect="1"/>
          </p:cNvPicPr>
          <p:nvPr/>
        </p:nvPicPr>
        <p:blipFill>
          <a:blip r:embed="rId3"/>
          <a:stretch>
            <a:fillRect/>
          </a:stretch>
        </p:blipFill>
        <p:spPr>
          <a:xfrm>
            <a:off x="8320118" y="6176986"/>
            <a:ext cx="466724" cy="466724"/>
          </a:xfrm>
          <a:prstGeom prst="rect">
            <a:avLst/>
          </a:prstGeom>
        </p:spPr>
      </p:pic>
      <p:sp>
        <p:nvSpPr>
          <p:cNvPr id="4" name="矩形 3"/>
          <p:cNvSpPr/>
          <p:nvPr/>
        </p:nvSpPr>
        <p:spPr>
          <a:xfrm>
            <a:off x="0" y="1"/>
            <a:ext cx="9144000" cy="114298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470527" y="1597871"/>
            <a:ext cx="8202947" cy="830997"/>
          </a:xfrm>
          <a:prstGeom prst="rect">
            <a:avLst/>
          </a:prstGeom>
          <a:noFill/>
        </p:spPr>
        <p:txBody>
          <a:bodyPr wrap="square" rtlCol="0">
            <a:spAutoFit/>
          </a:bodyPr>
          <a:lstStyle/>
          <a:p>
            <a:r>
              <a:rPr lang="en-US" altLang="zh-CN" sz="2400" dirty="0" smtClean="0"/>
              <a:t>Read the following quotes about learning. Do you agree with them? Why or why not?</a:t>
            </a:r>
          </a:p>
        </p:txBody>
      </p:sp>
      <p:sp>
        <p:nvSpPr>
          <p:cNvPr id="31" name="矩形 30"/>
          <p:cNvSpPr/>
          <p:nvPr/>
        </p:nvSpPr>
        <p:spPr>
          <a:xfrm>
            <a:off x="2286000" y="2967335"/>
            <a:ext cx="4572000" cy="369332"/>
          </a:xfrm>
          <a:prstGeom prst="rect">
            <a:avLst/>
          </a:prstGeom>
        </p:spPr>
        <p:txBody>
          <a:bodyPr>
            <a:spAutoFit/>
          </a:bodyPr>
          <a:lstStyle/>
          <a:p>
            <a:endParaRPr lang="en-US" altLang="zh-CN" dirty="0" smtClean="0"/>
          </a:p>
        </p:txBody>
      </p:sp>
      <p:sp>
        <p:nvSpPr>
          <p:cNvPr id="34" name="矩形 33"/>
          <p:cNvSpPr/>
          <p:nvPr/>
        </p:nvSpPr>
        <p:spPr>
          <a:xfrm>
            <a:off x="3857620" y="4000504"/>
            <a:ext cx="4572000" cy="369332"/>
          </a:xfrm>
          <a:prstGeom prst="rect">
            <a:avLst/>
          </a:prstGeom>
        </p:spPr>
        <p:txBody>
          <a:bodyPr>
            <a:spAutoFit/>
          </a:bodyPr>
          <a:lstStyle/>
          <a:p>
            <a:endParaRPr lang="en-US" altLang="zh-CN" dirty="0" smtClean="0"/>
          </a:p>
        </p:txBody>
      </p:sp>
      <p:sp>
        <p:nvSpPr>
          <p:cNvPr id="35" name="矩形标注 34"/>
          <p:cNvSpPr/>
          <p:nvPr/>
        </p:nvSpPr>
        <p:spPr>
          <a:xfrm>
            <a:off x="1857356" y="2643182"/>
            <a:ext cx="5214974" cy="785818"/>
          </a:xfrm>
          <a:prstGeom prst="wedgeRectCallout">
            <a:avLst>
              <a:gd name="adj1" fmla="val -25044"/>
              <a:gd name="adj2" fmla="val 81547"/>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CN" sz="2400" dirty="0" smtClean="0"/>
              <a:t>A little knowledge is a dangerous thing.</a:t>
            </a:r>
          </a:p>
          <a:p>
            <a:pPr algn="r"/>
            <a:r>
              <a:rPr lang="en-US" altLang="zh-CN" sz="2400" dirty="0" smtClean="0"/>
              <a:t>— Albert Einstein</a:t>
            </a:r>
          </a:p>
        </p:txBody>
      </p:sp>
      <p:sp>
        <p:nvSpPr>
          <p:cNvPr id="47" name="TextBox 46"/>
          <p:cNvSpPr txBox="1"/>
          <p:nvPr/>
        </p:nvSpPr>
        <p:spPr>
          <a:xfrm>
            <a:off x="470526" y="4157497"/>
            <a:ext cx="7744811" cy="1200329"/>
          </a:xfrm>
          <a:prstGeom prst="rect">
            <a:avLst/>
          </a:prstGeom>
          <a:noFill/>
        </p:spPr>
        <p:txBody>
          <a:bodyPr wrap="square" rtlCol="0">
            <a:spAutoFit/>
          </a:bodyPr>
          <a:lstStyle/>
          <a:p>
            <a:r>
              <a:rPr lang="en-US" altLang="zh-CN" sz="2400" i="1" dirty="0" smtClean="0">
                <a:solidFill>
                  <a:srgbClr val="FF0000"/>
                </a:solidFill>
              </a:rPr>
              <a:t>Yes. It is dangerous for a person who knows a little about something thinks he knows it all.</a:t>
            </a:r>
            <a:endParaRPr lang="zh-CN" altLang="en-US" sz="2400" i="1" dirty="0" smtClean="0">
              <a:solidFill>
                <a:srgbClr val="FF0000"/>
              </a:solidFill>
            </a:endParaRPr>
          </a:p>
          <a:p>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Effect transition="in" filter="slide(fromBottom)">
                                      <p:cBhvr>
                                        <p:cTn id="12"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3665812"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Long conversation</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2107253"/>
            <a:ext cx="7072362" cy="5262979"/>
          </a:xfrm>
          <a:prstGeom prst="rect">
            <a:avLst/>
          </a:prstGeom>
        </p:spPr>
        <p:txBody>
          <a:bodyPr wrap="square">
            <a:spAutoFit/>
          </a:bodyPr>
          <a:lstStyle/>
          <a:p>
            <a:pPr marL="266700" indent="-266700"/>
            <a:r>
              <a:rPr lang="en-US" altLang="zh-CN" sz="2400" dirty="0" smtClean="0"/>
              <a:t>1 Q: How is the woman doing in the man’s class?</a:t>
            </a:r>
          </a:p>
          <a:p>
            <a:r>
              <a:rPr lang="en-US" altLang="zh-CN" sz="2400" i="1" dirty="0" smtClean="0">
                <a:solidFill>
                  <a:srgbClr val="FF0000"/>
                </a:solidFill>
              </a:rPr>
              <a:t>    C She often fails to turn in her homework on time.</a:t>
            </a:r>
          </a:p>
          <a:p>
            <a:pPr marL="266700" indent="-266700"/>
            <a:r>
              <a:rPr lang="en-US" altLang="zh-CN" sz="2400" dirty="0" smtClean="0"/>
              <a:t>2 Q: What does the woman think of learning Spanish?</a:t>
            </a:r>
          </a:p>
          <a:p>
            <a:r>
              <a:rPr lang="en-US" altLang="zh-CN" sz="2400" i="1" dirty="0" smtClean="0">
                <a:solidFill>
                  <a:srgbClr val="FF0000"/>
                </a:solidFill>
              </a:rPr>
              <a:t>   D It presents difficulty for her.</a:t>
            </a:r>
          </a:p>
          <a:p>
            <a:pPr marL="266700" indent="-266700"/>
            <a:r>
              <a:rPr lang="en-US" altLang="zh-CN" sz="2400" dirty="0" smtClean="0"/>
              <a:t>3 Q: What do we know from this conversation about the man?</a:t>
            </a:r>
          </a:p>
          <a:p>
            <a:pPr marL="216000" indent="-457200"/>
            <a:r>
              <a:rPr lang="en-US" altLang="zh-CN" sz="2400" i="1" dirty="0" smtClean="0">
                <a:solidFill>
                  <a:srgbClr val="FF0000"/>
                </a:solidFill>
              </a:rPr>
              <a:t>   A He has a good personal relationship with the woman.</a:t>
            </a:r>
          </a:p>
          <a:p>
            <a:pPr marL="216000" indent="-457200"/>
            <a:r>
              <a:rPr lang="en-US" altLang="zh-CN" sz="2400" dirty="0" smtClean="0"/>
              <a:t>4 Q: What is the woman most likely to do after talking with the man?</a:t>
            </a:r>
          </a:p>
          <a:p>
            <a:pPr marL="266700" indent="-266700"/>
            <a:r>
              <a:rPr lang="en-US" altLang="zh-CN" sz="2400" i="1" dirty="0" smtClean="0">
                <a:solidFill>
                  <a:srgbClr val="FF0000"/>
                </a:solidFill>
              </a:rPr>
              <a:t>   C Work harder in her Spanish class.</a:t>
            </a:r>
          </a:p>
          <a:p>
            <a:pPr marL="266700" indent="-266700"/>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1</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2107253"/>
            <a:ext cx="7072362" cy="5601533"/>
          </a:xfrm>
          <a:prstGeom prst="rect">
            <a:avLst/>
          </a:prstGeom>
        </p:spPr>
        <p:txBody>
          <a:bodyPr wrap="square">
            <a:spAutoFit/>
          </a:bodyPr>
          <a:lstStyle/>
          <a:p>
            <a:pPr marL="266700" indent="-266700"/>
            <a:r>
              <a:rPr lang="en-US" altLang="zh-CN" sz="2200" dirty="0" smtClean="0"/>
              <a:t>1 Q: What do you know about the speaker’s Spanish learning experience in high school?</a:t>
            </a:r>
          </a:p>
          <a:p>
            <a:pPr marL="216000" indent="-457200"/>
            <a:r>
              <a:rPr lang="en-US" altLang="zh-CN" sz="2200" i="1" dirty="0" smtClean="0">
                <a:solidFill>
                  <a:srgbClr val="FF0000"/>
                </a:solidFill>
              </a:rPr>
              <a:t>    D She showed dissatisfaction with the slow pace of her class.</a:t>
            </a:r>
          </a:p>
          <a:p>
            <a:pPr marL="266700" indent="-266700"/>
            <a:r>
              <a:rPr lang="en-US" altLang="zh-CN" sz="2200" dirty="0" smtClean="0"/>
              <a:t>2 Q: What made the speaker feel more frustrated while learning Spanish in high school?</a:t>
            </a:r>
          </a:p>
          <a:p>
            <a:r>
              <a:rPr lang="en-US" altLang="zh-CN" sz="2200" i="1" dirty="0" smtClean="0">
                <a:solidFill>
                  <a:srgbClr val="FF0000"/>
                </a:solidFill>
              </a:rPr>
              <a:t>   A She had to learn the material that she already knew.</a:t>
            </a:r>
          </a:p>
          <a:p>
            <a:pPr marL="266700" indent="-266700"/>
            <a:r>
              <a:rPr lang="en-US" altLang="zh-CN" sz="2200" dirty="0" smtClean="0"/>
              <a:t>3 Q: What did the speaker say about her study of Spanish literature in college?</a:t>
            </a:r>
          </a:p>
          <a:p>
            <a:pPr marL="180000" indent="-457200"/>
            <a:r>
              <a:rPr lang="en-US" altLang="zh-CN" sz="2200" i="1" dirty="0" smtClean="0">
                <a:solidFill>
                  <a:srgbClr val="FF0000"/>
                </a:solidFill>
              </a:rPr>
              <a:t>   C It proved to be an unbalanced way to learn the language.</a:t>
            </a:r>
          </a:p>
          <a:p>
            <a:pPr marL="144000" indent="-457200"/>
            <a:r>
              <a:rPr lang="en-US" altLang="zh-CN" sz="2200" dirty="0" smtClean="0"/>
              <a:t>4 Q: Which experience benefited the speaker most in terms of her use of Spanish?</a:t>
            </a:r>
          </a:p>
          <a:p>
            <a:pPr marL="266700" indent="-266700"/>
            <a:r>
              <a:rPr lang="en-US" altLang="zh-CN" sz="2200" i="1" dirty="0" smtClean="0">
                <a:solidFill>
                  <a:srgbClr val="FF0000"/>
                </a:solidFill>
              </a:rPr>
              <a:t>   D She taught Spanish speakers how to speak English.</a:t>
            </a:r>
            <a:endParaRPr lang="en-US" altLang="zh-CN" sz="2200" dirty="0" smtClean="0"/>
          </a:p>
          <a:p>
            <a:pPr marL="180000" indent="-457200"/>
            <a:endParaRPr lang="en-US" altLang="zh-CN" sz="2400" i="1" dirty="0" smtClean="0">
              <a:solidFill>
                <a:srgbClr val="FF0000"/>
              </a:solidFill>
            </a:endParaRPr>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2</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928662" y="2107253"/>
            <a:ext cx="7072362" cy="4524315"/>
          </a:xfrm>
          <a:prstGeom prst="rect">
            <a:avLst/>
          </a:prstGeom>
        </p:spPr>
        <p:txBody>
          <a:bodyPr wrap="square">
            <a:spAutoFit/>
          </a:bodyPr>
          <a:lstStyle/>
          <a:p>
            <a:pPr marL="457200" indent="-457200"/>
            <a:r>
              <a:rPr lang="en-US" altLang="zh-CN" sz="2400" i="1" dirty="0" smtClean="0">
                <a:solidFill>
                  <a:srgbClr val="FF0000"/>
                </a:solidFill>
              </a:rPr>
              <a:t>  1) alternative</a:t>
            </a:r>
          </a:p>
          <a:p>
            <a:pPr marL="457200" indent="-457200"/>
            <a:r>
              <a:rPr lang="en-US" altLang="zh-CN" sz="2400" i="1" dirty="0" smtClean="0">
                <a:solidFill>
                  <a:srgbClr val="FF0000"/>
                </a:solidFill>
              </a:rPr>
              <a:t>  2) numerous</a:t>
            </a:r>
          </a:p>
          <a:p>
            <a:pPr marL="457200" indent="-457200"/>
            <a:r>
              <a:rPr lang="en-US" altLang="zh-CN" sz="2400" i="1" dirty="0" smtClean="0">
                <a:solidFill>
                  <a:srgbClr val="FF0000"/>
                </a:solidFill>
              </a:rPr>
              <a:t>  3) traditional</a:t>
            </a:r>
          </a:p>
          <a:p>
            <a:pPr marL="457200" indent="-457200"/>
            <a:r>
              <a:rPr lang="en-US" altLang="zh-CN" sz="2400" i="1" dirty="0" smtClean="0">
                <a:solidFill>
                  <a:srgbClr val="FF0000"/>
                </a:solidFill>
              </a:rPr>
              <a:t>  4) academic</a:t>
            </a:r>
          </a:p>
          <a:p>
            <a:pPr marL="457200" indent="-457200"/>
            <a:r>
              <a:rPr lang="en-US" altLang="zh-CN" sz="2400" i="1" dirty="0" smtClean="0">
                <a:solidFill>
                  <a:srgbClr val="FF0000"/>
                </a:solidFill>
              </a:rPr>
              <a:t>  5) countryside</a:t>
            </a:r>
          </a:p>
          <a:p>
            <a:pPr marL="457200" indent="-457200"/>
            <a:r>
              <a:rPr lang="en-US" altLang="zh-CN" sz="2400" i="1" dirty="0" smtClean="0">
                <a:solidFill>
                  <a:srgbClr val="FF0000"/>
                </a:solidFill>
              </a:rPr>
              <a:t>  6) athletes</a:t>
            </a:r>
          </a:p>
          <a:p>
            <a:pPr marL="457200" indent="-457200"/>
            <a:r>
              <a:rPr lang="en-US" altLang="zh-CN" sz="2400" i="1" dirty="0" smtClean="0">
                <a:solidFill>
                  <a:srgbClr val="FF0000"/>
                </a:solidFill>
              </a:rPr>
              <a:t>  7) take advantage of</a:t>
            </a:r>
          </a:p>
          <a:p>
            <a:pPr marL="457200" indent="-457200"/>
            <a:r>
              <a:rPr lang="en-US" altLang="zh-CN" sz="2400" i="1" dirty="0" smtClean="0">
                <a:solidFill>
                  <a:srgbClr val="FF0000"/>
                </a:solidFill>
              </a:rPr>
              <a:t>  8) Secondary</a:t>
            </a:r>
          </a:p>
          <a:p>
            <a:pPr marL="457200" indent="-457200"/>
            <a:r>
              <a:rPr lang="en-US" altLang="zh-CN" sz="2400" i="1" dirty="0" smtClean="0">
                <a:solidFill>
                  <a:srgbClr val="FF0000"/>
                </a:solidFill>
              </a:rPr>
              <a:t>  9) in a collective effort</a:t>
            </a:r>
          </a:p>
          <a:p>
            <a:pPr marL="457200" indent="-457200"/>
            <a:r>
              <a:rPr lang="en-US" altLang="zh-CN" sz="2400" i="1" dirty="0" smtClean="0">
                <a:solidFill>
                  <a:srgbClr val="FF0000"/>
                </a:solidFill>
              </a:rPr>
              <a:t>10) serve as</a:t>
            </a:r>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1026" name="Picture 2"/>
          <p:cNvPicPr>
            <a:picLocks noChangeAspect="1" noChangeArrowheads="1"/>
          </p:cNvPicPr>
          <p:nvPr/>
        </p:nvPicPr>
        <p:blipFill>
          <a:blip r:embed="rId2"/>
          <a:stretch>
            <a:fillRect/>
          </a:stretch>
        </p:blipFill>
        <p:spPr bwMode="auto">
          <a:xfrm>
            <a:off x="4000497" y="2786058"/>
            <a:ext cx="5143504" cy="2872287"/>
          </a:xfrm>
          <a:prstGeom prst="rect">
            <a:avLst/>
          </a:prstGeom>
          <a:noFill/>
          <a:ln w="9525">
            <a:noFill/>
            <a:miter lim="800000"/>
            <a:headEnd/>
            <a:tailEnd/>
          </a:ln>
          <a:effectLst/>
        </p:spPr>
      </p:pic>
      <p:pic>
        <p:nvPicPr>
          <p:cNvPr id="6" name="图片 5"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lide(fromBottom)">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slide(fromBottom)">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slide(fromBottom)">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slide(fromBottom)">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slide(fromBottom)">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slide(fromBottom)">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slide(fromBottom)">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slide(fromBottom)">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slide(fromBottom)">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slide(fromBottom)">
                                      <p:cBhvr>
                                        <p:cTn id="5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Wrapping up</a:t>
            </a:r>
            <a:endParaRPr lang="zh-CN" altLang="en-US" sz="4800" b="1" dirty="0">
              <a:solidFill>
                <a:schemeClr val="tx1"/>
              </a:solidFill>
              <a:latin typeface="+mj-lt"/>
              <a:ea typeface="微软雅黑" panose="020B0503020204020204" pitchFamily="34" charset="-122"/>
            </a:endParaRPr>
          </a:p>
        </p:txBody>
      </p:sp>
      <p:sp>
        <p:nvSpPr>
          <p:cNvPr id="3" name="矩形 2"/>
          <p:cNvSpPr/>
          <p:nvPr/>
        </p:nvSpPr>
        <p:spPr>
          <a:xfrm>
            <a:off x="1071538" y="1214422"/>
            <a:ext cx="6929486" cy="830997"/>
          </a:xfrm>
          <a:prstGeom prst="rect">
            <a:avLst/>
          </a:prstGeom>
        </p:spPr>
        <p:txBody>
          <a:bodyPr wrap="square">
            <a:spAutoFit/>
          </a:bodyPr>
          <a:lstStyle/>
          <a:p>
            <a:r>
              <a:rPr lang="en-US" altLang="zh-CN" sz="2400" dirty="0" smtClean="0">
                <a:latin typeface="Arial" pitchFamily="34" charset="0"/>
                <a:cs typeface="Arial" pitchFamily="34" charset="0"/>
              </a:rPr>
              <a:t>Use the following self-assessment checklist to check what you have learned in this unit.</a:t>
            </a:r>
          </a:p>
        </p:txBody>
      </p:sp>
      <p:graphicFrame>
        <p:nvGraphicFramePr>
          <p:cNvPr id="5" name="表格 4"/>
          <p:cNvGraphicFramePr>
            <a:graphicFrameLocks noGrp="1"/>
          </p:cNvGraphicFramePr>
          <p:nvPr/>
        </p:nvGraphicFramePr>
        <p:xfrm>
          <a:off x="785786" y="2143116"/>
          <a:ext cx="7286676" cy="3296920"/>
        </p:xfrm>
        <a:graphic>
          <a:graphicData uri="http://schemas.openxmlformats.org/drawingml/2006/table">
            <a:tbl>
              <a:tblPr firstRow="1" bandRow="1">
                <a:tableStyleId>{5C22544A-7EE6-4342-B048-85BDC9FD1C3A}</a:tableStyleId>
              </a:tblPr>
              <a:tblGrid>
                <a:gridCol w="4663473"/>
                <a:gridCol w="947268"/>
                <a:gridCol w="1675935"/>
              </a:tblGrid>
              <a:tr h="370840">
                <a:tc>
                  <a:txBody>
                    <a:bodyPr/>
                    <a:lstStyle/>
                    <a:p>
                      <a:pPr algn="ctr"/>
                      <a:r>
                        <a:rPr lang="en-US" altLang="zh-CN" dirty="0" smtClean="0"/>
                        <a:t>Skills</a:t>
                      </a:r>
                      <a:endParaRPr lang="zh-CN" altLang="en-US" dirty="0"/>
                    </a:p>
                  </a:txBody>
                  <a:tcPr/>
                </a:tc>
                <a:tc>
                  <a:txBody>
                    <a:bodyPr/>
                    <a:lstStyle/>
                    <a:p>
                      <a:pPr algn="ctr"/>
                      <a:r>
                        <a:rPr lang="en-US" altLang="zh-CN" dirty="0" smtClean="0"/>
                        <a:t>OK</a:t>
                      </a:r>
                      <a:endParaRPr lang="zh-CN" altLang="en-US" dirty="0"/>
                    </a:p>
                  </a:txBody>
                  <a:tcPr/>
                </a:tc>
                <a:tc>
                  <a:txBody>
                    <a:bodyPr/>
                    <a:lstStyle/>
                    <a:p>
                      <a:pPr algn="ctr"/>
                      <a:r>
                        <a:rPr lang="en-US" altLang="zh-CN" dirty="0" smtClean="0"/>
                        <a:t>Needs work</a:t>
                      </a:r>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talk about my learning experiences. </a:t>
                      </a:r>
                      <a:endParaRPr lang="zh-CN" altLang="en-US" sz="2400"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listen for signal words for listing. </a:t>
                      </a:r>
                      <a:endParaRPr lang="zh-CN" altLang="en-US" sz="2400"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give and respond to advice.</a:t>
                      </a:r>
                    </a:p>
                  </a:txBody>
                  <a:tcPr/>
                </a:tc>
                <a:tc>
                  <a:txBody>
                    <a:bodyPr/>
                    <a:lstStyle/>
                    <a:p>
                      <a:endParaRPr lang="zh-CN" altLang="en-US" dirty="0"/>
                    </a:p>
                  </a:txBody>
                  <a:tcPr/>
                </a:tc>
                <a:tc>
                  <a:txBody>
                    <a:bodyPr/>
                    <a:lstStyle/>
                    <a:p>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baseline="0" dirty="0" smtClean="0">
                          <a:solidFill>
                            <a:schemeClr val="dk1"/>
                          </a:solidFill>
                          <a:latin typeface="+mn-lt"/>
                          <a:ea typeface="+mn-ea"/>
                          <a:cs typeface="+mn-cs"/>
                        </a:rPr>
                        <a:t>I can </a:t>
                      </a:r>
                      <a:r>
                        <a:rPr lang="en-US" altLang="zh-CN" sz="2400" kern="1200" baseline="0" smtClean="0">
                          <a:solidFill>
                            <a:schemeClr val="dk1"/>
                          </a:solidFill>
                          <a:latin typeface="+mn-lt"/>
                          <a:ea typeface="+mn-ea"/>
                          <a:cs typeface="+mn-cs"/>
                        </a:rPr>
                        <a:t>discuss learning / teaching </a:t>
                      </a:r>
                      <a:r>
                        <a:rPr lang="en-US" altLang="zh-CN" sz="2400" kern="1200" baseline="0" dirty="0" smtClean="0">
                          <a:solidFill>
                            <a:schemeClr val="dk1"/>
                          </a:solidFill>
                          <a:latin typeface="+mn-lt"/>
                          <a:ea typeface="+mn-ea"/>
                          <a:cs typeface="+mn-cs"/>
                        </a:rPr>
                        <a:t>methods.</a:t>
                      </a:r>
                    </a:p>
                  </a:txBody>
                  <a:tcPr/>
                </a:tc>
                <a:tc>
                  <a:txBody>
                    <a:bodyPr/>
                    <a:lstStyle/>
                    <a:p>
                      <a:endParaRPr lang="zh-CN" altLang="en-US"/>
                    </a:p>
                  </a:txBody>
                  <a:tcPr/>
                </a:tc>
                <a:tc>
                  <a:txBody>
                    <a:bodyPr/>
                    <a:lstStyle/>
                    <a:p>
                      <a:endParaRPr lang="zh-CN" altLang="en-US" dirty="0"/>
                    </a:p>
                  </a:txBody>
                  <a:tcPr/>
                </a:tc>
              </a:tr>
            </a:tbl>
          </a:graphicData>
        </a:graphic>
      </p:graphicFrame>
      <p:sp>
        <p:nvSpPr>
          <p:cNvPr id="6" name="矩形 5"/>
          <p:cNvSpPr/>
          <p:nvPr/>
        </p:nvSpPr>
        <p:spPr>
          <a:xfrm>
            <a:off x="5786446" y="278605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070002" y="3468270"/>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92904" y="345746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79420" y="4286256"/>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97666" y="4286256"/>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806344" y="507207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072330" y="507207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045342" y="278605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9" grpId="0" animBg="1"/>
      <p:bldP spid="10"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Fun time</a:t>
            </a:r>
            <a:endParaRPr lang="zh-CN" altLang="en-US" sz="4800" b="1" dirty="0">
              <a:solidFill>
                <a:schemeClr val="tx1"/>
              </a:solidFill>
              <a:latin typeface="+mj-lt"/>
              <a:ea typeface="微软雅黑" panose="020B0503020204020204" pitchFamily="34" charset="-122"/>
            </a:endParaRPr>
          </a:p>
        </p:txBody>
      </p:sp>
      <p:sp>
        <p:nvSpPr>
          <p:cNvPr id="14" name="矩形 13"/>
          <p:cNvSpPr/>
          <p:nvPr/>
        </p:nvSpPr>
        <p:spPr>
          <a:xfrm>
            <a:off x="1214414" y="1571612"/>
            <a:ext cx="6929486" cy="830997"/>
          </a:xfrm>
          <a:prstGeom prst="rect">
            <a:avLst/>
          </a:prstGeom>
        </p:spPr>
        <p:txBody>
          <a:bodyPr wrap="square">
            <a:spAutoFit/>
          </a:bodyPr>
          <a:lstStyle/>
          <a:p>
            <a:r>
              <a:rPr lang="en-US" altLang="zh-CN" sz="2400" dirty="0" smtClean="0">
                <a:latin typeface="Arial" pitchFamily="34" charset="0"/>
                <a:cs typeface="Arial" pitchFamily="34" charset="0"/>
              </a:rPr>
              <a:t>Enjoy </a:t>
            </a:r>
            <a:r>
              <a:rPr lang="en-US" altLang="zh-CN" sz="2400" dirty="0" smtClean="0">
                <a:latin typeface="Arial" pitchFamily="34" charset="0"/>
                <a:cs typeface="Arial" pitchFamily="34" charset="0"/>
              </a:rPr>
              <a:t>Ellen </a:t>
            </a:r>
            <a:r>
              <a:rPr lang="en-US" altLang="zh-CN" sz="2400" dirty="0" smtClean="0">
                <a:latin typeface="Arial" pitchFamily="34" charset="0"/>
                <a:cs typeface="Arial" pitchFamily="34" charset="0"/>
              </a:rPr>
              <a:t>DeGeneres’ </a:t>
            </a:r>
            <a:r>
              <a:rPr lang="en-US" altLang="zh-CN" sz="2400" dirty="0" smtClean="0">
                <a:latin typeface="Arial" pitchFamily="34" charset="0"/>
                <a:cs typeface="Arial" pitchFamily="34" charset="0"/>
              </a:rPr>
              <a:t>Commencement Speech at Tulane University .</a:t>
            </a:r>
            <a:endParaRPr lang="en-US" altLang="zh-CN" sz="2400" dirty="0" smtClean="0">
              <a:latin typeface="Arial" pitchFamily="34" charset="0"/>
              <a:cs typeface="Arial" pitchFamily="34" charset="0"/>
            </a:endParaRPr>
          </a:p>
        </p:txBody>
      </p:sp>
      <p:pic>
        <p:nvPicPr>
          <p:cNvPr id="15" name="图片 14" descr="QQ截图20150508120820.png">
            <a:hlinkClick r:id="rId2" action="ppaction://hlinkfile"/>
          </p:cNvPr>
          <p:cNvPicPr>
            <a:picLocks noChangeAspect="1"/>
          </p:cNvPicPr>
          <p:nvPr/>
        </p:nvPicPr>
        <p:blipFill>
          <a:blip r:embed="rId3"/>
          <a:stretch>
            <a:fillRect/>
          </a:stretch>
        </p:blipFill>
        <p:spPr>
          <a:xfrm>
            <a:off x="1098686" y="2500306"/>
            <a:ext cx="6946595" cy="39135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图片 15" descr="87699.gif">
            <a:hlinkClick r:id="rId4" action="ppaction://hlinksldjump"/>
          </p:cNvPr>
          <p:cNvPicPr>
            <a:picLocks noChangeAspect="1"/>
          </p:cNvPicPr>
          <p:nvPr/>
        </p:nvPicPr>
        <p:blipFill>
          <a:blip r:embed="rId5"/>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87699.gif">
            <a:hlinkClick r:id="rId2" action="ppaction://hlinksldjump"/>
          </p:cNvPr>
          <p:cNvPicPr>
            <a:picLocks noChangeAspect="1"/>
          </p:cNvPicPr>
          <p:nvPr/>
        </p:nvPicPr>
        <p:blipFill>
          <a:blip r:embed="rId3"/>
          <a:stretch>
            <a:fillRect/>
          </a:stretch>
        </p:blipFill>
        <p:spPr>
          <a:xfrm>
            <a:off x="8320118" y="6176986"/>
            <a:ext cx="466724" cy="466724"/>
          </a:xfrm>
          <a:prstGeom prst="rect">
            <a:avLst/>
          </a:prstGeom>
        </p:spPr>
      </p:pic>
      <p:sp>
        <p:nvSpPr>
          <p:cNvPr id="4" name="矩形 3"/>
          <p:cNvSpPr/>
          <p:nvPr/>
        </p:nvSpPr>
        <p:spPr>
          <a:xfrm>
            <a:off x="0" y="1"/>
            <a:ext cx="9144000" cy="114298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470527" y="1597871"/>
            <a:ext cx="8202947" cy="830997"/>
          </a:xfrm>
          <a:prstGeom prst="rect">
            <a:avLst/>
          </a:prstGeom>
          <a:noFill/>
        </p:spPr>
        <p:txBody>
          <a:bodyPr wrap="square" rtlCol="0">
            <a:spAutoFit/>
          </a:bodyPr>
          <a:lstStyle/>
          <a:p>
            <a:r>
              <a:rPr lang="en-US" altLang="zh-CN" sz="2400" dirty="0" smtClean="0"/>
              <a:t>Read the following quotes about learning. Do you agree with them? Why or why not?</a:t>
            </a:r>
          </a:p>
        </p:txBody>
      </p:sp>
      <p:sp>
        <p:nvSpPr>
          <p:cNvPr id="31" name="矩形 30"/>
          <p:cNvSpPr/>
          <p:nvPr/>
        </p:nvSpPr>
        <p:spPr>
          <a:xfrm>
            <a:off x="2286000" y="2967335"/>
            <a:ext cx="4572000" cy="369332"/>
          </a:xfrm>
          <a:prstGeom prst="rect">
            <a:avLst/>
          </a:prstGeom>
        </p:spPr>
        <p:txBody>
          <a:bodyPr>
            <a:spAutoFit/>
          </a:bodyPr>
          <a:lstStyle/>
          <a:p>
            <a:endParaRPr lang="en-US" altLang="zh-CN" dirty="0" smtClean="0"/>
          </a:p>
        </p:txBody>
      </p:sp>
      <p:sp>
        <p:nvSpPr>
          <p:cNvPr id="34" name="矩形 33"/>
          <p:cNvSpPr/>
          <p:nvPr/>
        </p:nvSpPr>
        <p:spPr>
          <a:xfrm>
            <a:off x="3857620" y="4000504"/>
            <a:ext cx="4572000" cy="369332"/>
          </a:xfrm>
          <a:prstGeom prst="rect">
            <a:avLst/>
          </a:prstGeom>
        </p:spPr>
        <p:txBody>
          <a:bodyPr>
            <a:spAutoFit/>
          </a:bodyPr>
          <a:lstStyle/>
          <a:p>
            <a:endParaRPr lang="en-US" altLang="zh-CN" dirty="0" smtClean="0"/>
          </a:p>
        </p:txBody>
      </p:sp>
      <p:sp>
        <p:nvSpPr>
          <p:cNvPr id="35" name="矩形标注 34"/>
          <p:cNvSpPr/>
          <p:nvPr/>
        </p:nvSpPr>
        <p:spPr>
          <a:xfrm>
            <a:off x="1857356" y="2643182"/>
            <a:ext cx="5214974" cy="785818"/>
          </a:xfrm>
          <a:prstGeom prst="wedgeRectCallout">
            <a:avLst>
              <a:gd name="adj1" fmla="val -25044"/>
              <a:gd name="adj2" fmla="val 81547"/>
            </a:avLst>
          </a:prstGeom>
        </p:spPr>
        <p:style>
          <a:lnRef idx="3">
            <a:schemeClr val="lt1"/>
          </a:lnRef>
          <a:fillRef idx="1">
            <a:schemeClr val="accent4"/>
          </a:fillRef>
          <a:effectRef idx="1">
            <a:schemeClr val="accent4"/>
          </a:effectRef>
          <a:fontRef idx="minor">
            <a:schemeClr val="lt1"/>
          </a:fontRef>
        </p:style>
        <p:txBody>
          <a:bodyPr rtlCol="0" anchor="ctr"/>
          <a:lstStyle/>
          <a:p>
            <a:r>
              <a:rPr lang="en-US" altLang="zh-CN" sz="2400" dirty="0" smtClean="0"/>
              <a:t>The best way to learn is to teach.</a:t>
            </a:r>
          </a:p>
          <a:p>
            <a:pPr algn="r"/>
            <a:r>
              <a:rPr lang="en-US" altLang="zh-CN" sz="2400" dirty="0" smtClean="0"/>
              <a:t>— Anonymous</a:t>
            </a:r>
          </a:p>
        </p:txBody>
      </p:sp>
      <p:sp>
        <p:nvSpPr>
          <p:cNvPr id="47" name="TextBox 46"/>
          <p:cNvSpPr txBox="1"/>
          <p:nvPr/>
        </p:nvSpPr>
        <p:spPr>
          <a:xfrm>
            <a:off x="470526" y="4157497"/>
            <a:ext cx="7744811" cy="1200329"/>
          </a:xfrm>
          <a:prstGeom prst="rect">
            <a:avLst/>
          </a:prstGeom>
          <a:noFill/>
        </p:spPr>
        <p:txBody>
          <a:bodyPr wrap="square" rtlCol="0">
            <a:spAutoFit/>
          </a:bodyPr>
          <a:lstStyle/>
          <a:p>
            <a:r>
              <a:rPr lang="en-US" altLang="zh-CN" sz="2400" i="1" dirty="0" smtClean="0">
                <a:solidFill>
                  <a:srgbClr val="FF0000"/>
                </a:solidFill>
              </a:rPr>
              <a:t>Yes. Going through the process of trying to explain something to others will help you understand, absorb and consolidate what you have learned.</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Effect transition="in" filter="slide(fromBottom)">
                                      <p:cBhvr>
                                        <p:cTn id="12"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7" name="图片 6" descr="87699.gif">
            <a:hlinkClick r:id="rId5" action="ppaction://hlinksldjump"/>
          </p:cNvPr>
          <p:cNvPicPr>
            <a:picLocks noChangeAspect="1"/>
          </p:cNvPicPr>
          <p:nvPr/>
        </p:nvPicPr>
        <p:blipFill>
          <a:blip r:embed="rId6"/>
          <a:stretch>
            <a:fillRect/>
          </a:stretch>
        </p:blipFill>
        <p:spPr>
          <a:xfrm>
            <a:off x="8320118" y="6176986"/>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1" nodeType="clickEffect">
                                  <p:stCondLst>
                                    <p:cond delay="0"/>
                                  </p:stCondLst>
                                  <p:childTnLst>
                                    <p:animScale>
                                      <p:cBhvr>
                                        <p:cTn id="24" dur="500" fill="hold"/>
                                        <p:tgtEl>
                                          <p:spTgt spid="42"/>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26" name="TextBox 25"/>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7"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a podcast for its general idea.</a:t>
              </a:r>
              <a:endParaRPr lang="zh-CN" altLang="en-US" sz="2400" dirty="0">
                <a:latin typeface="Arial" pitchFamily="34" charset="0"/>
                <a:cs typeface="Arial" pitchFamily="34" charset="0"/>
              </a:endParaRPr>
            </a:p>
          </p:txBody>
        </p:sp>
      </p:grpSp>
      <p:sp>
        <p:nvSpPr>
          <p:cNvPr id="7" name="矩形 6"/>
          <p:cNvSpPr/>
          <p:nvPr/>
        </p:nvSpPr>
        <p:spPr>
          <a:xfrm>
            <a:off x="1142976" y="2500306"/>
            <a:ext cx="7072362" cy="1200329"/>
          </a:xfrm>
          <a:prstGeom prst="rect">
            <a:avLst/>
          </a:prstGeom>
        </p:spPr>
        <p:txBody>
          <a:bodyPr wrap="square">
            <a:spAutoFit/>
          </a:bodyPr>
          <a:lstStyle/>
          <a:p>
            <a:r>
              <a:rPr lang="en-US" altLang="zh-CN" sz="2400" i="1" dirty="0" smtClean="0">
                <a:solidFill>
                  <a:srgbClr val="FF0000"/>
                </a:solidFill>
              </a:rPr>
              <a:t>The podcast is mainly about the things people are learning at the moment and the most difficult thing they have ever learned.</a:t>
            </a:r>
            <a:endParaRPr lang="zh-CN" altLang="en-US" sz="2400" i="1" dirty="0">
              <a:solidFill>
                <a:srgbClr val="FF0000"/>
              </a:solidFill>
            </a:endParaRPr>
          </a:p>
        </p:txBody>
      </p:sp>
      <p:grpSp>
        <p:nvGrpSpPr>
          <p:cNvPr id="8" name="组合 7"/>
          <p:cNvGrpSpPr/>
          <p:nvPr/>
        </p:nvGrpSpPr>
        <p:grpSpPr>
          <a:xfrm>
            <a:off x="785786" y="3929066"/>
            <a:ext cx="7072362" cy="500066"/>
            <a:chOff x="857224" y="1500174"/>
            <a:chExt cx="7072362" cy="500066"/>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0" name="TextBox 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1 and fill in the blanks.</a:t>
              </a:r>
              <a:endParaRPr lang="zh-CN" altLang="en-US" sz="2400" dirty="0">
                <a:latin typeface="Arial" pitchFamily="34" charset="0"/>
                <a:cs typeface="Arial" pitchFamily="34" charset="0"/>
              </a:endParaRPr>
            </a:p>
          </p:txBody>
        </p:sp>
      </p:grpSp>
      <p:sp>
        <p:nvSpPr>
          <p:cNvPr id="11" name="矩形 10"/>
          <p:cNvSpPr/>
          <p:nvPr/>
        </p:nvSpPr>
        <p:spPr>
          <a:xfrm>
            <a:off x="1214414" y="4357694"/>
            <a:ext cx="7072362" cy="1200329"/>
          </a:xfrm>
          <a:prstGeom prst="rect">
            <a:avLst/>
          </a:prstGeom>
        </p:spPr>
        <p:txBody>
          <a:bodyPr wrap="square">
            <a:spAutoFit/>
          </a:bodyPr>
          <a:lstStyle/>
          <a:p>
            <a:pPr marL="457200" indent="-457200">
              <a:buAutoNum type="arabicParenR"/>
            </a:pPr>
            <a:r>
              <a:rPr lang="en-US" altLang="zh-CN" sz="2400" i="1" dirty="0" smtClean="0">
                <a:solidFill>
                  <a:srgbClr val="FF0000"/>
                </a:solidFill>
              </a:rPr>
              <a:t>new things</a:t>
            </a:r>
          </a:p>
          <a:p>
            <a:pPr marL="457200" indent="-457200">
              <a:buAutoNum type="arabicParenR"/>
            </a:pPr>
            <a:r>
              <a:rPr lang="en-US" altLang="zh-CN" sz="2400" i="1" dirty="0" smtClean="0">
                <a:solidFill>
                  <a:srgbClr val="FF0000"/>
                </a:solidFill>
              </a:rPr>
              <a:t>At the moment</a:t>
            </a:r>
          </a:p>
          <a:p>
            <a:pPr marL="457200" indent="-457200">
              <a:buAutoNum type="arabicParenR"/>
            </a:pPr>
            <a:r>
              <a:rPr lang="en-US" altLang="zh-CN" sz="2400" i="1" dirty="0" smtClean="0">
                <a:solidFill>
                  <a:srgbClr val="FF0000"/>
                </a:solidFill>
              </a:rPr>
              <a:t>quite difficult</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slide(fromBottom)">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slide(fromBottom)">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slide(fromBottom)">
                                      <p:cBhvr>
                                        <p:cTn id="3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check the true statements.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74" name="组合 73"/>
          <p:cNvGrpSpPr/>
          <p:nvPr/>
        </p:nvGrpSpPr>
        <p:grpSpPr>
          <a:xfrm>
            <a:off x="1142976" y="2395547"/>
            <a:ext cx="5715040" cy="4276126"/>
            <a:chOff x="1142976" y="2395547"/>
            <a:chExt cx="5715040" cy="4276126"/>
          </a:xfrm>
        </p:grpSpPr>
        <p:grpSp>
          <p:nvGrpSpPr>
            <p:cNvPr id="3" name="组合 18"/>
            <p:cNvGrpSpPr/>
            <p:nvPr/>
          </p:nvGrpSpPr>
          <p:grpSpPr>
            <a:xfrm>
              <a:off x="1142976" y="2395547"/>
              <a:ext cx="2071702" cy="1104891"/>
              <a:chOff x="1142976" y="2500306"/>
              <a:chExt cx="2466884" cy="1303547"/>
            </a:xfrm>
          </p:grpSpPr>
          <p:grpSp>
            <p:nvGrpSpPr>
              <p:cNvPr id="5" name="组合 14"/>
              <p:cNvGrpSpPr/>
              <p:nvPr/>
            </p:nvGrpSpPr>
            <p:grpSpPr>
              <a:xfrm>
                <a:off x="1142976" y="2500306"/>
                <a:ext cx="2466884" cy="1303547"/>
                <a:chOff x="1142976" y="2500306"/>
                <a:chExt cx="2466884" cy="1303547"/>
              </a:xfrm>
            </p:grpSpPr>
            <p:sp>
              <p:nvSpPr>
                <p:cNvPr id="7" name="矩形 6"/>
                <p:cNvSpPr/>
                <p:nvPr/>
              </p:nvSpPr>
              <p:spPr>
                <a:xfrm>
                  <a:off x="1142976" y="2500306"/>
                  <a:ext cx="357190" cy="461665"/>
                </a:xfrm>
                <a:prstGeom prst="rect">
                  <a:avLst/>
                </a:prstGeom>
              </p:spPr>
              <p:txBody>
                <a:bodyPr wrap="square">
                  <a:spAutoFit/>
                </a:bodyPr>
                <a:lstStyle/>
                <a:p>
                  <a:r>
                    <a:rPr lang="en-US" altLang="zh-CN" sz="2400" dirty="0" smtClean="0"/>
                    <a:t>1</a:t>
                  </a:r>
                  <a:r>
                    <a:rPr lang="en-US" altLang="zh-CN" sz="2400" b="1" dirty="0" smtClean="0"/>
                    <a:t> </a:t>
                  </a:r>
                  <a:endParaRPr lang="zh-CN" altLang="en-US" sz="2400" b="1" dirty="0"/>
                </a:p>
              </p:txBody>
            </p:sp>
            <p:pic>
              <p:nvPicPr>
                <p:cNvPr id="2050" name="Picture 2"/>
                <p:cNvPicPr>
                  <a:picLocks noChangeAspect="1" noChangeArrowheads="1"/>
                </p:cNvPicPr>
                <p:nvPr/>
              </p:nvPicPr>
              <p:blipFill>
                <a:blip r:embed="rId4"/>
                <a:stretch>
                  <a:fillRect/>
                </a:stretch>
              </p:blipFill>
              <p:spPr bwMode="auto">
                <a:xfrm>
                  <a:off x="1500166" y="2606460"/>
                  <a:ext cx="2109694" cy="1197393"/>
                </a:xfrm>
                <a:prstGeom prst="rect">
                  <a:avLst/>
                </a:prstGeom>
                <a:noFill/>
                <a:ln w="9525">
                  <a:noFill/>
                  <a:miter lim="800000"/>
                  <a:headEnd/>
                  <a:tailEnd/>
                </a:ln>
                <a:effectLst/>
              </p:spPr>
            </p:pic>
          </p:grpSp>
          <p:sp>
            <p:nvSpPr>
              <p:cNvPr id="14" name="TextBox 13"/>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A</a:t>
                </a:r>
                <a:endParaRPr lang="zh-CN" altLang="en-US" sz="2400" b="1" dirty="0">
                  <a:solidFill>
                    <a:srgbClr val="FF0000"/>
                  </a:solidFill>
                </a:endParaRPr>
              </a:p>
            </p:txBody>
          </p:sp>
        </p:grpSp>
        <p:grpSp>
          <p:nvGrpSpPr>
            <p:cNvPr id="6" name="组合 19"/>
            <p:cNvGrpSpPr/>
            <p:nvPr/>
          </p:nvGrpSpPr>
          <p:grpSpPr>
            <a:xfrm>
              <a:off x="4676884" y="2395547"/>
              <a:ext cx="2109694" cy="1033453"/>
              <a:chOff x="1142976" y="2500306"/>
              <a:chExt cx="2466884" cy="1320178"/>
            </a:xfrm>
          </p:grpSpPr>
          <p:grpSp>
            <p:nvGrpSpPr>
              <p:cNvPr id="8" name="组合 14"/>
              <p:cNvGrpSpPr/>
              <p:nvPr/>
            </p:nvGrpSpPr>
            <p:grpSpPr>
              <a:xfrm>
                <a:off x="1142976" y="2500306"/>
                <a:ext cx="2466884" cy="1320178"/>
                <a:chOff x="1142976" y="2500306"/>
                <a:chExt cx="2466884" cy="1320178"/>
              </a:xfrm>
            </p:grpSpPr>
            <p:sp>
              <p:nvSpPr>
                <p:cNvPr id="23" name="矩形 22"/>
                <p:cNvSpPr/>
                <p:nvPr/>
              </p:nvSpPr>
              <p:spPr>
                <a:xfrm>
                  <a:off x="1142976" y="2500306"/>
                  <a:ext cx="357190" cy="461665"/>
                </a:xfrm>
                <a:prstGeom prst="rect">
                  <a:avLst/>
                </a:prstGeom>
              </p:spPr>
              <p:txBody>
                <a:bodyPr wrap="square">
                  <a:spAutoFit/>
                </a:bodyPr>
                <a:lstStyle/>
                <a:p>
                  <a:r>
                    <a:rPr lang="en-US" altLang="zh-CN" sz="2400" dirty="0" smtClean="0"/>
                    <a:t>2</a:t>
                  </a:r>
                  <a:r>
                    <a:rPr lang="en-US" altLang="zh-CN" sz="2400" b="1" dirty="0" smtClean="0"/>
                    <a:t> </a:t>
                  </a:r>
                  <a:endParaRPr lang="zh-CN" altLang="en-US" sz="2400" b="1" dirty="0"/>
                </a:p>
              </p:txBody>
            </p:sp>
            <p:pic>
              <p:nvPicPr>
                <p:cNvPr id="24" name="Picture 2"/>
                <p:cNvPicPr>
                  <a:picLocks noChangeAspect="1" noChangeArrowheads="1"/>
                </p:cNvPicPr>
                <p:nvPr/>
              </p:nvPicPr>
              <p:blipFill>
                <a:blip r:embed="rId5"/>
                <a:stretch>
                  <a:fillRect/>
                </a:stretch>
              </p:blipFill>
              <p:spPr bwMode="auto">
                <a:xfrm>
                  <a:off x="1500166" y="2589830"/>
                  <a:ext cx="2109694" cy="1230654"/>
                </a:xfrm>
                <a:prstGeom prst="rect">
                  <a:avLst/>
                </a:prstGeom>
                <a:noFill/>
                <a:ln w="9525">
                  <a:noFill/>
                  <a:miter lim="800000"/>
                  <a:headEnd/>
                  <a:tailEnd/>
                </a:ln>
                <a:effectLst/>
              </p:spPr>
            </p:pic>
          </p:grpSp>
          <p:sp>
            <p:nvSpPr>
              <p:cNvPr id="22" name="TextBox 21"/>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B</a:t>
                </a:r>
                <a:endParaRPr lang="zh-CN" altLang="en-US" sz="2400" b="1" dirty="0">
                  <a:solidFill>
                    <a:srgbClr val="FF0000"/>
                  </a:solidFill>
                </a:endParaRPr>
              </a:p>
            </p:txBody>
          </p:sp>
        </p:grpSp>
        <p:grpSp>
          <p:nvGrpSpPr>
            <p:cNvPr id="9" name="组合 24"/>
            <p:cNvGrpSpPr/>
            <p:nvPr/>
          </p:nvGrpSpPr>
          <p:grpSpPr>
            <a:xfrm>
              <a:off x="1142976" y="3500438"/>
              <a:ext cx="2071702" cy="1071570"/>
              <a:chOff x="1142976" y="2500306"/>
              <a:chExt cx="2466884" cy="1313050"/>
            </a:xfrm>
          </p:grpSpPr>
          <p:grpSp>
            <p:nvGrpSpPr>
              <p:cNvPr id="10" name="组合 14"/>
              <p:cNvGrpSpPr/>
              <p:nvPr/>
            </p:nvGrpSpPr>
            <p:grpSpPr>
              <a:xfrm>
                <a:off x="1142976" y="2500306"/>
                <a:ext cx="2466884" cy="1313050"/>
                <a:chOff x="1142976" y="2500306"/>
                <a:chExt cx="2466884" cy="1313050"/>
              </a:xfrm>
            </p:grpSpPr>
            <p:sp>
              <p:nvSpPr>
                <p:cNvPr id="31" name="矩形 30"/>
                <p:cNvSpPr/>
                <p:nvPr/>
              </p:nvSpPr>
              <p:spPr>
                <a:xfrm>
                  <a:off x="1142976" y="2500306"/>
                  <a:ext cx="357190" cy="461665"/>
                </a:xfrm>
                <a:prstGeom prst="rect">
                  <a:avLst/>
                </a:prstGeom>
              </p:spPr>
              <p:txBody>
                <a:bodyPr wrap="square">
                  <a:spAutoFit/>
                </a:bodyPr>
                <a:lstStyle/>
                <a:p>
                  <a:r>
                    <a:rPr lang="en-US" altLang="zh-CN" sz="2400" dirty="0" smtClean="0"/>
                    <a:t>3 </a:t>
                  </a:r>
                  <a:endParaRPr lang="zh-CN" altLang="en-US" sz="2400" dirty="0"/>
                </a:p>
              </p:txBody>
            </p:sp>
            <p:pic>
              <p:nvPicPr>
                <p:cNvPr id="32" name="Picture 2"/>
                <p:cNvPicPr>
                  <a:picLocks noChangeAspect="1" noChangeArrowheads="1"/>
                </p:cNvPicPr>
                <p:nvPr/>
              </p:nvPicPr>
              <p:blipFill>
                <a:blip r:embed="rId6"/>
                <a:stretch>
                  <a:fillRect/>
                </a:stretch>
              </p:blipFill>
              <p:spPr bwMode="auto">
                <a:xfrm>
                  <a:off x="1500166" y="2596957"/>
                  <a:ext cx="2109694" cy="1216399"/>
                </a:xfrm>
                <a:prstGeom prst="rect">
                  <a:avLst/>
                </a:prstGeom>
                <a:noFill/>
                <a:ln w="9525">
                  <a:noFill/>
                  <a:miter lim="800000"/>
                  <a:headEnd/>
                  <a:tailEnd/>
                </a:ln>
                <a:effectLst/>
              </p:spPr>
            </p:pic>
          </p:grpSp>
          <p:sp>
            <p:nvSpPr>
              <p:cNvPr id="28" name="TextBox 27"/>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C</a:t>
                </a:r>
                <a:endParaRPr lang="zh-CN" altLang="en-US" sz="2400" b="1" dirty="0">
                  <a:solidFill>
                    <a:srgbClr val="FF0000"/>
                  </a:solidFill>
                </a:endParaRPr>
              </a:p>
            </p:txBody>
          </p:sp>
        </p:grpSp>
        <p:grpSp>
          <p:nvGrpSpPr>
            <p:cNvPr id="11" name="组合 32"/>
            <p:cNvGrpSpPr/>
            <p:nvPr/>
          </p:nvGrpSpPr>
          <p:grpSpPr>
            <a:xfrm>
              <a:off x="4671746" y="3429000"/>
              <a:ext cx="2186270" cy="1102367"/>
              <a:chOff x="1142976" y="2500306"/>
              <a:chExt cx="2466884" cy="1313050"/>
            </a:xfrm>
          </p:grpSpPr>
          <p:grpSp>
            <p:nvGrpSpPr>
              <p:cNvPr id="12" name="组合 14"/>
              <p:cNvGrpSpPr/>
              <p:nvPr/>
            </p:nvGrpSpPr>
            <p:grpSpPr>
              <a:xfrm>
                <a:off x="1142976" y="2500306"/>
                <a:ext cx="2466884" cy="1313050"/>
                <a:chOff x="1142976" y="2500306"/>
                <a:chExt cx="2466884" cy="1313050"/>
              </a:xfrm>
            </p:grpSpPr>
            <p:sp>
              <p:nvSpPr>
                <p:cNvPr id="36" name="矩形 35"/>
                <p:cNvSpPr/>
                <p:nvPr/>
              </p:nvSpPr>
              <p:spPr>
                <a:xfrm>
                  <a:off x="1142976" y="2500306"/>
                  <a:ext cx="357190" cy="461665"/>
                </a:xfrm>
                <a:prstGeom prst="rect">
                  <a:avLst/>
                </a:prstGeom>
              </p:spPr>
              <p:txBody>
                <a:bodyPr wrap="square">
                  <a:spAutoFit/>
                </a:bodyPr>
                <a:lstStyle/>
                <a:p>
                  <a:r>
                    <a:rPr lang="en-US" altLang="zh-CN" sz="2400" dirty="0" smtClean="0"/>
                    <a:t>4</a:t>
                  </a:r>
                  <a:r>
                    <a:rPr lang="en-US" altLang="zh-CN" sz="2400" b="1" dirty="0" smtClean="0"/>
                    <a:t> </a:t>
                  </a:r>
                  <a:endParaRPr lang="zh-CN" altLang="en-US" sz="2400" b="1" dirty="0"/>
                </a:p>
              </p:txBody>
            </p:sp>
            <p:pic>
              <p:nvPicPr>
                <p:cNvPr id="37" name="Picture 2"/>
                <p:cNvPicPr>
                  <a:picLocks noChangeAspect="1" noChangeArrowheads="1"/>
                </p:cNvPicPr>
                <p:nvPr/>
              </p:nvPicPr>
              <p:blipFill>
                <a:blip r:embed="rId7"/>
                <a:stretch>
                  <a:fillRect/>
                </a:stretch>
              </p:blipFill>
              <p:spPr bwMode="auto">
                <a:xfrm>
                  <a:off x="1500166" y="2596957"/>
                  <a:ext cx="2109694" cy="1216399"/>
                </a:xfrm>
                <a:prstGeom prst="rect">
                  <a:avLst/>
                </a:prstGeom>
                <a:noFill/>
                <a:ln w="9525">
                  <a:noFill/>
                  <a:miter lim="800000"/>
                  <a:headEnd/>
                  <a:tailEnd/>
                </a:ln>
                <a:effectLst/>
              </p:spPr>
            </p:pic>
          </p:grpSp>
          <p:sp>
            <p:nvSpPr>
              <p:cNvPr id="35" name="TextBox 34"/>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D</a:t>
                </a:r>
                <a:endParaRPr lang="zh-CN" altLang="en-US" sz="2400" b="1" dirty="0">
                  <a:solidFill>
                    <a:srgbClr val="FF0000"/>
                  </a:solidFill>
                </a:endParaRPr>
              </a:p>
            </p:txBody>
          </p:sp>
        </p:grpSp>
        <p:grpSp>
          <p:nvGrpSpPr>
            <p:cNvPr id="13" name="组合 37"/>
            <p:cNvGrpSpPr/>
            <p:nvPr/>
          </p:nvGrpSpPr>
          <p:grpSpPr>
            <a:xfrm>
              <a:off x="1142976" y="4572008"/>
              <a:ext cx="2071702" cy="981073"/>
              <a:chOff x="1142976" y="2500306"/>
              <a:chExt cx="2466884" cy="1313050"/>
            </a:xfrm>
          </p:grpSpPr>
          <p:grpSp>
            <p:nvGrpSpPr>
              <p:cNvPr id="15" name="组合 14"/>
              <p:cNvGrpSpPr/>
              <p:nvPr/>
            </p:nvGrpSpPr>
            <p:grpSpPr>
              <a:xfrm>
                <a:off x="1142976" y="2500306"/>
                <a:ext cx="2466884" cy="1313050"/>
                <a:chOff x="1142976" y="2500306"/>
                <a:chExt cx="2466884" cy="1313050"/>
              </a:xfrm>
            </p:grpSpPr>
            <p:sp>
              <p:nvSpPr>
                <p:cNvPr id="41" name="矩形 40"/>
                <p:cNvSpPr/>
                <p:nvPr/>
              </p:nvSpPr>
              <p:spPr>
                <a:xfrm>
                  <a:off x="1142976" y="2500306"/>
                  <a:ext cx="357190" cy="461665"/>
                </a:xfrm>
                <a:prstGeom prst="rect">
                  <a:avLst/>
                </a:prstGeom>
              </p:spPr>
              <p:txBody>
                <a:bodyPr wrap="square">
                  <a:spAutoFit/>
                </a:bodyPr>
                <a:lstStyle/>
                <a:p>
                  <a:r>
                    <a:rPr lang="en-US" altLang="zh-CN" sz="2400" dirty="0" smtClean="0"/>
                    <a:t>5</a:t>
                  </a:r>
                  <a:r>
                    <a:rPr lang="en-US" altLang="zh-CN" sz="2400" b="1" dirty="0" smtClean="0"/>
                    <a:t> </a:t>
                  </a:r>
                  <a:endParaRPr lang="zh-CN" altLang="en-US" sz="2400" b="1" dirty="0"/>
                </a:p>
              </p:txBody>
            </p:sp>
            <p:pic>
              <p:nvPicPr>
                <p:cNvPr id="42" name="Picture 2"/>
                <p:cNvPicPr>
                  <a:picLocks noChangeAspect="1" noChangeArrowheads="1"/>
                </p:cNvPicPr>
                <p:nvPr/>
              </p:nvPicPr>
              <p:blipFill>
                <a:blip r:embed="rId8"/>
                <a:stretch>
                  <a:fillRect/>
                </a:stretch>
              </p:blipFill>
              <p:spPr bwMode="auto">
                <a:xfrm>
                  <a:off x="1500166" y="2596957"/>
                  <a:ext cx="2109694" cy="1216399"/>
                </a:xfrm>
                <a:prstGeom prst="rect">
                  <a:avLst/>
                </a:prstGeom>
                <a:noFill/>
                <a:ln w="9525">
                  <a:noFill/>
                  <a:miter lim="800000"/>
                  <a:headEnd/>
                  <a:tailEnd/>
                </a:ln>
                <a:effectLst/>
              </p:spPr>
            </p:pic>
          </p:grpSp>
          <p:sp>
            <p:nvSpPr>
              <p:cNvPr id="40" name="TextBox 39"/>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E</a:t>
                </a:r>
                <a:endParaRPr lang="zh-CN" altLang="en-US" sz="2400" b="1" dirty="0">
                  <a:solidFill>
                    <a:srgbClr val="FF0000"/>
                  </a:solidFill>
                </a:endParaRPr>
              </a:p>
            </p:txBody>
          </p:sp>
        </p:grpSp>
        <p:grpSp>
          <p:nvGrpSpPr>
            <p:cNvPr id="16" name="组合 42"/>
            <p:cNvGrpSpPr/>
            <p:nvPr/>
          </p:nvGrpSpPr>
          <p:grpSpPr>
            <a:xfrm>
              <a:off x="4669316" y="4500570"/>
              <a:ext cx="2188700" cy="1000132"/>
              <a:chOff x="1142976" y="2500306"/>
              <a:chExt cx="2466884" cy="1303547"/>
            </a:xfrm>
          </p:grpSpPr>
          <p:grpSp>
            <p:nvGrpSpPr>
              <p:cNvPr id="17" name="组合 14"/>
              <p:cNvGrpSpPr/>
              <p:nvPr/>
            </p:nvGrpSpPr>
            <p:grpSpPr>
              <a:xfrm>
                <a:off x="1142976" y="2500306"/>
                <a:ext cx="2466884" cy="1303547"/>
                <a:chOff x="1142976" y="2500306"/>
                <a:chExt cx="2466884" cy="1303547"/>
              </a:xfrm>
            </p:grpSpPr>
            <p:sp>
              <p:nvSpPr>
                <p:cNvPr id="46" name="矩形 45"/>
                <p:cNvSpPr/>
                <p:nvPr/>
              </p:nvSpPr>
              <p:spPr>
                <a:xfrm>
                  <a:off x="1142976" y="2500306"/>
                  <a:ext cx="357190" cy="461665"/>
                </a:xfrm>
                <a:prstGeom prst="rect">
                  <a:avLst/>
                </a:prstGeom>
              </p:spPr>
              <p:txBody>
                <a:bodyPr wrap="square">
                  <a:spAutoFit/>
                </a:bodyPr>
                <a:lstStyle/>
                <a:p>
                  <a:r>
                    <a:rPr lang="en-US" altLang="zh-CN" sz="2400" dirty="0" smtClean="0"/>
                    <a:t>6</a:t>
                  </a:r>
                  <a:r>
                    <a:rPr lang="en-US" altLang="zh-CN" sz="2400" b="1" dirty="0" smtClean="0"/>
                    <a:t> </a:t>
                  </a:r>
                  <a:endParaRPr lang="zh-CN" altLang="en-US" sz="2400" b="1" dirty="0"/>
                </a:p>
              </p:txBody>
            </p:sp>
            <p:pic>
              <p:nvPicPr>
                <p:cNvPr id="47" name="Picture 2"/>
                <p:cNvPicPr>
                  <a:picLocks noChangeAspect="1" noChangeArrowheads="1"/>
                </p:cNvPicPr>
                <p:nvPr/>
              </p:nvPicPr>
              <p:blipFill>
                <a:blip r:embed="rId9"/>
                <a:stretch>
                  <a:fillRect/>
                </a:stretch>
              </p:blipFill>
              <p:spPr bwMode="auto">
                <a:xfrm>
                  <a:off x="1500166" y="2606460"/>
                  <a:ext cx="2109694" cy="1197393"/>
                </a:xfrm>
                <a:prstGeom prst="rect">
                  <a:avLst/>
                </a:prstGeom>
                <a:noFill/>
                <a:ln w="9525">
                  <a:noFill/>
                  <a:miter lim="800000"/>
                  <a:headEnd/>
                  <a:tailEnd/>
                </a:ln>
                <a:effectLst/>
              </p:spPr>
            </p:pic>
          </p:grpSp>
          <p:sp>
            <p:nvSpPr>
              <p:cNvPr id="45" name="TextBox 44"/>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F</a:t>
                </a:r>
                <a:endParaRPr lang="zh-CN" altLang="en-US" sz="2400" b="1" dirty="0">
                  <a:solidFill>
                    <a:srgbClr val="FF0000"/>
                  </a:solidFill>
                </a:endParaRPr>
              </a:p>
            </p:txBody>
          </p:sp>
        </p:grpSp>
        <p:grpSp>
          <p:nvGrpSpPr>
            <p:cNvPr id="52" name="组合 18"/>
            <p:cNvGrpSpPr/>
            <p:nvPr/>
          </p:nvGrpSpPr>
          <p:grpSpPr>
            <a:xfrm>
              <a:off x="1142976" y="5572141"/>
              <a:ext cx="2033818" cy="1099532"/>
              <a:chOff x="1142976" y="2500306"/>
              <a:chExt cx="2333165" cy="1433102"/>
            </a:xfrm>
          </p:grpSpPr>
          <p:grpSp>
            <p:nvGrpSpPr>
              <p:cNvPr id="53" name="组合 14"/>
              <p:cNvGrpSpPr/>
              <p:nvPr/>
            </p:nvGrpSpPr>
            <p:grpSpPr>
              <a:xfrm>
                <a:off x="1142976" y="2500306"/>
                <a:ext cx="2333165" cy="1303547"/>
                <a:chOff x="1142976" y="2500306"/>
                <a:chExt cx="2333165" cy="1303547"/>
              </a:xfrm>
            </p:grpSpPr>
            <p:sp>
              <p:nvSpPr>
                <p:cNvPr id="55" name="矩形 54"/>
                <p:cNvSpPr/>
                <p:nvPr/>
              </p:nvSpPr>
              <p:spPr>
                <a:xfrm>
                  <a:off x="1142976" y="2500306"/>
                  <a:ext cx="357190" cy="1083101"/>
                </a:xfrm>
                <a:prstGeom prst="rect">
                  <a:avLst/>
                </a:prstGeom>
              </p:spPr>
              <p:txBody>
                <a:bodyPr wrap="square">
                  <a:spAutoFit/>
                </a:bodyPr>
                <a:lstStyle/>
                <a:p>
                  <a:r>
                    <a:rPr lang="en-US" altLang="zh-CN" sz="2400" dirty="0" smtClean="0"/>
                    <a:t>7 </a:t>
                  </a:r>
                  <a:endParaRPr lang="zh-CN" altLang="en-US" sz="2400" dirty="0"/>
                </a:p>
              </p:txBody>
            </p:sp>
            <p:pic>
              <p:nvPicPr>
                <p:cNvPr id="56" name="Picture 2"/>
                <p:cNvPicPr>
                  <a:picLocks noChangeAspect="1" noChangeArrowheads="1"/>
                </p:cNvPicPr>
                <p:nvPr/>
              </p:nvPicPr>
              <p:blipFill>
                <a:blip r:embed="rId10"/>
                <a:stretch>
                  <a:fillRect/>
                </a:stretch>
              </p:blipFill>
              <p:spPr bwMode="auto">
                <a:xfrm>
                  <a:off x="1633884" y="2606459"/>
                  <a:ext cx="1842257" cy="1197394"/>
                </a:xfrm>
                <a:prstGeom prst="rect">
                  <a:avLst/>
                </a:prstGeom>
                <a:noFill/>
                <a:ln w="9525">
                  <a:noFill/>
                  <a:miter lim="800000"/>
                  <a:headEnd/>
                  <a:tailEnd/>
                </a:ln>
                <a:effectLst/>
              </p:spPr>
            </p:pic>
          </p:grpSp>
          <p:sp>
            <p:nvSpPr>
              <p:cNvPr id="54" name="TextBox 53"/>
              <p:cNvSpPr txBox="1"/>
              <p:nvPr/>
            </p:nvSpPr>
            <p:spPr>
              <a:xfrm>
                <a:off x="1643042" y="3331685"/>
                <a:ext cx="357190" cy="601723"/>
              </a:xfrm>
              <a:prstGeom prst="rect">
                <a:avLst/>
              </a:prstGeom>
              <a:solidFill>
                <a:schemeClr val="bg2"/>
              </a:solidFill>
            </p:spPr>
            <p:txBody>
              <a:bodyPr wrap="square" rtlCol="0">
                <a:spAutoFit/>
              </a:bodyPr>
              <a:lstStyle/>
              <a:p>
                <a:r>
                  <a:rPr lang="en-US" altLang="zh-CN" sz="2400" b="1" dirty="0" smtClean="0">
                    <a:solidFill>
                      <a:srgbClr val="FF0000"/>
                    </a:solidFill>
                  </a:rPr>
                  <a:t>G</a:t>
                </a:r>
                <a:endParaRPr lang="zh-CN" altLang="en-US" sz="2400" b="1" dirty="0">
                  <a:solidFill>
                    <a:srgbClr val="FF0000"/>
                  </a:solidFill>
                </a:endParaRPr>
              </a:p>
            </p:txBody>
          </p:sp>
        </p:grpSp>
        <p:grpSp>
          <p:nvGrpSpPr>
            <p:cNvPr id="57" name="组合 19"/>
            <p:cNvGrpSpPr/>
            <p:nvPr/>
          </p:nvGrpSpPr>
          <p:grpSpPr>
            <a:xfrm>
              <a:off x="4643438" y="5568494"/>
              <a:ext cx="2150381" cy="1099532"/>
              <a:chOff x="1142976" y="2500306"/>
              <a:chExt cx="2466884" cy="1433102"/>
            </a:xfrm>
          </p:grpSpPr>
          <p:grpSp>
            <p:nvGrpSpPr>
              <p:cNvPr id="58" name="组合 14"/>
              <p:cNvGrpSpPr/>
              <p:nvPr/>
            </p:nvGrpSpPr>
            <p:grpSpPr>
              <a:xfrm>
                <a:off x="1142976" y="2500306"/>
                <a:ext cx="2466884" cy="1308299"/>
                <a:chOff x="1142976" y="2500306"/>
                <a:chExt cx="2466884" cy="1308299"/>
              </a:xfrm>
            </p:grpSpPr>
            <p:sp>
              <p:nvSpPr>
                <p:cNvPr id="60" name="矩形 59"/>
                <p:cNvSpPr/>
                <p:nvPr/>
              </p:nvSpPr>
              <p:spPr>
                <a:xfrm>
                  <a:off x="1142976" y="2500306"/>
                  <a:ext cx="357190" cy="1083101"/>
                </a:xfrm>
                <a:prstGeom prst="rect">
                  <a:avLst/>
                </a:prstGeom>
              </p:spPr>
              <p:txBody>
                <a:bodyPr wrap="square">
                  <a:spAutoFit/>
                </a:bodyPr>
                <a:lstStyle/>
                <a:p>
                  <a:r>
                    <a:rPr lang="en-US" altLang="zh-CN" sz="2400" dirty="0" smtClean="0"/>
                    <a:t>8 </a:t>
                  </a:r>
                  <a:endParaRPr lang="zh-CN" altLang="en-US" sz="2400" dirty="0"/>
                </a:p>
              </p:txBody>
            </p:sp>
            <p:pic>
              <p:nvPicPr>
                <p:cNvPr id="61" name="Picture 2"/>
                <p:cNvPicPr>
                  <a:picLocks noChangeAspect="1" noChangeArrowheads="1"/>
                </p:cNvPicPr>
                <p:nvPr/>
              </p:nvPicPr>
              <p:blipFill>
                <a:blip r:embed="rId11"/>
                <a:stretch>
                  <a:fillRect/>
                </a:stretch>
              </p:blipFill>
              <p:spPr bwMode="auto">
                <a:xfrm>
                  <a:off x="1500166" y="2601709"/>
                  <a:ext cx="2109694" cy="1206896"/>
                </a:xfrm>
                <a:prstGeom prst="rect">
                  <a:avLst/>
                </a:prstGeom>
                <a:noFill/>
                <a:ln w="9525">
                  <a:noFill/>
                  <a:miter lim="800000"/>
                  <a:headEnd/>
                  <a:tailEnd/>
                </a:ln>
                <a:effectLst/>
              </p:spPr>
            </p:pic>
          </p:grpSp>
          <p:sp>
            <p:nvSpPr>
              <p:cNvPr id="59" name="TextBox 58"/>
              <p:cNvSpPr txBox="1"/>
              <p:nvPr/>
            </p:nvSpPr>
            <p:spPr>
              <a:xfrm>
                <a:off x="1643042" y="3331685"/>
                <a:ext cx="357190" cy="601723"/>
              </a:xfrm>
              <a:prstGeom prst="rect">
                <a:avLst/>
              </a:prstGeom>
              <a:solidFill>
                <a:schemeClr val="bg2"/>
              </a:solidFill>
            </p:spPr>
            <p:txBody>
              <a:bodyPr wrap="square" rtlCol="0">
                <a:spAutoFit/>
              </a:bodyPr>
              <a:lstStyle/>
              <a:p>
                <a:r>
                  <a:rPr lang="en-US" altLang="zh-CN" sz="2400" b="1" dirty="0" smtClean="0">
                    <a:solidFill>
                      <a:srgbClr val="FF0000"/>
                    </a:solidFill>
                  </a:rPr>
                  <a:t>H</a:t>
                </a:r>
                <a:endParaRPr lang="zh-CN" altLang="en-US" sz="2400" b="1" dirty="0">
                  <a:solidFill>
                    <a:srgbClr val="FF0000"/>
                  </a:solidFill>
                </a:endParaRPr>
              </a:p>
            </p:txBody>
          </p:sp>
        </p:grpSp>
      </p:grpSp>
      <p:grpSp>
        <p:nvGrpSpPr>
          <p:cNvPr id="62" name="组合 61"/>
          <p:cNvGrpSpPr/>
          <p:nvPr/>
        </p:nvGrpSpPr>
        <p:grpSpPr>
          <a:xfrm>
            <a:off x="4214810" y="5572140"/>
            <a:ext cx="571504" cy="663837"/>
            <a:chOff x="1776394" y="2643182"/>
            <a:chExt cx="357190" cy="461665"/>
          </a:xfrm>
        </p:grpSpPr>
        <p:sp>
          <p:nvSpPr>
            <p:cNvPr id="63" name="矩形 62"/>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grpSp>
        <p:nvGrpSpPr>
          <p:cNvPr id="65" name="组合 64"/>
          <p:cNvGrpSpPr/>
          <p:nvPr/>
        </p:nvGrpSpPr>
        <p:grpSpPr>
          <a:xfrm>
            <a:off x="785786" y="5572140"/>
            <a:ext cx="571504" cy="663837"/>
            <a:chOff x="1776394" y="2643182"/>
            <a:chExt cx="357190" cy="461665"/>
          </a:xfrm>
        </p:grpSpPr>
        <p:sp>
          <p:nvSpPr>
            <p:cNvPr id="66" name="矩形 65"/>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grpSp>
        <p:nvGrpSpPr>
          <p:cNvPr id="68" name="组合 67"/>
          <p:cNvGrpSpPr/>
          <p:nvPr/>
        </p:nvGrpSpPr>
        <p:grpSpPr>
          <a:xfrm>
            <a:off x="4214810" y="2357430"/>
            <a:ext cx="571504" cy="663837"/>
            <a:chOff x="1776394" y="2643182"/>
            <a:chExt cx="357190" cy="461665"/>
          </a:xfrm>
        </p:grpSpPr>
        <p:sp>
          <p:nvSpPr>
            <p:cNvPr id="69" name="矩形 68"/>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grpSp>
        <p:nvGrpSpPr>
          <p:cNvPr id="71" name="组合 70"/>
          <p:cNvGrpSpPr/>
          <p:nvPr/>
        </p:nvGrpSpPr>
        <p:grpSpPr>
          <a:xfrm>
            <a:off x="785786" y="2428868"/>
            <a:ext cx="571504" cy="663837"/>
            <a:chOff x="1776394" y="2643182"/>
            <a:chExt cx="357190" cy="461665"/>
          </a:xfrm>
        </p:grpSpPr>
        <p:sp>
          <p:nvSpPr>
            <p:cNvPr id="72" name="矩形 71"/>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20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slide(fromBottom)">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slide(fromBottom)">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slide(fromBottom)">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slide(fromBottom)">
                                      <p:cBhvr>
                                        <p:cTn id="3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4115</TotalTime>
  <Words>3284</Words>
  <PresentationFormat>全屏显示(4:3)</PresentationFormat>
  <Paragraphs>548</Paragraphs>
  <Slides>54</Slides>
  <Notes>1</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张益菲</cp:lastModifiedBy>
  <cp:revision>476</cp:revision>
  <dcterms:modified xsi:type="dcterms:W3CDTF">2015-07-03T01:56:52Z</dcterms:modified>
</cp:coreProperties>
</file>