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343" r:id="rId2"/>
    <p:sldId id="344" r:id="rId3"/>
    <p:sldId id="345" r:id="rId4"/>
    <p:sldId id="346" r:id="rId5"/>
    <p:sldId id="347" r:id="rId6"/>
    <p:sldId id="386" r:id="rId7"/>
    <p:sldId id="350" r:id="rId8"/>
    <p:sldId id="351" r:id="rId9"/>
    <p:sldId id="358" r:id="rId10"/>
    <p:sldId id="354" r:id="rId11"/>
    <p:sldId id="355" r:id="rId12"/>
    <p:sldId id="356" r:id="rId13"/>
    <p:sldId id="357" r:id="rId14"/>
    <p:sldId id="324" r:id="rId15"/>
    <p:sldId id="326" r:id="rId16"/>
    <p:sldId id="360" r:id="rId17"/>
    <p:sldId id="305" r:id="rId18"/>
    <p:sldId id="327" r:id="rId19"/>
    <p:sldId id="328" r:id="rId20"/>
    <p:sldId id="274" r:id="rId21"/>
    <p:sldId id="276" r:id="rId22"/>
    <p:sldId id="362" r:id="rId23"/>
    <p:sldId id="330" r:id="rId24"/>
    <p:sldId id="364" r:id="rId25"/>
    <p:sldId id="365" r:id="rId26"/>
    <p:sldId id="307" r:id="rId27"/>
    <p:sldId id="279" r:id="rId28"/>
    <p:sldId id="370" r:id="rId29"/>
    <p:sldId id="371" r:id="rId30"/>
    <p:sldId id="372" r:id="rId31"/>
    <p:sldId id="373" r:id="rId32"/>
    <p:sldId id="374" r:id="rId33"/>
    <p:sldId id="375" r:id="rId34"/>
    <p:sldId id="280" r:id="rId35"/>
    <p:sldId id="333" r:id="rId36"/>
    <p:sldId id="308" r:id="rId37"/>
    <p:sldId id="376" r:id="rId38"/>
    <p:sldId id="377" r:id="rId39"/>
    <p:sldId id="378" r:id="rId40"/>
    <p:sldId id="334" r:id="rId41"/>
    <p:sldId id="335" r:id="rId42"/>
    <p:sldId id="261" r:id="rId43"/>
    <p:sldId id="284" r:id="rId44"/>
    <p:sldId id="285" r:id="rId45"/>
    <p:sldId id="379" r:id="rId46"/>
    <p:sldId id="289" r:id="rId47"/>
    <p:sldId id="387" r:id="rId48"/>
    <p:sldId id="389" r:id="rId49"/>
    <p:sldId id="388" r:id="rId50"/>
    <p:sldId id="291" r:id="rId51"/>
    <p:sldId id="293" r:id="rId52"/>
    <p:sldId id="384" r:id="rId53"/>
    <p:sldId id="385" r:id="rId54"/>
    <p:sldId id="262" r:id="rId55"/>
    <p:sldId id="300" r:id="rId56"/>
    <p:sldId id="301" r:id="rId57"/>
    <p:sldId id="302" r:id="rId58"/>
    <p:sldId id="263" r:id="rId59"/>
    <p:sldId id="310" r:id="rId60"/>
  </p:sldIdLst>
  <p:sldSz cx="9144000" cy="6858000" type="screen4x3"/>
  <p:notesSz cx="9939338" cy="1436846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99CC"/>
    <a:srgbClr val="FFCCCC"/>
    <a:srgbClr val="6600CC"/>
    <a:srgbClr val="993300"/>
    <a:srgbClr val="A45200"/>
    <a:srgbClr val="CC9900"/>
    <a:srgbClr val="E26C00"/>
    <a:srgbClr val="C75D00"/>
    <a:srgbClr val="E271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21404" autoAdjust="0"/>
    <p:restoredTop sz="91864" autoAdjust="0"/>
  </p:normalViewPr>
  <p:slideViewPr>
    <p:cSldViewPr>
      <p:cViewPr varScale="1">
        <p:scale>
          <a:sx n="82" d="100"/>
          <a:sy n="82" d="100"/>
        </p:scale>
        <p:origin x="-149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0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6888" cy="71913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9275" y="0"/>
            <a:ext cx="4308475" cy="719138"/>
          </a:xfrm>
          <a:prstGeom prst="rect">
            <a:avLst/>
          </a:prstGeom>
        </p:spPr>
        <p:txBody>
          <a:bodyPr vert="horz" lIns="91440" tIns="45720" rIns="91440" bIns="45720" rtlCol="0"/>
          <a:lstStyle>
            <a:lvl1pPr algn="r">
              <a:defRPr sz="1200"/>
            </a:lvl1pPr>
          </a:lstStyle>
          <a:p>
            <a:fld id="{26C8326A-6BBF-4D75-A937-3C09CB64B4D6}" type="datetimeFigureOut">
              <a:rPr lang="zh-CN" altLang="en-US" smtClean="0"/>
              <a:pPr/>
              <a:t>2015-7-3</a:t>
            </a:fld>
            <a:endParaRPr lang="zh-CN" altLang="en-US"/>
          </a:p>
        </p:txBody>
      </p:sp>
      <p:sp>
        <p:nvSpPr>
          <p:cNvPr id="4" name="页脚占位符 3"/>
          <p:cNvSpPr>
            <a:spLocks noGrp="1"/>
          </p:cNvSpPr>
          <p:nvPr>
            <p:ph type="ftr" sz="quarter" idx="2"/>
          </p:nvPr>
        </p:nvSpPr>
        <p:spPr>
          <a:xfrm>
            <a:off x="0" y="13647738"/>
            <a:ext cx="4306888" cy="71755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9275" y="13647738"/>
            <a:ext cx="4308475" cy="717550"/>
          </a:xfrm>
          <a:prstGeom prst="rect">
            <a:avLst/>
          </a:prstGeom>
        </p:spPr>
        <p:txBody>
          <a:bodyPr vert="horz" lIns="91440" tIns="45720" rIns="91440" bIns="45720" rtlCol="0" anchor="b"/>
          <a:lstStyle>
            <a:lvl1pPr algn="r">
              <a:defRPr sz="1200"/>
            </a:lvl1pPr>
          </a:lstStyle>
          <a:p>
            <a:fld id="{1F0F210F-84DE-417A-B858-A7C2B813C63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7046" cy="718423"/>
          </a:xfrm>
          <a:prstGeom prst="rect">
            <a:avLst/>
          </a:prstGeom>
        </p:spPr>
        <p:txBody>
          <a:bodyPr vert="horz" lIns="138897" tIns="69449" rIns="138897" bIns="69449" rtlCol="0"/>
          <a:lstStyle>
            <a:lvl1pPr algn="l">
              <a:defRPr sz="1800"/>
            </a:lvl1pPr>
          </a:lstStyle>
          <a:p>
            <a:endParaRPr lang="zh-CN" altLang="en-US"/>
          </a:p>
        </p:txBody>
      </p:sp>
      <p:sp>
        <p:nvSpPr>
          <p:cNvPr id="3" name="日期占位符 2"/>
          <p:cNvSpPr>
            <a:spLocks noGrp="1"/>
          </p:cNvSpPr>
          <p:nvPr>
            <p:ph type="dt" idx="1"/>
          </p:nvPr>
        </p:nvSpPr>
        <p:spPr>
          <a:xfrm>
            <a:off x="5629992" y="0"/>
            <a:ext cx="4307046" cy="718423"/>
          </a:xfrm>
          <a:prstGeom prst="rect">
            <a:avLst/>
          </a:prstGeom>
        </p:spPr>
        <p:txBody>
          <a:bodyPr vert="horz" lIns="138897" tIns="69449" rIns="138897" bIns="69449" rtlCol="0"/>
          <a:lstStyle>
            <a:lvl1pPr algn="r">
              <a:defRPr sz="1800"/>
            </a:lvl1pPr>
          </a:lstStyle>
          <a:p>
            <a:fld id="{CEF1237E-0C0B-4453-9179-B0FABB0A0A42}" type="datetimeFigureOut">
              <a:rPr lang="zh-CN" altLang="en-US" smtClean="0"/>
              <a:pPr/>
              <a:t>2015-7-3</a:t>
            </a:fld>
            <a:endParaRPr lang="zh-CN" altLang="en-US"/>
          </a:p>
        </p:txBody>
      </p:sp>
      <p:sp>
        <p:nvSpPr>
          <p:cNvPr id="4" name="幻灯片图像占位符 3"/>
          <p:cNvSpPr>
            <a:spLocks noGrp="1" noRot="1" noChangeAspect="1"/>
          </p:cNvSpPr>
          <p:nvPr>
            <p:ph type="sldImg" idx="2"/>
          </p:nvPr>
        </p:nvSpPr>
        <p:spPr>
          <a:xfrm>
            <a:off x="1379538" y="1077913"/>
            <a:ext cx="7181850" cy="5387975"/>
          </a:xfrm>
          <a:prstGeom prst="rect">
            <a:avLst/>
          </a:prstGeom>
          <a:noFill/>
          <a:ln w="12700">
            <a:solidFill>
              <a:prstClr val="black"/>
            </a:solidFill>
          </a:ln>
        </p:spPr>
        <p:txBody>
          <a:bodyPr vert="horz" lIns="138897" tIns="69449" rIns="138897" bIns="69449" rtlCol="0" anchor="ctr"/>
          <a:lstStyle/>
          <a:p>
            <a:endParaRPr lang="zh-CN" altLang="en-US"/>
          </a:p>
        </p:txBody>
      </p:sp>
      <p:sp>
        <p:nvSpPr>
          <p:cNvPr id="5" name="备注占位符 4"/>
          <p:cNvSpPr>
            <a:spLocks noGrp="1"/>
          </p:cNvSpPr>
          <p:nvPr>
            <p:ph type="body" sz="quarter" idx="3"/>
          </p:nvPr>
        </p:nvSpPr>
        <p:spPr>
          <a:xfrm>
            <a:off x="993934" y="6825020"/>
            <a:ext cx="7951470" cy="6465808"/>
          </a:xfrm>
          <a:prstGeom prst="rect">
            <a:avLst/>
          </a:prstGeom>
        </p:spPr>
        <p:txBody>
          <a:bodyPr vert="horz" lIns="138897" tIns="69449" rIns="138897" bIns="69449"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13647546"/>
            <a:ext cx="4307046" cy="718423"/>
          </a:xfrm>
          <a:prstGeom prst="rect">
            <a:avLst/>
          </a:prstGeom>
        </p:spPr>
        <p:txBody>
          <a:bodyPr vert="horz" lIns="138897" tIns="69449" rIns="138897" bIns="69449" rtlCol="0" anchor="b"/>
          <a:lstStyle>
            <a:lvl1pPr algn="l">
              <a:defRPr sz="1800"/>
            </a:lvl1pPr>
          </a:lstStyle>
          <a:p>
            <a:endParaRPr lang="zh-CN" altLang="en-US"/>
          </a:p>
        </p:txBody>
      </p:sp>
      <p:sp>
        <p:nvSpPr>
          <p:cNvPr id="7" name="灯片编号占位符 6"/>
          <p:cNvSpPr>
            <a:spLocks noGrp="1"/>
          </p:cNvSpPr>
          <p:nvPr>
            <p:ph type="sldNum" sz="quarter" idx="5"/>
          </p:nvPr>
        </p:nvSpPr>
        <p:spPr>
          <a:xfrm>
            <a:off x="5629992" y="13647546"/>
            <a:ext cx="4307046" cy="718423"/>
          </a:xfrm>
          <a:prstGeom prst="rect">
            <a:avLst/>
          </a:prstGeom>
        </p:spPr>
        <p:txBody>
          <a:bodyPr vert="horz" lIns="138897" tIns="69449" rIns="138897" bIns="69449" rtlCol="0" anchor="b"/>
          <a:lstStyle>
            <a:lvl1pPr algn="r">
              <a:defRPr sz="1800"/>
            </a:lvl1pPr>
          </a:lstStyle>
          <a:p>
            <a:fld id="{6DC9D990-F7C4-498D-9D6D-C91A99BB43C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2015-7-3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2015-7-3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2015-7-3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2015-7-3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slide" Target="slide2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59.xml"/><Relationship Id="rId3" Type="http://schemas.openxmlformats.org/officeDocument/2006/relationships/slide" Target="slide8.xml"/><Relationship Id="rId7" Type="http://schemas.openxmlformats.org/officeDocument/2006/relationships/slide" Target="slide3.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58.xml"/><Relationship Id="rId5" Type="http://schemas.openxmlformats.org/officeDocument/2006/relationships/slide" Target="slide54.xml"/><Relationship Id="rId4" Type="http://schemas.openxmlformats.org/officeDocument/2006/relationships/slide" Target="slide4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slide" Target="slide2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U2.mp4"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9.xml"/><Relationship Id="rId1" Type="http://schemas.openxmlformats.org/officeDocument/2006/relationships/slideLayout" Target="../slideLayouts/slideLayout2.xml"/><Relationship Id="rId4" Type="http://schemas.openxmlformats.org/officeDocument/2006/relationships/slide" Target="slide2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571736" y="5214950"/>
            <a:ext cx="6400800" cy="1109658"/>
          </a:xfrm>
        </p:spPr>
        <p:txBody>
          <a:bodyPr>
            <a:normAutofit fontScale="25000" lnSpcReduction="20000"/>
          </a:bodyPr>
          <a:lstStyle/>
          <a:p>
            <a:endParaRPr lang="en-US" altLang="zh-CN" sz="5400" b="1" dirty="0" smtClean="0">
              <a:solidFill>
                <a:schemeClr val="tx1"/>
              </a:solidFill>
            </a:endParaRPr>
          </a:p>
          <a:p>
            <a:r>
              <a:rPr lang="en-US" altLang="zh-CN" sz="16600" b="1" dirty="0" smtClean="0">
                <a:solidFill>
                  <a:schemeClr val="tx1"/>
                </a:solidFill>
              </a:rPr>
              <a:t>Journey into the unknown</a:t>
            </a:r>
            <a:endParaRPr lang="en-US" altLang="zh-CN" sz="16600" b="1" dirty="0" smtClean="0"/>
          </a:p>
          <a:p>
            <a:endParaRPr lang="zh-CN" altLang="en-US" b="1" dirty="0">
              <a:solidFill>
                <a:schemeClr val="tx1"/>
              </a:solidFill>
            </a:endParaRPr>
          </a:p>
        </p:txBody>
      </p:sp>
      <p:pic>
        <p:nvPicPr>
          <p:cNvPr id="1026" name="Picture 2"/>
          <p:cNvPicPr>
            <a:picLocks noChangeAspect="1" noChangeArrowheads="1"/>
          </p:cNvPicPr>
          <p:nvPr/>
        </p:nvPicPr>
        <p:blipFill>
          <a:blip r:embed="rId2"/>
          <a:srcRect t="199"/>
          <a:stretch>
            <a:fillRect/>
          </a:stretch>
        </p:blipFill>
        <p:spPr bwMode="auto">
          <a:xfrm>
            <a:off x="0" y="-2873242"/>
            <a:ext cx="9144001" cy="7873878"/>
          </a:xfrm>
          <a:prstGeom prst="rect">
            <a:avLst/>
          </a:prstGeom>
          <a:noFill/>
          <a:ln w="9525">
            <a:noFill/>
            <a:miter lim="800000"/>
            <a:headEnd/>
            <a:tailEnd/>
          </a:ln>
          <a:effectLst/>
        </p:spPr>
      </p:pic>
      <p:sp>
        <p:nvSpPr>
          <p:cNvPr id="5" name="矩形 4"/>
          <p:cNvSpPr/>
          <p:nvPr/>
        </p:nvSpPr>
        <p:spPr>
          <a:xfrm>
            <a:off x="285720" y="4214818"/>
            <a:ext cx="2786082" cy="1214447"/>
          </a:xfrm>
          <a:prstGeom prst="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smtClean="0">
                <a:latin typeface="+mj-lt"/>
                <a:ea typeface="微软雅黑" panose="020B0503020204020204" pitchFamily="34" charset="-122"/>
              </a:rPr>
              <a:t>UNIT </a:t>
            </a:r>
            <a:r>
              <a:rPr lang="en-US" altLang="zh-CN" sz="8000" b="1" dirty="0" smtClean="0">
                <a:latin typeface="+mj-lt"/>
                <a:ea typeface="微软雅黑" panose="020B0503020204020204" pitchFamily="34" charset="-122"/>
              </a:rPr>
              <a:t>2</a:t>
            </a:r>
            <a:endParaRPr lang="zh-CN" altLang="en-US" sz="4800" b="1" dirty="0">
              <a:latin typeface="+mj-lt"/>
              <a:ea typeface="微软雅黑" panose="020B0503020204020204" pitchFamily="34" charset="-122"/>
            </a:endParaRPr>
          </a:p>
        </p:txBody>
      </p:sp>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87699.gif">
            <a:hlinkClick r:id="rId2" action="ppaction://hlinksldjump"/>
          </p:cNvPr>
          <p:cNvPicPr>
            <a:picLocks noChangeAspect="1"/>
          </p:cNvPicPr>
          <p:nvPr/>
        </p:nvPicPr>
        <p:blipFill>
          <a:blip r:embed="rId3"/>
          <a:stretch>
            <a:fillRect/>
          </a:stretch>
        </p:blipFill>
        <p:spPr>
          <a:xfrm>
            <a:off x="8534432" y="6215082"/>
            <a:ext cx="466724" cy="466724"/>
          </a:xfrm>
          <a:prstGeom prst="rect">
            <a:avLst/>
          </a:prstGeom>
        </p:spPr>
      </p:pic>
      <p:graphicFrame>
        <p:nvGraphicFramePr>
          <p:cNvPr id="13" name="表格 12"/>
          <p:cNvGraphicFramePr>
            <a:graphicFrameLocks noGrp="1"/>
          </p:cNvGraphicFramePr>
          <p:nvPr/>
        </p:nvGraphicFramePr>
        <p:xfrm>
          <a:off x="714348" y="2428868"/>
          <a:ext cx="7858180" cy="5791200"/>
        </p:xfrm>
        <a:graphic>
          <a:graphicData uri="http://schemas.openxmlformats.org/drawingml/2006/table">
            <a:tbl>
              <a:tblPr firstRow="1" bandRow="1">
                <a:tableStyleId>{17292A2E-F333-43FB-9621-5CBBE7FDCDCB}</a:tableStyleId>
              </a:tblPr>
              <a:tblGrid>
                <a:gridCol w="2857520"/>
                <a:gridCol w="5000660"/>
              </a:tblGrid>
              <a:tr h="385762">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0" i="1" kern="1200" dirty="0" smtClean="0"/>
                        <a:t>Additional Notes</a:t>
                      </a:r>
                      <a:endParaRPr lang="en-US" altLang="zh-CN" sz="2000" b="0" i="1" kern="1200" dirty="0" smtClean="0">
                        <a:solidFill>
                          <a:schemeClr val="bg1"/>
                        </a:solidFill>
                        <a:latin typeface="+mn-lt"/>
                        <a:ea typeface="+mn-ea"/>
                        <a:cs typeface="+mn-cs"/>
                      </a:endParaRP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000" b="0" i="1" kern="1200" dirty="0" smtClean="0">
                        <a:solidFill>
                          <a:schemeClr val="bg1"/>
                        </a:solidFill>
                        <a:latin typeface="+mn-lt"/>
                        <a:ea typeface="+mn-ea"/>
                        <a:cs typeface="+mn-cs"/>
                      </a:endParaRPr>
                    </a:p>
                  </a:txBody>
                  <a:tcPr/>
                </a:tc>
              </a:tr>
              <a:tr h="370840">
                <a:tc>
                  <a:txBody>
                    <a:bodyPr/>
                    <a:lstStyle/>
                    <a:p>
                      <a:r>
                        <a:rPr lang="en-US" altLang="zh-CN" sz="2400" b="1" dirty="0" smtClean="0"/>
                        <a:t>Istanbul</a:t>
                      </a:r>
                    </a:p>
                    <a:p>
                      <a:r>
                        <a:rPr lang="en-US" altLang="zh-CN" sz="2000" b="0" dirty="0" smtClean="0"/>
                        <a:t>the largest city in Turkey, constituting the country’s economic, cultural and historical heart. Famous tourist attractions include Byzantine churches, Ottoman palaces, </a:t>
                      </a:r>
                      <a:r>
                        <a:rPr lang="en-US" altLang="zh-CN" sz="2000" b="0" dirty="0" err="1" smtClean="0"/>
                        <a:t>Aya</a:t>
                      </a:r>
                      <a:r>
                        <a:rPr lang="en-US" altLang="zh-CN" sz="2000" b="0" dirty="0" smtClean="0"/>
                        <a:t> </a:t>
                      </a:r>
                      <a:r>
                        <a:rPr lang="en-US" altLang="zh-CN" sz="2000" b="0" dirty="0" err="1" smtClean="0"/>
                        <a:t>Sofya</a:t>
                      </a:r>
                      <a:r>
                        <a:rPr lang="en-US" altLang="zh-CN" sz="2000" b="0" dirty="0" smtClean="0"/>
                        <a:t>, the Blue Mosque, the Basilica Cistern, and the Grand Bazaar.</a:t>
                      </a:r>
                      <a:r>
                        <a:rPr lang="en-US" altLang="zh-CN" sz="2400" b="1" dirty="0" smtClean="0"/>
                        <a:t> </a:t>
                      </a:r>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txBody>
                  <a:tcPr/>
                </a:tc>
                <a:tc>
                  <a:txBody>
                    <a:bodyPr/>
                    <a:lstStyle/>
                    <a:p>
                      <a:endParaRPr lang="en-US" altLang="zh-CN" sz="2000" dirty="0" smtClean="0"/>
                    </a:p>
                  </a:txBody>
                  <a:tcPr/>
                </a:tc>
              </a:tr>
            </a:tbl>
          </a:graphicData>
        </a:graphic>
      </p:graphicFrame>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矩形 6"/>
          <p:cNvSpPr/>
          <p:nvPr/>
        </p:nvSpPr>
        <p:spPr>
          <a:xfrm>
            <a:off x="571472" y="4643446"/>
            <a:ext cx="3000396" cy="830997"/>
          </a:xfrm>
          <a:prstGeom prst="rect">
            <a:avLst/>
          </a:prstGeom>
        </p:spPr>
        <p:txBody>
          <a:bodyPr wrap="square">
            <a:spAutoFit/>
          </a:bodyPr>
          <a:lstStyle/>
          <a:p>
            <a:endParaRPr lang="en-US" altLang="zh-CN" sz="2400" dirty="0" smtClean="0"/>
          </a:p>
          <a:p>
            <a:endParaRPr lang="en-US" altLang="zh-CN" sz="2400" dirty="0" smtClean="0"/>
          </a:p>
        </p:txBody>
      </p:sp>
      <p:sp>
        <p:nvSpPr>
          <p:cNvPr id="9" name="TextBox 8"/>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809080"/>
            <a:ext cx="7072362" cy="476912"/>
            <a:chOff x="857224" y="1500174"/>
            <a:chExt cx="7072362" cy="476912"/>
          </a:xfrm>
        </p:grpSpPr>
        <p:sp>
          <p:nvSpPr>
            <p:cNvPr id="11" name="矩形 10"/>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2" name="TextBox 11"/>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2 and check the true statements.</a:t>
              </a:r>
              <a:endParaRPr lang="zh-CN" altLang="en-US" sz="2400" dirty="0">
                <a:latin typeface="Arial" pitchFamily="34" charset="0"/>
                <a:cs typeface="Arial" pitchFamily="34" charset="0"/>
              </a:endParaRPr>
            </a:p>
          </p:txBody>
        </p:sp>
      </p:grpSp>
      <p:pic>
        <p:nvPicPr>
          <p:cNvPr id="15" name="图片 14" descr="Piccadilly Circus.jpeg"/>
          <p:cNvPicPr>
            <a:picLocks noChangeAspect="1"/>
          </p:cNvPicPr>
          <p:nvPr/>
        </p:nvPicPr>
        <p:blipFill>
          <a:blip r:embed="rId4"/>
          <a:stretch>
            <a:fillRect/>
          </a:stretch>
        </p:blipFill>
        <p:spPr>
          <a:xfrm>
            <a:off x="3571868" y="3194031"/>
            <a:ext cx="4721584" cy="31492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87699.gif">
            <a:hlinkClick r:id="rId2" action="ppaction://hlinksldjump"/>
          </p:cNvPr>
          <p:cNvPicPr>
            <a:picLocks noChangeAspect="1"/>
          </p:cNvPicPr>
          <p:nvPr/>
        </p:nvPicPr>
        <p:blipFill>
          <a:blip r:embed="rId3"/>
          <a:stretch>
            <a:fillRect/>
          </a:stretch>
        </p:blipFill>
        <p:spPr>
          <a:xfrm>
            <a:off x="8605870" y="6215082"/>
            <a:ext cx="466724" cy="466724"/>
          </a:xfrm>
          <a:prstGeom prst="rect">
            <a:avLst/>
          </a:prstGeom>
        </p:spPr>
      </p:pic>
      <p:graphicFrame>
        <p:nvGraphicFramePr>
          <p:cNvPr id="9" name="表格 8"/>
          <p:cNvGraphicFramePr>
            <a:graphicFrameLocks noGrp="1"/>
          </p:cNvGraphicFramePr>
          <p:nvPr/>
        </p:nvGraphicFramePr>
        <p:xfrm>
          <a:off x="500034" y="1357299"/>
          <a:ext cx="8643966" cy="5405832"/>
        </p:xfrm>
        <a:graphic>
          <a:graphicData uri="http://schemas.openxmlformats.org/drawingml/2006/table">
            <a:tbl>
              <a:tblPr firstRow="1" bandRow="1">
                <a:tableStyleId>{17292A2E-F333-43FB-9621-5CBBE7FDCDCB}</a:tableStyleId>
              </a:tblPr>
              <a:tblGrid>
                <a:gridCol w="4572032"/>
                <a:gridCol w="4071934"/>
              </a:tblGrid>
              <a:tr h="390464">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0" i="1" kern="1200" dirty="0" smtClean="0"/>
                        <a:t>Additional Notes</a:t>
                      </a:r>
                      <a:endParaRPr lang="en-US" altLang="zh-CN" sz="2000" b="0" i="1" kern="1200" dirty="0" smtClean="0">
                        <a:solidFill>
                          <a:schemeClr val="bg1"/>
                        </a:solidFill>
                        <a:latin typeface="+mn-lt"/>
                        <a:ea typeface="+mn-ea"/>
                        <a:cs typeface="+mn-cs"/>
                      </a:endParaRPr>
                    </a:p>
                  </a:txBody>
                  <a:tcPr>
                    <a:lnL w="9525" cap="flat" cmpd="sng" algn="ctr">
                      <a:noFill/>
                      <a:prstDash val="solid"/>
                    </a:lnL>
                    <a:lnR w="9525" cap="flat" cmpd="sng" algn="ctr">
                      <a:noFill/>
                      <a:prstDash val="soli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r>
              <a:tr h="1926821">
                <a:tc rowSpan="2">
                  <a:txBody>
                    <a:bodyPr/>
                    <a:lstStyle/>
                    <a:p>
                      <a:r>
                        <a:rPr lang="en-US" altLang="zh-CN" sz="2400" b="1" kern="1200" dirty="0" smtClean="0">
                          <a:solidFill>
                            <a:schemeClr val="tx1"/>
                          </a:solidFill>
                          <a:latin typeface="+mn-lt"/>
                          <a:ea typeface="+mn-ea"/>
                          <a:cs typeface="+mn-cs"/>
                        </a:rPr>
                        <a:t>Malta</a:t>
                      </a:r>
                    </a:p>
                    <a:p>
                      <a:pPr algn="just"/>
                      <a:r>
                        <a:rPr lang="en-US" altLang="zh-CN" sz="2000" kern="1200" dirty="0" smtClean="0">
                          <a:solidFill>
                            <a:schemeClr val="tx1"/>
                          </a:solidFill>
                          <a:latin typeface="+mn-lt"/>
                          <a:ea typeface="+mn-ea"/>
                          <a:cs typeface="+mn-cs"/>
                        </a:rPr>
                        <a:t>a Southern European country situated in the center of the Mediterranean. Renowned for its Blue Lagoon, the island’s baroque towns and prehistoric ruins also deserve a visit. The Maltese capital, Valletta, is a historical time capsule. It is thick with Italianate churches and golden limestone buildings. </a:t>
                      </a:r>
                    </a:p>
                  </a:txBody>
                  <a:tcPr>
                    <a:lnL w="9525" cap="flat" cmpd="sng" algn="ctr">
                      <a:noFill/>
                      <a:prstDash val="soli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ltLang="zh-CN" sz="20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926572">
                <a:tc vMerge="1">
                  <a:txBody>
                    <a:bodyPr/>
                    <a:lstStyle/>
                    <a:p>
                      <a:endParaRPr lang="zh-CN" altLang="en-US"/>
                    </a:p>
                  </a:txBody>
                  <a:tcPr/>
                </a:tc>
                <a:tc>
                  <a:txBody>
                    <a:bodyPr/>
                    <a:lstStyle/>
                    <a:p>
                      <a:endParaRPr lang="en-US" altLang="zh-CN" sz="20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113992">
                <a:tc gridSpan="2">
                  <a:txBody>
                    <a:bodyPr/>
                    <a:lstStyle/>
                    <a:p>
                      <a:pPr algn="just"/>
                      <a:r>
                        <a:rPr lang="en-US" altLang="zh-CN" sz="2000" kern="1200" dirty="0" err="1" smtClean="0">
                          <a:solidFill>
                            <a:schemeClr val="tx1"/>
                          </a:solidFill>
                          <a:latin typeface="+mn-lt"/>
                          <a:ea typeface="+mn-ea"/>
                          <a:cs typeface="+mn-cs"/>
                        </a:rPr>
                        <a:t>Marsaxlokk</a:t>
                      </a:r>
                      <a:r>
                        <a:rPr lang="en-US" altLang="zh-CN" sz="2000" kern="1200" dirty="0" smtClean="0">
                          <a:solidFill>
                            <a:schemeClr val="tx1"/>
                          </a:solidFill>
                          <a:latin typeface="+mn-lt"/>
                          <a:ea typeface="+mn-ea"/>
                          <a:cs typeface="+mn-cs"/>
                        </a:rPr>
                        <a:t> Bay is the best place to see </a:t>
                      </a:r>
                      <a:r>
                        <a:rPr lang="en-US" altLang="zh-CN" sz="2000" kern="1200" dirty="0" err="1" smtClean="0">
                          <a:solidFill>
                            <a:schemeClr val="tx1"/>
                          </a:solidFill>
                          <a:latin typeface="+mn-lt"/>
                          <a:ea typeface="+mn-ea"/>
                          <a:cs typeface="+mn-cs"/>
                        </a:rPr>
                        <a:t>Luzzus</a:t>
                      </a:r>
                      <a:r>
                        <a:rPr lang="en-US" altLang="zh-CN" sz="2000" kern="1200" dirty="0" smtClean="0">
                          <a:solidFill>
                            <a:schemeClr val="tx1"/>
                          </a:solidFill>
                          <a:latin typeface="+mn-lt"/>
                          <a:ea typeface="+mn-ea"/>
                          <a:cs typeface="+mn-cs"/>
                        </a:rPr>
                        <a:t>, brightly colored traditional Maltese fishing boats, with their mythical eye painted on the prows. The Sunday fish market offers a glimpse of traditional island life and the harbor side restaurants serve excellent fish dishes. </a:t>
                      </a:r>
                    </a:p>
                  </a:txBody>
                  <a:tcPr>
                    <a:lnL w="9525" cap="flat" cmpd="sng" algn="ctr">
                      <a:noFill/>
                      <a:prstDash val="soli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pic>
        <p:nvPicPr>
          <p:cNvPr id="8" name="图片 7" descr="2011031893626untitled.jpg"/>
          <p:cNvPicPr>
            <a:picLocks noChangeAspect="1"/>
          </p:cNvPicPr>
          <p:nvPr/>
        </p:nvPicPr>
        <p:blipFill>
          <a:blip r:embed="rId4"/>
          <a:stretch>
            <a:fillRect/>
          </a:stretch>
        </p:blipFill>
        <p:spPr>
          <a:xfrm>
            <a:off x="5028258" y="1787862"/>
            <a:ext cx="3965778" cy="26412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023394"/>
            <a:ext cx="7072362" cy="476912"/>
            <a:chOff x="857224" y="1500174"/>
            <a:chExt cx="7072362" cy="476912"/>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30" name="TextBox 2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3 and fill in the blanks.</a:t>
              </a:r>
              <a:endParaRPr lang="zh-CN" altLang="en-US" sz="2400" dirty="0">
                <a:latin typeface="Arial" pitchFamily="34" charset="0"/>
                <a:cs typeface="Arial" pitchFamily="34" charset="0"/>
              </a:endParaRPr>
            </a:p>
          </p:txBody>
        </p:sp>
      </p:grpSp>
      <p:sp>
        <p:nvSpPr>
          <p:cNvPr id="38" name="矩形 37"/>
          <p:cNvSpPr/>
          <p:nvPr/>
        </p:nvSpPr>
        <p:spPr>
          <a:xfrm>
            <a:off x="1214414" y="2714620"/>
            <a:ext cx="7072362" cy="2677656"/>
          </a:xfrm>
          <a:prstGeom prst="rect">
            <a:avLst/>
          </a:prstGeom>
        </p:spPr>
        <p:txBody>
          <a:bodyPr wrap="square">
            <a:spAutoFit/>
          </a:bodyPr>
          <a:lstStyle/>
          <a:p>
            <a:pPr marL="457200" indent="-457200">
              <a:buAutoNum type="arabicParenR"/>
            </a:pPr>
            <a:r>
              <a:rPr lang="en-US" altLang="zh-CN" sz="2400" i="1" dirty="0" smtClean="0">
                <a:solidFill>
                  <a:srgbClr val="FF0000"/>
                </a:solidFill>
              </a:rPr>
              <a:t>mature</a:t>
            </a:r>
          </a:p>
          <a:p>
            <a:pPr marL="457200" indent="-457200">
              <a:buAutoNum type="arabicParenR"/>
            </a:pPr>
            <a:r>
              <a:rPr lang="en-US" altLang="zh-CN" sz="2400" i="1" dirty="0" smtClean="0">
                <a:solidFill>
                  <a:srgbClr val="FF0000"/>
                </a:solidFill>
              </a:rPr>
              <a:t>airport</a:t>
            </a:r>
          </a:p>
          <a:p>
            <a:pPr marL="457200" indent="-457200">
              <a:buAutoNum type="arabicParenR"/>
            </a:pPr>
            <a:r>
              <a:rPr lang="en-US" altLang="zh-CN" sz="2400" i="1" dirty="0" smtClean="0">
                <a:solidFill>
                  <a:srgbClr val="FF0000"/>
                </a:solidFill>
              </a:rPr>
              <a:t>theater</a:t>
            </a:r>
          </a:p>
          <a:p>
            <a:pPr marL="457200" indent="-457200">
              <a:buAutoNum type="arabicParenR"/>
            </a:pPr>
            <a:r>
              <a:rPr lang="en-US" altLang="zh-CN" sz="2400" i="1" dirty="0" smtClean="0">
                <a:solidFill>
                  <a:srgbClr val="FF0000"/>
                </a:solidFill>
              </a:rPr>
              <a:t>scenery</a:t>
            </a:r>
          </a:p>
          <a:p>
            <a:pPr marL="457200" indent="-457200">
              <a:buAutoNum type="arabicParenR"/>
            </a:pPr>
            <a:r>
              <a:rPr lang="en-US" altLang="zh-CN" sz="2400" i="1" dirty="0" smtClean="0">
                <a:solidFill>
                  <a:srgbClr val="FF0000"/>
                </a:solidFill>
              </a:rPr>
              <a:t>culture</a:t>
            </a:r>
          </a:p>
          <a:p>
            <a:pPr marL="457200" indent="-457200">
              <a:buAutoNum type="arabicParenR"/>
            </a:pPr>
            <a:r>
              <a:rPr lang="en-US" altLang="zh-CN" sz="2400" i="1" dirty="0" smtClean="0">
                <a:solidFill>
                  <a:srgbClr val="FF0000"/>
                </a:solidFill>
              </a:rPr>
              <a:t>language </a:t>
            </a:r>
          </a:p>
          <a:p>
            <a:pPr marL="457200" indent="-457200"/>
            <a:endParaRPr lang="zh-CN" altLang="en-US" sz="2400" i="1" dirty="0">
              <a:solidFill>
                <a:srgbClr val="FF0000"/>
              </a:solidFill>
            </a:endParaRPr>
          </a:p>
        </p:txBody>
      </p:sp>
      <p:sp>
        <p:nvSpPr>
          <p:cNvPr id="39" name="TextBox 38"/>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pic>
        <p:nvPicPr>
          <p:cNvPr id="8" name="图片 7"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8">
                                            <p:txEl>
                                              <p:pRg st="0" end="0"/>
                                            </p:txEl>
                                          </p:spTgt>
                                        </p:tgtEl>
                                        <p:attrNameLst>
                                          <p:attrName>style.visibility</p:attrName>
                                        </p:attrNameLst>
                                      </p:cBhvr>
                                      <p:to>
                                        <p:strVal val="visible"/>
                                      </p:to>
                                    </p:set>
                                    <p:animEffect transition="in" filter="slide(fromBottom)">
                                      <p:cBhvr>
                                        <p:cTn id="12" dur="500"/>
                                        <p:tgtEl>
                                          <p:spTgt spid="3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8">
                                            <p:txEl>
                                              <p:pRg st="1" end="1"/>
                                            </p:txEl>
                                          </p:spTgt>
                                        </p:tgtEl>
                                        <p:attrNameLst>
                                          <p:attrName>style.visibility</p:attrName>
                                        </p:attrNameLst>
                                      </p:cBhvr>
                                      <p:to>
                                        <p:strVal val="visible"/>
                                      </p:to>
                                    </p:set>
                                    <p:animEffect transition="in" filter="slide(fromBottom)">
                                      <p:cBhvr>
                                        <p:cTn id="17" dur="500"/>
                                        <p:tgtEl>
                                          <p:spTgt spid="3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8">
                                            <p:txEl>
                                              <p:pRg st="2" end="2"/>
                                            </p:txEl>
                                          </p:spTgt>
                                        </p:tgtEl>
                                        <p:attrNameLst>
                                          <p:attrName>style.visibility</p:attrName>
                                        </p:attrNameLst>
                                      </p:cBhvr>
                                      <p:to>
                                        <p:strVal val="visible"/>
                                      </p:to>
                                    </p:set>
                                    <p:animEffect transition="in" filter="slide(fromBottom)">
                                      <p:cBhvr>
                                        <p:cTn id="22" dur="500"/>
                                        <p:tgtEl>
                                          <p:spTgt spid="3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8">
                                            <p:txEl>
                                              <p:pRg st="3" end="3"/>
                                            </p:txEl>
                                          </p:spTgt>
                                        </p:tgtEl>
                                        <p:attrNameLst>
                                          <p:attrName>style.visibility</p:attrName>
                                        </p:attrNameLst>
                                      </p:cBhvr>
                                      <p:to>
                                        <p:strVal val="visible"/>
                                      </p:to>
                                    </p:set>
                                    <p:animEffect transition="in" filter="slide(fromBottom)">
                                      <p:cBhvr>
                                        <p:cTn id="27" dur="500"/>
                                        <p:tgtEl>
                                          <p:spTgt spid="3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8">
                                            <p:txEl>
                                              <p:pRg st="4" end="4"/>
                                            </p:txEl>
                                          </p:spTgt>
                                        </p:tgtEl>
                                        <p:attrNameLst>
                                          <p:attrName>style.visibility</p:attrName>
                                        </p:attrNameLst>
                                      </p:cBhvr>
                                      <p:to>
                                        <p:strVal val="visible"/>
                                      </p:to>
                                    </p:set>
                                    <p:animEffect transition="in" filter="slide(fromBottom)">
                                      <p:cBhvr>
                                        <p:cTn id="32" dur="500"/>
                                        <p:tgtEl>
                                          <p:spTgt spid="3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8">
                                            <p:txEl>
                                              <p:pRg st="5" end="5"/>
                                            </p:txEl>
                                          </p:spTgt>
                                        </p:tgtEl>
                                        <p:attrNameLst>
                                          <p:attrName>style.visibility</p:attrName>
                                        </p:attrNameLst>
                                      </p:cBhvr>
                                      <p:to>
                                        <p:strVal val="visible"/>
                                      </p:to>
                                    </p:set>
                                    <p:animEffect transition="in" filter="slide(fromBottom)">
                                      <p:cBhvr>
                                        <p:cTn id="37" dur="500"/>
                                        <p:tgtEl>
                                          <p:spTgt spid="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023394"/>
            <a:ext cx="7072362" cy="846244"/>
            <a:chOff x="857224" y="1500174"/>
            <a:chExt cx="7072362" cy="846244"/>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30" name="TextBox 29"/>
            <p:cNvSpPr txBox="1"/>
            <p:nvPr/>
          </p:nvSpPr>
          <p:spPr>
            <a:xfrm>
              <a:off x="1214414" y="1515421"/>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4 and match the statement 1-6 to the people A-F.</a:t>
              </a:r>
              <a:endParaRPr lang="zh-CN" altLang="en-US" sz="2400" dirty="0">
                <a:latin typeface="Arial" pitchFamily="34" charset="0"/>
                <a:cs typeface="Arial" pitchFamily="34" charset="0"/>
              </a:endParaRPr>
            </a:p>
          </p:txBody>
        </p:sp>
      </p:grpSp>
      <p:sp>
        <p:nvSpPr>
          <p:cNvPr id="38" name="矩形 37"/>
          <p:cNvSpPr/>
          <p:nvPr/>
        </p:nvSpPr>
        <p:spPr>
          <a:xfrm>
            <a:off x="1214414" y="2965922"/>
            <a:ext cx="7072362" cy="2677656"/>
          </a:xfrm>
          <a:prstGeom prst="rect">
            <a:avLst/>
          </a:prstGeom>
        </p:spPr>
        <p:txBody>
          <a:bodyPr wrap="square">
            <a:spAutoFit/>
          </a:bodyPr>
          <a:lstStyle/>
          <a:p>
            <a:pPr marL="457200" indent="-457200"/>
            <a:r>
              <a:rPr lang="pt-BR" altLang="zh-CN" sz="2400" dirty="0" smtClean="0">
                <a:solidFill>
                  <a:srgbClr val="FF0000"/>
                </a:solidFill>
              </a:rPr>
              <a:t>1</a:t>
            </a:r>
            <a:r>
              <a:rPr lang="pt-BR" altLang="zh-CN" sz="2400" i="1" dirty="0" smtClean="0">
                <a:solidFill>
                  <a:srgbClr val="FF0000"/>
                </a:solidFill>
              </a:rPr>
              <a:t> B</a:t>
            </a:r>
          </a:p>
          <a:p>
            <a:pPr marL="457200" indent="-457200"/>
            <a:r>
              <a:rPr lang="pt-BR" altLang="zh-CN" sz="2400" dirty="0" smtClean="0">
                <a:solidFill>
                  <a:srgbClr val="FF0000"/>
                </a:solidFill>
              </a:rPr>
              <a:t>2</a:t>
            </a:r>
            <a:r>
              <a:rPr lang="pt-BR" altLang="zh-CN" sz="2400" i="1" dirty="0" smtClean="0">
                <a:solidFill>
                  <a:srgbClr val="FF0000"/>
                </a:solidFill>
              </a:rPr>
              <a:t> A</a:t>
            </a:r>
          </a:p>
          <a:p>
            <a:pPr marL="457200" indent="-457200"/>
            <a:r>
              <a:rPr lang="pt-BR" altLang="zh-CN" sz="2400" dirty="0" smtClean="0">
                <a:solidFill>
                  <a:srgbClr val="FF0000"/>
                </a:solidFill>
              </a:rPr>
              <a:t>3</a:t>
            </a:r>
            <a:r>
              <a:rPr lang="pt-BR" altLang="zh-CN" sz="2400" i="1" dirty="0" smtClean="0">
                <a:solidFill>
                  <a:srgbClr val="FF0000"/>
                </a:solidFill>
              </a:rPr>
              <a:t> E</a:t>
            </a:r>
          </a:p>
          <a:p>
            <a:pPr marL="457200" indent="-457200"/>
            <a:r>
              <a:rPr lang="pt-BR" altLang="zh-CN" sz="2400" dirty="0" smtClean="0">
                <a:solidFill>
                  <a:srgbClr val="FF0000"/>
                </a:solidFill>
              </a:rPr>
              <a:t>4</a:t>
            </a:r>
            <a:r>
              <a:rPr lang="pt-BR" altLang="zh-CN" sz="2400" i="1" dirty="0" smtClean="0">
                <a:solidFill>
                  <a:srgbClr val="FF0000"/>
                </a:solidFill>
              </a:rPr>
              <a:t> C</a:t>
            </a:r>
          </a:p>
          <a:p>
            <a:pPr marL="457200" indent="-457200"/>
            <a:r>
              <a:rPr lang="pt-BR" altLang="zh-CN" sz="2400" dirty="0" smtClean="0">
                <a:solidFill>
                  <a:srgbClr val="FF0000"/>
                </a:solidFill>
              </a:rPr>
              <a:t>5</a:t>
            </a:r>
            <a:r>
              <a:rPr lang="pt-BR" altLang="zh-CN" sz="2400" i="1" dirty="0" smtClean="0">
                <a:solidFill>
                  <a:srgbClr val="FF0000"/>
                </a:solidFill>
              </a:rPr>
              <a:t> F</a:t>
            </a:r>
          </a:p>
          <a:p>
            <a:pPr marL="457200" indent="-457200"/>
            <a:r>
              <a:rPr lang="pt-BR" altLang="zh-CN" sz="2400" dirty="0" smtClean="0">
                <a:solidFill>
                  <a:srgbClr val="FF0000"/>
                </a:solidFill>
              </a:rPr>
              <a:t>6</a:t>
            </a:r>
            <a:r>
              <a:rPr lang="pt-BR" altLang="zh-CN" sz="2400" i="1" dirty="0" smtClean="0">
                <a:solidFill>
                  <a:srgbClr val="FF0000"/>
                </a:solidFill>
              </a:rPr>
              <a:t> D</a:t>
            </a:r>
          </a:p>
          <a:p>
            <a:pPr marL="457200" indent="-457200"/>
            <a:endParaRPr lang="zh-CN" altLang="en-US" sz="2400" i="1" dirty="0">
              <a:solidFill>
                <a:srgbClr val="FF0000"/>
              </a:solidFill>
            </a:endParaRPr>
          </a:p>
        </p:txBody>
      </p:sp>
      <p:sp>
        <p:nvSpPr>
          <p:cNvPr id="39" name="TextBox 38"/>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pic>
        <p:nvPicPr>
          <p:cNvPr id="8" name="图片 7"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8">
                                            <p:txEl>
                                              <p:pRg st="0" end="0"/>
                                            </p:txEl>
                                          </p:spTgt>
                                        </p:tgtEl>
                                        <p:attrNameLst>
                                          <p:attrName>style.visibility</p:attrName>
                                        </p:attrNameLst>
                                      </p:cBhvr>
                                      <p:to>
                                        <p:strVal val="visible"/>
                                      </p:to>
                                    </p:set>
                                    <p:animEffect transition="in" filter="slide(fromBottom)">
                                      <p:cBhvr>
                                        <p:cTn id="12" dur="500"/>
                                        <p:tgtEl>
                                          <p:spTgt spid="3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8">
                                            <p:txEl>
                                              <p:pRg st="1" end="1"/>
                                            </p:txEl>
                                          </p:spTgt>
                                        </p:tgtEl>
                                        <p:attrNameLst>
                                          <p:attrName>style.visibility</p:attrName>
                                        </p:attrNameLst>
                                      </p:cBhvr>
                                      <p:to>
                                        <p:strVal val="visible"/>
                                      </p:to>
                                    </p:set>
                                    <p:animEffect transition="in" filter="slide(fromBottom)">
                                      <p:cBhvr>
                                        <p:cTn id="17" dur="500"/>
                                        <p:tgtEl>
                                          <p:spTgt spid="3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8">
                                            <p:txEl>
                                              <p:pRg st="2" end="2"/>
                                            </p:txEl>
                                          </p:spTgt>
                                        </p:tgtEl>
                                        <p:attrNameLst>
                                          <p:attrName>style.visibility</p:attrName>
                                        </p:attrNameLst>
                                      </p:cBhvr>
                                      <p:to>
                                        <p:strVal val="visible"/>
                                      </p:to>
                                    </p:set>
                                    <p:animEffect transition="in" filter="slide(fromBottom)">
                                      <p:cBhvr>
                                        <p:cTn id="22" dur="500"/>
                                        <p:tgtEl>
                                          <p:spTgt spid="3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8">
                                            <p:txEl>
                                              <p:pRg st="3" end="3"/>
                                            </p:txEl>
                                          </p:spTgt>
                                        </p:tgtEl>
                                        <p:attrNameLst>
                                          <p:attrName>style.visibility</p:attrName>
                                        </p:attrNameLst>
                                      </p:cBhvr>
                                      <p:to>
                                        <p:strVal val="visible"/>
                                      </p:to>
                                    </p:set>
                                    <p:animEffect transition="in" filter="slide(fromBottom)">
                                      <p:cBhvr>
                                        <p:cTn id="27" dur="500"/>
                                        <p:tgtEl>
                                          <p:spTgt spid="3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8">
                                            <p:txEl>
                                              <p:pRg st="4" end="4"/>
                                            </p:txEl>
                                          </p:spTgt>
                                        </p:tgtEl>
                                        <p:attrNameLst>
                                          <p:attrName>style.visibility</p:attrName>
                                        </p:attrNameLst>
                                      </p:cBhvr>
                                      <p:to>
                                        <p:strVal val="visible"/>
                                      </p:to>
                                    </p:set>
                                    <p:animEffect transition="in" filter="slide(fromBottom)">
                                      <p:cBhvr>
                                        <p:cTn id="32" dur="500"/>
                                        <p:tgtEl>
                                          <p:spTgt spid="3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8">
                                            <p:txEl>
                                              <p:pRg st="5" end="5"/>
                                            </p:txEl>
                                          </p:spTgt>
                                        </p:tgtEl>
                                        <p:attrNameLst>
                                          <p:attrName>style.visibility</p:attrName>
                                        </p:attrNameLst>
                                      </p:cBhvr>
                                      <p:to>
                                        <p:strVal val="visible"/>
                                      </p:to>
                                    </p:set>
                                    <p:animEffect transition="in" filter="slide(fromBottom)">
                                      <p:cBhvr>
                                        <p:cTn id="37" dur="500"/>
                                        <p:tgtEl>
                                          <p:spTgt spid="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023394"/>
            <a:ext cx="7072362" cy="476912"/>
            <a:chOff x="857224" y="1500174"/>
            <a:chExt cx="7072362" cy="476912"/>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6</a:t>
              </a:r>
              <a:endParaRPr lang="en-US" altLang="zh-CN" sz="2400" dirty="0" smtClean="0">
                <a:solidFill>
                  <a:schemeClr val="bg1"/>
                </a:solidFill>
              </a:endParaRPr>
            </a:p>
          </p:txBody>
        </p:sp>
        <p:sp>
          <p:nvSpPr>
            <p:cNvPr id="30" name="TextBox 2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pairs and discuss the question.</a:t>
              </a:r>
              <a:endParaRPr lang="zh-CN" altLang="en-US" sz="2400" dirty="0">
                <a:latin typeface="Arial" pitchFamily="34" charset="0"/>
                <a:cs typeface="Arial" pitchFamily="34" charset="0"/>
              </a:endParaRPr>
            </a:p>
          </p:txBody>
        </p:sp>
      </p:grpSp>
      <p:sp>
        <p:nvSpPr>
          <p:cNvPr id="38" name="矩形 37"/>
          <p:cNvSpPr/>
          <p:nvPr/>
        </p:nvSpPr>
        <p:spPr>
          <a:xfrm>
            <a:off x="1214414" y="2643182"/>
            <a:ext cx="6643734" cy="4154984"/>
          </a:xfrm>
          <a:prstGeom prst="rect">
            <a:avLst/>
          </a:prstGeom>
        </p:spPr>
        <p:txBody>
          <a:bodyPr wrap="square">
            <a:spAutoFit/>
          </a:bodyPr>
          <a:lstStyle/>
          <a:p>
            <a:pPr marL="324000" indent="-540000"/>
            <a:r>
              <a:rPr lang="en-US" altLang="zh-CN" sz="2400" dirty="0" smtClean="0"/>
              <a:t>1</a:t>
            </a:r>
            <a:r>
              <a:rPr lang="en-US" altLang="zh-CN" sz="2400" i="1" dirty="0" smtClean="0"/>
              <a:t> </a:t>
            </a:r>
            <a:r>
              <a:rPr lang="en-US" altLang="zh-CN" sz="2400" dirty="0" smtClean="0"/>
              <a:t>Do you like traveling? Why or why not?</a:t>
            </a:r>
          </a:p>
          <a:p>
            <a:r>
              <a:rPr lang="en-US" altLang="zh-CN" sz="2400" dirty="0" smtClean="0">
                <a:solidFill>
                  <a:srgbClr val="FF0000"/>
                </a:solidFill>
              </a:rPr>
              <a:t>   • </a:t>
            </a:r>
            <a:r>
              <a:rPr lang="en-US" altLang="zh-CN" sz="2400" i="1" dirty="0" smtClean="0">
                <a:solidFill>
                  <a:srgbClr val="FF0000"/>
                </a:solidFill>
              </a:rPr>
              <a:t>I like traveling a lot. </a:t>
            </a:r>
          </a:p>
          <a:p>
            <a:pPr lvl="1">
              <a:buFont typeface="Wingdings" pitchFamily="2" charset="2"/>
              <a:buChar char="Ø"/>
            </a:pPr>
            <a:r>
              <a:rPr lang="en-US" altLang="zh-CN" sz="2400" b="1" i="1" dirty="0" smtClean="0">
                <a:solidFill>
                  <a:srgbClr val="FF0000"/>
                </a:solidFill>
              </a:rPr>
              <a:t> </a:t>
            </a:r>
            <a:r>
              <a:rPr lang="en-US" altLang="zh-CN" sz="2400" b="1" i="1" dirty="0" smtClean="0">
                <a:solidFill>
                  <a:srgbClr val="0070C0"/>
                </a:solidFill>
              </a:rPr>
              <a:t>It is a good experience </a:t>
            </a:r>
            <a:r>
              <a:rPr lang="en-US" altLang="zh-CN" sz="2400" i="1" dirty="0" smtClean="0">
                <a:solidFill>
                  <a:srgbClr val="FF0000"/>
                </a:solidFill>
              </a:rPr>
              <a:t>since it helps people escape from the pressure of city life and the boredom of daily routine. </a:t>
            </a:r>
          </a:p>
          <a:p>
            <a:pPr lvl="1">
              <a:buFont typeface="Wingdings" pitchFamily="2" charset="2"/>
              <a:buChar char="Ø"/>
            </a:pPr>
            <a:r>
              <a:rPr lang="en-US" altLang="zh-CN" sz="2400" i="1" dirty="0" smtClean="0">
                <a:solidFill>
                  <a:srgbClr val="FF0000"/>
                </a:solidFill>
              </a:rPr>
              <a:t> </a:t>
            </a:r>
            <a:r>
              <a:rPr lang="en-US" altLang="zh-CN" sz="2400" b="1" i="1" dirty="0" smtClean="0">
                <a:solidFill>
                  <a:srgbClr val="0070C0"/>
                </a:solidFill>
              </a:rPr>
              <a:t>What’s more</a:t>
            </a:r>
            <a:r>
              <a:rPr lang="en-US" altLang="zh-CN" sz="2400" i="1" dirty="0" smtClean="0">
                <a:solidFill>
                  <a:srgbClr val="FF0000"/>
                </a:solidFill>
              </a:rPr>
              <a:t>, the contact with different cultures helps broaden the mind and probably change our way of living and thinking. </a:t>
            </a:r>
          </a:p>
          <a:p>
            <a:pPr marL="324000" indent="-360000"/>
            <a:r>
              <a:rPr lang="en-US" altLang="zh-CN" sz="2400" i="1" dirty="0" smtClean="0">
                <a:solidFill>
                  <a:srgbClr val="FF0000"/>
                </a:solidFill>
              </a:rPr>
              <a:t>  • I don’t like traveling. I like the stability and the secure, warm feeling of home, which make me feel comfortable. </a:t>
            </a:r>
          </a:p>
        </p:txBody>
      </p:sp>
      <p:sp>
        <p:nvSpPr>
          <p:cNvPr id="39" name="TextBox 38"/>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pic>
        <p:nvPicPr>
          <p:cNvPr id="8" name="图片 7"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xEl>
                                              <p:pRg st="0" end="0"/>
                                            </p:txEl>
                                          </p:spTgt>
                                        </p:tgtEl>
                                        <p:attrNameLst>
                                          <p:attrName>style.visibility</p:attrName>
                                        </p:attrNameLst>
                                      </p:cBhvr>
                                      <p:to>
                                        <p:strVal val="visible"/>
                                      </p:to>
                                    </p:set>
                                    <p:animEffect transition="in" filter="fade">
                                      <p:cBhvr>
                                        <p:cTn id="12" dur="2000"/>
                                        <p:tgtEl>
                                          <p:spTgt spid="3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8">
                                            <p:txEl>
                                              <p:pRg st="1" end="1"/>
                                            </p:txEl>
                                          </p:spTgt>
                                        </p:tgtEl>
                                        <p:attrNameLst>
                                          <p:attrName>style.visibility</p:attrName>
                                        </p:attrNameLst>
                                      </p:cBhvr>
                                      <p:to>
                                        <p:strVal val="visible"/>
                                      </p:to>
                                    </p:set>
                                    <p:animEffect transition="in" filter="slide(fromBottom)">
                                      <p:cBhvr>
                                        <p:cTn id="17" dur="500"/>
                                        <p:tgtEl>
                                          <p:spTgt spid="3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8">
                                            <p:txEl>
                                              <p:pRg st="2" end="2"/>
                                            </p:txEl>
                                          </p:spTgt>
                                        </p:tgtEl>
                                        <p:attrNameLst>
                                          <p:attrName>style.visibility</p:attrName>
                                        </p:attrNameLst>
                                      </p:cBhvr>
                                      <p:to>
                                        <p:strVal val="visible"/>
                                      </p:to>
                                    </p:set>
                                    <p:animEffect transition="in" filter="slide(fromBottom)">
                                      <p:cBhvr>
                                        <p:cTn id="22" dur="500"/>
                                        <p:tgtEl>
                                          <p:spTgt spid="3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8">
                                            <p:txEl>
                                              <p:pRg st="3" end="3"/>
                                            </p:txEl>
                                          </p:spTgt>
                                        </p:tgtEl>
                                        <p:attrNameLst>
                                          <p:attrName>style.visibility</p:attrName>
                                        </p:attrNameLst>
                                      </p:cBhvr>
                                      <p:to>
                                        <p:strVal val="visible"/>
                                      </p:to>
                                    </p:set>
                                    <p:animEffect transition="in" filter="slide(fromBottom)">
                                      <p:cBhvr>
                                        <p:cTn id="27" dur="500"/>
                                        <p:tgtEl>
                                          <p:spTgt spid="3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38">
                                            <p:txEl>
                                              <p:pRg st="4" end="4"/>
                                            </p:txEl>
                                          </p:spTgt>
                                        </p:tgtEl>
                                        <p:attrNameLst>
                                          <p:attrName>style.visibility</p:attrName>
                                        </p:attrNameLst>
                                      </p:cBhvr>
                                      <p:to>
                                        <p:strVal val="visible"/>
                                      </p:to>
                                    </p:set>
                                    <p:animEffect transition="in" filter="slide(fromBottom)">
                                      <p:cBhvr>
                                        <p:cTn id="32" dur="500"/>
                                        <p:tgtEl>
                                          <p:spTgt spid="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023394"/>
            <a:ext cx="7072362" cy="476912"/>
            <a:chOff x="857224" y="1500174"/>
            <a:chExt cx="7072362" cy="476912"/>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6</a:t>
              </a:r>
              <a:endParaRPr lang="en-US" altLang="zh-CN" sz="2400" dirty="0" smtClean="0">
                <a:solidFill>
                  <a:schemeClr val="bg1"/>
                </a:solidFill>
              </a:endParaRPr>
            </a:p>
          </p:txBody>
        </p:sp>
        <p:sp>
          <p:nvSpPr>
            <p:cNvPr id="30" name="TextBox 2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pairs and discuss the question.</a:t>
              </a:r>
              <a:endParaRPr lang="zh-CN" altLang="en-US" sz="2400" dirty="0">
                <a:latin typeface="Arial" pitchFamily="34" charset="0"/>
                <a:cs typeface="Arial" pitchFamily="34" charset="0"/>
              </a:endParaRPr>
            </a:p>
          </p:txBody>
        </p:sp>
      </p:grpSp>
      <p:sp>
        <p:nvSpPr>
          <p:cNvPr id="38" name="矩形 37"/>
          <p:cNvSpPr/>
          <p:nvPr/>
        </p:nvSpPr>
        <p:spPr>
          <a:xfrm>
            <a:off x="1214414" y="2692312"/>
            <a:ext cx="7000924" cy="2308324"/>
          </a:xfrm>
          <a:prstGeom prst="rect">
            <a:avLst/>
          </a:prstGeom>
        </p:spPr>
        <p:txBody>
          <a:bodyPr wrap="square">
            <a:spAutoFit/>
          </a:bodyPr>
          <a:lstStyle/>
          <a:p>
            <a:pPr marL="324000" indent="-540000"/>
            <a:r>
              <a:rPr lang="en-US" altLang="zh-CN" sz="2400" dirty="0" smtClean="0"/>
              <a:t>2</a:t>
            </a:r>
            <a:r>
              <a:rPr lang="en-US" altLang="zh-CN" sz="2400" i="1" dirty="0" smtClean="0"/>
              <a:t> </a:t>
            </a:r>
            <a:r>
              <a:rPr lang="en-US" altLang="zh-CN" sz="2400" dirty="0" smtClean="0"/>
              <a:t>Have you traveled much? Where have you been? What did you like most?</a:t>
            </a:r>
          </a:p>
          <a:p>
            <a:endParaRPr lang="en-US" altLang="zh-CN" sz="2400" dirty="0" smtClean="0"/>
          </a:p>
          <a:p>
            <a:pPr marL="457200" indent="-457200"/>
            <a:endParaRPr lang="en-US" altLang="zh-CN" sz="2400" dirty="0" smtClean="0"/>
          </a:p>
          <a:p>
            <a:pPr marL="457200" indent="-457200"/>
            <a:endParaRPr lang="en-US" altLang="zh-CN" sz="2400" dirty="0" smtClean="0"/>
          </a:p>
          <a:p>
            <a:pPr marL="457200" indent="-457200"/>
            <a:r>
              <a:rPr lang="en-US" altLang="zh-CN" sz="2400" i="1" dirty="0" smtClean="0">
                <a:solidFill>
                  <a:srgbClr val="FF0000"/>
                </a:solidFill>
              </a:rPr>
              <a:t> </a:t>
            </a:r>
            <a:endParaRPr lang="zh-CN" altLang="en-US" sz="2400" i="1" dirty="0">
              <a:solidFill>
                <a:srgbClr val="FF0000"/>
              </a:solidFill>
            </a:endParaRPr>
          </a:p>
        </p:txBody>
      </p:sp>
      <p:sp>
        <p:nvSpPr>
          <p:cNvPr id="39" name="TextBox 38"/>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pic>
        <p:nvPicPr>
          <p:cNvPr id="8" name="图片 7"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0" name="TextBox 9"/>
          <p:cNvSpPr txBox="1"/>
          <p:nvPr/>
        </p:nvSpPr>
        <p:spPr>
          <a:xfrm>
            <a:off x="1571604" y="3621006"/>
            <a:ext cx="6072230" cy="3046988"/>
          </a:xfrm>
          <a:prstGeom prst="rect">
            <a:avLst/>
          </a:prstGeom>
          <a:noFill/>
        </p:spPr>
        <p:txBody>
          <a:bodyPr wrap="square" rtlCol="0">
            <a:spAutoFit/>
          </a:bodyPr>
          <a:lstStyle/>
          <a:p>
            <a:pPr>
              <a:buFont typeface="Arial" pitchFamily="34" charset="0"/>
              <a:buChar char="•"/>
            </a:pPr>
            <a:r>
              <a:rPr lang="en-US" altLang="zh-CN" sz="2400" i="1" dirty="0" smtClean="0">
                <a:solidFill>
                  <a:srgbClr val="FF0000"/>
                </a:solidFill>
              </a:rPr>
              <a:t> I haven’t traveled much so far, but the backpacking trip I had in Yunnan is </a:t>
            </a:r>
            <a:r>
              <a:rPr lang="en-US" altLang="zh-CN" sz="2400" b="1" i="1" dirty="0" smtClean="0">
                <a:solidFill>
                  <a:srgbClr val="0070C0"/>
                </a:solidFill>
              </a:rPr>
              <a:t>an unforgettable experience</a:t>
            </a:r>
            <a:r>
              <a:rPr lang="en-US" altLang="zh-CN" sz="2400" i="1" dirty="0" smtClean="0">
                <a:solidFill>
                  <a:srgbClr val="FF0000"/>
                </a:solidFill>
              </a:rPr>
              <a:t>. </a:t>
            </a:r>
          </a:p>
          <a:p>
            <a:pPr>
              <a:buFont typeface="Arial" pitchFamily="34" charset="0"/>
              <a:buChar char="•"/>
            </a:pPr>
            <a:r>
              <a:rPr lang="en-US" altLang="zh-CN" sz="2400" i="1" dirty="0" smtClean="0">
                <a:solidFill>
                  <a:srgbClr val="FF0000"/>
                </a:solidFill>
              </a:rPr>
              <a:t> </a:t>
            </a:r>
            <a:r>
              <a:rPr lang="en-US" altLang="zh-CN" sz="2400" b="1" i="1" dirty="0" smtClean="0">
                <a:solidFill>
                  <a:srgbClr val="0070C0"/>
                </a:solidFill>
              </a:rPr>
              <a:t>What I liked most was to </a:t>
            </a:r>
            <a:r>
              <a:rPr lang="en-US" altLang="zh-CN" sz="2400" i="1" dirty="0" smtClean="0">
                <a:solidFill>
                  <a:srgbClr val="FF0000"/>
                </a:solidFill>
              </a:rPr>
              <a:t>drift along the river on a bamboo raft. It seemed to me that the river had a life of its own with the current either drifting in leisure or raging forward with force.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fade">
                                      <p:cBhvr>
                                        <p:cTn id="7" dur="20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slide(fromBottom)">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slide(fromBottom)">
                                      <p:cBhvr>
                                        <p:cTn id="1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023394"/>
            <a:ext cx="7072362" cy="476912"/>
            <a:chOff x="857224" y="1500174"/>
            <a:chExt cx="7072362" cy="476912"/>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30" name="TextBox 2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Work in pairs and discuss the question.</a:t>
              </a:r>
              <a:endParaRPr lang="zh-CN" altLang="en-US" sz="2400" dirty="0">
                <a:latin typeface="Arial" pitchFamily="34" charset="0"/>
                <a:cs typeface="Arial" pitchFamily="34" charset="0"/>
              </a:endParaRPr>
            </a:p>
          </p:txBody>
        </p:sp>
      </p:grpSp>
      <p:sp>
        <p:nvSpPr>
          <p:cNvPr id="38" name="矩形 37"/>
          <p:cNvSpPr/>
          <p:nvPr/>
        </p:nvSpPr>
        <p:spPr>
          <a:xfrm>
            <a:off x="1214414" y="2620874"/>
            <a:ext cx="7000924" cy="2308324"/>
          </a:xfrm>
          <a:prstGeom prst="rect">
            <a:avLst/>
          </a:prstGeom>
        </p:spPr>
        <p:txBody>
          <a:bodyPr wrap="square">
            <a:spAutoFit/>
          </a:bodyPr>
          <a:lstStyle/>
          <a:p>
            <a:pPr marL="324000" indent="-540000"/>
            <a:r>
              <a:rPr lang="en-US" altLang="zh-CN" sz="2400" dirty="0" smtClean="0"/>
              <a:t>2</a:t>
            </a:r>
            <a:r>
              <a:rPr lang="en-US" altLang="zh-CN" sz="2400" i="1" dirty="0" smtClean="0"/>
              <a:t> </a:t>
            </a:r>
            <a:r>
              <a:rPr lang="en-US" altLang="zh-CN" sz="2400" dirty="0" smtClean="0"/>
              <a:t>If you can afford the money and time, which place(s) would you love to go? Why?</a:t>
            </a:r>
          </a:p>
          <a:p>
            <a:endParaRPr lang="en-US" altLang="zh-CN" sz="2400" dirty="0" smtClean="0"/>
          </a:p>
          <a:p>
            <a:pPr marL="457200" indent="-457200"/>
            <a:endParaRPr lang="en-US" altLang="zh-CN" sz="2400" dirty="0" smtClean="0"/>
          </a:p>
          <a:p>
            <a:pPr marL="457200" indent="-457200"/>
            <a:endParaRPr lang="en-US" altLang="zh-CN" sz="2400" dirty="0" smtClean="0"/>
          </a:p>
          <a:p>
            <a:pPr marL="457200" indent="-457200"/>
            <a:r>
              <a:rPr lang="en-US" altLang="zh-CN" sz="2400" i="1" dirty="0" smtClean="0">
                <a:solidFill>
                  <a:srgbClr val="FF0000"/>
                </a:solidFill>
              </a:rPr>
              <a:t> </a:t>
            </a:r>
            <a:endParaRPr lang="zh-CN" altLang="en-US" sz="2400" i="1" dirty="0">
              <a:solidFill>
                <a:srgbClr val="FF0000"/>
              </a:solidFill>
            </a:endParaRPr>
          </a:p>
        </p:txBody>
      </p:sp>
      <p:sp>
        <p:nvSpPr>
          <p:cNvPr id="39" name="TextBox 38"/>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pic>
        <p:nvPicPr>
          <p:cNvPr id="8" name="图片 7"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pSp>
        <p:nvGrpSpPr>
          <p:cNvPr id="13" name="组合 12"/>
          <p:cNvGrpSpPr/>
          <p:nvPr/>
        </p:nvGrpSpPr>
        <p:grpSpPr>
          <a:xfrm>
            <a:off x="1357290" y="3440858"/>
            <a:ext cx="7140200" cy="3059976"/>
            <a:chOff x="1357290" y="3440858"/>
            <a:chExt cx="7140200" cy="3059976"/>
          </a:xfrm>
        </p:grpSpPr>
        <p:pic>
          <p:nvPicPr>
            <p:cNvPr id="9" name="图片 8" descr="top-574558.jpg"/>
            <p:cNvPicPr>
              <a:picLocks noChangeAspect="1"/>
            </p:cNvPicPr>
            <p:nvPr/>
          </p:nvPicPr>
          <p:blipFill>
            <a:blip r:embed="rId4"/>
            <a:stretch>
              <a:fillRect/>
            </a:stretch>
          </p:blipFill>
          <p:spPr>
            <a:xfrm>
              <a:off x="4607420" y="3571876"/>
              <a:ext cx="3890070" cy="2571768"/>
            </a:xfrm>
            <a:prstGeom prst="rect">
              <a:avLst/>
            </a:prstGeom>
          </p:spPr>
        </p:pic>
        <p:sp>
          <p:nvSpPr>
            <p:cNvPr id="10" name="TextBox 9"/>
            <p:cNvSpPr txBox="1"/>
            <p:nvPr/>
          </p:nvSpPr>
          <p:spPr>
            <a:xfrm>
              <a:off x="1428728" y="3440858"/>
              <a:ext cx="3286148" cy="1631216"/>
            </a:xfrm>
            <a:prstGeom prst="rect">
              <a:avLst/>
            </a:prstGeom>
            <a:noFill/>
          </p:spPr>
          <p:txBody>
            <a:bodyPr wrap="square" rtlCol="0">
              <a:spAutoFit/>
            </a:bodyPr>
            <a:lstStyle/>
            <a:p>
              <a:pPr>
                <a:buFont typeface="Arial" pitchFamily="34" charset="0"/>
                <a:buChar char="•"/>
              </a:pPr>
              <a:r>
                <a:rPr lang="en-US" altLang="zh-CN" sz="2000" i="1" dirty="0" smtClean="0">
                  <a:solidFill>
                    <a:srgbClr val="FF0000"/>
                  </a:solidFill>
                </a:rPr>
                <a:t> I would choose to go to the American West, to visit the deserts, the canyons, and the mountains, and to totally </a:t>
              </a:r>
              <a:r>
                <a:rPr lang="en-US" altLang="zh-CN" sz="2000" b="1" i="1" dirty="0" smtClean="0">
                  <a:solidFill>
                    <a:schemeClr val="accent1"/>
                  </a:solidFill>
                </a:rPr>
                <a:t>get immersed into</a:t>
              </a:r>
              <a:r>
                <a:rPr lang="en-US" altLang="zh-CN" sz="2000" i="1" dirty="0" smtClean="0">
                  <a:solidFill>
                    <a:srgbClr val="FF0000"/>
                  </a:solidFill>
                </a:rPr>
                <a:t> the wilderness. </a:t>
              </a:r>
            </a:p>
          </p:txBody>
        </p:sp>
        <p:sp>
          <p:nvSpPr>
            <p:cNvPr id="12" name="TextBox 11"/>
            <p:cNvSpPr txBox="1"/>
            <p:nvPr/>
          </p:nvSpPr>
          <p:spPr>
            <a:xfrm>
              <a:off x="1357290" y="5023506"/>
              <a:ext cx="3071834" cy="1477328"/>
            </a:xfrm>
            <a:prstGeom prst="rect">
              <a:avLst/>
            </a:prstGeom>
            <a:noFill/>
          </p:spPr>
          <p:txBody>
            <a:bodyPr wrap="square" rtlCol="0">
              <a:spAutoFit/>
            </a:bodyPr>
            <a:lstStyle/>
            <a:p>
              <a:pPr>
                <a:buFont typeface="Arial" pitchFamily="34" charset="0"/>
                <a:buChar char="•"/>
              </a:pPr>
              <a:r>
                <a:rPr lang="en-US" altLang="zh-CN" i="1" dirty="0" smtClean="0">
                  <a:solidFill>
                    <a:srgbClr val="FF0000"/>
                  </a:solidFill>
                </a:rPr>
                <a:t> Probably </a:t>
              </a:r>
              <a:r>
                <a:rPr lang="en-US" altLang="zh-CN" b="1" i="1" dirty="0" smtClean="0">
                  <a:solidFill>
                    <a:schemeClr val="accent1"/>
                  </a:solidFill>
                </a:rPr>
                <a:t>only by </a:t>
              </a:r>
              <a:r>
                <a:rPr lang="en-US" altLang="zh-CN" i="1" dirty="0" smtClean="0">
                  <a:solidFill>
                    <a:srgbClr val="FF0000"/>
                  </a:solidFill>
                </a:rPr>
                <a:t>going deep into nature </a:t>
              </a:r>
              <a:r>
                <a:rPr lang="en-US" altLang="zh-CN" b="1" i="1" dirty="0" smtClean="0">
                  <a:solidFill>
                    <a:schemeClr val="accent1"/>
                  </a:solidFill>
                </a:rPr>
                <a:t>can we </a:t>
              </a:r>
              <a:r>
                <a:rPr lang="en-US" altLang="zh-CN" i="1" dirty="0" smtClean="0">
                  <a:solidFill>
                    <a:srgbClr val="FF0000"/>
                  </a:solidFill>
                </a:rPr>
                <a:t>truly find our true self, our real value, and our relation with others and the world.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fade">
                                      <p:cBhvr>
                                        <p:cTn id="7" dur="20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3714752"/>
            <a:ext cx="9144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42" name="圆角矩形 41"/>
          <p:cNvSpPr/>
          <p:nvPr/>
        </p:nvSpPr>
        <p:spPr>
          <a:xfrm>
            <a:off x="642910"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2" action="ppaction://hlinksldjump"/>
              </a:rPr>
              <a:t>Sharing</a:t>
            </a:r>
            <a:endParaRPr lang="zh-CN" altLang="en-US" sz="3200" b="1" dirty="0" smtClean="0">
              <a:solidFill>
                <a:schemeClr val="tx1"/>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3357554"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3" action="ppaction://hlinksldjump"/>
              </a:rPr>
              <a:t>Listening</a:t>
            </a:r>
            <a:endParaRPr lang="en-US" altLang="zh-CN" sz="3200" b="1" dirty="0" smtClean="0">
              <a:solidFill>
                <a:schemeClr val="tx1"/>
              </a:solidFill>
              <a:latin typeface="微软雅黑" panose="020B0503020204020204" pitchFamily="34" charset="-122"/>
              <a:ea typeface="微软雅黑" panose="020B0503020204020204" pitchFamily="34" charset="-122"/>
            </a:endParaRPr>
          </a:p>
        </p:txBody>
      </p:sp>
      <p:sp>
        <p:nvSpPr>
          <p:cNvPr id="44" name="圆角矩形 43"/>
          <p:cNvSpPr/>
          <p:nvPr/>
        </p:nvSpPr>
        <p:spPr>
          <a:xfrm>
            <a:off x="6072198" y="3000372"/>
            <a:ext cx="2214607"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4" action="ppaction://hlinksldjump"/>
              </a:rPr>
              <a:t>Viewing</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pic>
        <p:nvPicPr>
          <p:cNvPr id="7" name="图片 6" descr="87699.gif">
            <a:hlinkClick r:id="rId5" action="ppaction://hlinksldjump"/>
          </p:cNvPr>
          <p:cNvPicPr>
            <a:picLocks noChangeAspect="1"/>
          </p:cNvPicPr>
          <p:nvPr/>
        </p:nvPicPr>
        <p:blipFill>
          <a:blip r:embed="rId6"/>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43"/>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571744"/>
            <a:ext cx="7072362" cy="500066"/>
            <a:chOff x="857224" y="1500174"/>
            <a:chExt cx="7072362" cy="500066"/>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endParaRPr lang="zh-CN" altLang="en-US" sz="2400" dirty="0">
                <a:latin typeface="Arial" pitchFamily="34" charset="0"/>
                <a:cs typeface="Arial" pitchFamily="34" charset="0"/>
              </a:endParaRP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listen</a:t>
              </a:r>
              <a:endParaRPr lang="zh-CN" altLang="en-US" sz="3000" b="1" dirty="0"/>
            </a:p>
          </p:txBody>
        </p:sp>
        <p:sp>
          <p:nvSpPr>
            <p:cNvPr id="9" name="直角三角形 8"/>
            <p:cNvSpPr/>
            <p:nvPr/>
          </p:nvSpPr>
          <p:spPr>
            <a:xfrm rot="13554830">
              <a:off x="2073451"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sp>
        <p:nvSpPr>
          <p:cNvPr id="14" name="矩形 13"/>
          <p:cNvSpPr/>
          <p:nvPr/>
        </p:nvSpPr>
        <p:spPr>
          <a:xfrm>
            <a:off x="1500166" y="3714752"/>
            <a:ext cx="6500858" cy="3046988"/>
          </a:xfrm>
          <a:prstGeom prst="rect">
            <a:avLst/>
          </a:prstGeom>
        </p:spPr>
        <p:txBody>
          <a:bodyPr wrap="square">
            <a:spAutoFit/>
          </a:bodyPr>
          <a:lstStyle/>
          <a:p>
            <a:pPr>
              <a:buFont typeface="Arial" pitchFamily="34" charset="0"/>
              <a:buChar char="•"/>
            </a:pPr>
            <a:r>
              <a:rPr lang="en-US" altLang="zh-CN" sz="2400" i="1" dirty="0" smtClean="0">
                <a:solidFill>
                  <a:srgbClr val="FF0000"/>
                </a:solidFill>
              </a:rPr>
              <a:t> Venice is </a:t>
            </a:r>
            <a:r>
              <a:rPr lang="en-US" altLang="zh-CN" sz="2400" b="1" i="1" dirty="0" smtClean="0">
                <a:solidFill>
                  <a:srgbClr val="0070C0"/>
                </a:solidFill>
              </a:rPr>
              <a:t>a great tourist destination </a:t>
            </a:r>
            <a:r>
              <a:rPr lang="en-US" altLang="zh-CN" sz="2400" i="1" dirty="0" smtClean="0">
                <a:solidFill>
                  <a:srgbClr val="FF0000"/>
                </a:solidFill>
              </a:rPr>
              <a:t>in Italy, which is famous for its architecture and its artworks.</a:t>
            </a:r>
          </a:p>
          <a:p>
            <a:pPr>
              <a:buFont typeface="Arial" pitchFamily="34" charset="0"/>
              <a:buChar char="•"/>
            </a:pPr>
            <a:r>
              <a:rPr lang="en-US" altLang="zh-CN" sz="2400" i="1" dirty="0" smtClean="0">
                <a:solidFill>
                  <a:srgbClr val="FF0000"/>
                </a:solidFill>
              </a:rPr>
              <a:t> It is a city built on small islands separated by canals and linked by bridges. </a:t>
            </a:r>
            <a:r>
              <a:rPr lang="en-US" altLang="zh-CN" sz="2400" b="1" i="1" dirty="0" smtClean="0">
                <a:solidFill>
                  <a:srgbClr val="0070C0"/>
                </a:solidFill>
              </a:rPr>
              <a:t>That is why </a:t>
            </a:r>
            <a:r>
              <a:rPr lang="en-US" altLang="zh-CN" sz="2400" i="1" dirty="0" smtClean="0">
                <a:solidFill>
                  <a:srgbClr val="FF0000"/>
                </a:solidFill>
              </a:rPr>
              <a:t>it is the only city which has no cars, and people use gondolas to travel around. </a:t>
            </a:r>
          </a:p>
          <a:p>
            <a:endParaRPr lang="en-US" altLang="zh-CN" sz="2400" dirty="0" smtClean="0"/>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3" name="矩形 12"/>
          <p:cNvSpPr/>
          <p:nvPr/>
        </p:nvSpPr>
        <p:spPr>
          <a:xfrm>
            <a:off x="1214414" y="3312383"/>
            <a:ext cx="6072230" cy="461665"/>
          </a:xfrm>
          <a:prstGeom prst="rect">
            <a:avLst/>
          </a:prstGeom>
        </p:spPr>
        <p:txBody>
          <a:bodyPr wrap="square">
            <a:spAutoFit/>
          </a:bodyPr>
          <a:lstStyle/>
          <a:p>
            <a:pPr marL="288000" indent="-457200"/>
            <a:r>
              <a:rPr lang="en-US" altLang="zh-CN" sz="2400" dirty="0" smtClean="0">
                <a:sym typeface="Wingdings"/>
              </a:rPr>
              <a:t>1 What do you know about Venice?</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20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slide(fromBottom)">
                                      <p:cBhvr>
                                        <p:cTn id="17" dur="5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4">
                                            <p:txEl>
                                              <p:pRg st="1" end="1"/>
                                            </p:txEl>
                                          </p:spTgt>
                                        </p:tgtEl>
                                        <p:attrNameLst>
                                          <p:attrName>style.visibility</p:attrName>
                                        </p:attrNameLst>
                                      </p:cBhvr>
                                      <p:to>
                                        <p:strVal val="visible"/>
                                      </p:to>
                                    </p:set>
                                    <p:animEffect transition="in" filter="slide(fromBottom)">
                                      <p:cBhvr>
                                        <p:cTn id="2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571744"/>
            <a:ext cx="7072362" cy="500066"/>
            <a:chOff x="857224" y="1500174"/>
            <a:chExt cx="7072362" cy="500066"/>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endParaRPr lang="zh-CN" altLang="en-US" sz="2400" dirty="0">
                <a:latin typeface="Arial" pitchFamily="34" charset="0"/>
                <a:cs typeface="Arial" pitchFamily="34" charset="0"/>
              </a:endParaRP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listen</a:t>
              </a:r>
              <a:endParaRPr lang="zh-CN" altLang="en-US" sz="3000" b="1" dirty="0"/>
            </a:p>
          </p:txBody>
        </p:sp>
        <p:sp>
          <p:nvSpPr>
            <p:cNvPr id="9" name="直角三角形 8"/>
            <p:cNvSpPr/>
            <p:nvPr/>
          </p:nvSpPr>
          <p:spPr>
            <a:xfrm rot="13554830">
              <a:off x="2073451"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sp>
        <p:nvSpPr>
          <p:cNvPr id="14" name="矩形 13"/>
          <p:cNvSpPr/>
          <p:nvPr/>
        </p:nvSpPr>
        <p:spPr>
          <a:xfrm>
            <a:off x="1500166" y="3859604"/>
            <a:ext cx="6000792" cy="1569660"/>
          </a:xfrm>
          <a:prstGeom prst="rect">
            <a:avLst/>
          </a:prstGeom>
        </p:spPr>
        <p:txBody>
          <a:bodyPr wrap="square">
            <a:spAutoFit/>
          </a:bodyPr>
          <a:lstStyle/>
          <a:p>
            <a:pPr marL="266700"/>
            <a:endParaRPr lang="en-US" altLang="zh-CN" sz="2400" b="1" i="1" dirty="0" smtClean="0">
              <a:solidFill>
                <a:srgbClr val="0070C0"/>
              </a:solidFill>
              <a:sym typeface="Wingdings"/>
            </a:endParaRPr>
          </a:p>
          <a:p>
            <a:r>
              <a:rPr lang="en-US" altLang="zh-CN" sz="2400" b="1" i="1" dirty="0" smtClean="0">
                <a:solidFill>
                  <a:srgbClr val="0070C0"/>
                </a:solidFill>
              </a:rPr>
              <a:t>As far as I know</a:t>
            </a:r>
            <a:r>
              <a:rPr lang="en-US" altLang="zh-CN" sz="2400" i="1" dirty="0" smtClean="0">
                <a:solidFill>
                  <a:srgbClr val="FF0000"/>
                </a:solidFill>
              </a:rPr>
              <a:t>, Venice has been sinking slowly and is still sinking slowly. That is a major problem threatening Venice right now. </a:t>
            </a:r>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3" name="矩形 12"/>
          <p:cNvSpPr/>
          <p:nvPr/>
        </p:nvSpPr>
        <p:spPr>
          <a:xfrm>
            <a:off x="1214414" y="3312383"/>
            <a:ext cx="6572296" cy="830997"/>
          </a:xfrm>
          <a:prstGeom prst="rect">
            <a:avLst/>
          </a:prstGeom>
        </p:spPr>
        <p:txBody>
          <a:bodyPr wrap="square">
            <a:spAutoFit/>
          </a:bodyPr>
          <a:lstStyle/>
          <a:p>
            <a:pPr marL="288000" indent="-457200"/>
            <a:r>
              <a:rPr lang="en-US" altLang="zh-CN" sz="2400" dirty="0" smtClean="0">
                <a:sym typeface="Wingdings"/>
              </a:rPr>
              <a:t>2 Venice is a city in danger. What do you think the major problem might be?</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20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Bottom)">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latin typeface="+mj-lt"/>
                <a:ea typeface="微软雅黑" panose="020B0503020204020204" pitchFamily="34" charset="-122"/>
              </a:rPr>
              <a:t>Unit 1     Traces of the past</a:t>
            </a:r>
            <a:endParaRPr lang="zh-CN" altLang="en-US" sz="4800" b="1" dirty="0">
              <a:latin typeface="+mj-lt"/>
              <a:ea typeface="微软雅黑" panose="020B0503020204020204" pitchFamily="34" charset="-122"/>
            </a:endParaRPr>
          </a:p>
        </p:txBody>
      </p:sp>
      <p:sp>
        <p:nvSpPr>
          <p:cNvPr id="5" name="AutoShape 132"/>
          <p:cNvSpPr>
            <a:spLocks noChangeArrowheads="1"/>
          </p:cNvSpPr>
          <p:nvPr/>
        </p:nvSpPr>
        <p:spPr bwMode="auto">
          <a:xfrm rot="10800000">
            <a:off x="1153118" y="-714404"/>
            <a:ext cx="1214446" cy="7572404"/>
          </a:xfrm>
          <a:prstGeom prst="upArrow">
            <a:avLst>
              <a:gd name="adj1" fmla="val 66296"/>
              <a:gd name="adj2" fmla="val 58426"/>
            </a:avLst>
          </a:prstGeom>
          <a:gradFill rotWithShape="1">
            <a:gsLst>
              <a:gs pos="0">
                <a:srgbClr val="FF9933">
                  <a:alpha val="50000"/>
                </a:srgbClr>
              </a:gs>
              <a:gs pos="100000">
                <a:srgbClr val="764718">
                  <a:alpha val="0"/>
                </a:srgbClr>
              </a:gs>
            </a:gsLst>
            <a:lin ang="5400000" scaled="1"/>
          </a:gra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anchor="ctr"/>
          <a:lstStyle/>
          <a:p>
            <a:pPr latinLnBrk="1"/>
            <a:endParaRPr kumimoji="1" lang="ko-KR" altLang="en-US"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 name="组合 26"/>
          <p:cNvGrpSpPr/>
          <p:nvPr/>
        </p:nvGrpSpPr>
        <p:grpSpPr>
          <a:xfrm>
            <a:off x="1714480" y="2000240"/>
            <a:ext cx="6565903" cy="720725"/>
            <a:chOff x="2545058" y="1266178"/>
            <a:chExt cx="6565903" cy="720725"/>
          </a:xfrm>
          <a:solidFill>
            <a:srgbClr val="FFCC00"/>
          </a:solidFill>
        </p:grpSpPr>
        <p:sp>
          <p:nvSpPr>
            <p:cNvPr id="8" name="Oval 153"/>
            <p:cNvSpPr>
              <a:spLocks noChangeArrowheads="1"/>
            </p:cNvSpPr>
            <p:nvPr/>
          </p:nvSpPr>
          <p:spPr bwMode="auto">
            <a:xfrm>
              <a:off x="2545058" y="1623368"/>
              <a:ext cx="95185" cy="95462"/>
            </a:xfrm>
            <a:prstGeom prst="ellipse">
              <a:avLst/>
            </a:prstGeom>
            <a:grp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25" name="AutoShape 182"/>
            <p:cNvSpPr>
              <a:spLocks noChangeArrowheads="1"/>
            </p:cNvSpPr>
            <p:nvPr/>
          </p:nvSpPr>
          <p:spPr bwMode="auto">
            <a:xfrm>
              <a:off x="2973686" y="1266178"/>
              <a:ext cx="6137275" cy="720725"/>
            </a:xfrm>
            <a:prstGeom prst="roundRect">
              <a:avLst>
                <a:gd name="adj" fmla="val 50000"/>
              </a:avLst>
            </a:prstGeom>
            <a:grpFill/>
            <a:ln w="19050" algn="ctr">
              <a:solidFill>
                <a:srgbClr val="FFFFFF"/>
              </a:solidFill>
              <a:round/>
              <a:headEnd/>
              <a:tailEnd/>
            </a:ln>
          </p:spPr>
          <p:txBody>
            <a:bodyPr wrap="none" anchor="ctr"/>
            <a:lstStyle/>
            <a:p>
              <a:pPr algn="ctr" latinLnBrk="1">
                <a:defRPr/>
              </a:pPr>
              <a:r>
                <a:rPr kumimoji="1" lang="en-US" altLang="ko-KR" sz="3600" b="1" kern="0" dirty="0" smtClean="0">
                  <a:ea typeface="Gulim" pitchFamily="34" charset="-127"/>
                  <a:hlinkClick r:id="rId2" action="ppaction://hlinksldjump"/>
                </a:rPr>
                <a:t>Opening up</a:t>
              </a:r>
              <a:endParaRPr kumimoji="1" lang="ko-KR" altLang="en-US" sz="3600" b="1" kern="0" dirty="0" smtClean="0">
                <a:ea typeface="Gulim" pitchFamily="34" charset="-127"/>
              </a:endParaRPr>
            </a:p>
          </p:txBody>
        </p:sp>
      </p:grpSp>
      <p:grpSp>
        <p:nvGrpSpPr>
          <p:cNvPr id="3" name="组合 27"/>
          <p:cNvGrpSpPr/>
          <p:nvPr/>
        </p:nvGrpSpPr>
        <p:grpSpPr>
          <a:xfrm>
            <a:off x="1714480" y="2779713"/>
            <a:ext cx="6572296" cy="720725"/>
            <a:chOff x="2555201" y="1292210"/>
            <a:chExt cx="6572296" cy="720725"/>
          </a:xfrm>
          <a:solidFill>
            <a:srgbClr val="FF9900"/>
          </a:solidFill>
        </p:grpSpPr>
        <p:sp>
          <p:nvSpPr>
            <p:cNvPr id="34" name="Oval 153"/>
            <p:cNvSpPr>
              <a:spLocks noChangeArrowheads="1"/>
            </p:cNvSpPr>
            <p:nvPr/>
          </p:nvSpPr>
          <p:spPr bwMode="auto">
            <a:xfrm>
              <a:off x="2555201" y="1649400"/>
              <a:ext cx="95185" cy="95462"/>
            </a:xfrm>
            <a:prstGeom prst="ellipse">
              <a:avLst/>
            </a:prstGeom>
            <a:grp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30" name="AutoShape 182"/>
            <p:cNvSpPr>
              <a:spLocks noChangeArrowheads="1"/>
            </p:cNvSpPr>
            <p:nvPr/>
          </p:nvSpPr>
          <p:spPr bwMode="auto">
            <a:xfrm>
              <a:off x="2990222" y="1292210"/>
              <a:ext cx="6137275" cy="720725"/>
            </a:xfrm>
            <a:prstGeom prst="roundRect">
              <a:avLst>
                <a:gd name="adj" fmla="val 50000"/>
              </a:avLst>
            </a:prstGeom>
            <a:grpFill/>
            <a:ln w="19050" algn="ctr">
              <a:solidFill>
                <a:srgbClr val="FFFFFF"/>
              </a:solidFill>
              <a:round/>
              <a:headEnd/>
              <a:tailEnd/>
            </a:ln>
          </p:spPr>
          <p:txBody>
            <a:bodyPr wrap="none" anchor="ctr"/>
            <a:lstStyle/>
            <a:p>
              <a:pPr algn="ctr" latinLnBrk="1">
                <a:defRPr/>
              </a:pPr>
              <a:r>
                <a:rPr kumimoji="1" lang="en-US" altLang="ko-KR" sz="3600" b="1" kern="0" dirty="0" smtClean="0">
                  <a:ea typeface="Gulim" pitchFamily="34" charset="-127"/>
                  <a:hlinkClick r:id="rId3" action="ppaction://hlinksldjump"/>
                </a:rPr>
                <a:t>Listening to the world</a:t>
              </a:r>
              <a:endParaRPr kumimoji="1" lang="ko-KR" altLang="en-US" sz="3600" b="1" kern="0" dirty="0" smtClean="0">
                <a:ea typeface="Gulim" pitchFamily="34" charset="-127"/>
              </a:endParaRPr>
            </a:p>
          </p:txBody>
        </p:sp>
      </p:grpSp>
      <p:grpSp>
        <p:nvGrpSpPr>
          <p:cNvPr id="6" name="组合 34"/>
          <p:cNvGrpSpPr/>
          <p:nvPr/>
        </p:nvGrpSpPr>
        <p:grpSpPr>
          <a:xfrm>
            <a:off x="1714480" y="3565531"/>
            <a:ext cx="6572296" cy="720725"/>
            <a:chOff x="2545059" y="1285860"/>
            <a:chExt cx="6572296" cy="720725"/>
          </a:xfrm>
          <a:solidFill>
            <a:schemeClr val="accent3"/>
          </a:solidFill>
        </p:grpSpPr>
        <p:sp>
          <p:nvSpPr>
            <p:cNvPr id="41" name="Oval 153"/>
            <p:cNvSpPr>
              <a:spLocks noChangeArrowheads="1"/>
            </p:cNvSpPr>
            <p:nvPr/>
          </p:nvSpPr>
          <p:spPr bwMode="auto">
            <a:xfrm>
              <a:off x="2545059" y="1643050"/>
              <a:ext cx="95185" cy="95462"/>
            </a:xfrm>
            <a:prstGeom prst="ellipse">
              <a:avLst/>
            </a:prstGeom>
            <a:grp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37" name="AutoShape 182"/>
            <p:cNvSpPr>
              <a:spLocks noChangeArrowheads="1"/>
            </p:cNvSpPr>
            <p:nvPr/>
          </p:nvSpPr>
          <p:spPr bwMode="auto">
            <a:xfrm>
              <a:off x="2980080" y="1285860"/>
              <a:ext cx="6137275" cy="720725"/>
            </a:xfrm>
            <a:prstGeom prst="roundRect">
              <a:avLst>
                <a:gd name="adj" fmla="val 50000"/>
              </a:avLst>
            </a:prstGeom>
            <a:grpFill/>
            <a:ln w="19050" algn="ctr">
              <a:solidFill>
                <a:srgbClr val="FFFFFF"/>
              </a:solidFill>
              <a:round/>
              <a:headEnd/>
              <a:tailEnd/>
            </a:ln>
          </p:spPr>
          <p:txBody>
            <a:bodyPr wrap="none" anchor="ctr"/>
            <a:lstStyle/>
            <a:p>
              <a:pPr algn="ctr" latinLnBrk="1">
                <a:defRPr/>
              </a:pPr>
              <a:r>
                <a:rPr kumimoji="1" lang="en-US" altLang="ko-KR" sz="3600" b="1" kern="0" dirty="0" smtClean="0">
                  <a:ea typeface="Gulim" pitchFamily="34" charset="-127"/>
                  <a:hlinkClick r:id="rId4" action="ppaction://hlinksldjump"/>
                </a:rPr>
                <a:t>Speaking for communication</a:t>
              </a:r>
              <a:endParaRPr kumimoji="1" lang="ko-KR" altLang="en-US" sz="3600" b="1" kern="0" dirty="0" smtClean="0">
                <a:ea typeface="Gulim" pitchFamily="34" charset="-127"/>
              </a:endParaRPr>
            </a:p>
          </p:txBody>
        </p:sp>
      </p:grpSp>
      <p:grpSp>
        <p:nvGrpSpPr>
          <p:cNvPr id="7" name="组合 41"/>
          <p:cNvGrpSpPr/>
          <p:nvPr/>
        </p:nvGrpSpPr>
        <p:grpSpPr>
          <a:xfrm>
            <a:off x="1714480" y="4351349"/>
            <a:ext cx="6572296" cy="720725"/>
            <a:chOff x="2545059" y="1285860"/>
            <a:chExt cx="6572296" cy="720725"/>
          </a:xfrm>
          <a:solidFill>
            <a:schemeClr val="accent5">
              <a:lumMod val="60000"/>
              <a:lumOff val="40000"/>
            </a:schemeClr>
          </a:solidFill>
        </p:grpSpPr>
        <p:sp>
          <p:nvSpPr>
            <p:cNvPr id="48" name="Oval 153"/>
            <p:cNvSpPr>
              <a:spLocks noChangeArrowheads="1"/>
            </p:cNvSpPr>
            <p:nvPr/>
          </p:nvSpPr>
          <p:spPr bwMode="auto">
            <a:xfrm>
              <a:off x="2545059" y="1571612"/>
              <a:ext cx="95185" cy="95462"/>
            </a:xfrm>
            <a:prstGeom prst="ellipse">
              <a:avLst/>
            </a:prstGeom>
            <a:grp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44" name="AutoShape 182"/>
            <p:cNvSpPr>
              <a:spLocks noChangeArrowheads="1"/>
            </p:cNvSpPr>
            <p:nvPr/>
          </p:nvSpPr>
          <p:spPr bwMode="auto">
            <a:xfrm>
              <a:off x="2980080" y="1285860"/>
              <a:ext cx="6137275" cy="720725"/>
            </a:xfrm>
            <a:prstGeom prst="roundRect">
              <a:avLst>
                <a:gd name="adj" fmla="val 50000"/>
              </a:avLst>
            </a:prstGeom>
            <a:grpFill/>
            <a:ln w="19050" algn="ctr">
              <a:solidFill>
                <a:srgbClr val="FFFFFF"/>
              </a:solidFill>
              <a:round/>
              <a:headEnd/>
              <a:tailEnd/>
            </a:ln>
          </p:spPr>
          <p:txBody>
            <a:bodyPr wrap="none" anchor="ctr"/>
            <a:lstStyle/>
            <a:p>
              <a:pPr algn="ctr" latinLnBrk="1">
                <a:defRPr/>
              </a:pPr>
              <a:r>
                <a:rPr kumimoji="1" lang="en-US" altLang="ko-KR" sz="3600" b="1" kern="0" dirty="0" smtClean="0">
                  <a:solidFill>
                    <a:srgbClr val="000000"/>
                  </a:solidFill>
                  <a:ea typeface="Gulim" pitchFamily="34" charset="-127"/>
                  <a:hlinkClick r:id="rId5" action="ppaction://hlinksldjump"/>
                </a:rPr>
                <a:t>Further practice in listening</a:t>
              </a:r>
              <a:endParaRPr kumimoji="1" lang="ko-KR" altLang="en-US" sz="3600" b="1" kern="0" dirty="0" smtClean="0">
                <a:solidFill>
                  <a:srgbClr val="000000"/>
                </a:solidFill>
                <a:ea typeface="Gulim" pitchFamily="34" charset="-127"/>
              </a:endParaRPr>
            </a:p>
          </p:txBody>
        </p:sp>
      </p:grpSp>
      <p:grpSp>
        <p:nvGrpSpPr>
          <p:cNvPr id="9" name="组合 57"/>
          <p:cNvGrpSpPr/>
          <p:nvPr/>
        </p:nvGrpSpPr>
        <p:grpSpPr>
          <a:xfrm>
            <a:off x="571472" y="5143512"/>
            <a:ext cx="7708911" cy="720725"/>
            <a:chOff x="571472" y="5357826"/>
            <a:chExt cx="7708911" cy="720725"/>
          </a:xfrm>
        </p:grpSpPr>
        <p:grpSp>
          <p:nvGrpSpPr>
            <p:cNvPr id="10" name="组合 48"/>
            <p:cNvGrpSpPr/>
            <p:nvPr/>
          </p:nvGrpSpPr>
          <p:grpSpPr>
            <a:xfrm>
              <a:off x="571472" y="5357826"/>
              <a:ext cx="7708911" cy="720725"/>
              <a:chOff x="1412193" y="1292205"/>
              <a:chExt cx="7708911" cy="720725"/>
            </a:xfrm>
          </p:grpSpPr>
          <p:sp>
            <p:nvSpPr>
              <p:cNvPr id="55" name="Oval 153"/>
              <p:cNvSpPr>
                <a:spLocks noChangeArrowheads="1"/>
              </p:cNvSpPr>
              <p:nvPr/>
            </p:nvSpPr>
            <p:spPr bwMode="auto">
              <a:xfrm>
                <a:off x="1412193" y="1436060"/>
                <a:ext cx="95185" cy="9546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51" name="AutoShape 182"/>
              <p:cNvSpPr>
                <a:spLocks noChangeArrowheads="1"/>
              </p:cNvSpPr>
              <p:nvPr/>
            </p:nvSpPr>
            <p:spPr bwMode="auto">
              <a:xfrm>
                <a:off x="2983829" y="1292205"/>
                <a:ext cx="6137275" cy="720725"/>
              </a:xfrm>
              <a:prstGeom prst="roundRect">
                <a:avLst>
                  <a:gd name="adj" fmla="val 50000"/>
                </a:avLst>
              </a:prstGeom>
              <a:solidFill>
                <a:schemeClr val="bg1">
                  <a:lumMod val="75000"/>
                </a:schemeClr>
              </a:solidFill>
              <a:ln w="19050" algn="ctr">
                <a:solidFill>
                  <a:srgbClr val="FFFFFF"/>
                </a:solidFill>
                <a:round/>
                <a:headEnd/>
                <a:tailEnd/>
              </a:ln>
            </p:spPr>
            <p:txBody>
              <a:bodyPr wrap="none" anchor="ctr"/>
              <a:lstStyle/>
              <a:p>
                <a:pPr algn="ctr" latinLnBrk="1">
                  <a:defRPr/>
                </a:pPr>
                <a:r>
                  <a:rPr kumimoji="1" lang="en-US" altLang="ko-KR" sz="3600" b="1" kern="0" dirty="0" smtClean="0">
                    <a:solidFill>
                      <a:srgbClr val="000000"/>
                    </a:solidFill>
                    <a:ea typeface="Gulim" pitchFamily="34" charset="-127"/>
                    <a:hlinkClick r:id="rId6" action="ppaction://hlinksldjump"/>
                  </a:rPr>
                  <a:t>Wrapping up</a:t>
                </a:r>
                <a:endParaRPr kumimoji="1" lang="ko-KR" altLang="en-US" sz="3600" b="1" kern="0" dirty="0" smtClean="0">
                  <a:solidFill>
                    <a:srgbClr val="000000"/>
                  </a:solidFill>
                  <a:ea typeface="Gulim" pitchFamily="34" charset="-127"/>
                </a:endParaRPr>
              </a:p>
            </p:txBody>
          </p:sp>
        </p:grpSp>
        <p:sp>
          <p:nvSpPr>
            <p:cNvPr id="57" name="Oval 153"/>
            <p:cNvSpPr>
              <a:spLocks noChangeArrowheads="1"/>
            </p:cNvSpPr>
            <p:nvPr/>
          </p:nvSpPr>
          <p:spPr bwMode="auto">
            <a:xfrm>
              <a:off x="1714480" y="5715016"/>
              <a:ext cx="95185" cy="95462"/>
            </a:xfrm>
            <a:prstGeom prst="ellipse">
              <a:avLst/>
            </a:prstGeom>
            <a:solidFill>
              <a:schemeClr val="bg1">
                <a:lumMod val="75000"/>
              </a:schemeClr>
            </a:soli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grpSp>
      <p:grpSp>
        <p:nvGrpSpPr>
          <p:cNvPr id="11" name="组合 20"/>
          <p:cNvGrpSpPr/>
          <p:nvPr/>
        </p:nvGrpSpPr>
        <p:grpSpPr>
          <a:xfrm>
            <a:off x="1714480" y="1214422"/>
            <a:ext cx="6565903" cy="720725"/>
            <a:chOff x="2545058" y="1266178"/>
            <a:chExt cx="6565903" cy="720725"/>
          </a:xfrm>
          <a:solidFill>
            <a:srgbClr val="FFCC00"/>
          </a:solidFill>
        </p:grpSpPr>
        <p:sp>
          <p:nvSpPr>
            <p:cNvPr id="22" name="Oval 153"/>
            <p:cNvSpPr>
              <a:spLocks noChangeArrowheads="1"/>
            </p:cNvSpPr>
            <p:nvPr/>
          </p:nvSpPr>
          <p:spPr bwMode="auto">
            <a:xfrm>
              <a:off x="2545058" y="1623368"/>
              <a:ext cx="95185" cy="95462"/>
            </a:xfrm>
            <a:prstGeom prst="ellipse">
              <a:avLst/>
            </a:prstGeom>
            <a:grp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23" name="AutoShape 182"/>
            <p:cNvSpPr>
              <a:spLocks noChangeArrowheads="1"/>
            </p:cNvSpPr>
            <p:nvPr/>
          </p:nvSpPr>
          <p:spPr bwMode="auto">
            <a:xfrm>
              <a:off x="2973686" y="1266178"/>
              <a:ext cx="6137275" cy="720725"/>
            </a:xfrm>
            <a:prstGeom prst="roundRect">
              <a:avLst>
                <a:gd name="adj" fmla="val 50000"/>
              </a:avLst>
            </a:prstGeom>
            <a:solidFill>
              <a:schemeClr val="accent6">
                <a:lumMod val="60000"/>
                <a:lumOff val="40000"/>
              </a:schemeClr>
            </a:solidFill>
            <a:ln w="19050" algn="ctr">
              <a:solidFill>
                <a:srgbClr val="FFFFFF"/>
              </a:solidFill>
              <a:round/>
              <a:headEnd/>
              <a:tailEnd/>
            </a:ln>
          </p:spPr>
          <p:txBody>
            <a:bodyPr wrap="none" anchor="ctr"/>
            <a:lstStyle/>
            <a:p>
              <a:pPr algn="ctr" latinLnBrk="1">
                <a:defRPr/>
              </a:pPr>
              <a:r>
                <a:rPr kumimoji="1" lang="en-US" altLang="ko-KR" sz="3600" b="1" kern="0" dirty="0" smtClean="0">
                  <a:ea typeface="Gulim" pitchFamily="34" charset="-127"/>
                  <a:hlinkClick r:id="rId7" action="ppaction://hlinksldjump"/>
                </a:rPr>
                <a:t>Learning objectives</a:t>
              </a:r>
              <a:endParaRPr kumimoji="1" lang="ko-KR" altLang="en-US" sz="3600" b="1" kern="0" dirty="0" smtClean="0">
                <a:ea typeface="Gulim" pitchFamily="34" charset="-127"/>
              </a:endParaRPr>
            </a:p>
          </p:txBody>
        </p:sp>
      </p:grpSp>
      <p:grpSp>
        <p:nvGrpSpPr>
          <p:cNvPr id="12" name="组合 23"/>
          <p:cNvGrpSpPr/>
          <p:nvPr/>
        </p:nvGrpSpPr>
        <p:grpSpPr>
          <a:xfrm>
            <a:off x="585760" y="5922961"/>
            <a:ext cx="7708911" cy="720725"/>
            <a:chOff x="571472" y="5357826"/>
            <a:chExt cx="7708911" cy="720725"/>
          </a:xfrm>
        </p:grpSpPr>
        <p:grpSp>
          <p:nvGrpSpPr>
            <p:cNvPr id="13" name="组合 48"/>
            <p:cNvGrpSpPr/>
            <p:nvPr/>
          </p:nvGrpSpPr>
          <p:grpSpPr>
            <a:xfrm>
              <a:off x="571472" y="5357826"/>
              <a:ext cx="7708911" cy="720725"/>
              <a:chOff x="1412193" y="1292205"/>
              <a:chExt cx="7708911" cy="720725"/>
            </a:xfrm>
          </p:grpSpPr>
          <p:sp>
            <p:nvSpPr>
              <p:cNvPr id="31" name="Oval 153"/>
              <p:cNvSpPr>
                <a:spLocks noChangeArrowheads="1"/>
              </p:cNvSpPr>
              <p:nvPr/>
            </p:nvSpPr>
            <p:spPr bwMode="auto">
              <a:xfrm>
                <a:off x="1412193" y="1436060"/>
                <a:ext cx="95185" cy="9546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sp>
            <p:nvSpPr>
              <p:cNvPr id="32" name="AutoShape 182"/>
              <p:cNvSpPr>
                <a:spLocks noChangeArrowheads="1"/>
              </p:cNvSpPr>
              <p:nvPr/>
            </p:nvSpPr>
            <p:spPr bwMode="auto">
              <a:xfrm>
                <a:off x="2983829" y="1292205"/>
                <a:ext cx="6137275" cy="720725"/>
              </a:xfrm>
              <a:prstGeom prst="roundRect">
                <a:avLst>
                  <a:gd name="adj" fmla="val 50000"/>
                </a:avLst>
              </a:prstGeom>
              <a:solidFill>
                <a:srgbClr val="FFCCCC"/>
              </a:solidFill>
              <a:ln w="19050" algn="ctr">
                <a:solidFill>
                  <a:srgbClr val="FFFFFF"/>
                </a:solidFill>
                <a:round/>
                <a:headEnd/>
                <a:tailEnd/>
              </a:ln>
            </p:spPr>
            <p:txBody>
              <a:bodyPr wrap="none" anchor="ctr"/>
              <a:lstStyle/>
              <a:p>
                <a:pPr algn="ctr" latinLnBrk="1">
                  <a:defRPr/>
                </a:pPr>
                <a:r>
                  <a:rPr kumimoji="1" lang="en-US" altLang="ko-KR" sz="3600" b="1" kern="0" dirty="0" smtClean="0">
                    <a:solidFill>
                      <a:srgbClr val="000000"/>
                    </a:solidFill>
                    <a:ea typeface="Gulim" pitchFamily="34" charset="-127"/>
                    <a:hlinkClick r:id="rId8" action="ppaction://hlinksldjump"/>
                  </a:rPr>
                  <a:t>Fun time</a:t>
                </a:r>
                <a:endParaRPr kumimoji="1" lang="ko-KR" altLang="en-US" sz="3600" b="1" kern="0" dirty="0" smtClean="0">
                  <a:solidFill>
                    <a:srgbClr val="000000"/>
                  </a:solidFill>
                  <a:ea typeface="Gulim" pitchFamily="34" charset="-127"/>
                </a:endParaRPr>
              </a:p>
            </p:txBody>
          </p:sp>
        </p:grpSp>
        <p:sp>
          <p:nvSpPr>
            <p:cNvPr id="29" name="Oval 153"/>
            <p:cNvSpPr>
              <a:spLocks noChangeArrowheads="1"/>
            </p:cNvSpPr>
            <p:nvPr/>
          </p:nvSpPr>
          <p:spPr bwMode="auto">
            <a:xfrm>
              <a:off x="1714480" y="5715016"/>
              <a:ext cx="95185" cy="95462"/>
            </a:xfrm>
            <a:prstGeom prst="ellipse">
              <a:avLst/>
            </a:prstGeom>
            <a:solidFill>
              <a:srgbClr val="FF99CC"/>
            </a:soli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1" lang="ko-KR" altLang="ko-KR" sz="1800" u="none" strike="noStrike" kern="0" cap="none" spc="0" normalizeH="0" baseline="0" noProof="0" smtClean="0">
                <a:ln>
                  <a:noFill/>
                </a:ln>
                <a:solidFill>
                  <a:srgbClr val="000000"/>
                </a:solidFill>
                <a:effectLst>
                  <a:outerShdw blurRad="38100" dist="38100" dir="2700000" algn="tl">
                    <a:srgbClr val="000000">
                      <a:alpha val="43137"/>
                    </a:srgbClr>
                  </a:outerShdw>
                </a:effectLst>
                <a:uLnTx/>
                <a:uFillTx/>
                <a:latin typeface="Gulim" pitchFamily="34" charset="-127"/>
                <a:ea typeface="Gulim" pitchFamily="34" charset="-127"/>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sp>
        <p:nvSpPr>
          <p:cNvPr id="8" name="TextBox 7"/>
          <p:cNvSpPr txBox="1"/>
          <p:nvPr/>
        </p:nvSpPr>
        <p:spPr>
          <a:xfrm>
            <a:off x="725404" y="1785926"/>
            <a:ext cx="3929090" cy="553998"/>
          </a:xfrm>
          <a:prstGeom prst="rect">
            <a:avLst/>
          </a:prstGeom>
          <a:noFill/>
        </p:spPr>
        <p:txBody>
          <a:bodyPr wrap="square" rtlCol="0">
            <a:spAutoFit/>
          </a:bodyPr>
          <a:lstStyle/>
          <a:p>
            <a:r>
              <a:rPr lang="en-US" altLang="zh-CN" sz="3000" b="1" dirty="0" smtClean="0">
                <a:solidFill>
                  <a:srgbClr val="993300"/>
                </a:solidFill>
              </a:rPr>
              <a:t>Listening skills</a:t>
            </a:r>
            <a:endParaRPr lang="zh-CN" altLang="en-US" sz="3000" b="1" dirty="0">
              <a:solidFill>
                <a:srgbClr val="993300"/>
              </a:solidFill>
            </a:endParaRPr>
          </a:p>
        </p:txBody>
      </p:sp>
      <p:graphicFrame>
        <p:nvGraphicFramePr>
          <p:cNvPr id="9" name="表格 8"/>
          <p:cNvGraphicFramePr>
            <a:graphicFrameLocks noGrp="1"/>
          </p:cNvGraphicFramePr>
          <p:nvPr/>
        </p:nvGraphicFramePr>
        <p:xfrm>
          <a:off x="857224" y="2285992"/>
          <a:ext cx="7358114" cy="3786214"/>
        </p:xfrm>
        <a:graphic>
          <a:graphicData uri="http://schemas.openxmlformats.org/drawingml/2006/table">
            <a:tbl>
              <a:tblPr firstRow="1" bandRow="1">
                <a:tableStyleId>{17292A2E-F333-43FB-9621-5CBBE7FDCDCB}</a:tableStyleId>
              </a:tblPr>
              <a:tblGrid>
                <a:gridCol w="7358114"/>
              </a:tblGrid>
              <a:tr h="4789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0" i="1" dirty="0" smtClean="0"/>
                        <a:t>Additional</a:t>
                      </a:r>
                      <a:r>
                        <a:rPr lang="en-US" altLang="zh-CN" sz="1800" b="0" i="1" dirty="0" smtClean="0"/>
                        <a:t> Tips</a:t>
                      </a:r>
                      <a:endParaRPr lang="en-US" altLang="zh-CN" sz="1600" b="0" i="1" dirty="0" smtClean="0">
                        <a:solidFill>
                          <a:schemeClr val="bg1"/>
                        </a:solidFill>
                      </a:endParaRPr>
                    </a:p>
                  </a:txBody>
                  <a:tcPr/>
                </a:tc>
              </a:tr>
              <a:tr h="3307306">
                <a:tc>
                  <a:txBody>
                    <a:bodyPr/>
                    <a:lstStyle/>
                    <a:p>
                      <a:pPr rtl="0"/>
                      <a:r>
                        <a:rPr lang="en-US" altLang="zh-CN" sz="2600" b="1" kern="1200" baseline="0" dirty="0" smtClean="0"/>
                        <a:t>Understanding the problem-solution pattern</a:t>
                      </a:r>
                    </a:p>
                    <a:p>
                      <a:pPr rtl="0"/>
                      <a:r>
                        <a:rPr lang="en-US" altLang="zh-CN" sz="2400" kern="1200" baseline="0" dirty="0" smtClean="0">
                          <a:solidFill>
                            <a:schemeClr val="tx1"/>
                          </a:solidFill>
                          <a:latin typeface="+mn-lt"/>
                          <a:ea typeface="+mn-ea"/>
                          <a:cs typeface="+mn-cs"/>
                        </a:rPr>
                        <a:t>The pattern consists of four sections:</a:t>
                      </a:r>
                    </a:p>
                    <a:p>
                      <a:pPr rtl="0"/>
                      <a:r>
                        <a:rPr lang="en-US" altLang="zh-CN" sz="2400" kern="1200" baseline="0" dirty="0" smtClean="0">
                          <a:solidFill>
                            <a:schemeClr val="tx1"/>
                          </a:solidFill>
                          <a:latin typeface="+mn-lt"/>
                          <a:ea typeface="+mn-ea"/>
                          <a:cs typeface="+mn-cs"/>
                        </a:rPr>
                        <a:t>1) </a:t>
                      </a:r>
                      <a:r>
                        <a:rPr lang="en-US" altLang="zh-CN" sz="2400" b="1" kern="1200" baseline="0" dirty="0" smtClean="0">
                          <a:solidFill>
                            <a:srgbClr val="FF0000"/>
                          </a:solidFill>
                          <a:latin typeface="+mn-lt"/>
                          <a:ea typeface="+mn-ea"/>
                          <a:cs typeface="+mn-cs"/>
                        </a:rPr>
                        <a:t>Situation</a:t>
                      </a:r>
                      <a:r>
                        <a:rPr lang="en-US" altLang="zh-CN" sz="2400" kern="1200" baseline="0" dirty="0" smtClean="0">
                          <a:solidFill>
                            <a:schemeClr val="tx1"/>
                          </a:solidFill>
                          <a:latin typeface="+mn-lt"/>
                          <a:ea typeface="+mn-ea"/>
                          <a:cs typeface="+mn-cs"/>
                        </a:rPr>
                        <a:t>: the background information about the problem; 2) </a:t>
                      </a:r>
                      <a:r>
                        <a:rPr lang="en-US" altLang="zh-CN" sz="2400" b="1" kern="1200" baseline="0" dirty="0" smtClean="0">
                          <a:solidFill>
                            <a:srgbClr val="FF0000"/>
                          </a:solidFill>
                          <a:latin typeface="+mn-lt"/>
                          <a:ea typeface="+mn-ea"/>
                          <a:cs typeface="+mn-cs"/>
                        </a:rPr>
                        <a:t>Problem</a:t>
                      </a:r>
                      <a:r>
                        <a:rPr lang="en-US" altLang="zh-CN" sz="2400" kern="1200" baseline="0" dirty="0" smtClean="0">
                          <a:solidFill>
                            <a:schemeClr val="tx1"/>
                          </a:solidFill>
                          <a:latin typeface="+mn-lt"/>
                          <a:ea typeface="+mn-ea"/>
                          <a:cs typeface="+mn-cs"/>
                        </a:rPr>
                        <a:t>: the problem, dilemma, puzzle, and obstacle the speaker is going to address; 3) </a:t>
                      </a:r>
                      <a:r>
                        <a:rPr lang="en-US" altLang="zh-CN" sz="2400" b="1" kern="1200" baseline="0" dirty="0" smtClean="0">
                          <a:solidFill>
                            <a:srgbClr val="FF0000"/>
                          </a:solidFill>
                          <a:latin typeface="+mn-lt"/>
                          <a:ea typeface="+mn-ea"/>
                          <a:cs typeface="+mn-cs"/>
                        </a:rPr>
                        <a:t>Solution</a:t>
                      </a:r>
                      <a:r>
                        <a:rPr lang="en-US" altLang="zh-CN" sz="2400" kern="1200" baseline="0" dirty="0" smtClean="0">
                          <a:solidFill>
                            <a:schemeClr val="tx1"/>
                          </a:solidFill>
                          <a:latin typeface="+mn-lt"/>
                          <a:ea typeface="+mn-ea"/>
                          <a:cs typeface="+mn-cs"/>
                        </a:rPr>
                        <a:t>: the proposed, attempted, or actual solution to the problem; 4) </a:t>
                      </a:r>
                      <a:r>
                        <a:rPr lang="en-US" altLang="zh-CN" sz="2400" b="1" kern="1200" baseline="0" dirty="0" smtClean="0">
                          <a:solidFill>
                            <a:srgbClr val="FF0000"/>
                          </a:solidFill>
                          <a:latin typeface="+mn-lt"/>
                          <a:ea typeface="+mn-ea"/>
                          <a:cs typeface="+mn-cs"/>
                        </a:rPr>
                        <a:t>Evaluation</a:t>
                      </a:r>
                      <a:r>
                        <a:rPr lang="en-US" altLang="zh-CN" sz="2400" kern="1200" baseline="0" dirty="0" smtClean="0">
                          <a:solidFill>
                            <a:schemeClr val="tx1"/>
                          </a:solidFill>
                          <a:latin typeface="+mn-lt"/>
                          <a:ea typeface="+mn-ea"/>
                          <a:cs typeface="+mn-cs"/>
                        </a:rPr>
                        <a:t>: the positive or negative evaluation of the solution. </a:t>
                      </a:r>
                    </a:p>
                  </a:txBody>
                  <a:tcPr/>
                </a:tc>
              </a:tr>
            </a:tbl>
          </a:graphicData>
        </a:graphic>
      </p:graphicFrame>
      <p:pic>
        <p:nvPicPr>
          <p:cNvPr id="10" name="图片 9"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571744"/>
            <a:ext cx="7643866" cy="461665"/>
            <a:chOff x="857224" y="1500174"/>
            <a:chExt cx="7643866" cy="461665"/>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11" name="TextBox 10"/>
            <p:cNvSpPr txBox="1"/>
            <p:nvPr/>
          </p:nvSpPr>
          <p:spPr>
            <a:xfrm>
              <a:off x="1214414" y="1500174"/>
              <a:ext cx="7286676" cy="461665"/>
            </a:xfrm>
            <a:prstGeom prst="rect">
              <a:avLst/>
            </a:prstGeom>
            <a:noFill/>
          </p:spPr>
          <p:txBody>
            <a:bodyPr wrap="square" rtlCol="0">
              <a:spAutoFit/>
            </a:bodyPr>
            <a:lstStyle/>
            <a:p>
              <a:r>
                <a:rPr lang="en-US" altLang="zh-CN" sz="2400" dirty="0" smtClean="0">
                  <a:latin typeface="Arial" pitchFamily="34" charset="0"/>
                  <a:cs typeface="Arial" pitchFamily="34" charset="0"/>
                </a:rPr>
                <a:t>Listen and answer the questions.</a:t>
              </a:r>
              <a:endParaRPr lang="zh-CN" altLang="en-US" sz="2400" dirty="0">
                <a:latin typeface="Arial" pitchFamily="34" charset="0"/>
                <a:cs typeface="Arial" pitchFamily="34" charset="0"/>
              </a:endParaRP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WHILE</a:t>
              </a:r>
              <a:r>
                <a:rPr lang="en-US" altLang="zh-CN" sz="3000" b="1" dirty="0" smtClean="0"/>
                <a:t>    you listen</a:t>
              </a:r>
              <a:endParaRPr lang="zh-CN" altLang="en-US" sz="3000" b="1" dirty="0"/>
            </a:p>
          </p:txBody>
        </p:sp>
        <p:sp>
          <p:nvSpPr>
            <p:cNvPr id="9" name="直角三角形 8"/>
            <p:cNvSpPr/>
            <p:nvPr/>
          </p:nvSpPr>
          <p:spPr>
            <a:xfrm rot="13554830">
              <a:off x="1887167" y="2081807"/>
              <a:ext cx="144000" cy="144000"/>
            </a:xfrm>
            <a:prstGeom prst="r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TextBox 14"/>
          <p:cNvSpPr txBox="1"/>
          <p:nvPr/>
        </p:nvSpPr>
        <p:spPr>
          <a:xfrm>
            <a:off x="1000100" y="3286124"/>
            <a:ext cx="7072362" cy="4154984"/>
          </a:xfrm>
          <a:prstGeom prst="rect">
            <a:avLst/>
          </a:prstGeom>
          <a:noFill/>
        </p:spPr>
        <p:txBody>
          <a:bodyPr wrap="square" rtlCol="0">
            <a:spAutoFit/>
          </a:bodyPr>
          <a:lstStyle/>
          <a:p>
            <a:r>
              <a:rPr lang="en-US" altLang="zh-CN" sz="2400" dirty="0" smtClean="0"/>
              <a:t>1 What problem is Venice facing now?</a:t>
            </a:r>
          </a:p>
          <a:p>
            <a:r>
              <a:rPr lang="en-US" altLang="zh-CN" sz="2400" dirty="0" smtClean="0"/>
              <a:t>    </a:t>
            </a:r>
            <a:r>
              <a:rPr lang="en-US" altLang="zh-CN" sz="2400" i="1" dirty="0" smtClean="0">
                <a:solidFill>
                  <a:srgbClr val="FF0000"/>
                </a:solidFill>
              </a:rPr>
              <a:t>The city is slowly sinking. </a:t>
            </a:r>
          </a:p>
          <a:p>
            <a:r>
              <a:rPr lang="en-US" altLang="zh-CN" sz="2400" dirty="0" smtClean="0"/>
              <a:t>2 How serious is the problem?</a:t>
            </a:r>
          </a:p>
          <a:p>
            <a:pPr marL="360000" indent="-396000"/>
            <a:r>
              <a:rPr lang="en-US" altLang="zh-CN" sz="2400" dirty="0" smtClean="0"/>
              <a:t>    </a:t>
            </a:r>
            <a:r>
              <a:rPr lang="en-US" altLang="zh-CN" sz="2400" i="1" dirty="0" smtClean="0">
                <a:solidFill>
                  <a:srgbClr val="FF0000"/>
                </a:solidFill>
              </a:rPr>
              <a:t>Venice is sinking at a rate of two and a half inches every decade.</a:t>
            </a:r>
          </a:p>
          <a:p>
            <a:pPr marL="360000" indent="-396000"/>
            <a:r>
              <a:rPr lang="en-US" altLang="zh-CN" sz="2400" dirty="0" smtClean="0"/>
              <a:t>3 What measure is being adopted to save the city?</a:t>
            </a:r>
          </a:p>
          <a:p>
            <a:pPr marL="360000" indent="-396000"/>
            <a:r>
              <a:rPr lang="en-US" altLang="zh-CN" sz="2400" dirty="0" smtClean="0"/>
              <a:t>     </a:t>
            </a:r>
            <a:r>
              <a:rPr lang="en-US" altLang="zh-CN" sz="2400" i="1" dirty="0" smtClean="0">
                <a:solidFill>
                  <a:srgbClr val="FF0000"/>
                </a:solidFill>
              </a:rPr>
              <a:t>Barriers are being put in to try and stop the water getting too high.</a:t>
            </a:r>
          </a:p>
          <a:p>
            <a:pPr marL="360000" indent="-396000"/>
            <a:endParaRPr lang="en-US" altLang="zh-CN" sz="2400" dirty="0" smtClean="0"/>
          </a:p>
          <a:p>
            <a:endParaRPr lang="en-US" altLang="zh-CN" sz="2400" dirty="0" smtClean="0"/>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20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slide(fromBottom)">
                                      <p:cBhvr>
                                        <p:cTn id="17" dur="500"/>
                                        <p:tgtEl>
                                          <p:spTgt spid="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2" end="2"/>
                                            </p:txEl>
                                          </p:spTgt>
                                        </p:tgtEl>
                                        <p:attrNameLst>
                                          <p:attrName>style.visibility</p:attrName>
                                        </p:attrNameLst>
                                      </p:cBhvr>
                                      <p:to>
                                        <p:strVal val="visible"/>
                                      </p:to>
                                    </p:set>
                                    <p:animEffect transition="in" filter="fade">
                                      <p:cBhvr>
                                        <p:cTn id="22" dur="2000"/>
                                        <p:tgtEl>
                                          <p:spTgt spid="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5">
                                            <p:txEl>
                                              <p:pRg st="3" end="3"/>
                                            </p:txEl>
                                          </p:spTgt>
                                        </p:tgtEl>
                                        <p:attrNameLst>
                                          <p:attrName>style.visibility</p:attrName>
                                        </p:attrNameLst>
                                      </p:cBhvr>
                                      <p:to>
                                        <p:strVal val="visible"/>
                                      </p:to>
                                    </p:set>
                                    <p:animEffect transition="in" filter="slide(fromBottom)">
                                      <p:cBhvr>
                                        <p:cTn id="27" dur="500"/>
                                        <p:tgtEl>
                                          <p:spTgt spid="1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xEl>
                                              <p:pRg st="4" end="4"/>
                                            </p:txEl>
                                          </p:spTgt>
                                        </p:tgtEl>
                                        <p:attrNameLst>
                                          <p:attrName>style.visibility</p:attrName>
                                        </p:attrNameLst>
                                      </p:cBhvr>
                                      <p:to>
                                        <p:strVal val="visible"/>
                                      </p:to>
                                    </p:set>
                                    <p:animEffect transition="in" filter="fade">
                                      <p:cBhvr>
                                        <p:cTn id="32" dur="2000"/>
                                        <p:tgtEl>
                                          <p:spTgt spid="1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5">
                                            <p:txEl>
                                              <p:pRg st="5" end="5"/>
                                            </p:txEl>
                                          </p:spTgt>
                                        </p:tgtEl>
                                        <p:attrNameLst>
                                          <p:attrName>style.visibility</p:attrName>
                                        </p:attrNameLst>
                                      </p:cBhvr>
                                      <p:to>
                                        <p:strVal val="visible"/>
                                      </p:to>
                                    </p:set>
                                    <p:animEffect transition="in" filter="slide(fromBottom)">
                                      <p:cBhvr>
                                        <p:cTn id="37"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571744"/>
            <a:ext cx="7643866" cy="461665"/>
            <a:chOff x="857224" y="1500174"/>
            <a:chExt cx="7643866" cy="461665"/>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11" name="TextBox 10"/>
            <p:cNvSpPr txBox="1"/>
            <p:nvPr/>
          </p:nvSpPr>
          <p:spPr>
            <a:xfrm>
              <a:off x="1214414" y="1500174"/>
              <a:ext cx="7286676" cy="461665"/>
            </a:xfrm>
            <a:prstGeom prst="rect">
              <a:avLst/>
            </a:prstGeom>
            <a:noFill/>
          </p:spPr>
          <p:txBody>
            <a:bodyPr wrap="square" rtlCol="0">
              <a:spAutoFit/>
            </a:bodyPr>
            <a:lstStyle/>
            <a:p>
              <a:r>
                <a:rPr lang="en-US" altLang="zh-CN" sz="2400" dirty="0" smtClean="0">
                  <a:latin typeface="Arial" pitchFamily="34" charset="0"/>
                  <a:cs typeface="Arial" pitchFamily="34" charset="0"/>
                </a:rPr>
                <a:t>Listen and answer the questions.</a:t>
              </a:r>
              <a:endParaRPr lang="zh-CN" altLang="en-US" sz="2400" dirty="0">
                <a:latin typeface="Arial" pitchFamily="34" charset="0"/>
                <a:cs typeface="Arial" pitchFamily="34" charset="0"/>
              </a:endParaRP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WHILE</a:t>
              </a:r>
              <a:r>
                <a:rPr lang="en-US" altLang="zh-CN" sz="3000" b="1" dirty="0" smtClean="0"/>
                <a:t>    you listen</a:t>
              </a:r>
              <a:endParaRPr lang="zh-CN" altLang="en-US" sz="3000" b="1" dirty="0"/>
            </a:p>
          </p:txBody>
        </p:sp>
        <p:sp>
          <p:nvSpPr>
            <p:cNvPr id="9" name="直角三角形 8"/>
            <p:cNvSpPr/>
            <p:nvPr/>
          </p:nvSpPr>
          <p:spPr>
            <a:xfrm rot="13554830">
              <a:off x="1887167" y="2081807"/>
              <a:ext cx="144000" cy="144000"/>
            </a:xfrm>
            <a:prstGeom prst="r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TextBox 14"/>
          <p:cNvSpPr txBox="1"/>
          <p:nvPr/>
        </p:nvSpPr>
        <p:spPr>
          <a:xfrm>
            <a:off x="1000100" y="3286124"/>
            <a:ext cx="7072362" cy="3416320"/>
          </a:xfrm>
          <a:prstGeom prst="rect">
            <a:avLst/>
          </a:prstGeom>
          <a:noFill/>
        </p:spPr>
        <p:txBody>
          <a:bodyPr wrap="square" rtlCol="0">
            <a:spAutoFit/>
          </a:bodyPr>
          <a:lstStyle/>
          <a:p>
            <a:r>
              <a:rPr lang="en-US" altLang="zh-CN" sz="2400" dirty="0" smtClean="0"/>
              <a:t>4 How does the speaker think of the measure?</a:t>
            </a:r>
          </a:p>
          <a:p>
            <a:r>
              <a:rPr lang="en-US" altLang="zh-CN" sz="2400" dirty="0" smtClean="0"/>
              <a:t>    </a:t>
            </a:r>
            <a:r>
              <a:rPr lang="en-US" altLang="zh-CN" sz="2400" i="1" dirty="0" smtClean="0">
                <a:solidFill>
                  <a:srgbClr val="FF0000"/>
                </a:solidFill>
              </a:rPr>
              <a:t>It is a temporary measure. </a:t>
            </a:r>
          </a:p>
          <a:p>
            <a:pPr marL="360000" indent="-396000"/>
            <a:r>
              <a:rPr lang="en-US" altLang="zh-CN" sz="2400" dirty="0" smtClean="0"/>
              <a:t>5 What advice does the speaker give in order to save the city?</a:t>
            </a:r>
          </a:p>
          <a:p>
            <a:pPr marL="360000" indent="-396000"/>
            <a:r>
              <a:rPr lang="en-US" altLang="zh-CN" sz="2400" dirty="0" smtClean="0"/>
              <a:t>     </a:t>
            </a:r>
            <a:r>
              <a:rPr lang="en-US" altLang="zh-CN" sz="2400" i="1" dirty="0" smtClean="0">
                <a:solidFill>
                  <a:srgbClr val="FF0000"/>
                </a:solidFill>
              </a:rPr>
              <a:t>Put pressure on the government to spend the money it needs to find a permanent solution to the problem.</a:t>
            </a:r>
          </a:p>
          <a:p>
            <a:pPr marL="360000" indent="-396000"/>
            <a:endParaRPr lang="en-US" altLang="zh-CN" sz="2400" dirty="0" smtClean="0"/>
          </a:p>
          <a:p>
            <a:endParaRPr lang="en-US" altLang="zh-CN" sz="2400" dirty="0" smtClean="0"/>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20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slide(fromBottom)">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20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slide(fromBottom)">
                                      <p:cBhvr>
                                        <p:cTn id="22"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500306"/>
            <a:ext cx="7072362" cy="500066"/>
            <a:chOff x="857224" y="1500174"/>
            <a:chExt cx="7072362" cy="500066"/>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11" name="TextBox 10"/>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Listen and check the true statements.</a:t>
              </a: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solidFill>
              </a:rPr>
              <a:t>Listening</a:t>
            </a:r>
            <a:endParaRPr lang="zh-CN" altLang="en-US" sz="3200" b="1" u="sng" dirty="0">
              <a:ln>
                <a:solidFill>
                  <a:schemeClr val="accent5"/>
                </a:solidFill>
              </a:ln>
              <a:solidFill>
                <a:schemeClr val="accent5"/>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WHILE</a:t>
              </a:r>
              <a:r>
                <a:rPr lang="en-US" altLang="zh-CN" sz="3000" b="1" dirty="0" smtClean="0"/>
                <a:t>    you listen</a:t>
              </a:r>
              <a:endParaRPr lang="zh-CN" altLang="en-US" sz="3000" b="1" dirty="0"/>
            </a:p>
          </p:txBody>
        </p:sp>
        <p:sp>
          <p:nvSpPr>
            <p:cNvPr id="9" name="直角三角形 8"/>
            <p:cNvSpPr/>
            <p:nvPr/>
          </p:nvSpPr>
          <p:spPr>
            <a:xfrm rot="13554830">
              <a:off x="1887167"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3" name="矩形 12"/>
          <p:cNvSpPr/>
          <p:nvPr/>
        </p:nvSpPr>
        <p:spPr>
          <a:xfrm>
            <a:off x="1357290" y="3357562"/>
            <a:ext cx="7500990" cy="2677656"/>
          </a:xfrm>
          <a:prstGeom prst="rect">
            <a:avLst/>
          </a:prstGeom>
        </p:spPr>
        <p:txBody>
          <a:bodyPr wrap="square">
            <a:spAutoFit/>
          </a:bodyPr>
          <a:lstStyle/>
          <a:p>
            <a:pPr marL="180975" indent="-180975"/>
            <a:r>
              <a:rPr lang="en-US" altLang="zh-CN" sz="2400" dirty="0" smtClean="0">
                <a:solidFill>
                  <a:srgbClr val="FF0000"/>
                </a:solidFill>
              </a:rPr>
              <a:t>  1</a:t>
            </a:r>
            <a:r>
              <a:rPr lang="en-US" altLang="zh-CN" sz="2400" i="1" dirty="0" smtClean="0">
                <a:solidFill>
                  <a:srgbClr val="FF0000"/>
                </a:solidFill>
              </a:rPr>
              <a:t>  Ever since the </a:t>
            </a:r>
            <a:r>
              <a:rPr lang="en-US" altLang="zh-CN" sz="2400" i="1" dirty="0" smtClean="0">
                <a:solidFill>
                  <a:srgbClr val="0070C0"/>
                </a:solidFill>
              </a:rPr>
              <a:t>15th</a:t>
            </a:r>
            <a:r>
              <a:rPr lang="en-US" altLang="zh-CN" sz="2400" i="1" dirty="0" smtClean="0">
                <a:solidFill>
                  <a:srgbClr val="FF0000"/>
                </a:solidFill>
              </a:rPr>
              <a:t> century.</a:t>
            </a:r>
          </a:p>
          <a:p>
            <a:pPr marL="360000" indent="-396000"/>
            <a:r>
              <a:rPr lang="en-US" altLang="zh-CN" sz="2400" dirty="0" smtClean="0">
                <a:solidFill>
                  <a:srgbClr val="FF0000"/>
                </a:solidFill>
              </a:rPr>
              <a:t>  2 </a:t>
            </a:r>
            <a:r>
              <a:rPr lang="en-US" altLang="zh-CN" sz="2400" i="1" dirty="0" smtClean="0">
                <a:solidFill>
                  <a:srgbClr val="FF0000"/>
                </a:solidFill>
              </a:rPr>
              <a:t>There are as many as 40 floods in Venice between </a:t>
            </a:r>
            <a:r>
              <a:rPr lang="en-US" altLang="zh-CN" sz="2400" i="1" dirty="0" smtClean="0">
                <a:solidFill>
                  <a:srgbClr val="0070C0"/>
                </a:solidFill>
              </a:rPr>
              <a:t>May</a:t>
            </a:r>
            <a:r>
              <a:rPr lang="en-US" altLang="zh-CN" sz="2400" i="1" dirty="0" smtClean="0">
                <a:solidFill>
                  <a:srgbClr val="FF0000"/>
                </a:solidFill>
              </a:rPr>
              <a:t> and September every year.</a:t>
            </a:r>
          </a:p>
          <a:p>
            <a:pPr marL="180975" indent="-180975"/>
            <a:r>
              <a:rPr lang="en-US" altLang="zh-CN" sz="2400" i="1" dirty="0" smtClean="0">
                <a:solidFill>
                  <a:srgbClr val="FF0000"/>
                </a:solidFill>
              </a:rPr>
              <a:t>   </a:t>
            </a:r>
            <a:r>
              <a:rPr lang="en-US" altLang="zh-CN" sz="2400" dirty="0" smtClean="0">
                <a:solidFill>
                  <a:srgbClr val="FF0000"/>
                </a:solidFill>
              </a:rPr>
              <a:t>3 What measure is being adopted to save the city?</a:t>
            </a:r>
          </a:p>
          <a:p>
            <a:pPr marL="180975" indent="-180975"/>
            <a:r>
              <a:rPr lang="en-US" altLang="zh-CN" sz="2400" i="1" dirty="0" smtClean="0">
                <a:solidFill>
                  <a:srgbClr val="FF0000"/>
                </a:solidFill>
              </a:rPr>
              <a:t>   </a:t>
            </a:r>
            <a:r>
              <a:rPr lang="en-US" altLang="zh-CN" sz="2400" dirty="0" smtClean="0">
                <a:solidFill>
                  <a:srgbClr val="FF0000"/>
                </a:solidFill>
              </a:rPr>
              <a:t>4 What does the speaker think of the measure?</a:t>
            </a:r>
          </a:p>
          <a:p>
            <a:pPr marL="360000" indent="-396000"/>
            <a:r>
              <a:rPr lang="en-US" altLang="zh-CN" sz="2400" dirty="0" smtClean="0">
                <a:solidFill>
                  <a:srgbClr val="FF0000"/>
                </a:solidFill>
              </a:rPr>
              <a:t>   5 What advice does the speaker give in order to  save the city?</a:t>
            </a:r>
          </a:p>
        </p:txBody>
      </p:sp>
      <p:grpSp>
        <p:nvGrpSpPr>
          <p:cNvPr id="16" name="组合 43"/>
          <p:cNvGrpSpPr/>
          <p:nvPr/>
        </p:nvGrpSpPr>
        <p:grpSpPr>
          <a:xfrm>
            <a:off x="1328630" y="5631435"/>
            <a:ext cx="300082" cy="369333"/>
            <a:chOff x="1785918" y="2643182"/>
            <a:chExt cx="210087" cy="266310"/>
          </a:xfrm>
        </p:grpSpPr>
        <p:sp>
          <p:nvSpPr>
            <p:cNvPr id="23" name="矩形 22"/>
            <p:cNvSpPr/>
            <p:nvPr/>
          </p:nvSpPr>
          <p:spPr>
            <a:xfrm>
              <a:off x="1835932" y="2694693"/>
              <a:ext cx="142876" cy="14287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785918" y="2643182"/>
              <a:ext cx="210087" cy="266310"/>
            </a:xfrm>
            <a:prstGeom prst="rect">
              <a:avLst/>
            </a:prstGeom>
          </p:spPr>
          <p:txBody>
            <a:bodyPr wrap="none">
              <a:spAutoFit/>
            </a:bodyPr>
            <a:lstStyle/>
            <a:p>
              <a:r>
                <a:rPr lang="zh-CN" altLang="en-US" dirty="0" smtClean="0">
                  <a:solidFill>
                    <a:srgbClr val="FF0000"/>
                  </a:solidFill>
                </a:rPr>
                <a:t>√</a:t>
              </a:r>
              <a:endParaRPr lang="zh-CN" altLang="en-US" dirty="0">
                <a:solidFill>
                  <a:srgbClr val="FF0000"/>
                </a:solidFill>
              </a:endParaRPr>
            </a:p>
          </p:txBody>
        </p:sp>
      </p:grpSp>
      <p:grpSp>
        <p:nvGrpSpPr>
          <p:cNvPr id="17" name="组合 43"/>
          <p:cNvGrpSpPr/>
          <p:nvPr/>
        </p:nvGrpSpPr>
        <p:grpSpPr>
          <a:xfrm>
            <a:off x="1342960" y="4917055"/>
            <a:ext cx="300082" cy="369333"/>
            <a:chOff x="1785918" y="2643182"/>
            <a:chExt cx="210087" cy="266310"/>
          </a:xfrm>
        </p:grpSpPr>
        <p:sp>
          <p:nvSpPr>
            <p:cNvPr id="21" name="矩形 20"/>
            <p:cNvSpPr/>
            <p:nvPr/>
          </p:nvSpPr>
          <p:spPr>
            <a:xfrm>
              <a:off x="1835932" y="2694693"/>
              <a:ext cx="142876" cy="14287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785918" y="2643182"/>
              <a:ext cx="210087" cy="266310"/>
            </a:xfrm>
            <a:prstGeom prst="rect">
              <a:avLst/>
            </a:prstGeom>
          </p:spPr>
          <p:txBody>
            <a:bodyPr wrap="none">
              <a:spAutoFit/>
            </a:bodyPr>
            <a:lstStyle/>
            <a:p>
              <a:r>
                <a:rPr lang="zh-CN" altLang="en-US" dirty="0" smtClean="0">
                  <a:solidFill>
                    <a:srgbClr val="FF0000"/>
                  </a:solidFill>
                </a:rPr>
                <a:t>√</a:t>
              </a:r>
              <a:endParaRPr lang="zh-CN" altLang="en-US" dirty="0">
                <a:solidFill>
                  <a:srgbClr val="FF0000"/>
                </a:solidFill>
              </a:endParaRPr>
            </a:p>
          </p:txBody>
        </p:sp>
      </p:grpSp>
      <p:grpSp>
        <p:nvGrpSpPr>
          <p:cNvPr id="18" name="组合 43"/>
          <p:cNvGrpSpPr/>
          <p:nvPr/>
        </p:nvGrpSpPr>
        <p:grpSpPr>
          <a:xfrm>
            <a:off x="1342960" y="5274245"/>
            <a:ext cx="300082" cy="369333"/>
            <a:chOff x="1785918" y="2643182"/>
            <a:chExt cx="210087" cy="266310"/>
          </a:xfrm>
        </p:grpSpPr>
        <p:sp>
          <p:nvSpPr>
            <p:cNvPr id="19" name="矩形 18"/>
            <p:cNvSpPr/>
            <p:nvPr/>
          </p:nvSpPr>
          <p:spPr>
            <a:xfrm>
              <a:off x="1835932" y="2694693"/>
              <a:ext cx="142876" cy="14287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785918" y="2643182"/>
              <a:ext cx="210087" cy="266310"/>
            </a:xfrm>
            <a:prstGeom prst="rect">
              <a:avLst/>
            </a:prstGeom>
          </p:spPr>
          <p:txBody>
            <a:bodyPr wrap="none">
              <a:spAutoFit/>
            </a:bodyPr>
            <a:lstStyle/>
            <a:p>
              <a:r>
                <a:rPr lang="zh-CN" altLang="en-US" dirty="0" smtClean="0">
                  <a:solidFill>
                    <a:srgbClr val="FF0000"/>
                  </a:solidFill>
                </a:rPr>
                <a:t>√</a:t>
              </a:r>
              <a:endParaRPr lang="zh-CN" altLang="en-US" dirty="0">
                <a:solidFill>
                  <a:srgbClr val="FF0000"/>
                </a:solidFill>
              </a:endParaRPr>
            </a:p>
          </p:txBody>
        </p:sp>
      </p:grpSp>
      <p:sp>
        <p:nvSpPr>
          <p:cNvPr id="25" name="矩形标注 24"/>
          <p:cNvSpPr/>
          <p:nvPr/>
        </p:nvSpPr>
        <p:spPr>
          <a:xfrm>
            <a:off x="3857620" y="3000372"/>
            <a:ext cx="928694" cy="428628"/>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dirty="0" smtClean="0">
                <a:solidFill>
                  <a:srgbClr val="FF0000"/>
                </a:solidFill>
              </a:rPr>
              <a:t>14th</a:t>
            </a:r>
            <a:endParaRPr lang="zh-CN" altLang="en-US" sz="2400" dirty="0">
              <a:solidFill>
                <a:srgbClr val="FF0000"/>
              </a:solidFill>
            </a:endParaRPr>
          </a:p>
        </p:txBody>
      </p:sp>
      <p:sp>
        <p:nvSpPr>
          <p:cNvPr id="26" name="矩形标注 25"/>
          <p:cNvSpPr/>
          <p:nvPr/>
        </p:nvSpPr>
        <p:spPr>
          <a:xfrm>
            <a:off x="7715272" y="3500438"/>
            <a:ext cx="1071570" cy="285752"/>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dirty="0" smtClean="0">
                <a:solidFill>
                  <a:srgbClr val="FF0000"/>
                </a:solidFill>
              </a:rPr>
              <a:t>March</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slide(fromBottom)">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slide(fromBottom)">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slide(fromBottom)">
                                      <p:cBhvr>
                                        <p:cTn id="22" dur="500"/>
                                        <p:tgtEl>
                                          <p:spTgt spid="1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slide(fromBottom)">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3">
                                            <p:txEl>
                                              <p:pRg st="2" end="2"/>
                                            </p:txEl>
                                          </p:spTgt>
                                        </p:tgtEl>
                                        <p:attrNameLst>
                                          <p:attrName>style.visibility</p:attrName>
                                        </p:attrNameLst>
                                      </p:cBhvr>
                                      <p:to>
                                        <p:strVal val="visible"/>
                                      </p:to>
                                    </p:set>
                                    <p:animEffect transition="in" filter="slide(fromBottom)">
                                      <p:cBhvr>
                                        <p:cTn id="32" dur="500"/>
                                        <p:tgtEl>
                                          <p:spTgt spid="1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slide(fromBottom)">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3">
                                            <p:txEl>
                                              <p:pRg st="3" end="3"/>
                                            </p:txEl>
                                          </p:spTgt>
                                        </p:tgtEl>
                                        <p:attrNameLst>
                                          <p:attrName>style.visibility</p:attrName>
                                        </p:attrNameLst>
                                      </p:cBhvr>
                                      <p:to>
                                        <p:strVal val="visible"/>
                                      </p:to>
                                    </p:set>
                                    <p:animEffect transition="in" filter="slide(fromBottom)">
                                      <p:cBhvr>
                                        <p:cTn id="42" dur="500"/>
                                        <p:tgtEl>
                                          <p:spTgt spid="1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slide(fromBottom)">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13">
                                            <p:txEl>
                                              <p:pRg st="4" end="4"/>
                                            </p:txEl>
                                          </p:spTgt>
                                        </p:tgtEl>
                                        <p:attrNameLst>
                                          <p:attrName>style.visibility</p:attrName>
                                        </p:attrNameLst>
                                      </p:cBhvr>
                                      <p:to>
                                        <p:strVal val="visible"/>
                                      </p:to>
                                    </p:set>
                                    <p:animEffect transition="in" filter="slide(fromBottom)">
                                      <p:cBhvr>
                                        <p:cTn id="52" dur="500"/>
                                        <p:tgtEl>
                                          <p:spTgt spid="1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slide(fromBottom)">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25"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571744"/>
            <a:ext cx="7643866" cy="461665"/>
            <a:chOff x="857224" y="1500174"/>
            <a:chExt cx="7643866" cy="461665"/>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1" name="TextBox 10"/>
            <p:cNvSpPr txBox="1"/>
            <p:nvPr/>
          </p:nvSpPr>
          <p:spPr>
            <a:xfrm>
              <a:off x="1214414" y="1500174"/>
              <a:ext cx="7286676"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endParaRPr lang="zh-CN" altLang="en-US" sz="2400" dirty="0">
                <a:latin typeface="Arial" pitchFamily="34" charset="0"/>
                <a:cs typeface="Arial" pitchFamily="34" charset="0"/>
              </a:endParaRP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 listen</a:t>
              </a:r>
              <a:endParaRPr lang="zh-CN" altLang="en-US" sz="3000" b="1" dirty="0"/>
            </a:p>
          </p:txBody>
        </p:sp>
        <p:sp>
          <p:nvSpPr>
            <p:cNvPr id="9" name="直角三角形 8"/>
            <p:cNvSpPr/>
            <p:nvPr/>
          </p:nvSpPr>
          <p:spPr>
            <a:xfrm rot="13554830">
              <a:off x="1887167" y="2081807"/>
              <a:ext cx="144000" cy="144000"/>
            </a:xfrm>
            <a:prstGeom prst="r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TextBox 14"/>
          <p:cNvSpPr txBox="1"/>
          <p:nvPr/>
        </p:nvSpPr>
        <p:spPr>
          <a:xfrm>
            <a:off x="1214414" y="3870332"/>
            <a:ext cx="6572296" cy="3046988"/>
          </a:xfrm>
          <a:prstGeom prst="rect">
            <a:avLst/>
          </a:prstGeom>
          <a:noFill/>
        </p:spPr>
        <p:txBody>
          <a:bodyPr wrap="square" rtlCol="0">
            <a:spAutoFit/>
          </a:bodyPr>
          <a:lstStyle/>
          <a:p>
            <a:r>
              <a:rPr lang="en-US" altLang="zh-CN" sz="2400" i="1" dirty="0" smtClean="0">
                <a:solidFill>
                  <a:srgbClr val="FF0000"/>
                </a:solidFill>
              </a:rPr>
              <a:t>One problem facing the UNESCO world heritage sites is the pressure of mass tourism. Places that didn’t see a lot of tourists are now struggling to accommodate </a:t>
            </a:r>
            <a:r>
              <a:rPr lang="en-US" altLang="zh-CN" sz="2400" b="1" i="1" dirty="0" smtClean="0">
                <a:solidFill>
                  <a:schemeClr val="accent1"/>
                </a:solidFill>
              </a:rPr>
              <a:t>the surge in </a:t>
            </a:r>
            <a:r>
              <a:rPr lang="en-US" altLang="zh-CN" sz="2400" i="1" dirty="0" smtClean="0">
                <a:solidFill>
                  <a:srgbClr val="FF0000"/>
                </a:solidFill>
              </a:rPr>
              <a:t>tourists after getting the world heritage status. </a:t>
            </a:r>
          </a:p>
          <a:p>
            <a:pPr marL="360000" indent="-396000"/>
            <a:endParaRPr lang="en-US" altLang="zh-CN" sz="2400" dirty="0" smtClean="0"/>
          </a:p>
          <a:p>
            <a:endParaRPr lang="en-US" altLang="zh-CN" sz="2400" dirty="0" smtClean="0"/>
          </a:p>
          <a:p>
            <a:endParaRPr lang="zh-CN" altLang="en-US" sz="2400" dirty="0"/>
          </a:p>
        </p:txBody>
      </p:sp>
      <p:sp>
        <p:nvSpPr>
          <p:cNvPr id="14" name="TextBox 13"/>
          <p:cNvSpPr txBox="1"/>
          <p:nvPr/>
        </p:nvSpPr>
        <p:spPr>
          <a:xfrm>
            <a:off x="1142976" y="3035384"/>
            <a:ext cx="6858048" cy="1107996"/>
          </a:xfrm>
          <a:prstGeom prst="rect">
            <a:avLst/>
          </a:prstGeom>
          <a:noFill/>
        </p:spPr>
        <p:txBody>
          <a:bodyPr wrap="square" rtlCol="0">
            <a:spAutoFit/>
          </a:bodyPr>
          <a:lstStyle/>
          <a:p>
            <a:r>
              <a:rPr lang="en-US" altLang="zh-CN" sz="2400" dirty="0" smtClean="0"/>
              <a:t>1 Can you think of any other problems threatening tourist cities around the world?</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slide(fromBottom)">
                                      <p:cBhvr>
                                        <p:cTn id="1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allAtOnce"/>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571744"/>
            <a:ext cx="7643866" cy="461665"/>
            <a:chOff x="857224" y="1500174"/>
            <a:chExt cx="7643866" cy="461665"/>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1" name="TextBox 10"/>
            <p:cNvSpPr txBox="1"/>
            <p:nvPr/>
          </p:nvSpPr>
          <p:spPr>
            <a:xfrm>
              <a:off x="1214414" y="1500174"/>
              <a:ext cx="7286676"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endParaRPr lang="zh-CN" altLang="en-US" sz="2400" dirty="0">
                <a:latin typeface="Arial" pitchFamily="34" charset="0"/>
                <a:cs typeface="Arial" pitchFamily="34" charset="0"/>
              </a:endParaRPr>
            </a:p>
          </p:txBody>
        </p:sp>
      </p:grpSp>
      <p:sp>
        <p:nvSpPr>
          <p:cNvPr id="7" name="TextBox 6"/>
          <p:cNvSpPr txBox="1"/>
          <p:nvPr/>
        </p:nvSpPr>
        <p:spPr>
          <a:xfrm>
            <a:off x="714348" y="1214422"/>
            <a:ext cx="1890646"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Listening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 listen</a:t>
              </a:r>
              <a:endParaRPr lang="zh-CN" altLang="en-US" sz="3000" b="1" dirty="0"/>
            </a:p>
          </p:txBody>
        </p:sp>
        <p:sp>
          <p:nvSpPr>
            <p:cNvPr id="9" name="直角三角形 8"/>
            <p:cNvSpPr/>
            <p:nvPr/>
          </p:nvSpPr>
          <p:spPr>
            <a:xfrm rot="13554830">
              <a:off x="1887167" y="2081807"/>
              <a:ext cx="144000" cy="144000"/>
            </a:xfrm>
            <a:prstGeom prst="r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75000"/>
                  </a:schemeClr>
                </a:solidFill>
              </a:endParaRPr>
            </a:p>
          </p:txBody>
        </p:sp>
      </p:gr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TextBox 14"/>
          <p:cNvSpPr txBox="1"/>
          <p:nvPr/>
        </p:nvSpPr>
        <p:spPr>
          <a:xfrm>
            <a:off x="1214414" y="3870332"/>
            <a:ext cx="6572296" cy="3046988"/>
          </a:xfrm>
          <a:prstGeom prst="rect">
            <a:avLst/>
          </a:prstGeom>
          <a:noFill/>
        </p:spPr>
        <p:txBody>
          <a:bodyPr wrap="square" rtlCol="0">
            <a:spAutoFit/>
          </a:bodyPr>
          <a:lstStyle/>
          <a:p>
            <a:r>
              <a:rPr lang="en-US" altLang="zh-CN" sz="2400" i="1" dirty="0" smtClean="0">
                <a:solidFill>
                  <a:srgbClr val="FF0000"/>
                </a:solidFill>
              </a:rPr>
              <a:t>I think limiting the number of visitors to these world heritage sites will be an effective solution. For example, the </a:t>
            </a:r>
            <a:r>
              <a:rPr lang="en-US" altLang="zh-CN" sz="2400" i="1" dirty="0" err="1" smtClean="0">
                <a:solidFill>
                  <a:srgbClr val="FF0000"/>
                </a:solidFill>
              </a:rPr>
              <a:t>Mogao</a:t>
            </a:r>
            <a:r>
              <a:rPr lang="en-US" altLang="zh-CN" sz="2400" i="1" dirty="0" smtClean="0">
                <a:solidFill>
                  <a:srgbClr val="FF0000"/>
                </a:solidFill>
              </a:rPr>
              <a:t> Caves in remote Northwestern China </a:t>
            </a:r>
            <a:r>
              <a:rPr lang="en-US" altLang="zh-CN" sz="2400" b="1" i="1" dirty="0" smtClean="0">
                <a:solidFill>
                  <a:schemeClr val="accent1"/>
                </a:solidFill>
              </a:rPr>
              <a:t>set a limit on </a:t>
            </a:r>
            <a:r>
              <a:rPr lang="en-US" altLang="zh-CN" sz="2400" i="1" dirty="0" smtClean="0">
                <a:solidFill>
                  <a:srgbClr val="FF0000"/>
                </a:solidFill>
              </a:rPr>
              <a:t>the number of visitors that are allowed into the place per day. </a:t>
            </a:r>
          </a:p>
          <a:p>
            <a:pPr marL="360000" indent="-396000"/>
            <a:endParaRPr lang="en-US" altLang="zh-CN" sz="2400" dirty="0" smtClean="0"/>
          </a:p>
          <a:p>
            <a:endParaRPr lang="en-US" altLang="zh-CN" sz="2400" dirty="0" smtClean="0"/>
          </a:p>
          <a:p>
            <a:endParaRPr lang="zh-CN" altLang="en-US" sz="2400" dirty="0"/>
          </a:p>
        </p:txBody>
      </p:sp>
      <p:sp>
        <p:nvSpPr>
          <p:cNvPr id="14" name="TextBox 13"/>
          <p:cNvSpPr txBox="1"/>
          <p:nvPr/>
        </p:nvSpPr>
        <p:spPr>
          <a:xfrm>
            <a:off x="1142976" y="3035384"/>
            <a:ext cx="6858048" cy="1107996"/>
          </a:xfrm>
          <a:prstGeom prst="rect">
            <a:avLst/>
          </a:prstGeom>
          <a:noFill/>
        </p:spPr>
        <p:txBody>
          <a:bodyPr wrap="square" rtlCol="0">
            <a:spAutoFit/>
          </a:bodyPr>
          <a:lstStyle/>
          <a:p>
            <a:r>
              <a:rPr lang="en-US" altLang="zh-CN" sz="2400" dirty="0" smtClean="0"/>
              <a:t>2 In your opinion, what measures should be taken to tackle the above problems?</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20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slide(fromBottom)">
                                      <p:cBhvr>
                                        <p:cTn id="1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3714752"/>
            <a:ext cx="9144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42" name="圆角矩形 41"/>
          <p:cNvSpPr/>
          <p:nvPr/>
        </p:nvSpPr>
        <p:spPr>
          <a:xfrm>
            <a:off x="642910"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2" action="ppaction://hlinksldjump"/>
              </a:rPr>
              <a:t>Sharing</a:t>
            </a:r>
            <a:endParaRPr lang="zh-CN" altLang="en-US" sz="3200" b="1" dirty="0" smtClean="0">
              <a:solidFill>
                <a:schemeClr val="tx1"/>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3357554"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3" action="ppaction://hlinksldjump"/>
              </a:rPr>
              <a:t>Listening</a:t>
            </a:r>
            <a:endParaRPr lang="en-US" altLang="zh-CN" sz="3200" b="1" dirty="0" smtClean="0">
              <a:solidFill>
                <a:schemeClr val="tx1"/>
              </a:solidFill>
              <a:latin typeface="微软雅黑" panose="020B0503020204020204" pitchFamily="34" charset="-122"/>
              <a:ea typeface="微软雅黑" panose="020B0503020204020204" pitchFamily="34" charset="-122"/>
            </a:endParaRPr>
          </a:p>
        </p:txBody>
      </p:sp>
      <p:sp>
        <p:nvSpPr>
          <p:cNvPr id="44" name="圆角矩形 43"/>
          <p:cNvSpPr/>
          <p:nvPr/>
        </p:nvSpPr>
        <p:spPr>
          <a:xfrm>
            <a:off x="6072198" y="3000372"/>
            <a:ext cx="2214607"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4" action="ppaction://hlinksldjump"/>
              </a:rPr>
              <a:t>Viewing</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 fill="hold"/>
                                        <p:tgtEl>
                                          <p:spTgt spid="44"/>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380584"/>
            <a:ext cx="8143932" cy="846244"/>
            <a:chOff x="857224" y="1500174"/>
            <a:chExt cx="7072362" cy="846244"/>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15421"/>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Read the program information below and answer the questions.</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view</a:t>
              </a:r>
              <a:endParaRPr lang="zh-CN" altLang="en-US" sz="3000" b="1" dirty="0"/>
            </a:p>
          </p:txBody>
        </p:sp>
        <p:sp>
          <p:nvSpPr>
            <p:cNvPr id="9" name="直角三角形 8"/>
            <p:cNvSpPr/>
            <p:nvPr/>
          </p:nvSpPr>
          <p:spPr>
            <a:xfrm rot="13554830">
              <a:off x="207766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矩形 14"/>
          <p:cNvSpPr/>
          <p:nvPr/>
        </p:nvSpPr>
        <p:spPr>
          <a:xfrm>
            <a:off x="1214414" y="3525284"/>
            <a:ext cx="6858048" cy="3046988"/>
          </a:xfrm>
          <a:prstGeom prst="rect">
            <a:avLst/>
          </a:prstGeom>
        </p:spPr>
        <p:txBody>
          <a:bodyPr wrap="square">
            <a:spAutoFit/>
          </a:bodyPr>
          <a:lstStyle/>
          <a:p>
            <a:r>
              <a:rPr lang="en-US" altLang="zh-CN" sz="2400" dirty="0" smtClean="0"/>
              <a:t>1 What do you know about the five places mentioned in the following program information?</a:t>
            </a:r>
          </a:p>
          <a:p>
            <a:r>
              <a:rPr lang="en-US" altLang="zh-CN" sz="2400" i="1" dirty="0" smtClean="0">
                <a:solidFill>
                  <a:srgbClr val="FF0000"/>
                </a:solidFill>
              </a:rPr>
              <a:t>Bangkok, Cape Town, the Grand Canyon, the </a:t>
            </a:r>
            <a:r>
              <a:rPr lang="en-US" altLang="zh-CN" sz="2400" i="1" dirty="0" err="1" smtClean="0">
                <a:solidFill>
                  <a:srgbClr val="FF0000"/>
                </a:solidFill>
              </a:rPr>
              <a:t>Masai</a:t>
            </a:r>
            <a:r>
              <a:rPr lang="en-US" altLang="zh-CN" sz="2400" i="1" dirty="0" smtClean="0">
                <a:solidFill>
                  <a:srgbClr val="FF0000"/>
                </a:solidFill>
              </a:rPr>
              <a:t> Mara, and Paris.</a:t>
            </a:r>
          </a:p>
          <a:p>
            <a:endParaRPr lang="en-US" altLang="zh-CN" sz="2400" dirty="0" smtClean="0"/>
          </a:p>
          <a:p>
            <a:endParaRPr lang="en-US" altLang="zh-CN" sz="2400" dirty="0" smtClean="0"/>
          </a:p>
          <a:p>
            <a:endParaRPr lang="en-US" altLang="zh-CN" sz="2400" dirty="0" smtClean="0"/>
          </a:p>
          <a:p>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20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slide(fromBottom)">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380584"/>
            <a:ext cx="8143932" cy="846244"/>
            <a:chOff x="857224" y="1500174"/>
            <a:chExt cx="7072362" cy="846244"/>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15421"/>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Read the program information below and answer the questions.</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view</a:t>
              </a:r>
              <a:endParaRPr lang="zh-CN" altLang="en-US" sz="3000" b="1" dirty="0"/>
            </a:p>
          </p:txBody>
        </p:sp>
        <p:sp>
          <p:nvSpPr>
            <p:cNvPr id="9" name="直角三角形 8"/>
            <p:cNvSpPr/>
            <p:nvPr/>
          </p:nvSpPr>
          <p:spPr>
            <a:xfrm rot="13554830">
              <a:off x="207766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aphicFrame>
        <p:nvGraphicFramePr>
          <p:cNvPr id="16" name="表格 15"/>
          <p:cNvGraphicFramePr>
            <a:graphicFrameLocks noGrp="1"/>
          </p:cNvGraphicFramePr>
          <p:nvPr/>
        </p:nvGraphicFramePr>
        <p:xfrm>
          <a:off x="1428728" y="3214686"/>
          <a:ext cx="6858048" cy="3426146"/>
        </p:xfrm>
        <a:graphic>
          <a:graphicData uri="http://schemas.openxmlformats.org/drawingml/2006/table">
            <a:tbl>
              <a:tblPr firstRow="1" bandRow="1">
                <a:tableStyleId>{5A111915-BE36-4E01-A7E5-04B1672EAD32}</a:tableStyleId>
              </a:tblPr>
              <a:tblGrid>
                <a:gridCol w="3712640"/>
                <a:gridCol w="3145408"/>
              </a:tblGrid>
              <a:tr h="500066">
                <a:tc gridSpan="2">
                  <a:txBody>
                    <a:bodyPr/>
                    <a:lstStyle/>
                    <a:p>
                      <a:pPr algn="ctr"/>
                      <a:r>
                        <a:rPr lang="en-US" altLang="zh-CN" sz="2400" dirty="0" smtClean="0"/>
                        <a:t>Bangkok</a:t>
                      </a:r>
                      <a:endParaRPr lang="zh-CN" altLang="en-US" sz="2400" dirty="0">
                        <a:solidFill>
                          <a:srgbClr val="FF0000"/>
                        </a:solidFill>
                      </a:endParaRPr>
                    </a:p>
                  </a:txBody>
                  <a:tcPr/>
                </a:tc>
                <a:tc hMerge="1">
                  <a:txBody>
                    <a:bodyPr/>
                    <a:lstStyle/>
                    <a:p>
                      <a:endParaRPr lang="zh-CN" altLang="en-US" dirty="0">
                        <a:solidFill>
                          <a:srgbClr val="FF0000"/>
                        </a:solidFill>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28574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i="1" dirty="0" smtClean="0">
                          <a:solidFill>
                            <a:srgbClr val="FF0000"/>
                          </a:solidFill>
                        </a:rPr>
                        <a:t>Bangkok is the capital and the largest city of Thailand. It is a popular tourist destination with high-rise buildings, lots of temples, intense heat, and vibrant nightlife. </a:t>
                      </a:r>
                    </a:p>
                    <a:p>
                      <a:endParaRPr lang="zh-CN" altLang="en-US" dirty="0">
                        <a:solidFill>
                          <a:srgbClr val="FF0000"/>
                        </a:solidFill>
                      </a:endParaRPr>
                    </a:p>
                  </a:txBody>
                  <a:tcPr/>
                </a:tc>
                <a:tc>
                  <a:txBody>
                    <a:bodyPr/>
                    <a:lstStyle/>
                    <a:p>
                      <a:endParaRPr lang="zh-CN" altLang="en-US" dirty="0">
                        <a:solidFill>
                          <a:srgbClr val="FF0000"/>
                        </a:solidFill>
                      </a:endParaRPr>
                    </a:p>
                  </a:txBody>
                  <a:tcPr/>
                </a:tc>
              </a:tr>
            </a:tbl>
          </a:graphicData>
        </a:graphic>
      </p:graphicFrame>
      <p:pic>
        <p:nvPicPr>
          <p:cNvPr id="17" name="图片 16" descr="is098s4s0.jpg"/>
          <p:cNvPicPr>
            <a:picLocks noChangeAspect="1"/>
          </p:cNvPicPr>
          <p:nvPr/>
        </p:nvPicPr>
        <p:blipFill>
          <a:blip r:embed="rId4" cstate="print"/>
          <a:stretch>
            <a:fillRect/>
          </a:stretch>
        </p:blipFill>
        <p:spPr>
          <a:xfrm>
            <a:off x="5072066" y="3929066"/>
            <a:ext cx="3214674" cy="22859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380584"/>
            <a:ext cx="8143932" cy="846244"/>
            <a:chOff x="857224" y="1500174"/>
            <a:chExt cx="7072362" cy="846244"/>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15421"/>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Read the program information below and answer the questions.</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view</a:t>
              </a:r>
              <a:endParaRPr lang="zh-CN" altLang="en-US" sz="3000" b="1" dirty="0"/>
            </a:p>
          </p:txBody>
        </p:sp>
        <p:sp>
          <p:nvSpPr>
            <p:cNvPr id="9" name="直角三角形 8"/>
            <p:cNvSpPr/>
            <p:nvPr/>
          </p:nvSpPr>
          <p:spPr>
            <a:xfrm rot="13554830">
              <a:off x="207766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aphicFrame>
        <p:nvGraphicFramePr>
          <p:cNvPr id="16" name="表格 15"/>
          <p:cNvGraphicFramePr>
            <a:graphicFrameLocks noGrp="1"/>
          </p:cNvGraphicFramePr>
          <p:nvPr/>
        </p:nvGraphicFramePr>
        <p:xfrm>
          <a:off x="1428728" y="3214686"/>
          <a:ext cx="6858048" cy="3357562"/>
        </p:xfrm>
        <a:graphic>
          <a:graphicData uri="http://schemas.openxmlformats.org/drawingml/2006/table">
            <a:tbl>
              <a:tblPr firstRow="1" bandRow="1">
                <a:tableStyleId>{5A111915-BE36-4E01-A7E5-04B1672EAD32}</a:tableStyleId>
              </a:tblPr>
              <a:tblGrid>
                <a:gridCol w="3712640"/>
                <a:gridCol w="3145408"/>
              </a:tblGrid>
              <a:tr h="500066">
                <a:tc gridSpan="2">
                  <a:txBody>
                    <a:bodyPr/>
                    <a:lstStyle/>
                    <a:p>
                      <a:pPr algn="ctr"/>
                      <a:r>
                        <a:rPr lang="en-US" altLang="zh-CN" sz="2400" dirty="0" smtClean="0"/>
                        <a:t>Cape Town </a:t>
                      </a:r>
                      <a:endParaRPr lang="zh-CN" altLang="en-US" sz="2400" dirty="0">
                        <a:solidFill>
                          <a:srgbClr val="FF0000"/>
                        </a:solidFill>
                      </a:endParaRPr>
                    </a:p>
                  </a:txBody>
                  <a:tcPr/>
                </a:tc>
                <a:tc hMerge="1">
                  <a:txBody>
                    <a:bodyPr/>
                    <a:lstStyle/>
                    <a:p>
                      <a:endParaRPr lang="zh-CN" altLang="en-US" dirty="0">
                        <a:solidFill>
                          <a:srgbClr val="FF0000"/>
                        </a:solidFill>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28574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i="1" dirty="0" smtClean="0">
                          <a:solidFill>
                            <a:srgbClr val="FF0000"/>
                          </a:solidFill>
                        </a:rPr>
                        <a:t>Cape Town is the most southern city in Africa, and one of Africa’s most popular tourist destinations. </a:t>
                      </a:r>
                    </a:p>
                    <a:p>
                      <a:endParaRPr lang="zh-CN" altLang="en-US" dirty="0">
                        <a:solidFill>
                          <a:srgbClr val="FF0000"/>
                        </a:solidFill>
                      </a:endParaRPr>
                    </a:p>
                  </a:txBody>
                  <a:tcPr/>
                </a:tc>
                <a:tc>
                  <a:txBody>
                    <a:bodyPr/>
                    <a:lstStyle/>
                    <a:p>
                      <a:endParaRPr lang="zh-CN" altLang="en-US" dirty="0">
                        <a:solidFill>
                          <a:srgbClr val="FF0000"/>
                        </a:solidFill>
                      </a:endParaRPr>
                    </a:p>
                  </a:txBody>
                  <a:tcPr/>
                </a:tc>
              </a:tr>
            </a:tbl>
          </a:graphicData>
        </a:graphic>
      </p:graphicFrame>
      <p:pic>
        <p:nvPicPr>
          <p:cNvPr id="17" name="图片 16" descr="is098s4s0.jpg"/>
          <p:cNvPicPr>
            <a:picLocks noChangeAspect="1"/>
          </p:cNvPicPr>
          <p:nvPr/>
        </p:nvPicPr>
        <p:blipFill>
          <a:blip r:embed="rId4" cstate="print"/>
          <a:stretch>
            <a:fillRect/>
          </a:stretch>
        </p:blipFill>
        <p:spPr>
          <a:xfrm>
            <a:off x="5072066" y="3999981"/>
            <a:ext cx="3214674" cy="2144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5"/>
          <p:cNvGrpSpPr/>
          <p:nvPr/>
        </p:nvGrpSpPr>
        <p:grpSpPr>
          <a:xfrm>
            <a:off x="1643042" y="4786322"/>
            <a:ext cx="7286676" cy="857256"/>
            <a:chOff x="2428860" y="1835383"/>
            <a:chExt cx="4643470" cy="593485"/>
          </a:xfrm>
        </p:grpSpPr>
        <p:sp>
          <p:nvSpPr>
            <p:cNvPr id="47" name="矩形 46"/>
            <p:cNvSpPr/>
            <p:nvPr/>
          </p:nvSpPr>
          <p:spPr>
            <a:xfrm>
              <a:off x="3044260" y="1835383"/>
              <a:ext cx="4028070" cy="59348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solidFill>
                    <a:schemeClr val="tx1"/>
                  </a:solidFill>
                </a:rPr>
                <a:t>make a plan for a dream journey</a:t>
              </a:r>
            </a:p>
          </p:txBody>
        </p:sp>
        <p:sp>
          <p:nvSpPr>
            <p:cNvPr id="49" name="矩形 48"/>
            <p:cNvSpPr/>
            <p:nvPr/>
          </p:nvSpPr>
          <p:spPr>
            <a:xfrm>
              <a:off x="2428860" y="1835383"/>
              <a:ext cx="615400" cy="593485"/>
            </a:xfrm>
            <a:prstGeom prst="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4</a:t>
              </a:r>
              <a:endParaRPr lang="zh-CN" altLang="en-US" sz="2400" dirty="0">
                <a:solidFill>
                  <a:schemeClr val="tx1"/>
                </a:solidFill>
              </a:endParaRPr>
            </a:p>
          </p:txBody>
        </p:sp>
      </p:grpSp>
      <p:sp>
        <p:nvSpPr>
          <p:cNvPr id="4" name="矩形 3"/>
          <p:cNvSpPr/>
          <p:nvPr/>
        </p:nvSpPr>
        <p:spPr>
          <a:xfrm>
            <a:off x="0" y="0"/>
            <a:ext cx="9144000" cy="114298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Learning objectives</a:t>
            </a:r>
            <a:endParaRPr lang="zh-CN" altLang="en-US" sz="4800" b="1" dirty="0">
              <a:solidFill>
                <a:schemeClr val="tx1"/>
              </a:solidFill>
              <a:latin typeface="+mj-lt"/>
              <a:ea typeface="微软雅黑" panose="020B0503020204020204" pitchFamily="34" charset="-122"/>
            </a:endParaRPr>
          </a:p>
        </p:txBody>
      </p:sp>
      <p:grpSp>
        <p:nvGrpSpPr>
          <p:cNvPr id="3" name="组合 34"/>
          <p:cNvGrpSpPr/>
          <p:nvPr/>
        </p:nvGrpSpPr>
        <p:grpSpPr>
          <a:xfrm>
            <a:off x="1643042" y="1785926"/>
            <a:ext cx="7286676" cy="857256"/>
            <a:chOff x="2428860" y="1835383"/>
            <a:chExt cx="4643470" cy="593485"/>
          </a:xfrm>
        </p:grpSpPr>
        <p:sp>
          <p:nvSpPr>
            <p:cNvPr id="31" name="矩形 30"/>
            <p:cNvSpPr/>
            <p:nvPr/>
          </p:nvSpPr>
          <p:spPr>
            <a:xfrm>
              <a:off x="3044260" y="1835383"/>
              <a:ext cx="4028070" cy="59348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solidFill>
                    <a:schemeClr val="tx1"/>
                  </a:solidFill>
                </a:rPr>
                <a:t>talk about your own traveling experiences</a:t>
              </a:r>
            </a:p>
          </p:txBody>
        </p:sp>
        <p:sp>
          <p:nvSpPr>
            <p:cNvPr id="33" name="矩形 32"/>
            <p:cNvSpPr/>
            <p:nvPr/>
          </p:nvSpPr>
          <p:spPr>
            <a:xfrm>
              <a:off x="2428860" y="1835383"/>
              <a:ext cx="615400" cy="593485"/>
            </a:xfrm>
            <a:prstGeom prst="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1</a:t>
              </a:r>
              <a:endParaRPr lang="zh-CN" altLang="en-US" sz="2400" dirty="0">
                <a:solidFill>
                  <a:schemeClr val="tx1"/>
                </a:solidFill>
              </a:endParaRPr>
            </a:p>
          </p:txBody>
        </p:sp>
      </p:grpSp>
      <p:grpSp>
        <p:nvGrpSpPr>
          <p:cNvPr id="5" name="组合 35"/>
          <p:cNvGrpSpPr/>
          <p:nvPr/>
        </p:nvGrpSpPr>
        <p:grpSpPr>
          <a:xfrm>
            <a:off x="1643042" y="2786058"/>
            <a:ext cx="7286676" cy="857256"/>
            <a:chOff x="2428860" y="1835383"/>
            <a:chExt cx="4643470" cy="593485"/>
          </a:xfrm>
        </p:grpSpPr>
        <p:sp>
          <p:nvSpPr>
            <p:cNvPr id="38" name="矩形 37"/>
            <p:cNvSpPr/>
            <p:nvPr/>
          </p:nvSpPr>
          <p:spPr>
            <a:xfrm>
              <a:off x="3044260" y="1835383"/>
              <a:ext cx="4028070" cy="59348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solidFill>
                    <a:schemeClr val="tx1"/>
                  </a:solidFill>
                </a:rPr>
                <a:t>understand the problem-solution pattern</a:t>
              </a:r>
            </a:p>
          </p:txBody>
        </p:sp>
        <p:sp>
          <p:nvSpPr>
            <p:cNvPr id="39" name="矩形 38"/>
            <p:cNvSpPr/>
            <p:nvPr/>
          </p:nvSpPr>
          <p:spPr>
            <a:xfrm>
              <a:off x="2428860" y="1835383"/>
              <a:ext cx="615400" cy="593485"/>
            </a:xfrm>
            <a:prstGeom prst="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2</a:t>
              </a:r>
              <a:endParaRPr lang="zh-CN" altLang="en-US" sz="2400" dirty="0">
                <a:solidFill>
                  <a:schemeClr val="tx1"/>
                </a:solidFill>
              </a:endParaRPr>
            </a:p>
          </p:txBody>
        </p:sp>
      </p:grpSp>
      <p:grpSp>
        <p:nvGrpSpPr>
          <p:cNvPr id="6" name="组合 41"/>
          <p:cNvGrpSpPr/>
          <p:nvPr/>
        </p:nvGrpSpPr>
        <p:grpSpPr>
          <a:xfrm>
            <a:off x="1643042" y="3786190"/>
            <a:ext cx="7286676" cy="857256"/>
            <a:chOff x="2428860" y="1835383"/>
            <a:chExt cx="4643470" cy="593485"/>
          </a:xfrm>
        </p:grpSpPr>
        <p:sp>
          <p:nvSpPr>
            <p:cNvPr id="43" name="矩形 42"/>
            <p:cNvSpPr/>
            <p:nvPr/>
          </p:nvSpPr>
          <p:spPr>
            <a:xfrm>
              <a:off x="3044260" y="1835383"/>
              <a:ext cx="4028070" cy="59348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solidFill>
                    <a:schemeClr val="tx1"/>
                  </a:solidFill>
                </a:rPr>
                <a:t>ask for and give directions</a:t>
              </a:r>
            </a:p>
          </p:txBody>
        </p:sp>
        <p:sp>
          <p:nvSpPr>
            <p:cNvPr id="45" name="矩形 44"/>
            <p:cNvSpPr/>
            <p:nvPr/>
          </p:nvSpPr>
          <p:spPr>
            <a:xfrm>
              <a:off x="2428860" y="1835383"/>
              <a:ext cx="615400" cy="593485"/>
            </a:xfrm>
            <a:prstGeom prst="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3</a:t>
              </a:r>
              <a:endParaRPr lang="zh-CN" altLang="en-US" sz="2400" dirty="0">
                <a:solidFill>
                  <a:schemeClr val="tx1"/>
                </a:solidFill>
              </a:endParaRPr>
            </a:p>
          </p:txBody>
        </p:sp>
      </p:grpSp>
      <p:pic>
        <p:nvPicPr>
          <p:cNvPr id="15" name="图片 14"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380584"/>
            <a:ext cx="8143932" cy="846244"/>
            <a:chOff x="857224" y="1500174"/>
            <a:chExt cx="7072362" cy="846244"/>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15421"/>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Read the program information below and answer the questions.</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view</a:t>
              </a:r>
              <a:endParaRPr lang="zh-CN" altLang="en-US" sz="3000" b="1" dirty="0"/>
            </a:p>
          </p:txBody>
        </p:sp>
        <p:sp>
          <p:nvSpPr>
            <p:cNvPr id="9" name="直角三角形 8"/>
            <p:cNvSpPr/>
            <p:nvPr/>
          </p:nvSpPr>
          <p:spPr>
            <a:xfrm rot="13554830">
              <a:off x="207766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aphicFrame>
        <p:nvGraphicFramePr>
          <p:cNvPr id="16" name="表格 15"/>
          <p:cNvGraphicFramePr>
            <a:graphicFrameLocks noGrp="1"/>
          </p:cNvGraphicFramePr>
          <p:nvPr/>
        </p:nvGraphicFramePr>
        <p:xfrm>
          <a:off x="1428728" y="3214686"/>
          <a:ext cx="6858048" cy="3357562"/>
        </p:xfrm>
        <a:graphic>
          <a:graphicData uri="http://schemas.openxmlformats.org/drawingml/2006/table">
            <a:tbl>
              <a:tblPr firstRow="1" bandRow="1">
                <a:tableStyleId>{5A111915-BE36-4E01-A7E5-04B1672EAD32}</a:tableStyleId>
              </a:tblPr>
              <a:tblGrid>
                <a:gridCol w="3712640"/>
                <a:gridCol w="3145408"/>
              </a:tblGrid>
              <a:tr h="500066">
                <a:tc gridSpan="2">
                  <a:txBody>
                    <a:bodyPr/>
                    <a:lstStyle/>
                    <a:p>
                      <a:pPr algn="ctr"/>
                      <a:r>
                        <a:rPr lang="en-US" altLang="zh-CN" sz="2400" dirty="0" smtClean="0"/>
                        <a:t>The Grand Canyon </a:t>
                      </a:r>
                      <a:endParaRPr lang="zh-CN" altLang="en-US" sz="2400" dirty="0">
                        <a:solidFill>
                          <a:srgbClr val="FF0000"/>
                        </a:solidFill>
                      </a:endParaRPr>
                    </a:p>
                  </a:txBody>
                  <a:tcPr/>
                </a:tc>
                <a:tc hMerge="1">
                  <a:txBody>
                    <a:bodyPr/>
                    <a:lstStyle/>
                    <a:p>
                      <a:endParaRPr lang="zh-CN" altLang="en-US" dirty="0">
                        <a:solidFill>
                          <a:srgbClr val="FF0000"/>
                        </a:solidFill>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28574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i="1" dirty="0" smtClean="0">
                          <a:solidFill>
                            <a:srgbClr val="FF0000"/>
                          </a:solidFill>
                        </a:rPr>
                        <a:t>The Grand Canyon is a magnificent canyon in the state of Arizona, America. It is one of the Seven Natural Wonders of the World. </a:t>
                      </a:r>
                    </a:p>
                    <a:p>
                      <a:endParaRPr lang="zh-CN" altLang="en-US" dirty="0">
                        <a:solidFill>
                          <a:srgbClr val="FF0000"/>
                        </a:solidFill>
                      </a:endParaRPr>
                    </a:p>
                  </a:txBody>
                  <a:tcPr/>
                </a:tc>
                <a:tc>
                  <a:txBody>
                    <a:bodyPr/>
                    <a:lstStyle/>
                    <a:p>
                      <a:endParaRPr lang="zh-CN" altLang="en-US" dirty="0">
                        <a:solidFill>
                          <a:srgbClr val="FF0000"/>
                        </a:solidFill>
                      </a:endParaRPr>
                    </a:p>
                  </a:txBody>
                  <a:tcPr/>
                </a:tc>
              </a:tr>
            </a:tbl>
          </a:graphicData>
        </a:graphic>
      </p:graphicFrame>
      <p:pic>
        <p:nvPicPr>
          <p:cNvPr id="17" name="图片 16" descr="is098s4s0.jpg"/>
          <p:cNvPicPr>
            <a:picLocks noChangeAspect="1"/>
          </p:cNvPicPr>
          <p:nvPr/>
        </p:nvPicPr>
        <p:blipFill>
          <a:blip r:embed="rId4" cstate="print"/>
          <a:stretch>
            <a:fillRect/>
          </a:stretch>
        </p:blipFill>
        <p:spPr>
          <a:xfrm>
            <a:off x="5167222" y="3929066"/>
            <a:ext cx="3024361" cy="22859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380584"/>
            <a:ext cx="8143932" cy="846244"/>
            <a:chOff x="857224" y="1500174"/>
            <a:chExt cx="7072362" cy="846244"/>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15421"/>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Read the program information below and answer the questions.</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view</a:t>
              </a:r>
              <a:endParaRPr lang="zh-CN" altLang="en-US" sz="3000" b="1" dirty="0"/>
            </a:p>
          </p:txBody>
        </p:sp>
        <p:sp>
          <p:nvSpPr>
            <p:cNvPr id="9" name="直角三角形 8"/>
            <p:cNvSpPr/>
            <p:nvPr/>
          </p:nvSpPr>
          <p:spPr>
            <a:xfrm rot="13554830">
              <a:off x="207766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aphicFrame>
        <p:nvGraphicFramePr>
          <p:cNvPr id="16" name="表格 15"/>
          <p:cNvGraphicFramePr>
            <a:graphicFrameLocks noGrp="1"/>
          </p:cNvGraphicFramePr>
          <p:nvPr/>
        </p:nvGraphicFramePr>
        <p:xfrm>
          <a:off x="1428728" y="3214686"/>
          <a:ext cx="6858048" cy="3357562"/>
        </p:xfrm>
        <a:graphic>
          <a:graphicData uri="http://schemas.openxmlformats.org/drawingml/2006/table">
            <a:tbl>
              <a:tblPr firstRow="1" bandRow="1">
                <a:tableStyleId>{5A111915-BE36-4E01-A7E5-04B1672EAD32}</a:tableStyleId>
              </a:tblPr>
              <a:tblGrid>
                <a:gridCol w="3500462"/>
                <a:gridCol w="3357586"/>
              </a:tblGrid>
              <a:tr h="500066">
                <a:tc gridSpan="2">
                  <a:txBody>
                    <a:bodyPr/>
                    <a:lstStyle/>
                    <a:p>
                      <a:pPr marL="0" algn="ctr" defTabSz="914400" rtl="0" eaLnBrk="1" latinLnBrk="0" hangingPunct="1"/>
                      <a:r>
                        <a:rPr lang="en-US" altLang="zh-CN" sz="2400" b="1" kern="1200" dirty="0" smtClean="0">
                          <a:solidFill>
                            <a:schemeClr val="bg1"/>
                          </a:solidFill>
                          <a:latin typeface="+mn-lt"/>
                          <a:ea typeface="+mn-ea"/>
                          <a:cs typeface="+mn-cs"/>
                        </a:rPr>
                        <a:t>The </a:t>
                      </a:r>
                      <a:r>
                        <a:rPr lang="en-US" altLang="zh-CN" sz="2400" b="1" kern="1200" dirty="0" err="1" smtClean="0">
                          <a:solidFill>
                            <a:schemeClr val="bg1"/>
                          </a:solidFill>
                          <a:latin typeface="+mn-lt"/>
                          <a:ea typeface="+mn-ea"/>
                          <a:cs typeface="+mn-cs"/>
                        </a:rPr>
                        <a:t>Masai</a:t>
                      </a:r>
                      <a:r>
                        <a:rPr lang="en-US" altLang="zh-CN" sz="2400" b="1" kern="1200" dirty="0" smtClean="0">
                          <a:solidFill>
                            <a:schemeClr val="bg1"/>
                          </a:solidFill>
                          <a:latin typeface="+mn-lt"/>
                          <a:ea typeface="+mn-ea"/>
                          <a:cs typeface="+mn-cs"/>
                        </a:rPr>
                        <a:t> Mara </a:t>
                      </a:r>
                      <a:endParaRPr lang="zh-CN" altLang="en-US" sz="2400" b="1" kern="1200" dirty="0" smtClean="0">
                        <a:solidFill>
                          <a:schemeClr val="bg1"/>
                        </a:solidFill>
                        <a:latin typeface="+mn-lt"/>
                        <a:ea typeface="+mn-ea"/>
                        <a:cs typeface="+mn-cs"/>
                      </a:endParaRPr>
                    </a:p>
                  </a:txBody>
                  <a:tcPr/>
                </a:tc>
                <a:tc hMerge="1">
                  <a:txBody>
                    <a:bodyPr/>
                    <a:lstStyle/>
                    <a:p>
                      <a:endParaRPr lang="zh-CN" altLang="en-US" dirty="0">
                        <a:solidFill>
                          <a:srgbClr val="FF0000"/>
                        </a:solidFill>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28574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i="1" dirty="0" smtClean="0">
                          <a:solidFill>
                            <a:srgbClr val="FF0000"/>
                          </a:solidFill>
                        </a:rPr>
                        <a:t>The </a:t>
                      </a:r>
                      <a:r>
                        <a:rPr lang="en-US" altLang="zh-CN" sz="2400" b="0" i="1" dirty="0" err="1" smtClean="0">
                          <a:solidFill>
                            <a:srgbClr val="FF0000"/>
                          </a:solidFill>
                        </a:rPr>
                        <a:t>Masai</a:t>
                      </a:r>
                      <a:r>
                        <a:rPr lang="en-US" altLang="zh-CN" sz="2400" b="0" i="1" dirty="0" smtClean="0">
                          <a:solidFill>
                            <a:srgbClr val="FF0000"/>
                          </a:solidFill>
                        </a:rPr>
                        <a:t> Mara is a reserve for a vast variety of wild animals in Africa. </a:t>
                      </a:r>
                    </a:p>
                    <a:p>
                      <a:endParaRPr lang="zh-CN" altLang="en-US" dirty="0">
                        <a:solidFill>
                          <a:srgbClr val="FF0000"/>
                        </a:solidFill>
                      </a:endParaRPr>
                    </a:p>
                  </a:txBody>
                  <a:tcPr/>
                </a:tc>
                <a:tc>
                  <a:txBody>
                    <a:bodyPr/>
                    <a:lstStyle/>
                    <a:p>
                      <a:endParaRPr lang="zh-CN" altLang="en-US" dirty="0">
                        <a:solidFill>
                          <a:srgbClr val="FF0000"/>
                        </a:solidFill>
                      </a:endParaRPr>
                    </a:p>
                  </a:txBody>
                  <a:tcPr/>
                </a:tc>
              </a:tr>
            </a:tbl>
          </a:graphicData>
        </a:graphic>
      </p:graphicFrame>
      <p:pic>
        <p:nvPicPr>
          <p:cNvPr id="17" name="图片 16" descr="is098s4s0.jpg"/>
          <p:cNvPicPr>
            <a:picLocks noChangeAspect="1"/>
          </p:cNvPicPr>
          <p:nvPr/>
        </p:nvPicPr>
        <p:blipFill>
          <a:blip r:embed="rId4"/>
          <a:stretch>
            <a:fillRect/>
          </a:stretch>
        </p:blipFill>
        <p:spPr>
          <a:xfrm>
            <a:off x="5000628" y="3857628"/>
            <a:ext cx="3214674" cy="21431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380584"/>
            <a:ext cx="8143932" cy="846244"/>
            <a:chOff x="857224" y="1500174"/>
            <a:chExt cx="7072362" cy="846244"/>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15421"/>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Read the program information below and answer the questions.</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view</a:t>
              </a:r>
              <a:endParaRPr lang="zh-CN" altLang="en-US" sz="3000" b="1" dirty="0"/>
            </a:p>
          </p:txBody>
        </p:sp>
        <p:sp>
          <p:nvSpPr>
            <p:cNvPr id="9" name="直角三角形 8"/>
            <p:cNvSpPr/>
            <p:nvPr/>
          </p:nvSpPr>
          <p:spPr>
            <a:xfrm rot="13554830">
              <a:off x="207766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aphicFrame>
        <p:nvGraphicFramePr>
          <p:cNvPr id="16" name="表格 15"/>
          <p:cNvGraphicFramePr>
            <a:graphicFrameLocks noGrp="1"/>
          </p:cNvGraphicFramePr>
          <p:nvPr/>
        </p:nvGraphicFramePr>
        <p:xfrm>
          <a:off x="1428728" y="3143248"/>
          <a:ext cx="6858048" cy="3791906"/>
        </p:xfrm>
        <a:graphic>
          <a:graphicData uri="http://schemas.openxmlformats.org/drawingml/2006/table">
            <a:tbl>
              <a:tblPr firstRow="1" bandRow="1">
                <a:tableStyleId>{5A111915-BE36-4E01-A7E5-04B1672EAD32}</a:tableStyleId>
              </a:tblPr>
              <a:tblGrid>
                <a:gridCol w="4214842"/>
                <a:gridCol w="2643206"/>
              </a:tblGrid>
              <a:tr h="500066">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t>Paris</a:t>
                      </a:r>
                      <a:endParaRPr lang="zh-CN" altLang="en-US" sz="2400" dirty="0">
                        <a:solidFill>
                          <a:srgbClr val="FF0000"/>
                        </a:solidFill>
                      </a:endParaRPr>
                    </a:p>
                  </a:txBody>
                  <a:tcPr/>
                </a:tc>
                <a:tc hMerge="1">
                  <a:txBody>
                    <a:bodyPr/>
                    <a:lstStyle/>
                    <a:p>
                      <a:endParaRPr lang="zh-CN" altLang="en-US" dirty="0">
                        <a:solidFill>
                          <a:srgbClr val="FF0000"/>
                        </a:solidFill>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28574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i="1" dirty="0" smtClean="0">
                          <a:solidFill>
                            <a:srgbClr val="FF0000"/>
                          </a:solidFill>
                        </a:rPr>
                        <a:t>Paris is the capital of France, with the reputation of being the most beautiful and romantic of all cities. It is a popular tourist destination and the Capital of Fashion, attracting the finest and most luxurious fashion designers around the world. </a:t>
                      </a:r>
                    </a:p>
                    <a:p>
                      <a:endParaRPr lang="zh-CN" altLang="en-US" dirty="0">
                        <a:solidFill>
                          <a:srgbClr val="FF0000"/>
                        </a:solidFill>
                      </a:endParaRPr>
                    </a:p>
                  </a:txBody>
                  <a:tcPr/>
                </a:tc>
                <a:tc>
                  <a:txBody>
                    <a:bodyPr/>
                    <a:lstStyle/>
                    <a:p>
                      <a:endParaRPr lang="zh-CN" altLang="en-US" dirty="0">
                        <a:solidFill>
                          <a:srgbClr val="FF0000"/>
                        </a:solidFill>
                      </a:endParaRPr>
                    </a:p>
                  </a:txBody>
                  <a:tcPr/>
                </a:tc>
              </a:tr>
            </a:tbl>
          </a:graphicData>
        </a:graphic>
      </p:graphicFrame>
      <p:pic>
        <p:nvPicPr>
          <p:cNvPr id="17" name="图片 16" descr="is098s4s0.jpg"/>
          <p:cNvPicPr>
            <a:picLocks noChangeAspect="1"/>
          </p:cNvPicPr>
          <p:nvPr/>
        </p:nvPicPr>
        <p:blipFill>
          <a:blip r:embed="rId4" cstate="print"/>
          <a:stretch>
            <a:fillRect/>
          </a:stretch>
        </p:blipFill>
        <p:spPr>
          <a:xfrm>
            <a:off x="5753144" y="3656807"/>
            <a:ext cx="2176442" cy="32726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2380584"/>
            <a:ext cx="8143932" cy="846244"/>
            <a:chOff x="857224" y="1500174"/>
            <a:chExt cx="7072362" cy="846244"/>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11" name="TextBox 10"/>
            <p:cNvSpPr txBox="1"/>
            <p:nvPr/>
          </p:nvSpPr>
          <p:spPr>
            <a:xfrm>
              <a:off x="1214414" y="1515421"/>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Read the program information below and answer the questions.</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BEFORE</a:t>
              </a:r>
              <a:r>
                <a:rPr lang="en-US" altLang="zh-CN" sz="3000" b="1" dirty="0" smtClean="0"/>
                <a:t>    you view</a:t>
              </a:r>
              <a:endParaRPr lang="zh-CN" altLang="en-US" sz="3000" b="1" dirty="0"/>
            </a:p>
          </p:txBody>
        </p:sp>
        <p:sp>
          <p:nvSpPr>
            <p:cNvPr id="9" name="直角三角形 8"/>
            <p:cNvSpPr/>
            <p:nvPr/>
          </p:nvSpPr>
          <p:spPr>
            <a:xfrm rot="13554830">
              <a:off x="207766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矩形 14"/>
          <p:cNvSpPr/>
          <p:nvPr/>
        </p:nvSpPr>
        <p:spPr>
          <a:xfrm>
            <a:off x="1214414" y="3192378"/>
            <a:ext cx="6858048" cy="4524315"/>
          </a:xfrm>
          <a:prstGeom prst="rect">
            <a:avLst/>
          </a:prstGeom>
        </p:spPr>
        <p:txBody>
          <a:bodyPr wrap="square">
            <a:spAutoFit/>
          </a:bodyPr>
          <a:lstStyle/>
          <a:p>
            <a:r>
              <a:rPr lang="en-US" altLang="zh-CN" sz="2400" dirty="0" smtClean="0"/>
              <a:t>1 What place do you think is the number one place to see?</a:t>
            </a:r>
          </a:p>
          <a:p>
            <a:r>
              <a:rPr lang="en-US" altLang="zh-CN" sz="2400" i="1" dirty="0" smtClean="0">
                <a:solidFill>
                  <a:srgbClr val="FF0000"/>
                </a:solidFill>
              </a:rPr>
              <a:t>I think Paris is the number one place I want to see. </a:t>
            </a:r>
          </a:p>
          <a:p>
            <a:pPr>
              <a:buFont typeface="Arial" pitchFamily="34" charset="0"/>
              <a:buChar char="•"/>
            </a:pPr>
            <a:r>
              <a:rPr lang="en-US" altLang="zh-CN" sz="2400" i="1" dirty="0" smtClean="0">
                <a:solidFill>
                  <a:srgbClr val="FF0000"/>
                </a:solidFill>
              </a:rPr>
              <a:t> I want to see those famous tourist sites such as the Eiffel Tower, the Arc de </a:t>
            </a:r>
            <a:r>
              <a:rPr lang="en-US" altLang="zh-CN" sz="2400" i="1" dirty="0" err="1" smtClean="0">
                <a:solidFill>
                  <a:srgbClr val="FF0000"/>
                </a:solidFill>
              </a:rPr>
              <a:t>Triomphe</a:t>
            </a:r>
            <a:r>
              <a:rPr lang="en-US" altLang="zh-CN" sz="2400" i="1" dirty="0" smtClean="0">
                <a:solidFill>
                  <a:srgbClr val="FF0000"/>
                </a:solidFill>
              </a:rPr>
              <a:t>, the Notre-Dame de Paris, the Louvre Museum, etc.</a:t>
            </a:r>
          </a:p>
          <a:p>
            <a:pPr>
              <a:buFont typeface="Arial" pitchFamily="34" charset="0"/>
              <a:buChar char="•"/>
            </a:pPr>
            <a:r>
              <a:rPr lang="en-US" altLang="zh-CN" sz="2400" i="1" dirty="0" smtClean="0">
                <a:solidFill>
                  <a:srgbClr val="FF0000"/>
                </a:solidFill>
              </a:rPr>
              <a:t> I also want to try delicious French food and go shopping in the Capital of Fashion. </a:t>
            </a:r>
          </a:p>
          <a:p>
            <a:endParaRPr lang="en-US" altLang="zh-CN" sz="2400" dirty="0" smtClean="0"/>
          </a:p>
          <a:p>
            <a:endParaRPr lang="en-US" altLang="zh-CN" sz="2400" dirty="0" smtClean="0"/>
          </a:p>
          <a:p>
            <a:endParaRPr lang="en-US" altLang="zh-CN" sz="2400" dirty="0" smtClean="0"/>
          </a:p>
          <a:p>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20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slide(fromBottom)">
                                      <p:cBhvr>
                                        <p:cTn id="17" dur="500"/>
                                        <p:tgtEl>
                                          <p:spTgt spid="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5">
                                            <p:txEl>
                                              <p:pRg st="2" end="2"/>
                                            </p:txEl>
                                          </p:spTgt>
                                        </p:tgtEl>
                                        <p:attrNameLst>
                                          <p:attrName>style.visibility</p:attrName>
                                        </p:attrNameLst>
                                      </p:cBhvr>
                                      <p:to>
                                        <p:strVal val="visible"/>
                                      </p:to>
                                    </p:set>
                                    <p:animEffect transition="in" filter="slide(fromBottom)">
                                      <p:cBhvr>
                                        <p:cTn id="22" dur="500"/>
                                        <p:tgtEl>
                                          <p:spTgt spid="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5">
                                            <p:txEl>
                                              <p:pRg st="3" end="3"/>
                                            </p:txEl>
                                          </p:spTgt>
                                        </p:tgtEl>
                                        <p:attrNameLst>
                                          <p:attrName>style.visibility</p:attrName>
                                        </p:attrNameLst>
                                      </p:cBhvr>
                                      <p:to>
                                        <p:strVal val="visible"/>
                                      </p:to>
                                    </p:set>
                                    <p:animEffect transition="in" filter="slide(fromBottom)">
                                      <p:cBhvr>
                                        <p:cTn id="27"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857224" y="2380584"/>
            <a:ext cx="7072362" cy="846244"/>
            <a:chOff x="857224" y="1500174"/>
            <a:chExt cx="7072362" cy="846244"/>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11" name="TextBox 10"/>
            <p:cNvSpPr txBox="1"/>
            <p:nvPr/>
          </p:nvSpPr>
          <p:spPr>
            <a:xfrm>
              <a:off x="1214414" y="1515421"/>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Read the statements. Then watch the video clip and choose the best answers.</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WHILE</a:t>
              </a:r>
              <a:r>
                <a:rPr lang="en-US" altLang="zh-CN" sz="3000" b="1" dirty="0" smtClean="0"/>
                <a:t>    you view</a:t>
              </a:r>
              <a:endParaRPr lang="zh-CN" altLang="en-US" sz="3000" b="1" dirty="0"/>
            </a:p>
          </p:txBody>
        </p:sp>
        <p:sp>
          <p:nvSpPr>
            <p:cNvPr id="9" name="直角三角形 8"/>
            <p:cNvSpPr/>
            <p:nvPr/>
          </p:nvSpPr>
          <p:spPr>
            <a:xfrm rot="13554830">
              <a:off x="189785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3" name="TextBox 12"/>
          <p:cNvSpPr txBox="1"/>
          <p:nvPr/>
        </p:nvSpPr>
        <p:spPr>
          <a:xfrm>
            <a:off x="1142976" y="3571876"/>
            <a:ext cx="6715172" cy="1938992"/>
          </a:xfrm>
          <a:prstGeom prst="rect">
            <a:avLst/>
          </a:prstGeom>
          <a:noFill/>
        </p:spPr>
        <p:txBody>
          <a:bodyPr wrap="square" rtlCol="0">
            <a:spAutoFit/>
          </a:bodyPr>
          <a:lstStyle/>
          <a:p>
            <a:r>
              <a:rPr lang="en-US" altLang="zh-CN" sz="2400" dirty="0" smtClean="0">
                <a:solidFill>
                  <a:srgbClr val="FF0000"/>
                </a:solidFill>
              </a:rPr>
              <a:t>1</a:t>
            </a:r>
            <a:r>
              <a:rPr lang="en-US" altLang="zh-CN" sz="2400" i="1" dirty="0" smtClean="0">
                <a:solidFill>
                  <a:srgbClr val="FF0000"/>
                </a:solidFill>
              </a:rPr>
              <a:t> D </a:t>
            </a:r>
          </a:p>
          <a:p>
            <a:r>
              <a:rPr lang="en-US" altLang="zh-CN" sz="2400" dirty="0" smtClean="0">
                <a:solidFill>
                  <a:srgbClr val="FF0000"/>
                </a:solidFill>
              </a:rPr>
              <a:t>2</a:t>
            </a:r>
            <a:r>
              <a:rPr lang="en-US" altLang="zh-CN" sz="2400" i="1" dirty="0" smtClean="0">
                <a:solidFill>
                  <a:srgbClr val="FF0000"/>
                </a:solidFill>
              </a:rPr>
              <a:t> B </a:t>
            </a:r>
          </a:p>
          <a:p>
            <a:r>
              <a:rPr lang="en-US" altLang="zh-CN" sz="2400" dirty="0" smtClean="0">
                <a:solidFill>
                  <a:srgbClr val="FF0000"/>
                </a:solidFill>
              </a:rPr>
              <a:t>3</a:t>
            </a:r>
            <a:r>
              <a:rPr lang="en-US" altLang="zh-CN" sz="2400" i="1" dirty="0" smtClean="0">
                <a:solidFill>
                  <a:srgbClr val="FF0000"/>
                </a:solidFill>
              </a:rPr>
              <a:t> B </a:t>
            </a:r>
          </a:p>
          <a:p>
            <a:r>
              <a:rPr lang="en-US" altLang="zh-CN" sz="2400" dirty="0" smtClean="0">
                <a:solidFill>
                  <a:srgbClr val="FF0000"/>
                </a:solidFill>
              </a:rPr>
              <a:t>4</a:t>
            </a:r>
            <a:r>
              <a:rPr lang="en-US" altLang="zh-CN" sz="2400" i="1" dirty="0" smtClean="0">
                <a:solidFill>
                  <a:srgbClr val="FF0000"/>
                </a:solidFill>
              </a:rPr>
              <a:t> C </a:t>
            </a:r>
          </a:p>
          <a:p>
            <a:r>
              <a:rPr lang="en-US" altLang="zh-CN" sz="2400" dirty="0" smtClean="0">
                <a:solidFill>
                  <a:srgbClr val="FF0000"/>
                </a:solidFill>
              </a:rPr>
              <a:t>5</a:t>
            </a:r>
            <a:r>
              <a:rPr lang="en-US" altLang="zh-CN" sz="2400" i="1" dirty="0" smtClean="0">
                <a:solidFill>
                  <a:srgbClr val="FF0000"/>
                </a:solidFill>
              </a:rPr>
              <a:t> D</a:t>
            </a:r>
          </a:p>
        </p:txBody>
      </p:sp>
      <p:pic>
        <p:nvPicPr>
          <p:cNvPr id="14" name="图片 13" descr="B2u2_页面_08_图像_0001.jpg"/>
          <p:cNvPicPr>
            <a:picLocks noChangeAspect="1"/>
          </p:cNvPicPr>
          <p:nvPr/>
        </p:nvPicPr>
        <p:blipFill>
          <a:blip r:embed="rId4"/>
          <a:stretch>
            <a:fillRect/>
          </a:stretch>
        </p:blipFill>
        <p:spPr>
          <a:xfrm>
            <a:off x="4429124" y="3235643"/>
            <a:ext cx="3473448" cy="36223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slide(fromBottom)">
                                      <p:cBhvr>
                                        <p:cTn id="12" dur="500"/>
                                        <p:tgtEl>
                                          <p:spTgt spid="13">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13">
                                            <p:txEl>
                                              <p:pRg st="1" end="1"/>
                                            </p:txEl>
                                          </p:spTgt>
                                        </p:tgtEl>
                                        <p:attrNameLst>
                                          <p:attrName>style.visibility</p:attrName>
                                        </p:attrNameLst>
                                      </p:cBhvr>
                                      <p:to>
                                        <p:strVal val="visible"/>
                                      </p:to>
                                    </p:set>
                                    <p:animEffect transition="in" filter="slide(fromBottom)">
                                      <p:cBhvr>
                                        <p:cTn id="20" dur="500"/>
                                        <p:tgtEl>
                                          <p:spTgt spid="1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animEffect transition="in" filter="slide(fromBottom)">
                                      <p:cBhvr>
                                        <p:cTn id="25" dur="500"/>
                                        <p:tgtEl>
                                          <p:spTgt spid="1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13">
                                            <p:txEl>
                                              <p:pRg st="3" end="3"/>
                                            </p:txEl>
                                          </p:spTgt>
                                        </p:tgtEl>
                                        <p:attrNameLst>
                                          <p:attrName>style.visibility</p:attrName>
                                        </p:attrNameLst>
                                      </p:cBhvr>
                                      <p:to>
                                        <p:strVal val="visible"/>
                                      </p:to>
                                    </p:set>
                                    <p:animEffect transition="in" filter="slide(fromBottom)">
                                      <p:cBhvr>
                                        <p:cTn id="30" dur="500"/>
                                        <p:tgtEl>
                                          <p:spTgt spid="1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slide(fromBottom)">
                                      <p:cBhvr>
                                        <p:cTn id="35"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857224" y="2380584"/>
            <a:ext cx="7072362" cy="476912"/>
            <a:chOff x="857224" y="1500174"/>
            <a:chExt cx="7072362" cy="476912"/>
          </a:xfrm>
        </p:grpSpPr>
        <p:sp>
          <p:nvSpPr>
            <p:cNvPr id="10" name="矩形 9"/>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11" name="TextBox 10"/>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the video clip again and fill in the blanks.</a:t>
              </a:r>
            </a:p>
          </p:txBody>
        </p:sp>
      </p:gr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3" name="组合 12"/>
          <p:cNvGrpSpPr/>
          <p:nvPr/>
        </p:nvGrpSpPr>
        <p:grpSpPr>
          <a:xfrm>
            <a:off x="714348" y="1785926"/>
            <a:ext cx="3929090" cy="553998"/>
            <a:chOff x="714348" y="1857364"/>
            <a:chExt cx="3929090" cy="553998"/>
          </a:xfrm>
        </p:grpSpPr>
        <p:sp>
          <p:nvSpPr>
            <p:cNvPr id="8" name="TextBox 7"/>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WHILE</a:t>
              </a:r>
              <a:r>
                <a:rPr lang="en-US" altLang="zh-CN" sz="3000" b="1" dirty="0" smtClean="0"/>
                <a:t>    you view</a:t>
              </a:r>
              <a:endParaRPr lang="zh-CN" altLang="en-US" sz="3000" b="1" dirty="0"/>
            </a:p>
          </p:txBody>
        </p:sp>
        <p:sp>
          <p:nvSpPr>
            <p:cNvPr id="9" name="直角三角形 8"/>
            <p:cNvSpPr/>
            <p:nvPr/>
          </p:nvSpPr>
          <p:spPr>
            <a:xfrm rot="13554830">
              <a:off x="1897859"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3" name="TextBox 12"/>
          <p:cNvSpPr txBox="1"/>
          <p:nvPr/>
        </p:nvSpPr>
        <p:spPr>
          <a:xfrm>
            <a:off x="1142976" y="3000372"/>
            <a:ext cx="5715040" cy="3046988"/>
          </a:xfrm>
          <a:prstGeom prst="rect">
            <a:avLst/>
          </a:prstGeom>
          <a:noFill/>
        </p:spPr>
        <p:txBody>
          <a:bodyPr wrap="square" rtlCol="0">
            <a:spAutoFit/>
          </a:bodyPr>
          <a:lstStyle/>
          <a:p>
            <a:pPr marL="457200" indent="-457200"/>
            <a:r>
              <a:rPr lang="en-US" altLang="zh-CN" sz="2400" dirty="0" smtClean="0">
                <a:solidFill>
                  <a:srgbClr val="FF0000"/>
                </a:solidFill>
              </a:rPr>
              <a:t>1</a:t>
            </a:r>
            <a:r>
              <a:rPr lang="en-US" altLang="zh-CN" sz="2400" i="1" dirty="0" smtClean="0">
                <a:solidFill>
                  <a:srgbClr val="FF0000"/>
                </a:solidFill>
              </a:rPr>
              <a:t> busy; shopping</a:t>
            </a:r>
          </a:p>
          <a:p>
            <a:pPr marL="457200" indent="-457200"/>
            <a:r>
              <a:rPr lang="en-US" altLang="zh-CN" sz="2400" dirty="0" smtClean="0">
                <a:solidFill>
                  <a:srgbClr val="FF0000"/>
                </a:solidFill>
              </a:rPr>
              <a:t>2</a:t>
            </a:r>
            <a:r>
              <a:rPr lang="en-US" altLang="zh-CN" sz="2400" i="1" dirty="0" smtClean="0">
                <a:solidFill>
                  <a:srgbClr val="FF0000"/>
                </a:solidFill>
              </a:rPr>
              <a:t> bars; need</a:t>
            </a:r>
          </a:p>
          <a:p>
            <a:pPr marL="457200" indent="-457200"/>
            <a:r>
              <a:rPr lang="en-US" altLang="zh-CN" sz="2400" dirty="0" smtClean="0">
                <a:solidFill>
                  <a:srgbClr val="FF0000"/>
                </a:solidFill>
              </a:rPr>
              <a:t>3 </a:t>
            </a:r>
            <a:r>
              <a:rPr lang="en-US" altLang="zh-CN" sz="2400" i="1" dirty="0" smtClean="0">
                <a:solidFill>
                  <a:srgbClr val="FF0000"/>
                </a:solidFill>
              </a:rPr>
              <a:t>spaces; friendliness</a:t>
            </a:r>
          </a:p>
          <a:p>
            <a:pPr marL="457200" indent="-457200"/>
            <a:r>
              <a:rPr lang="en-US" altLang="zh-CN" sz="2400" dirty="0" smtClean="0">
                <a:solidFill>
                  <a:srgbClr val="FF0000"/>
                </a:solidFill>
              </a:rPr>
              <a:t>4</a:t>
            </a:r>
            <a:r>
              <a:rPr lang="en-US" altLang="zh-CN" sz="2400" i="1" dirty="0" smtClean="0">
                <a:solidFill>
                  <a:srgbClr val="FF0000"/>
                </a:solidFill>
              </a:rPr>
              <a:t> elegant; expensive </a:t>
            </a:r>
          </a:p>
          <a:p>
            <a:pPr marL="457200" indent="-457200"/>
            <a:r>
              <a:rPr lang="en-US" altLang="zh-CN" sz="2400" dirty="0" smtClean="0">
                <a:solidFill>
                  <a:srgbClr val="FF0000"/>
                </a:solidFill>
              </a:rPr>
              <a:t>5</a:t>
            </a:r>
            <a:r>
              <a:rPr lang="en-US" altLang="zh-CN" sz="2400" i="1" dirty="0" smtClean="0">
                <a:solidFill>
                  <a:srgbClr val="FF0000"/>
                </a:solidFill>
              </a:rPr>
              <a:t> views</a:t>
            </a:r>
          </a:p>
          <a:p>
            <a:pPr marL="457200" indent="-457200"/>
            <a:r>
              <a:rPr lang="en-US" altLang="zh-CN" sz="2400" dirty="0" smtClean="0">
                <a:solidFill>
                  <a:srgbClr val="FF0000"/>
                </a:solidFill>
              </a:rPr>
              <a:t>6</a:t>
            </a:r>
            <a:r>
              <a:rPr lang="en-US" altLang="zh-CN" sz="2400" i="1" dirty="0" smtClean="0">
                <a:solidFill>
                  <a:srgbClr val="FF0000"/>
                </a:solidFill>
              </a:rPr>
              <a:t> beaches; cheap</a:t>
            </a:r>
          </a:p>
          <a:p>
            <a:pPr marL="457200" indent="-457200"/>
            <a:r>
              <a:rPr lang="en-US" altLang="zh-CN" sz="2400" dirty="0" smtClean="0">
                <a:solidFill>
                  <a:srgbClr val="FF0000"/>
                </a:solidFill>
              </a:rPr>
              <a:t>7</a:t>
            </a:r>
            <a:r>
              <a:rPr lang="en-US" altLang="zh-CN" sz="2400" i="1" dirty="0" smtClean="0">
                <a:solidFill>
                  <a:srgbClr val="FF0000"/>
                </a:solidFill>
              </a:rPr>
              <a:t> changing; sunset</a:t>
            </a:r>
          </a:p>
          <a:p>
            <a:pPr marL="457200" indent="-457200"/>
            <a:r>
              <a:rPr lang="en-US" altLang="zh-CN" sz="2400" dirty="0" smtClean="0">
                <a:solidFill>
                  <a:srgbClr val="FF0000"/>
                </a:solidFill>
              </a:rPr>
              <a:t>8</a:t>
            </a:r>
            <a:r>
              <a:rPr lang="en-US" altLang="zh-CN" sz="2400" i="1" dirty="0" smtClean="0">
                <a:solidFill>
                  <a:srgbClr val="FF0000"/>
                </a:solidFill>
              </a:rPr>
              <a:t> cried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slide(fromBottom)">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slide(fromBottom)">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slide(fromBottom)">
                                      <p:cBhvr>
                                        <p:cTn id="22" dur="500"/>
                                        <p:tgtEl>
                                          <p:spTgt spid="1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animEffect transition="in" filter="slide(fromBottom)">
                                      <p:cBhvr>
                                        <p:cTn id="27" dur="500"/>
                                        <p:tgtEl>
                                          <p:spTgt spid="1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3">
                                            <p:txEl>
                                              <p:pRg st="4" end="4"/>
                                            </p:txEl>
                                          </p:spTgt>
                                        </p:tgtEl>
                                        <p:attrNameLst>
                                          <p:attrName>style.visibility</p:attrName>
                                        </p:attrNameLst>
                                      </p:cBhvr>
                                      <p:to>
                                        <p:strVal val="visible"/>
                                      </p:to>
                                    </p:set>
                                    <p:animEffect transition="in" filter="slide(fromBottom)">
                                      <p:cBhvr>
                                        <p:cTn id="32" dur="500"/>
                                        <p:tgtEl>
                                          <p:spTgt spid="1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3">
                                            <p:txEl>
                                              <p:pRg st="5" end="5"/>
                                            </p:txEl>
                                          </p:spTgt>
                                        </p:tgtEl>
                                        <p:attrNameLst>
                                          <p:attrName>style.visibility</p:attrName>
                                        </p:attrNameLst>
                                      </p:cBhvr>
                                      <p:to>
                                        <p:strVal val="visible"/>
                                      </p:to>
                                    </p:set>
                                    <p:animEffect transition="in" filter="slide(fromBottom)">
                                      <p:cBhvr>
                                        <p:cTn id="37" dur="500"/>
                                        <p:tgtEl>
                                          <p:spTgt spid="1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3">
                                            <p:txEl>
                                              <p:pRg st="6" end="6"/>
                                            </p:txEl>
                                          </p:spTgt>
                                        </p:tgtEl>
                                        <p:attrNameLst>
                                          <p:attrName>style.visibility</p:attrName>
                                        </p:attrNameLst>
                                      </p:cBhvr>
                                      <p:to>
                                        <p:strVal val="visible"/>
                                      </p:to>
                                    </p:set>
                                    <p:animEffect transition="in" filter="slide(fromBottom)">
                                      <p:cBhvr>
                                        <p:cTn id="42" dur="500"/>
                                        <p:tgtEl>
                                          <p:spTgt spid="1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13">
                                            <p:txEl>
                                              <p:pRg st="7" end="7"/>
                                            </p:txEl>
                                          </p:spTgt>
                                        </p:tgtEl>
                                        <p:attrNameLst>
                                          <p:attrName>style.visibility</p:attrName>
                                        </p:attrNameLst>
                                      </p:cBhvr>
                                      <p:to>
                                        <p:strVal val="visible"/>
                                      </p:to>
                                    </p:set>
                                    <p:animEffect transition="in" filter="slide(fromBottom)">
                                      <p:cBhvr>
                                        <p:cTn id="47"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09146"/>
            <a:ext cx="7072362" cy="476912"/>
            <a:chOff x="857224" y="1500174"/>
            <a:chExt cx="7072362" cy="476912"/>
          </a:xfrm>
        </p:grpSpPr>
        <p:sp>
          <p:nvSpPr>
            <p:cNvPr id="9" name="矩形 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0" name="TextBox 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p>
          </p:txBody>
        </p:sp>
      </p:grpSp>
      <p:grpSp>
        <p:nvGrpSpPr>
          <p:cNvPr id="3" name="组合 12"/>
          <p:cNvGrpSpPr/>
          <p:nvPr/>
        </p:nvGrpSpPr>
        <p:grpSpPr>
          <a:xfrm>
            <a:off x="714348" y="1785926"/>
            <a:ext cx="3929090" cy="553998"/>
            <a:chOff x="714348" y="1857364"/>
            <a:chExt cx="3929090" cy="553998"/>
          </a:xfrm>
        </p:grpSpPr>
        <p:sp>
          <p:nvSpPr>
            <p:cNvPr id="14" name="TextBox 13"/>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 view</a:t>
              </a:r>
              <a:endParaRPr lang="zh-CN" altLang="en-US" sz="3000" b="1" dirty="0"/>
            </a:p>
          </p:txBody>
        </p:sp>
        <p:sp>
          <p:nvSpPr>
            <p:cNvPr id="16" name="直角三角形 15"/>
            <p:cNvSpPr/>
            <p:nvPr/>
          </p:nvSpPr>
          <p:spPr>
            <a:xfrm rot="13554830">
              <a:off x="1852663"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pSp>
        <p:nvGrpSpPr>
          <p:cNvPr id="15" name="组合 14"/>
          <p:cNvGrpSpPr/>
          <p:nvPr/>
        </p:nvGrpSpPr>
        <p:grpSpPr>
          <a:xfrm>
            <a:off x="1142976" y="3037360"/>
            <a:ext cx="7215238" cy="3130097"/>
            <a:chOff x="1142976" y="3037360"/>
            <a:chExt cx="7215238" cy="3130097"/>
          </a:xfrm>
        </p:grpSpPr>
        <p:sp>
          <p:nvSpPr>
            <p:cNvPr id="18" name="矩形 17"/>
            <p:cNvSpPr/>
            <p:nvPr/>
          </p:nvSpPr>
          <p:spPr>
            <a:xfrm>
              <a:off x="1142976" y="3037360"/>
              <a:ext cx="7215238" cy="1938992"/>
            </a:xfrm>
            <a:prstGeom prst="rect">
              <a:avLst/>
            </a:prstGeom>
          </p:spPr>
          <p:txBody>
            <a:bodyPr wrap="square">
              <a:spAutoFit/>
            </a:bodyPr>
            <a:lstStyle/>
            <a:p>
              <a:r>
                <a:rPr lang="en-US" altLang="zh-CN" sz="2400" dirty="0" smtClean="0"/>
                <a:t>1 Which places in the world would you like to visit? Make a list of three places and give your reasons.</a:t>
              </a:r>
            </a:p>
            <a:p>
              <a:endParaRPr lang="en-US" altLang="zh-CN" sz="2400" i="1" dirty="0" smtClean="0">
                <a:solidFill>
                  <a:srgbClr val="FF0000"/>
                </a:solidFill>
              </a:endParaRPr>
            </a:p>
            <a:p>
              <a:endParaRPr lang="en-US" altLang="zh-CN" sz="2400" i="1" dirty="0" smtClean="0">
                <a:solidFill>
                  <a:srgbClr val="FF0000"/>
                </a:solidFill>
              </a:endParaRPr>
            </a:p>
            <a:p>
              <a:pPr marL="180975" indent="-180975">
                <a:buFont typeface="Arial" pitchFamily="34" charset="0"/>
                <a:buChar char="•"/>
              </a:pPr>
              <a:endParaRPr lang="en-US" altLang="zh-CN" sz="2400" i="1" dirty="0" smtClean="0">
                <a:solidFill>
                  <a:srgbClr val="FF0000"/>
                </a:solidFill>
              </a:endParaRPr>
            </a:p>
          </p:txBody>
        </p:sp>
        <p:pic>
          <p:nvPicPr>
            <p:cNvPr id="12" name="图片 11" descr="is09aj63r.jpg"/>
            <p:cNvPicPr>
              <a:picLocks noChangeAspect="1"/>
            </p:cNvPicPr>
            <p:nvPr/>
          </p:nvPicPr>
          <p:blipFill>
            <a:blip r:embed="rId4">
              <a:lum/>
            </a:blip>
            <a:stretch>
              <a:fillRect/>
            </a:stretch>
          </p:blipFill>
          <p:spPr>
            <a:xfrm>
              <a:off x="4786314" y="3929066"/>
              <a:ext cx="3357586" cy="2238391"/>
            </a:xfrm>
            <a:prstGeom prst="rect">
              <a:avLst/>
            </a:prstGeom>
          </p:spPr>
        </p:pic>
      </p:grpSp>
      <p:sp>
        <p:nvSpPr>
          <p:cNvPr id="13" name="TextBox 12"/>
          <p:cNvSpPr txBox="1"/>
          <p:nvPr/>
        </p:nvSpPr>
        <p:spPr>
          <a:xfrm>
            <a:off x="1428728" y="4000504"/>
            <a:ext cx="3214710" cy="1569660"/>
          </a:xfrm>
          <a:prstGeom prst="rect">
            <a:avLst/>
          </a:prstGeom>
          <a:noFill/>
        </p:spPr>
        <p:txBody>
          <a:bodyPr wrap="square" rtlCol="0">
            <a:spAutoFit/>
          </a:bodyPr>
          <a:lstStyle/>
          <a:p>
            <a:r>
              <a:rPr lang="en-US" altLang="zh-CN" sz="2400" i="1" dirty="0" smtClean="0">
                <a:solidFill>
                  <a:srgbClr val="FF0000"/>
                </a:solidFill>
              </a:rPr>
              <a:t>The three places we would like to visit are Bali Island, Sydney and Niagara Falls.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slide(fromBottom)">
                                      <p:cBhvr>
                                        <p:cTn id="1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09146"/>
            <a:ext cx="7072362" cy="476912"/>
            <a:chOff x="857224" y="1500174"/>
            <a:chExt cx="7072362" cy="476912"/>
          </a:xfrm>
        </p:grpSpPr>
        <p:sp>
          <p:nvSpPr>
            <p:cNvPr id="9" name="矩形 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0" name="TextBox 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p>
          </p:txBody>
        </p:sp>
      </p:grpSp>
      <p:grpSp>
        <p:nvGrpSpPr>
          <p:cNvPr id="3" name="组合 12"/>
          <p:cNvGrpSpPr/>
          <p:nvPr/>
        </p:nvGrpSpPr>
        <p:grpSpPr>
          <a:xfrm>
            <a:off x="714348" y="1785926"/>
            <a:ext cx="3929090" cy="553998"/>
            <a:chOff x="714348" y="1857364"/>
            <a:chExt cx="3929090" cy="553998"/>
          </a:xfrm>
        </p:grpSpPr>
        <p:sp>
          <p:nvSpPr>
            <p:cNvPr id="14" name="TextBox 13"/>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 view</a:t>
              </a:r>
              <a:endParaRPr lang="zh-CN" altLang="en-US" sz="3000" b="1" dirty="0"/>
            </a:p>
          </p:txBody>
        </p:sp>
        <p:sp>
          <p:nvSpPr>
            <p:cNvPr id="16" name="直角三角形 15"/>
            <p:cNvSpPr/>
            <p:nvPr/>
          </p:nvSpPr>
          <p:spPr>
            <a:xfrm rot="13554830">
              <a:off x="1852663"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1428728" y="2774478"/>
            <a:ext cx="6929486" cy="830997"/>
          </a:xfrm>
          <a:prstGeom prst="rect">
            <a:avLst/>
          </a:prstGeom>
        </p:spPr>
        <p:txBody>
          <a:bodyPr wrap="square">
            <a:spAutoFit/>
          </a:bodyPr>
          <a:lstStyle/>
          <a:p>
            <a:r>
              <a:rPr lang="en-US" altLang="zh-CN" sz="2400" dirty="0" smtClean="0"/>
              <a:t>1 Which places in the world would you like to visit? Make a list of three places and give your reasons.</a:t>
            </a:r>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aphicFrame>
        <p:nvGraphicFramePr>
          <p:cNvPr id="12" name="表格 11"/>
          <p:cNvGraphicFramePr>
            <a:graphicFrameLocks noGrp="1"/>
          </p:cNvGraphicFramePr>
          <p:nvPr/>
        </p:nvGraphicFramePr>
        <p:xfrm>
          <a:off x="1500166" y="3571876"/>
          <a:ext cx="6286544" cy="3092342"/>
        </p:xfrm>
        <a:graphic>
          <a:graphicData uri="http://schemas.openxmlformats.org/drawingml/2006/table">
            <a:tbl>
              <a:tblPr firstRow="1" bandRow="1">
                <a:tableStyleId>{7DF18680-E054-41AD-8BC1-D1AEF772440D}</a:tableStyleId>
              </a:tblPr>
              <a:tblGrid>
                <a:gridCol w="6286544"/>
              </a:tblGrid>
              <a:tr h="4366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t>Bali Island</a:t>
                      </a:r>
                      <a:endParaRPr lang="zh-CN" altLang="en-US" sz="2400" dirty="0"/>
                    </a:p>
                  </a:txBody>
                  <a:tcPr/>
                </a:tc>
              </a:tr>
              <a:tr h="2635142">
                <a:tc>
                  <a: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txBody>
                  <a:tcPr/>
                </a:tc>
              </a:tr>
            </a:tbl>
          </a:graphicData>
        </a:graphic>
      </p:graphicFrame>
      <p:sp>
        <p:nvSpPr>
          <p:cNvPr id="13" name="TextBox 12"/>
          <p:cNvSpPr txBox="1"/>
          <p:nvPr/>
        </p:nvSpPr>
        <p:spPr>
          <a:xfrm>
            <a:off x="1500166" y="4143380"/>
            <a:ext cx="5929354" cy="1446550"/>
          </a:xfrm>
          <a:prstGeom prst="rect">
            <a:avLst/>
          </a:prstGeom>
          <a:noFill/>
        </p:spPr>
        <p:txBody>
          <a:bodyPr wrap="square" rtlCol="0">
            <a:spAutoFit/>
          </a:bodyPr>
          <a:lstStyle/>
          <a:p>
            <a:pPr>
              <a:buFont typeface="Arial" pitchFamily="34" charset="0"/>
              <a:buChar char="•"/>
            </a:pPr>
            <a:r>
              <a:rPr lang="en-US" altLang="zh-CN" sz="2200" i="1" dirty="0" smtClean="0">
                <a:solidFill>
                  <a:srgbClr val="FF0000"/>
                </a:solidFill>
              </a:rPr>
              <a:t>It has varied landscape of hills and mountains, rugged coastlines, long sandy beaches, warm blue water, lush rice terraces, dense tropical jungle, barren volcanic hillsides;</a:t>
            </a:r>
          </a:p>
        </p:txBody>
      </p:sp>
      <p:sp>
        <p:nvSpPr>
          <p:cNvPr id="15" name="TextBox 14"/>
          <p:cNvSpPr txBox="1"/>
          <p:nvPr/>
        </p:nvSpPr>
        <p:spPr>
          <a:xfrm>
            <a:off x="1500166" y="5572140"/>
            <a:ext cx="6000792" cy="1107996"/>
          </a:xfrm>
          <a:prstGeom prst="rect">
            <a:avLst/>
          </a:prstGeom>
          <a:noFill/>
        </p:spPr>
        <p:txBody>
          <a:bodyPr wrap="square" rtlCol="0">
            <a:spAutoFit/>
          </a:bodyPr>
          <a:lstStyle/>
          <a:p>
            <a:pPr>
              <a:buFont typeface="Arial" pitchFamily="34" charset="0"/>
              <a:buChar char="•"/>
            </a:pPr>
            <a:r>
              <a:rPr lang="en-US" altLang="zh-CN" sz="2200" i="1" dirty="0" smtClean="0">
                <a:solidFill>
                  <a:srgbClr val="FF0000"/>
                </a:solidFill>
              </a:rPr>
              <a:t>It has world-class surfing and diving, and a large number of cultural, historical and archaeological attractions </a:t>
            </a:r>
            <a:endParaRPr lang="zh-CN"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Bottom)">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slide(fromBottom)">
                                      <p:cBhvr>
                                        <p:cTn id="1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09146"/>
            <a:ext cx="7072362" cy="476912"/>
            <a:chOff x="857224" y="1500174"/>
            <a:chExt cx="7072362" cy="476912"/>
          </a:xfrm>
        </p:grpSpPr>
        <p:sp>
          <p:nvSpPr>
            <p:cNvPr id="9" name="矩形 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0" name="TextBox 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p>
          </p:txBody>
        </p:sp>
      </p:grpSp>
      <p:grpSp>
        <p:nvGrpSpPr>
          <p:cNvPr id="3" name="组合 12"/>
          <p:cNvGrpSpPr/>
          <p:nvPr/>
        </p:nvGrpSpPr>
        <p:grpSpPr>
          <a:xfrm>
            <a:off x="714348" y="1785926"/>
            <a:ext cx="3929090" cy="553998"/>
            <a:chOff x="714348" y="1857364"/>
            <a:chExt cx="3929090" cy="553998"/>
          </a:xfrm>
        </p:grpSpPr>
        <p:sp>
          <p:nvSpPr>
            <p:cNvPr id="14" name="TextBox 13"/>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 view</a:t>
              </a:r>
              <a:endParaRPr lang="zh-CN" altLang="en-US" sz="3000" b="1" dirty="0"/>
            </a:p>
          </p:txBody>
        </p:sp>
        <p:sp>
          <p:nvSpPr>
            <p:cNvPr id="16" name="直角三角形 15"/>
            <p:cNvSpPr/>
            <p:nvPr/>
          </p:nvSpPr>
          <p:spPr>
            <a:xfrm rot="13554830">
              <a:off x="1852663"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1428728" y="2774478"/>
            <a:ext cx="6929486" cy="830997"/>
          </a:xfrm>
          <a:prstGeom prst="rect">
            <a:avLst/>
          </a:prstGeom>
        </p:spPr>
        <p:txBody>
          <a:bodyPr wrap="square">
            <a:spAutoFit/>
          </a:bodyPr>
          <a:lstStyle/>
          <a:p>
            <a:r>
              <a:rPr lang="en-US" altLang="zh-CN" sz="2400" dirty="0" smtClean="0"/>
              <a:t>1 Which places in the world would you like to visit? Make a list of three places and give your reasons.</a:t>
            </a:r>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aphicFrame>
        <p:nvGraphicFramePr>
          <p:cNvPr id="12" name="表格 11"/>
          <p:cNvGraphicFramePr>
            <a:graphicFrameLocks noGrp="1"/>
          </p:cNvGraphicFramePr>
          <p:nvPr/>
        </p:nvGraphicFramePr>
        <p:xfrm>
          <a:off x="1500166" y="3570490"/>
          <a:ext cx="6286544" cy="3144658"/>
        </p:xfrm>
        <a:graphic>
          <a:graphicData uri="http://schemas.openxmlformats.org/drawingml/2006/table">
            <a:tbl>
              <a:tblPr firstRow="1" bandRow="1">
                <a:tableStyleId>{7DF18680-E054-41AD-8BC1-D1AEF772440D}</a:tableStyleId>
              </a:tblPr>
              <a:tblGrid>
                <a:gridCol w="6286544"/>
              </a:tblGrid>
              <a:tr h="4286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t>Sydney </a:t>
                      </a:r>
                    </a:p>
                  </a:txBody>
                  <a:tcPr/>
                </a:tc>
              </a:tr>
              <a:tr h="2687458">
                <a:tc>
                  <a: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txBody>
                  <a:tcPr/>
                </a:tc>
              </a:tr>
            </a:tbl>
          </a:graphicData>
        </a:graphic>
      </p:graphicFrame>
      <p:sp>
        <p:nvSpPr>
          <p:cNvPr id="13" name="TextBox 12"/>
          <p:cNvSpPr txBox="1"/>
          <p:nvPr/>
        </p:nvSpPr>
        <p:spPr>
          <a:xfrm>
            <a:off x="1571604" y="4071942"/>
            <a:ext cx="6143668" cy="1015663"/>
          </a:xfrm>
          <a:prstGeom prst="rect">
            <a:avLst/>
          </a:prstGeom>
          <a:noFill/>
        </p:spPr>
        <p:txBody>
          <a:bodyPr wrap="square" rtlCol="0">
            <a:spAutoFit/>
          </a:bodyPr>
          <a:lstStyle/>
          <a:p>
            <a:pPr>
              <a:buFont typeface="Arial" pitchFamily="34" charset="0"/>
              <a:buChar char="•"/>
            </a:pPr>
            <a:r>
              <a:rPr lang="en-US" altLang="zh-CN" sz="2000" i="1" dirty="0" smtClean="0">
                <a:solidFill>
                  <a:srgbClr val="FF0000"/>
                </a:solidFill>
              </a:rPr>
              <a:t> Sydney is a dynamic city and we love its verve and vibrancy, its beautiful harbor, its iconic Sydney Harbor Bridge and Sydney Opera House, and myriad waterways. </a:t>
            </a:r>
          </a:p>
        </p:txBody>
      </p:sp>
      <p:sp>
        <p:nvSpPr>
          <p:cNvPr id="15" name="TextBox 14"/>
          <p:cNvSpPr txBox="1"/>
          <p:nvPr/>
        </p:nvSpPr>
        <p:spPr>
          <a:xfrm>
            <a:off x="1500166" y="5286388"/>
            <a:ext cx="6215106" cy="1323439"/>
          </a:xfrm>
          <a:prstGeom prst="rect">
            <a:avLst/>
          </a:prstGeom>
          <a:noFill/>
        </p:spPr>
        <p:txBody>
          <a:bodyPr wrap="square" rtlCol="0">
            <a:spAutoFit/>
          </a:bodyPr>
          <a:lstStyle/>
          <a:p>
            <a:pPr>
              <a:buFont typeface="Arial" pitchFamily="34" charset="0"/>
              <a:buChar char="•"/>
            </a:pPr>
            <a:r>
              <a:rPr lang="en-US" altLang="zh-CN" sz="2000" i="1" dirty="0" smtClean="0">
                <a:solidFill>
                  <a:srgbClr val="FF0000"/>
                </a:solidFill>
              </a:rPr>
              <a:t> It is also an adventure playground with a wide variety of activities, such as the </a:t>
            </a:r>
            <a:r>
              <a:rPr lang="en-US" altLang="zh-CN" sz="2000" i="1" dirty="0" err="1" smtClean="0">
                <a:solidFill>
                  <a:srgbClr val="FF0000"/>
                </a:solidFill>
              </a:rPr>
              <a:t>Bondi</a:t>
            </a:r>
            <a:r>
              <a:rPr lang="en-US" altLang="zh-CN" sz="2000" i="1" dirty="0" smtClean="0">
                <a:solidFill>
                  <a:srgbClr val="FF0000"/>
                </a:solidFill>
              </a:rPr>
              <a:t> surf, sailing under the Harbor Bridge on a yacht, jogging along the </a:t>
            </a:r>
            <a:r>
              <a:rPr lang="en-US" altLang="zh-CN" sz="2000" i="1" dirty="0" err="1" smtClean="0">
                <a:solidFill>
                  <a:srgbClr val="FF0000"/>
                </a:solidFill>
              </a:rPr>
              <a:t>Coogee</a:t>
            </a:r>
            <a:r>
              <a:rPr lang="en-US" altLang="zh-CN" sz="2000" i="1" dirty="0" smtClean="0">
                <a:solidFill>
                  <a:srgbClr val="FF0000"/>
                </a:solidFill>
              </a:rPr>
              <a:t> cliff tops or rampaging through Centennial Park on horseback.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Bottom)">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slide(fromBottom)">
                                      <p:cBhvr>
                                        <p:cTn id="1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09146"/>
            <a:ext cx="7072362" cy="476912"/>
            <a:chOff x="857224" y="1500174"/>
            <a:chExt cx="7072362" cy="476912"/>
          </a:xfrm>
        </p:grpSpPr>
        <p:sp>
          <p:nvSpPr>
            <p:cNvPr id="9" name="矩形 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0" name="TextBox 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p>
          </p:txBody>
        </p:sp>
      </p:grpSp>
      <p:grpSp>
        <p:nvGrpSpPr>
          <p:cNvPr id="3" name="组合 12"/>
          <p:cNvGrpSpPr/>
          <p:nvPr/>
        </p:nvGrpSpPr>
        <p:grpSpPr>
          <a:xfrm>
            <a:off x="714348" y="1785926"/>
            <a:ext cx="3929090" cy="553998"/>
            <a:chOff x="714348" y="1857364"/>
            <a:chExt cx="3929090" cy="553998"/>
          </a:xfrm>
        </p:grpSpPr>
        <p:sp>
          <p:nvSpPr>
            <p:cNvPr id="14" name="TextBox 13"/>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 view</a:t>
              </a:r>
              <a:endParaRPr lang="zh-CN" altLang="en-US" sz="3000" b="1" dirty="0"/>
            </a:p>
          </p:txBody>
        </p:sp>
        <p:sp>
          <p:nvSpPr>
            <p:cNvPr id="16" name="直角三角形 15"/>
            <p:cNvSpPr/>
            <p:nvPr/>
          </p:nvSpPr>
          <p:spPr>
            <a:xfrm rot="13554830">
              <a:off x="1852663"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1428728" y="2774478"/>
            <a:ext cx="6929486" cy="830997"/>
          </a:xfrm>
          <a:prstGeom prst="rect">
            <a:avLst/>
          </a:prstGeom>
        </p:spPr>
        <p:txBody>
          <a:bodyPr wrap="square">
            <a:spAutoFit/>
          </a:bodyPr>
          <a:lstStyle/>
          <a:p>
            <a:r>
              <a:rPr lang="en-US" altLang="zh-CN" sz="2400" dirty="0" smtClean="0"/>
              <a:t>1 Which places in the world would you like to visit? Make a list of three places and give your reasons.</a:t>
            </a:r>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aphicFrame>
        <p:nvGraphicFramePr>
          <p:cNvPr id="12" name="表格 11"/>
          <p:cNvGraphicFramePr>
            <a:graphicFrameLocks noGrp="1"/>
          </p:cNvGraphicFramePr>
          <p:nvPr/>
        </p:nvGraphicFramePr>
        <p:xfrm>
          <a:off x="1500166" y="3571876"/>
          <a:ext cx="6286544" cy="3216096"/>
        </p:xfrm>
        <a:graphic>
          <a:graphicData uri="http://schemas.openxmlformats.org/drawingml/2006/table">
            <a:tbl>
              <a:tblPr firstRow="1" bandRow="1">
                <a:tableStyleId>{7DF18680-E054-41AD-8BC1-D1AEF772440D}</a:tableStyleId>
              </a:tblPr>
              <a:tblGrid>
                <a:gridCol w="6286544"/>
              </a:tblGrid>
              <a:tr h="4286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baseline="0" dirty="0" smtClean="0">
                          <a:solidFill>
                            <a:schemeClr val="lt1"/>
                          </a:solidFill>
                          <a:latin typeface="+mn-lt"/>
                          <a:ea typeface="+mn-ea"/>
                          <a:cs typeface="+mn-cs"/>
                        </a:rPr>
                        <a:t>Niagara Falls </a:t>
                      </a:r>
                      <a:r>
                        <a:rPr lang="en-US" altLang="zh-CN" sz="2400" dirty="0" smtClean="0"/>
                        <a:t> </a:t>
                      </a:r>
                    </a:p>
                  </a:txBody>
                  <a:tcPr/>
                </a:tc>
              </a:tr>
              <a:tr h="2758896">
                <a:tc>
                  <a: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txBody>
                  <a:tcPr/>
                </a:tc>
              </a:tr>
            </a:tbl>
          </a:graphicData>
        </a:graphic>
      </p:graphicFrame>
      <p:grpSp>
        <p:nvGrpSpPr>
          <p:cNvPr id="15" name="组合 14"/>
          <p:cNvGrpSpPr/>
          <p:nvPr/>
        </p:nvGrpSpPr>
        <p:grpSpPr>
          <a:xfrm>
            <a:off x="1571604" y="4071942"/>
            <a:ext cx="6215106" cy="2357453"/>
            <a:chOff x="1571604" y="4071942"/>
            <a:chExt cx="6215106" cy="2357453"/>
          </a:xfrm>
        </p:grpSpPr>
        <p:sp>
          <p:nvSpPr>
            <p:cNvPr id="13" name="TextBox 12"/>
            <p:cNvSpPr txBox="1"/>
            <p:nvPr/>
          </p:nvSpPr>
          <p:spPr>
            <a:xfrm>
              <a:off x="1571604" y="4071942"/>
              <a:ext cx="2857520" cy="2308324"/>
            </a:xfrm>
            <a:prstGeom prst="rect">
              <a:avLst/>
            </a:prstGeom>
            <a:noFill/>
          </p:spPr>
          <p:txBody>
            <a:bodyPr wrap="square" rtlCol="0">
              <a:spAutoFit/>
            </a:bodyPr>
            <a:lstStyle/>
            <a:p>
              <a:pPr>
                <a:buFont typeface="Arial" pitchFamily="34" charset="0"/>
                <a:buChar char="•"/>
              </a:pPr>
              <a:r>
                <a:rPr lang="en-US" altLang="zh-CN" sz="2400" i="1" dirty="0" smtClean="0">
                  <a:solidFill>
                    <a:srgbClr val="FF0000"/>
                  </a:solidFill>
                </a:rPr>
                <a:t>Niagara Falls is one of the world’s natural wonders, with millions of gallons of water rocketing over the falls every minute. </a:t>
              </a:r>
            </a:p>
          </p:txBody>
        </p:sp>
        <p:pic>
          <p:nvPicPr>
            <p:cNvPr id="17" name="图片 16" descr="rad600-01275083.jpg"/>
            <p:cNvPicPr>
              <a:picLocks noChangeAspect="1"/>
            </p:cNvPicPr>
            <p:nvPr/>
          </p:nvPicPr>
          <p:blipFill>
            <a:blip r:embed="rId4"/>
            <a:stretch>
              <a:fillRect/>
            </a:stretch>
          </p:blipFill>
          <p:spPr>
            <a:xfrm>
              <a:off x="4500562" y="4238630"/>
              <a:ext cx="3286148" cy="2190765"/>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descr="87699.gif">
            <a:hlinkClick r:id="rId2" action="ppaction://hlinksldjump"/>
          </p:cNvPr>
          <p:cNvPicPr>
            <a:picLocks noChangeAspect="1"/>
          </p:cNvPicPr>
          <p:nvPr/>
        </p:nvPicPr>
        <p:blipFill>
          <a:blip r:embed="rId3"/>
          <a:stretch>
            <a:fillRect/>
          </a:stretch>
        </p:blipFill>
        <p:spPr>
          <a:xfrm>
            <a:off x="8501090" y="6357958"/>
            <a:ext cx="466724" cy="466724"/>
          </a:xfrm>
          <a:prstGeom prst="rect">
            <a:avLst/>
          </a:prstGeom>
        </p:spPr>
      </p:pic>
      <p:sp>
        <p:nvSpPr>
          <p:cNvPr id="4" name="矩形 3"/>
          <p:cNvSpPr/>
          <p:nvPr/>
        </p:nvSpPr>
        <p:spPr>
          <a:xfrm>
            <a:off x="0" y="1"/>
            <a:ext cx="9144000" cy="1142984"/>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Opening up</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470526" y="1597871"/>
            <a:ext cx="8202947" cy="830997"/>
          </a:xfrm>
          <a:prstGeom prst="rect">
            <a:avLst/>
          </a:prstGeom>
          <a:noFill/>
        </p:spPr>
        <p:txBody>
          <a:bodyPr wrap="square" rtlCol="0">
            <a:spAutoFit/>
          </a:bodyPr>
          <a:lstStyle/>
          <a:p>
            <a:r>
              <a:rPr lang="en-US" altLang="zh-CN" sz="2400" dirty="0" smtClean="0"/>
              <a:t>What does each of the following quotes mean? Do you agree with them? Why or why not?</a:t>
            </a:r>
          </a:p>
        </p:txBody>
      </p:sp>
      <p:sp>
        <p:nvSpPr>
          <p:cNvPr id="31" name="矩形 30"/>
          <p:cNvSpPr/>
          <p:nvPr/>
        </p:nvSpPr>
        <p:spPr>
          <a:xfrm>
            <a:off x="2286000" y="2967335"/>
            <a:ext cx="4572000" cy="369332"/>
          </a:xfrm>
          <a:prstGeom prst="rect">
            <a:avLst/>
          </a:prstGeom>
        </p:spPr>
        <p:txBody>
          <a:bodyPr>
            <a:spAutoFit/>
          </a:bodyPr>
          <a:lstStyle/>
          <a:p>
            <a:endParaRPr lang="en-US" altLang="zh-CN" dirty="0" smtClean="0"/>
          </a:p>
        </p:txBody>
      </p:sp>
      <p:sp>
        <p:nvSpPr>
          <p:cNvPr id="34" name="矩形 33"/>
          <p:cNvSpPr/>
          <p:nvPr/>
        </p:nvSpPr>
        <p:spPr>
          <a:xfrm>
            <a:off x="3857620" y="4000504"/>
            <a:ext cx="4572000" cy="369332"/>
          </a:xfrm>
          <a:prstGeom prst="rect">
            <a:avLst/>
          </a:prstGeom>
        </p:spPr>
        <p:txBody>
          <a:bodyPr>
            <a:spAutoFit/>
          </a:bodyPr>
          <a:lstStyle/>
          <a:p>
            <a:endParaRPr lang="en-US" altLang="zh-CN" dirty="0" smtClean="0"/>
          </a:p>
        </p:txBody>
      </p:sp>
      <p:sp>
        <p:nvSpPr>
          <p:cNvPr id="35" name="矩形标注 34"/>
          <p:cNvSpPr/>
          <p:nvPr/>
        </p:nvSpPr>
        <p:spPr>
          <a:xfrm>
            <a:off x="470526" y="2571744"/>
            <a:ext cx="7500990" cy="1428760"/>
          </a:xfrm>
          <a:prstGeom prst="wedgeRectCallout">
            <a:avLst>
              <a:gd name="adj1" fmla="val -25044"/>
              <a:gd name="adj2" fmla="val 68880"/>
            </a:avLst>
          </a:prstGeom>
        </p:spPr>
        <p:style>
          <a:lnRef idx="3">
            <a:schemeClr val="lt1"/>
          </a:lnRef>
          <a:fillRef idx="1">
            <a:schemeClr val="accent6"/>
          </a:fillRef>
          <a:effectRef idx="1">
            <a:schemeClr val="accent6"/>
          </a:effectRef>
          <a:fontRef idx="minor">
            <a:schemeClr val="lt1"/>
          </a:fontRef>
        </p:style>
        <p:txBody>
          <a:bodyPr rtlCol="0" anchor="ctr"/>
          <a:lstStyle/>
          <a:p>
            <a:endParaRPr lang="en-US" altLang="zh-CN" sz="2400" dirty="0" smtClean="0"/>
          </a:p>
          <a:p>
            <a:r>
              <a:rPr lang="en-US" altLang="zh-CN" sz="2400" dirty="0" smtClean="0"/>
              <a:t>The real voyage of discovery consists not in seeking new landscapes, but in having new eyes.</a:t>
            </a:r>
          </a:p>
          <a:p>
            <a:pPr algn="r"/>
            <a:r>
              <a:rPr lang="en-US" altLang="zh-CN" sz="2400" dirty="0" smtClean="0"/>
              <a:t>— Marcel Proust</a:t>
            </a:r>
          </a:p>
        </p:txBody>
      </p:sp>
      <p:sp>
        <p:nvSpPr>
          <p:cNvPr id="47" name="TextBox 46"/>
          <p:cNvSpPr txBox="1"/>
          <p:nvPr/>
        </p:nvSpPr>
        <p:spPr>
          <a:xfrm>
            <a:off x="470526" y="4418966"/>
            <a:ext cx="7887688" cy="2308324"/>
          </a:xfrm>
          <a:prstGeom prst="rect">
            <a:avLst/>
          </a:prstGeom>
          <a:noFill/>
        </p:spPr>
        <p:txBody>
          <a:bodyPr wrap="square" rtlCol="0">
            <a:spAutoFit/>
          </a:bodyPr>
          <a:lstStyle/>
          <a:p>
            <a:pPr>
              <a:buFont typeface="Arial" pitchFamily="34" charset="0"/>
              <a:buChar char="•"/>
            </a:pPr>
            <a:r>
              <a:rPr lang="en-US" altLang="zh-CN" sz="2400" i="1" dirty="0" smtClean="0">
                <a:solidFill>
                  <a:srgbClr val="FF0000"/>
                </a:solidFill>
              </a:rPr>
              <a:t>It means that real discovery doesn’t necessarily come from seeking new things; it </a:t>
            </a:r>
            <a:r>
              <a:rPr lang="en-US" altLang="zh-CN" sz="2400" b="1" i="1" dirty="0" smtClean="0">
                <a:solidFill>
                  <a:srgbClr val="0070C0"/>
                </a:solidFill>
              </a:rPr>
              <a:t>lies in </a:t>
            </a:r>
            <a:r>
              <a:rPr lang="en-US" altLang="zh-CN" sz="2400" i="1" dirty="0" smtClean="0">
                <a:solidFill>
                  <a:srgbClr val="FF0000"/>
                </a:solidFill>
              </a:rPr>
              <a:t>seeing things from new perspectives.</a:t>
            </a:r>
          </a:p>
          <a:p>
            <a:pPr>
              <a:buFont typeface="Arial" pitchFamily="34" charset="0"/>
              <a:buChar char="•"/>
            </a:pPr>
            <a:r>
              <a:rPr lang="en-US" altLang="zh-CN" sz="2400" i="1" dirty="0" smtClean="0">
                <a:solidFill>
                  <a:srgbClr val="FF0000"/>
                </a:solidFill>
              </a:rPr>
              <a:t>Yes. If we </a:t>
            </a:r>
            <a:r>
              <a:rPr lang="en-US" altLang="zh-CN" sz="2400" b="1" i="1" dirty="0" smtClean="0">
                <a:solidFill>
                  <a:srgbClr val="0070C0"/>
                </a:solidFill>
              </a:rPr>
              <a:t>pay more attention to </a:t>
            </a:r>
            <a:r>
              <a:rPr lang="en-US" altLang="zh-CN" sz="2400" i="1" dirty="0" smtClean="0">
                <a:solidFill>
                  <a:srgbClr val="FF0000"/>
                </a:solidFill>
              </a:rPr>
              <a:t>the details of our surroundings, we may discover something “new” from our daily routine.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7">
                                            <p:txEl>
                                              <p:pRg st="0" end="0"/>
                                            </p:txEl>
                                          </p:spTgt>
                                        </p:tgtEl>
                                        <p:attrNameLst>
                                          <p:attrName>style.visibility</p:attrName>
                                        </p:attrNameLst>
                                      </p:cBhvr>
                                      <p:to>
                                        <p:strVal val="visible"/>
                                      </p:to>
                                    </p:set>
                                    <p:animEffect transition="in" filter="slide(fromBottom)">
                                      <p:cBhvr>
                                        <p:cTn id="17" dur="500"/>
                                        <p:tgtEl>
                                          <p:spTgt spid="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7">
                                            <p:txEl>
                                              <p:pRg st="1" end="1"/>
                                            </p:txEl>
                                          </p:spTgt>
                                        </p:tgtEl>
                                        <p:attrNameLst>
                                          <p:attrName>style.visibility</p:attrName>
                                        </p:attrNameLst>
                                      </p:cBhvr>
                                      <p:to>
                                        <p:strVal val="visible"/>
                                      </p:to>
                                    </p:set>
                                    <p:animEffect transition="in" filter="slide(fromBottom)">
                                      <p:cBhvr>
                                        <p:cTn id="22" dur="500"/>
                                        <p:tgtEl>
                                          <p:spTgt spid="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80584"/>
            <a:ext cx="7072362" cy="476912"/>
            <a:chOff x="857224" y="1500174"/>
            <a:chExt cx="7072362" cy="476912"/>
          </a:xfrm>
        </p:grpSpPr>
        <p:sp>
          <p:nvSpPr>
            <p:cNvPr id="9" name="矩形 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0" name="TextBox 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p>
          </p:txBody>
        </p:sp>
      </p:grpSp>
      <p:grpSp>
        <p:nvGrpSpPr>
          <p:cNvPr id="3" name="组合 12"/>
          <p:cNvGrpSpPr/>
          <p:nvPr/>
        </p:nvGrpSpPr>
        <p:grpSpPr>
          <a:xfrm>
            <a:off x="714348" y="1785926"/>
            <a:ext cx="3929090" cy="553998"/>
            <a:chOff x="714348" y="1857364"/>
            <a:chExt cx="3929090" cy="553998"/>
          </a:xfrm>
        </p:grpSpPr>
        <p:sp>
          <p:nvSpPr>
            <p:cNvPr id="14" name="TextBox 13"/>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 view</a:t>
              </a:r>
              <a:endParaRPr lang="zh-CN" altLang="en-US" sz="3000" b="1" dirty="0"/>
            </a:p>
          </p:txBody>
        </p:sp>
        <p:sp>
          <p:nvSpPr>
            <p:cNvPr id="16" name="直角三角形 15"/>
            <p:cNvSpPr/>
            <p:nvPr/>
          </p:nvSpPr>
          <p:spPr>
            <a:xfrm rot="13554830">
              <a:off x="1852663"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1142976" y="3037360"/>
            <a:ext cx="6786610" cy="4031873"/>
          </a:xfrm>
          <a:prstGeom prst="rect">
            <a:avLst/>
          </a:prstGeom>
        </p:spPr>
        <p:txBody>
          <a:bodyPr wrap="square">
            <a:spAutoFit/>
          </a:bodyPr>
          <a:lstStyle/>
          <a:p>
            <a:pPr marL="180975" indent="-180975"/>
            <a:r>
              <a:rPr lang="en-US" altLang="zh-CN" sz="2400" dirty="0" smtClean="0"/>
              <a:t>2   Which attracts you more: a natural or a cultural landscape? Why?</a:t>
            </a:r>
          </a:p>
          <a:p>
            <a:pPr marL="638175" lvl="1" indent="-180975">
              <a:buFont typeface="Arial" pitchFamily="34" charset="0"/>
              <a:buChar char="•"/>
            </a:pPr>
            <a:r>
              <a:rPr lang="en-US" altLang="zh-CN" sz="2000" i="1" dirty="0" smtClean="0">
                <a:solidFill>
                  <a:srgbClr val="FF0000"/>
                </a:solidFill>
              </a:rPr>
              <a:t> I </a:t>
            </a:r>
            <a:r>
              <a:rPr lang="en-US" altLang="zh-CN" sz="2000" b="1" i="1" dirty="0" smtClean="0">
                <a:solidFill>
                  <a:schemeClr val="accent1"/>
                </a:solidFill>
              </a:rPr>
              <a:t>prefer</a:t>
            </a:r>
            <a:r>
              <a:rPr lang="en-US" altLang="zh-CN" sz="2000" i="1" dirty="0" smtClean="0">
                <a:solidFill>
                  <a:srgbClr val="FF0000"/>
                </a:solidFill>
              </a:rPr>
              <a:t> a natural landscape. Getting in touch with Mother Nature can take my worries away, and make me come back refreshed and energized with a renewed sense of being and purpose. </a:t>
            </a:r>
          </a:p>
          <a:p>
            <a:pPr marL="638175" lvl="1" indent="-180975">
              <a:buFont typeface="Arial" pitchFamily="34" charset="0"/>
              <a:buChar char="•"/>
            </a:pPr>
            <a:r>
              <a:rPr lang="en-US" altLang="zh-CN" sz="2000" i="1" dirty="0" smtClean="0">
                <a:solidFill>
                  <a:srgbClr val="FF0000"/>
                </a:solidFill>
              </a:rPr>
              <a:t>I </a:t>
            </a:r>
            <a:r>
              <a:rPr lang="en-US" altLang="zh-CN" sz="2000" b="1" i="1" dirty="0" smtClean="0">
                <a:solidFill>
                  <a:schemeClr val="accent1"/>
                </a:solidFill>
              </a:rPr>
              <a:t>prefer</a:t>
            </a:r>
            <a:r>
              <a:rPr lang="en-US" altLang="zh-CN" sz="2000" i="1" dirty="0" smtClean="0">
                <a:solidFill>
                  <a:srgbClr val="FF0000"/>
                </a:solidFill>
              </a:rPr>
              <a:t> a cultural landscape </a:t>
            </a:r>
            <a:r>
              <a:rPr lang="en-US" altLang="zh-CN" sz="2000" b="1" i="1" dirty="0" smtClean="0">
                <a:solidFill>
                  <a:schemeClr val="accent1"/>
                </a:solidFill>
              </a:rPr>
              <a:t>to</a:t>
            </a:r>
            <a:r>
              <a:rPr lang="en-US" altLang="zh-CN" sz="2000" i="1" dirty="0" smtClean="0">
                <a:solidFill>
                  <a:srgbClr val="FF0000"/>
                </a:solidFill>
              </a:rPr>
              <a:t> a natural landscape. Cultural landscape represents the combined works of nature and man, displaying the harmony between humankind and the environment. </a:t>
            </a:r>
          </a:p>
          <a:p>
            <a:pPr marL="638175" lvl="1" indent="-180975">
              <a:buFont typeface="Arial" pitchFamily="34" charset="0"/>
              <a:buChar char="•"/>
            </a:pPr>
            <a:endParaRPr lang="en-US" altLang="zh-CN" sz="2400" i="1" dirty="0" smtClean="0">
              <a:solidFill>
                <a:srgbClr val="FF0000"/>
              </a:solidFill>
            </a:endParaRPr>
          </a:p>
          <a:p>
            <a:pPr marL="638175" lvl="1" indent="-180975">
              <a:buFont typeface="Arial" pitchFamily="34" charset="0"/>
              <a:buChar char="•"/>
            </a:pPr>
            <a:endParaRPr lang="en-US" altLang="zh-CN" sz="2400" i="1" dirty="0" smtClean="0">
              <a:solidFill>
                <a:srgbClr val="FF0000"/>
              </a:solidFill>
            </a:endParaRPr>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slide(fromBottom)">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slide(fromBottom)">
                                      <p:cBhvr>
                                        <p:cTn id="17"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714348" y="1214422"/>
            <a:ext cx="1727717"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Viewing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80584"/>
            <a:ext cx="7072362" cy="476912"/>
            <a:chOff x="857224" y="1500174"/>
            <a:chExt cx="7072362" cy="476912"/>
          </a:xfrm>
        </p:grpSpPr>
        <p:sp>
          <p:nvSpPr>
            <p:cNvPr id="9" name="矩形 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10" name="TextBox 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the questions.</a:t>
              </a:r>
            </a:p>
          </p:txBody>
        </p:sp>
      </p:grpSp>
      <p:grpSp>
        <p:nvGrpSpPr>
          <p:cNvPr id="3" name="组合 12"/>
          <p:cNvGrpSpPr/>
          <p:nvPr/>
        </p:nvGrpSpPr>
        <p:grpSpPr>
          <a:xfrm>
            <a:off x="714348" y="1785926"/>
            <a:ext cx="3929090" cy="553998"/>
            <a:chOff x="714348" y="1857364"/>
            <a:chExt cx="3929090" cy="553998"/>
          </a:xfrm>
        </p:grpSpPr>
        <p:sp>
          <p:nvSpPr>
            <p:cNvPr id="14" name="TextBox 13"/>
            <p:cNvSpPr txBox="1"/>
            <p:nvPr/>
          </p:nvSpPr>
          <p:spPr>
            <a:xfrm>
              <a:off x="714348" y="1857364"/>
              <a:ext cx="3929090" cy="553998"/>
            </a:xfrm>
            <a:prstGeom prst="rect">
              <a:avLst/>
            </a:prstGeom>
            <a:noFill/>
          </p:spPr>
          <p:txBody>
            <a:bodyPr wrap="square" rtlCol="0">
              <a:spAutoFit/>
            </a:bodyPr>
            <a:lstStyle/>
            <a:p>
              <a:r>
                <a:rPr lang="en-US" altLang="zh-CN" sz="3000" b="1" dirty="0" smtClean="0">
                  <a:solidFill>
                    <a:schemeClr val="accent5">
                      <a:lumMod val="75000"/>
                    </a:schemeClr>
                  </a:solidFill>
                </a:rPr>
                <a:t>AFTER</a:t>
              </a:r>
              <a:r>
                <a:rPr lang="en-US" altLang="zh-CN" sz="3000" b="1" dirty="0" smtClean="0"/>
                <a:t>    you view</a:t>
              </a:r>
              <a:endParaRPr lang="zh-CN" altLang="en-US" sz="3000" b="1" dirty="0"/>
            </a:p>
          </p:txBody>
        </p:sp>
        <p:sp>
          <p:nvSpPr>
            <p:cNvPr id="16" name="直角三角形 15"/>
            <p:cNvSpPr/>
            <p:nvPr/>
          </p:nvSpPr>
          <p:spPr>
            <a:xfrm rot="13554830">
              <a:off x="1852663" y="2081807"/>
              <a:ext cx="144000" cy="144000"/>
            </a:xfrm>
            <a:prstGeom prst="r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1142976" y="3037360"/>
            <a:ext cx="6786610" cy="2677656"/>
          </a:xfrm>
          <a:prstGeom prst="rect">
            <a:avLst/>
          </a:prstGeom>
        </p:spPr>
        <p:txBody>
          <a:bodyPr wrap="square">
            <a:spAutoFit/>
          </a:bodyPr>
          <a:lstStyle/>
          <a:p>
            <a:pPr marL="180975" indent="-180975"/>
            <a:r>
              <a:rPr lang="en-US" altLang="zh-CN" sz="2400" dirty="0" smtClean="0"/>
              <a:t>3   How does your intelligence change as you get older? Why?</a:t>
            </a:r>
          </a:p>
          <a:p>
            <a:pPr marL="180975" indent="-180975"/>
            <a:endParaRPr lang="en-US" altLang="zh-CN" sz="2400" dirty="0" smtClean="0"/>
          </a:p>
          <a:p>
            <a:pPr marL="638175" lvl="1" indent="-180975">
              <a:buFont typeface="Arial" pitchFamily="34" charset="0"/>
              <a:buChar char="•"/>
            </a:pPr>
            <a:r>
              <a:rPr lang="en-US" altLang="zh-CN" sz="2400" i="1" dirty="0" smtClean="0">
                <a:solidFill>
                  <a:srgbClr val="FF0000"/>
                </a:solidFill>
              </a:rPr>
              <a:t> I think my intelligence </a:t>
            </a:r>
            <a:r>
              <a:rPr lang="en-US" altLang="zh-CN" sz="2400" b="1" i="1" dirty="0" smtClean="0">
                <a:solidFill>
                  <a:schemeClr val="accent1"/>
                </a:solidFill>
              </a:rPr>
              <a:t>grows progressively </a:t>
            </a:r>
            <a:r>
              <a:rPr lang="en-US" altLang="zh-CN" sz="2400" i="1" dirty="0" smtClean="0">
                <a:solidFill>
                  <a:srgbClr val="FF0000"/>
                </a:solidFill>
              </a:rPr>
              <a:t>as I get older by </a:t>
            </a:r>
            <a:r>
              <a:rPr lang="en-US" altLang="zh-CN" sz="2400" b="1" i="1" dirty="0" smtClean="0">
                <a:solidFill>
                  <a:schemeClr val="accent1"/>
                </a:solidFill>
              </a:rPr>
              <a:t>interacting with </a:t>
            </a:r>
            <a:r>
              <a:rPr lang="en-US" altLang="zh-CN" sz="2400" i="1" dirty="0" smtClean="0">
                <a:solidFill>
                  <a:srgbClr val="FF0000"/>
                </a:solidFill>
              </a:rPr>
              <a:t>the natural environment and various kinds of people around us.</a:t>
            </a:r>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slide(fromBottom)">
                                      <p:cBhvr>
                                        <p:cTn id="17"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5" name="组合 26"/>
          <p:cNvGrpSpPr/>
          <p:nvPr/>
        </p:nvGrpSpPr>
        <p:grpSpPr>
          <a:xfrm>
            <a:off x="785786" y="2023394"/>
            <a:ext cx="7429552" cy="846244"/>
            <a:chOff x="857224" y="1500174"/>
            <a:chExt cx="7072362" cy="846244"/>
          </a:xfrm>
        </p:grpSpPr>
        <p:sp>
          <p:nvSpPr>
            <p:cNvPr id="6" name="矩形 5"/>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7" name="TextBox 6"/>
            <p:cNvSpPr txBox="1"/>
            <p:nvPr/>
          </p:nvSpPr>
          <p:spPr>
            <a:xfrm>
              <a:off x="1214414" y="1515421"/>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Listen to three conversations and check the true statements.  </a:t>
              </a:r>
            </a:p>
          </p:txBody>
        </p:sp>
      </p:grpSp>
      <p:pic>
        <p:nvPicPr>
          <p:cNvPr id="13" name="图片 12"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5" name="矩形 14"/>
          <p:cNvSpPr/>
          <p:nvPr/>
        </p:nvSpPr>
        <p:spPr>
          <a:xfrm>
            <a:off x="1214414" y="3000372"/>
            <a:ext cx="7715304" cy="3416320"/>
          </a:xfrm>
          <a:prstGeom prst="rect">
            <a:avLst/>
          </a:prstGeom>
        </p:spPr>
        <p:txBody>
          <a:bodyPr wrap="square">
            <a:spAutoFit/>
          </a:bodyPr>
          <a:lstStyle/>
          <a:p>
            <a:pPr marL="396000" indent="-432000"/>
            <a:r>
              <a:rPr lang="en-US" altLang="zh-CN" sz="2400" i="1" dirty="0" smtClean="0">
                <a:solidFill>
                  <a:srgbClr val="FF0000"/>
                </a:solidFill>
              </a:rPr>
              <a:t>      </a:t>
            </a:r>
            <a:r>
              <a:rPr lang="en-US" altLang="zh-CN" sz="2400" dirty="0" smtClean="0">
                <a:solidFill>
                  <a:srgbClr val="FF0000"/>
                </a:solidFill>
              </a:rPr>
              <a:t>1</a:t>
            </a:r>
            <a:r>
              <a:rPr lang="en-US" altLang="zh-CN" sz="2400" i="1" dirty="0" smtClean="0">
                <a:solidFill>
                  <a:srgbClr val="FF0000"/>
                </a:solidFill>
              </a:rPr>
              <a:t> The inquirer in Conversation 1 </a:t>
            </a:r>
            <a:r>
              <a:rPr lang="en-US" altLang="zh-CN" sz="2400" b="1" i="1" dirty="0" smtClean="0">
                <a:solidFill>
                  <a:schemeClr val="accent1"/>
                </a:solidFill>
              </a:rPr>
              <a:t>needs</a:t>
            </a:r>
            <a:r>
              <a:rPr lang="en-US" altLang="zh-CN" sz="2400" i="1" dirty="0" smtClean="0">
                <a:solidFill>
                  <a:srgbClr val="FF0000"/>
                </a:solidFill>
              </a:rPr>
              <a:t> to take a bus to go to the carnival.</a:t>
            </a:r>
          </a:p>
          <a:p>
            <a:pPr marL="396000" indent="-432000"/>
            <a:r>
              <a:rPr lang="en-US" altLang="zh-CN" sz="2400" i="1" dirty="0" smtClean="0">
                <a:solidFill>
                  <a:srgbClr val="FF0000"/>
                </a:solidFill>
              </a:rPr>
              <a:t>      </a:t>
            </a:r>
            <a:r>
              <a:rPr lang="en-US" altLang="zh-CN" sz="2400" dirty="0" smtClean="0">
                <a:solidFill>
                  <a:srgbClr val="FF0000"/>
                </a:solidFill>
              </a:rPr>
              <a:t>2 </a:t>
            </a:r>
            <a:r>
              <a:rPr lang="en-US" altLang="zh-CN" sz="2400" i="1" dirty="0" smtClean="0">
                <a:solidFill>
                  <a:srgbClr val="FF0000"/>
                </a:solidFill>
              </a:rPr>
              <a:t>The inquirer in Conversation 2 learns that the cinema </a:t>
            </a:r>
            <a:r>
              <a:rPr lang="en-US" altLang="zh-CN" sz="2400" b="1" i="1" dirty="0" smtClean="0">
                <a:solidFill>
                  <a:schemeClr val="accent1"/>
                </a:solidFill>
              </a:rPr>
              <a:t>is</a:t>
            </a:r>
            <a:r>
              <a:rPr lang="en-US" altLang="zh-CN" sz="2400" i="1" dirty="0" smtClean="0">
                <a:solidFill>
                  <a:srgbClr val="FF0000"/>
                </a:solidFill>
              </a:rPr>
              <a:t> just beside the Plaza Hotel.</a:t>
            </a:r>
          </a:p>
          <a:p>
            <a:pPr marL="432000" indent="-396000"/>
            <a:r>
              <a:rPr lang="en-US" altLang="zh-CN" sz="2400" i="1" dirty="0" smtClean="0">
                <a:solidFill>
                  <a:srgbClr val="FF0000"/>
                </a:solidFill>
              </a:rPr>
              <a:t>      </a:t>
            </a:r>
            <a:r>
              <a:rPr lang="en-US" altLang="zh-CN" sz="2400" dirty="0" smtClean="0">
                <a:solidFill>
                  <a:srgbClr val="FF0000"/>
                </a:solidFill>
              </a:rPr>
              <a:t>3 The inquirer in Conversation 3 will see a restaurant before arriving at the Grand Motel</a:t>
            </a:r>
            <a:endParaRPr lang="en-US" altLang="zh-CN" sz="2400" i="1" dirty="0" smtClean="0">
              <a:solidFill>
                <a:srgbClr val="FF0000"/>
              </a:solidFill>
            </a:endParaRPr>
          </a:p>
          <a:p>
            <a:pPr marL="180975" indent="-180975"/>
            <a:endParaRPr lang="en-US" altLang="zh-CN" sz="2400" i="1" dirty="0" smtClean="0">
              <a:solidFill>
                <a:srgbClr val="FF0000"/>
              </a:solidFill>
            </a:endParaRPr>
          </a:p>
          <a:p>
            <a:pPr marL="180975" indent="-180975"/>
            <a:endParaRPr lang="en-US" altLang="zh-CN" sz="2400" i="1" dirty="0" smtClean="0">
              <a:solidFill>
                <a:srgbClr val="FF0000"/>
              </a:solidFill>
            </a:endParaRPr>
          </a:p>
          <a:p>
            <a:pPr marL="180975" indent="-180975"/>
            <a:endParaRPr lang="en-US" altLang="zh-CN" sz="2400" i="1" dirty="0" smtClean="0">
              <a:solidFill>
                <a:srgbClr val="FF0000"/>
              </a:solidFill>
            </a:endParaRPr>
          </a:p>
        </p:txBody>
      </p:sp>
      <p:grpSp>
        <p:nvGrpSpPr>
          <p:cNvPr id="19" name="组合 43"/>
          <p:cNvGrpSpPr/>
          <p:nvPr/>
        </p:nvGrpSpPr>
        <p:grpSpPr>
          <a:xfrm>
            <a:off x="1357290" y="4500570"/>
            <a:ext cx="300082" cy="369332"/>
            <a:chOff x="1785918" y="2643182"/>
            <a:chExt cx="300082" cy="369332"/>
          </a:xfrm>
        </p:grpSpPr>
        <p:sp>
          <p:nvSpPr>
            <p:cNvPr id="20" name="矩形 19"/>
            <p:cNvSpPr/>
            <p:nvPr/>
          </p:nvSpPr>
          <p:spPr>
            <a:xfrm>
              <a:off x="1857356" y="2770632"/>
              <a:ext cx="142876" cy="14287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785918" y="2643182"/>
              <a:ext cx="300082" cy="369332"/>
            </a:xfrm>
            <a:prstGeom prst="rect">
              <a:avLst/>
            </a:prstGeom>
          </p:spPr>
          <p:txBody>
            <a:bodyPr wrap="none">
              <a:spAutoFit/>
            </a:bodyPr>
            <a:lstStyle/>
            <a:p>
              <a:r>
                <a:rPr lang="zh-CN" altLang="en-US" dirty="0" smtClean="0">
                  <a:solidFill>
                    <a:srgbClr val="FF0000"/>
                  </a:solidFill>
                </a:rPr>
                <a:t>√</a:t>
              </a:r>
              <a:endParaRPr lang="zh-CN" altLang="en-US" dirty="0">
                <a:solidFill>
                  <a:srgbClr val="FF0000"/>
                </a:solidFill>
              </a:endParaRPr>
            </a:p>
          </p:txBody>
        </p:sp>
      </p:grpSp>
      <p:sp>
        <p:nvSpPr>
          <p:cNvPr id="12" name="矩形标注 11"/>
          <p:cNvSpPr/>
          <p:nvPr/>
        </p:nvSpPr>
        <p:spPr>
          <a:xfrm>
            <a:off x="5500694" y="2714620"/>
            <a:ext cx="2286016" cy="357190"/>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dirty="0" smtClean="0">
                <a:solidFill>
                  <a:srgbClr val="FF0000"/>
                </a:solidFill>
              </a:rPr>
              <a:t>Doesn’t need</a:t>
            </a:r>
            <a:endParaRPr lang="zh-CN" altLang="en-US" sz="2400" dirty="0">
              <a:solidFill>
                <a:srgbClr val="FF0000"/>
              </a:solidFill>
            </a:endParaRPr>
          </a:p>
        </p:txBody>
      </p:sp>
      <p:sp>
        <p:nvSpPr>
          <p:cNvPr id="14" name="矩形标注 13"/>
          <p:cNvSpPr/>
          <p:nvPr/>
        </p:nvSpPr>
        <p:spPr>
          <a:xfrm>
            <a:off x="8001024" y="3500438"/>
            <a:ext cx="1071570" cy="285752"/>
          </a:xfrm>
          <a:prstGeom prst="wedgeRectCallout">
            <a:avLst>
              <a:gd name="adj1" fmla="val -5711"/>
              <a:gd name="adj2" fmla="val 7060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dirty="0" smtClean="0">
                <a:solidFill>
                  <a:srgbClr val="FF0000"/>
                </a:solidFill>
              </a:rPr>
              <a:t>Is not</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Bottom)">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xEl>
                                              <p:pRg st="1" end="1"/>
                                            </p:txEl>
                                          </p:spTgt>
                                        </p:tgtEl>
                                        <p:attrNameLst>
                                          <p:attrName>style.visibility</p:attrName>
                                        </p:attrNameLst>
                                      </p:cBhvr>
                                      <p:to>
                                        <p:strVal val="visible"/>
                                      </p:to>
                                    </p:set>
                                    <p:animEffect transition="in" filter="fade">
                                      <p:cBhvr>
                                        <p:cTn id="22" dur="500"/>
                                        <p:tgtEl>
                                          <p:spTgt spid="1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slide(fromBottom)">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xEl>
                                              <p:pRg st="2" end="2"/>
                                            </p:txEl>
                                          </p:spTgt>
                                        </p:tgtEl>
                                        <p:attrNameLst>
                                          <p:attrName>style.visibility</p:attrName>
                                        </p:attrNameLst>
                                      </p:cBhvr>
                                      <p:to>
                                        <p:strVal val="visible"/>
                                      </p:to>
                                    </p:set>
                                    <p:animEffect transition="in" filter="fade">
                                      <p:cBhvr>
                                        <p:cTn id="32" dur="500"/>
                                        <p:tgtEl>
                                          <p:spTgt spid="1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12" grpId="0" animBg="1"/>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已买图片\图片\情侣\TWM1337651827_M.jpg;.jpg"/>
          <p:cNvPicPr>
            <a:picLocks noChangeAspect="1" noChangeArrowheads="1"/>
          </p:cNvPicPr>
          <p:nvPr/>
        </p:nvPicPr>
        <p:blipFill>
          <a:blip r:embed="rId2"/>
          <a:stretch>
            <a:fillRect/>
          </a:stretch>
        </p:blipFill>
        <p:spPr bwMode="auto">
          <a:xfrm>
            <a:off x="1309640" y="3286973"/>
            <a:ext cx="3024239" cy="2713795"/>
          </a:xfrm>
          <a:prstGeom prst="rect">
            <a:avLst/>
          </a:prstGeom>
          <a:noFill/>
        </p:spPr>
      </p:pic>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928802"/>
            <a:ext cx="7072362" cy="868552"/>
            <a:chOff x="857224" y="1500174"/>
            <a:chExt cx="7072362" cy="868552"/>
          </a:xfrm>
        </p:grpSpPr>
        <p:sp>
          <p:nvSpPr>
            <p:cNvPr id="6" name="矩形 5"/>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7" name="TextBox 6"/>
            <p:cNvSpPr txBox="1"/>
            <p:nvPr/>
          </p:nvSpPr>
          <p:spPr>
            <a:xfrm>
              <a:off x="1214414" y="1537729"/>
              <a:ext cx="6715172" cy="830997"/>
            </a:xfrm>
            <a:prstGeom prst="rect">
              <a:avLst/>
            </a:prstGeom>
            <a:noFill/>
          </p:spPr>
          <p:txBody>
            <a:bodyPr wrap="square" rtlCol="0">
              <a:spAutoFit/>
            </a:bodyPr>
            <a:lstStyle/>
            <a:p>
              <a:r>
                <a:rPr lang="en-US" altLang="zh-CN" sz="2400" dirty="0" smtClean="0">
                  <a:latin typeface="Arial" pitchFamily="34" charset="0"/>
                  <a:cs typeface="Arial" pitchFamily="34" charset="0"/>
                </a:rPr>
                <a:t>Read the table. Then listen to the conversation and complete the table.</a:t>
              </a:r>
            </a:p>
          </p:txBody>
        </p:sp>
      </p:grpSp>
      <p:sp>
        <p:nvSpPr>
          <p:cNvPr id="8" name="矩形 7"/>
          <p:cNvSpPr/>
          <p:nvPr/>
        </p:nvSpPr>
        <p:spPr>
          <a:xfrm>
            <a:off x="5000628" y="3000372"/>
            <a:ext cx="6072230" cy="4154984"/>
          </a:xfrm>
          <a:prstGeom prst="rect">
            <a:avLst/>
          </a:prstGeom>
        </p:spPr>
        <p:txBody>
          <a:bodyPr wrap="square">
            <a:spAutoFit/>
          </a:bodyPr>
          <a:lstStyle/>
          <a:p>
            <a:r>
              <a:rPr lang="en-US" altLang="zh-CN" sz="2400" i="1" dirty="0" smtClean="0">
                <a:solidFill>
                  <a:srgbClr val="FF0000"/>
                </a:solidFill>
              </a:rPr>
              <a:t>1) trying to get to </a:t>
            </a:r>
          </a:p>
          <a:p>
            <a:r>
              <a:rPr lang="en-US" altLang="zh-CN" sz="2400" i="1" dirty="0" smtClean="0">
                <a:solidFill>
                  <a:srgbClr val="FF0000"/>
                </a:solidFill>
              </a:rPr>
              <a:t>2) takes about 10 minutes </a:t>
            </a:r>
          </a:p>
          <a:p>
            <a:r>
              <a:rPr lang="en-US" altLang="zh-CN" sz="2400" i="1" dirty="0" smtClean="0">
                <a:solidFill>
                  <a:srgbClr val="FF0000"/>
                </a:solidFill>
              </a:rPr>
              <a:t>3) looking for </a:t>
            </a:r>
          </a:p>
          <a:p>
            <a:r>
              <a:rPr lang="en-US" altLang="zh-CN" sz="2400" i="1" dirty="0" smtClean="0">
                <a:solidFill>
                  <a:srgbClr val="FF0000"/>
                </a:solidFill>
              </a:rPr>
              <a:t>4) right way </a:t>
            </a:r>
          </a:p>
          <a:p>
            <a:r>
              <a:rPr lang="en-US" altLang="zh-CN" sz="2400" i="1" dirty="0" smtClean="0">
                <a:solidFill>
                  <a:srgbClr val="FF0000"/>
                </a:solidFill>
              </a:rPr>
              <a:t>5) take the first left </a:t>
            </a:r>
          </a:p>
          <a:p>
            <a:r>
              <a:rPr lang="en-US" altLang="zh-CN" sz="2400" i="1" dirty="0" smtClean="0">
                <a:solidFill>
                  <a:srgbClr val="FF0000"/>
                </a:solidFill>
              </a:rPr>
              <a:t>6) until you reach </a:t>
            </a:r>
          </a:p>
          <a:p>
            <a:r>
              <a:rPr lang="en-US" altLang="zh-CN" sz="2400" i="1" dirty="0" smtClean="0">
                <a:solidFill>
                  <a:srgbClr val="FF0000"/>
                </a:solidFill>
              </a:rPr>
              <a:t>7) want to get to </a:t>
            </a:r>
          </a:p>
          <a:p>
            <a:r>
              <a:rPr lang="en-US" altLang="zh-CN" sz="2400" i="1" dirty="0" smtClean="0">
                <a:solidFill>
                  <a:srgbClr val="FF0000"/>
                </a:solidFill>
              </a:rPr>
              <a:t>8) Is it far </a:t>
            </a:r>
          </a:p>
          <a:p>
            <a:r>
              <a:rPr lang="en-US" altLang="zh-CN" sz="2400" i="1" dirty="0" smtClean="0">
                <a:solidFill>
                  <a:srgbClr val="FF0000"/>
                </a:solidFill>
              </a:rPr>
              <a:t>9) Go left </a:t>
            </a:r>
          </a:p>
          <a:p>
            <a:r>
              <a:rPr lang="en-US" altLang="zh-CN" sz="2400" i="1" dirty="0" smtClean="0">
                <a:solidFill>
                  <a:srgbClr val="FF0000"/>
                </a:solidFill>
              </a:rPr>
              <a:t>10) on the left</a:t>
            </a:r>
          </a:p>
          <a:p>
            <a:r>
              <a:rPr lang="en-US" altLang="zh-CN" sz="2400" i="1" dirty="0" smtClean="0">
                <a:solidFill>
                  <a:srgbClr val="FF0000"/>
                </a:solidFill>
              </a:rPr>
              <a:t>   </a:t>
            </a:r>
          </a:p>
        </p:txBody>
      </p:sp>
      <p:pic>
        <p:nvPicPr>
          <p:cNvPr id="9" name="图片 8" descr="87699.gif">
            <a:hlinkClick r:id="rId3" action="ppaction://hlinksldjump"/>
          </p:cNvPr>
          <p:cNvPicPr>
            <a:picLocks noChangeAspect="1"/>
          </p:cNvPicPr>
          <p:nvPr/>
        </p:nvPicPr>
        <p:blipFill>
          <a:blip r:embed="rId4"/>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dissolv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slide(fromBottom)">
                                      <p:cBhvr>
                                        <p:cTn id="16" dur="500"/>
                                        <p:tgtEl>
                                          <p:spTgt spid="8">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slide(fromBottom)">
                                      <p:cBhvr>
                                        <p:cTn id="21" dur="500"/>
                                        <p:tgtEl>
                                          <p:spTgt spid="8">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slide(fromBottom)">
                                      <p:cBhvr>
                                        <p:cTn id="26" dur="500"/>
                                        <p:tgtEl>
                                          <p:spTgt spid="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Effect transition="in" filter="slide(fromBottom)">
                                      <p:cBhvr>
                                        <p:cTn id="31" dur="500"/>
                                        <p:tgtEl>
                                          <p:spTgt spid="8">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8">
                                            <p:txEl>
                                              <p:pRg st="4" end="4"/>
                                            </p:txEl>
                                          </p:spTgt>
                                        </p:tgtEl>
                                        <p:attrNameLst>
                                          <p:attrName>style.visibility</p:attrName>
                                        </p:attrNameLst>
                                      </p:cBhvr>
                                      <p:to>
                                        <p:strVal val="visible"/>
                                      </p:to>
                                    </p:set>
                                    <p:animEffect transition="in" filter="slide(fromBottom)">
                                      <p:cBhvr>
                                        <p:cTn id="36" dur="500"/>
                                        <p:tgtEl>
                                          <p:spTgt spid="8">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Effect transition="in" filter="slide(fromBottom)">
                                      <p:cBhvr>
                                        <p:cTn id="41" dur="500"/>
                                        <p:tgtEl>
                                          <p:spTgt spid="8">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8">
                                            <p:txEl>
                                              <p:pRg st="6" end="6"/>
                                            </p:txEl>
                                          </p:spTgt>
                                        </p:tgtEl>
                                        <p:attrNameLst>
                                          <p:attrName>style.visibility</p:attrName>
                                        </p:attrNameLst>
                                      </p:cBhvr>
                                      <p:to>
                                        <p:strVal val="visible"/>
                                      </p:to>
                                    </p:set>
                                    <p:animEffect transition="in" filter="slide(fromBottom)">
                                      <p:cBhvr>
                                        <p:cTn id="46" dur="500"/>
                                        <p:tgtEl>
                                          <p:spTgt spid="8">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animEffect transition="in" filter="slide(fromBottom)">
                                      <p:cBhvr>
                                        <p:cTn id="51" dur="500"/>
                                        <p:tgtEl>
                                          <p:spTgt spid="8">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8">
                                            <p:txEl>
                                              <p:pRg st="8" end="8"/>
                                            </p:txEl>
                                          </p:spTgt>
                                        </p:tgtEl>
                                        <p:attrNameLst>
                                          <p:attrName>style.visibility</p:attrName>
                                        </p:attrNameLst>
                                      </p:cBhvr>
                                      <p:to>
                                        <p:strVal val="visible"/>
                                      </p:to>
                                    </p:set>
                                    <p:animEffect transition="in" filter="slide(fromBottom)">
                                      <p:cBhvr>
                                        <p:cTn id="56" dur="500"/>
                                        <p:tgtEl>
                                          <p:spTgt spid="8">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8">
                                            <p:txEl>
                                              <p:pRg st="9" end="9"/>
                                            </p:txEl>
                                          </p:spTgt>
                                        </p:tgtEl>
                                        <p:attrNameLst>
                                          <p:attrName>style.visibility</p:attrName>
                                        </p:attrNameLst>
                                      </p:cBhvr>
                                      <p:to>
                                        <p:strVal val="visible"/>
                                      </p:to>
                                    </p:set>
                                    <p:animEffect transition="in" filter="slide(fromBottom)">
                                      <p:cBhvr>
                                        <p:cTn id="61" dur="500"/>
                                        <p:tgtEl>
                                          <p:spTgt spid="8">
                                            <p:txEl>
                                              <p:pRg st="9" end="9"/>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8">
                                            <p:txEl>
                                              <p:pRg st="10" end="10"/>
                                            </p:txEl>
                                          </p:spTgt>
                                        </p:tgtEl>
                                        <p:attrNameLst>
                                          <p:attrName>style.visibility</p:attrName>
                                        </p:attrNameLst>
                                      </p:cBhvr>
                                      <p:to>
                                        <p:strVal val="visible"/>
                                      </p:to>
                                    </p:set>
                                    <p:animEffect transition="in" filter="slide(fromBottom)">
                                      <p:cBhvr>
                                        <p:cTn id="66"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87699.gif">
            <a:hlinkClick r:id="rId2" action="ppaction://hlinksldjump"/>
          </p:cNvPr>
          <p:cNvPicPr>
            <a:picLocks noChangeAspect="1"/>
          </p:cNvPicPr>
          <p:nvPr/>
        </p:nvPicPr>
        <p:blipFill>
          <a:blip r:embed="rId3"/>
          <a:stretch>
            <a:fillRect/>
          </a:stretch>
        </p:blipFill>
        <p:spPr>
          <a:xfrm>
            <a:off x="8534432" y="6215082"/>
            <a:ext cx="466724" cy="466724"/>
          </a:xfrm>
          <a:prstGeom prst="rect">
            <a:avLst/>
          </a:prstGeom>
        </p:spPr>
      </p:pic>
      <p:graphicFrame>
        <p:nvGraphicFramePr>
          <p:cNvPr id="7" name="表格 6"/>
          <p:cNvGraphicFramePr>
            <a:graphicFrameLocks noGrp="1"/>
          </p:cNvGraphicFramePr>
          <p:nvPr/>
        </p:nvGraphicFramePr>
        <p:xfrm>
          <a:off x="714348" y="2037414"/>
          <a:ext cx="7858180" cy="4391982"/>
        </p:xfrm>
        <a:graphic>
          <a:graphicData uri="http://schemas.openxmlformats.org/drawingml/2006/table">
            <a:tbl>
              <a:tblPr firstRow="1" bandRow="1">
                <a:tableStyleId>{F2DE63D5-997A-4646-A377-4702673A728D}</a:tableStyleId>
              </a:tblPr>
              <a:tblGrid>
                <a:gridCol w="7858180"/>
              </a:tblGrid>
              <a:tr h="464193">
                <a:tc>
                  <a:txBody>
                    <a:bodyPr/>
                    <a:lstStyle/>
                    <a:p>
                      <a:pPr algn="ctr"/>
                      <a:r>
                        <a:rPr lang="en-US" altLang="zh-CN" sz="2000" b="0" i="1" dirty="0" smtClean="0"/>
                        <a:t>Additional</a:t>
                      </a:r>
                      <a:r>
                        <a:rPr lang="en-US" altLang="zh-CN" sz="2000" b="0" i="1" baseline="0" dirty="0" smtClean="0"/>
                        <a:t> Tips</a:t>
                      </a:r>
                      <a:endParaRPr lang="zh-CN" altLang="en-US" sz="2000" b="0" i="1" dirty="0"/>
                    </a:p>
                  </a:txBody>
                  <a:tcPr/>
                </a:tc>
              </a:tr>
              <a:tr h="1249751">
                <a:tc>
                  <a:txBody>
                    <a:bodyPr/>
                    <a:lstStyle/>
                    <a:p>
                      <a:r>
                        <a:rPr lang="en-US" altLang="zh-CN" sz="2400" b="1" dirty="0" smtClean="0"/>
                        <a:t>Asking for and</a:t>
                      </a:r>
                      <a:r>
                        <a:rPr lang="en-US" altLang="zh-CN" sz="2400" b="1" baseline="0" dirty="0" smtClean="0"/>
                        <a:t> giving directions</a:t>
                      </a:r>
                      <a:endParaRPr lang="en-US" altLang="zh-CN" sz="2400" b="1" dirty="0" smtClean="0"/>
                    </a:p>
                    <a:p>
                      <a:pPr>
                        <a:buClr>
                          <a:srgbClr val="993300"/>
                        </a:buClr>
                        <a:buSzPct val="60000"/>
                        <a:buFont typeface="Wingdings" pitchFamily="2" charset="2"/>
                        <a:buNone/>
                      </a:pPr>
                      <a:r>
                        <a:rPr lang="en-US" altLang="zh-CN" sz="2000" b="0" dirty="0" smtClean="0"/>
                        <a:t>Asking for directions is a useful speaking skill in our daily life, especially for those people who are new to a place</a:t>
                      </a:r>
                      <a:r>
                        <a:rPr lang="en-US" altLang="zh-CN" sz="2000" baseline="0" dirty="0" smtClean="0"/>
                        <a:t>.</a:t>
                      </a:r>
                      <a:r>
                        <a:rPr lang="en-US" altLang="zh-CN" sz="2000" b="1" dirty="0" smtClean="0"/>
                        <a:t> </a:t>
                      </a:r>
                      <a:endParaRPr lang="en-US" altLang="zh-CN" sz="2000" dirty="0" smtClean="0"/>
                    </a:p>
                  </a:txBody>
                  <a:tcPr/>
                </a:tc>
              </a:tr>
              <a:tr h="2678038">
                <a:tc>
                  <a: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a:txBody>
                  <a:tcPr/>
                </a:tc>
              </a:tr>
            </a:tbl>
          </a:graphicData>
        </a:graphic>
      </p:graphicFrame>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071546"/>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sp>
        <p:nvSpPr>
          <p:cNvPr id="9" name="TextBox 8"/>
          <p:cNvSpPr txBox="1"/>
          <p:nvPr/>
        </p:nvSpPr>
        <p:spPr>
          <a:xfrm>
            <a:off x="725404" y="1517680"/>
            <a:ext cx="2489274" cy="553998"/>
          </a:xfrm>
          <a:prstGeom prst="rect">
            <a:avLst/>
          </a:prstGeom>
          <a:noFill/>
        </p:spPr>
        <p:txBody>
          <a:bodyPr wrap="square" rtlCol="0">
            <a:spAutoFit/>
          </a:bodyPr>
          <a:lstStyle/>
          <a:p>
            <a:r>
              <a:rPr lang="en-US" altLang="zh-CN" sz="3000" b="1" dirty="0" smtClean="0">
                <a:solidFill>
                  <a:srgbClr val="993300"/>
                </a:solidFill>
              </a:rPr>
              <a:t>Speaking skills</a:t>
            </a:r>
            <a:endParaRPr lang="zh-CN" altLang="en-US" sz="3000" b="1" dirty="0">
              <a:solidFill>
                <a:srgbClr val="993300"/>
              </a:solidFill>
            </a:endParaRPr>
          </a:p>
        </p:txBody>
      </p:sp>
      <p:graphicFrame>
        <p:nvGraphicFramePr>
          <p:cNvPr id="11" name="表格 10"/>
          <p:cNvGraphicFramePr>
            <a:graphicFrameLocks noGrp="1"/>
          </p:cNvGraphicFramePr>
          <p:nvPr/>
        </p:nvGraphicFramePr>
        <p:xfrm>
          <a:off x="714348" y="3554152"/>
          <a:ext cx="7786742" cy="2946682"/>
        </p:xfrm>
        <a:graphic>
          <a:graphicData uri="http://schemas.openxmlformats.org/drawingml/2006/table">
            <a:tbl>
              <a:tblPr firstRow="1" bandRow="1">
                <a:tableStyleId>{0505E3EF-67EA-436B-97B2-0124C06EBD24}</a:tableStyleId>
              </a:tblPr>
              <a:tblGrid>
                <a:gridCol w="3893371"/>
                <a:gridCol w="3893371"/>
              </a:tblGrid>
              <a:tr h="298106">
                <a:tc gridSpan="2">
                  <a:txBody>
                    <a:bodyPr/>
                    <a:lstStyle/>
                    <a:p>
                      <a:pPr algn="ctr"/>
                      <a:r>
                        <a:rPr lang="en-US" altLang="zh-CN" sz="2000" b="1" dirty="0" smtClean="0"/>
                        <a:t>Asking for directions</a:t>
                      </a:r>
                      <a:endParaRPr lang="zh-CN" altLang="en-US" sz="2000" b="1" dirty="0"/>
                    </a:p>
                  </a:txBody>
                  <a:tcPr/>
                </a:tc>
                <a:tc hMerge="1">
                  <a:txBody>
                    <a:bodyPr/>
                    <a:lstStyle/>
                    <a:p>
                      <a:endParaRPr lang="zh-CN" altLang="en-US"/>
                    </a:p>
                  </a:txBody>
                  <a:tcPr/>
                </a:tc>
              </a:tr>
              <a:tr h="2550442">
                <a:tc>
                  <a:txBody>
                    <a:bodyPr/>
                    <a:lstStyle/>
                    <a:p>
                      <a:pPr>
                        <a:buFont typeface="Arial" pitchFamily="34" charset="0"/>
                        <a:buChar char="•"/>
                      </a:pPr>
                      <a:r>
                        <a:rPr lang="en-US" altLang="zh-CN" sz="2400" dirty="0" smtClean="0"/>
                        <a:t>Note: You should start your questions with Excuse me, Could you help me</a:t>
                      </a:r>
                      <a:r>
                        <a:rPr lang="en-US" altLang="zh-CN" sz="2400" baseline="0" dirty="0" smtClean="0"/>
                        <a:t> … ? Or Please … when you ask questions. Otherwise people may think you are rude.</a:t>
                      </a:r>
                      <a:endParaRPr lang="en-US" altLang="zh-CN" sz="2400" dirty="0" smtClean="0"/>
                    </a:p>
                  </a:txBody>
                  <a:tcPr/>
                </a:tc>
                <a:tc>
                  <a:txBody>
                    <a:bodyPr/>
                    <a:lstStyle/>
                    <a:p>
                      <a:pPr>
                        <a:buFont typeface="Arial" pitchFamily="34" charset="0"/>
                        <a:buChar char="•"/>
                      </a:pPr>
                      <a:endParaRPr lang="en-US" altLang="zh-CN" sz="2400" dirty="0" smtClean="0"/>
                    </a:p>
                  </a:txBody>
                  <a:tcPr/>
                </a:tc>
              </a:tr>
            </a:tbl>
          </a:graphicData>
        </a:graphic>
      </p:graphicFrame>
      <p:pic>
        <p:nvPicPr>
          <p:cNvPr id="10" name="图片 9" descr="mhrf-cpmh-20884.jpg"/>
          <p:cNvPicPr>
            <a:picLocks noChangeAspect="1"/>
          </p:cNvPicPr>
          <p:nvPr/>
        </p:nvPicPr>
        <p:blipFill>
          <a:blip r:embed="rId4"/>
          <a:stretch>
            <a:fillRect/>
          </a:stretch>
        </p:blipFill>
        <p:spPr>
          <a:xfrm>
            <a:off x="4714876" y="3976691"/>
            <a:ext cx="3571900" cy="23812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87699.gif">
            <a:hlinkClick r:id="rId2" action="ppaction://hlinksldjump"/>
          </p:cNvPr>
          <p:cNvPicPr>
            <a:picLocks noChangeAspect="1"/>
          </p:cNvPicPr>
          <p:nvPr/>
        </p:nvPicPr>
        <p:blipFill>
          <a:blip r:embed="rId3"/>
          <a:stretch>
            <a:fillRect/>
          </a:stretch>
        </p:blipFill>
        <p:spPr>
          <a:xfrm>
            <a:off x="8534432" y="6215082"/>
            <a:ext cx="466724" cy="466724"/>
          </a:xfrm>
          <a:prstGeom prst="rect">
            <a:avLst/>
          </a:prstGeom>
        </p:spPr>
      </p:pic>
      <p:graphicFrame>
        <p:nvGraphicFramePr>
          <p:cNvPr id="7" name="表格 6"/>
          <p:cNvGraphicFramePr>
            <a:graphicFrameLocks noGrp="1"/>
          </p:cNvGraphicFramePr>
          <p:nvPr/>
        </p:nvGraphicFramePr>
        <p:xfrm>
          <a:off x="714348" y="2037414"/>
          <a:ext cx="7858180" cy="853440"/>
        </p:xfrm>
        <a:graphic>
          <a:graphicData uri="http://schemas.openxmlformats.org/drawingml/2006/table">
            <a:tbl>
              <a:tblPr firstRow="1" bandRow="1">
                <a:tableStyleId>{F2DE63D5-997A-4646-A377-4702673A728D}</a:tableStyleId>
              </a:tblPr>
              <a:tblGrid>
                <a:gridCol w="7858180"/>
              </a:tblGrid>
              <a:tr h="124790">
                <a:tc>
                  <a:txBody>
                    <a:bodyPr/>
                    <a:lstStyle/>
                    <a:p>
                      <a:pPr algn="ctr"/>
                      <a:r>
                        <a:rPr lang="en-US" altLang="zh-CN" sz="2000" b="0" i="1" dirty="0" smtClean="0"/>
                        <a:t>Additional</a:t>
                      </a:r>
                      <a:r>
                        <a:rPr lang="en-US" altLang="zh-CN" sz="2000" b="0" i="1" baseline="0" dirty="0" smtClean="0"/>
                        <a:t> Tips</a:t>
                      </a:r>
                      <a:endParaRPr lang="zh-CN" altLang="en-US" sz="2000" b="0" i="1" dirty="0"/>
                    </a:p>
                  </a:txBody>
                  <a:tcPr/>
                </a:tc>
              </a:tr>
              <a:tr h="370840">
                <a:tc>
                  <a:txBody>
                    <a:bodyPr/>
                    <a:lstStyle/>
                    <a:p>
                      <a:r>
                        <a:rPr lang="en-US" altLang="zh-CN" sz="2400" b="1" dirty="0" smtClean="0"/>
                        <a:t>Asking for and</a:t>
                      </a:r>
                      <a:r>
                        <a:rPr lang="en-US" altLang="zh-CN" sz="2400" b="1" baseline="0" dirty="0" smtClean="0"/>
                        <a:t> giving directions</a:t>
                      </a:r>
                      <a:endParaRPr lang="en-US" altLang="zh-CN" sz="2400" b="1" dirty="0" smtClean="0"/>
                    </a:p>
                  </a:txBody>
                  <a:tcPr/>
                </a:tc>
              </a:tr>
            </a:tbl>
          </a:graphicData>
        </a:graphic>
      </p:graphicFrame>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071546"/>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sp>
        <p:nvSpPr>
          <p:cNvPr id="9" name="TextBox 8"/>
          <p:cNvSpPr txBox="1"/>
          <p:nvPr/>
        </p:nvSpPr>
        <p:spPr>
          <a:xfrm>
            <a:off x="725404" y="1517680"/>
            <a:ext cx="2489274" cy="553998"/>
          </a:xfrm>
          <a:prstGeom prst="rect">
            <a:avLst/>
          </a:prstGeom>
          <a:noFill/>
        </p:spPr>
        <p:txBody>
          <a:bodyPr wrap="square" rtlCol="0">
            <a:spAutoFit/>
          </a:bodyPr>
          <a:lstStyle/>
          <a:p>
            <a:r>
              <a:rPr lang="en-US" altLang="zh-CN" sz="3000" b="1" dirty="0" smtClean="0">
                <a:solidFill>
                  <a:srgbClr val="993300"/>
                </a:solidFill>
              </a:rPr>
              <a:t>Speaking skills</a:t>
            </a:r>
            <a:endParaRPr lang="zh-CN" altLang="en-US" sz="3000" b="1" dirty="0">
              <a:solidFill>
                <a:srgbClr val="993300"/>
              </a:solidFill>
            </a:endParaRPr>
          </a:p>
        </p:txBody>
      </p:sp>
      <p:graphicFrame>
        <p:nvGraphicFramePr>
          <p:cNvPr id="11" name="表格 10"/>
          <p:cNvGraphicFramePr>
            <a:graphicFrameLocks noGrp="1"/>
          </p:cNvGraphicFramePr>
          <p:nvPr/>
        </p:nvGraphicFramePr>
        <p:xfrm>
          <a:off x="714348" y="2928934"/>
          <a:ext cx="7858180" cy="3840480"/>
        </p:xfrm>
        <a:graphic>
          <a:graphicData uri="http://schemas.openxmlformats.org/drawingml/2006/table">
            <a:tbl>
              <a:tblPr firstRow="1" bandRow="1">
                <a:tableStyleId>{0505E3EF-67EA-436B-97B2-0124C06EBD24}</a:tableStyleId>
              </a:tblPr>
              <a:tblGrid>
                <a:gridCol w="3929090"/>
                <a:gridCol w="3929090"/>
              </a:tblGrid>
              <a:tr h="298106">
                <a:tc gridSpan="2">
                  <a:txBody>
                    <a:bodyPr/>
                    <a:lstStyle/>
                    <a:p>
                      <a:pPr algn="ctr"/>
                      <a:r>
                        <a:rPr lang="en-US" altLang="zh-CN" sz="2000" b="1" dirty="0" smtClean="0"/>
                        <a:t>Giving</a:t>
                      </a:r>
                      <a:r>
                        <a:rPr lang="en-US" altLang="zh-CN" sz="2000" b="1" baseline="0" dirty="0" smtClean="0"/>
                        <a:t> directions</a:t>
                      </a:r>
                      <a:endParaRPr lang="zh-CN" altLang="en-US" sz="2000" b="1" dirty="0"/>
                    </a:p>
                  </a:txBody>
                  <a:tcPr/>
                </a:tc>
                <a:tc hMerge="1">
                  <a:txBody>
                    <a:bodyPr/>
                    <a:lstStyle/>
                    <a:p>
                      <a:pPr algn="ctr"/>
                      <a:endParaRPr lang="zh-CN" altLang="en-US" sz="2000" b="1" dirty="0"/>
                    </a:p>
                  </a:txBody>
                  <a:tcPr/>
                </a:tc>
              </a:tr>
              <a:tr h="2550442">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2000" b="1" dirty="0" smtClean="0">
                          <a:solidFill>
                            <a:srgbClr val="0070C0"/>
                          </a:solidFill>
                        </a:rPr>
                        <a:t>Useful</a:t>
                      </a:r>
                      <a:r>
                        <a:rPr lang="en-US" altLang="zh-CN" sz="2000" b="1" baseline="0" dirty="0" smtClean="0">
                          <a:solidFill>
                            <a:srgbClr val="0070C0"/>
                          </a:solidFill>
                        </a:rPr>
                        <a:t> expressions for giving directions to drivers: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2000" i="1" kern="1200" baseline="0" dirty="0" smtClean="0">
                          <a:solidFill>
                            <a:schemeClr val="dk1"/>
                          </a:solidFill>
                          <a:latin typeface="+mn-lt"/>
                          <a:ea typeface="+mn-ea"/>
                          <a:cs typeface="+mn-cs"/>
                        </a:rPr>
                        <a:t>Make a U-turn on the one-way street at the next junction.</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2000" i="1" kern="1200" baseline="0" dirty="0" smtClean="0">
                          <a:solidFill>
                            <a:schemeClr val="dk1"/>
                          </a:solidFill>
                          <a:latin typeface="+mn-lt"/>
                          <a:ea typeface="+mn-ea"/>
                          <a:cs typeface="+mn-cs"/>
                        </a:rPr>
                        <a:t>Take the freeway south and turn off at the fourth exit.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2000" i="1" kern="1200" baseline="0" dirty="0" smtClean="0">
                          <a:solidFill>
                            <a:schemeClr val="dk1"/>
                          </a:solidFill>
                          <a:latin typeface="+mn-lt"/>
                          <a:ea typeface="+mn-ea"/>
                          <a:cs typeface="+mn-cs"/>
                        </a:rPr>
                        <a:t>Drive south on Highway No. 9 and leave the highway at the third exit.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2000" i="1" kern="1200" baseline="0" dirty="0" smtClean="0">
                          <a:solidFill>
                            <a:schemeClr val="dk1"/>
                          </a:solidFill>
                          <a:latin typeface="+mn-lt"/>
                          <a:ea typeface="+mn-ea"/>
                          <a:cs typeface="+mn-cs"/>
                        </a:rPr>
                        <a:t> Drive straight along the road, through the roundabout. Then follow the signs at the traffic lights. </a:t>
                      </a:r>
                    </a:p>
                  </a:txBody>
                  <a:tcPr/>
                </a:tc>
                <a:tc>
                  <a:txBody>
                    <a:bodyPr/>
                    <a:lstStyle/>
                    <a:p>
                      <a:pPr>
                        <a:buFont typeface="Arial" pitchFamily="34" charset="0"/>
                        <a:buChar char="•"/>
                      </a:pPr>
                      <a:r>
                        <a:rPr lang="en-US" altLang="zh-CN" sz="2000" b="1" kern="1200" baseline="0" dirty="0" smtClean="0">
                          <a:solidFill>
                            <a:srgbClr val="0070C0"/>
                          </a:solidFill>
                          <a:latin typeface="+mn-lt"/>
                          <a:ea typeface="+mn-ea"/>
                          <a:cs typeface="+mn-cs"/>
                        </a:rPr>
                        <a:t>Useful words for giving directions to drivers: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2000" i="1" kern="1200" baseline="0" dirty="0" smtClean="0">
                          <a:solidFill>
                            <a:schemeClr val="dk1"/>
                          </a:solidFill>
                          <a:latin typeface="+mn-lt"/>
                          <a:ea typeface="+mn-ea"/>
                          <a:cs typeface="+mn-cs"/>
                        </a:rPr>
                        <a:t>Roads: highway, freeway, walkway, boulevard, avenue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2000" i="1" kern="1200" baseline="0" dirty="0" smtClean="0">
                          <a:solidFill>
                            <a:schemeClr val="dk1"/>
                          </a:solidFill>
                          <a:latin typeface="+mn-lt"/>
                          <a:ea typeface="+mn-ea"/>
                          <a:cs typeface="+mn-cs"/>
                        </a:rPr>
                        <a:t>Signs: traffic lights, junction, roundabout, U-turn, one way sign, turn, stop</a:t>
                      </a: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951956"/>
            <a:ext cx="7072362" cy="476912"/>
            <a:chOff x="857224" y="1500174"/>
            <a:chExt cx="7072362" cy="476912"/>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8" name="TextBox 7"/>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Role-play the situations.</a:t>
              </a:r>
            </a:p>
          </p:txBody>
        </p:sp>
      </p:grpSp>
      <p:sp>
        <p:nvSpPr>
          <p:cNvPr id="10" name="TextBox 9"/>
          <p:cNvSpPr txBox="1"/>
          <p:nvPr/>
        </p:nvSpPr>
        <p:spPr>
          <a:xfrm>
            <a:off x="1270885" y="2518350"/>
            <a:ext cx="6587263" cy="984885"/>
          </a:xfrm>
          <a:prstGeom prst="rect">
            <a:avLst/>
          </a:prstGeom>
          <a:noFill/>
        </p:spPr>
        <p:txBody>
          <a:bodyPr wrap="square" rtlCol="0">
            <a:spAutoFit/>
          </a:bodyPr>
          <a:lstStyle/>
          <a:p>
            <a:r>
              <a:rPr lang="en-US" altLang="zh-CN" sz="2400" b="1" dirty="0" smtClean="0"/>
              <a:t>Situation 1</a:t>
            </a:r>
          </a:p>
          <a:p>
            <a:endParaRPr lang="en-US" altLang="zh-CN" sz="1600" dirty="0" smtClean="0"/>
          </a:p>
          <a:p>
            <a:endParaRPr lang="zh-CN" altLang="en-US" dirty="0"/>
          </a:p>
        </p:txBody>
      </p:sp>
      <p:pic>
        <p:nvPicPr>
          <p:cNvPr id="9" name="图片 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aphicFrame>
        <p:nvGraphicFramePr>
          <p:cNvPr id="12" name="表格 11"/>
          <p:cNvGraphicFramePr>
            <a:graphicFrameLocks noGrp="1"/>
          </p:cNvGraphicFramePr>
          <p:nvPr/>
        </p:nvGraphicFramePr>
        <p:xfrm>
          <a:off x="1285852" y="3000372"/>
          <a:ext cx="6072230" cy="1986280"/>
        </p:xfrm>
        <a:graphic>
          <a:graphicData uri="http://schemas.openxmlformats.org/drawingml/2006/table">
            <a:tbl>
              <a:tblPr firstRow="1" bandRow="1">
                <a:tableStyleId>{F5AB1C69-6EDB-4FF4-983F-18BD219EF322}</a:tableStyleId>
              </a:tblPr>
              <a:tblGrid>
                <a:gridCol w="607223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bg1"/>
                          </a:solidFill>
                        </a:rPr>
                        <a:t>I can’t find my way!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396000" indent="-457200"/>
                      <a:r>
                        <a:rPr lang="en-US" altLang="zh-CN" sz="2000" i="1" dirty="0" smtClean="0">
                          <a:solidFill>
                            <a:srgbClr val="FF0000"/>
                          </a:solidFill>
                        </a:rPr>
                        <a:t>1 A: </a:t>
                      </a:r>
                      <a:r>
                        <a:rPr lang="en-US" altLang="zh-CN" sz="2000" b="1" i="1" dirty="0" smtClean="0">
                          <a:solidFill>
                            <a:schemeClr val="accent1"/>
                          </a:solidFill>
                        </a:rPr>
                        <a:t>Excuse me</a:t>
                      </a:r>
                      <a:r>
                        <a:rPr lang="en-US" altLang="zh-CN" sz="2000" i="1" dirty="0" smtClean="0">
                          <a:solidFill>
                            <a:srgbClr val="FF0000"/>
                          </a:solidFill>
                        </a:rPr>
                        <a:t>, </a:t>
                      </a:r>
                      <a:r>
                        <a:rPr lang="en-US" altLang="zh-CN" sz="2000" b="1" i="1" dirty="0" smtClean="0">
                          <a:solidFill>
                            <a:schemeClr val="accent1"/>
                          </a:solidFill>
                        </a:rPr>
                        <a:t>how can I get to </a:t>
                      </a:r>
                      <a:r>
                        <a:rPr lang="en-US" altLang="zh-CN" sz="2000" i="1" dirty="0" smtClean="0">
                          <a:solidFill>
                            <a:srgbClr val="FF0000"/>
                          </a:solidFill>
                        </a:rPr>
                        <a:t>a nightclub called Risky   Business? </a:t>
                      </a:r>
                    </a:p>
                    <a:p>
                      <a:pPr marL="396000" indent="-457200" algn="l" defTabSz="914400" rtl="0" eaLnBrk="1" latinLnBrk="0" hangingPunct="1"/>
                      <a:r>
                        <a:rPr lang="en-US" altLang="zh-CN" sz="2000" i="1" kern="1200" dirty="0" smtClean="0">
                          <a:solidFill>
                            <a:srgbClr val="FF0000"/>
                          </a:solidFill>
                          <a:latin typeface="+mn-lt"/>
                          <a:ea typeface="+mn-ea"/>
                          <a:cs typeface="+mn-cs"/>
                        </a:rPr>
                        <a:t>   B: </a:t>
                      </a:r>
                      <a:r>
                        <a:rPr lang="en-US" altLang="zh-CN" sz="2000" b="1" i="1" kern="1200" dirty="0" smtClean="0">
                          <a:solidFill>
                            <a:schemeClr val="accent1"/>
                          </a:solidFill>
                          <a:latin typeface="+mn-lt"/>
                          <a:ea typeface="+mn-ea"/>
                          <a:cs typeface="+mn-cs"/>
                        </a:rPr>
                        <a:t>Go along </a:t>
                      </a:r>
                      <a:r>
                        <a:rPr lang="en-US" altLang="zh-CN" sz="2000" i="1" kern="1200" dirty="0" smtClean="0">
                          <a:solidFill>
                            <a:srgbClr val="FF0000"/>
                          </a:solidFill>
                          <a:latin typeface="+mn-lt"/>
                          <a:ea typeface="+mn-ea"/>
                          <a:cs typeface="+mn-cs"/>
                        </a:rPr>
                        <a:t>London Road, </a:t>
                      </a:r>
                      <a:r>
                        <a:rPr lang="en-US" altLang="zh-CN" sz="2000" b="1" i="1" kern="1200" dirty="0" smtClean="0">
                          <a:solidFill>
                            <a:schemeClr val="accent1"/>
                          </a:solidFill>
                          <a:latin typeface="+mn-lt"/>
                          <a:ea typeface="+mn-ea"/>
                          <a:cs typeface="+mn-cs"/>
                        </a:rPr>
                        <a:t>past</a:t>
                      </a:r>
                      <a:r>
                        <a:rPr lang="en-US" altLang="zh-CN" sz="2000" i="1" kern="1200" dirty="0" smtClean="0">
                          <a:solidFill>
                            <a:srgbClr val="FF0000"/>
                          </a:solidFill>
                          <a:latin typeface="+mn-lt"/>
                          <a:ea typeface="+mn-ea"/>
                          <a:cs typeface="+mn-cs"/>
                        </a:rPr>
                        <a:t> a crossing till you reach Madrid Street on your right. </a:t>
                      </a:r>
                      <a:r>
                        <a:rPr lang="en-US" altLang="zh-CN" sz="2000" b="1" i="1" kern="1200" dirty="0" smtClean="0">
                          <a:solidFill>
                            <a:schemeClr val="accent1"/>
                          </a:solidFill>
                          <a:latin typeface="+mn-lt"/>
                          <a:ea typeface="+mn-ea"/>
                          <a:cs typeface="+mn-cs"/>
                        </a:rPr>
                        <a:t>Keep going </a:t>
                      </a:r>
                      <a:r>
                        <a:rPr lang="en-US" altLang="zh-CN" sz="2000" i="1" kern="1200" dirty="0" smtClean="0">
                          <a:solidFill>
                            <a:srgbClr val="FF0000"/>
                          </a:solidFill>
                          <a:latin typeface="+mn-lt"/>
                          <a:ea typeface="+mn-ea"/>
                          <a:cs typeface="+mn-cs"/>
                        </a:rPr>
                        <a:t>on Madrid Street, and </a:t>
                      </a:r>
                      <a:r>
                        <a:rPr lang="en-US" altLang="zh-CN" sz="2000" b="1" i="1" kern="1200" dirty="0" smtClean="0">
                          <a:solidFill>
                            <a:schemeClr val="accent1"/>
                          </a:solidFill>
                          <a:latin typeface="+mn-lt"/>
                          <a:ea typeface="+mn-ea"/>
                          <a:cs typeface="+mn-cs"/>
                        </a:rPr>
                        <a:t>you will find </a:t>
                      </a:r>
                      <a:r>
                        <a:rPr lang="en-US" altLang="zh-CN" sz="2000" i="1" kern="1200" dirty="0" smtClean="0">
                          <a:solidFill>
                            <a:srgbClr val="FF0000"/>
                          </a:solidFill>
                          <a:latin typeface="+mn-lt"/>
                          <a:ea typeface="+mn-ea"/>
                          <a:cs typeface="+mn-cs"/>
                        </a:rPr>
                        <a:t>Risky Business on your left.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TextBox 10"/>
          <p:cNvSpPr txBox="1"/>
          <p:nvPr/>
        </p:nvSpPr>
        <p:spPr>
          <a:xfrm>
            <a:off x="1285852" y="4990470"/>
            <a:ext cx="6072230" cy="1938992"/>
          </a:xfrm>
          <a:prstGeom prst="rect">
            <a:avLst/>
          </a:prstGeom>
          <a:noFill/>
          <a:ln>
            <a:solidFill>
              <a:schemeClr val="tx1"/>
            </a:solidFill>
          </a:ln>
        </p:spPr>
        <p:txBody>
          <a:bodyPr wrap="square" rtlCol="0">
            <a:spAutoFit/>
          </a:bodyPr>
          <a:lstStyle/>
          <a:p>
            <a:pPr marL="396000" indent="-457200">
              <a:defRPr/>
            </a:pPr>
            <a:r>
              <a:rPr lang="en-US" altLang="zh-CN" sz="2000" i="1" dirty="0" smtClean="0">
                <a:solidFill>
                  <a:srgbClr val="FF0000"/>
                </a:solidFill>
              </a:rPr>
              <a:t>2 A: Excuse me, </a:t>
            </a:r>
            <a:r>
              <a:rPr lang="en-US" altLang="zh-CN" sz="2000" b="1" i="1" dirty="0" smtClean="0">
                <a:solidFill>
                  <a:schemeClr val="accent1"/>
                </a:solidFill>
              </a:rPr>
              <a:t>would you please show me the way to </a:t>
            </a:r>
            <a:r>
              <a:rPr lang="en-US" altLang="zh-CN" sz="2000" i="1" dirty="0" smtClean="0">
                <a:solidFill>
                  <a:srgbClr val="FF0000"/>
                </a:solidFill>
              </a:rPr>
              <a:t>a restaurant called The Waterfall? </a:t>
            </a:r>
          </a:p>
          <a:p>
            <a:pPr marL="396000" indent="-457200">
              <a:defRPr/>
            </a:pPr>
            <a:r>
              <a:rPr lang="en-US" altLang="zh-CN" sz="2000" i="1" dirty="0" smtClean="0">
                <a:solidFill>
                  <a:srgbClr val="FF0000"/>
                </a:solidFill>
              </a:rPr>
              <a:t>   B: The Waterfall is on the corner of London Road and Dublin Street. Go along London Road till you reach the crossing. </a:t>
            </a:r>
            <a:r>
              <a:rPr lang="en-US" altLang="zh-CN" sz="2000" b="1" i="1" dirty="0" smtClean="0">
                <a:solidFill>
                  <a:schemeClr val="accent1"/>
                </a:solidFill>
              </a:rPr>
              <a:t>Take a left turn </a:t>
            </a:r>
            <a:r>
              <a:rPr lang="en-US" altLang="zh-CN" sz="2000" i="1" dirty="0" smtClean="0">
                <a:solidFill>
                  <a:srgbClr val="FF0000"/>
                </a:solidFill>
              </a:rPr>
              <a:t>and the restaurant is on the right.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Bottom)">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951956"/>
            <a:ext cx="7072362" cy="476912"/>
            <a:chOff x="857224" y="1500174"/>
            <a:chExt cx="7072362" cy="476912"/>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8" name="TextBox 7"/>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Role-play the situations.</a:t>
              </a:r>
            </a:p>
          </p:txBody>
        </p:sp>
      </p:grpSp>
      <p:sp>
        <p:nvSpPr>
          <p:cNvPr id="10" name="TextBox 9"/>
          <p:cNvSpPr txBox="1"/>
          <p:nvPr/>
        </p:nvSpPr>
        <p:spPr>
          <a:xfrm>
            <a:off x="1270885" y="2518350"/>
            <a:ext cx="6587263" cy="984885"/>
          </a:xfrm>
          <a:prstGeom prst="rect">
            <a:avLst/>
          </a:prstGeom>
          <a:noFill/>
        </p:spPr>
        <p:txBody>
          <a:bodyPr wrap="square" rtlCol="0">
            <a:spAutoFit/>
          </a:bodyPr>
          <a:lstStyle/>
          <a:p>
            <a:r>
              <a:rPr lang="en-US" altLang="zh-CN" sz="2400" b="1" dirty="0" smtClean="0"/>
              <a:t>Situation 1</a:t>
            </a:r>
          </a:p>
          <a:p>
            <a:endParaRPr lang="en-US" altLang="zh-CN" sz="1600" dirty="0" smtClean="0"/>
          </a:p>
          <a:p>
            <a:endParaRPr lang="zh-CN" altLang="en-US" dirty="0"/>
          </a:p>
        </p:txBody>
      </p:sp>
      <p:pic>
        <p:nvPicPr>
          <p:cNvPr id="9" name="图片 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aphicFrame>
        <p:nvGraphicFramePr>
          <p:cNvPr id="12" name="表格 11"/>
          <p:cNvGraphicFramePr>
            <a:graphicFrameLocks noGrp="1"/>
          </p:cNvGraphicFramePr>
          <p:nvPr/>
        </p:nvGraphicFramePr>
        <p:xfrm>
          <a:off x="1285852" y="3000372"/>
          <a:ext cx="6143668" cy="1986280"/>
        </p:xfrm>
        <a:graphic>
          <a:graphicData uri="http://schemas.openxmlformats.org/drawingml/2006/table">
            <a:tbl>
              <a:tblPr firstRow="1" bandRow="1">
                <a:tableStyleId>{F5AB1C69-6EDB-4FF4-983F-18BD219EF322}</a:tableStyleId>
              </a:tblPr>
              <a:tblGrid>
                <a:gridCol w="6143668"/>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bg1"/>
                          </a:solidFill>
                        </a:rPr>
                        <a:t>I can’t find my way!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396000" marR="0" indent="-457200" algn="l" defTabSz="914400" rtl="0" eaLnBrk="1" fontAlgn="auto" latinLnBrk="0" hangingPunct="1">
                        <a:lnSpc>
                          <a:spcPct val="100000"/>
                        </a:lnSpc>
                        <a:spcBef>
                          <a:spcPts val="0"/>
                        </a:spcBef>
                        <a:spcAft>
                          <a:spcPts val="0"/>
                        </a:spcAft>
                        <a:buClrTx/>
                        <a:buSzTx/>
                        <a:buFontTx/>
                        <a:buNone/>
                        <a:tabLst/>
                        <a:defRPr/>
                      </a:pPr>
                      <a:r>
                        <a:rPr lang="en-US" altLang="zh-CN" sz="2000" i="0" kern="1200" dirty="0" smtClean="0">
                          <a:solidFill>
                            <a:srgbClr val="FF0000"/>
                          </a:solidFill>
                          <a:latin typeface="+mn-lt"/>
                          <a:ea typeface="+mn-ea"/>
                          <a:cs typeface="+mn-cs"/>
                        </a:rPr>
                        <a:t>3 </a:t>
                      </a:r>
                      <a:r>
                        <a:rPr lang="en-US" altLang="zh-CN" sz="2000" i="1" kern="1200" dirty="0" smtClean="0">
                          <a:solidFill>
                            <a:srgbClr val="FF0000"/>
                          </a:solidFill>
                          <a:latin typeface="+mn-lt"/>
                          <a:ea typeface="+mn-ea"/>
                          <a:cs typeface="+mn-cs"/>
                        </a:rPr>
                        <a:t>A: Excuse me, </a:t>
                      </a:r>
                      <a:r>
                        <a:rPr lang="en-US" altLang="zh-CN" sz="2000" b="1" i="1" kern="1200" dirty="0" smtClean="0">
                          <a:solidFill>
                            <a:schemeClr val="accent1"/>
                          </a:solidFill>
                          <a:latin typeface="+mn-lt"/>
                          <a:ea typeface="+mn-ea"/>
                          <a:cs typeface="+mn-cs"/>
                        </a:rPr>
                        <a:t>I’m looking for </a:t>
                      </a:r>
                      <a:r>
                        <a:rPr lang="en-US" altLang="zh-CN" sz="2000" i="1" kern="1200" dirty="0" smtClean="0">
                          <a:solidFill>
                            <a:srgbClr val="FF0000"/>
                          </a:solidFill>
                          <a:latin typeface="+mn-lt"/>
                          <a:ea typeface="+mn-ea"/>
                          <a:cs typeface="+mn-cs"/>
                        </a:rPr>
                        <a:t>the Screen by the Pond cinema.</a:t>
                      </a:r>
                      <a:r>
                        <a:rPr lang="en-US" altLang="zh-CN" sz="2000" b="1" i="1" kern="1200" dirty="0" smtClean="0">
                          <a:solidFill>
                            <a:schemeClr val="accent1"/>
                          </a:solidFill>
                          <a:latin typeface="+mn-lt"/>
                          <a:ea typeface="+mn-ea"/>
                          <a:cs typeface="+mn-cs"/>
                        </a:rPr>
                        <a:t> Would you help me</a:t>
                      </a:r>
                      <a:r>
                        <a:rPr lang="en-US" altLang="zh-CN" sz="2000" i="1" kern="1200" dirty="0" smtClean="0">
                          <a:solidFill>
                            <a:srgbClr val="FF0000"/>
                          </a:solidFill>
                          <a:latin typeface="+mn-lt"/>
                          <a:ea typeface="+mn-ea"/>
                          <a:cs typeface="+mn-cs"/>
                        </a:rPr>
                        <a:t>? </a:t>
                      </a:r>
                    </a:p>
                    <a:p>
                      <a:pPr marL="396000" indent="-457200" algn="l" defTabSz="914400" rtl="0" eaLnBrk="1" latinLnBrk="0" hangingPunct="1"/>
                      <a:r>
                        <a:rPr lang="en-US" altLang="zh-CN" sz="2000" i="1" kern="1200" dirty="0" smtClean="0">
                          <a:solidFill>
                            <a:srgbClr val="FF0000"/>
                          </a:solidFill>
                          <a:latin typeface="+mn-lt"/>
                          <a:ea typeface="+mn-ea"/>
                          <a:cs typeface="+mn-cs"/>
                        </a:rPr>
                        <a:t>  B: Sure. Go down on London Road till you reach Lima Avenue. Take the left turn, go past the Florist, and you will see the cinema on your left. </a:t>
                      </a:r>
                      <a:r>
                        <a:rPr lang="en-US" altLang="zh-CN" sz="2000" b="1" i="1" kern="1200" dirty="0" smtClean="0">
                          <a:solidFill>
                            <a:schemeClr val="accent1"/>
                          </a:solidFill>
                          <a:latin typeface="+mn-lt"/>
                          <a:ea typeface="+mn-ea"/>
                          <a:cs typeface="+mn-cs"/>
                        </a:rPr>
                        <a:t>You won’t miss it</a:t>
                      </a:r>
                      <a:r>
                        <a:rPr lang="en-US" altLang="zh-CN" sz="2000" i="1" kern="1200" dirty="0" smtClean="0">
                          <a:solidFill>
                            <a:srgbClr val="FF0000"/>
                          </a:solidFill>
                          <a:latin typeface="+mn-lt"/>
                          <a:ea typeface="+mn-ea"/>
                          <a:cs typeface="+mn-cs"/>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TextBox 10"/>
          <p:cNvSpPr txBox="1"/>
          <p:nvPr/>
        </p:nvSpPr>
        <p:spPr>
          <a:xfrm>
            <a:off x="1285852" y="5000636"/>
            <a:ext cx="6143668" cy="1631216"/>
          </a:xfrm>
          <a:prstGeom prst="rect">
            <a:avLst/>
          </a:prstGeom>
          <a:noFill/>
          <a:ln>
            <a:solidFill>
              <a:schemeClr val="tx1"/>
            </a:solidFill>
          </a:ln>
        </p:spPr>
        <p:txBody>
          <a:bodyPr wrap="square" rtlCol="0">
            <a:spAutoFit/>
          </a:bodyPr>
          <a:lstStyle/>
          <a:p>
            <a:pPr marL="396000" indent="-457200"/>
            <a:r>
              <a:rPr lang="en-US" altLang="zh-CN" sz="2000" dirty="0" smtClean="0">
                <a:solidFill>
                  <a:srgbClr val="FF0000"/>
                </a:solidFill>
              </a:rPr>
              <a:t>4</a:t>
            </a:r>
            <a:r>
              <a:rPr lang="en-US" altLang="zh-CN" sz="2000" i="1" dirty="0" smtClean="0">
                <a:solidFill>
                  <a:srgbClr val="FF0000"/>
                </a:solidFill>
              </a:rPr>
              <a:t> A: Excuse me, </a:t>
            </a:r>
            <a:r>
              <a:rPr lang="en-US" altLang="zh-CN" sz="2000" b="1" i="1" dirty="0" smtClean="0">
                <a:solidFill>
                  <a:schemeClr val="accent1"/>
                </a:solidFill>
              </a:rPr>
              <a:t>would you please give me the directions to </a:t>
            </a:r>
            <a:r>
              <a:rPr lang="en-US" altLang="zh-CN" sz="2000" i="1" dirty="0" smtClean="0">
                <a:solidFill>
                  <a:srgbClr val="FF0000"/>
                </a:solidFill>
              </a:rPr>
              <a:t>the Museum of Fashion and Design? </a:t>
            </a:r>
          </a:p>
          <a:p>
            <a:pPr marL="396000" indent="-457200"/>
            <a:r>
              <a:rPr lang="en-US" altLang="zh-CN" sz="2000" i="1" dirty="0" smtClean="0">
                <a:solidFill>
                  <a:srgbClr val="FF0000"/>
                </a:solidFill>
              </a:rPr>
              <a:t>  B: No problem. </a:t>
            </a:r>
            <a:r>
              <a:rPr lang="en-US" altLang="zh-CN" sz="2000" b="1" i="1" dirty="0" smtClean="0">
                <a:solidFill>
                  <a:schemeClr val="accent1"/>
                </a:solidFill>
              </a:rPr>
              <a:t>Take the second turning on the left</a:t>
            </a:r>
            <a:r>
              <a:rPr lang="en-US" altLang="zh-CN" sz="2000" i="1" dirty="0" smtClean="0">
                <a:solidFill>
                  <a:srgbClr val="FF0000"/>
                </a:solidFill>
              </a:rPr>
              <a:t>. Go along Paris Walk, and you will find the museum on your left.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Bottom)">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951956"/>
            <a:ext cx="7072362" cy="476912"/>
            <a:chOff x="857224" y="1500174"/>
            <a:chExt cx="7072362" cy="476912"/>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8" name="TextBox 7"/>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Role-play the situations.</a:t>
              </a:r>
            </a:p>
          </p:txBody>
        </p:sp>
      </p:grpSp>
      <p:sp>
        <p:nvSpPr>
          <p:cNvPr id="10" name="TextBox 9"/>
          <p:cNvSpPr txBox="1"/>
          <p:nvPr/>
        </p:nvSpPr>
        <p:spPr>
          <a:xfrm>
            <a:off x="1270885" y="2518350"/>
            <a:ext cx="6587263" cy="984885"/>
          </a:xfrm>
          <a:prstGeom prst="rect">
            <a:avLst/>
          </a:prstGeom>
          <a:noFill/>
        </p:spPr>
        <p:txBody>
          <a:bodyPr wrap="square" rtlCol="0">
            <a:spAutoFit/>
          </a:bodyPr>
          <a:lstStyle/>
          <a:p>
            <a:r>
              <a:rPr lang="en-US" altLang="zh-CN" sz="2400" b="1" dirty="0" smtClean="0"/>
              <a:t>Situation 2</a:t>
            </a:r>
          </a:p>
          <a:p>
            <a:endParaRPr lang="en-US" altLang="zh-CN" sz="1600" dirty="0" smtClean="0"/>
          </a:p>
          <a:p>
            <a:endParaRPr lang="zh-CN" altLang="en-US" dirty="0"/>
          </a:p>
        </p:txBody>
      </p:sp>
      <p:pic>
        <p:nvPicPr>
          <p:cNvPr id="9" name="图片 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aphicFrame>
        <p:nvGraphicFramePr>
          <p:cNvPr id="12" name="表格 11"/>
          <p:cNvGraphicFramePr>
            <a:graphicFrameLocks noGrp="1"/>
          </p:cNvGraphicFramePr>
          <p:nvPr/>
        </p:nvGraphicFramePr>
        <p:xfrm>
          <a:off x="1285852" y="3000372"/>
          <a:ext cx="6143668" cy="1986280"/>
        </p:xfrm>
        <a:graphic>
          <a:graphicData uri="http://schemas.openxmlformats.org/drawingml/2006/table">
            <a:tbl>
              <a:tblPr firstRow="1" bandRow="1">
                <a:tableStyleId>{F5AB1C69-6EDB-4FF4-983F-18BD219EF322}</a:tableStyleId>
              </a:tblPr>
              <a:tblGrid>
                <a:gridCol w="6143668"/>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bg1"/>
                          </a:solidFill>
                        </a:rPr>
                        <a:t>Can</a:t>
                      </a:r>
                      <a:r>
                        <a:rPr lang="en-US" altLang="zh-CN" sz="1800" b="1" baseline="0" dirty="0" smtClean="0">
                          <a:solidFill>
                            <a:schemeClr val="bg1"/>
                          </a:solidFill>
                        </a:rPr>
                        <a:t> you show me the direction</a:t>
                      </a:r>
                      <a:endParaRPr lang="en-US" altLang="zh-CN" sz="1800"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396000" marR="0" indent="-457200" algn="l" defTabSz="914400" rtl="0" eaLnBrk="1" fontAlgn="auto" latinLnBrk="0" hangingPunct="1">
                        <a:lnSpc>
                          <a:spcPct val="100000"/>
                        </a:lnSpc>
                        <a:spcBef>
                          <a:spcPts val="0"/>
                        </a:spcBef>
                        <a:spcAft>
                          <a:spcPts val="0"/>
                        </a:spcAft>
                        <a:buClrTx/>
                        <a:buSzTx/>
                        <a:buFontTx/>
                        <a:buNone/>
                        <a:tabLst/>
                        <a:defRPr/>
                      </a:pPr>
                      <a:r>
                        <a:rPr lang="en-US" altLang="zh-CN" sz="2000" i="1" kern="1200" dirty="0" smtClean="0">
                          <a:solidFill>
                            <a:srgbClr val="FF0000"/>
                          </a:solidFill>
                          <a:latin typeface="+mn-lt"/>
                          <a:ea typeface="+mn-ea"/>
                          <a:cs typeface="+mn-cs"/>
                        </a:rPr>
                        <a:t>1 A: Excuse me, would you please show me the way to The Ferry Theater? </a:t>
                      </a:r>
                    </a:p>
                    <a:p>
                      <a:pPr marL="396000" marR="0" indent="-457200" algn="l" defTabSz="914400" rtl="0" eaLnBrk="1" fontAlgn="auto" latinLnBrk="0" hangingPunct="1">
                        <a:lnSpc>
                          <a:spcPct val="100000"/>
                        </a:lnSpc>
                        <a:spcBef>
                          <a:spcPts val="0"/>
                        </a:spcBef>
                        <a:spcAft>
                          <a:spcPts val="0"/>
                        </a:spcAft>
                        <a:buClrTx/>
                        <a:buSzTx/>
                        <a:buFontTx/>
                        <a:buNone/>
                        <a:tabLst/>
                        <a:defRPr/>
                      </a:pPr>
                      <a:r>
                        <a:rPr lang="en-US" altLang="zh-CN" sz="2000" i="1" kern="1200" dirty="0" smtClean="0">
                          <a:solidFill>
                            <a:srgbClr val="FF0000"/>
                          </a:solidFill>
                          <a:latin typeface="+mn-lt"/>
                          <a:ea typeface="+mn-ea"/>
                          <a:cs typeface="+mn-cs"/>
                        </a:rPr>
                        <a:t>B: Go along London Road, and </a:t>
                      </a:r>
                      <a:r>
                        <a:rPr lang="en-US" altLang="zh-CN" sz="2000" b="1" i="1" kern="1200" dirty="0" smtClean="0">
                          <a:solidFill>
                            <a:schemeClr val="accent1"/>
                          </a:solidFill>
                          <a:latin typeface="+mn-lt"/>
                          <a:ea typeface="+mn-ea"/>
                          <a:cs typeface="+mn-cs"/>
                        </a:rPr>
                        <a:t>turn right at the crossing</a:t>
                      </a:r>
                      <a:r>
                        <a:rPr lang="en-US" altLang="zh-CN" sz="2000" i="1" kern="1200" dirty="0" smtClean="0">
                          <a:solidFill>
                            <a:srgbClr val="FF0000"/>
                          </a:solidFill>
                          <a:latin typeface="+mn-lt"/>
                          <a:ea typeface="+mn-ea"/>
                          <a:cs typeface="+mn-cs"/>
                        </a:rPr>
                        <a:t>. Keep going for about 10 minutes, and you will find the theater on your left.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TextBox 10"/>
          <p:cNvSpPr txBox="1"/>
          <p:nvPr/>
        </p:nvSpPr>
        <p:spPr>
          <a:xfrm>
            <a:off x="1285852" y="5000636"/>
            <a:ext cx="6143668" cy="1938992"/>
          </a:xfrm>
          <a:prstGeom prst="rect">
            <a:avLst/>
          </a:prstGeom>
          <a:noFill/>
          <a:ln>
            <a:solidFill>
              <a:schemeClr val="tx1"/>
            </a:solidFill>
          </a:ln>
        </p:spPr>
        <p:txBody>
          <a:bodyPr wrap="square" rtlCol="0">
            <a:spAutoFit/>
          </a:bodyPr>
          <a:lstStyle/>
          <a:p>
            <a:pPr marL="396000" indent="-457200">
              <a:defRPr/>
            </a:pPr>
            <a:r>
              <a:rPr lang="en-US" altLang="zh-CN" sz="2000" i="1" dirty="0" smtClean="0">
                <a:solidFill>
                  <a:srgbClr val="FF0000"/>
                </a:solidFill>
              </a:rPr>
              <a:t>2 A: Excuse me, </a:t>
            </a:r>
            <a:r>
              <a:rPr lang="en-US" altLang="zh-CN" sz="2000" b="1" i="1" dirty="0" smtClean="0">
                <a:solidFill>
                  <a:schemeClr val="accent1"/>
                </a:solidFill>
              </a:rPr>
              <a:t>would you please tell me how to go to </a:t>
            </a:r>
            <a:r>
              <a:rPr lang="en-US" altLang="zh-CN" sz="2000" i="1" dirty="0" smtClean="0">
                <a:solidFill>
                  <a:srgbClr val="FF0000"/>
                </a:solidFill>
              </a:rPr>
              <a:t>the Concert Hall? </a:t>
            </a:r>
          </a:p>
          <a:p>
            <a:pPr marL="396000" indent="-457200">
              <a:defRPr/>
            </a:pPr>
            <a:r>
              <a:rPr lang="en-US" altLang="zh-CN" sz="2000" i="1" dirty="0" smtClean="0">
                <a:solidFill>
                  <a:srgbClr val="FF0000"/>
                </a:solidFill>
              </a:rPr>
              <a:t>B: Um … the Concert Hall. Yes, take the second turning on the left. Keep going on Paris Walk, go past a building, cross a bridge and you will see the Concert Hall on your left.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Bottom)">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1971565"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Role-play</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1951956"/>
            <a:ext cx="7072362" cy="476912"/>
            <a:chOff x="857224" y="1500174"/>
            <a:chExt cx="7072362" cy="476912"/>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5</a:t>
              </a:r>
              <a:endParaRPr lang="en-US" altLang="zh-CN" sz="2400" dirty="0" smtClean="0">
                <a:solidFill>
                  <a:schemeClr val="bg1"/>
                </a:solidFill>
              </a:endParaRPr>
            </a:p>
          </p:txBody>
        </p:sp>
        <p:sp>
          <p:nvSpPr>
            <p:cNvPr id="8" name="TextBox 7"/>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Role-play the situations.</a:t>
              </a:r>
            </a:p>
          </p:txBody>
        </p:sp>
      </p:grpSp>
      <p:sp>
        <p:nvSpPr>
          <p:cNvPr id="10" name="TextBox 9"/>
          <p:cNvSpPr txBox="1"/>
          <p:nvPr/>
        </p:nvSpPr>
        <p:spPr>
          <a:xfrm>
            <a:off x="1270885" y="2518350"/>
            <a:ext cx="6587263" cy="984885"/>
          </a:xfrm>
          <a:prstGeom prst="rect">
            <a:avLst/>
          </a:prstGeom>
          <a:noFill/>
        </p:spPr>
        <p:txBody>
          <a:bodyPr wrap="square" rtlCol="0">
            <a:spAutoFit/>
          </a:bodyPr>
          <a:lstStyle/>
          <a:p>
            <a:r>
              <a:rPr lang="en-US" altLang="zh-CN" sz="2400" b="1" dirty="0" smtClean="0"/>
              <a:t>Situation 2</a:t>
            </a:r>
          </a:p>
          <a:p>
            <a:endParaRPr lang="en-US" altLang="zh-CN" sz="1600" dirty="0" smtClean="0"/>
          </a:p>
          <a:p>
            <a:endParaRPr lang="zh-CN" altLang="en-US" dirty="0"/>
          </a:p>
        </p:txBody>
      </p:sp>
      <p:pic>
        <p:nvPicPr>
          <p:cNvPr id="9" name="图片 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aphicFrame>
        <p:nvGraphicFramePr>
          <p:cNvPr id="12" name="表格 11"/>
          <p:cNvGraphicFramePr>
            <a:graphicFrameLocks noGrp="1"/>
          </p:cNvGraphicFramePr>
          <p:nvPr/>
        </p:nvGraphicFramePr>
        <p:xfrm>
          <a:off x="1285852" y="3000372"/>
          <a:ext cx="6143668" cy="2291080"/>
        </p:xfrm>
        <a:graphic>
          <a:graphicData uri="http://schemas.openxmlformats.org/drawingml/2006/table">
            <a:tbl>
              <a:tblPr firstRow="1" bandRow="1">
                <a:tableStyleId>{F5AB1C69-6EDB-4FF4-983F-18BD219EF322}</a:tableStyleId>
              </a:tblPr>
              <a:tblGrid>
                <a:gridCol w="6143668"/>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bg1"/>
                          </a:solidFill>
                        </a:rPr>
                        <a:t>Can</a:t>
                      </a:r>
                      <a:r>
                        <a:rPr lang="en-US" altLang="zh-CN" sz="1800" b="1" baseline="0" dirty="0" smtClean="0">
                          <a:solidFill>
                            <a:schemeClr val="bg1"/>
                          </a:solidFill>
                        </a:rPr>
                        <a:t> you show me the direction</a:t>
                      </a:r>
                      <a:endParaRPr lang="en-US" altLang="zh-CN" sz="1800" b="1"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396000" marR="0" indent="-457200" algn="l" defTabSz="914400" rtl="0" eaLnBrk="1" fontAlgn="auto" latinLnBrk="0" hangingPunct="1">
                        <a:lnSpc>
                          <a:spcPct val="100000"/>
                        </a:lnSpc>
                        <a:spcBef>
                          <a:spcPts val="0"/>
                        </a:spcBef>
                        <a:spcAft>
                          <a:spcPts val="0"/>
                        </a:spcAft>
                        <a:buClrTx/>
                        <a:buSzTx/>
                        <a:buFontTx/>
                        <a:buNone/>
                        <a:tabLst/>
                        <a:defRPr/>
                      </a:pPr>
                      <a:r>
                        <a:rPr lang="en-US" altLang="zh-CN" sz="2000" i="1" kern="1200" dirty="0" smtClean="0">
                          <a:solidFill>
                            <a:srgbClr val="FF0000"/>
                          </a:solidFill>
                          <a:latin typeface="+mn-lt"/>
                          <a:ea typeface="+mn-ea"/>
                          <a:cs typeface="+mn-cs"/>
                        </a:rPr>
                        <a:t>3 A: Excuse me, can you help me? </a:t>
                      </a:r>
                      <a:r>
                        <a:rPr lang="en-US" altLang="zh-CN" sz="2000" b="0" i="1" kern="1200" dirty="0" smtClean="0">
                          <a:solidFill>
                            <a:srgbClr val="FF0000"/>
                          </a:solidFill>
                          <a:latin typeface="+mn-lt"/>
                          <a:ea typeface="+mn-ea"/>
                          <a:cs typeface="+mn-cs"/>
                        </a:rPr>
                        <a:t>I’m looking for </a:t>
                      </a:r>
                      <a:r>
                        <a:rPr lang="en-US" altLang="zh-CN" sz="2000" i="1" kern="1200" dirty="0" smtClean="0">
                          <a:solidFill>
                            <a:srgbClr val="FF0000"/>
                          </a:solidFill>
                          <a:latin typeface="+mn-lt"/>
                          <a:ea typeface="+mn-ea"/>
                          <a:cs typeface="+mn-cs"/>
                        </a:rPr>
                        <a:t>a bar called The Consultants’ Rescue. </a:t>
                      </a:r>
                    </a:p>
                    <a:p>
                      <a:pPr marL="396000" marR="0" indent="-457200" algn="l" defTabSz="914400" rtl="0" eaLnBrk="1" fontAlgn="auto" latinLnBrk="0" hangingPunct="1">
                        <a:lnSpc>
                          <a:spcPct val="100000"/>
                        </a:lnSpc>
                        <a:spcBef>
                          <a:spcPts val="0"/>
                        </a:spcBef>
                        <a:spcAft>
                          <a:spcPts val="0"/>
                        </a:spcAft>
                        <a:buClrTx/>
                        <a:buSzTx/>
                        <a:buFontTx/>
                        <a:buNone/>
                        <a:tabLst/>
                        <a:defRPr/>
                      </a:pPr>
                      <a:r>
                        <a:rPr lang="en-US" altLang="zh-CN" sz="2000" i="1" kern="1200" dirty="0" smtClean="0">
                          <a:solidFill>
                            <a:srgbClr val="FF0000"/>
                          </a:solidFill>
                          <a:latin typeface="+mn-lt"/>
                          <a:ea typeface="+mn-ea"/>
                          <a:cs typeface="+mn-cs"/>
                        </a:rPr>
                        <a:t>   B: </a:t>
                      </a:r>
                      <a:r>
                        <a:rPr lang="en-US" altLang="zh-CN" sz="2000" b="1" i="1" kern="1200" dirty="0" smtClean="0">
                          <a:solidFill>
                            <a:schemeClr val="accent1"/>
                          </a:solidFill>
                          <a:latin typeface="+mn-lt"/>
                          <a:ea typeface="+mn-ea"/>
                          <a:cs typeface="+mn-cs"/>
                        </a:rPr>
                        <a:t>Go straight on </a:t>
                      </a:r>
                      <a:r>
                        <a:rPr lang="en-US" altLang="zh-CN" sz="2000" i="1" kern="1200" dirty="0" smtClean="0">
                          <a:solidFill>
                            <a:srgbClr val="FF0000"/>
                          </a:solidFill>
                          <a:latin typeface="+mn-lt"/>
                          <a:ea typeface="+mn-ea"/>
                          <a:cs typeface="+mn-cs"/>
                        </a:rPr>
                        <a:t>London Road till you see the Florist on your left. Go past the Florist and take a left turn on to Lima Avenue. Keep going and you will find the bar on your right.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TextBox 10"/>
          <p:cNvSpPr txBox="1"/>
          <p:nvPr/>
        </p:nvSpPr>
        <p:spPr>
          <a:xfrm>
            <a:off x="1285852" y="5298246"/>
            <a:ext cx="6143668" cy="1631216"/>
          </a:xfrm>
          <a:prstGeom prst="rect">
            <a:avLst/>
          </a:prstGeom>
          <a:noFill/>
          <a:ln>
            <a:solidFill>
              <a:schemeClr val="tx1"/>
            </a:solidFill>
          </a:ln>
        </p:spPr>
        <p:txBody>
          <a:bodyPr wrap="square" rtlCol="0">
            <a:spAutoFit/>
          </a:bodyPr>
          <a:lstStyle/>
          <a:p>
            <a:pPr marL="396000" indent="-457200"/>
            <a:r>
              <a:rPr lang="en-US" altLang="zh-CN" sz="2000" dirty="0" smtClean="0">
                <a:solidFill>
                  <a:srgbClr val="FF0000"/>
                </a:solidFill>
              </a:rPr>
              <a:t>4</a:t>
            </a:r>
            <a:r>
              <a:rPr lang="en-US" altLang="zh-CN" sz="2000" i="1" dirty="0" smtClean="0">
                <a:solidFill>
                  <a:srgbClr val="FF0000"/>
                </a:solidFill>
              </a:rPr>
              <a:t> A: Excuse me, would you please give me the directions to the Museum of Fashion and Design? </a:t>
            </a:r>
          </a:p>
          <a:p>
            <a:pPr marL="396000" indent="-457200"/>
            <a:r>
              <a:rPr lang="en-US" altLang="zh-CN" sz="2000" i="1" dirty="0" smtClean="0">
                <a:solidFill>
                  <a:srgbClr val="FF0000"/>
                </a:solidFill>
              </a:rPr>
              <a:t>  B: No problem. </a:t>
            </a:r>
            <a:r>
              <a:rPr lang="en-US" altLang="zh-CN" sz="2000" b="1" i="1" dirty="0" smtClean="0">
                <a:solidFill>
                  <a:schemeClr val="accent1"/>
                </a:solidFill>
              </a:rPr>
              <a:t>Take the second turning on the left</a:t>
            </a:r>
            <a:r>
              <a:rPr lang="en-US" altLang="zh-CN" sz="2000" i="1" dirty="0" smtClean="0">
                <a:solidFill>
                  <a:srgbClr val="FF0000"/>
                </a:solidFill>
              </a:rPr>
              <a:t>. Go along Paris Walk, and you will find the museum on your left.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Bottom)">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descr="87699.gif">
            <a:hlinkClick r:id="rId2" action="ppaction://hlinksldjump"/>
          </p:cNvPr>
          <p:cNvPicPr>
            <a:picLocks noChangeAspect="1"/>
          </p:cNvPicPr>
          <p:nvPr/>
        </p:nvPicPr>
        <p:blipFill>
          <a:blip r:embed="rId3"/>
          <a:stretch>
            <a:fillRect/>
          </a:stretch>
        </p:blipFill>
        <p:spPr>
          <a:xfrm>
            <a:off x="8501090" y="6215082"/>
            <a:ext cx="466724" cy="466724"/>
          </a:xfrm>
          <a:prstGeom prst="rect">
            <a:avLst/>
          </a:prstGeom>
        </p:spPr>
      </p:pic>
      <p:sp>
        <p:nvSpPr>
          <p:cNvPr id="4" name="矩形 3"/>
          <p:cNvSpPr/>
          <p:nvPr/>
        </p:nvSpPr>
        <p:spPr>
          <a:xfrm>
            <a:off x="0" y="1"/>
            <a:ext cx="9144000" cy="1142984"/>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Opening up</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470526" y="1669309"/>
            <a:ext cx="8202947" cy="830997"/>
          </a:xfrm>
          <a:prstGeom prst="rect">
            <a:avLst/>
          </a:prstGeom>
          <a:noFill/>
        </p:spPr>
        <p:txBody>
          <a:bodyPr wrap="square" rtlCol="0">
            <a:spAutoFit/>
          </a:bodyPr>
          <a:lstStyle/>
          <a:p>
            <a:r>
              <a:rPr lang="en-US" altLang="zh-CN" sz="2400" dirty="0" smtClean="0"/>
              <a:t>Read the following quotes about learning. Do you agree with them? Why or why not?</a:t>
            </a:r>
          </a:p>
        </p:txBody>
      </p:sp>
      <p:sp>
        <p:nvSpPr>
          <p:cNvPr id="31" name="矩形 30"/>
          <p:cNvSpPr/>
          <p:nvPr/>
        </p:nvSpPr>
        <p:spPr>
          <a:xfrm>
            <a:off x="2286000" y="2967335"/>
            <a:ext cx="4572000" cy="369332"/>
          </a:xfrm>
          <a:prstGeom prst="rect">
            <a:avLst/>
          </a:prstGeom>
        </p:spPr>
        <p:txBody>
          <a:bodyPr>
            <a:spAutoFit/>
          </a:bodyPr>
          <a:lstStyle/>
          <a:p>
            <a:endParaRPr lang="en-US" altLang="zh-CN" dirty="0" smtClean="0"/>
          </a:p>
        </p:txBody>
      </p:sp>
      <p:sp>
        <p:nvSpPr>
          <p:cNvPr id="34" name="矩形 33"/>
          <p:cNvSpPr/>
          <p:nvPr/>
        </p:nvSpPr>
        <p:spPr>
          <a:xfrm>
            <a:off x="3857620" y="4000504"/>
            <a:ext cx="4572000" cy="369332"/>
          </a:xfrm>
          <a:prstGeom prst="rect">
            <a:avLst/>
          </a:prstGeom>
        </p:spPr>
        <p:txBody>
          <a:bodyPr>
            <a:spAutoFit/>
          </a:bodyPr>
          <a:lstStyle/>
          <a:p>
            <a:endParaRPr lang="en-US" altLang="zh-CN" dirty="0" smtClean="0"/>
          </a:p>
        </p:txBody>
      </p:sp>
      <p:sp>
        <p:nvSpPr>
          <p:cNvPr id="37" name="矩形标注 36"/>
          <p:cNvSpPr/>
          <p:nvPr/>
        </p:nvSpPr>
        <p:spPr>
          <a:xfrm>
            <a:off x="470526" y="3000372"/>
            <a:ext cx="8143932" cy="1285884"/>
          </a:xfrm>
          <a:prstGeom prst="wedgeRectCallout">
            <a:avLst>
              <a:gd name="adj1" fmla="val -24464"/>
              <a:gd name="adj2" fmla="val 76595"/>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altLang="zh-CN" sz="2400" dirty="0" smtClean="0"/>
              <a:t>When you travel, if you reject the food, ignore the customs, fear the religion and avoid the people, you might better stay home.</a:t>
            </a:r>
          </a:p>
          <a:p>
            <a:pPr algn="r"/>
            <a:r>
              <a:rPr lang="en-US" altLang="zh-CN" sz="2400" dirty="0" smtClean="0"/>
              <a:t>— James Albert Michener</a:t>
            </a:r>
          </a:p>
        </p:txBody>
      </p:sp>
      <p:sp>
        <p:nvSpPr>
          <p:cNvPr id="9" name="TextBox 8"/>
          <p:cNvSpPr txBox="1"/>
          <p:nvPr/>
        </p:nvSpPr>
        <p:spPr>
          <a:xfrm>
            <a:off x="470526" y="4716860"/>
            <a:ext cx="8173440" cy="1569660"/>
          </a:xfrm>
          <a:prstGeom prst="rect">
            <a:avLst/>
          </a:prstGeom>
          <a:noFill/>
        </p:spPr>
        <p:txBody>
          <a:bodyPr wrap="square" rtlCol="0">
            <a:spAutoFit/>
          </a:bodyPr>
          <a:lstStyle/>
          <a:p>
            <a:pPr>
              <a:buFont typeface="Arial" pitchFamily="34" charset="0"/>
              <a:buChar char="•"/>
            </a:pPr>
            <a:r>
              <a:rPr lang="en-US" altLang="zh-CN" sz="2400" i="1" dirty="0" smtClean="0">
                <a:solidFill>
                  <a:srgbClr val="FF0000"/>
                </a:solidFill>
              </a:rPr>
              <a:t>It means that a mature traveler should </a:t>
            </a:r>
            <a:r>
              <a:rPr lang="en-US" altLang="zh-CN" sz="2400" b="1" i="1" dirty="0" smtClean="0">
                <a:solidFill>
                  <a:srgbClr val="0070C0"/>
                </a:solidFill>
              </a:rPr>
              <a:t>be ready to </a:t>
            </a:r>
            <a:r>
              <a:rPr lang="en-US" altLang="zh-CN" sz="2400" i="1" dirty="0" smtClean="0">
                <a:solidFill>
                  <a:srgbClr val="FF0000"/>
                </a:solidFill>
              </a:rPr>
              <a:t>become part of the local culture.</a:t>
            </a:r>
          </a:p>
          <a:p>
            <a:pPr>
              <a:buFont typeface="Arial" pitchFamily="34" charset="0"/>
              <a:buChar char="•"/>
            </a:pPr>
            <a:r>
              <a:rPr lang="en-US" altLang="zh-CN" sz="2400" i="1" dirty="0" smtClean="0">
                <a:solidFill>
                  <a:srgbClr val="FF0000"/>
                </a:solidFill>
              </a:rPr>
              <a:t>Yes. Being an open-minded traveler will help us gain a multicultural perspective.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slide(fromBottom)">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slide(fromBottom)">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309146"/>
            <a:ext cx="7072362" cy="476912"/>
            <a:chOff x="857224" y="1500174"/>
            <a:chExt cx="7072362" cy="476912"/>
          </a:xfrm>
        </p:grpSpPr>
        <p:sp>
          <p:nvSpPr>
            <p:cNvPr id="7" name="矩形 6"/>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8" name="TextBox 7"/>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Listen and fill in the blanks.</a:t>
              </a:r>
            </a:p>
          </p:txBody>
        </p:sp>
      </p:grpSp>
      <p:sp>
        <p:nvSpPr>
          <p:cNvPr id="9" name="TextBox 8"/>
          <p:cNvSpPr txBox="1"/>
          <p:nvPr/>
        </p:nvSpPr>
        <p:spPr>
          <a:xfrm>
            <a:off x="725404" y="1785926"/>
            <a:ext cx="2489274" cy="553998"/>
          </a:xfrm>
          <a:prstGeom prst="rect">
            <a:avLst/>
          </a:prstGeom>
          <a:noFill/>
        </p:spPr>
        <p:txBody>
          <a:bodyPr wrap="square" rtlCol="0">
            <a:spAutoFit/>
          </a:bodyPr>
          <a:lstStyle/>
          <a:p>
            <a:r>
              <a:rPr lang="en-US" altLang="zh-CN" sz="3000" b="1" dirty="0" smtClean="0"/>
              <a:t>Get ideas</a:t>
            </a:r>
            <a:endParaRPr lang="zh-CN" altLang="en-US" sz="3000" b="1" dirty="0"/>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7" name="TextBox 16"/>
          <p:cNvSpPr txBox="1"/>
          <p:nvPr/>
        </p:nvSpPr>
        <p:spPr>
          <a:xfrm>
            <a:off x="1357290" y="2795349"/>
            <a:ext cx="4857784" cy="4062651"/>
          </a:xfrm>
          <a:prstGeom prst="rect">
            <a:avLst/>
          </a:prstGeom>
          <a:noFill/>
        </p:spPr>
        <p:txBody>
          <a:bodyPr wrap="square" rtlCol="0">
            <a:spAutoFit/>
          </a:bodyPr>
          <a:lstStyle/>
          <a:p>
            <a:pPr marL="457200" indent="-457200">
              <a:buAutoNum type="arabicParenR"/>
            </a:pPr>
            <a:r>
              <a:rPr lang="en-US" altLang="zh-CN" sz="2400" i="1" dirty="0" smtClean="0">
                <a:solidFill>
                  <a:srgbClr val="FF0000"/>
                </a:solidFill>
              </a:rPr>
              <a:t>Isolated</a:t>
            </a:r>
          </a:p>
          <a:p>
            <a:pPr marL="457200" indent="-457200">
              <a:buAutoNum type="arabicParenR"/>
            </a:pPr>
            <a:r>
              <a:rPr lang="en-US" altLang="zh-CN" sz="2400" i="1" dirty="0" smtClean="0">
                <a:solidFill>
                  <a:srgbClr val="FF0000"/>
                </a:solidFill>
              </a:rPr>
              <a:t>far </a:t>
            </a:r>
          </a:p>
          <a:p>
            <a:pPr marL="457200" indent="-457200">
              <a:buAutoNum type="arabicParenR"/>
            </a:pPr>
            <a:r>
              <a:rPr lang="en-US" altLang="zh-CN" sz="2400" i="1" dirty="0" smtClean="0">
                <a:solidFill>
                  <a:srgbClr val="FF0000"/>
                </a:solidFill>
              </a:rPr>
              <a:t> plane </a:t>
            </a:r>
          </a:p>
          <a:p>
            <a:pPr marL="457200" indent="-457200">
              <a:buAutoNum type="arabicParenR"/>
            </a:pPr>
            <a:r>
              <a:rPr lang="en-US" altLang="zh-CN" sz="2400" i="1" dirty="0" smtClean="0">
                <a:solidFill>
                  <a:srgbClr val="FF0000"/>
                </a:solidFill>
              </a:rPr>
              <a:t> three months </a:t>
            </a:r>
          </a:p>
          <a:p>
            <a:pPr marL="457200" indent="-457200">
              <a:buAutoNum type="arabicParenR"/>
            </a:pPr>
            <a:r>
              <a:rPr lang="en-US" altLang="zh-CN" sz="2400" i="1" dirty="0" smtClean="0">
                <a:solidFill>
                  <a:srgbClr val="FF0000"/>
                </a:solidFill>
              </a:rPr>
              <a:t>Culture</a:t>
            </a:r>
          </a:p>
          <a:p>
            <a:pPr marL="457200" indent="-457200">
              <a:buAutoNum type="arabicParenR"/>
            </a:pPr>
            <a:r>
              <a:rPr lang="en-US" altLang="zh-CN" sz="2400" i="1" dirty="0" smtClean="0">
                <a:solidFill>
                  <a:srgbClr val="FF0000"/>
                </a:solidFill>
              </a:rPr>
              <a:t> way of life </a:t>
            </a:r>
          </a:p>
          <a:p>
            <a:pPr marL="457200" indent="-457200">
              <a:buAutoNum type="arabicParenR"/>
            </a:pPr>
            <a:r>
              <a:rPr lang="en-US" altLang="zh-CN" sz="2400" i="1" dirty="0" smtClean="0">
                <a:solidFill>
                  <a:srgbClr val="FF0000"/>
                </a:solidFill>
              </a:rPr>
              <a:t>speak to </a:t>
            </a:r>
          </a:p>
          <a:p>
            <a:pPr marL="457200" indent="-457200">
              <a:buAutoNum type="arabicParenR"/>
            </a:pPr>
            <a:r>
              <a:rPr lang="en-US" altLang="zh-CN" sz="2400" i="1" dirty="0" smtClean="0">
                <a:solidFill>
                  <a:srgbClr val="FF0000"/>
                </a:solidFill>
              </a:rPr>
              <a:t>find out </a:t>
            </a:r>
          </a:p>
          <a:p>
            <a:pPr marL="457200" indent="-457200">
              <a:buAutoNum type="arabicParenR"/>
            </a:pPr>
            <a:r>
              <a:rPr lang="en-US" altLang="zh-CN" sz="2400" i="1" dirty="0" smtClean="0">
                <a:solidFill>
                  <a:srgbClr val="FF0000"/>
                </a:solidFill>
              </a:rPr>
              <a:t>history </a:t>
            </a:r>
          </a:p>
          <a:p>
            <a:pPr marL="457200" indent="-457200">
              <a:buAutoNum type="arabicParenR"/>
            </a:pPr>
            <a:r>
              <a:rPr lang="en-US" altLang="zh-CN" sz="2400" i="1" dirty="0" smtClean="0">
                <a:solidFill>
                  <a:srgbClr val="FF0000"/>
                </a:solidFill>
              </a:rPr>
              <a:t> dreams </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slide(fromBottom)">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slide(fromBottom)">
                                      <p:cBhvr>
                                        <p:cTn id="17" dur="500"/>
                                        <p:tgtEl>
                                          <p:spTgt spid="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slide(fromBottom)">
                                      <p:cBhvr>
                                        <p:cTn id="22" dur="500"/>
                                        <p:tgtEl>
                                          <p:spTgt spid="1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7">
                                            <p:txEl>
                                              <p:pRg st="3" end="3"/>
                                            </p:txEl>
                                          </p:spTgt>
                                        </p:tgtEl>
                                        <p:attrNameLst>
                                          <p:attrName>style.visibility</p:attrName>
                                        </p:attrNameLst>
                                      </p:cBhvr>
                                      <p:to>
                                        <p:strVal val="visible"/>
                                      </p:to>
                                    </p:set>
                                    <p:animEffect transition="in" filter="slide(fromBottom)">
                                      <p:cBhvr>
                                        <p:cTn id="27" dur="500"/>
                                        <p:tgtEl>
                                          <p:spTgt spid="1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7">
                                            <p:txEl>
                                              <p:pRg st="4" end="4"/>
                                            </p:txEl>
                                          </p:spTgt>
                                        </p:tgtEl>
                                        <p:attrNameLst>
                                          <p:attrName>style.visibility</p:attrName>
                                        </p:attrNameLst>
                                      </p:cBhvr>
                                      <p:to>
                                        <p:strVal val="visible"/>
                                      </p:to>
                                    </p:set>
                                    <p:animEffect transition="in" filter="slide(fromBottom)">
                                      <p:cBhvr>
                                        <p:cTn id="32" dur="500"/>
                                        <p:tgtEl>
                                          <p:spTgt spid="1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7">
                                            <p:txEl>
                                              <p:pRg st="5" end="5"/>
                                            </p:txEl>
                                          </p:spTgt>
                                        </p:tgtEl>
                                        <p:attrNameLst>
                                          <p:attrName>style.visibility</p:attrName>
                                        </p:attrNameLst>
                                      </p:cBhvr>
                                      <p:to>
                                        <p:strVal val="visible"/>
                                      </p:to>
                                    </p:set>
                                    <p:animEffect transition="in" filter="slide(fromBottom)">
                                      <p:cBhvr>
                                        <p:cTn id="37" dur="500"/>
                                        <p:tgtEl>
                                          <p:spTgt spid="1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7">
                                            <p:txEl>
                                              <p:pRg st="6" end="6"/>
                                            </p:txEl>
                                          </p:spTgt>
                                        </p:tgtEl>
                                        <p:attrNameLst>
                                          <p:attrName>style.visibility</p:attrName>
                                        </p:attrNameLst>
                                      </p:cBhvr>
                                      <p:to>
                                        <p:strVal val="visible"/>
                                      </p:to>
                                    </p:set>
                                    <p:animEffect transition="in" filter="slide(fromBottom)">
                                      <p:cBhvr>
                                        <p:cTn id="42" dur="500"/>
                                        <p:tgtEl>
                                          <p:spTgt spid="1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17">
                                            <p:txEl>
                                              <p:pRg st="7" end="7"/>
                                            </p:txEl>
                                          </p:spTgt>
                                        </p:tgtEl>
                                        <p:attrNameLst>
                                          <p:attrName>style.visibility</p:attrName>
                                        </p:attrNameLst>
                                      </p:cBhvr>
                                      <p:to>
                                        <p:strVal val="visible"/>
                                      </p:to>
                                    </p:set>
                                    <p:animEffect transition="in" filter="slide(fromBottom)">
                                      <p:cBhvr>
                                        <p:cTn id="47" dur="500"/>
                                        <p:tgtEl>
                                          <p:spTgt spid="1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17">
                                            <p:txEl>
                                              <p:pRg st="8" end="8"/>
                                            </p:txEl>
                                          </p:spTgt>
                                        </p:tgtEl>
                                        <p:attrNameLst>
                                          <p:attrName>style.visibility</p:attrName>
                                        </p:attrNameLst>
                                      </p:cBhvr>
                                      <p:to>
                                        <p:strVal val="visible"/>
                                      </p:to>
                                    </p:set>
                                    <p:animEffect transition="in" filter="slide(fromBottom)">
                                      <p:cBhvr>
                                        <p:cTn id="52" dur="500"/>
                                        <p:tgtEl>
                                          <p:spTgt spid="17">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17">
                                            <p:txEl>
                                              <p:pRg st="9" end="9"/>
                                            </p:txEl>
                                          </p:spTgt>
                                        </p:tgtEl>
                                        <p:attrNameLst>
                                          <p:attrName>style.visibility</p:attrName>
                                        </p:attrNameLst>
                                      </p:cBhvr>
                                      <p:to>
                                        <p:strVal val="visible"/>
                                      </p:to>
                                    </p:set>
                                    <p:animEffect transition="in" filter="slide(fromBottom)">
                                      <p:cBhvr>
                                        <p:cTn id="57" dur="500"/>
                                        <p:tgtEl>
                                          <p:spTgt spid="1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nvGraphicFramePr>
        <p:xfrm>
          <a:off x="1357290" y="2857496"/>
          <a:ext cx="6096000" cy="3571900"/>
        </p:xfrm>
        <a:graphic>
          <a:graphicData uri="http://schemas.openxmlformats.org/drawingml/2006/table">
            <a:tbl>
              <a:tblPr firstRow="1" bandRow="1">
                <a:tableStyleId>{5C22544A-7EE6-4342-B048-85BDC9FD1C3A}</a:tableStyleId>
              </a:tblPr>
              <a:tblGrid>
                <a:gridCol w="1143008"/>
                <a:gridCol w="4952992"/>
              </a:tblGrid>
              <a:tr h="370840">
                <a:tc>
                  <a:txBody>
                    <a:bodyPr/>
                    <a:lstStyle/>
                    <a:p>
                      <a:r>
                        <a:rPr lang="en-US" altLang="zh-CN" b="1" dirty="0" smtClean="0">
                          <a:solidFill>
                            <a:schemeClr val="bg1"/>
                          </a:solidFill>
                        </a:rPr>
                        <a:t>When</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altLang="zh-CN" b="1" dirty="0" smtClean="0">
                          <a:solidFill>
                            <a:schemeClr val="bg1"/>
                          </a:solidFill>
                        </a:rPr>
                        <a:t>Where</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altLang="zh-CN" b="1" dirty="0" smtClean="0">
                          <a:solidFill>
                            <a:schemeClr val="bg1"/>
                          </a:solidFill>
                        </a:rPr>
                        <a:t>How</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altLang="zh-CN" b="1" dirty="0" smtClean="0">
                          <a:solidFill>
                            <a:schemeClr val="bg1"/>
                          </a:solidFill>
                        </a:rPr>
                        <a:t>How long</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altLang="zh-CN" b="1" dirty="0" smtClean="0">
                          <a:solidFill>
                            <a:schemeClr val="bg1"/>
                          </a:solidFill>
                        </a:rPr>
                        <a:t>Who</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60444">
                <a:tc>
                  <a:txBody>
                    <a:bodyPr/>
                    <a:lstStyle/>
                    <a:p>
                      <a:r>
                        <a:rPr lang="en-US" altLang="zh-CN" b="1" dirty="0" smtClean="0">
                          <a:solidFill>
                            <a:schemeClr val="bg1"/>
                          </a:solidFill>
                        </a:rPr>
                        <a:t>What</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57256">
                <a:tc>
                  <a:txBody>
                    <a:bodyPr/>
                    <a:lstStyle/>
                    <a:p>
                      <a:r>
                        <a:rPr lang="en-US" altLang="zh-CN" b="1" dirty="0" smtClean="0">
                          <a:solidFill>
                            <a:schemeClr val="bg1"/>
                          </a:solidFill>
                        </a:rPr>
                        <a:t>Why</a:t>
                      </a:r>
                      <a:endParaRPr lang="zh-CN"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285992"/>
            <a:ext cx="7072362" cy="461666"/>
            <a:chOff x="857224" y="1500174"/>
            <a:chExt cx="7072362" cy="461666"/>
          </a:xfrm>
        </p:grpSpPr>
        <p:sp>
          <p:nvSpPr>
            <p:cNvPr id="7" name="矩形 6"/>
            <p:cNvSpPr/>
            <p:nvPr/>
          </p:nvSpPr>
          <p:spPr>
            <a:xfrm>
              <a:off x="857224" y="1500175"/>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8" name="TextBox 7"/>
            <p:cNvSpPr txBox="1"/>
            <p:nvPr/>
          </p:nvSpPr>
          <p:spPr>
            <a:xfrm>
              <a:off x="1214414" y="1500174"/>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Discuss and fill in the table</a:t>
              </a: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Discuss and organize ideas</a:t>
            </a:r>
            <a:endParaRPr lang="zh-CN" altLang="en-US" sz="3000" b="1" dirty="0"/>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10" name="TextBox 9"/>
          <p:cNvSpPr txBox="1"/>
          <p:nvPr/>
        </p:nvSpPr>
        <p:spPr>
          <a:xfrm>
            <a:off x="3929058" y="3211297"/>
            <a:ext cx="2428892" cy="646331"/>
          </a:xfrm>
          <a:prstGeom prst="rect">
            <a:avLst/>
          </a:prstGeom>
          <a:noFill/>
        </p:spPr>
        <p:txBody>
          <a:bodyPr wrap="square" rtlCol="0">
            <a:spAutoFit/>
          </a:bodyPr>
          <a:lstStyle/>
          <a:p>
            <a:pPr marL="177800" indent="-177800"/>
            <a:r>
              <a:rPr lang="en-US" altLang="zh-CN" i="1" kern="100" dirty="0" smtClean="0">
                <a:solidFill>
                  <a:srgbClr val="FF0000"/>
                </a:solidFill>
                <a:ea typeface="Optima"/>
                <a:cs typeface="Optima"/>
              </a:rPr>
              <a:t>New Zealand	</a:t>
            </a:r>
          </a:p>
          <a:p>
            <a:pPr marL="177800" indent="-177800"/>
            <a:endParaRPr lang="en-US" altLang="zh-CN" i="1" kern="100" dirty="0" smtClean="0">
              <a:solidFill>
                <a:srgbClr val="FF0000"/>
              </a:solidFill>
              <a:ea typeface="Optima"/>
              <a:cs typeface="Optima"/>
            </a:endParaRPr>
          </a:p>
        </p:txBody>
      </p:sp>
      <p:sp>
        <p:nvSpPr>
          <p:cNvPr id="11" name="TextBox 10"/>
          <p:cNvSpPr txBox="1"/>
          <p:nvPr/>
        </p:nvSpPr>
        <p:spPr>
          <a:xfrm>
            <a:off x="4357686" y="3639925"/>
            <a:ext cx="1785950" cy="646331"/>
          </a:xfrm>
          <a:prstGeom prst="rect">
            <a:avLst/>
          </a:prstGeom>
          <a:noFill/>
        </p:spPr>
        <p:txBody>
          <a:bodyPr wrap="square" rtlCol="0">
            <a:spAutoFit/>
          </a:bodyPr>
          <a:lstStyle/>
          <a:p>
            <a:pPr marL="177800" indent="-177800"/>
            <a:r>
              <a:rPr lang="en-US" altLang="zh-CN" i="1" kern="100" dirty="0" smtClean="0">
                <a:solidFill>
                  <a:srgbClr val="FF0000"/>
                </a:solidFill>
                <a:ea typeface="Optima"/>
                <a:cs typeface="Optima"/>
              </a:rPr>
              <a:t>By air</a:t>
            </a:r>
            <a:endParaRPr lang="zh-CN" altLang="en-US" i="1" kern="100" dirty="0" smtClean="0">
              <a:solidFill>
                <a:srgbClr val="FF0000"/>
              </a:solidFill>
              <a:cs typeface="Times New Roman"/>
            </a:endParaRPr>
          </a:p>
          <a:p>
            <a:endParaRPr lang="zh-CN" altLang="en-US" dirty="0"/>
          </a:p>
        </p:txBody>
      </p:sp>
      <p:sp>
        <p:nvSpPr>
          <p:cNvPr id="13" name="TextBox 12"/>
          <p:cNvSpPr txBox="1"/>
          <p:nvPr/>
        </p:nvSpPr>
        <p:spPr>
          <a:xfrm>
            <a:off x="4143372" y="4000504"/>
            <a:ext cx="1857388" cy="646331"/>
          </a:xfrm>
          <a:prstGeom prst="rect">
            <a:avLst/>
          </a:prstGeom>
          <a:noFill/>
        </p:spPr>
        <p:txBody>
          <a:bodyPr wrap="square" rtlCol="0">
            <a:spAutoFit/>
          </a:bodyPr>
          <a:lstStyle/>
          <a:p>
            <a:r>
              <a:rPr lang="en-US" altLang="zh-CN" i="1" kern="100" dirty="0" smtClean="0">
                <a:solidFill>
                  <a:srgbClr val="FF0000"/>
                </a:solidFill>
                <a:ea typeface="Optima"/>
                <a:cs typeface="Optima"/>
              </a:rPr>
              <a:t>Two weeks</a:t>
            </a:r>
            <a:endParaRPr lang="zh-CN" altLang="en-US" i="1" kern="100" dirty="0" smtClean="0">
              <a:solidFill>
                <a:srgbClr val="FF0000"/>
              </a:solidFill>
              <a:cs typeface="Times New Roman"/>
            </a:endParaRPr>
          </a:p>
          <a:p>
            <a:endParaRPr lang="zh-CN" altLang="en-US" dirty="0"/>
          </a:p>
        </p:txBody>
      </p:sp>
      <p:sp>
        <p:nvSpPr>
          <p:cNvPr id="14" name="TextBox 13"/>
          <p:cNvSpPr txBox="1"/>
          <p:nvPr/>
        </p:nvSpPr>
        <p:spPr>
          <a:xfrm>
            <a:off x="3929058" y="2857496"/>
            <a:ext cx="1357322" cy="400110"/>
          </a:xfrm>
          <a:prstGeom prst="rect">
            <a:avLst/>
          </a:prstGeom>
          <a:noFill/>
        </p:spPr>
        <p:txBody>
          <a:bodyPr wrap="square" rtlCol="0">
            <a:spAutoFit/>
          </a:bodyPr>
          <a:lstStyle/>
          <a:p>
            <a:r>
              <a:rPr lang="en-US" altLang="zh-CN" sz="2000" i="1" dirty="0" smtClean="0">
                <a:solidFill>
                  <a:srgbClr val="FF0000"/>
                </a:solidFill>
              </a:rPr>
              <a:t>This winter</a:t>
            </a:r>
            <a:endParaRPr lang="zh-CN" altLang="en-US" sz="2000" i="1" dirty="0">
              <a:solidFill>
                <a:srgbClr val="FF0000"/>
              </a:solidFill>
            </a:endParaRPr>
          </a:p>
        </p:txBody>
      </p:sp>
      <p:sp>
        <p:nvSpPr>
          <p:cNvPr id="17" name="TextBox 16"/>
          <p:cNvSpPr txBox="1"/>
          <p:nvPr/>
        </p:nvSpPr>
        <p:spPr>
          <a:xfrm>
            <a:off x="4071934" y="3929066"/>
            <a:ext cx="2214578" cy="1631216"/>
          </a:xfrm>
          <a:prstGeom prst="rect">
            <a:avLst/>
          </a:prstGeom>
          <a:noFill/>
        </p:spPr>
        <p:txBody>
          <a:bodyPr wrap="square" rtlCol="0">
            <a:spAutoFit/>
          </a:bodyPr>
          <a:lstStyle/>
          <a:p>
            <a:endParaRPr lang="zh-CN" altLang="en-US" sz="2800" dirty="0" smtClean="0">
              <a:solidFill>
                <a:srgbClr val="000000"/>
              </a:solidFill>
              <a:latin typeface="Sabon LT Std"/>
            </a:endParaRPr>
          </a:p>
          <a:p>
            <a:r>
              <a:rPr lang="en-US" altLang="zh-CN" i="1" kern="100" dirty="0" smtClean="0">
                <a:solidFill>
                  <a:srgbClr val="FF0000"/>
                </a:solidFill>
                <a:ea typeface="Optima"/>
                <a:cs typeface="Optima"/>
              </a:rPr>
              <a:t>my family and friends</a:t>
            </a:r>
            <a:r>
              <a:rPr lang="en-US" altLang="zh-CN" dirty="0" smtClean="0">
                <a:solidFill>
                  <a:srgbClr val="221E1F"/>
                </a:solidFill>
                <a:latin typeface="Sabon LT Std"/>
              </a:rPr>
              <a:t>	</a:t>
            </a:r>
          </a:p>
          <a:p>
            <a:endParaRPr lang="zh-CN" altLang="en-US" dirty="0" smtClean="0">
              <a:latin typeface="Sabon LT Std"/>
            </a:endParaRPr>
          </a:p>
          <a:p>
            <a:endParaRPr lang="zh-CN" altLang="en-US" dirty="0"/>
          </a:p>
        </p:txBody>
      </p:sp>
      <p:sp>
        <p:nvSpPr>
          <p:cNvPr id="18" name="TextBox 17"/>
          <p:cNvSpPr txBox="1"/>
          <p:nvPr/>
        </p:nvSpPr>
        <p:spPr>
          <a:xfrm>
            <a:off x="2571736" y="4714884"/>
            <a:ext cx="5000660" cy="923330"/>
          </a:xfrm>
          <a:prstGeom prst="rect">
            <a:avLst/>
          </a:prstGeom>
          <a:noFill/>
        </p:spPr>
        <p:txBody>
          <a:bodyPr wrap="square" rtlCol="0">
            <a:spAutoFit/>
          </a:bodyPr>
          <a:lstStyle/>
          <a:p>
            <a:r>
              <a:rPr lang="en-US" altLang="zh-CN" i="1" kern="100" dirty="0" smtClean="0">
                <a:solidFill>
                  <a:srgbClr val="FF0000"/>
                </a:solidFill>
                <a:ea typeface="Optima"/>
                <a:cs typeface="Optima"/>
              </a:rPr>
              <a:t>enjoy beautiful landscapes; eat fresh food; meet friendly people; and talk with kiwi natives and fellow travelers</a:t>
            </a:r>
            <a:r>
              <a:rPr lang="en-US" altLang="zh-CN" dirty="0" smtClean="0"/>
              <a:t>	</a:t>
            </a:r>
            <a:endParaRPr lang="zh-CN" altLang="en-US" dirty="0"/>
          </a:p>
        </p:txBody>
      </p:sp>
      <p:sp>
        <p:nvSpPr>
          <p:cNvPr id="19" name="TextBox 18"/>
          <p:cNvSpPr txBox="1"/>
          <p:nvPr/>
        </p:nvSpPr>
        <p:spPr>
          <a:xfrm>
            <a:off x="2500298" y="5711627"/>
            <a:ext cx="5000660" cy="646331"/>
          </a:xfrm>
          <a:prstGeom prst="rect">
            <a:avLst/>
          </a:prstGeom>
          <a:noFill/>
        </p:spPr>
        <p:txBody>
          <a:bodyPr wrap="square" rtlCol="0">
            <a:spAutoFit/>
          </a:bodyPr>
          <a:lstStyle/>
          <a:p>
            <a:r>
              <a:rPr lang="en-US" altLang="zh-CN" i="1" kern="100" dirty="0" smtClean="0">
                <a:solidFill>
                  <a:srgbClr val="FF0000"/>
                </a:solidFill>
                <a:ea typeface="Optima"/>
                <a:cs typeface="Optima"/>
              </a:rPr>
              <a:t>a wonderful destination;  a self-drive tour; a video about the life and people in New Zealand</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Bottom)">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lide(fromBottom)">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Bottom)">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slide(fromBottom)">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slide(fromBottom)">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slide(fromBottom)">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slide(fromBottom)">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7" grpId="0"/>
      <p:bldP spid="18" grpId="0"/>
      <p:bldP spid="1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285993"/>
            <a:ext cx="7143800" cy="461665"/>
            <a:chOff x="857224" y="1500174"/>
            <a:chExt cx="6735583" cy="596698"/>
          </a:xfrm>
        </p:grpSpPr>
        <p:sp>
          <p:nvSpPr>
            <p:cNvPr id="7" name="矩形 6"/>
            <p:cNvSpPr/>
            <p:nvPr/>
          </p:nvSpPr>
          <p:spPr>
            <a:xfrm>
              <a:off x="857224" y="1500174"/>
              <a:ext cx="357174" cy="596698"/>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8" name="TextBox 7"/>
            <p:cNvSpPr txBox="1"/>
            <p:nvPr/>
          </p:nvSpPr>
          <p:spPr>
            <a:xfrm>
              <a:off x="1214414" y="1500174"/>
              <a:ext cx="6378393" cy="596698"/>
            </a:xfrm>
            <a:prstGeom prst="rect">
              <a:avLst/>
            </a:prstGeom>
            <a:noFill/>
          </p:spPr>
          <p:txBody>
            <a:bodyPr wrap="square" rtlCol="0">
              <a:spAutoFit/>
            </a:bodyPr>
            <a:lstStyle/>
            <a:p>
              <a:r>
                <a:rPr lang="en-US" altLang="zh-CN" sz="2400" dirty="0" smtClean="0">
                  <a:latin typeface="Arial" pitchFamily="34" charset="0"/>
                  <a:cs typeface="Arial" pitchFamily="34" charset="0"/>
                </a:rPr>
                <a:t>Present your ideas to the class. </a:t>
              </a: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Present ideas</a:t>
            </a:r>
            <a:endParaRPr lang="zh-CN" altLang="en-US" sz="3000" b="1" dirty="0"/>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9217" name="Rectangle 1"/>
          <p:cNvSpPr>
            <a:spLocks noChangeArrowheads="1"/>
          </p:cNvSpPr>
          <p:nvPr/>
        </p:nvSpPr>
        <p:spPr bwMode="auto">
          <a:xfrm>
            <a:off x="1142976" y="2714620"/>
            <a:ext cx="7358114"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2000" i="1" dirty="0" smtClean="0">
                <a:solidFill>
                  <a:srgbClr val="FF0000"/>
                </a:solidFill>
              </a:rPr>
              <a:t>I would like to go to </a:t>
            </a:r>
            <a:r>
              <a:rPr lang="en-US" altLang="zh-CN" sz="2000" b="1" i="1" dirty="0" smtClean="0">
                <a:solidFill>
                  <a:schemeClr val="accent1"/>
                </a:solidFill>
              </a:rPr>
              <a:t>New Zealand </a:t>
            </a:r>
            <a:r>
              <a:rPr lang="en-US" altLang="zh-CN" sz="2000" i="1" dirty="0" smtClean="0">
                <a:solidFill>
                  <a:srgbClr val="FF0000"/>
                </a:solidFill>
              </a:rPr>
              <a:t>with </a:t>
            </a:r>
            <a:r>
              <a:rPr lang="en-US" altLang="zh-CN" sz="2000" b="1" i="1" dirty="0" smtClean="0">
                <a:solidFill>
                  <a:schemeClr val="accent1"/>
                </a:solidFill>
              </a:rPr>
              <a:t>my family and some friends </a:t>
            </a:r>
            <a:r>
              <a:rPr lang="en-US" altLang="zh-CN" sz="2000" i="1" dirty="0" smtClean="0">
                <a:solidFill>
                  <a:srgbClr val="FF0000"/>
                </a:solidFill>
              </a:rPr>
              <a:t>this winter. New Zealand is one of those countries with the greatest and most spectacular natural landscapes in the world. It’s our dream destination. We are going to travel there </a:t>
            </a:r>
            <a:r>
              <a:rPr lang="en-US" altLang="zh-CN" sz="2000" b="1" i="1" dirty="0" smtClean="0">
                <a:solidFill>
                  <a:schemeClr val="accent1"/>
                </a:solidFill>
              </a:rPr>
              <a:t>by plane </a:t>
            </a:r>
            <a:r>
              <a:rPr lang="en-US" altLang="zh-CN" sz="2000" i="1" dirty="0" smtClean="0">
                <a:solidFill>
                  <a:srgbClr val="FF0000"/>
                </a:solidFill>
              </a:rPr>
              <a:t>and the trip is going to take </a:t>
            </a:r>
            <a:r>
              <a:rPr lang="en-US" altLang="zh-CN" sz="2000" b="1" i="1" dirty="0" smtClean="0">
                <a:solidFill>
                  <a:schemeClr val="accent1"/>
                </a:solidFill>
              </a:rPr>
              <a:t>two weeks</a:t>
            </a:r>
            <a:r>
              <a:rPr lang="en-US" altLang="zh-CN" sz="2000" i="1" dirty="0" smtClean="0">
                <a:solidFill>
                  <a:srgbClr val="FF0000"/>
                </a:solidFill>
              </a:rPr>
              <a:t>. We </a:t>
            </a:r>
            <a:r>
              <a:rPr lang="en-US" altLang="zh-CN" sz="2000" b="1" i="1" dirty="0" smtClean="0">
                <a:solidFill>
                  <a:schemeClr val="accent1"/>
                </a:solidFill>
              </a:rPr>
              <a:t>will fly to Auckland first and then fly to Christchurch</a:t>
            </a:r>
            <a:r>
              <a:rPr lang="en-US" altLang="zh-CN" sz="2000" i="1" dirty="0" smtClean="0">
                <a:solidFill>
                  <a:srgbClr val="FF0000"/>
                </a:solidFill>
              </a:rPr>
              <a:t>. Once we get there, we will rent a car and </a:t>
            </a:r>
            <a:r>
              <a:rPr lang="en-US" altLang="zh-CN" sz="2000" b="1" i="1" dirty="0" smtClean="0">
                <a:solidFill>
                  <a:schemeClr val="accent1"/>
                </a:solidFill>
              </a:rPr>
              <a:t>drive to different places</a:t>
            </a:r>
            <a:r>
              <a:rPr lang="en-US" altLang="zh-CN" sz="2000" i="1" dirty="0" smtClean="0">
                <a:solidFill>
                  <a:srgbClr val="FF0000"/>
                </a:solidFill>
              </a:rPr>
              <a:t>. On the way we hope to enjoy varied and beautiful landscapes, eat fresh food, meet friendly people, and if possible, talk with kiwi natives to find out about their customs and traditions. We will also try to talk with fellow travelers from all over the world to see what they think of the culture and life in New Zealand. When we finish the whole journey, we </a:t>
            </a:r>
            <a:r>
              <a:rPr lang="en-US" altLang="zh-CN" sz="2000" b="1" i="1" dirty="0" smtClean="0">
                <a:solidFill>
                  <a:schemeClr val="accent1"/>
                </a:solidFill>
              </a:rPr>
              <a:t>will drive back to Christchurch, and fly to Auckland and then back to China</a:t>
            </a:r>
            <a:r>
              <a:rPr lang="en-US" altLang="zh-CN" sz="2000" i="1" dirty="0" smtClean="0">
                <a:solidFill>
                  <a:srgbClr val="FF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9217">
                                            <p:txEl>
                                              <p:pRg st="0" end="0"/>
                                            </p:txEl>
                                          </p:spTgt>
                                        </p:tgtEl>
                                        <p:attrNameLst>
                                          <p:attrName>style.visibility</p:attrName>
                                        </p:attrNameLst>
                                      </p:cBhvr>
                                      <p:to>
                                        <p:strVal val="visible"/>
                                      </p:to>
                                    </p:set>
                                    <p:animEffect transition="in" filter="slide(fromBottom)">
                                      <p:cBhvr>
                                        <p:cTn id="12" dur="500"/>
                                        <p:tgtEl>
                                          <p:spTgt spid="92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Speaking for communication</a:t>
            </a:r>
            <a:endParaRPr lang="zh-CN" altLang="en-US" sz="4800" b="1" dirty="0">
              <a:solidFill>
                <a:schemeClr val="tx1"/>
              </a:solidFill>
              <a:latin typeface="+mj-lt"/>
              <a:ea typeface="微软雅黑" panose="020B0503020204020204" pitchFamily="34" charset="-122"/>
            </a:endParaRPr>
          </a:p>
        </p:txBody>
      </p:sp>
      <p:sp>
        <p:nvSpPr>
          <p:cNvPr id="5" name="TextBox 4"/>
          <p:cNvSpPr txBox="1"/>
          <p:nvPr/>
        </p:nvSpPr>
        <p:spPr>
          <a:xfrm>
            <a:off x="714348" y="1214422"/>
            <a:ext cx="345556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Group discussion</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285993"/>
            <a:ext cx="7143800" cy="461665"/>
            <a:chOff x="857224" y="1500174"/>
            <a:chExt cx="6735583" cy="596698"/>
          </a:xfrm>
        </p:grpSpPr>
        <p:sp>
          <p:nvSpPr>
            <p:cNvPr id="7" name="矩形 6"/>
            <p:cNvSpPr/>
            <p:nvPr/>
          </p:nvSpPr>
          <p:spPr>
            <a:xfrm>
              <a:off x="857224" y="1500174"/>
              <a:ext cx="357174" cy="596698"/>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4</a:t>
              </a:r>
              <a:endParaRPr lang="en-US" altLang="zh-CN" sz="2400" dirty="0" smtClean="0">
                <a:solidFill>
                  <a:schemeClr val="bg1"/>
                </a:solidFill>
              </a:endParaRPr>
            </a:p>
          </p:txBody>
        </p:sp>
        <p:sp>
          <p:nvSpPr>
            <p:cNvPr id="8" name="TextBox 7"/>
            <p:cNvSpPr txBox="1"/>
            <p:nvPr/>
          </p:nvSpPr>
          <p:spPr>
            <a:xfrm>
              <a:off x="1214414" y="1500174"/>
              <a:ext cx="6378393" cy="596698"/>
            </a:xfrm>
            <a:prstGeom prst="rect">
              <a:avLst/>
            </a:prstGeom>
            <a:noFill/>
          </p:spPr>
          <p:txBody>
            <a:bodyPr wrap="square" rtlCol="0">
              <a:spAutoFit/>
            </a:bodyPr>
            <a:lstStyle/>
            <a:p>
              <a:r>
                <a:rPr lang="en-US" altLang="zh-CN" sz="2400" dirty="0" smtClean="0">
                  <a:latin typeface="Arial" pitchFamily="34" charset="0"/>
                  <a:cs typeface="Arial" pitchFamily="34" charset="0"/>
                </a:rPr>
                <a:t>Present your ideas to the class. </a:t>
              </a:r>
            </a:p>
          </p:txBody>
        </p:sp>
      </p:grpSp>
      <p:sp>
        <p:nvSpPr>
          <p:cNvPr id="9" name="TextBox 8"/>
          <p:cNvSpPr txBox="1"/>
          <p:nvPr/>
        </p:nvSpPr>
        <p:spPr>
          <a:xfrm>
            <a:off x="725404" y="1785926"/>
            <a:ext cx="4703852" cy="553998"/>
          </a:xfrm>
          <a:prstGeom prst="rect">
            <a:avLst/>
          </a:prstGeom>
          <a:noFill/>
        </p:spPr>
        <p:txBody>
          <a:bodyPr wrap="square" rtlCol="0">
            <a:spAutoFit/>
          </a:bodyPr>
          <a:lstStyle/>
          <a:p>
            <a:r>
              <a:rPr lang="en-US" altLang="zh-CN" sz="3000" b="1" dirty="0" smtClean="0"/>
              <a:t>Present ideas</a:t>
            </a:r>
            <a:endParaRPr lang="zh-CN" altLang="en-US" sz="3000" b="1" dirty="0"/>
          </a:p>
        </p:txBody>
      </p:sp>
      <p:pic>
        <p:nvPicPr>
          <p:cNvPr id="11" name="图片 10"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
        <p:nvSpPr>
          <p:cNvPr id="9217" name="Rectangle 1"/>
          <p:cNvSpPr>
            <a:spLocks noChangeArrowheads="1"/>
          </p:cNvSpPr>
          <p:nvPr/>
        </p:nvSpPr>
        <p:spPr bwMode="auto">
          <a:xfrm>
            <a:off x="1142976" y="2643182"/>
            <a:ext cx="7643866"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2000" i="1" dirty="0" smtClean="0">
                <a:solidFill>
                  <a:srgbClr val="FF0000"/>
                </a:solidFill>
              </a:rPr>
              <a:t>We </a:t>
            </a:r>
            <a:r>
              <a:rPr lang="en-US" altLang="zh-CN" sz="2000" b="1" i="1" dirty="0" smtClean="0">
                <a:solidFill>
                  <a:srgbClr val="0070C0"/>
                </a:solidFill>
              </a:rPr>
              <a:t>have every reason to believe that </a:t>
            </a:r>
            <a:r>
              <a:rPr lang="en-US" altLang="zh-CN" sz="2000" i="1" dirty="0" smtClean="0">
                <a:solidFill>
                  <a:srgbClr val="FF0000"/>
                </a:solidFill>
              </a:rPr>
              <a:t>we will win the award. First, we choose a wonderful destination which will </a:t>
            </a:r>
            <a:r>
              <a:rPr lang="en-US" altLang="zh-CN" sz="2000" b="1" i="1" dirty="0" smtClean="0">
                <a:solidFill>
                  <a:srgbClr val="0070C0"/>
                </a:solidFill>
              </a:rPr>
              <a:t>impress</a:t>
            </a:r>
            <a:r>
              <a:rPr lang="en-US" altLang="zh-CN" sz="2000" i="1" dirty="0" smtClean="0">
                <a:solidFill>
                  <a:srgbClr val="FF0000"/>
                </a:solidFill>
              </a:rPr>
              <a:t> visitors </a:t>
            </a:r>
            <a:r>
              <a:rPr lang="en-US" altLang="zh-CN" sz="2000" b="1" i="1" dirty="0" smtClean="0">
                <a:solidFill>
                  <a:srgbClr val="0070C0"/>
                </a:solidFill>
              </a:rPr>
              <a:t>with</a:t>
            </a:r>
            <a:r>
              <a:rPr lang="en-US" altLang="zh-CN" sz="2000" i="1" dirty="0" smtClean="0">
                <a:solidFill>
                  <a:srgbClr val="FF0000"/>
                </a:solidFill>
              </a:rPr>
              <a:t> its various and breathtaking views and its unique culture. Second, we </a:t>
            </a:r>
            <a:r>
              <a:rPr lang="en-US" altLang="zh-CN" sz="2000" b="1" i="1" dirty="0" smtClean="0">
                <a:solidFill>
                  <a:srgbClr val="0070C0"/>
                </a:solidFill>
              </a:rPr>
              <a:t>choose</a:t>
            </a:r>
            <a:r>
              <a:rPr lang="en-US" altLang="zh-CN" sz="2000" i="1" dirty="0" smtClean="0">
                <a:solidFill>
                  <a:srgbClr val="FF0000"/>
                </a:solidFill>
              </a:rPr>
              <a:t> a self-drive tour </a:t>
            </a:r>
            <a:r>
              <a:rPr lang="en-US" altLang="zh-CN" sz="2000" b="1" i="1" dirty="0" smtClean="0">
                <a:solidFill>
                  <a:srgbClr val="0070C0"/>
                </a:solidFill>
              </a:rPr>
              <a:t>over</a:t>
            </a:r>
            <a:r>
              <a:rPr lang="en-US" altLang="zh-CN" sz="2000" i="1" dirty="0" smtClean="0">
                <a:solidFill>
                  <a:srgbClr val="FF0000"/>
                </a:solidFill>
              </a:rPr>
              <a:t> a package tour, which means that we don’t have to be shunted along with lots of other people to tourist attractions. We </a:t>
            </a:r>
            <a:r>
              <a:rPr lang="en-US" altLang="zh-CN" sz="2000" b="1" i="1" dirty="0" smtClean="0">
                <a:solidFill>
                  <a:srgbClr val="0070C0"/>
                </a:solidFill>
              </a:rPr>
              <a:t>have the freedom and flexibility to</a:t>
            </a:r>
            <a:r>
              <a:rPr lang="en-US" altLang="zh-CN" sz="2000" i="1" dirty="0" smtClean="0">
                <a:solidFill>
                  <a:srgbClr val="FF0000"/>
                </a:solidFill>
              </a:rPr>
              <a:t> get to places off the track, and then spend as much time as we want there. Third, during the journey, we will film the wonderful natural landscapes as well as our talks with local people and foreign visitors. We are sure this video will not only record those beautiful and memorable moments in our dream journey, but also help us </a:t>
            </a:r>
            <a:r>
              <a:rPr lang="en-US" altLang="zh-CN" sz="2000" b="1" i="1" dirty="0" smtClean="0">
                <a:solidFill>
                  <a:srgbClr val="0070C0"/>
                </a:solidFill>
              </a:rPr>
              <a:t>gain insight into </a:t>
            </a:r>
            <a:r>
              <a:rPr lang="en-US" altLang="zh-CN" sz="2000" i="1" dirty="0" smtClean="0">
                <a:solidFill>
                  <a:srgbClr val="FF0000"/>
                </a:solidFill>
              </a:rPr>
              <a:t>the customs and lifestyle of people in New Zealand.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217">
                                            <p:txEl>
                                              <p:pRg st="0" end="0"/>
                                            </p:txEl>
                                          </p:spTgt>
                                        </p:tgtEl>
                                        <p:attrNameLst>
                                          <p:attrName>style.visibility</p:attrName>
                                        </p:attrNameLst>
                                      </p:cBhvr>
                                      <p:to>
                                        <p:strVal val="visible"/>
                                      </p:to>
                                    </p:set>
                                    <p:animEffect transition="in" filter="slide(fromBottom)">
                                      <p:cBhvr>
                                        <p:cTn id="7" dur="500"/>
                                        <p:tgtEl>
                                          <p:spTgt spid="92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Further practice in listening</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3976794"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Short conversations</a:t>
            </a:r>
            <a:endParaRPr lang="zh-CN" altLang="en-US" sz="3200" b="1" u="sng" dirty="0">
              <a:ln>
                <a:solidFill>
                  <a:schemeClr val="accent5"/>
                </a:solidFill>
              </a:ln>
              <a:solidFill>
                <a:schemeClr val="accent5">
                  <a:lumMod val="75000"/>
                </a:schemeClr>
              </a:solidFill>
            </a:endParaRPr>
          </a:p>
        </p:txBody>
      </p:sp>
      <p:sp>
        <p:nvSpPr>
          <p:cNvPr id="5" name="矩形 4"/>
          <p:cNvSpPr/>
          <p:nvPr/>
        </p:nvSpPr>
        <p:spPr>
          <a:xfrm>
            <a:off x="857224" y="1857364"/>
            <a:ext cx="7072362" cy="5262979"/>
          </a:xfrm>
          <a:prstGeom prst="rect">
            <a:avLst/>
          </a:prstGeom>
        </p:spPr>
        <p:txBody>
          <a:bodyPr wrap="square">
            <a:spAutoFit/>
          </a:bodyPr>
          <a:lstStyle/>
          <a:p>
            <a:pPr marL="396000" indent="-432000"/>
            <a:r>
              <a:rPr lang="en-US" altLang="zh-CN" sz="2400" dirty="0" smtClean="0"/>
              <a:t>1 Q: What does the woman say about a whole package tour?</a:t>
            </a:r>
          </a:p>
          <a:p>
            <a:pPr marL="288000" indent="-457200"/>
            <a:r>
              <a:rPr lang="en-US" altLang="zh-CN" sz="2400" i="1" dirty="0" smtClean="0">
                <a:solidFill>
                  <a:srgbClr val="FF0000"/>
                </a:solidFill>
              </a:rPr>
              <a:t>    A It costs less money.</a:t>
            </a:r>
          </a:p>
          <a:p>
            <a:r>
              <a:rPr lang="en-US" altLang="zh-CN" sz="2400" dirty="0" smtClean="0"/>
              <a:t>2 Q: What are the two speakers planning to do?</a:t>
            </a:r>
          </a:p>
          <a:p>
            <a:pPr marL="288000" indent="-457200"/>
            <a:r>
              <a:rPr lang="en-US" altLang="zh-CN" sz="2400" i="1" dirty="0" smtClean="0">
                <a:solidFill>
                  <a:srgbClr val="FF0000"/>
                </a:solidFill>
              </a:rPr>
              <a:t>    D Have their daughter get to know such a life.</a:t>
            </a:r>
          </a:p>
          <a:p>
            <a:pPr marL="266700" indent="-266700"/>
            <a:r>
              <a:rPr lang="en-US" altLang="zh-CN" sz="2400" dirty="0" smtClean="0"/>
              <a:t>3 Q: What will the woman do?</a:t>
            </a:r>
          </a:p>
          <a:p>
            <a:r>
              <a:rPr lang="en-US" altLang="zh-CN" sz="2400" i="1" dirty="0" smtClean="0">
                <a:solidFill>
                  <a:srgbClr val="FF0000"/>
                </a:solidFill>
              </a:rPr>
              <a:t>   B Follow the Indian culture and </a:t>
            </a:r>
            <a:r>
              <a:rPr lang="en-US" altLang="zh-CN" sz="2400" i="1" dirty="0" err="1" smtClean="0">
                <a:solidFill>
                  <a:srgbClr val="FF0000"/>
                </a:solidFill>
              </a:rPr>
              <a:t>cutoms</a:t>
            </a:r>
            <a:r>
              <a:rPr lang="en-US" altLang="zh-CN" sz="2400" i="1" dirty="0" smtClean="0">
                <a:solidFill>
                  <a:srgbClr val="FF0000"/>
                </a:solidFill>
              </a:rPr>
              <a:t>.</a:t>
            </a:r>
          </a:p>
          <a:p>
            <a:pPr marL="266700" indent="-266700"/>
            <a:r>
              <a:rPr lang="en-US" altLang="zh-CN" sz="2400" dirty="0" smtClean="0"/>
              <a:t>4 Q: What does the woman feel uncertain about?</a:t>
            </a:r>
          </a:p>
          <a:p>
            <a:pPr marL="266700" indent="-266700"/>
            <a:r>
              <a:rPr lang="en-US" altLang="zh-CN" sz="2400" i="1" dirty="0" smtClean="0">
                <a:solidFill>
                  <a:srgbClr val="FF0000"/>
                </a:solidFill>
              </a:rPr>
              <a:t>   C Whether it is possible to travel with her kid.</a:t>
            </a:r>
          </a:p>
          <a:p>
            <a:pPr marL="266700" indent="-266700"/>
            <a:r>
              <a:rPr lang="en-US" altLang="zh-CN" sz="2400" dirty="0" smtClean="0"/>
              <a:t>5 Q: What are the two speakers talking about?</a:t>
            </a:r>
          </a:p>
          <a:p>
            <a:pPr marL="266700" indent="-266700"/>
            <a:r>
              <a:rPr lang="en-US" altLang="zh-CN" sz="2400" i="1" dirty="0" smtClean="0">
                <a:solidFill>
                  <a:srgbClr val="FF0000"/>
                </a:solidFill>
              </a:rPr>
              <a:t>   D The popularity of time travel stories.</a:t>
            </a:r>
          </a:p>
          <a:p>
            <a:pPr marL="266700" indent="-266700"/>
            <a:endParaRPr lang="en-US" altLang="zh-CN" sz="2400" dirty="0" smtClean="0"/>
          </a:p>
          <a:p>
            <a:endParaRPr lang="en-US" altLang="zh-CN" sz="2400" i="1" dirty="0" smtClean="0">
              <a:solidFill>
                <a:srgbClr val="FF0000"/>
              </a:solidFill>
            </a:endParaRPr>
          </a:p>
          <a:p>
            <a:endParaRPr lang="en-US" altLang="zh-CN" sz="2400" i="1" dirty="0" smtClean="0">
              <a:solidFill>
                <a:srgbClr val="FF0000"/>
              </a:solidFill>
            </a:endParaRPr>
          </a:p>
        </p:txBody>
      </p:sp>
      <p:pic>
        <p:nvPicPr>
          <p:cNvPr id="6" name="图片 5"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Bottom)">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lide(fromBottom)">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slide(fromBottom)">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slide(fromBottom)">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slide(fromBottom)">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Further practice in listening</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3665812"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Long conversation</a:t>
            </a:r>
            <a:endParaRPr lang="zh-CN" altLang="en-US" sz="3200" b="1" u="sng" dirty="0">
              <a:ln>
                <a:solidFill>
                  <a:schemeClr val="accent5"/>
                </a:solidFill>
              </a:ln>
              <a:solidFill>
                <a:schemeClr val="accent5">
                  <a:lumMod val="75000"/>
                </a:schemeClr>
              </a:solidFill>
            </a:endParaRPr>
          </a:p>
        </p:txBody>
      </p:sp>
      <p:sp>
        <p:nvSpPr>
          <p:cNvPr id="5" name="矩形 4"/>
          <p:cNvSpPr/>
          <p:nvPr/>
        </p:nvSpPr>
        <p:spPr>
          <a:xfrm>
            <a:off x="857224" y="2107253"/>
            <a:ext cx="7072362" cy="5632311"/>
          </a:xfrm>
          <a:prstGeom prst="rect">
            <a:avLst/>
          </a:prstGeom>
        </p:spPr>
        <p:txBody>
          <a:bodyPr wrap="square">
            <a:spAutoFit/>
          </a:bodyPr>
          <a:lstStyle/>
          <a:p>
            <a:pPr marL="266700" indent="-266700"/>
            <a:r>
              <a:rPr lang="en-US" altLang="zh-CN" sz="2400" dirty="0" smtClean="0"/>
              <a:t>1 Q: What does Emily say about the plants in the Amazon rainforest?</a:t>
            </a:r>
          </a:p>
          <a:p>
            <a:pPr marL="396000" indent="-457200"/>
            <a:r>
              <a:rPr lang="en-US" altLang="zh-CN" sz="2400" i="1" dirty="0" smtClean="0">
                <a:solidFill>
                  <a:srgbClr val="FF0000"/>
                </a:solidFill>
              </a:rPr>
              <a:t>    A There are so many plants that it is hard to see the sky.</a:t>
            </a:r>
          </a:p>
          <a:p>
            <a:pPr marL="266700" indent="-266700"/>
            <a:r>
              <a:rPr lang="en-US" altLang="zh-CN" sz="2400" dirty="0" smtClean="0"/>
              <a:t>2 Q: What does Emily say about the local people?</a:t>
            </a:r>
          </a:p>
          <a:p>
            <a:pPr marL="396000" indent="-457200"/>
            <a:r>
              <a:rPr lang="en-US" altLang="zh-CN" sz="2400" i="1" dirty="0" smtClean="0">
                <a:solidFill>
                  <a:srgbClr val="FF0000"/>
                </a:solidFill>
              </a:rPr>
              <a:t>   D They are separated from the world outside of the jungle .</a:t>
            </a:r>
          </a:p>
          <a:p>
            <a:pPr marL="266700" indent="-266700"/>
            <a:r>
              <a:rPr lang="en-US" altLang="zh-CN" sz="2400" dirty="0" smtClean="0"/>
              <a:t>3 Q: Why was the old woman in the village so excited?</a:t>
            </a:r>
          </a:p>
          <a:p>
            <a:pPr marL="216000" indent="-457200"/>
            <a:r>
              <a:rPr lang="en-US" altLang="zh-CN" sz="2400" i="1" dirty="0" smtClean="0">
                <a:solidFill>
                  <a:srgbClr val="FF0000"/>
                </a:solidFill>
              </a:rPr>
              <a:t>   C Because Emily gave her an empty bottle.</a:t>
            </a:r>
          </a:p>
          <a:p>
            <a:pPr marL="216000" indent="-457200"/>
            <a:r>
              <a:rPr lang="en-US" altLang="zh-CN" sz="2400" dirty="0" smtClean="0"/>
              <a:t>4 Q: What is the woman most likely to do after talking with the man?</a:t>
            </a:r>
          </a:p>
          <a:p>
            <a:pPr marL="266700" indent="-266700"/>
            <a:r>
              <a:rPr lang="en-US" altLang="zh-CN" sz="2400" i="1" dirty="0" smtClean="0">
                <a:solidFill>
                  <a:srgbClr val="FF0000"/>
                </a:solidFill>
              </a:rPr>
              <a:t>   A Small and common things should also be valued.</a:t>
            </a:r>
          </a:p>
          <a:p>
            <a:pPr marL="266700" indent="-266700"/>
            <a:endParaRPr lang="en-US" altLang="zh-CN" sz="2400" dirty="0" smtClean="0"/>
          </a:p>
          <a:p>
            <a:endParaRPr lang="en-US" altLang="zh-CN" sz="2400" i="1" dirty="0" smtClean="0">
              <a:solidFill>
                <a:srgbClr val="FF0000"/>
              </a:solidFill>
            </a:endParaRPr>
          </a:p>
          <a:p>
            <a:endParaRPr lang="en-US" altLang="zh-CN" sz="2400" i="1" dirty="0" smtClean="0">
              <a:solidFill>
                <a:srgbClr val="FF0000"/>
              </a:solidFill>
            </a:endParaRPr>
          </a:p>
        </p:txBody>
      </p:sp>
      <p:pic>
        <p:nvPicPr>
          <p:cNvPr id="6" name="图片 5"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Bottom)">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lide(fromBottom)">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slide(fromBottom)">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slide(fromBottom)">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Further practice in listening</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203017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Passage 1</a:t>
            </a:r>
            <a:endParaRPr lang="zh-CN" altLang="en-US" sz="3200" b="1" u="sng" dirty="0">
              <a:ln>
                <a:solidFill>
                  <a:schemeClr val="accent5"/>
                </a:solidFill>
              </a:ln>
              <a:solidFill>
                <a:schemeClr val="accent5">
                  <a:lumMod val="75000"/>
                </a:schemeClr>
              </a:solidFill>
            </a:endParaRPr>
          </a:p>
        </p:txBody>
      </p:sp>
      <p:sp>
        <p:nvSpPr>
          <p:cNvPr id="5" name="矩形 4"/>
          <p:cNvSpPr/>
          <p:nvPr/>
        </p:nvSpPr>
        <p:spPr>
          <a:xfrm>
            <a:off x="857224" y="2107253"/>
            <a:ext cx="7072362" cy="5262979"/>
          </a:xfrm>
          <a:prstGeom prst="rect">
            <a:avLst/>
          </a:prstGeom>
        </p:spPr>
        <p:txBody>
          <a:bodyPr wrap="square">
            <a:spAutoFit/>
          </a:bodyPr>
          <a:lstStyle/>
          <a:p>
            <a:pPr marL="266700" indent="-266700"/>
            <a:r>
              <a:rPr lang="en-US" altLang="zh-CN" sz="2200" dirty="0" smtClean="0"/>
              <a:t>1 Q: What may happen to children after watching nature programs on TV?</a:t>
            </a:r>
          </a:p>
          <a:p>
            <a:pPr marL="216000" indent="-457200"/>
            <a:r>
              <a:rPr lang="en-US" altLang="zh-CN" sz="2200" i="1" dirty="0" smtClean="0">
                <a:solidFill>
                  <a:srgbClr val="FF0000"/>
                </a:solidFill>
              </a:rPr>
              <a:t>    D They may be more distant from the actual nature.</a:t>
            </a:r>
          </a:p>
          <a:p>
            <a:pPr marL="266700" indent="-266700"/>
            <a:r>
              <a:rPr lang="en-US" altLang="zh-CN" sz="2200" dirty="0" smtClean="0"/>
              <a:t>2 Q: How should children get close to nature according to the speaker?</a:t>
            </a:r>
          </a:p>
          <a:p>
            <a:r>
              <a:rPr lang="en-US" altLang="zh-CN" sz="2200" i="1" dirty="0" smtClean="0">
                <a:solidFill>
                  <a:srgbClr val="FF0000"/>
                </a:solidFill>
              </a:rPr>
              <a:t>   A By experiencing it with the five senses.</a:t>
            </a:r>
          </a:p>
          <a:p>
            <a:pPr marL="266700" indent="-266700"/>
            <a:r>
              <a:rPr lang="en-US" altLang="zh-CN" sz="2200" dirty="0" smtClean="0"/>
              <a:t>3 Q: What impression might the Discovery Channel leave on children?</a:t>
            </a:r>
          </a:p>
          <a:p>
            <a:pPr marL="180000" indent="-457200"/>
            <a:r>
              <a:rPr lang="en-US" altLang="zh-CN" sz="2200" i="1" dirty="0" smtClean="0">
                <a:solidFill>
                  <a:srgbClr val="FF0000"/>
                </a:solidFill>
              </a:rPr>
              <a:t>   B Nature seems very far away from them.</a:t>
            </a:r>
          </a:p>
          <a:p>
            <a:pPr marL="144000" indent="-457200"/>
            <a:r>
              <a:rPr lang="en-US" altLang="zh-CN" sz="2200" dirty="0" smtClean="0"/>
              <a:t>4 Q: What is the main idea of this passage?</a:t>
            </a:r>
          </a:p>
          <a:p>
            <a:pPr marL="266700" indent="-266700"/>
            <a:r>
              <a:rPr lang="en-US" altLang="zh-CN" sz="2200" i="1" dirty="0" smtClean="0">
                <a:solidFill>
                  <a:srgbClr val="FF0000"/>
                </a:solidFill>
              </a:rPr>
              <a:t>   D Real nature experiences com from physical contact with nature.</a:t>
            </a:r>
            <a:endParaRPr lang="en-US" altLang="zh-CN" sz="2200" dirty="0" smtClean="0"/>
          </a:p>
          <a:p>
            <a:pPr marL="180000" indent="-457200"/>
            <a:endParaRPr lang="en-US" altLang="zh-CN" sz="2400" i="1" dirty="0" smtClean="0">
              <a:solidFill>
                <a:srgbClr val="FF0000"/>
              </a:solidFill>
            </a:endParaRPr>
          </a:p>
          <a:p>
            <a:endParaRPr lang="en-US" altLang="zh-CN" sz="2400" i="1" dirty="0" smtClean="0">
              <a:solidFill>
                <a:srgbClr val="FF0000"/>
              </a:solidFill>
            </a:endParaRPr>
          </a:p>
          <a:p>
            <a:endParaRPr lang="en-US" altLang="zh-CN" sz="2400" i="1" dirty="0" smtClean="0">
              <a:solidFill>
                <a:srgbClr val="FF0000"/>
              </a:solidFill>
            </a:endParaRPr>
          </a:p>
        </p:txBody>
      </p:sp>
      <p:pic>
        <p:nvPicPr>
          <p:cNvPr id="6" name="图片 5"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Bottom)">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lide(fromBottom)">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slide(fromBottom)">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20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slide(fromBottom)">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Further practice in listening</a:t>
            </a:r>
            <a:endParaRPr lang="zh-CN" altLang="en-US" sz="4800" b="1" dirty="0">
              <a:solidFill>
                <a:schemeClr val="tx1"/>
              </a:solidFill>
              <a:latin typeface="+mj-lt"/>
              <a:ea typeface="微软雅黑" panose="020B0503020204020204" pitchFamily="34" charset="-122"/>
            </a:endParaRPr>
          </a:p>
        </p:txBody>
      </p:sp>
      <p:sp>
        <p:nvSpPr>
          <p:cNvPr id="3" name="TextBox 2"/>
          <p:cNvSpPr txBox="1"/>
          <p:nvPr/>
        </p:nvSpPr>
        <p:spPr>
          <a:xfrm>
            <a:off x="714348" y="1214422"/>
            <a:ext cx="2030171"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Passage 2</a:t>
            </a:r>
            <a:endParaRPr lang="zh-CN" altLang="en-US" sz="3200" b="1" u="sng" dirty="0">
              <a:ln>
                <a:solidFill>
                  <a:schemeClr val="accent5"/>
                </a:solidFill>
              </a:ln>
              <a:solidFill>
                <a:schemeClr val="accent5">
                  <a:lumMod val="75000"/>
                </a:schemeClr>
              </a:solidFill>
            </a:endParaRPr>
          </a:p>
        </p:txBody>
      </p:sp>
      <p:sp>
        <p:nvSpPr>
          <p:cNvPr id="5" name="矩形 4"/>
          <p:cNvSpPr/>
          <p:nvPr/>
        </p:nvSpPr>
        <p:spPr>
          <a:xfrm>
            <a:off x="928662" y="2107253"/>
            <a:ext cx="7072362" cy="4154984"/>
          </a:xfrm>
          <a:prstGeom prst="rect">
            <a:avLst/>
          </a:prstGeom>
        </p:spPr>
        <p:txBody>
          <a:bodyPr wrap="square">
            <a:spAutoFit/>
          </a:bodyPr>
          <a:lstStyle/>
          <a:p>
            <a:pPr marL="457200" indent="-457200"/>
            <a:r>
              <a:rPr lang="en-US" altLang="zh-CN" sz="2400" i="1" dirty="0" smtClean="0">
                <a:solidFill>
                  <a:srgbClr val="FF0000"/>
                </a:solidFill>
              </a:rPr>
              <a:t>  1) scared</a:t>
            </a:r>
          </a:p>
          <a:p>
            <a:pPr marL="457200" indent="-457200"/>
            <a:r>
              <a:rPr lang="en-US" altLang="zh-CN" sz="2400" i="1" dirty="0" smtClean="0">
                <a:solidFill>
                  <a:srgbClr val="FF0000"/>
                </a:solidFill>
              </a:rPr>
              <a:t>  2) perceive</a:t>
            </a:r>
          </a:p>
          <a:p>
            <a:pPr marL="457200" indent="-457200"/>
            <a:r>
              <a:rPr lang="en-US" altLang="zh-CN" sz="2400" i="1" dirty="0" smtClean="0">
                <a:solidFill>
                  <a:srgbClr val="FF0000"/>
                </a:solidFill>
              </a:rPr>
              <a:t>  3) negative</a:t>
            </a:r>
          </a:p>
          <a:p>
            <a:pPr marL="457200" indent="-457200"/>
            <a:r>
              <a:rPr lang="en-US" altLang="zh-CN" sz="2400" i="1" dirty="0" smtClean="0">
                <a:solidFill>
                  <a:srgbClr val="FF0000"/>
                </a:solidFill>
              </a:rPr>
              <a:t>  4) result in</a:t>
            </a:r>
          </a:p>
          <a:p>
            <a:pPr marL="457200" indent="-457200"/>
            <a:r>
              <a:rPr lang="en-US" altLang="zh-CN" sz="2400" i="1" dirty="0" smtClean="0">
                <a:solidFill>
                  <a:srgbClr val="FF0000"/>
                </a:solidFill>
              </a:rPr>
              <a:t>  5) lose faith in</a:t>
            </a:r>
          </a:p>
          <a:p>
            <a:pPr marL="457200" indent="-457200"/>
            <a:r>
              <a:rPr lang="en-US" altLang="zh-CN" sz="2400" i="1" dirty="0" smtClean="0">
                <a:solidFill>
                  <a:srgbClr val="FF0000"/>
                </a:solidFill>
              </a:rPr>
              <a:t>  6) goes down</a:t>
            </a:r>
          </a:p>
          <a:p>
            <a:pPr marL="457200" indent="-457200"/>
            <a:r>
              <a:rPr lang="en-US" altLang="zh-CN" sz="2400" i="1" dirty="0" smtClean="0">
                <a:solidFill>
                  <a:srgbClr val="FF0000"/>
                </a:solidFill>
              </a:rPr>
              <a:t>  7) depressed</a:t>
            </a:r>
          </a:p>
          <a:p>
            <a:pPr marL="457200" indent="-457200"/>
            <a:r>
              <a:rPr lang="en-US" altLang="zh-CN" sz="2400" i="1" dirty="0" smtClean="0">
                <a:solidFill>
                  <a:srgbClr val="FF0000"/>
                </a:solidFill>
              </a:rPr>
              <a:t>  8) preferably</a:t>
            </a:r>
          </a:p>
          <a:p>
            <a:pPr marL="457200" indent="-457200"/>
            <a:r>
              <a:rPr lang="en-US" altLang="zh-CN" sz="2400" i="1" dirty="0" smtClean="0">
                <a:solidFill>
                  <a:srgbClr val="FF0000"/>
                </a:solidFill>
              </a:rPr>
              <a:t>  9) adapt</a:t>
            </a:r>
          </a:p>
          <a:p>
            <a:endParaRPr lang="en-US" altLang="zh-CN" sz="2400" i="1" dirty="0" smtClean="0">
              <a:solidFill>
                <a:srgbClr val="FF0000"/>
              </a:solidFill>
            </a:endParaRPr>
          </a:p>
          <a:p>
            <a:endParaRPr lang="en-US" altLang="zh-CN" sz="2400" i="1" dirty="0" smtClean="0">
              <a:solidFill>
                <a:srgbClr val="FF0000"/>
              </a:solidFill>
            </a:endParaRPr>
          </a:p>
        </p:txBody>
      </p:sp>
      <p:pic>
        <p:nvPicPr>
          <p:cNvPr id="1026" name="Picture 2"/>
          <p:cNvPicPr>
            <a:picLocks noChangeAspect="1" noChangeArrowheads="1"/>
          </p:cNvPicPr>
          <p:nvPr/>
        </p:nvPicPr>
        <p:blipFill>
          <a:blip r:embed="rId2"/>
          <a:stretch>
            <a:fillRect/>
          </a:stretch>
        </p:blipFill>
        <p:spPr bwMode="auto">
          <a:xfrm>
            <a:off x="4071934" y="2357430"/>
            <a:ext cx="4327109" cy="3155020"/>
          </a:xfrm>
          <a:prstGeom prst="rect">
            <a:avLst/>
          </a:prstGeom>
          <a:noFill/>
          <a:ln w="9525">
            <a:noFill/>
            <a:miter lim="800000"/>
            <a:headEnd/>
            <a:tailEnd/>
          </a:ln>
          <a:effectLst/>
        </p:spPr>
      </p:pic>
      <p:pic>
        <p:nvPicPr>
          <p:cNvPr id="6" name="图片 5" descr="87699.gif">
            <a:hlinkClick r:id="rId3" action="ppaction://hlinksldjump"/>
          </p:cNvPr>
          <p:cNvPicPr>
            <a:picLocks noChangeAspect="1"/>
          </p:cNvPicPr>
          <p:nvPr/>
        </p:nvPicPr>
        <p:blipFill>
          <a:blip r:embed="rId4"/>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slide(fromBottom)">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slide(fromBottom)">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slide(fromBottom)">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slide(fromBottom)">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slide(fromBottom)">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slide(fromBottom)">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slide(fromBottom)">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slide(fromBottom)">
                                      <p:cBhvr>
                                        <p:cTn id="47" dur="500"/>
                                        <p:tgtEl>
                                          <p:spTgt spid="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5">
                                            <p:txEl>
                                              <p:pRg st="8" end="8"/>
                                            </p:txEl>
                                          </p:spTgt>
                                        </p:tgtEl>
                                        <p:attrNameLst>
                                          <p:attrName>style.visibility</p:attrName>
                                        </p:attrNameLst>
                                      </p:cBhvr>
                                      <p:to>
                                        <p:strVal val="visible"/>
                                      </p:to>
                                    </p:set>
                                    <p:animEffect transition="in" filter="slide(fromBottom)">
                                      <p:cBhvr>
                                        <p:cTn id="5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Wrapping up</a:t>
            </a:r>
            <a:endParaRPr lang="zh-CN" altLang="en-US" sz="4800" b="1" dirty="0">
              <a:solidFill>
                <a:schemeClr val="tx1"/>
              </a:solidFill>
              <a:latin typeface="+mj-lt"/>
              <a:ea typeface="微软雅黑" panose="020B0503020204020204" pitchFamily="34" charset="-122"/>
            </a:endParaRPr>
          </a:p>
        </p:txBody>
      </p:sp>
      <p:sp>
        <p:nvSpPr>
          <p:cNvPr id="3" name="矩形 2"/>
          <p:cNvSpPr/>
          <p:nvPr/>
        </p:nvSpPr>
        <p:spPr>
          <a:xfrm>
            <a:off x="1071538" y="1214422"/>
            <a:ext cx="6929486" cy="830997"/>
          </a:xfrm>
          <a:prstGeom prst="rect">
            <a:avLst/>
          </a:prstGeom>
        </p:spPr>
        <p:txBody>
          <a:bodyPr wrap="square">
            <a:spAutoFit/>
          </a:bodyPr>
          <a:lstStyle/>
          <a:p>
            <a:r>
              <a:rPr lang="en-US" altLang="zh-CN" sz="2400" dirty="0" smtClean="0">
                <a:latin typeface="Arial" pitchFamily="34" charset="0"/>
                <a:cs typeface="Arial" pitchFamily="34" charset="0"/>
              </a:rPr>
              <a:t>Use the following self-assessment checklist to check what you have learned in this unit.</a:t>
            </a:r>
          </a:p>
        </p:txBody>
      </p:sp>
      <p:graphicFrame>
        <p:nvGraphicFramePr>
          <p:cNvPr id="5" name="表格 4"/>
          <p:cNvGraphicFramePr>
            <a:graphicFrameLocks noGrp="1"/>
          </p:cNvGraphicFramePr>
          <p:nvPr/>
        </p:nvGraphicFramePr>
        <p:xfrm>
          <a:off x="785786" y="2143116"/>
          <a:ext cx="7286676" cy="3296920"/>
        </p:xfrm>
        <a:graphic>
          <a:graphicData uri="http://schemas.openxmlformats.org/drawingml/2006/table">
            <a:tbl>
              <a:tblPr firstRow="1" bandRow="1">
                <a:tableStyleId>{5C22544A-7EE6-4342-B048-85BDC9FD1C3A}</a:tableStyleId>
              </a:tblPr>
              <a:tblGrid>
                <a:gridCol w="4663473"/>
                <a:gridCol w="947268"/>
                <a:gridCol w="1675935"/>
              </a:tblGrid>
              <a:tr h="370840">
                <a:tc>
                  <a:txBody>
                    <a:bodyPr/>
                    <a:lstStyle/>
                    <a:p>
                      <a:pPr algn="ctr"/>
                      <a:r>
                        <a:rPr lang="en-US" altLang="zh-CN" dirty="0" smtClean="0"/>
                        <a:t>Skills</a:t>
                      </a:r>
                      <a:endParaRPr lang="zh-CN" altLang="en-US" dirty="0"/>
                    </a:p>
                  </a:txBody>
                  <a:tcPr/>
                </a:tc>
                <a:tc>
                  <a:txBody>
                    <a:bodyPr/>
                    <a:lstStyle/>
                    <a:p>
                      <a:pPr algn="ctr"/>
                      <a:r>
                        <a:rPr lang="en-US" altLang="zh-CN" dirty="0" smtClean="0"/>
                        <a:t>OK</a:t>
                      </a:r>
                      <a:endParaRPr lang="zh-CN" altLang="en-US" dirty="0"/>
                    </a:p>
                  </a:txBody>
                  <a:tcPr/>
                </a:tc>
                <a:tc>
                  <a:txBody>
                    <a:bodyPr/>
                    <a:lstStyle/>
                    <a:p>
                      <a:pPr algn="ctr"/>
                      <a:r>
                        <a:rPr lang="en-US" altLang="zh-CN" dirty="0" smtClean="0"/>
                        <a:t>Needs work</a:t>
                      </a:r>
                      <a:endParaRPr lang="zh-CN" altLang="en-US" dirty="0"/>
                    </a:p>
                  </a:txBody>
                  <a:tcPr/>
                </a:tc>
              </a:tr>
              <a:tr h="370840">
                <a:tc>
                  <a:txBody>
                    <a:bodyPr/>
                    <a:lstStyle/>
                    <a:p>
                      <a:r>
                        <a:rPr lang="en-US" altLang="zh-CN" sz="2400" kern="1200" baseline="0" dirty="0" smtClean="0">
                          <a:solidFill>
                            <a:schemeClr val="dk1"/>
                          </a:solidFill>
                          <a:latin typeface="+mn-lt"/>
                          <a:ea typeface="+mn-ea"/>
                          <a:cs typeface="+mn-cs"/>
                        </a:rPr>
                        <a:t>I can talk about my learning experiences. </a:t>
                      </a:r>
                      <a:endParaRPr lang="zh-CN" altLang="en-US" sz="2400"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sz="2400" kern="1200" baseline="0" dirty="0" smtClean="0">
                          <a:solidFill>
                            <a:schemeClr val="dk1"/>
                          </a:solidFill>
                          <a:latin typeface="+mn-lt"/>
                          <a:ea typeface="+mn-ea"/>
                          <a:cs typeface="+mn-cs"/>
                        </a:rPr>
                        <a:t>I can listen for signal words for listing. </a:t>
                      </a:r>
                      <a:endParaRPr lang="zh-CN" altLang="en-US" sz="2400"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sz="2400" kern="1200" baseline="0" dirty="0" smtClean="0">
                          <a:solidFill>
                            <a:schemeClr val="dk1"/>
                          </a:solidFill>
                          <a:latin typeface="+mn-lt"/>
                          <a:ea typeface="+mn-ea"/>
                          <a:cs typeface="+mn-cs"/>
                        </a:rPr>
                        <a:t>I can give and respond to advice.</a:t>
                      </a:r>
                    </a:p>
                  </a:txBody>
                  <a:tcPr/>
                </a:tc>
                <a:tc>
                  <a:txBody>
                    <a:bodyPr/>
                    <a:lstStyle/>
                    <a:p>
                      <a:endParaRPr lang="zh-CN" altLang="en-US" dirty="0"/>
                    </a:p>
                  </a:txBody>
                  <a:tcPr/>
                </a:tc>
                <a:tc>
                  <a:txBody>
                    <a:bodyPr/>
                    <a:lstStyle/>
                    <a:p>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baseline="0" dirty="0" smtClean="0">
                          <a:solidFill>
                            <a:schemeClr val="dk1"/>
                          </a:solidFill>
                          <a:latin typeface="+mn-lt"/>
                          <a:ea typeface="+mn-ea"/>
                          <a:cs typeface="+mn-cs"/>
                        </a:rPr>
                        <a:t>I can </a:t>
                      </a:r>
                      <a:r>
                        <a:rPr lang="en-US" altLang="zh-CN" sz="2400" kern="1200" baseline="0" smtClean="0">
                          <a:solidFill>
                            <a:schemeClr val="dk1"/>
                          </a:solidFill>
                          <a:latin typeface="+mn-lt"/>
                          <a:ea typeface="+mn-ea"/>
                          <a:cs typeface="+mn-cs"/>
                        </a:rPr>
                        <a:t>discuss learning / teaching </a:t>
                      </a:r>
                      <a:r>
                        <a:rPr lang="en-US" altLang="zh-CN" sz="2400" kern="1200" baseline="0" dirty="0" smtClean="0">
                          <a:solidFill>
                            <a:schemeClr val="dk1"/>
                          </a:solidFill>
                          <a:latin typeface="+mn-lt"/>
                          <a:ea typeface="+mn-ea"/>
                          <a:cs typeface="+mn-cs"/>
                        </a:rPr>
                        <a:t>methods.</a:t>
                      </a:r>
                    </a:p>
                  </a:txBody>
                  <a:tcPr/>
                </a:tc>
                <a:tc>
                  <a:txBody>
                    <a:bodyPr/>
                    <a:lstStyle/>
                    <a:p>
                      <a:endParaRPr lang="zh-CN" altLang="en-US"/>
                    </a:p>
                  </a:txBody>
                  <a:tcPr/>
                </a:tc>
                <a:tc>
                  <a:txBody>
                    <a:bodyPr/>
                    <a:lstStyle/>
                    <a:p>
                      <a:endParaRPr lang="zh-CN" altLang="en-US" dirty="0"/>
                    </a:p>
                  </a:txBody>
                  <a:tcPr/>
                </a:tc>
              </a:tr>
            </a:tbl>
          </a:graphicData>
        </a:graphic>
      </p:graphicFrame>
      <p:sp>
        <p:nvSpPr>
          <p:cNvPr id="6" name="矩形 5"/>
          <p:cNvSpPr/>
          <p:nvPr/>
        </p:nvSpPr>
        <p:spPr>
          <a:xfrm>
            <a:off x="5786446" y="2786058"/>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070002" y="3468270"/>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792904" y="3457468"/>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079420" y="4286256"/>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797666" y="4286256"/>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806344" y="5072074"/>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072330" y="5072074"/>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045342" y="2786058"/>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P spid="8" grpId="0" animBg="1"/>
      <p:bldP spid="9" grpId="0" animBg="1"/>
      <p:bldP spid="10" grpId="0" animBg="1"/>
      <p:bldP spid="11" grpId="0" animBg="1"/>
      <p:bldP spid="12" grpId="0" animBg="1"/>
      <p:bldP spid="1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Fun time</a:t>
            </a:r>
            <a:endParaRPr lang="zh-CN" altLang="en-US" sz="4800" b="1" dirty="0">
              <a:solidFill>
                <a:schemeClr val="tx1"/>
              </a:solidFill>
              <a:latin typeface="+mj-lt"/>
              <a:ea typeface="微软雅黑" panose="020B0503020204020204" pitchFamily="34" charset="-122"/>
            </a:endParaRPr>
          </a:p>
        </p:txBody>
      </p:sp>
      <p:sp>
        <p:nvSpPr>
          <p:cNvPr id="14" name="矩形 13"/>
          <p:cNvSpPr/>
          <p:nvPr/>
        </p:nvSpPr>
        <p:spPr>
          <a:xfrm>
            <a:off x="1214414" y="1571612"/>
            <a:ext cx="6929486" cy="830997"/>
          </a:xfrm>
          <a:prstGeom prst="rect">
            <a:avLst/>
          </a:prstGeom>
        </p:spPr>
        <p:txBody>
          <a:bodyPr wrap="square">
            <a:spAutoFit/>
          </a:bodyPr>
          <a:lstStyle/>
          <a:p>
            <a:r>
              <a:rPr lang="en-US" altLang="zh-CN" sz="2400" dirty="0" smtClean="0">
                <a:latin typeface="Arial" pitchFamily="34" charset="0"/>
                <a:cs typeface="Arial" pitchFamily="34" charset="0"/>
              </a:rPr>
              <a:t>Enjoy the video clip from Jimmy Fallon’s </a:t>
            </a:r>
            <a:r>
              <a:rPr lang="en-US" altLang="zh-CN" sz="2400" b="1" i="1" dirty="0" smtClean="0">
                <a:latin typeface="Arial" pitchFamily="34" charset="0"/>
                <a:cs typeface="Arial" pitchFamily="34" charset="0"/>
              </a:rPr>
              <a:t>The Tonight Show</a:t>
            </a:r>
            <a:r>
              <a:rPr lang="en-US" altLang="zh-CN" sz="2400" i="1" dirty="0" smtClean="0">
                <a:latin typeface="Arial" pitchFamily="34" charset="0"/>
                <a:cs typeface="Arial" pitchFamily="34" charset="0"/>
              </a:rPr>
              <a:t> </a:t>
            </a:r>
            <a:r>
              <a:rPr lang="en-US" altLang="zh-CN" sz="2400" dirty="0" smtClean="0">
                <a:latin typeface="Arial" pitchFamily="34" charset="0"/>
                <a:cs typeface="Arial" pitchFamily="34" charset="0"/>
              </a:rPr>
              <a:t>with guest Emma Thompson. </a:t>
            </a:r>
          </a:p>
        </p:txBody>
      </p:sp>
      <p:pic>
        <p:nvPicPr>
          <p:cNvPr id="15" name="图片 14" descr="QQ截图20150508120820.png">
            <a:hlinkClick r:id="rId2" action="ppaction://hlinkfile"/>
          </p:cNvPr>
          <p:cNvPicPr>
            <a:picLocks noChangeAspect="1"/>
          </p:cNvPicPr>
          <p:nvPr/>
        </p:nvPicPr>
        <p:blipFill>
          <a:blip r:embed="rId3"/>
          <a:stretch>
            <a:fillRect/>
          </a:stretch>
        </p:blipFill>
        <p:spPr>
          <a:xfrm>
            <a:off x="1205284" y="2500306"/>
            <a:ext cx="6733399" cy="39135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6" name="图片 15" descr="87699.gif">
            <a:hlinkClick r:id="rId4" action="ppaction://hlinksldjump"/>
          </p:cNvPr>
          <p:cNvPicPr>
            <a:picLocks noChangeAspect="1"/>
          </p:cNvPicPr>
          <p:nvPr/>
        </p:nvPicPr>
        <p:blipFill>
          <a:blip r:embed="rId5"/>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descr="87699.gif">
            <a:hlinkClick r:id="rId2" action="ppaction://hlinksldjump"/>
          </p:cNvPr>
          <p:cNvPicPr>
            <a:picLocks noChangeAspect="1"/>
          </p:cNvPicPr>
          <p:nvPr/>
        </p:nvPicPr>
        <p:blipFill>
          <a:blip r:embed="rId3"/>
          <a:stretch>
            <a:fillRect/>
          </a:stretch>
        </p:blipFill>
        <p:spPr>
          <a:xfrm>
            <a:off x="8501090" y="6215082"/>
            <a:ext cx="466724" cy="466724"/>
          </a:xfrm>
          <a:prstGeom prst="rect">
            <a:avLst/>
          </a:prstGeom>
        </p:spPr>
      </p:pic>
      <p:sp>
        <p:nvSpPr>
          <p:cNvPr id="4" name="矩形 3"/>
          <p:cNvSpPr/>
          <p:nvPr/>
        </p:nvSpPr>
        <p:spPr>
          <a:xfrm>
            <a:off x="0" y="1"/>
            <a:ext cx="9144000" cy="1142984"/>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Opening up</a:t>
            </a:r>
            <a:endParaRPr lang="zh-CN" altLang="en-US" sz="4800" b="1" dirty="0">
              <a:solidFill>
                <a:schemeClr val="tx1"/>
              </a:solidFill>
              <a:latin typeface="+mj-lt"/>
              <a:ea typeface="微软雅黑" panose="020B0503020204020204" pitchFamily="34" charset="-122"/>
            </a:endParaRPr>
          </a:p>
        </p:txBody>
      </p:sp>
      <p:sp>
        <p:nvSpPr>
          <p:cNvPr id="7" name="TextBox 6"/>
          <p:cNvSpPr txBox="1"/>
          <p:nvPr/>
        </p:nvSpPr>
        <p:spPr>
          <a:xfrm>
            <a:off x="470526" y="1669309"/>
            <a:ext cx="7601936" cy="830997"/>
          </a:xfrm>
          <a:prstGeom prst="rect">
            <a:avLst/>
          </a:prstGeom>
          <a:noFill/>
        </p:spPr>
        <p:txBody>
          <a:bodyPr wrap="square" rtlCol="0">
            <a:spAutoFit/>
          </a:bodyPr>
          <a:lstStyle/>
          <a:p>
            <a:r>
              <a:rPr lang="en-US" altLang="zh-CN" sz="2400" dirty="0" smtClean="0"/>
              <a:t>Read the following quotes about learning. Do you agree with them? Why or why not?</a:t>
            </a:r>
          </a:p>
        </p:txBody>
      </p:sp>
      <p:sp>
        <p:nvSpPr>
          <p:cNvPr id="31" name="矩形 30"/>
          <p:cNvSpPr/>
          <p:nvPr/>
        </p:nvSpPr>
        <p:spPr>
          <a:xfrm>
            <a:off x="2286000" y="2967335"/>
            <a:ext cx="4572000" cy="369332"/>
          </a:xfrm>
          <a:prstGeom prst="rect">
            <a:avLst/>
          </a:prstGeom>
        </p:spPr>
        <p:txBody>
          <a:bodyPr>
            <a:spAutoFit/>
          </a:bodyPr>
          <a:lstStyle/>
          <a:p>
            <a:endParaRPr lang="en-US" altLang="zh-CN" dirty="0" smtClean="0"/>
          </a:p>
        </p:txBody>
      </p:sp>
      <p:sp>
        <p:nvSpPr>
          <p:cNvPr id="34" name="矩形 33"/>
          <p:cNvSpPr/>
          <p:nvPr/>
        </p:nvSpPr>
        <p:spPr>
          <a:xfrm>
            <a:off x="3857620" y="4000504"/>
            <a:ext cx="4572000" cy="369332"/>
          </a:xfrm>
          <a:prstGeom prst="rect">
            <a:avLst/>
          </a:prstGeom>
        </p:spPr>
        <p:txBody>
          <a:bodyPr>
            <a:spAutoFit/>
          </a:bodyPr>
          <a:lstStyle/>
          <a:p>
            <a:endParaRPr lang="en-US" altLang="zh-CN" dirty="0" smtClean="0"/>
          </a:p>
        </p:txBody>
      </p:sp>
      <p:sp>
        <p:nvSpPr>
          <p:cNvPr id="10" name="矩形标注 9"/>
          <p:cNvSpPr/>
          <p:nvPr/>
        </p:nvSpPr>
        <p:spPr>
          <a:xfrm>
            <a:off x="470526" y="2643182"/>
            <a:ext cx="7601936" cy="1214446"/>
          </a:xfrm>
          <a:prstGeom prst="wedgeRectCallout">
            <a:avLst>
              <a:gd name="adj1" fmla="val -21747"/>
              <a:gd name="adj2" fmla="val 7107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2400" dirty="0" smtClean="0"/>
              <a:t>The world is a book, and those who do not travel read only one page.</a:t>
            </a:r>
          </a:p>
          <a:p>
            <a:pPr algn="r"/>
            <a:r>
              <a:rPr lang="en-US" altLang="zh-CN" sz="2400" dirty="0" smtClean="0"/>
              <a:t>—St. Augustine</a:t>
            </a:r>
          </a:p>
        </p:txBody>
      </p:sp>
      <p:sp>
        <p:nvSpPr>
          <p:cNvPr id="12" name="TextBox 11"/>
          <p:cNvSpPr txBox="1"/>
          <p:nvPr/>
        </p:nvSpPr>
        <p:spPr>
          <a:xfrm>
            <a:off x="470526" y="4347528"/>
            <a:ext cx="7611135" cy="1938992"/>
          </a:xfrm>
          <a:prstGeom prst="rect">
            <a:avLst/>
          </a:prstGeom>
          <a:noFill/>
        </p:spPr>
        <p:txBody>
          <a:bodyPr wrap="square" rtlCol="0">
            <a:spAutoFit/>
          </a:bodyPr>
          <a:lstStyle/>
          <a:p>
            <a:pPr>
              <a:buFont typeface="Arial" pitchFamily="34" charset="0"/>
              <a:buChar char="•"/>
            </a:pPr>
            <a:r>
              <a:rPr lang="en-US" altLang="zh-CN" sz="2400" i="1" dirty="0" smtClean="0">
                <a:solidFill>
                  <a:srgbClr val="FF0000"/>
                </a:solidFill>
              </a:rPr>
              <a:t>It means that if we never go traveling, we’ll have </a:t>
            </a:r>
            <a:r>
              <a:rPr lang="en-US" altLang="zh-CN" sz="2400" b="1" i="1" dirty="0" smtClean="0">
                <a:solidFill>
                  <a:srgbClr val="0070C0"/>
                </a:solidFill>
              </a:rPr>
              <a:t>a very limited view of </a:t>
            </a:r>
            <a:r>
              <a:rPr lang="en-US" altLang="zh-CN" sz="2400" i="1" dirty="0" smtClean="0">
                <a:solidFill>
                  <a:srgbClr val="FF0000"/>
                </a:solidFill>
              </a:rPr>
              <a:t>the world.</a:t>
            </a:r>
          </a:p>
          <a:p>
            <a:pPr>
              <a:buFont typeface="Arial" pitchFamily="34" charset="0"/>
              <a:buChar char="•"/>
            </a:pPr>
            <a:r>
              <a:rPr lang="en-US" altLang="zh-CN" sz="2400" i="1" dirty="0" smtClean="0">
                <a:solidFill>
                  <a:srgbClr val="FF0000"/>
                </a:solidFill>
              </a:rPr>
              <a:t>No. With the development of modern technology, traveling is no longer </a:t>
            </a:r>
            <a:r>
              <a:rPr lang="en-US" altLang="zh-CN" sz="2400" b="1" i="1" dirty="0" smtClean="0">
                <a:solidFill>
                  <a:srgbClr val="0070C0"/>
                </a:solidFill>
              </a:rPr>
              <a:t>the only means for us to </a:t>
            </a:r>
            <a:r>
              <a:rPr lang="en-US" altLang="zh-CN" sz="2400" i="1" dirty="0" smtClean="0">
                <a:solidFill>
                  <a:srgbClr val="FF0000"/>
                </a:solidFill>
              </a:rPr>
              <a:t>broaden our mind.</a:t>
            </a:r>
          </a:p>
          <a:p>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slide(fromBottom)">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slide(fromBottom)">
                                      <p:cBhvr>
                                        <p:cTn id="17"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3714752"/>
            <a:ext cx="9144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42" name="圆角矩形 41"/>
          <p:cNvSpPr/>
          <p:nvPr/>
        </p:nvSpPr>
        <p:spPr>
          <a:xfrm>
            <a:off x="642910"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2" action="ppaction://hlinksldjump"/>
              </a:rPr>
              <a:t>Sharing</a:t>
            </a:r>
            <a:endParaRPr lang="zh-CN" altLang="en-US" sz="3200" b="1" dirty="0" smtClean="0">
              <a:solidFill>
                <a:schemeClr val="tx1"/>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3357554" y="3000372"/>
            <a:ext cx="2214578"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3" action="ppaction://hlinksldjump"/>
              </a:rPr>
              <a:t>Listening</a:t>
            </a:r>
            <a:endParaRPr lang="en-US" altLang="zh-CN" sz="3200" b="1" dirty="0" smtClean="0">
              <a:solidFill>
                <a:schemeClr val="tx1"/>
              </a:solidFill>
              <a:latin typeface="微软雅黑" panose="020B0503020204020204" pitchFamily="34" charset="-122"/>
              <a:ea typeface="微软雅黑" panose="020B0503020204020204" pitchFamily="34" charset="-122"/>
            </a:endParaRPr>
          </a:p>
        </p:txBody>
      </p:sp>
      <p:sp>
        <p:nvSpPr>
          <p:cNvPr id="44" name="圆角矩形 43"/>
          <p:cNvSpPr/>
          <p:nvPr/>
        </p:nvSpPr>
        <p:spPr>
          <a:xfrm>
            <a:off x="6072198" y="3000372"/>
            <a:ext cx="2214607" cy="142876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b="1" dirty="0" smtClean="0">
                <a:solidFill>
                  <a:schemeClr val="tx1"/>
                </a:solidFill>
                <a:latin typeface="微软雅黑" panose="020B0503020204020204" pitchFamily="34" charset="-122"/>
                <a:ea typeface="微软雅黑" panose="020B0503020204020204" pitchFamily="34" charset="-122"/>
                <a:hlinkClick r:id="rId4" action="ppaction://hlinksldjump"/>
              </a:rPr>
              <a:t>Viewing</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0-#ppt_w/2"/>
                                          </p:val>
                                        </p:tav>
                                        <p:tav tm="100000">
                                          <p:val>
                                            <p:strVal val="#ppt_x"/>
                                          </p:val>
                                        </p:tav>
                                      </p:tavLst>
                                    </p:anim>
                                    <p:anim calcmode="lin" valueType="num">
                                      <p:cBhvr additive="base">
                                        <p:cTn id="12" dur="500" fill="hold"/>
                                        <p:tgtEl>
                                          <p:spTgt spid="4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0-#ppt_w/2"/>
                                          </p:val>
                                        </p:tav>
                                        <p:tav tm="100000">
                                          <p:val>
                                            <p:strVal val="#ppt_x"/>
                                          </p:val>
                                        </p:tav>
                                      </p:tavLst>
                                    </p:anim>
                                    <p:anim calcmode="lin" valueType="num">
                                      <p:cBhvr additive="base">
                                        <p:cTn id="16" dur="500" fill="hold"/>
                                        <p:tgtEl>
                                          <p:spTgt spid="4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0-#ppt_w/2"/>
                                          </p:val>
                                        </p:tav>
                                        <p:tav tm="100000">
                                          <p:val>
                                            <p:strVal val="#ppt_x"/>
                                          </p:val>
                                        </p:tav>
                                      </p:tavLst>
                                    </p:anim>
                                    <p:anim calcmode="lin" valueType="num">
                                      <p:cBhvr additive="base">
                                        <p:cTn id="2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grpId="1" nodeType="clickEffect">
                                  <p:stCondLst>
                                    <p:cond delay="0"/>
                                  </p:stCondLst>
                                  <p:childTnLst>
                                    <p:animScale>
                                      <p:cBhvr>
                                        <p:cTn id="24" dur="500" fill="hold"/>
                                        <p:tgtEl>
                                          <p:spTgt spid="42"/>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3"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sp>
        <p:nvSpPr>
          <p:cNvPr id="26" name="TextBox 25"/>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grpSp>
        <p:nvGrpSpPr>
          <p:cNvPr id="2" name="组合 26"/>
          <p:cNvGrpSpPr/>
          <p:nvPr/>
        </p:nvGrpSpPr>
        <p:grpSpPr>
          <a:xfrm>
            <a:off x="785786" y="2023394"/>
            <a:ext cx="7072362" cy="476912"/>
            <a:chOff x="857224" y="1500174"/>
            <a:chExt cx="7072362" cy="476912"/>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1</a:t>
              </a:r>
              <a:endParaRPr lang="en-US" altLang="zh-CN" sz="2400" dirty="0" smtClean="0">
                <a:solidFill>
                  <a:schemeClr val="bg1"/>
                </a:solidFill>
              </a:endParaRPr>
            </a:p>
          </p:txBody>
        </p:sp>
        <p:sp>
          <p:nvSpPr>
            <p:cNvPr id="30" name="TextBox 29"/>
            <p:cNvSpPr txBox="1"/>
            <p:nvPr/>
          </p:nvSpPr>
          <p:spPr>
            <a:xfrm>
              <a:off x="1214414" y="1515421"/>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a podcast for its general idea.</a:t>
              </a:r>
              <a:endParaRPr lang="zh-CN" altLang="en-US" sz="2400" dirty="0">
                <a:latin typeface="Arial" pitchFamily="34" charset="0"/>
                <a:cs typeface="Arial" pitchFamily="34" charset="0"/>
              </a:endParaRPr>
            </a:p>
          </p:txBody>
        </p:sp>
      </p:grpSp>
      <p:sp>
        <p:nvSpPr>
          <p:cNvPr id="7" name="矩形 6"/>
          <p:cNvSpPr/>
          <p:nvPr/>
        </p:nvSpPr>
        <p:spPr>
          <a:xfrm>
            <a:off x="1142976" y="2500306"/>
            <a:ext cx="7072362" cy="1200329"/>
          </a:xfrm>
          <a:prstGeom prst="rect">
            <a:avLst/>
          </a:prstGeom>
        </p:spPr>
        <p:txBody>
          <a:bodyPr wrap="square">
            <a:spAutoFit/>
          </a:bodyPr>
          <a:lstStyle/>
          <a:p>
            <a:r>
              <a:rPr lang="en-US" altLang="zh-CN" sz="2400" i="1" dirty="0" smtClean="0">
                <a:solidFill>
                  <a:srgbClr val="FF0000"/>
                </a:solidFill>
              </a:rPr>
              <a:t>The podcast is mainly about people’s traveling experiences and what they like and don’t like about traveling.</a:t>
            </a:r>
          </a:p>
        </p:txBody>
      </p:sp>
      <p:grpSp>
        <p:nvGrpSpPr>
          <p:cNvPr id="3" name="组合 7"/>
          <p:cNvGrpSpPr/>
          <p:nvPr/>
        </p:nvGrpSpPr>
        <p:grpSpPr>
          <a:xfrm>
            <a:off x="785786" y="3929066"/>
            <a:ext cx="7072362" cy="500066"/>
            <a:chOff x="857224" y="1500174"/>
            <a:chExt cx="7072362" cy="500066"/>
          </a:xfrm>
        </p:grpSpPr>
        <p:sp>
          <p:nvSpPr>
            <p:cNvPr id="9" name="矩形 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2</a:t>
              </a:r>
              <a:endParaRPr lang="en-US" altLang="zh-CN" sz="2400" dirty="0" smtClean="0">
                <a:solidFill>
                  <a:schemeClr val="bg1"/>
                </a:solidFill>
              </a:endParaRPr>
            </a:p>
          </p:txBody>
        </p:sp>
        <p:sp>
          <p:nvSpPr>
            <p:cNvPr id="10" name="TextBox 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1 and fill in the blanks.</a:t>
              </a:r>
              <a:endParaRPr lang="zh-CN" altLang="en-US" sz="2400" dirty="0">
                <a:latin typeface="Arial" pitchFamily="34" charset="0"/>
                <a:cs typeface="Arial" pitchFamily="34" charset="0"/>
              </a:endParaRPr>
            </a:p>
          </p:txBody>
        </p:sp>
      </p:grpSp>
      <p:sp>
        <p:nvSpPr>
          <p:cNvPr id="11" name="矩形 10"/>
          <p:cNvSpPr/>
          <p:nvPr/>
        </p:nvSpPr>
        <p:spPr>
          <a:xfrm>
            <a:off x="1214414" y="4429132"/>
            <a:ext cx="7072362" cy="1569660"/>
          </a:xfrm>
          <a:prstGeom prst="rect">
            <a:avLst/>
          </a:prstGeom>
        </p:spPr>
        <p:txBody>
          <a:bodyPr wrap="square">
            <a:spAutoFit/>
          </a:bodyPr>
          <a:lstStyle/>
          <a:p>
            <a:pPr marL="457200" indent="-457200">
              <a:buAutoNum type="arabicParenR"/>
            </a:pPr>
            <a:r>
              <a:rPr lang="en-US" altLang="zh-CN" sz="2400" i="1" dirty="0" smtClean="0">
                <a:solidFill>
                  <a:srgbClr val="FF0000"/>
                </a:solidFill>
              </a:rPr>
              <a:t>different countries </a:t>
            </a:r>
          </a:p>
          <a:p>
            <a:pPr marL="457200" indent="-457200">
              <a:buAutoNum type="arabicParenR"/>
            </a:pPr>
            <a:r>
              <a:rPr lang="en-US" altLang="zh-CN" sz="2400" i="1" dirty="0" smtClean="0">
                <a:solidFill>
                  <a:srgbClr val="FF0000"/>
                </a:solidFill>
              </a:rPr>
              <a:t>home</a:t>
            </a:r>
          </a:p>
          <a:p>
            <a:pPr marL="457200" indent="-457200">
              <a:buAutoNum type="arabicParenR"/>
            </a:pPr>
            <a:r>
              <a:rPr lang="en-US" altLang="zh-CN" sz="2400" i="1" dirty="0" smtClean="0">
                <a:solidFill>
                  <a:srgbClr val="FF0000"/>
                </a:solidFill>
              </a:rPr>
              <a:t>new places </a:t>
            </a:r>
          </a:p>
          <a:p>
            <a:pPr marL="457200" indent="-457200">
              <a:buAutoNum type="arabicParenR"/>
            </a:pPr>
            <a:r>
              <a:rPr lang="en-US" altLang="zh-CN" sz="2400" i="1" dirty="0" smtClean="0">
                <a:solidFill>
                  <a:srgbClr val="FF0000"/>
                </a:solidFill>
              </a:rPr>
              <a:t>new cultures</a:t>
            </a:r>
          </a:p>
        </p:txBody>
      </p:sp>
      <p:pic>
        <p:nvPicPr>
          <p:cNvPr id="12" name="图片 11"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slide(fromBottom)">
                                      <p:cBhvr>
                                        <p:cTn id="22" dur="5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animEffect transition="in" filter="slide(fromBottom)">
                                      <p:cBhvr>
                                        <p:cTn id="27" dur="500"/>
                                        <p:tgtEl>
                                          <p:spTgt spid="1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
                                            <p:txEl>
                                              <p:pRg st="2" end="2"/>
                                            </p:txEl>
                                          </p:spTgt>
                                        </p:tgtEl>
                                        <p:attrNameLst>
                                          <p:attrName>style.visibility</p:attrName>
                                        </p:attrNameLst>
                                      </p:cBhvr>
                                      <p:to>
                                        <p:strVal val="visible"/>
                                      </p:to>
                                    </p:set>
                                    <p:animEffect transition="in" filter="slide(fromBottom)">
                                      <p:cBhvr>
                                        <p:cTn id="32" dur="500"/>
                                        <p:tgtEl>
                                          <p:spTgt spid="1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animEffect transition="in" filter="slide(fromBottom)">
                                      <p:cBhvr>
                                        <p:cTn id="3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
            <a:ext cx="9144000" cy="114298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61950"/>
            <a:r>
              <a:rPr lang="en-US" altLang="zh-CN" sz="4800" b="1" dirty="0" smtClean="0">
                <a:solidFill>
                  <a:schemeClr val="tx1"/>
                </a:solidFill>
                <a:latin typeface="+mj-lt"/>
                <a:ea typeface="微软雅黑" panose="020B0503020204020204" pitchFamily="34" charset="-122"/>
              </a:rPr>
              <a:t>Listening to the world</a:t>
            </a:r>
            <a:endParaRPr lang="zh-CN" altLang="en-US" sz="4800" b="1" dirty="0">
              <a:solidFill>
                <a:schemeClr val="tx1"/>
              </a:solidFill>
              <a:latin typeface="+mj-lt"/>
              <a:ea typeface="微软雅黑" panose="020B0503020204020204" pitchFamily="34" charset="-122"/>
            </a:endParaRPr>
          </a:p>
        </p:txBody>
      </p:sp>
      <p:grpSp>
        <p:nvGrpSpPr>
          <p:cNvPr id="2" name="组合 26"/>
          <p:cNvGrpSpPr/>
          <p:nvPr/>
        </p:nvGrpSpPr>
        <p:grpSpPr>
          <a:xfrm>
            <a:off x="785786" y="1857364"/>
            <a:ext cx="7072362" cy="500066"/>
            <a:chOff x="857224" y="1500174"/>
            <a:chExt cx="7072362" cy="500066"/>
          </a:xfrm>
        </p:grpSpPr>
        <p:sp>
          <p:nvSpPr>
            <p:cNvPr id="29" name="矩形 28"/>
            <p:cNvSpPr/>
            <p:nvPr/>
          </p:nvSpPr>
          <p:spPr>
            <a:xfrm>
              <a:off x="857224" y="1500174"/>
              <a:ext cx="357174" cy="461665"/>
            </a:xfrm>
            <a:prstGeom prst="rect">
              <a:avLst/>
            </a:prstGeom>
            <a:solidFill>
              <a:schemeClr val="accent5">
                <a:lumMod val="75000"/>
              </a:schemeClr>
            </a:solidFill>
          </p:spPr>
          <p:txBody>
            <a:bodyPr wrap="square">
              <a:spAutoFit/>
            </a:bodyPr>
            <a:lstStyle/>
            <a:p>
              <a:r>
                <a:rPr lang="en-US" altLang="zh-CN" sz="2400" b="1" dirty="0" smtClean="0">
                  <a:solidFill>
                    <a:schemeClr val="bg1"/>
                  </a:solidFill>
                </a:rPr>
                <a:t>3</a:t>
              </a:r>
              <a:endParaRPr lang="en-US" altLang="zh-CN" sz="2400" dirty="0" smtClean="0">
                <a:solidFill>
                  <a:schemeClr val="bg1"/>
                </a:solidFill>
              </a:endParaRPr>
            </a:p>
          </p:txBody>
        </p:sp>
        <p:sp>
          <p:nvSpPr>
            <p:cNvPr id="30" name="TextBox 29"/>
            <p:cNvSpPr txBox="1"/>
            <p:nvPr/>
          </p:nvSpPr>
          <p:spPr>
            <a:xfrm>
              <a:off x="1214414" y="1538575"/>
              <a:ext cx="6715172" cy="461665"/>
            </a:xfrm>
            <a:prstGeom prst="rect">
              <a:avLst/>
            </a:prstGeom>
            <a:noFill/>
          </p:spPr>
          <p:txBody>
            <a:bodyPr wrap="square" rtlCol="0">
              <a:spAutoFit/>
            </a:bodyPr>
            <a:lstStyle/>
            <a:p>
              <a:r>
                <a:rPr lang="en-US" altLang="zh-CN" sz="2400" dirty="0" smtClean="0">
                  <a:latin typeface="Arial" pitchFamily="34" charset="0"/>
                  <a:cs typeface="Arial" pitchFamily="34" charset="0"/>
                </a:rPr>
                <a:t>Watch Part 2 and check the true statements.</a:t>
              </a:r>
              <a:endParaRPr lang="zh-CN" altLang="en-US" sz="2400" dirty="0">
                <a:latin typeface="Arial" pitchFamily="34" charset="0"/>
                <a:cs typeface="Arial" pitchFamily="34" charset="0"/>
              </a:endParaRPr>
            </a:p>
          </p:txBody>
        </p:sp>
      </p:grpSp>
      <p:sp>
        <p:nvSpPr>
          <p:cNvPr id="48" name="TextBox 47"/>
          <p:cNvSpPr txBox="1"/>
          <p:nvPr/>
        </p:nvSpPr>
        <p:spPr>
          <a:xfrm>
            <a:off x="714348" y="1214422"/>
            <a:ext cx="1624163" cy="646331"/>
          </a:xfrm>
          <a:prstGeom prst="rect">
            <a:avLst/>
          </a:prstGeom>
          <a:noFill/>
        </p:spPr>
        <p:txBody>
          <a:bodyPr wrap="none" rtlCol="0">
            <a:spAutoFit/>
          </a:bodyPr>
          <a:lstStyle/>
          <a:p>
            <a:r>
              <a:rPr lang="en-US" altLang="zh-CN" sz="3600" b="1" u="sng" dirty="0" smtClean="0">
                <a:ln>
                  <a:solidFill>
                    <a:schemeClr val="accent5"/>
                  </a:solidFill>
                </a:ln>
                <a:solidFill>
                  <a:schemeClr val="accent5">
                    <a:lumMod val="75000"/>
                  </a:schemeClr>
                </a:solidFill>
              </a:rPr>
              <a:t>Sharing</a:t>
            </a:r>
            <a:endParaRPr lang="zh-CN" altLang="en-US" sz="3200" b="1" u="sng" dirty="0">
              <a:ln>
                <a:solidFill>
                  <a:schemeClr val="accent5"/>
                </a:solidFill>
              </a:ln>
              <a:solidFill>
                <a:schemeClr val="accent5">
                  <a:lumMod val="75000"/>
                </a:schemeClr>
              </a:solidFill>
            </a:endParaRPr>
          </a:p>
        </p:txBody>
      </p:sp>
      <p:pic>
        <p:nvPicPr>
          <p:cNvPr id="49" name="图片 48" descr="87699.gif">
            <a:hlinkClick r:id="rId2" action="ppaction://hlinksldjump"/>
          </p:cNvPr>
          <p:cNvPicPr>
            <a:picLocks noChangeAspect="1"/>
          </p:cNvPicPr>
          <p:nvPr/>
        </p:nvPicPr>
        <p:blipFill>
          <a:blip r:embed="rId3"/>
          <a:stretch>
            <a:fillRect/>
          </a:stretch>
        </p:blipFill>
        <p:spPr>
          <a:xfrm>
            <a:off x="8429652" y="6215082"/>
            <a:ext cx="466724" cy="466724"/>
          </a:xfrm>
          <a:prstGeom prst="rect">
            <a:avLst/>
          </a:prstGeom>
        </p:spPr>
      </p:pic>
      <p:grpSp>
        <p:nvGrpSpPr>
          <p:cNvPr id="3" name="组合 73"/>
          <p:cNvGrpSpPr/>
          <p:nvPr/>
        </p:nvGrpSpPr>
        <p:grpSpPr>
          <a:xfrm>
            <a:off x="1142976" y="2395547"/>
            <a:ext cx="5687031" cy="4276126"/>
            <a:chOff x="1142976" y="2395547"/>
            <a:chExt cx="5687031" cy="4276126"/>
          </a:xfrm>
        </p:grpSpPr>
        <p:grpSp>
          <p:nvGrpSpPr>
            <p:cNvPr id="5" name="组合 18"/>
            <p:cNvGrpSpPr/>
            <p:nvPr/>
          </p:nvGrpSpPr>
          <p:grpSpPr>
            <a:xfrm>
              <a:off x="1142976" y="2395547"/>
              <a:ext cx="2071702" cy="1095988"/>
              <a:chOff x="1142976" y="2500306"/>
              <a:chExt cx="2466884" cy="1293043"/>
            </a:xfrm>
          </p:grpSpPr>
          <p:grpSp>
            <p:nvGrpSpPr>
              <p:cNvPr id="6" name="组合 14"/>
              <p:cNvGrpSpPr/>
              <p:nvPr/>
            </p:nvGrpSpPr>
            <p:grpSpPr>
              <a:xfrm>
                <a:off x="1142976" y="2500306"/>
                <a:ext cx="2466884" cy="1283915"/>
                <a:chOff x="1142976" y="2500306"/>
                <a:chExt cx="2466884" cy="1283915"/>
              </a:xfrm>
            </p:grpSpPr>
            <p:sp>
              <p:nvSpPr>
                <p:cNvPr id="7" name="矩形 6"/>
                <p:cNvSpPr/>
                <p:nvPr/>
              </p:nvSpPr>
              <p:spPr>
                <a:xfrm>
                  <a:off x="1142976" y="2500306"/>
                  <a:ext cx="357190" cy="461665"/>
                </a:xfrm>
                <a:prstGeom prst="rect">
                  <a:avLst/>
                </a:prstGeom>
              </p:spPr>
              <p:txBody>
                <a:bodyPr wrap="square">
                  <a:spAutoFit/>
                </a:bodyPr>
                <a:lstStyle/>
                <a:p>
                  <a:r>
                    <a:rPr lang="en-US" altLang="zh-CN" sz="2400" dirty="0" smtClean="0"/>
                    <a:t>1</a:t>
                  </a:r>
                  <a:r>
                    <a:rPr lang="en-US" altLang="zh-CN" sz="2400" b="1" dirty="0" smtClean="0"/>
                    <a:t> </a:t>
                  </a:r>
                  <a:endParaRPr lang="zh-CN" altLang="en-US" sz="2400" b="1" dirty="0"/>
                </a:p>
              </p:txBody>
            </p:sp>
            <p:pic>
              <p:nvPicPr>
                <p:cNvPr id="2050" name="Picture 2"/>
                <p:cNvPicPr>
                  <a:picLocks noChangeAspect="1" noChangeArrowheads="1"/>
                </p:cNvPicPr>
                <p:nvPr/>
              </p:nvPicPr>
              <p:blipFill>
                <a:blip r:embed="rId4"/>
                <a:stretch>
                  <a:fillRect/>
                </a:stretch>
              </p:blipFill>
              <p:spPr bwMode="auto">
                <a:xfrm>
                  <a:off x="1500166" y="2626091"/>
                  <a:ext cx="2109694" cy="1158130"/>
                </a:xfrm>
                <a:prstGeom prst="rect">
                  <a:avLst/>
                </a:prstGeom>
                <a:noFill/>
                <a:ln w="9525">
                  <a:noFill/>
                  <a:miter lim="800000"/>
                  <a:headEnd/>
                  <a:tailEnd/>
                </a:ln>
                <a:effectLst/>
              </p:spPr>
            </p:pic>
          </p:grpSp>
          <p:sp>
            <p:nvSpPr>
              <p:cNvPr id="14" name="TextBox 13"/>
              <p:cNvSpPr txBox="1"/>
              <p:nvPr/>
            </p:nvSpPr>
            <p:spPr>
              <a:xfrm>
                <a:off x="1643042" y="333168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A</a:t>
                </a:r>
                <a:endParaRPr lang="zh-CN" altLang="en-US" sz="2400" b="1" dirty="0">
                  <a:solidFill>
                    <a:srgbClr val="FF0000"/>
                  </a:solidFill>
                </a:endParaRPr>
              </a:p>
            </p:txBody>
          </p:sp>
        </p:grpSp>
        <p:grpSp>
          <p:nvGrpSpPr>
            <p:cNvPr id="8" name="组合 19"/>
            <p:cNvGrpSpPr/>
            <p:nvPr/>
          </p:nvGrpSpPr>
          <p:grpSpPr>
            <a:xfrm>
              <a:off x="4676884" y="2395547"/>
              <a:ext cx="2063056" cy="1033453"/>
              <a:chOff x="1142976" y="2500306"/>
              <a:chExt cx="2412350" cy="1320178"/>
            </a:xfrm>
          </p:grpSpPr>
          <p:grpSp>
            <p:nvGrpSpPr>
              <p:cNvPr id="9" name="组合 14"/>
              <p:cNvGrpSpPr/>
              <p:nvPr/>
            </p:nvGrpSpPr>
            <p:grpSpPr>
              <a:xfrm>
                <a:off x="1142976" y="2500306"/>
                <a:ext cx="2412350" cy="1320178"/>
                <a:chOff x="1142976" y="2500306"/>
                <a:chExt cx="2412350" cy="1320178"/>
              </a:xfrm>
            </p:grpSpPr>
            <p:sp>
              <p:nvSpPr>
                <p:cNvPr id="23" name="矩形 22"/>
                <p:cNvSpPr/>
                <p:nvPr/>
              </p:nvSpPr>
              <p:spPr>
                <a:xfrm>
                  <a:off x="1142976" y="2500306"/>
                  <a:ext cx="357190" cy="461665"/>
                </a:xfrm>
                <a:prstGeom prst="rect">
                  <a:avLst/>
                </a:prstGeom>
              </p:spPr>
              <p:txBody>
                <a:bodyPr wrap="square">
                  <a:spAutoFit/>
                </a:bodyPr>
                <a:lstStyle/>
                <a:p>
                  <a:r>
                    <a:rPr lang="en-US" altLang="zh-CN" sz="2400" dirty="0" smtClean="0"/>
                    <a:t>2</a:t>
                  </a:r>
                  <a:r>
                    <a:rPr lang="en-US" altLang="zh-CN" sz="2400" b="1" dirty="0" smtClean="0"/>
                    <a:t> </a:t>
                  </a:r>
                  <a:endParaRPr lang="zh-CN" altLang="en-US" sz="2400" b="1" dirty="0"/>
                </a:p>
              </p:txBody>
            </p:sp>
            <p:pic>
              <p:nvPicPr>
                <p:cNvPr id="24" name="Picture 2"/>
                <p:cNvPicPr>
                  <a:picLocks noChangeAspect="1" noChangeArrowheads="1"/>
                </p:cNvPicPr>
                <p:nvPr/>
              </p:nvPicPr>
              <p:blipFill>
                <a:blip r:embed="rId5"/>
                <a:stretch>
                  <a:fillRect/>
                </a:stretch>
              </p:blipFill>
              <p:spPr bwMode="auto">
                <a:xfrm>
                  <a:off x="1554699" y="2589831"/>
                  <a:ext cx="2000627" cy="1230653"/>
                </a:xfrm>
                <a:prstGeom prst="rect">
                  <a:avLst/>
                </a:prstGeom>
                <a:noFill/>
                <a:ln w="9525">
                  <a:noFill/>
                  <a:miter lim="800000"/>
                  <a:headEnd/>
                  <a:tailEnd/>
                </a:ln>
                <a:effectLst/>
              </p:spPr>
            </p:pic>
          </p:grpSp>
          <p:sp>
            <p:nvSpPr>
              <p:cNvPr id="22" name="TextBox 21"/>
              <p:cNvSpPr txBox="1"/>
              <p:nvPr/>
            </p:nvSpPr>
            <p:spPr>
              <a:xfrm>
                <a:off x="1643042" y="333168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B</a:t>
                </a:r>
                <a:endParaRPr lang="zh-CN" altLang="en-US" sz="2400" b="1" dirty="0">
                  <a:solidFill>
                    <a:srgbClr val="FF0000"/>
                  </a:solidFill>
                </a:endParaRPr>
              </a:p>
            </p:txBody>
          </p:sp>
        </p:grpSp>
        <p:grpSp>
          <p:nvGrpSpPr>
            <p:cNvPr id="10" name="组合 24"/>
            <p:cNvGrpSpPr/>
            <p:nvPr/>
          </p:nvGrpSpPr>
          <p:grpSpPr>
            <a:xfrm>
              <a:off x="1142976" y="3500439"/>
              <a:ext cx="2071702" cy="1070032"/>
              <a:chOff x="1142976" y="2500306"/>
              <a:chExt cx="2466884" cy="1311165"/>
            </a:xfrm>
          </p:grpSpPr>
          <p:grpSp>
            <p:nvGrpSpPr>
              <p:cNvPr id="11" name="组合 14"/>
              <p:cNvGrpSpPr/>
              <p:nvPr/>
            </p:nvGrpSpPr>
            <p:grpSpPr>
              <a:xfrm>
                <a:off x="1142976" y="2500306"/>
                <a:ext cx="2466884" cy="1311165"/>
                <a:chOff x="1142976" y="2500306"/>
                <a:chExt cx="2466884" cy="1311165"/>
              </a:xfrm>
            </p:grpSpPr>
            <p:sp>
              <p:nvSpPr>
                <p:cNvPr id="31" name="矩形 30"/>
                <p:cNvSpPr/>
                <p:nvPr/>
              </p:nvSpPr>
              <p:spPr>
                <a:xfrm>
                  <a:off x="1142976" y="2500306"/>
                  <a:ext cx="357190" cy="461665"/>
                </a:xfrm>
                <a:prstGeom prst="rect">
                  <a:avLst/>
                </a:prstGeom>
              </p:spPr>
              <p:txBody>
                <a:bodyPr wrap="square">
                  <a:spAutoFit/>
                </a:bodyPr>
                <a:lstStyle/>
                <a:p>
                  <a:r>
                    <a:rPr lang="en-US" altLang="zh-CN" sz="2400" dirty="0" smtClean="0"/>
                    <a:t>3 </a:t>
                  </a:r>
                  <a:endParaRPr lang="zh-CN" altLang="en-US" sz="2400" dirty="0"/>
                </a:p>
              </p:txBody>
            </p:sp>
            <p:pic>
              <p:nvPicPr>
                <p:cNvPr id="32" name="Picture 2"/>
                <p:cNvPicPr>
                  <a:picLocks noChangeAspect="1" noChangeArrowheads="1"/>
                </p:cNvPicPr>
                <p:nvPr/>
              </p:nvPicPr>
              <p:blipFill>
                <a:blip r:embed="rId6"/>
                <a:stretch>
                  <a:fillRect/>
                </a:stretch>
              </p:blipFill>
              <p:spPr bwMode="auto">
                <a:xfrm>
                  <a:off x="1500166" y="2598843"/>
                  <a:ext cx="2109694" cy="1212628"/>
                </a:xfrm>
                <a:prstGeom prst="rect">
                  <a:avLst/>
                </a:prstGeom>
                <a:noFill/>
                <a:ln w="9525">
                  <a:noFill/>
                  <a:miter lim="800000"/>
                  <a:headEnd/>
                  <a:tailEnd/>
                </a:ln>
                <a:effectLst/>
              </p:spPr>
            </p:pic>
          </p:grpSp>
          <p:sp>
            <p:nvSpPr>
              <p:cNvPr id="28" name="TextBox 27"/>
              <p:cNvSpPr txBox="1"/>
              <p:nvPr/>
            </p:nvSpPr>
            <p:spPr>
              <a:xfrm>
                <a:off x="1643042" y="333168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C</a:t>
                </a:r>
                <a:endParaRPr lang="zh-CN" altLang="en-US" sz="2400" b="1" dirty="0">
                  <a:solidFill>
                    <a:srgbClr val="FF0000"/>
                  </a:solidFill>
                </a:endParaRPr>
              </a:p>
            </p:txBody>
          </p:sp>
        </p:grpSp>
        <p:grpSp>
          <p:nvGrpSpPr>
            <p:cNvPr id="12" name="组合 32"/>
            <p:cNvGrpSpPr/>
            <p:nvPr/>
          </p:nvGrpSpPr>
          <p:grpSpPr>
            <a:xfrm>
              <a:off x="4671746" y="3429000"/>
              <a:ext cx="2158261" cy="1102367"/>
              <a:chOff x="1142976" y="2500306"/>
              <a:chExt cx="2435280" cy="1313050"/>
            </a:xfrm>
          </p:grpSpPr>
          <p:grpSp>
            <p:nvGrpSpPr>
              <p:cNvPr id="13" name="组合 14"/>
              <p:cNvGrpSpPr/>
              <p:nvPr/>
            </p:nvGrpSpPr>
            <p:grpSpPr>
              <a:xfrm>
                <a:off x="1142976" y="2500306"/>
                <a:ext cx="2435280" cy="1313050"/>
                <a:chOff x="1142976" y="2500306"/>
                <a:chExt cx="2435280" cy="1313050"/>
              </a:xfrm>
            </p:grpSpPr>
            <p:sp>
              <p:nvSpPr>
                <p:cNvPr id="36" name="矩形 35"/>
                <p:cNvSpPr/>
                <p:nvPr/>
              </p:nvSpPr>
              <p:spPr>
                <a:xfrm>
                  <a:off x="1142976" y="2500306"/>
                  <a:ext cx="357190" cy="461665"/>
                </a:xfrm>
                <a:prstGeom prst="rect">
                  <a:avLst/>
                </a:prstGeom>
              </p:spPr>
              <p:txBody>
                <a:bodyPr wrap="square">
                  <a:spAutoFit/>
                </a:bodyPr>
                <a:lstStyle/>
                <a:p>
                  <a:r>
                    <a:rPr lang="en-US" altLang="zh-CN" sz="2400" dirty="0" smtClean="0"/>
                    <a:t>4</a:t>
                  </a:r>
                  <a:r>
                    <a:rPr lang="en-US" altLang="zh-CN" sz="2400" b="1" dirty="0" smtClean="0"/>
                    <a:t> </a:t>
                  </a:r>
                  <a:endParaRPr lang="zh-CN" altLang="en-US" sz="2400" b="1" dirty="0"/>
                </a:p>
              </p:txBody>
            </p:sp>
            <p:pic>
              <p:nvPicPr>
                <p:cNvPr id="37" name="Picture 2"/>
                <p:cNvPicPr>
                  <a:picLocks noChangeAspect="1" noChangeArrowheads="1"/>
                </p:cNvPicPr>
                <p:nvPr/>
              </p:nvPicPr>
              <p:blipFill>
                <a:blip r:embed="rId7"/>
                <a:stretch>
                  <a:fillRect/>
                </a:stretch>
              </p:blipFill>
              <p:spPr bwMode="auto">
                <a:xfrm>
                  <a:off x="1531770" y="2596957"/>
                  <a:ext cx="2046486" cy="1216399"/>
                </a:xfrm>
                <a:prstGeom prst="rect">
                  <a:avLst/>
                </a:prstGeom>
                <a:noFill/>
                <a:ln w="9525">
                  <a:noFill/>
                  <a:miter lim="800000"/>
                  <a:headEnd/>
                  <a:tailEnd/>
                </a:ln>
                <a:effectLst/>
              </p:spPr>
            </p:pic>
          </p:grpSp>
          <p:sp>
            <p:nvSpPr>
              <p:cNvPr id="35" name="TextBox 34"/>
              <p:cNvSpPr txBox="1"/>
              <p:nvPr/>
            </p:nvSpPr>
            <p:spPr>
              <a:xfrm>
                <a:off x="1643042" y="333168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D</a:t>
                </a:r>
                <a:endParaRPr lang="zh-CN" altLang="en-US" sz="2400" b="1" dirty="0">
                  <a:solidFill>
                    <a:srgbClr val="FF0000"/>
                  </a:solidFill>
                </a:endParaRPr>
              </a:p>
            </p:txBody>
          </p:sp>
        </p:grpSp>
        <p:grpSp>
          <p:nvGrpSpPr>
            <p:cNvPr id="15" name="组合 37"/>
            <p:cNvGrpSpPr/>
            <p:nvPr/>
          </p:nvGrpSpPr>
          <p:grpSpPr>
            <a:xfrm>
              <a:off x="1142976" y="4572008"/>
              <a:ext cx="1980193" cy="981073"/>
              <a:chOff x="1142976" y="2500306"/>
              <a:chExt cx="2357919" cy="1313050"/>
            </a:xfrm>
          </p:grpSpPr>
          <p:grpSp>
            <p:nvGrpSpPr>
              <p:cNvPr id="16" name="组合 14"/>
              <p:cNvGrpSpPr/>
              <p:nvPr/>
            </p:nvGrpSpPr>
            <p:grpSpPr>
              <a:xfrm>
                <a:off x="1142976" y="2500306"/>
                <a:ext cx="2357919" cy="1313050"/>
                <a:chOff x="1142976" y="2500306"/>
                <a:chExt cx="2357919" cy="1313050"/>
              </a:xfrm>
            </p:grpSpPr>
            <p:sp>
              <p:nvSpPr>
                <p:cNvPr id="41" name="矩形 40"/>
                <p:cNvSpPr/>
                <p:nvPr/>
              </p:nvSpPr>
              <p:spPr>
                <a:xfrm>
                  <a:off x="1142976" y="2500306"/>
                  <a:ext cx="357190" cy="461665"/>
                </a:xfrm>
                <a:prstGeom prst="rect">
                  <a:avLst/>
                </a:prstGeom>
              </p:spPr>
              <p:txBody>
                <a:bodyPr wrap="square">
                  <a:spAutoFit/>
                </a:bodyPr>
                <a:lstStyle/>
                <a:p>
                  <a:r>
                    <a:rPr lang="en-US" altLang="zh-CN" sz="2400" dirty="0" smtClean="0"/>
                    <a:t>5</a:t>
                  </a:r>
                  <a:r>
                    <a:rPr lang="en-US" altLang="zh-CN" sz="2400" b="1" dirty="0" smtClean="0"/>
                    <a:t> </a:t>
                  </a:r>
                  <a:endParaRPr lang="zh-CN" altLang="en-US" sz="2400" b="1" dirty="0"/>
                </a:p>
              </p:txBody>
            </p:sp>
            <p:pic>
              <p:nvPicPr>
                <p:cNvPr id="42" name="Picture 2"/>
                <p:cNvPicPr>
                  <a:picLocks noChangeAspect="1" noChangeArrowheads="1"/>
                </p:cNvPicPr>
                <p:nvPr/>
              </p:nvPicPr>
              <p:blipFill>
                <a:blip r:embed="rId8"/>
                <a:stretch>
                  <a:fillRect/>
                </a:stretch>
              </p:blipFill>
              <p:spPr bwMode="auto">
                <a:xfrm>
                  <a:off x="1609131" y="2596957"/>
                  <a:ext cx="1891764" cy="1216399"/>
                </a:xfrm>
                <a:prstGeom prst="rect">
                  <a:avLst/>
                </a:prstGeom>
                <a:noFill/>
                <a:ln w="9525">
                  <a:noFill/>
                  <a:miter lim="800000"/>
                  <a:headEnd/>
                  <a:tailEnd/>
                </a:ln>
                <a:effectLst/>
              </p:spPr>
            </p:pic>
          </p:grpSp>
          <p:sp>
            <p:nvSpPr>
              <p:cNvPr id="40" name="TextBox 39"/>
              <p:cNvSpPr txBox="1"/>
              <p:nvPr/>
            </p:nvSpPr>
            <p:spPr>
              <a:xfrm>
                <a:off x="1643042" y="333168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E</a:t>
                </a:r>
                <a:endParaRPr lang="zh-CN" altLang="en-US" sz="2400" b="1" dirty="0">
                  <a:solidFill>
                    <a:srgbClr val="FF0000"/>
                  </a:solidFill>
                </a:endParaRPr>
              </a:p>
            </p:txBody>
          </p:sp>
        </p:grpSp>
        <p:grpSp>
          <p:nvGrpSpPr>
            <p:cNvPr id="17" name="组合 42"/>
            <p:cNvGrpSpPr/>
            <p:nvPr/>
          </p:nvGrpSpPr>
          <p:grpSpPr>
            <a:xfrm>
              <a:off x="4669316" y="4500570"/>
              <a:ext cx="2081864" cy="1000132"/>
              <a:chOff x="1142976" y="2500306"/>
              <a:chExt cx="2346469" cy="1303547"/>
            </a:xfrm>
          </p:grpSpPr>
          <p:grpSp>
            <p:nvGrpSpPr>
              <p:cNvPr id="18" name="组合 14"/>
              <p:cNvGrpSpPr/>
              <p:nvPr/>
            </p:nvGrpSpPr>
            <p:grpSpPr>
              <a:xfrm>
                <a:off x="1142976" y="2500306"/>
                <a:ext cx="2346469" cy="1303547"/>
                <a:chOff x="1142976" y="2500306"/>
                <a:chExt cx="2346469" cy="1303547"/>
              </a:xfrm>
            </p:grpSpPr>
            <p:sp>
              <p:nvSpPr>
                <p:cNvPr id="46" name="矩形 45"/>
                <p:cNvSpPr/>
                <p:nvPr/>
              </p:nvSpPr>
              <p:spPr>
                <a:xfrm>
                  <a:off x="1142976" y="2500306"/>
                  <a:ext cx="357190" cy="461665"/>
                </a:xfrm>
                <a:prstGeom prst="rect">
                  <a:avLst/>
                </a:prstGeom>
              </p:spPr>
              <p:txBody>
                <a:bodyPr wrap="square">
                  <a:spAutoFit/>
                </a:bodyPr>
                <a:lstStyle/>
                <a:p>
                  <a:r>
                    <a:rPr lang="en-US" altLang="zh-CN" sz="2400" dirty="0" smtClean="0"/>
                    <a:t>6</a:t>
                  </a:r>
                  <a:r>
                    <a:rPr lang="en-US" altLang="zh-CN" sz="2400" b="1" dirty="0" smtClean="0"/>
                    <a:t> </a:t>
                  </a:r>
                  <a:endParaRPr lang="zh-CN" altLang="en-US" sz="2400" b="1" dirty="0"/>
                </a:p>
              </p:txBody>
            </p:sp>
            <p:pic>
              <p:nvPicPr>
                <p:cNvPr id="47" name="Picture 2"/>
                <p:cNvPicPr>
                  <a:picLocks noChangeAspect="1" noChangeArrowheads="1"/>
                </p:cNvPicPr>
                <p:nvPr/>
              </p:nvPicPr>
              <p:blipFill>
                <a:blip r:embed="rId9"/>
                <a:stretch>
                  <a:fillRect/>
                </a:stretch>
              </p:blipFill>
              <p:spPr bwMode="auto">
                <a:xfrm>
                  <a:off x="1620581" y="2606459"/>
                  <a:ext cx="1868864" cy="1197394"/>
                </a:xfrm>
                <a:prstGeom prst="rect">
                  <a:avLst/>
                </a:prstGeom>
                <a:noFill/>
                <a:ln w="9525">
                  <a:noFill/>
                  <a:miter lim="800000"/>
                  <a:headEnd/>
                  <a:tailEnd/>
                </a:ln>
                <a:effectLst/>
              </p:spPr>
            </p:pic>
          </p:grpSp>
          <p:sp>
            <p:nvSpPr>
              <p:cNvPr id="45" name="TextBox 44"/>
              <p:cNvSpPr txBox="1"/>
              <p:nvPr/>
            </p:nvSpPr>
            <p:spPr>
              <a:xfrm>
                <a:off x="1643042" y="3331684"/>
                <a:ext cx="357190" cy="461665"/>
              </a:xfrm>
              <a:prstGeom prst="rect">
                <a:avLst/>
              </a:prstGeom>
              <a:solidFill>
                <a:schemeClr val="bg2"/>
              </a:solidFill>
            </p:spPr>
            <p:txBody>
              <a:bodyPr wrap="square" rtlCol="0">
                <a:spAutoFit/>
              </a:bodyPr>
              <a:lstStyle/>
              <a:p>
                <a:r>
                  <a:rPr lang="en-US" altLang="zh-CN" sz="2400" b="1" dirty="0" smtClean="0">
                    <a:solidFill>
                      <a:srgbClr val="FF0000"/>
                    </a:solidFill>
                  </a:rPr>
                  <a:t>F</a:t>
                </a:r>
                <a:endParaRPr lang="zh-CN" altLang="en-US" sz="2400" b="1" dirty="0">
                  <a:solidFill>
                    <a:srgbClr val="FF0000"/>
                  </a:solidFill>
                </a:endParaRPr>
              </a:p>
            </p:txBody>
          </p:sp>
        </p:grpSp>
        <p:grpSp>
          <p:nvGrpSpPr>
            <p:cNvPr id="19" name="组合 18"/>
            <p:cNvGrpSpPr/>
            <p:nvPr/>
          </p:nvGrpSpPr>
          <p:grpSpPr>
            <a:xfrm>
              <a:off x="1142976" y="5572141"/>
              <a:ext cx="2027545" cy="1099532"/>
              <a:chOff x="1142976" y="2500306"/>
              <a:chExt cx="2325968" cy="1433102"/>
            </a:xfrm>
          </p:grpSpPr>
          <p:grpSp>
            <p:nvGrpSpPr>
              <p:cNvPr id="20" name="组合 14"/>
              <p:cNvGrpSpPr/>
              <p:nvPr/>
            </p:nvGrpSpPr>
            <p:grpSpPr>
              <a:xfrm>
                <a:off x="1142976" y="2500306"/>
                <a:ext cx="2325968" cy="1303547"/>
                <a:chOff x="1142976" y="2500306"/>
                <a:chExt cx="2325968" cy="1303547"/>
              </a:xfrm>
            </p:grpSpPr>
            <p:sp>
              <p:nvSpPr>
                <p:cNvPr id="55" name="矩形 54"/>
                <p:cNvSpPr/>
                <p:nvPr/>
              </p:nvSpPr>
              <p:spPr>
                <a:xfrm>
                  <a:off x="1142976" y="2500306"/>
                  <a:ext cx="357190" cy="1083101"/>
                </a:xfrm>
                <a:prstGeom prst="rect">
                  <a:avLst/>
                </a:prstGeom>
              </p:spPr>
              <p:txBody>
                <a:bodyPr wrap="square">
                  <a:spAutoFit/>
                </a:bodyPr>
                <a:lstStyle/>
                <a:p>
                  <a:r>
                    <a:rPr lang="en-US" altLang="zh-CN" sz="2400" dirty="0" smtClean="0"/>
                    <a:t>7 </a:t>
                  </a:r>
                  <a:endParaRPr lang="zh-CN" altLang="en-US" sz="2400" dirty="0"/>
                </a:p>
              </p:txBody>
            </p:sp>
            <p:pic>
              <p:nvPicPr>
                <p:cNvPr id="56" name="Picture 2"/>
                <p:cNvPicPr>
                  <a:picLocks noChangeAspect="1" noChangeArrowheads="1"/>
                </p:cNvPicPr>
                <p:nvPr/>
              </p:nvPicPr>
              <p:blipFill>
                <a:blip r:embed="rId10"/>
                <a:stretch>
                  <a:fillRect/>
                </a:stretch>
              </p:blipFill>
              <p:spPr bwMode="auto">
                <a:xfrm>
                  <a:off x="1641080" y="2606459"/>
                  <a:ext cx="1827864" cy="1197394"/>
                </a:xfrm>
                <a:prstGeom prst="rect">
                  <a:avLst/>
                </a:prstGeom>
                <a:noFill/>
                <a:ln w="9525">
                  <a:noFill/>
                  <a:miter lim="800000"/>
                  <a:headEnd/>
                  <a:tailEnd/>
                </a:ln>
                <a:effectLst/>
              </p:spPr>
            </p:pic>
          </p:grpSp>
          <p:sp>
            <p:nvSpPr>
              <p:cNvPr id="54" name="TextBox 53"/>
              <p:cNvSpPr txBox="1"/>
              <p:nvPr/>
            </p:nvSpPr>
            <p:spPr>
              <a:xfrm>
                <a:off x="1643042" y="3331685"/>
                <a:ext cx="357190" cy="601723"/>
              </a:xfrm>
              <a:prstGeom prst="rect">
                <a:avLst/>
              </a:prstGeom>
              <a:solidFill>
                <a:schemeClr val="bg2"/>
              </a:solidFill>
            </p:spPr>
            <p:txBody>
              <a:bodyPr wrap="square" rtlCol="0">
                <a:spAutoFit/>
              </a:bodyPr>
              <a:lstStyle/>
              <a:p>
                <a:r>
                  <a:rPr lang="en-US" altLang="zh-CN" sz="2400" b="1" dirty="0" smtClean="0">
                    <a:solidFill>
                      <a:srgbClr val="FF0000"/>
                    </a:solidFill>
                  </a:rPr>
                  <a:t>G</a:t>
                </a:r>
                <a:endParaRPr lang="zh-CN" altLang="en-US" sz="2400" b="1" dirty="0">
                  <a:solidFill>
                    <a:srgbClr val="FF0000"/>
                  </a:solidFill>
                </a:endParaRPr>
              </a:p>
            </p:txBody>
          </p:sp>
        </p:grpSp>
        <p:grpSp>
          <p:nvGrpSpPr>
            <p:cNvPr id="21" name="组合 19"/>
            <p:cNvGrpSpPr/>
            <p:nvPr/>
          </p:nvGrpSpPr>
          <p:grpSpPr>
            <a:xfrm>
              <a:off x="4643438" y="5568494"/>
              <a:ext cx="2049864" cy="1099532"/>
              <a:chOff x="1142976" y="2500306"/>
              <a:chExt cx="2351572" cy="1433102"/>
            </a:xfrm>
          </p:grpSpPr>
          <p:grpSp>
            <p:nvGrpSpPr>
              <p:cNvPr id="25" name="组合 14"/>
              <p:cNvGrpSpPr/>
              <p:nvPr/>
            </p:nvGrpSpPr>
            <p:grpSpPr>
              <a:xfrm>
                <a:off x="1142976" y="2500306"/>
                <a:ext cx="2351572" cy="1308299"/>
                <a:chOff x="1142976" y="2500306"/>
                <a:chExt cx="2351572" cy="1308299"/>
              </a:xfrm>
            </p:grpSpPr>
            <p:sp>
              <p:nvSpPr>
                <p:cNvPr id="60" name="矩形 59"/>
                <p:cNvSpPr/>
                <p:nvPr/>
              </p:nvSpPr>
              <p:spPr>
                <a:xfrm>
                  <a:off x="1142976" y="2500306"/>
                  <a:ext cx="357190" cy="1083101"/>
                </a:xfrm>
                <a:prstGeom prst="rect">
                  <a:avLst/>
                </a:prstGeom>
              </p:spPr>
              <p:txBody>
                <a:bodyPr wrap="square">
                  <a:spAutoFit/>
                </a:bodyPr>
                <a:lstStyle/>
                <a:p>
                  <a:r>
                    <a:rPr lang="en-US" altLang="zh-CN" sz="2400" dirty="0" smtClean="0"/>
                    <a:t>8 </a:t>
                  </a:r>
                  <a:endParaRPr lang="zh-CN" altLang="en-US" sz="2400" dirty="0"/>
                </a:p>
              </p:txBody>
            </p:sp>
            <p:pic>
              <p:nvPicPr>
                <p:cNvPr id="61" name="Picture 2"/>
                <p:cNvPicPr>
                  <a:picLocks noChangeAspect="1" noChangeArrowheads="1"/>
                </p:cNvPicPr>
                <p:nvPr/>
              </p:nvPicPr>
              <p:blipFill>
                <a:blip r:embed="rId11"/>
                <a:stretch>
                  <a:fillRect/>
                </a:stretch>
              </p:blipFill>
              <p:spPr bwMode="auto">
                <a:xfrm>
                  <a:off x="1615476" y="2601709"/>
                  <a:ext cx="1879072" cy="1206896"/>
                </a:xfrm>
                <a:prstGeom prst="rect">
                  <a:avLst/>
                </a:prstGeom>
                <a:noFill/>
                <a:ln w="9525">
                  <a:noFill/>
                  <a:miter lim="800000"/>
                  <a:headEnd/>
                  <a:tailEnd/>
                </a:ln>
                <a:effectLst/>
              </p:spPr>
            </p:pic>
          </p:grpSp>
          <p:sp>
            <p:nvSpPr>
              <p:cNvPr id="59" name="TextBox 58"/>
              <p:cNvSpPr txBox="1"/>
              <p:nvPr/>
            </p:nvSpPr>
            <p:spPr>
              <a:xfrm>
                <a:off x="1643042" y="3331685"/>
                <a:ext cx="357190" cy="601723"/>
              </a:xfrm>
              <a:prstGeom prst="rect">
                <a:avLst/>
              </a:prstGeom>
              <a:solidFill>
                <a:schemeClr val="bg2"/>
              </a:solidFill>
            </p:spPr>
            <p:txBody>
              <a:bodyPr wrap="square" rtlCol="0">
                <a:spAutoFit/>
              </a:bodyPr>
              <a:lstStyle/>
              <a:p>
                <a:r>
                  <a:rPr lang="en-US" altLang="zh-CN" sz="2400" b="1" dirty="0" smtClean="0">
                    <a:solidFill>
                      <a:srgbClr val="FF0000"/>
                    </a:solidFill>
                  </a:rPr>
                  <a:t>H</a:t>
                </a:r>
                <a:endParaRPr lang="zh-CN" altLang="en-US" sz="2400" b="1" dirty="0">
                  <a:solidFill>
                    <a:srgbClr val="FF0000"/>
                  </a:solidFill>
                </a:endParaRPr>
              </a:p>
            </p:txBody>
          </p:sp>
        </p:grpSp>
      </p:grpSp>
      <p:grpSp>
        <p:nvGrpSpPr>
          <p:cNvPr id="26" name="组合 61"/>
          <p:cNvGrpSpPr/>
          <p:nvPr/>
        </p:nvGrpSpPr>
        <p:grpSpPr>
          <a:xfrm>
            <a:off x="4214810" y="3429000"/>
            <a:ext cx="571504" cy="663837"/>
            <a:chOff x="1776394" y="2643182"/>
            <a:chExt cx="357190" cy="461665"/>
          </a:xfrm>
        </p:grpSpPr>
        <p:sp>
          <p:nvSpPr>
            <p:cNvPr id="63" name="矩形 62"/>
            <p:cNvSpPr/>
            <p:nvPr/>
          </p:nvSpPr>
          <p:spPr>
            <a:xfrm>
              <a:off x="1776394" y="2655324"/>
              <a:ext cx="223838" cy="25818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785918" y="2643182"/>
              <a:ext cx="347666" cy="461665"/>
            </a:xfrm>
            <a:prstGeom prst="rect">
              <a:avLst/>
            </a:prstGeom>
          </p:spPr>
          <p:txBody>
            <a:bodyPr wrap="square">
              <a:spAutoFit/>
            </a:bodyPr>
            <a:lstStyle/>
            <a:p>
              <a:r>
                <a:rPr lang="zh-CN" altLang="en-US" sz="2400" dirty="0" smtClean="0">
                  <a:solidFill>
                    <a:srgbClr val="FF0000"/>
                  </a:solidFill>
                </a:rPr>
                <a:t>√</a:t>
              </a:r>
              <a:endParaRPr lang="zh-CN" altLang="en-US" sz="2400" dirty="0">
                <a:solidFill>
                  <a:srgbClr val="FF0000"/>
                </a:solidFill>
              </a:endParaRPr>
            </a:p>
          </p:txBody>
        </p:sp>
      </p:grpSp>
      <p:grpSp>
        <p:nvGrpSpPr>
          <p:cNvPr id="27" name="组合 64"/>
          <p:cNvGrpSpPr/>
          <p:nvPr/>
        </p:nvGrpSpPr>
        <p:grpSpPr>
          <a:xfrm>
            <a:off x="785786" y="4572008"/>
            <a:ext cx="571504" cy="663837"/>
            <a:chOff x="1776394" y="2643182"/>
            <a:chExt cx="357190" cy="461665"/>
          </a:xfrm>
        </p:grpSpPr>
        <p:sp>
          <p:nvSpPr>
            <p:cNvPr id="66" name="矩形 65"/>
            <p:cNvSpPr/>
            <p:nvPr/>
          </p:nvSpPr>
          <p:spPr>
            <a:xfrm>
              <a:off x="1776394" y="2655324"/>
              <a:ext cx="223838" cy="25818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785918" y="2643182"/>
              <a:ext cx="347666" cy="461665"/>
            </a:xfrm>
            <a:prstGeom prst="rect">
              <a:avLst/>
            </a:prstGeom>
          </p:spPr>
          <p:txBody>
            <a:bodyPr wrap="square">
              <a:spAutoFit/>
            </a:bodyPr>
            <a:lstStyle/>
            <a:p>
              <a:r>
                <a:rPr lang="zh-CN" altLang="en-US" sz="2400" dirty="0" smtClean="0">
                  <a:solidFill>
                    <a:srgbClr val="FF0000"/>
                  </a:solidFill>
                </a:rPr>
                <a:t>√</a:t>
              </a:r>
              <a:endParaRPr lang="zh-CN" altLang="en-US" sz="2400" dirty="0">
                <a:solidFill>
                  <a:srgbClr val="FF0000"/>
                </a:solidFill>
              </a:endParaRPr>
            </a:p>
          </p:txBody>
        </p:sp>
      </p:grpSp>
      <p:grpSp>
        <p:nvGrpSpPr>
          <p:cNvPr id="34" name="组合 70"/>
          <p:cNvGrpSpPr/>
          <p:nvPr/>
        </p:nvGrpSpPr>
        <p:grpSpPr>
          <a:xfrm>
            <a:off x="785786" y="2428868"/>
            <a:ext cx="571504" cy="663837"/>
            <a:chOff x="1776394" y="2643182"/>
            <a:chExt cx="357190" cy="461665"/>
          </a:xfrm>
        </p:grpSpPr>
        <p:sp>
          <p:nvSpPr>
            <p:cNvPr id="72" name="矩形 71"/>
            <p:cNvSpPr/>
            <p:nvPr/>
          </p:nvSpPr>
          <p:spPr>
            <a:xfrm>
              <a:off x="1776394" y="2655324"/>
              <a:ext cx="223838" cy="25818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1785918" y="2643182"/>
              <a:ext cx="347666" cy="461665"/>
            </a:xfrm>
            <a:prstGeom prst="rect">
              <a:avLst/>
            </a:prstGeom>
          </p:spPr>
          <p:txBody>
            <a:bodyPr wrap="square">
              <a:spAutoFit/>
            </a:bodyPr>
            <a:lstStyle/>
            <a:p>
              <a:r>
                <a:rPr lang="zh-CN" altLang="en-US" sz="2400" dirty="0" smtClean="0">
                  <a:solidFill>
                    <a:srgbClr val="FF0000"/>
                  </a:solidFill>
                </a:rPr>
                <a:t>√</a:t>
              </a:r>
              <a:endParaRPr lang="zh-CN" altLang="en-US" sz="24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slide(fromBottom)">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slide(fromBottom)">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slide(fromBottom)">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5185</TotalTime>
  <Words>4226</Words>
  <PresentationFormat>全屏显示(4:3)</PresentationFormat>
  <Paragraphs>575</Paragraphs>
  <Slides>59</Slides>
  <Notes>0</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张益菲</cp:lastModifiedBy>
  <cp:revision>577</cp:revision>
  <dcterms:modified xsi:type="dcterms:W3CDTF">2015-07-03T01:50:43Z</dcterms:modified>
</cp:coreProperties>
</file>