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343" r:id="rId2"/>
    <p:sldId id="344" r:id="rId3"/>
    <p:sldId id="345" r:id="rId4"/>
    <p:sldId id="390" r:id="rId5"/>
    <p:sldId id="425" r:id="rId6"/>
    <p:sldId id="426" r:id="rId7"/>
    <p:sldId id="427" r:id="rId8"/>
    <p:sldId id="428" r:id="rId9"/>
    <p:sldId id="423" r:id="rId10"/>
    <p:sldId id="429" r:id="rId11"/>
    <p:sldId id="350" r:id="rId12"/>
    <p:sldId id="351" r:id="rId13"/>
    <p:sldId id="430" r:id="rId14"/>
    <p:sldId id="358" r:id="rId15"/>
    <p:sldId id="354" r:id="rId16"/>
    <p:sldId id="431" r:id="rId17"/>
    <p:sldId id="433" r:id="rId18"/>
    <p:sldId id="434" r:id="rId19"/>
    <p:sldId id="356" r:id="rId20"/>
    <p:sldId id="435" r:id="rId21"/>
    <p:sldId id="436" r:id="rId22"/>
    <p:sldId id="305" r:id="rId23"/>
    <p:sldId id="437" r:id="rId24"/>
    <p:sldId id="274" r:id="rId25"/>
    <p:sldId id="438" r:id="rId26"/>
    <p:sldId id="439" r:id="rId27"/>
    <p:sldId id="440" r:id="rId28"/>
    <p:sldId id="404" r:id="rId29"/>
    <p:sldId id="364" r:id="rId30"/>
    <p:sldId id="441" r:id="rId31"/>
    <p:sldId id="406" r:id="rId32"/>
    <p:sldId id="307" r:id="rId33"/>
    <p:sldId id="279" r:id="rId34"/>
    <p:sldId id="407" r:id="rId35"/>
    <p:sldId id="375" r:id="rId36"/>
    <p:sldId id="442" r:id="rId37"/>
    <p:sldId id="408" r:id="rId38"/>
    <p:sldId id="308" r:id="rId39"/>
    <p:sldId id="443" r:id="rId40"/>
    <p:sldId id="410" r:id="rId41"/>
    <p:sldId id="261" r:id="rId42"/>
    <p:sldId id="411" r:id="rId43"/>
    <p:sldId id="285" r:id="rId44"/>
    <p:sldId id="414" r:id="rId45"/>
    <p:sldId id="289" r:id="rId46"/>
    <p:sldId id="418" r:id="rId47"/>
    <p:sldId id="419" r:id="rId48"/>
    <p:sldId id="444" r:id="rId49"/>
    <p:sldId id="291" r:id="rId50"/>
    <p:sldId id="446" r:id="rId51"/>
    <p:sldId id="293" r:id="rId52"/>
    <p:sldId id="447" r:id="rId53"/>
    <p:sldId id="422" r:id="rId54"/>
    <p:sldId id="384" r:id="rId55"/>
    <p:sldId id="449" r:id="rId56"/>
    <p:sldId id="385" r:id="rId57"/>
    <p:sldId id="262" r:id="rId58"/>
    <p:sldId id="450" r:id="rId59"/>
    <p:sldId id="301" r:id="rId60"/>
    <p:sldId id="302" r:id="rId61"/>
    <p:sldId id="263" r:id="rId62"/>
    <p:sldId id="310" r:id="rId63"/>
  </p:sldIdLst>
  <p:sldSz cx="9144000" cy="6858000" type="screen4x3"/>
  <p:notesSz cx="9939338" cy="143684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99"/>
    <a:srgbClr val="FF9900"/>
    <a:srgbClr val="003366"/>
    <a:srgbClr val="FF99CC"/>
    <a:srgbClr val="FFCCCC"/>
    <a:srgbClr val="6600CC"/>
    <a:srgbClr val="993300"/>
    <a:srgbClr val="A45200"/>
    <a:srgbClr val="CC99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1404" autoAdjust="0"/>
    <p:restoredTop sz="91864" autoAdjust="0"/>
  </p:normalViewPr>
  <p:slideViewPr>
    <p:cSldViewPr>
      <p:cViewPr varScale="1">
        <p:scale>
          <a:sx n="77" d="100"/>
          <a:sy n="77" d="100"/>
        </p:scale>
        <p:origin x="-156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0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6888" cy="719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275" y="0"/>
            <a:ext cx="4308475" cy="719138"/>
          </a:xfrm>
          <a:prstGeom prst="rect">
            <a:avLst/>
          </a:prstGeom>
        </p:spPr>
        <p:txBody>
          <a:bodyPr vert="horz" lIns="91440" tIns="45720" rIns="91440" bIns="45720" rtlCol="0"/>
          <a:lstStyle>
            <a:lvl1pPr algn="r">
              <a:defRPr sz="1200"/>
            </a:lvl1pPr>
          </a:lstStyle>
          <a:p>
            <a:fld id="{26C8326A-6BBF-4D75-A937-3C09CB64B4D6}" type="datetimeFigureOut">
              <a:rPr lang="zh-CN" altLang="en-US" smtClean="0"/>
              <a:pPr/>
              <a:t>2015/10/23</a:t>
            </a:fld>
            <a:endParaRPr lang="zh-CN" altLang="en-US"/>
          </a:p>
        </p:txBody>
      </p:sp>
      <p:sp>
        <p:nvSpPr>
          <p:cNvPr id="4" name="页脚占位符 3"/>
          <p:cNvSpPr>
            <a:spLocks noGrp="1"/>
          </p:cNvSpPr>
          <p:nvPr>
            <p:ph type="ftr" sz="quarter" idx="2"/>
          </p:nvPr>
        </p:nvSpPr>
        <p:spPr>
          <a:xfrm>
            <a:off x="0" y="13647738"/>
            <a:ext cx="4306888" cy="7175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275" y="13647738"/>
            <a:ext cx="4308475" cy="717550"/>
          </a:xfrm>
          <a:prstGeom prst="rect">
            <a:avLst/>
          </a:prstGeom>
        </p:spPr>
        <p:txBody>
          <a:bodyPr vert="horz" lIns="91440" tIns="45720" rIns="91440" bIns="45720" rtlCol="0" anchor="b"/>
          <a:lstStyle>
            <a:lvl1pPr algn="r">
              <a:defRPr sz="1200"/>
            </a:lvl1pPr>
          </a:lstStyle>
          <a:p>
            <a:fld id="{1F0F210F-84DE-417A-B858-A7C2B813C6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718423"/>
          </a:xfrm>
          <a:prstGeom prst="rect">
            <a:avLst/>
          </a:prstGeom>
        </p:spPr>
        <p:txBody>
          <a:bodyPr vert="horz" lIns="138897" tIns="69449" rIns="138897" bIns="69449" rtlCol="0"/>
          <a:lstStyle>
            <a:lvl1pPr algn="l">
              <a:defRPr sz="1800"/>
            </a:lvl1pPr>
          </a:lstStyle>
          <a:p>
            <a:endParaRPr lang="zh-CN" altLang="en-US"/>
          </a:p>
        </p:txBody>
      </p:sp>
      <p:sp>
        <p:nvSpPr>
          <p:cNvPr id="3" name="日期占位符 2"/>
          <p:cNvSpPr>
            <a:spLocks noGrp="1"/>
          </p:cNvSpPr>
          <p:nvPr>
            <p:ph type="dt" idx="1"/>
          </p:nvPr>
        </p:nvSpPr>
        <p:spPr>
          <a:xfrm>
            <a:off x="5629992" y="0"/>
            <a:ext cx="4307046" cy="718423"/>
          </a:xfrm>
          <a:prstGeom prst="rect">
            <a:avLst/>
          </a:prstGeom>
        </p:spPr>
        <p:txBody>
          <a:bodyPr vert="horz" lIns="138897" tIns="69449" rIns="138897" bIns="69449" rtlCol="0"/>
          <a:lstStyle>
            <a:lvl1pPr algn="r">
              <a:defRPr sz="1800"/>
            </a:lvl1pPr>
          </a:lstStyle>
          <a:p>
            <a:fld id="{CEF1237E-0C0B-4453-9179-B0FABB0A0A42}" type="datetimeFigureOut">
              <a:rPr lang="zh-CN" altLang="en-US" smtClean="0"/>
              <a:pPr/>
              <a:t>2015/10/23</a:t>
            </a:fld>
            <a:endParaRPr lang="zh-CN" altLang="en-US"/>
          </a:p>
        </p:txBody>
      </p:sp>
      <p:sp>
        <p:nvSpPr>
          <p:cNvPr id="4" name="幻灯片图像占位符 3"/>
          <p:cNvSpPr>
            <a:spLocks noGrp="1" noRot="1" noChangeAspect="1"/>
          </p:cNvSpPr>
          <p:nvPr>
            <p:ph type="sldImg" idx="2"/>
          </p:nvPr>
        </p:nvSpPr>
        <p:spPr>
          <a:xfrm>
            <a:off x="1379538" y="1077913"/>
            <a:ext cx="7181850" cy="5387975"/>
          </a:xfrm>
          <a:prstGeom prst="rect">
            <a:avLst/>
          </a:prstGeom>
          <a:noFill/>
          <a:ln w="12700">
            <a:solidFill>
              <a:prstClr val="black"/>
            </a:solidFill>
          </a:ln>
        </p:spPr>
        <p:txBody>
          <a:bodyPr vert="horz" lIns="138897" tIns="69449" rIns="138897" bIns="69449" rtlCol="0" anchor="ctr"/>
          <a:lstStyle/>
          <a:p>
            <a:endParaRPr lang="zh-CN" altLang="en-US"/>
          </a:p>
        </p:txBody>
      </p:sp>
      <p:sp>
        <p:nvSpPr>
          <p:cNvPr id="5" name="备注占位符 4"/>
          <p:cNvSpPr>
            <a:spLocks noGrp="1"/>
          </p:cNvSpPr>
          <p:nvPr>
            <p:ph type="body" sz="quarter" idx="3"/>
          </p:nvPr>
        </p:nvSpPr>
        <p:spPr>
          <a:xfrm>
            <a:off x="993934" y="6825020"/>
            <a:ext cx="7951470" cy="6465808"/>
          </a:xfrm>
          <a:prstGeom prst="rect">
            <a:avLst/>
          </a:prstGeom>
        </p:spPr>
        <p:txBody>
          <a:bodyPr vert="horz" lIns="138897" tIns="69449" rIns="138897" bIns="6944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3647546"/>
            <a:ext cx="4307046" cy="718423"/>
          </a:xfrm>
          <a:prstGeom prst="rect">
            <a:avLst/>
          </a:prstGeom>
        </p:spPr>
        <p:txBody>
          <a:bodyPr vert="horz" lIns="138897" tIns="69449" rIns="138897" bIns="69449" rtlCol="0" anchor="b"/>
          <a:lstStyle>
            <a:lvl1pPr algn="l">
              <a:defRPr sz="1800"/>
            </a:lvl1pPr>
          </a:lstStyle>
          <a:p>
            <a:endParaRPr lang="zh-CN" altLang="en-US"/>
          </a:p>
        </p:txBody>
      </p:sp>
      <p:sp>
        <p:nvSpPr>
          <p:cNvPr id="7" name="灯片编号占位符 6"/>
          <p:cNvSpPr>
            <a:spLocks noGrp="1"/>
          </p:cNvSpPr>
          <p:nvPr>
            <p:ph type="sldNum" sz="quarter" idx="5"/>
          </p:nvPr>
        </p:nvSpPr>
        <p:spPr>
          <a:xfrm>
            <a:off x="5629992" y="13647546"/>
            <a:ext cx="4307046" cy="718423"/>
          </a:xfrm>
          <a:prstGeom prst="rect">
            <a:avLst/>
          </a:prstGeom>
        </p:spPr>
        <p:txBody>
          <a:bodyPr vert="horz" lIns="138897" tIns="69449" rIns="138897" bIns="69449" rtlCol="0" anchor="b"/>
          <a:lstStyle>
            <a:lvl1pPr algn="r">
              <a:defRPr sz="1800"/>
            </a:lvl1pPr>
          </a:lstStyle>
          <a:p>
            <a:fld id="{6DC9D990-F7C4-498D-9D6D-C91A99BB4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2015/10/23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15.jpeg"/><Relationship Id="rId4" Type="http://schemas.openxmlformats.org/officeDocument/2006/relationships/image" Target="../media/image11.jpeg"/><Relationship Id="rId9"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slide" Target="slide12.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57.xml"/><Relationship Id="rId4" Type="http://schemas.openxmlformats.org/officeDocument/2006/relationships/slide" Target="slide4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3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Jennifer%20Lawrence%20Talks%20About%20Tackling%20Fame.mp4"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571736" y="5214950"/>
            <a:ext cx="6400800" cy="1109658"/>
          </a:xfrm>
        </p:spPr>
        <p:txBody>
          <a:bodyPr>
            <a:normAutofit fontScale="25000" lnSpcReduction="20000"/>
          </a:bodyPr>
          <a:lstStyle/>
          <a:p>
            <a:endParaRPr lang="en-US" altLang="zh-CN" sz="5400" b="1" dirty="0" smtClean="0">
              <a:solidFill>
                <a:schemeClr val="tx1"/>
              </a:solidFill>
            </a:endParaRPr>
          </a:p>
          <a:p>
            <a:r>
              <a:rPr lang="en-US" altLang="zh-CN" sz="16600" b="1" dirty="0" smtClean="0">
                <a:solidFill>
                  <a:schemeClr val="tx1"/>
                </a:solidFill>
              </a:rPr>
              <a:t>Life under the spotlight</a:t>
            </a:r>
            <a:endParaRPr lang="en-US" altLang="zh-CN" sz="16600" b="1" dirty="0" smtClean="0"/>
          </a:p>
          <a:p>
            <a:endParaRPr lang="zh-CN" altLang="en-US" b="1" dirty="0">
              <a:solidFill>
                <a:schemeClr val="tx1"/>
              </a:solidFill>
            </a:endParaRPr>
          </a:p>
        </p:txBody>
      </p:sp>
      <p:pic>
        <p:nvPicPr>
          <p:cNvPr id="1026" name="Picture 2"/>
          <p:cNvPicPr>
            <a:picLocks noChangeAspect="1" noChangeArrowheads="1"/>
          </p:cNvPicPr>
          <p:nvPr/>
        </p:nvPicPr>
        <p:blipFill>
          <a:blip r:embed="rId2"/>
          <a:stretch>
            <a:fillRect/>
          </a:stretch>
        </p:blipFill>
        <p:spPr bwMode="auto">
          <a:xfrm>
            <a:off x="0" y="-843215"/>
            <a:ext cx="9144000" cy="6129603"/>
          </a:xfrm>
          <a:prstGeom prst="rect">
            <a:avLst/>
          </a:prstGeom>
          <a:noFill/>
          <a:ln w="9525">
            <a:noFill/>
            <a:miter lim="800000"/>
            <a:headEnd/>
            <a:tailEnd/>
          </a:ln>
          <a:effectLst/>
        </p:spPr>
      </p:pic>
      <p:sp>
        <p:nvSpPr>
          <p:cNvPr id="5" name="矩形 4"/>
          <p:cNvSpPr/>
          <p:nvPr/>
        </p:nvSpPr>
        <p:spPr>
          <a:xfrm>
            <a:off x="285720" y="4643445"/>
            <a:ext cx="2786082" cy="1214447"/>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latin typeface="+mj-lt"/>
                <a:ea typeface="微软雅黑" panose="020B0503020204020204" pitchFamily="34" charset="-122"/>
              </a:rPr>
              <a:t>UNIT </a:t>
            </a:r>
            <a:r>
              <a:rPr lang="en-US" altLang="zh-CN" sz="8000" b="1" dirty="0" smtClean="0">
                <a:latin typeface="+mj-lt"/>
                <a:ea typeface="微软雅黑" panose="020B0503020204020204" pitchFamily="34" charset="-122"/>
              </a:rPr>
              <a:t>4</a:t>
            </a:r>
            <a:endParaRPr lang="zh-CN" altLang="en-US" sz="4800" b="1" dirty="0">
              <a:latin typeface="+mj-lt"/>
              <a:ea typeface="微软雅黑" panose="020B0503020204020204" pitchFamily="34"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ea typeface="微软雅黑" panose="020B0503020204020204" pitchFamily="34" charset="-122"/>
              </a:rPr>
              <a:t>Opening up</a:t>
            </a:r>
            <a:endParaRPr lang="zh-CN" altLang="en-US" sz="4800" b="1" dirty="0">
              <a:solidFill>
                <a:schemeClr val="tx1"/>
              </a:solidFill>
              <a:ea typeface="微软雅黑" panose="020B0503020204020204" pitchFamily="34" charset="-122"/>
            </a:endParaRPr>
          </a:p>
        </p:txBody>
      </p:sp>
      <p:grpSp>
        <p:nvGrpSpPr>
          <p:cNvPr id="2" name="组合 26"/>
          <p:cNvGrpSpPr/>
          <p:nvPr/>
        </p:nvGrpSpPr>
        <p:grpSpPr>
          <a:xfrm>
            <a:off x="785786" y="1357298"/>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endParaRPr lang="zh-CN" altLang="en-US" sz="2400" dirty="0">
                <a:latin typeface="Arial" pitchFamily="34" charset="0"/>
                <a:cs typeface="Arial" pitchFamily="34" charset="0"/>
              </a:endParaRPr>
            </a:p>
          </p:txBody>
        </p:sp>
      </p:gr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214414" y="2071678"/>
            <a:ext cx="6000792" cy="830997"/>
          </a:xfrm>
          <a:prstGeom prst="rect">
            <a:avLst/>
          </a:prstGeom>
          <a:noFill/>
        </p:spPr>
        <p:txBody>
          <a:bodyPr wrap="square" rtlCol="0">
            <a:spAutoFit/>
          </a:bodyPr>
          <a:lstStyle/>
          <a:p>
            <a:pPr marL="252000" indent="-324000"/>
            <a:r>
              <a:rPr lang="en-US" altLang="zh-CN" sz="2400" dirty="0" smtClean="0"/>
              <a:t>3 What is the difference between becoming famous in the past and now?</a:t>
            </a:r>
            <a:endParaRPr lang="zh-CN" altLang="en-US" sz="2400" dirty="0" smtClean="0"/>
          </a:p>
        </p:txBody>
      </p:sp>
      <p:sp>
        <p:nvSpPr>
          <p:cNvPr id="19" name="矩形 18"/>
          <p:cNvSpPr/>
          <p:nvPr/>
        </p:nvSpPr>
        <p:spPr>
          <a:xfrm>
            <a:off x="1500166" y="2786058"/>
            <a:ext cx="6286544" cy="3785652"/>
          </a:xfrm>
          <a:prstGeom prst="rect">
            <a:avLst/>
          </a:prstGeom>
        </p:spPr>
        <p:txBody>
          <a:bodyPr wrap="square">
            <a:spAutoFit/>
          </a:bodyPr>
          <a:lstStyle/>
          <a:p>
            <a:r>
              <a:rPr lang="en-US" altLang="zh-CN" sz="2400" i="1" dirty="0" smtClean="0">
                <a:solidFill>
                  <a:srgbClr val="FF0000"/>
                </a:solidFill>
              </a:rPr>
              <a:t>It has become much easier for ordinary people to become famous nowadays. </a:t>
            </a:r>
            <a:r>
              <a:rPr lang="en-US" altLang="zh-CN" sz="2400" b="1" i="1" dirty="0" smtClean="0">
                <a:solidFill>
                  <a:schemeClr val="tx2"/>
                </a:solidFill>
              </a:rPr>
              <a:t>In the past</a:t>
            </a:r>
            <a:r>
              <a:rPr lang="en-US" altLang="zh-CN" sz="2400" i="1" dirty="0" smtClean="0">
                <a:solidFill>
                  <a:srgbClr val="FF0000"/>
                </a:solidFill>
              </a:rPr>
              <a:t>, if you wanted to be famous, you might need to be outstanding in the field of entertainment or sports or politics. </a:t>
            </a:r>
            <a:r>
              <a:rPr lang="en-US" altLang="zh-CN" sz="2400" b="1" i="1" dirty="0" smtClean="0">
                <a:solidFill>
                  <a:schemeClr val="tx2"/>
                </a:solidFill>
              </a:rPr>
              <a:t>But now </a:t>
            </a:r>
            <a:r>
              <a:rPr lang="en-US" altLang="zh-CN" sz="2400" i="1" dirty="0" smtClean="0">
                <a:solidFill>
                  <a:srgbClr val="FF0000"/>
                </a:solidFill>
              </a:rPr>
              <a:t>with the development of modern technology, there are a variety of ways to become famous. You can appear on a reality TV program, or you can make yourself a web celebrity overnight by filming yourself singing, dancing or giving a speech.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Bottom)">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500" fill="hold"/>
                                        <p:tgtEl>
                                          <p:spTgt spid="42"/>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26" name="TextBox 25"/>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a podcast for its general idea.</a:t>
              </a:r>
              <a:endParaRPr lang="zh-CN" altLang="en-US" sz="2400" dirty="0">
                <a:latin typeface="Arial" pitchFamily="34" charset="0"/>
                <a:cs typeface="Arial" pitchFamily="34" charset="0"/>
              </a:endParaRPr>
            </a:p>
          </p:txBody>
        </p:sp>
      </p:grpSp>
      <p:sp>
        <p:nvSpPr>
          <p:cNvPr id="7" name="矩形 6"/>
          <p:cNvSpPr/>
          <p:nvPr/>
        </p:nvSpPr>
        <p:spPr>
          <a:xfrm>
            <a:off x="1142976" y="2500306"/>
            <a:ext cx="7072362" cy="1200329"/>
          </a:xfrm>
          <a:prstGeom prst="rect">
            <a:avLst/>
          </a:prstGeom>
        </p:spPr>
        <p:txBody>
          <a:bodyPr wrap="square">
            <a:spAutoFit/>
          </a:bodyPr>
          <a:lstStyle/>
          <a:p>
            <a:r>
              <a:rPr lang="en-US" altLang="zh-CN" sz="2400" i="1" dirty="0" smtClean="0">
                <a:solidFill>
                  <a:srgbClr val="FF0000"/>
                </a:solidFill>
              </a:rPr>
              <a:t>The podcast is mainly about people’s attitudes toward being famous, what they’d like to be famous for, and which famous person they’d most like to meet.</a:t>
            </a:r>
          </a:p>
        </p:txBody>
      </p:sp>
      <p:grpSp>
        <p:nvGrpSpPr>
          <p:cNvPr id="3" name="组合 7"/>
          <p:cNvGrpSpPr/>
          <p:nvPr/>
        </p:nvGrpSpPr>
        <p:grpSpPr>
          <a:xfrm>
            <a:off x="785786" y="3929066"/>
            <a:ext cx="7072362" cy="500066"/>
            <a:chOff x="857224" y="1500174"/>
            <a:chExt cx="7072362" cy="500066"/>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0" name="TextBox 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1 and fill in the blanks.</a:t>
              </a:r>
              <a:endParaRPr lang="zh-CN" altLang="en-US" sz="2400" dirty="0">
                <a:latin typeface="Arial" pitchFamily="34" charset="0"/>
                <a:cs typeface="Arial" pitchFamily="34" charset="0"/>
              </a:endParaRPr>
            </a:p>
          </p:txBody>
        </p:sp>
      </p:grpSp>
      <p:sp>
        <p:nvSpPr>
          <p:cNvPr id="11" name="矩形 10"/>
          <p:cNvSpPr/>
          <p:nvPr/>
        </p:nvSpPr>
        <p:spPr>
          <a:xfrm>
            <a:off x="1214414" y="4514687"/>
            <a:ext cx="7072362" cy="1200329"/>
          </a:xfrm>
          <a:prstGeom prst="rect">
            <a:avLst/>
          </a:prstGeom>
        </p:spPr>
        <p:txBody>
          <a:bodyPr wrap="square">
            <a:spAutoFit/>
          </a:bodyPr>
          <a:lstStyle/>
          <a:p>
            <a:pPr marL="457200" indent="-457200">
              <a:buAutoNum type="arabicParenR"/>
            </a:pPr>
            <a:r>
              <a:rPr lang="en-US" altLang="zh-CN" sz="2400" i="1" dirty="0" smtClean="0">
                <a:solidFill>
                  <a:srgbClr val="FF0000"/>
                </a:solidFill>
              </a:rPr>
              <a:t>finding out </a:t>
            </a:r>
          </a:p>
          <a:p>
            <a:pPr marL="457200" indent="-457200">
              <a:buAutoNum type="arabicParenR"/>
            </a:pPr>
            <a:r>
              <a:rPr lang="en-US" altLang="zh-CN" sz="2400" i="1" dirty="0" smtClean="0">
                <a:solidFill>
                  <a:srgbClr val="FF0000"/>
                </a:solidFill>
              </a:rPr>
              <a:t>a normal person </a:t>
            </a:r>
          </a:p>
          <a:p>
            <a:pPr marL="457200" indent="-457200">
              <a:buAutoNum type="arabicParenR"/>
            </a:pPr>
            <a:r>
              <a:rPr lang="en-US" altLang="zh-CN" sz="2400" i="1" dirty="0" smtClean="0">
                <a:solidFill>
                  <a:srgbClr val="FF0000"/>
                </a:solidFill>
              </a:rPr>
              <a:t>feel about fame</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slide(fromBottom)">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slide(fromBottom)">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slide(fromBottom)">
                                      <p:cBhvr>
                                        <p:cTn id="3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check (</a:t>
              </a:r>
              <a:r>
                <a:rPr lang="zh-CN" altLang="en-US" sz="2400" dirty="0" smtClean="0">
                  <a:solidFill>
                    <a:srgbClr val="FF0000"/>
                  </a:solidFill>
                </a:rPr>
                <a:t>√</a:t>
              </a:r>
              <a:r>
                <a:rPr lang="en-US" altLang="zh-CN" sz="2400" dirty="0" smtClean="0">
                  <a:latin typeface="Arial" pitchFamily="34" charset="0"/>
                  <a:cs typeface="Arial" pitchFamily="34" charset="0"/>
                </a:rPr>
                <a:t>) the true statements.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3" name="组合 73"/>
          <p:cNvGrpSpPr/>
          <p:nvPr/>
        </p:nvGrpSpPr>
        <p:grpSpPr>
          <a:xfrm>
            <a:off x="1142976" y="2700358"/>
            <a:ext cx="5665776" cy="3218965"/>
            <a:chOff x="1142976" y="2395547"/>
            <a:chExt cx="5665776" cy="3218965"/>
          </a:xfrm>
        </p:grpSpPr>
        <p:grpSp>
          <p:nvGrpSpPr>
            <p:cNvPr id="5" name="组合 18"/>
            <p:cNvGrpSpPr/>
            <p:nvPr/>
          </p:nvGrpSpPr>
          <p:grpSpPr>
            <a:xfrm>
              <a:off x="1142976" y="2395548"/>
              <a:ext cx="2061321" cy="1102218"/>
              <a:chOff x="1142976" y="2500306"/>
              <a:chExt cx="2454523" cy="1300393"/>
            </a:xfrm>
          </p:grpSpPr>
          <p:grpSp>
            <p:nvGrpSpPr>
              <p:cNvPr id="6" name="组合 14"/>
              <p:cNvGrpSpPr/>
              <p:nvPr/>
            </p:nvGrpSpPr>
            <p:grpSpPr>
              <a:xfrm>
                <a:off x="1142976" y="2500306"/>
                <a:ext cx="2454523" cy="1300393"/>
                <a:chOff x="1142976" y="2500306"/>
                <a:chExt cx="2454523" cy="1300393"/>
              </a:xfrm>
            </p:grpSpPr>
            <p:sp>
              <p:nvSpPr>
                <p:cNvPr id="7" name="矩形 6"/>
                <p:cNvSpPr/>
                <p:nvPr/>
              </p:nvSpPr>
              <p:spPr>
                <a:xfrm>
                  <a:off x="1142976" y="2500306"/>
                  <a:ext cx="357190" cy="461665"/>
                </a:xfrm>
                <a:prstGeom prst="rect">
                  <a:avLst/>
                </a:prstGeom>
              </p:spPr>
              <p:txBody>
                <a:bodyPr wrap="square">
                  <a:spAutoFit/>
                </a:bodyPr>
                <a:lstStyle/>
                <a:p>
                  <a:r>
                    <a:rPr lang="en-US" altLang="zh-CN" sz="2400" dirty="0" smtClean="0"/>
                    <a:t>1</a:t>
                  </a:r>
                  <a:r>
                    <a:rPr lang="en-US" altLang="zh-CN" sz="2400" b="1" dirty="0" smtClean="0"/>
                    <a:t> </a:t>
                  </a:r>
                  <a:endParaRPr lang="zh-CN" altLang="en-US" sz="2400" b="1" dirty="0"/>
                </a:p>
              </p:txBody>
            </p:sp>
            <p:pic>
              <p:nvPicPr>
                <p:cNvPr id="2050" name="Picture 2"/>
                <p:cNvPicPr>
                  <a:picLocks noChangeAspect="1" noChangeArrowheads="1"/>
                </p:cNvPicPr>
                <p:nvPr/>
              </p:nvPicPr>
              <p:blipFill>
                <a:blip r:embed="rId4"/>
                <a:stretch>
                  <a:fillRect/>
                </a:stretch>
              </p:blipFill>
              <p:spPr bwMode="auto">
                <a:xfrm>
                  <a:off x="1512527" y="2609614"/>
                  <a:ext cx="2084972" cy="1191085"/>
                </a:xfrm>
                <a:prstGeom prst="rect">
                  <a:avLst/>
                </a:prstGeom>
                <a:noFill/>
                <a:ln w="9525">
                  <a:noFill/>
                  <a:miter lim="800000"/>
                  <a:headEnd/>
                  <a:tailEnd/>
                </a:ln>
                <a:effectLst/>
              </p:spPr>
            </p:pic>
          </p:grpSp>
          <p:sp>
            <p:nvSpPr>
              <p:cNvPr id="14" name="TextBox 13"/>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grpSp>
        <p:grpSp>
          <p:nvGrpSpPr>
            <p:cNvPr id="8" name="组合 19"/>
            <p:cNvGrpSpPr/>
            <p:nvPr/>
          </p:nvGrpSpPr>
          <p:grpSpPr>
            <a:xfrm>
              <a:off x="4676884" y="2395547"/>
              <a:ext cx="2043007" cy="1033453"/>
              <a:chOff x="1142976" y="2500306"/>
              <a:chExt cx="2388906" cy="1320178"/>
            </a:xfrm>
          </p:grpSpPr>
          <p:grpSp>
            <p:nvGrpSpPr>
              <p:cNvPr id="9" name="组合 14"/>
              <p:cNvGrpSpPr/>
              <p:nvPr/>
            </p:nvGrpSpPr>
            <p:grpSpPr>
              <a:xfrm>
                <a:off x="1142976" y="2500306"/>
                <a:ext cx="2388906" cy="1320178"/>
                <a:chOff x="1142976" y="2500306"/>
                <a:chExt cx="2388906" cy="1320178"/>
              </a:xfrm>
            </p:grpSpPr>
            <p:sp>
              <p:nvSpPr>
                <p:cNvPr id="23" name="矩形 22"/>
                <p:cNvSpPr/>
                <p:nvPr/>
              </p:nvSpPr>
              <p:spPr>
                <a:xfrm>
                  <a:off x="1142976" y="2500306"/>
                  <a:ext cx="357190" cy="461665"/>
                </a:xfrm>
                <a:prstGeom prst="rect">
                  <a:avLst/>
                </a:prstGeom>
              </p:spPr>
              <p:txBody>
                <a:bodyPr wrap="square">
                  <a:spAutoFit/>
                </a:bodyPr>
                <a:lstStyle/>
                <a:p>
                  <a:r>
                    <a:rPr lang="en-US" altLang="zh-CN" sz="2400" dirty="0" smtClean="0"/>
                    <a:t>2</a:t>
                  </a:r>
                  <a:r>
                    <a:rPr lang="en-US" altLang="zh-CN" sz="2400" b="1" dirty="0" smtClean="0"/>
                    <a:t> </a:t>
                  </a:r>
                  <a:endParaRPr lang="zh-CN" altLang="en-US" sz="2400" b="1" dirty="0"/>
                </a:p>
              </p:txBody>
            </p:sp>
            <p:pic>
              <p:nvPicPr>
                <p:cNvPr id="24" name="Picture 2"/>
                <p:cNvPicPr>
                  <a:picLocks noChangeAspect="1" noChangeArrowheads="1"/>
                </p:cNvPicPr>
                <p:nvPr/>
              </p:nvPicPr>
              <p:blipFill>
                <a:blip r:embed="rId5"/>
                <a:stretch>
                  <a:fillRect/>
                </a:stretch>
              </p:blipFill>
              <p:spPr bwMode="auto">
                <a:xfrm>
                  <a:off x="1578143" y="2589831"/>
                  <a:ext cx="1953739" cy="1230653"/>
                </a:xfrm>
                <a:prstGeom prst="rect">
                  <a:avLst/>
                </a:prstGeom>
                <a:noFill/>
                <a:ln w="9525">
                  <a:noFill/>
                  <a:miter lim="800000"/>
                  <a:headEnd/>
                  <a:tailEnd/>
                </a:ln>
                <a:effectLst/>
              </p:spPr>
            </p:pic>
          </p:grpSp>
          <p:sp>
            <p:nvSpPr>
              <p:cNvPr id="22" name="TextBox 21"/>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grpSp>
        <p:grpSp>
          <p:nvGrpSpPr>
            <p:cNvPr id="10" name="组合 24"/>
            <p:cNvGrpSpPr/>
            <p:nvPr/>
          </p:nvGrpSpPr>
          <p:grpSpPr>
            <a:xfrm>
              <a:off x="1142976" y="3500438"/>
              <a:ext cx="2046688" cy="1071569"/>
              <a:chOff x="1142976" y="2500306"/>
              <a:chExt cx="2437098" cy="1313049"/>
            </a:xfrm>
          </p:grpSpPr>
          <p:grpSp>
            <p:nvGrpSpPr>
              <p:cNvPr id="11" name="组合 14"/>
              <p:cNvGrpSpPr/>
              <p:nvPr/>
            </p:nvGrpSpPr>
            <p:grpSpPr>
              <a:xfrm>
                <a:off x="1142976" y="2500306"/>
                <a:ext cx="2437098" cy="1313049"/>
                <a:chOff x="1142976" y="2500306"/>
                <a:chExt cx="2437098" cy="1313049"/>
              </a:xfrm>
            </p:grpSpPr>
            <p:sp>
              <p:nvSpPr>
                <p:cNvPr id="31" name="矩形 30"/>
                <p:cNvSpPr/>
                <p:nvPr/>
              </p:nvSpPr>
              <p:spPr>
                <a:xfrm>
                  <a:off x="1142976" y="2500306"/>
                  <a:ext cx="357190" cy="461665"/>
                </a:xfrm>
                <a:prstGeom prst="rect">
                  <a:avLst/>
                </a:prstGeom>
              </p:spPr>
              <p:txBody>
                <a:bodyPr wrap="square">
                  <a:spAutoFit/>
                </a:bodyPr>
                <a:lstStyle/>
                <a:p>
                  <a:r>
                    <a:rPr lang="en-US" altLang="zh-CN" sz="2400" dirty="0" smtClean="0"/>
                    <a:t>3 </a:t>
                  </a:r>
                  <a:endParaRPr lang="zh-CN" altLang="en-US" sz="2400" dirty="0"/>
                </a:p>
              </p:txBody>
            </p:sp>
            <p:pic>
              <p:nvPicPr>
                <p:cNvPr id="32" name="Picture 2"/>
                <p:cNvPicPr>
                  <a:picLocks noChangeAspect="1" noChangeArrowheads="1"/>
                </p:cNvPicPr>
                <p:nvPr/>
              </p:nvPicPr>
              <p:blipFill>
                <a:blip r:embed="rId6"/>
                <a:stretch>
                  <a:fillRect/>
                </a:stretch>
              </p:blipFill>
              <p:spPr bwMode="auto">
                <a:xfrm>
                  <a:off x="1529951" y="2596957"/>
                  <a:ext cx="2050123" cy="1216398"/>
                </a:xfrm>
                <a:prstGeom prst="rect">
                  <a:avLst/>
                </a:prstGeom>
                <a:noFill/>
                <a:ln w="9525">
                  <a:noFill/>
                  <a:miter lim="800000"/>
                  <a:headEnd/>
                  <a:tailEnd/>
                </a:ln>
                <a:effectLst/>
              </p:spPr>
            </p:pic>
          </p:grpSp>
          <p:sp>
            <p:nvSpPr>
              <p:cNvPr id="28" name="TextBox 27"/>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grpSp>
        <p:grpSp>
          <p:nvGrpSpPr>
            <p:cNvPr id="12" name="组合 32"/>
            <p:cNvGrpSpPr/>
            <p:nvPr/>
          </p:nvGrpSpPr>
          <p:grpSpPr>
            <a:xfrm>
              <a:off x="4671746" y="3429000"/>
              <a:ext cx="2137006" cy="1102366"/>
              <a:chOff x="1142976" y="2500306"/>
              <a:chExt cx="2411297" cy="1313049"/>
            </a:xfrm>
          </p:grpSpPr>
          <p:grpSp>
            <p:nvGrpSpPr>
              <p:cNvPr id="13" name="组合 14"/>
              <p:cNvGrpSpPr/>
              <p:nvPr/>
            </p:nvGrpSpPr>
            <p:grpSpPr>
              <a:xfrm>
                <a:off x="1142976" y="2500306"/>
                <a:ext cx="2411297" cy="1313049"/>
                <a:chOff x="1142976" y="2500306"/>
                <a:chExt cx="2411297" cy="1313049"/>
              </a:xfrm>
            </p:grpSpPr>
            <p:sp>
              <p:nvSpPr>
                <p:cNvPr id="36" name="矩形 35"/>
                <p:cNvSpPr/>
                <p:nvPr/>
              </p:nvSpPr>
              <p:spPr>
                <a:xfrm>
                  <a:off x="1142976" y="2500306"/>
                  <a:ext cx="357190" cy="461665"/>
                </a:xfrm>
                <a:prstGeom prst="rect">
                  <a:avLst/>
                </a:prstGeom>
              </p:spPr>
              <p:txBody>
                <a:bodyPr wrap="square">
                  <a:spAutoFit/>
                </a:bodyPr>
                <a:lstStyle/>
                <a:p>
                  <a:r>
                    <a:rPr lang="en-US" altLang="zh-CN" sz="2400" dirty="0" smtClean="0"/>
                    <a:t>4</a:t>
                  </a:r>
                  <a:r>
                    <a:rPr lang="en-US" altLang="zh-CN" sz="2400" b="1" dirty="0" smtClean="0"/>
                    <a:t> </a:t>
                  </a:r>
                  <a:endParaRPr lang="zh-CN" altLang="en-US" sz="2400" b="1" dirty="0"/>
                </a:p>
              </p:txBody>
            </p:sp>
            <p:pic>
              <p:nvPicPr>
                <p:cNvPr id="37" name="Picture 2"/>
                <p:cNvPicPr>
                  <a:picLocks noChangeAspect="1" noChangeArrowheads="1"/>
                </p:cNvPicPr>
                <p:nvPr/>
              </p:nvPicPr>
              <p:blipFill>
                <a:blip r:embed="rId7"/>
                <a:stretch>
                  <a:fillRect/>
                </a:stretch>
              </p:blipFill>
              <p:spPr bwMode="auto">
                <a:xfrm>
                  <a:off x="1555750" y="2596957"/>
                  <a:ext cx="1998523" cy="1216398"/>
                </a:xfrm>
                <a:prstGeom prst="rect">
                  <a:avLst/>
                </a:prstGeom>
                <a:noFill/>
                <a:ln w="9525">
                  <a:noFill/>
                  <a:miter lim="800000"/>
                  <a:headEnd/>
                  <a:tailEnd/>
                </a:ln>
                <a:effectLst/>
              </p:spPr>
            </p:pic>
          </p:grpSp>
          <p:sp>
            <p:nvSpPr>
              <p:cNvPr id="35" name="TextBox 34"/>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grpSp>
        <p:grpSp>
          <p:nvGrpSpPr>
            <p:cNvPr id="15" name="组合 37"/>
            <p:cNvGrpSpPr/>
            <p:nvPr/>
          </p:nvGrpSpPr>
          <p:grpSpPr>
            <a:xfrm>
              <a:off x="1142976" y="4572009"/>
              <a:ext cx="2071701" cy="981072"/>
              <a:chOff x="1142976" y="2500306"/>
              <a:chExt cx="2466882" cy="1313048"/>
            </a:xfrm>
          </p:grpSpPr>
          <p:grpSp>
            <p:nvGrpSpPr>
              <p:cNvPr id="16" name="组合 14"/>
              <p:cNvGrpSpPr/>
              <p:nvPr/>
            </p:nvGrpSpPr>
            <p:grpSpPr>
              <a:xfrm>
                <a:off x="1142976" y="2500306"/>
                <a:ext cx="2466882" cy="1313048"/>
                <a:chOff x="1142976" y="2500306"/>
                <a:chExt cx="2466882" cy="1313048"/>
              </a:xfrm>
            </p:grpSpPr>
            <p:sp>
              <p:nvSpPr>
                <p:cNvPr id="41" name="矩形 40"/>
                <p:cNvSpPr/>
                <p:nvPr/>
              </p:nvSpPr>
              <p:spPr>
                <a:xfrm>
                  <a:off x="1142976" y="2500306"/>
                  <a:ext cx="357190" cy="461665"/>
                </a:xfrm>
                <a:prstGeom prst="rect">
                  <a:avLst/>
                </a:prstGeom>
              </p:spPr>
              <p:txBody>
                <a:bodyPr wrap="square">
                  <a:spAutoFit/>
                </a:bodyPr>
                <a:lstStyle/>
                <a:p>
                  <a:r>
                    <a:rPr lang="en-US" altLang="zh-CN" sz="2400" dirty="0" smtClean="0"/>
                    <a:t>5</a:t>
                  </a:r>
                  <a:r>
                    <a:rPr lang="en-US" altLang="zh-CN" sz="2400" b="1" dirty="0" smtClean="0"/>
                    <a:t> </a:t>
                  </a:r>
                  <a:endParaRPr lang="zh-CN" altLang="en-US" sz="2400" b="1" dirty="0"/>
                </a:p>
              </p:txBody>
            </p:sp>
            <p:pic>
              <p:nvPicPr>
                <p:cNvPr id="42" name="Picture 2"/>
                <p:cNvPicPr>
                  <a:picLocks noChangeAspect="1" noChangeArrowheads="1"/>
                </p:cNvPicPr>
                <p:nvPr/>
              </p:nvPicPr>
              <p:blipFill>
                <a:blip r:embed="rId8"/>
                <a:stretch>
                  <a:fillRect/>
                </a:stretch>
              </p:blipFill>
              <p:spPr bwMode="auto">
                <a:xfrm>
                  <a:off x="1483236" y="2596957"/>
                  <a:ext cx="2126622" cy="1216397"/>
                </a:xfrm>
                <a:prstGeom prst="rect">
                  <a:avLst/>
                </a:prstGeom>
                <a:noFill/>
                <a:ln w="9525">
                  <a:noFill/>
                  <a:miter lim="800000"/>
                  <a:headEnd/>
                  <a:tailEnd/>
                </a:ln>
                <a:effectLst/>
              </p:spPr>
            </p:pic>
          </p:grpSp>
          <p:sp>
            <p:nvSpPr>
              <p:cNvPr id="40" name="TextBox 39"/>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grpSp>
        <p:grpSp>
          <p:nvGrpSpPr>
            <p:cNvPr id="17" name="组合 42"/>
            <p:cNvGrpSpPr/>
            <p:nvPr/>
          </p:nvGrpSpPr>
          <p:grpSpPr>
            <a:xfrm>
              <a:off x="4669316" y="4500570"/>
              <a:ext cx="2117262" cy="1113942"/>
              <a:chOff x="1142976" y="2500306"/>
              <a:chExt cx="2386366" cy="1451884"/>
            </a:xfrm>
          </p:grpSpPr>
          <p:grpSp>
            <p:nvGrpSpPr>
              <p:cNvPr id="18" name="组合 14"/>
              <p:cNvGrpSpPr/>
              <p:nvPr/>
            </p:nvGrpSpPr>
            <p:grpSpPr>
              <a:xfrm>
                <a:off x="1142976" y="2500306"/>
                <a:ext cx="2386366" cy="1451884"/>
                <a:chOff x="1142976" y="2500306"/>
                <a:chExt cx="2386366" cy="1451884"/>
              </a:xfrm>
            </p:grpSpPr>
            <p:sp>
              <p:nvSpPr>
                <p:cNvPr id="46" name="矩形 45"/>
                <p:cNvSpPr/>
                <p:nvPr/>
              </p:nvSpPr>
              <p:spPr>
                <a:xfrm>
                  <a:off x="1142976" y="2500306"/>
                  <a:ext cx="357190" cy="461665"/>
                </a:xfrm>
                <a:prstGeom prst="rect">
                  <a:avLst/>
                </a:prstGeom>
              </p:spPr>
              <p:txBody>
                <a:bodyPr wrap="square">
                  <a:spAutoFit/>
                </a:bodyPr>
                <a:lstStyle/>
                <a:p>
                  <a:r>
                    <a:rPr lang="en-US" altLang="zh-CN" sz="2400" dirty="0" smtClean="0"/>
                    <a:t>6</a:t>
                  </a:r>
                  <a:r>
                    <a:rPr lang="en-US" altLang="zh-CN" sz="2400" b="1" dirty="0" smtClean="0"/>
                    <a:t> </a:t>
                  </a:r>
                  <a:endParaRPr lang="zh-CN" altLang="en-US" sz="2400" b="1" dirty="0"/>
                </a:p>
              </p:txBody>
            </p:sp>
            <p:pic>
              <p:nvPicPr>
                <p:cNvPr id="47" name="Picture 2"/>
                <p:cNvPicPr>
                  <a:picLocks noChangeAspect="1" noChangeArrowheads="1"/>
                </p:cNvPicPr>
                <p:nvPr/>
              </p:nvPicPr>
              <p:blipFill>
                <a:blip r:embed="rId9"/>
                <a:stretch>
                  <a:fillRect/>
                </a:stretch>
              </p:blipFill>
              <p:spPr bwMode="auto">
                <a:xfrm>
                  <a:off x="1516398" y="2754796"/>
                  <a:ext cx="2012944" cy="1197394"/>
                </a:xfrm>
                <a:prstGeom prst="rect">
                  <a:avLst/>
                </a:prstGeom>
                <a:noFill/>
                <a:ln w="9525">
                  <a:noFill/>
                  <a:miter lim="800000"/>
                  <a:headEnd/>
                  <a:tailEnd/>
                </a:ln>
                <a:effectLst/>
              </p:spPr>
            </p:pic>
          </p:grpSp>
          <p:sp>
            <p:nvSpPr>
              <p:cNvPr id="45" name="TextBox 44"/>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grpSp>
      </p:grpSp>
      <p:grpSp>
        <p:nvGrpSpPr>
          <p:cNvPr id="19" name="组合 61"/>
          <p:cNvGrpSpPr/>
          <p:nvPr/>
        </p:nvGrpSpPr>
        <p:grpSpPr>
          <a:xfrm>
            <a:off x="4357686" y="3786190"/>
            <a:ext cx="571504" cy="663837"/>
            <a:chOff x="1776394" y="2643182"/>
            <a:chExt cx="357190" cy="461665"/>
          </a:xfrm>
        </p:grpSpPr>
        <p:sp>
          <p:nvSpPr>
            <p:cNvPr id="63" name="矩形 62"/>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grpSp>
        <p:nvGrpSpPr>
          <p:cNvPr id="50" name="组合 70"/>
          <p:cNvGrpSpPr/>
          <p:nvPr/>
        </p:nvGrpSpPr>
        <p:grpSpPr>
          <a:xfrm>
            <a:off x="785786" y="3857628"/>
            <a:ext cx="571504" cy="663837"/>
            <a:chOff x="1776394" y="2643182"/>
            <a:chExt cx="357190" cy="461665"/>
          </a:xfrm>
        </p:grpSpPr>
        <p:sp>
          <p:nvSpPr>
            <p:cNvPr id="51" name="矩形 50"/>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grpSp>
        <p:nvGrpSpPr>
          <p:cNvPr id="53" name="组合 70"/>
          <p:cNvGrpSpPr/>
          <p:nvPr/>
        </p:nvGrpSpPr>
        <p:grpSpPr>
          <a:xfrm>
            <a:off x="4286248" y="2786058"/>
            <a:ext cx="571504" cy="663837"/>
            <a:chOff x="1776394" y="2643182"/>
            <a:chExt cx="357190" cy="461665"/>
          </a:xfrm>
        </p:grpSpPr>
        <p:sp>
          <p:nvSpPr>
            <p:cNvPr id="54" name="矩形 53"/>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slide(fromBottom)">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slide(fromBottom)">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Bottom)">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643042" y="2428868"/>
            <a:ext cx="5143536" cy="2308324"/>
          </a:xfrm>
          <a:prstGeom prst="rect">
            <a:avLst/>
          </a:prstGeom>
          <a:noFill/>
        </p:spPr>
        <p:txBody>
          <a:bodyPr wrap="square" rtlCol="0">
            <a:spAutoFit/>
          </a:bodyPr>
          <a:lstStyle/>
          <a:p>
            <a:pPr marL="342900" indent="-342900">
              <a:buAutoNum type="arabicParenR"/>
            </a:pPr>
            <a:r>
              <a:rPr lang="en-US" altLang="zh-CN" sz="2400" i="1" dirty="0" smtClean="0">
                <a:solidFill>
                  <a:srgbClr val="FF0000"/>
                </a:solidFill>
              </a:rPr>
              <a:t>exciting</a:t>
            </a:r>
          </a:p>
          <a:p>
            <a:pPr marL="342900" indent="-342900">
              <a:buAutoNum type="arabicParenR"/>
            </a:pPr>
            <a:r>
              <a:rPr lang="en-US" altLang="zh-CN" sz="2400" i="1" dirty="0" smtClean="0">
                <a:solidFill>
                  <a:srgbClr val="FF0000"/>
                </a:solidFill>
              </a:rPr>
              <a:t>worthwhile</a:t>
            </a:r>
          </a:p>
          <a:p>
            <a:pPr marL="342900" indent="-342900">
              <a:buAutoNum type="arabicParenR"/>
            </a:pPr>
            <a:r>
              <a:rPr lang="en-US" altLang="zh-CN" sz="2400" i="1" dirty="0" smtClean="0">
                <a:solidFill>
                  <a:srgbClr val="FF0000"/>
                </a:solidFill>
              </a:rPr>
              <a:t>a model</a:t>
            </a:r>
          </a:p>
          <a:p>
            <a:pPr marL="342900" indent="-342900">
              <a:buAutoNum type="arabicParenR"/>
            </a:pPr>
            <a:r>
              <a:rPr lang="en-US" altLang="zh-CN" sz="2400" i="1" dirty="0" smtClean="0">
                <a:solidFill>
                  <a:srgbClr val="FF0000"/>
                </a:solidFill>
              </a:rPr>
              <a:t>real fame</a:t>
            </a:r>
          </a:p>
          <a:p>
            <a:pPr marL="342900" indent="-342900">
              <a:buAutoNum type="arabicParenR"/>
            </a:pPr>
            <a:r>
              <a:rPr lang="en-US" altLang="zh-CN" sz="2400" i="1" dirty="0" smtClean="0">
                <a:solidFill>
                  <a:srgbClr val="FF0000"/>
                </a:solidFill>
              </a:rPr>
              <a:t>invention</a:t>
            </a:r>
          </a:p>
          <a:p>
            <a:pPr marL="342900" indent="-342900">
              <a:buAutoNum type="arabicParenR"/>
            </a:pPr>
            <a:r>
              <a:rPr lang="en-US" altLang="zh-CN" sz="2400" i="1" dirty="0" smtClean="0">
                <a:solidFill>
                  <a:srgbClr val="FF0000"/>
                </a:solidFill>
              </a:rPr>
              <a:t>in the street</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8">
                                            <p:txEl>
                                              <p:pRg st="0" end="0"/>
                                            </p:txEl>
                                          </p:spTgt>
                                        </p:tgtEl>
                                        <p:attrNameLst>
                                          <p:attrName>style.visibility</p:attrName>
                                        </p:attrNameLst>
                                      </p:cBhvr>
                                      <p:to>
                                        <p:strVal val="visible"/>
                                      </p:to>
                                    </p:set>
                                    <p:animEffect transition="in" filter="slide(fromBottom)">
                                      <p:cBhvr>
                                        <p:cTn id="12" dur="500"/>
                                        <p:tgtEl>
                                          <p:spTgt spid="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animEffect transition="in" filter="slide(fromBottom)">
                                      <p:cBhvr>
                                        <p:cTn id="17" dur="500"/>
                                        <p:tgtEl>
                                          <p:spTgt spid="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8">
                                            <p:txEl>
                                              <p:pRg st="2" end="2"/>
                                            </p:txEl>
                                          </p:spTgt>
                                        </p:tgtEl>
                                        <p:attrNameLst>
                                          <p:attrName>style.visibility</p:attrName>
                                        </p:attrNameLst>
                                      </p:cBhvr>
                                      <p:to>
                                        <p:strVal val="visible"/>
                                      </p:to>
                                    </p:set>
                                    <p:animEffect transition="in" filter="slide(fromBottom)">
                                      <p:cBhvr>
                                        <p:cTn id="22" dur="500"/>
                                        <p:tgtEl>
                                          <p:spTgt spid="5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8">
                                            <p:txEl>
                                              <p:pRg st="3" end="3"/>
                                            </p:txEl>
                                          </p:spTgt>
                                        </p:tgtEl>
                                        <p:attrNameLst>
                                          <p:attrName>style.visibility</p:attrName>
                                        </p:attrNameLst>
                                      </p:cBhvr>
                                      <p:to>
                                        <p:strVal val="visible"/>
                                      </p:to>
                                    </p:set>
                                    <p:animEffect transition="in" filter="slide(fromBottom)">
                                      <p:cBhvr>
                                        <p:cTn id="27" dur="500"/>
                                        <p:tgtEl>
                                          <p:spTgt spid="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8">
                                            <p:txEl>
                                              <p:pRg st="4" end="4"/>
                                            </p:txEl>
                                          </p:spTgt>
                                        </p:tgtEl>
                                        <p:attrNameLst>
                                          <p:attrName>style.visibility</p:attrName>
                                        </p:attrNameLst>
                                      </p:cBhvr>
                                      <p:to>
                                        <p:strVal val="visible"/>
                                      </p:to>
                                    </p:set>
                                    <p:animEffect transition="in" filter="slide(fromBottom)">
                                      <p:cBhvr>
                                        <p:cTn id="32" dur="500"/>
                                        <p:tgtEl>
                                          <p:spTgt spid="5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8">
                                            <p:txEl>
                                              <p:pRg st="5" end="5"/>
                                            </p:txEl>
                                          </p:spTgt>
                                        </p:tgtEl>
                                        <p:attrNameLst>
                                          <p:attrName>style.visibility</p:attrName>
                                        </p:attrNameLst>
                                      </p:cBhvr>
                                      <p:to>
                                        <p:strVal val="visible"/>
                                      </p:to>
                                    </p:set>
                                    <p:animEffect transition="in" filter="slide(fromBottom)">
                                      <p:cBhvr>
                                        <p:cTn id="37" dur="500"/>
                                        <p:tgtEl>
                                          <p:spTgt spid="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13" name="表格 12"/>
          <p:cNvGraphicFramePr>
            <a:graphicFrameLocks noGrp="1"/>
          </p:cNvGraphicFramePr>
          <p:nvPr/>
        </p:nvGraphicFramePr>
        <p:xfrm>
          <a:off x="714348" y="2428868"/>
          <a:ext cx="7858180" cy="3779520"/>
        </p:xfrm>
        <a:graphic>
          <a:graphicData uri="http://schemas.openxmlformats.org/drawingml/2006/table">
            <a:tbl>
              <a:tblPr firstRow="1" bandRow="1">
                <a:tableStyleId>{17292A2E-F333-43FB-9621-5CBBE7FDCDCB}</a:tableStyleId>
              </a:tblPr>
              <a:tblGrid>
                <a:gridCol w="4000528"/>
                <a:gridCol w="3857652"/>
              </a:tblGrid>
              <a:tr h="38576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0" i="1" kern="1200" dirty="0" smtClean="0">
                        <a:solidFill>
                          <a:schemeClr val="bg1"/>
                        </a:solidFill>
                        <a:latin typeface="+mn-lt"/>
                        <a:ea typeface="+mn-ea"/>
                        <a:cs typeface="+mn-cs"/>
                      </a:endParaRPr>
                    </a:p>
                  </a:txBody>
                  <a:tcPr/>
                </a:tc>
              </a:tr>
              <a:tr h="370840">
                <a:tc>
                  <a:txBody>
                    <a:bodyPr/>
                    <a:lstStyle/>
                    <a:p>
                      <a:r>
                        <a:rPr lang="en-US" altLang="zh-CN" sz="2400" b="1" kern="1200" baseline="0" dirty="0" err="1" smtClean="0">
                          <a:solidFill>
                            <a:schemeClr val="tx1"/>
                          </a:solidFill>
                          <a:latin typeface="+mn-lt"/>
                          <a:ea typeface="+mn-ea"/>
                          <a:cs typeface="+mn-cs"/>
                        </a:rPr>
                        <a:t>Mischa</a:t>
                      </a:r>
                      <a:r>
                        <a:rPr lang="en-US" altLang="zh-CN" sz="2400" b="1" kern="1200" baseline="0" dirty="0" smtClean="0">
                          <a:solidFill>
                            <a:schemeClr val="tx1"/>
                          </a:solidFill>
                          <a:latin typeface="+mn-lt"/>
                          <a:ea typeface="+mn-ea"/>
                          <a:cs typeface="+mn-cs"/>
                        </a:rPr>
                        <a:t> Barton</a:t>
                      </a:r>
                      <a:r>
                        <a:rPr lang="en-US" altLang="zh-CN" sz="2400" b="0" kern="1200" baseline="0" dirty="0" smtClean="0">
                          <a:solidFill>
                            <a:schemeClr val="tx1"/>
                          </a:solidFill>
                          <a:latin typeface="+mn-lt"/>
                          <a:ea typeface="+mn-ea"/>
                          <a:cs typeface="+mn-cs"/>
                        </a:rPr>
                        <a:t>: a movie, television, and stage actress, and occasional fashion model. She is best known for her role as Marissa Cooper in the television series </a:t>
                      </a:r>
                      <a:r>
                        <a:rPr lang="en-US" altLang="zh-CN" sz="2400" b="0" i="1" kern="1200" baseline="0" dirty="0" smtClean="0">
                          <a:solidFill>
                            <a:schemeClr val="tx1"/>
                          </a:solidFill>
                          <a:latin typeface="+mn-lt"/>
                          <a:ea typeface="+mn-ea"/>
                          <a:cs typeface="+mn-cs"/>
                        </a:rPr>
                        <a:t>The O.C. She also starred in movies Lawn Dogs, </a:t>
                      </a:r>
                      <a:r>
                        <a:rPr lang="en-US" altLang="zh-CN" sz="2400" b="0" i="1" kern="1200" baseline="0" dirty="0" err="1" smtClean="0">
                          <a:solidFill>
                            <a:schemeClr val="tx1"/>
                          </a:solidFill>
                          <a:latin typeface="+mn-lt"/>
                          <a:ea typeface="+mn-ea"/>
                          <a:cs typeface="+mn-cs"/>
                        </a:rPr>
                        <a:t>Notting</a:t>
                      </a:r>
                      <a:r>
                        <a:rPr lang="en-US" altLang="zh-CN" sz="2400" b="0" i="1" kern="1200" baseline="0" dirty="0" smtClean="0">
                          <a:solidFill>
                            <a:schemeClr val="tx1"/>
                          </a:solidFill>
                          <a:latin typeface="+mn-lt"/>
                          <a:ea typeface="+mn-ea"/>
                          <a:cs typeface="+mn-cs"/>
                        </a:rPr>
                        <a:t> Hill, The Sixth Sense, and Pups. </a:t>
                      </a:r>
                    </a:p>
                  </a:txBody>
                  <a:tcPr/>
                </a:tc>
                <a:tc>
                  <a:txBody>
                    <a:bodyPr/>
                    <a:lstStyle/>
                    <a:p>
                      <a:endParaRPr lang="en-US" altLang="zh-CN" sz="2000" dirty="0" smtClean="0"/>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矩形 6"/>
          <p:cNvSpPr/>
          <p:nvPr/>
        </p:nvSpPr>
        <p:spPr>
          <a:xfrm>
            <a:off x="571472" y="4643446"/>
            <a:ext cx="3000396" cy="830997"/>
          </a:xfrm>
          <a:prstGeom prst="rect">
            <a:avLst/>
          </a:prstGeom>
        </p:spPr>
        <p:txBody>
          <a:bodyPr wrap="square">
            <a:spAutoFit/>
          </a:bodyPr>
          <a:lstStyle/>
          <a:p>
            <a:endParaRPr lang="en-US" altLang="zh-CN" sz="2400" dirty="0" smtClean="0"/>
          </a:p>
          <a:p>
            <a:endParaRPr lang="en-US" altLang="zh-CN" sz="2400" dirty="0" smtClean="0"/>
          </a:p>
        </p:txBody>
      </p:sp>
      <p:sp>
        <p:nvSpPr>
          <p:cNvPr id="9" name="TextBox 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809080"/>
            <a:ext cx="7072362" cy="476912"/>
            <a:chOff x="857224" y="1500174"/>
            <a:chExt cx="7072362" cy="476912"/>
          </a:xfrm>
        </p:grpSpPr>
        <p:sp>
          <p:nvSpPr>
            <p:cNvPr id="11" name="矩形 10"/>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2" name="TextBox 11"/>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fill in the blanks.</a:t>
              </a:r>
              <a:endParaRPr lang="zh-CN" altLang="en-US" sz="2400" dirty="0">
                <a:latin typeface="Arial" pitchFamily="34" charset="0"/>
                <a:cs typeface="Arial" pitchFamily="34" charset="0"/>
              </a:endParaRPr>
            </a:p>
          </p:txBody>
        </p:sp>
      </p:grpSp>
      <p:pic>
        <p:nvPicPr>
          <p:cNvPr id="14" name="图片 13" descr="tmb82680526.jpg"/>
          <p:cNvPicPr>
            <a:picLocks noChangeAspect="1"/>
          </p:cNvPicPr>
          <p:nvPr/>
        </p:nvPicPr>
        <p:blipFill>
          <a:blip r:embed="rId4"/>
          <a:stretch>
            <a:fillRect/>
          </a:stretch>
        </p:blipFill>
        <p:spPr>
          <a:xfrm>
            <a:off x="5366681" y="3071810"/>
            <a:ext cx="2165059" cy="30003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9"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13" name="表格 12"/>
          <p:cNvGraphicFramePr>
            <a:graphicFrameLocks noGrp="1"/>
          </p:cNvGraphicFramePr>
          <p:nvPr/>
        </p:nvGraphicFramePr>
        <p:xfrm>
          <a:off x="714348" y="2428868"/>
          <a:ext cx="7858180" cy="3901440"/>
        </p:xfrm>
        <a:graphic>
          <a:graphicData uri="http://schemas.openxmlformats.org/drawingml/2006/table">
            <a:tbl>
              <a:tblPr firstRow="1" bandRow="1">
                <a:tableStyleId>{17292A2E-F333-43FB-9621-5CBBE7FDCDCB}</a:tableStyleId>
              </a:tblPr>
              <a:tblGrid>
                <a:gridCol w="7858180"/>
              </a:tblGrid>
              <a:tr h="3857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tc>
              </a:tr>
              <a:tr h="370840">
                <a:tc>
                  <a:txBody>
                    <a:bodyPr/>
                    <a:lstStyle/>
                    <a:p>
                      <a:pPr marL="2052000" marR="0" indent="-2520000" algn="l" defTabSz="914400" rtl="0" eaLnBrk="1" fontAlgn="auto" latinLnBrk="0" hangingPunct="1">
                        <a:lnSpc>
                          <a:spcPct val="100000"/>
                        </a:lnSpc>
                        <a:spcBef>
                          <a:spcPts val="0"/>
                        </a:spcBef>
                        <a:spcAft>
                          <a:spcPts val="0"/>
                        </a:spcAft>
                        <a:buClrTx/>
                        <a:buSzTx/>
                        <a:buFontTx/>
                        <a:buNone/>
                        <a:tabLst/>
                        <a:defRPr/>
                      </a:pPr>
                      <a:r>
                        <a:rPr lang="en-US" altLang="zh-CN" sz="2400" b="1" kern="1200" baseline="0" dirty="0" smtClean="0">
                          <a:solidFill>
                            <a:schemeClr val="tx1"/>
                          </a:solidFill>
                          <a:latin typeface="+mn-lt"/>
                          <a:ea typeface="+mn-ea"/>
                          <a:cs typeface="+mn-cs"/>
                        </a:rPr>
                        <a:t>                             Bob Dylan: </a:t>
                      </a:r>
                      <a:r>
                        <a:rPr lang="en-US" altLang="zh-CN" sz="2000" b="0" kern="1200" baseline="0" dirty="0" smtClean="0">
                          <a:solidFill>
                            <a:schemeClr val="tx1"/>
                          </a:solidFill>
                          <a:latin typeface="+mn-lt"/>
                          <a:ea typeface="+mn-ea"/>
                          <a:cs typeface="+mn-cs"/>
                        </a:rPr>
                        <a:t>He has been recording and performing  since the 1960s, mixing many of the traditions in American song, from folk, blues, and country to gospel, rock and roll. Hailed as the Shakespeare of his generation, Dylan sold more than 58 million albums, wrote more than 500 songs recorded by more than 2,000 artists, performed </a:t>
                      </a:r>
                      <a:r>
                        <a:rPr lang="en-US" altLang="zh-CN" sz="2000" kern="1200" baseline="0" dirty="0" smtClean="0">
                          <a:solidFill>
                            <a:schemeClr val="tx1"/>
                          </a:solidFill>
                          <a:latin typeface="+mn-lt"/>
                          <a:ea typeface="+mn-ea"/>
                          <a:cs typeface="+mn-cs"/>
                        </a:rPr>
                        <a:t>all over the world, and set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200" baseline="0" dirty="0" smtClean="0">
                          <a:solidFill>
                            <a:schemeClr val="tx1"/>
                          </a:solidFill>
                          <a:latin typeface="+mn-lt"/>
                          <a:ea typeface="+mn-ea"/>
                          <a:cs typeface="+mn-cs"/>
                        </a:rPr>
                        <a:t>the standard for lyric writing. As a songwriter and musician, he has received 11 Grammy Awards, one Academy Award and one Golden Globe Award. In 2000, he was awarded the Polar Music Prize, and in 2012 the Presidential Medal of Freedom. </a:t>
                      </a:r>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矩形 6"/>
          <p:cNvSpPr/>
          <p:nvPr/>
        </p:nvSpPr>
        <p:spPr>
          <a:xfrm>
            <a:off x="571472" y="4643446"/>
            <a:ext cx="3000396" cy="830997"/>
          </a:xfrm>
          <a:prstGeom prst="rect">
            <a:avLst/>
          </a:prstGeom>
        </p:spPr>
        <p:txBody>
          <a:bodyPr wrap="square">
            <a:spAutoFit/>
          </a:bodyPr>
          <a:lstStyle/>
          <a:p>
            <a:endParaRPr lang="en-US" altLang="zh-CN" sz="2400" dirty="0" smtClean="0"/>
          </a:p>
          <a:p>
            <a:endParaRPr lang="en-US" altLang="zh-CN" sz="2400" dirty="0" smtClean="0"/>
          </a:p>
        </p:txBody>
      </p:sp>
      <p:sp>
        <p:nvSpPr>
          <p:cNvPr id="9" name="TextBox 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809080"/>
            <a:ext cx="7072362" cy="476912"/>
            <a:chOff x="857224" y="1500174"/>
            <a:chExt cx="7072362" cy="476912"/>
          </a:xfrm>
        </p:grpSpPr>
        <p:sp>
          <p:nvSpPr>
            <p:cNvPr id="11" name="矩形 10"/>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2" name="TextBox 11"/>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fill in the blanks.</a:t>
              </a:r>
              <a:endParaRPr lang="zh-CN" altLang="en-US" sz="2400" dirty="0">
                <a:latin typeface="Arial" pitchFamily="34" charset="0"/>
                <a:cs typeface="Arial" pitchFamily="34" charset="0"/>
              </a:endParaRPr>
            </a:p>
          </p:txBody>
        </p:sp>
      </p:grpSp>
      <p:pic>
        <p:nvPicPr>
          <p:cNvPr id="14" name="图片 13" descr="tmb82680526.jpg"/>
          <p:cNvPicPr>
            <a:picLocks noChangeAspect="1"/>
          </p:cNvPicPr>
          <p:nvPr/>
        </p:nvPicPr>
        <p:blipFill>
          <a:blip r:embed="rId4"/>
          <a:stretch>
            <a:fillRect/>
          </a:stretch>
        </p:blipFill>
        <p:spPr>
          <a:xfrm>
            <a:off x="714348" y="2786058"/>
            <a:ext cx="1922640" cy="2357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13" name="表格 12"/>
          <p:cNvGraphicFramePr>
            <a:graphicFrameLocks noGrp="1"/>
          </p:cNvGraphicFramePr>
          <p:nvPr/>
        </p:nvGraphicFramePr>
        <p:xfrm>
          <a:off x="714348" y="2428868"/>
          <a:ext cx="7858180" cy="3596640"/>
        </p:xfrm>
        <a:graphic>
          <a:graphicData uri="http://schemas.openxmlformats.org/drawingml/2006/table">
            <a:tbl>
              <a:tblPr firstRow="1" bandRow="1">
                <a:tableStyleId>{17292A2E-F333-43FB-9621-5CBBE7FDCDCB}</a:tableStyleId>
              </a:tblPr>
              <a:tblGrid>
                <a:gridCol w="4000528"/>
                <a:gridCol w="3857652"/>
              </a:tblGrid>
              <a:tr h="38576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0" i="1" kern="1200" dirty="0" smtClean="0">
                        <a:solidFill>
                          <a:schemeClr val="bg1"/>
                        </a:solidFill>
                        <a:latin typeface="+mn-lt"/>
                        <a:ea typeface="+mn-ea"/>
                        <a:cs typeface="+mn-cs"/>
                      </a:endParaRPr>
                    </a:p>
                  </a:txBody>
                  <a:tcPr/>
                </a:tc>
              </a:tr>
              <a:tr h="370840">
                <a:tc>
                  <a:txBody>
                    <a:bodyPr/>
                    <a:lstStyle/>
                    <a:p>
                      <a:r>
                        <a:rPr lang="en-US" altLang="zh-CN" sz="2400" b="1" kern="1200" baseline="0" dirty="0" smtClean="0">
                          <a:solidFill>
                            <a:schemeClr val="tx1"/>
                          </a:solidFill>
                          <a:latin typeface="+mn-lt"/>
                          <a:ea typeface="+mn-ea"/>
                          <a:cs typeface="+mn-cs"/>
                        </a:rPr>
                        <a:t>Sir </a:t>
                      </a:r>
                      <a:r>
                        <a:rPr lang="en-US" altLang="zh-CN" sz="2400" b="1" kern="1200" baseline="0" dirty="0" err="1" smtClean="0">
                          <a:solidFill>
                            <a:schemeClr val="tx1"/>
                          </a:solidFill>
                          <a:latin typeface="+mn-lt"/>
                          <a:ea typeface="+mn-ea"/>
                          <a:cs typeface="+mn-cs"/>
                        </a:rPr>
                        <a:t>Ranulph</a:t>
                      </a:r>
                      <a:r>
                        <a:rPr lang="en-US" altLang="zh-CN" sz="2400" b="1" kern="1200" baseline="0" dirty="0" smtClean="0">
                          <a:solidFill>
                            <a:schemeClr val="tx1"/>
                          </a:solidFill>
                          <a:latin typeface="+mn-lt"/>
                          <a:ea typeface="+mn-ea"/>
                          <a:cs typeface="+mn-cs"/>
                        </a:rPr>
                        <a:t> Fiennes: </a:t>
                      </a:r>
                      <a:r>
                        <a:rPr lang="en-US" altLang="zh-CN" sz="2000" b="0" kern="1200" baseline="0" dirty="0" smtClean="0">
                          <a:solidFill>
                            <a:schemeClr val="tx1"/>
                          </a:solidFill>
                          <a:latin typeface="+mn-lt"/>
                          <a:ea typeface="+mn-ea"/>
                          <a:cs typeface="+mn-cs"/>
                        </a:rPr>
                        <a:t>a British adventurer and holder of several endurance records. He undertook numerous expeditions and was the first to visit both the North and South Poles by surface means and the first to cross Antarctica on foot. And he climbed to the summit of Mount </a:t>
                      </a:r>
                      <a:r>
                        <a:rPr lang="en-US" altLang="zh-CN" sz="2000" b="0" kern="1200" baseline="0" dirty="0" err="1" smtClean="0">
                          <a:solidFill>
                            <a:schemeClr val="tx1"/>
                          </a:solidFill>
                          <a:latin typeface="+mn-lt"/>
                          <a:ea typeface="+mn-ea"/>
                          <a:cs typeface="+mn-cs"/>
                        </a:rPr>
                        <a:t>Qomolangma</a:t>
                      </a:r>
                      <a:r>
                        <a:rPr lang="en-US" altLang="zh-CN" sz="2000" b="0" kern="1200" baseline="0" dirty="0" smtClean="0">
                          <a:solidFill>
                            <a:schemeClr val="tx1"/>
                          </a:solidFill>
                          <a:latin typeface="+mn-lt"/>
                          <a:ea typeface="+mn-ea"/>
                          <a:cs typeface="+mn-cs"/>
                        </a:rPr>
                        <a:t> at the age of 65.</a:t>
                      </a:r>
                      <a:endParaRPr lang="en-US" altLang="zh-CN" sz="2000" b="0" i="1" kern="1200" baseline="0" dirty="0" smtClean="0">
                        <a:solidFill>
                          <a:schemeClr val="tx1"/>
                        </a:solidFill>
                        <a:latin typeface="+mn-lt"/>
                        <a:ea typeface="+mn-ea"/>
                        <a:cs typeface="+mn-cs"/>
                      </a:endParaRPr>
                    </a:p>
                  </a:txBody>
                  <a:tcPr/>
                </a:tc>
                <a:tc>
                  <a:txBody>
                    <a:bodyPr/>
                    <a:lstStyle/>
                    <a:p>
                      <a:endParaRPr lang="en-US" altLang="zh-CN" sz="2000" dirty="0" smtClean="0"/>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矩形 6"/>
          <p:cNvSpPr/>
          <p:nvPr/>
        </p:nvSpPr>
        <p:spPr>
          <a:xfrm>
            <a:off x="571472" y="4643446"/>
            <a:ext cx="3000396" cy="830997"/>
          </a:xfrm>
          <a:prstGeom prst="rect">
            <a:avLst/>
          </a:prstGeom>
        </p:spPr>
        <p:txBody>
          <a:bodyPr wrap="square">
            <a:spAutoFit/>
          </a:bodyPr>
          <a:lstStyle/>
          <a:p>
            <a:endParaRPr lang="en-US" altLang="zh-CN" sz="2400" dirty="0" smtClean="0"/>
          </a:p>
          <a:p>
            <a:endParaRPr lang="en-US" altLang="zh-CN" sz="2400" dirty="0" smtClean="0"/>
          </a:p>
        </p:txBody>
      </p:sp>
      <p:sp>
        <p:nvSpPr>
          <p:cNvPr id="9" name="TextBox 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809080"/>
            <a:ext cx="7072362" cy="476912"/>
            <a:chOff x="857224" y="1500174"/>
            <a:chExt cx="7072362" cy="476912"/>
          </a:xfrm>
        </p:grpSpPr>
        <p:sp>
          <p:nvSpPr>
            <p:cNvPr id="11" name="矩形 10"/>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2" name="TextBox 11"/>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fill in the blanks.</a:t>
              </a:r>
              <a:endParaRPr lang="zh-CN" altLang="en-US" sz="2400" dirty="0">
                <a:latin typeface="Arial" pitchFamily="34" charset="0"/>
                <a:cs typeface="Arial" pitchFamily="34" charset="0"/>
              </a:endParaRPr>
            </a:p>
          </p:txBody>
        </p:sp>
      </p:grpSp>
      <p:pic>
        <p:nvPicPr>
          <p:cNvPr id="14" name="图片 13" descr="tmb82680526.jpg"/>
          <p:cNvPicPr>
            <a:picLocks noChangeAspect="1"/>
          </p:cNvPicPr>
          <p:nvPr/>
        </p:nvPicPr>
        <p:blipFill>
          <a:blip r:embed="rId4"/>
          <a:stretch>
            <a:fillRect/>
          </a:stretch>
        </p:blipFill>
        <p:spPr>
          <a:xfrm>
            <a:off x="5857884" y="2928934"/>
            <a:ext cx="2011629" cy="30003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9"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match the statements.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3" name="组合 50"/>
          <p:cNvGrpSpPr/>
          <p:nvPr/>
        </p:nvGrpSpPr>
        <p:grpSpPr>
          <a:xfrm>
            <a:off x="1474461" y="2500383"/>
            <a:ext cx="1708702" cy="1061508"/>
            <a:chOff x="1474461" y="2500383"/>
            <a:chExt cx="1708702" cy="1061508"/>
          </a:xfrm>
        </p:grpSpPr>
        <p:pic>
          <p:nvPicPr>
            <p:cNvPr id="2050" name="Picture 2"/>
            <p:cNvPicPr>
              <a:picLocks noChangeAspect="1" noChangeArrowheads="1"/>
            </p:cNvPicPr>
            <p:nvPr/>
          </p:nvPicPr>
          <p:blipFill>
            <a:blip r:embed="rId4"/>
            <a:stretch>
              <a:fillRect/>
            </a:stretch>
          </p:blipFill>
          <p:spPr bwMode="auto">
            <a:xfrm>
              <a:off x="1474461" y="2500383"/>
              <a:ext cx="1708702" cy="985196"/>
            </a:xfrm>
            <a:prstGeom prst="rect">
              <a:avLst/>
            </a:prstGeom>
            <a:noFill/>
            <a:ln w="9525">
              <a:noFill/>
              <a:miter lim="800000"/>
              <a:headEnd/>
              <a:tailEnd/>
            </a:ln>
            <a:effectLst/>
          </p:spPr>
        </p:pic>
        <p:sp>
          <p:nvSpPr>
            <p:cNvPr id="14" name="TextBox 13"/>
            <p:cNvSpPr txBox="1"/>
            <p:nvPr/>
          </p:nvSpPr>
          <p:spPr>
            <a:xfrm>
              <a:off x="1562934" y="3100226"/>
              <a:ext cx="299970"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grpSp>
      <p:grpSp>
        <p:nvGrpSpPr>
          <p:cNvPr id="5" name="组合 51"/>
          <p:cNvGrpSpPr/>
          <p:nvPr/>
        </p:nvGrpSpPr>
        <p:grpSpPr>
          <a:xfrm>
            <a:off x="5073503" y="2479731"/>
            <a:ext cx="1713075" cy="1028295"/>
            <a:chOff x="5073503" y="2479731"/>
            <a:chExt cx="1621927" cy="1028295"/>
          </a:xfrm>
        </p:grpSpPr>
        <p:pic>
          <p:nvPicPr>
            <p:cNvPr id="24" name="Picture 2"/>
            <p:cNvPicPr>
              <a:picLocks noChangeAspect="1" noChangeArrowheads="1"/>
            </p:cNvPicPr>
            <p:nvPr/>
          </p:nvPicPr>
          <p:blipFill>
            <a:blip r:embed="rId5"/>
            <a:stretch>
              <a:fillRect/>
            </a:stretch>
          </p:blipFill>
          <p:spPr bwMode="auto">
            <a:xfrm>
              <a:off x="5073503" y="2479731"/>
              <a:ext cx="1621927" cy="935164"/>
            </a:xfrm>
            <a:prstGeom prst="rect">
              <a:avLst/>
            </a:prstGeom>
            <a:noFill/>
            <a:ln w="9525">
              <a:noFill/>
              <a:miter lim="800000"/>
              <a:headEnd/>
              <a:tailEnd/>
            </a:ln>
            <a:effectLst/>
          </p:spPr>
        </p:pic>
        <p:sp>
          <p:nvSpPr>
            <p:cNvPr id="22" name="TextBox 21"/>
            <p:cNvSpPr txBox="1"/>
            <p:nvPr/>
          </p:nvSpPr>
          <p:spPr>
            <a:xfrm>
              <a:off x="5104543" y="3046361"/>
              <a:ext cx="410224"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grpSp>
      <p:grpSp>
        <p:nvGrpSpPr>
          <p:cNvPr id="6" name="组合 52"/>
          <p:cNvGrpSpPr/>
          <p:nvPr/>
        </p:nvGrpSpPr>
        <p:grpSpPr>
          <a:xfrm>
            <a:off x="1493165" y="3593847"/>
            <a:ext cx="1671293" cy="1046737"/>
            <a:chOff x="1493165" y="3593847"/>
            <a:chExt cx="1671293" cy="1046737"/>
          </a:xfrm>
        </p:grpSpPr>
        <p:pic>
          <p:nvPicPr>
            <p:cNvPr id="32" name="Picture 2"/>
            <p:cNvPicPr>
              <a:picLocks noChangeAspect="1" noChangeArrowheads="1"/>
            </p:cNvPicPr>
            <p:nvPr/>
          </p:nvPicPr>
          <p:blipFill>
            <a:blip r:embed="rId6"/>
            <a:stretch>
              <a:fillRect/>
            </a:stretch>
          </p:blipFill>
          <p:spPr bwMode="auto">
            <a:xfrm>
              <a:off x="1493165" y="3593847"/>
              <a:ext cx="1671293" cy="963627"/>
            </a:xfrm>
            <a:prstGeom prst="rect">
              <a:avLst/>
            </a:prstGeom>
            <a:noFill/>
            <a:ln w="9525">
              <a:noFill/>
              <a:miter lim="800000"/>
              <a:headEnd/>
              <a:tailEnd/>
            </a:ln>
            <a:effectLst/>
          </p:spPr>
        </p:pic>
        <p:sp>
          <p:nvSpPr>
            <p:cNvPr id="28" name="TextBox 27"/>
            <p:cNvSpPr txBox="1"/>
            <p:nvPr/>
          </p:nvSpPr>
          <p:spPr>
            <a:xfrm>
              <a:off x="1562934" y="4178919"/>
              <a:ext cx="299970" cy="461665"/>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grpSp>
      <p:grpSp>
        <p:nvGrpSpPr>
          <p:cNvPr id="8" name="组合 56"/>
          <p:cNvGrpSpPr/>
          <p:nvPr/>
        </p:nvGrpSpPr>
        <p:grpSpPr>
          <a:xfrm>
            <a:off x="5063497" y="3525094"/>
            <a:ext cx="1719325" cy="1063552"/>
            <a:chOff x="5063497" y="3525094"/>
            <a:chExt cx="1719325" cy="1063552"/>
          </a:xfrm>
        </p:grpSpPr>
        <p:pic>
          <p:nvPicPr>
            <p:cNvPr id="37" name="Picture 2"/>
            <p:cNvPicPr>
              <a:picLocks noChangeAspect="1" noChangeArrowheads="1"/>
            </p:cNvPicPr>
            <p:nvPr/>
          </p:nvPicPr>
          <p:blipFill>
            <a:blip r:embed="rId7"/>
            <a:stretch>
              <a:fillRect/>
            </a:stretch>
          </p:blipFill>
          <p:spPr bwMode="auto">
            <a:xfrm>
              <a:off x="5063497" y="3525094"/>
              <a:ext cx="1719325" cy="991321"/>
            </a:xfrm>
            <a:prstGeom prst="rect">
              <a:avLst/>
            </a:prstGeom>
            <a:noFill/>
            <a:ln w="9525">
              <a:noFill/>
              <a:miter lim="800000"/>
              <a:headEnd/>
              <a:tailEnd/>
            </a:ln>
            <a:effectLst/>
          </p:spPr>
        </p:pic>
        <p:sp>
          <p:nvSpPr>
            <p:cNvPr id="35" name="TextBox 34"/>
            <p:cNvSpPr txBox="1"/>
            <p:nvPr/>
          </p:nvSpPr>
          <p:spPr>
            <a:xfrm>
              <a:off x="5114928" y="4126981"/>
              <a:ext cx="316559" cy="461665"/>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grpSp>
      <p:grpSp>
        <p:nvGrpSpPr>
          <p:cNvPr id="9" name="组合 57"/>
          <p:cNvGrpSpPr/>
          <p:nvPr/>
        </p:nvGrpSpPr>
        <p:grpSpPr>
          <a:xfrm>
            <a:off x="1500166" y="4657527"/>
            <a:ext cx="1714512" cy="997327"/>
            <a:chOff x="1562934" y="4657527"/>
            <a:chExt cx="1530951" cy="997327"/>
          </a:xfrm>
        </p:grpSpPr>
        <p:pic>
          <p:nvPicPr>
            <p:cNvPr id="42" name="Picture 2"/>
            <p:cNvPicPr>
              <a:picLocks noChangeAspect="1" noChangeArrowheads="1"/>
            </p:cNvPicPr>
            <p:nvPr/>
          </p:nvPicPr>
          <p:blipFill>
            <a:blip r:embed="rId8"/>
            <a:stretch>
              <a:fillRect/>
            </a:stretch>
          </p:blipFill>
          <p:spPr bwMode="auto">
            <a:xfrm>
              <a:off x="1563738" y="4657527"/>
              <a:ext cx="1530147" cy="882246"/>
            </a:xfrm>
            <a:prstGeom prst="rect">
              <a:avLst/>
            </a:prstGeom>
            <a:noFill/>
            <a:ln w="9525">
              <a:noFill/>
              <a:miter lim="800000"/>
              <a:headEnd/>
              <a:tailEnd/>
            </a:ln>
            <a:effectLst/>
          </p:spPr>
        </p:pic>
        <p:sp>
          <p:nvSpPr>
            <p:cNvPr id="40" name="TextBox 39"/>
            <p:cNvSpPr txBox="1"/>
            <p:nvPr/>
          </p:nvSpPr>
          <p:spPr>
            <a:xfrm>
              <a:off x="1562934" y="5193189"/>
              <a:ext cx="382738" cy="461665"/>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grpSp>
      <p:grpSp>
        <p:nvGrpSpPr>
          <p:cNvPr id="10" name="组合 61"/>
          <p:cNvGrpSpPr/>
          <p:nvPr/>
        </p:nvGrpSpPr>
        <p:grpSpPr>
          <a:xfrm>
            <a:off x="5041012" y="4595465"/>
            <a:ext cx="1745566" cy="1009712"/>
            <a:chOff x="5148774" y="4595465"/>
            <a:chExt cx="1546695" cy="1009712"/>
          </a:xfrm>
        </p:grpSpPr>
        <p:pic>
          <p:nvPicPr>
            <p:cNvPr id="47" name="Picture 2"/>
            <p:cNvPicPr>
              <a:picLocks noChangeAspect="1" noChangeArrowheads="1"/>
            </p:cNvPicPr>
            <p:nvPr/>
          </p:nvPicPr>
          <p:blipFill>
            <a:blip r:embed="rId9"/>
            <a:stretch>
              <a:fillRect/>
            </a:stretch>
          </p:blipFill>
          <p:spPr bwMode="auto">
            <a:xfrm>
              <a:off x="5148774" y="4595465"/>
              <a:ext cx="1546695" cy="891787"/>
            </a:xfrm>
            <a:prstGeom prst="rect">
              <a:avLst/>
            </a:prstGeom>
            <a:noFill/>
            <a:ln w="9525">
              <a:noFill/>
              <a:miter lim="800000"/>
              <a:headEnd/>
              <a:tailEnd/>
            </a:ln>
            <a:effectLst/>
          </p:spPr>
        </p:pic>
        <p:sp>
          <p:nvSpPr>
            <p:cNvPr id="45" name="TextBox 44"/>
            <p:cNvSpPr txBox="1"/>
            <p:nvPr/>
          </p:nvSpPr>
          <p:spPr>
            <a:xfrm>
              <a:off x="5176290" y="5143512"/>
              <a:ext cx="316911"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grpSp>
      <p:grpSp>
        <p:nvGrpSpPr>
          <p:cNvPr id="12" name="组合 49"/>
          <p:cNvGrpSpPr/>
          <p:nvPr/>
        </p:nvGrpSpPr>
        <p:grpSpPr>
          <a:xfrm>
            <a:off x="1142976" y="2395546"/>
            <a:ext cx="3845329" cy="3007458"/>
            <a:chOff x="1142976" y="2395546"/>
            <a:chExt cx="3845329" cy="3007458"/>
          </a:xfrm>
        </p:grpSpPr>
        <p:sp>
          <p:nvSpPr>
            <p:cNvPr id="7" name="矩形 6"/>
            <p:cNvSpPr/>
            <p:nvPr/>
          </p:nvSpPr>
          <p:spPr>
            <a:xfrm>
              <a:off x="1142976" y="2395546"/>
              <a:ext cx="299970" cy="391309"/>
            </a:xfrm>
            <a:prstGeom prst="rect">
              <a:avLst/>
            </a:prstGeom>
          </p:spPr>
          <p:txBody>
            <a:bodyPr wrap="square">
              <a:spAutoFit/>
            </a:bodyPr>
            <a:lstStyle/>
            <a:p>
              <a:r>
                <a:rPr lang="en-US" altLang="zh-CN" sz="2400" dirty="0" smtClean="0"/>
                <a:t>1</a:t>
              </a:r>
              <a:r>
                <a:rPr lang="en-US" altLang="zh-CN" sz="2400" b="1" dirty="0" smtClean="0"/>
                <a:t> </a:t>
              </a:r>
              <a:endParaRPr lang="zh-CN" altLang="en-US" sz="2400" b="1" dirty="0"/>
            </a:p>
          </p:txBody>
        </p:sp>
        <p:sp>
          <p:nvSpPr>
            <p:cNvPr id="23" name="矩形 22"/>
            <p:cNvSpPr/>
            <p:nvPr/>
          </p:nvSpPr>
          <p:spPr>
            <a:xfrm>
              <a:off x="4676884" y="2395547"/>
              <a:ext cx="305471" cy="830997"/>
            </a:xfrm>
            <a:prstGeom prst="rect">
              <a:avLst/>
            </a:prstGeom>
          </p:spPr>
          <p:txBody>
            <a:bodyPr wrap="square">
              <a:spAutoFit/>
            </a:bodyPr>
            <a:lstStyle/>
            <a:p>
              <a:r>
                <a:rPr lang="en-US" altLang="zh-CN" sz="2400" dirty="0" smtClean="0"/>
                <a:t>2</a:t>
              </a:r>
              <a:r>
                <a:rPr lang="en-US" altLang="zh-CN" sz="2400" b="1" dirty="0" smtClean="0"/>
                <a:t> </a:t>
              </a:r>
              <a:endParaRPr lang="zh-CN" altLang="en-US" sz="2400" b="1" dirty="0"/>
            </a:p>
          </p:txBody>
        </p:sp>
        <p:sp>
          <p:nvSpPr>
            <p:cNvPr id="31" name="矩形 30"/>
            <p:cNvSpPr/>
            <p:nvPr/>
          </p:nvSpPr>
          <p:spPr>
            <a:xfrm>
              <a:off x="1142976" y="3500438"/>
              <a:ext cx="299970" cy="830997"/>
            </a:xfrm>
            <a:prstGeom prst="rect">
              <a:avLst/>
            </a:prstGeom>
          </p:spPr>
          <p:txBody>
            <a:bodyPr wrap="square">
              <a:spAutoFit/>
            </a:bodyPr>
            <a:lstStyle/>
            <a:p>
              <a:r>
                <a:rPr lang="en-US" altLang="zh-CN" sz="2400" dirty="0" smtClean="0"/>
                <a:t>3 </a:t>
              </a:r>
              <a:endParaRPr lang="zh-CN" altLang="en-US" sz="2400" dirty="0"/>
            </a:p>
          </p:txBody>
        </p:sp>
        <p:sp>
          <p:nvSpPr>
            <p:cNvPr id="36" name="矩形 35"/>
            <p:cNvSpPr/>
            <p:nvPr/>
          </p:nvSpPr>
          <p:spPr>
            <a:xfrm>
              <a:off x="4671746" y="3429000"/>
              <a:ext cx="316559" cy="830997"/>
            </a:xfrm>
            <a:prstGeom prst="rect">
              <a:avLst/>
            </a:prstGeom>
          </p:spPr>
          <p:txBody>
            <a:bodyPr wrap="square">
              <a:spAutoFit/>
            </a:bodyPr>
            <a:lstStyle/>
            <a:p>
              <a:r>
                <a:rPr lang="en-US" altLang="zh-CN" sz="2400" dirty="0" smtClean="0"/>
                <a:t>4</a:t>
              </a:r>
              <a:r>
                <a:rPr lang="en-US" altLang="zh-CN" sz="2400" b="1" dirty="0" smtClean="0"/>
                <a:t> </a:t>
              </a:r>
              <a:endParaRPr lang="zh-CN" altLang="en-US" sz="2400" b="1" dirty="0"/>
            </a:p>
          </p:txBody>
        </p:sp>
        <p:sp>
          <p:nvSpPr>
            <p:cNvPr id="41" name="矩形 40"/>
            <p:cNvSpPr/>
            <p:nvPr/>
          </p:nvSpPr>
          <p:spPr>
            <a:xfrm>
              <a:off x="1142976" y="4572007"/>
              <a:ext cx="299970" cy="830997"/>
            </a:xfrm>
            <a:prstGeom prst="rect">
              <a:avLst/>
            </a:prstGeom>
          </p:spPr>
          <p:txBody>
            <a:bodyPr wrap="square">
              <a:spAutoFit/>
            </a:bodyPr>
            <a:lstStyle/>
            <a:p>
              <a:r>
                <a:rPr lang="en-US" altLang="zh-CN" sz="2400" dirty="0" smtClean="0"/>
                <a:t>5</a:t>
              </a:r>
              <a:r>
                <a:rPr lang="en-US" altLang="zh-CN" sz="2400" b="1" dirty="0" smtClean="0"/>
                <a:t> </a:t>
              </a:r>
              <a:endParaRPr lang="zh-CN" altLang="en-US" sz="2400" b="1" dirty="0"/>
            </a:p>
          </p:txBody>
        </p:sp>
        <p:sp>
          <p:nvSpPr>
            <p:cNvPr id="46" name="矩形 45"/>
            <p:cNvSpPr/>
            <p:nvPr/>
          </p:nvSpPr>
          <p:spPr>
            <a:xfrm>
              <a:off x="4669316" y="4500571"/>
              <a:ext cx="316911" cy="830997"/>
            </a:xfrm>
            <a:prstGeom prst="rect">
              <a:avLst/>
            </a:prstGeom>
          </p:spPr>
          <p:txBody>
            <a:bodyPr wrap="square">
              <a:spAutoFit/>
            </a:bodyPr>
            <a:lstStyle/>
            <a:p>
              <a:r>
                <a:rPr lang="en-US" altLang="zh-CN" sz="2400" dirty="0" smtClean="0"/>
                <a:t>6</a:t>
              </a:r>
              <a:r>
                <a:rPr lang="en-US" altLang="zh-CN" sz="2400" b="1" dirty="0" smtClean="0"/>
                <a:t> </a:t>
              </a:r>
              <a:endParaRPr lang="zh-CN" altLang="en-US"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lide(fromBottom)">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lide(fromBottom)">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lide(fromBottom)">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answer the questions.</a:t>
              </a:r>
              <a:endParaRPr lang="zh-CN" altLang="en-US" sz="2400" dirty="0">
                <a:latin typeface="Arial" pitchFamily="34" charset="0"/>
                <a:cs typeface="Arial" pitchFamily="34" charset="0"/>
              </a:endParaRPr>
            </a:p>
          </p:txBody>
        </p:sp>
      </p:gr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0" name="TextBox 9"/>
          <p:cNvSpPr txBox="1"/>
          <p:nvPr/>
        </p:nvSpPr>
        <p:spPr>
          <a:xfrm>
            <a:off x="1142976" y="2500306"/>
            <a:ext cx="6072230" cy="3785652"/>
          </a:xfrm>
          <a:prstGeom prst="rect">
            <a:avLst/>
          </a:prstGeom>
          <a:noFill/>
        </p:spPr>
        <p:txBody>
          <a:bodyPr wrap="square" rtlCol="0">
            <a:spAutoFit/>
          </a:bodyPr>
          <a:lstStyle/>
          <a:p>
            <a:r>
              <a:rPr lang="en-US" altLang="zh-CN" sz="2400" dirty="0" smtClean="0"/>
              <a:t>1 Would you like to be famous?</a:t>
            </a:r>
          </a:p>
          <a:p>
            <a:r>
              <a:rPr lang="en-US" altLang="zh-CN" sz="2400" i="1" dirty="0" smtClean="0">
                <a:solidFill>
                  <a:srgbClr val="FF0000"/>
                </a:solidFill>
              </a:rPr>
              <a:t>• </a:t>
            </a:r>
            <a:r>
              <a:rPr lang="en-US" altLang="zh-CN" sz="2400" b="1" i="1" dirty="0" smtClean="0">
                <a:solidFill>
                  <a:schemeClr val="accent1"/>
                </a:solidFill>
              </a:rPr>
              <a:t>I wouldn’t like to be famous because </a:t>
            </a:r>
            <a:r>
              <a:rPr lang="en-US" altLang="zh-CN" sz="2400" i="1" dirty="0" smtClean="0">
                <a:solidFill>
                  <a:srgbClr val="FF0000"/>
                </a:solidFill>
              </a:rPr>
              <a:t>if I were famous, I would have no privacy. I don’t like being watched all the time. I hate to </a:t>
            </a:r>
            <a:r>
              <a:rPr lang="en-US" altLang="zh-CN" sz="2400" b="1" i="1" dirty="0" smtClean="0">
                <a:solidFill>
                  <a:schemeClr val="accent1"/>
                </a:solidFill>
              </a:rPr>
              <a:t>have my every move recorded or photographed </a:t>
            </a:r>
            <a:r>
              <a:rPr lang="en-US" altLang="zh-CN" sz="2400" i="1" dirty="0" smtClean="0">
                <a:solidFill>
                  <a:srgbClr val="FF0000"/>
                </a:solidFill>
              </a:rPr>
              <a:t>by paparazzi. </a:t>
            </a:r>
          </a:p>
          <a:p>
            <a:r>
              <a:rPr lang="en-US" altLang="zh-CN" sz="2400" i="1" dirty="0" smtClean="0">
                <a:solidFill>
                  <a:srgbClr val="FF0000"/>
                </a:solidFill>
              </a:rPr>
              <a:t>• </a:t>
            </a:r>
            <a:r>
              <a:rPr lang="en-US" altLang="zh-CN" sz="2400" b="1" i="1" dirty="0" smtClean="0">
                <a:solidFill>
                  <a:schemeClr val="accent1"/>
                </a:solidFill>
              </a:rPr>
              <a:t>I would like to be famous partly because </a:t>
            </a:r>
            <a:r>
              <a:rPr lang="en-US" altLang="zh-CN" sz="2400" i="1" dirty="0" smtClean="0">
                <a:solidFill>
                  <a:srgbClr val="FF0000"/>
                </a:solidFill>
              </a:rPr>
              <a:t>I would enjoy being the focus of attention, and </a:t>
            </a:r>
            <a:r>
              <a:rPr lang="en-US" altLang="zh-CN" sz="2400" b="1" i="1" dirty="0" smtClean="0">
                <a:solidFill>
                  <a:schemeClr val="accent1"/>
                </a:solidFill>
              </a:rPr>
              <a:t>partly</a:t>
            </a:r>
            <a:r>
              <a:rPr lang="en-US" altLang="zh-CN" sz="2400" i="1" dirty="0" smtClean="0">
                <a:solidFill>
                  <a:srgbClr val="FF0000"/>
                </a:solidFill>
              </a:rPr>
              <a:t> </a:t>
            </a:r>
            <a:r>
              <a:rPr lang="en-US" altLang="zh-CN" sz="2400" b="1" i="1" dirty="0" smtClean="0">
                <a:solidFill>
                  <a:schemeClr val="accent1"/>
                </a:solidFill>
              </a:rPr>
              <a:t>because</a:t>
            </a:r>
            <a:r>
              <a:rPr lang="en-US" altLang="zh-CN" sz="2400" i="1" dirty="0" smtClean="0">
                <a:solidFill>
                  <a:srgbClr val="FF0000"/>
                </a:solidFill>
              </a:rPr>
              <a:t> I would have enough money to do whatever I want. </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slide(fromBottom)">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slide(fromBottom)">
                                      <p:cBhvr>
                                        <p:cTn id="2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latin typeface="+mj-lt"/>
                <a:ea typeface="微软雅黑" panose="020B0503020204020204" pitchFamily="34" charset="-122"/>
              </a:rPr>
              <a:t>Unit 4     Life under the spotlight</a:t>
            </a:r>
            <a:endParaRPr lang="zh-CN" altLang="en-US" sz="4800" b="1" dirty="0">
              <a:latin typeface="+mj-lt"/>
              <a:ea typeface="微软雅黑" panose="020B0503020204020204" pitchFamily="34" charset="-122"/>
            </a:endParaRPr>
          </a:p>
        </p:txBody>
      </p:sp>
      <p:sp>
        <p:nvSpPr>
          <p:cNvPr id="5" name="AutoShape 132"/>
          <p:cNvSpPr>
            <a:spLocks noChangeArrowheads="1"/>
          </p:cNvSpPr>
          <p:nvPr/>
        </p:nvSpPr>
        <p:spPr bwMode="auto">
          <a:xfrm rot="10800000">
            <a:off x="1153118" y="-714404"/>
            <a:ext cx="1214446" cy="7572404"/>
          </a:xfrm>
          <a:prstGeom prst="upArrow">
            <a:avLst>
              <a:gd name="adj1" fmla="val 66296"/>
              <a:gd name="adj2" fmla="val 58426"/>
            </a:avLst>
          </a:prstGeom>
          <a:gradFill rotWithShape="1">
            <a:gsLst>
              <a:gs pos="0">
                <a:srgbClr val="FF9933">
                  <a:alpha val="50000"/>
                </a:srgbClr>
              </a:gs>
              <a:gs pos="100000">
                <a:srgbClr val="764718">
                  <a:alpha val="0"/>
                </a:srgbClr>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pPr latinLnBrk="1"/>
            <a:endParaRPr kumimoji="1" lang="ko-KR" altLang="en-US"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 name="组合 26"/>
          <p:cNvGrpSpPr/>
          <p:nvPr/>
        </p:nvGrpSpPr>
        <p:grpSpPr>
          <a:xfrm>
            <a:off x="1714480" y="2000240"/>
            <a:ext cx="6565903" cy="720725"/>
            <a:chOff x="2545058" y="1266178"/>
            <a:chExt cx="6565903" cy="720725"/>
          </a:xfrm>
          <a:solidFill>
            <a:srgbClr val="FFCC00"/>
          </a:solidFill>
        </p:grpSpPr>
        <p:sp>
          <p:nvSpPr>
            <p:cNvPr id="8"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5" name="AutoShape 182"/>
            <p:cNvSpPr>
              <a:spLocks noChangeArrowheads="1"/>
            </p:cNvSpPr>
            <p:nvPr/>
          </p:nvSpPr>
          <p:spPr bwMode="auto">
            <a:xfrm>
              <a:off x="2973686" y="1266178"/>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2" action="ppaction://hlinksldjump"/>
                </a:rPr>
                <a:t>Opening up</a:t>
              </a:r>
              <a:endParaRPr kumimoji="1" lang="ko-KR" altLang="en-US" sz="3600" b="1" kern="0" dirty="0" smtClean="0">
                <a:ea typeface="Gulim" pitchFamily="34" charset="-127"/>
              </a:endParaRPr>
            </a:p>
          </p:txBody>
        </p:sp>
      </p:grpSp>
      <p:grpSp>
        <p:nvGrpSpPr>
          <p:cNvPr id="3" name="组合 27"/>
          <p:cNvGrpSpPr/>
          <p:nvPr/>
        </p:nvGrpSpPr>
        <p:grpSpPr>
          <a:xfrm>
            <a:off x="1714480" y="2779713"/>
            <a:ext cx="6572296" cy="720725"/>
            <a:chOff x="2555201" y="1292210"/>
            <a:chExt cx="6572296" cy="720725"/>
          </a:xfrm>
          <a:solidFill>
            <a:srgbClr val="FF9900"/>
          </a:solidFill>
        </p:grpSpPr>
        <p:sp>
          <p:nvSpPr>
            <p:cNvPr id="34" name="Oval 153"/>
            <p:cNvSpPr>
              <a:spLocks noChangeArrowheads="1"/>
            </p:cNvSpPr>
            <p:nvPr/>
          </p:nvSpPr>
          <p:spPr bwMode="auto">
            <a:xfrm>
              <a:off x="2555201" y="1649400"/>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0" name="AutoShape 182"/>
            <p:cNvSpPr>
              <a:spLocks noChangeArrowheads="1"/>
            </p:cNvSpPr>
            <p:nvPr/>
          </p:nvSpPr>
          <p:spPr bwMode="auto">
            <a:xfrm>
              <a:off x="2990222" y="129221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3" action="ppaction://hlinksldjump"/>
                </a:rPr>
                <a:t>Listening to the world</a:t>
              </a:r>
              <a:endParaRPr kumimoji="1" lang="ko-KR" altLang="en-US" sz="3600" b="1" kern="0" dirty="0" smtClean="0">
                <a:ea typeface="Gulim" pitchFamily="34" charset="-127"/>
              </a:endParaRPr>
            </a:p>
          </p:txBody>
        </p:sp>
      </p:grpSp>
      <p:grpSp>
        <p:nvGrpSpPr>
          <p:cNvPr id="6" name="组合 34"/>
          <p:cNvGrpSpPr/>
          <p:nvPr/>
        </p:nvGrpSpPr>
        <p:grpSpPr>
          <a:xfrm>
            <a:off x="1714480" y="3565531"/>
            <a:ext cx="6572296" cy="720725"/>
            <a:chOff x="2545059" y="1285860"/>
            <a:chExt cx="6572296" cy="720725"/>
          </a:xfrm>
          <a:solidFill>
            <a:schemeClr val="accent3"/>
          </a:solidFill>
        </p:grpSpPr>
        <p:sp>
          <p:nvSpPr>
            <p:cNvPr id="41" name="Oval 153"/>
            <p:cNvSpPr>
              <a:spLocks noChangeArrowheads="1"/>
            </p:cNvSpPr>
            <p:nvPr/>
          </p:nvSpPr>
          <p:spPr bwMode="auto">
            <a:xfrm>
              <a:off x="2545059" y="1643050"/>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7"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4" action="ppaction://hlinksldjump"/>
                </a:rPr>
                <a:t>Speaking for communication</a:t>
              </a:r>
              <a:endParaRPr kumimoji="1" lang="ko-KR" altLang="en-US" sz="3600" b="1" kern="0" dirty="0" smtClean="0">
                <a:ea typeface="Gulim" pitchFamily="34" charset="-127"/>
              </a:endParaRPr>
            </a:p>
          </p:txBody>
        </p:sp>
      </p:grpSp>
      <p:grpSp>
        <p:nvGrpSpPr>
          <p:cNvPr id="7" name="组合 41"/>
          <p:cNvGrpSpPr/>
          <p:nvPr/>
        </p:nvGrpSpPr>
        <p:grpSpPr>
          <a:xfrm>
            <a:off x="1714480" y="4351349"/>
            <a:ext cx="6572296" cy="720725"/>
            <a:chOff x="2545059" y="1285860"/>
            <a:chExt cx="6572296" cy="720725"/>
          </a:xfrm>
          <a:solidFill>
            <a:schemeClr val="accent5">
              <a:lumMod val="60000"/>
              <a:lumOff val="40000"/>
            </a:schemeClr>
          </a:solidFill>
        </p:grpSpPr>
        <p:sp>
          <p:nvSpPr>
            <p:cNvPr id="48" name="Oval 153"/>
            <p:cNvSpPr>
              <a:spLocks noChangeArrowheads="1"/>
            </p:cNvSpPr>
            <p:nvPr/>
          </p:nvSpPr>
          <p:spPr bwMode="auto">
            <a:xfrm>
              <a:off x="2545059" y="1571612"/>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44"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5" action="ppaction://hlinksldjump"/>
                </a:rPr>
                <a:t>Further practice in listening</a:t>
              </a:r>
              <a:endParaRPr kumimoji="1" lang="ko-KR" altLang="en-US" sz="3600" b="1" kern="0" dirty="0" smtClean="0">
                <a:solidFill>
                  <a:srgbClr val="000000"/>
                </a:solidFill>
                <a:ea typeface="Gulim" pitchFamily="34" charset="-127"/>
              </a:endParaRPr>
            </a:p>
          </p:txBody>
        </p:sp>
      </p:grpSp>
      <p:grpSp>
        <p:nvGrpSpPr>
          <p:cNvPr id="9" name="组合 57"/>
          <p:cNvGrpSpPr/>
          <p:nvPr/>
        </p:nvGrpSpPr>
        <p:grpSpPr>
          <a:xfrm>
            <a:off x="571472" y="5143512"/>
            <a:ext cx="7708911" cy="720725"/>
            <a:chOff x="571472" y="5357826"/>
            <a:chExt cx="7708911" cy="720725"/>
          </a:xfrm>
        </p:grpSpPr>
        <p:grpSp>
          <p:nvGrpSpPr>
            <p:cNvPr id="10" name="组合 48"/>
            <p:cNvGrpSpPr/>
            <p:nvPr/>
          </p:nvGrpSpPr>
          <p:grpSpPr>
            <a:xfrm>
              <a:off x="571472" y="5357826"/>
              <a:ext cx="7708911" cy="720725"/>
              <a:chOff x="1412193" y="1292205"/>
              <a:chExt cx="7708911" cy="720725"/>
            </a:xfrm>
          </p:grpSpPr>
          <p:sp>
            <p:nvSpPr>
              <p:cNvPr id="55"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51" name="AutoShape 182"/>
              <p:cNvSpPr>
                <a:spLocks noChangeArrowheads="1"/>
              </p:cNvSpPr>
              <p:nvPr/>
            </p:nvSpPr>
            <p:spPr bwMode="auto">
              <a:xfrm>
                <a:off x="2983829" y="1292205"/>
                <a:ext cx="6137275" cy="720725"/>
              </a:xfrm>
              <a:prstGeom prst="roundRect">
                <a:avLst>
                  <a:gd name="adj" fmla="val 50000"/>
                </a:avLst>
              </a:prstGeom>
              <a:solidFill>
                <a:schemeClr val="bg1">
                  <a:lumMod val="75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6" action="ppaction://hlinksldjump"/>
                  </a:rPr>
                  <a:t>Wrapping up</a:t>
                </a:r>
                <a:endParaRPr kumimoji="1" lang="ko-KR" altLang="en-US" sz="3600" b="1" kern="0" dirty="0" smtClean="0">
                  <a:solidFill>
                    <a:srgbClr val="000000"/>
                  </a:solidFill>
                  <a:ea typeface="Gulim" pitchFamily="34" charset="-127"/>
                </a:endParaRPr>
              </a:p>
            </p:txBody>
          </p:sp>
        </p:grpSp>
        <p:sp>
          <p:nvSpPr>
            <p:cNvPr id="57" name="Oval 153"/>
            <p:cNvSpPr>
              <a:spLocks noChangeArrowheads="1"/>
            </p:cNvSpPr>
            <p:nvPr/>
          </p:nvSpPr>
          <p:spPr bwMode="auto">
            <a:xfrm>
              <a:off x="1714480" y="5715016"/>
              <a:ext cx="95185" cy="95462"/>
            </a:xfrm>
            <a:prstGeom prst="ellipse">
              <a:avLst/>
            </a:prstGeom>
            <a:solidFill>
              <a:schemeClr val="bg1">
                <a:lumMod val="75000"/>
              </a:schemeClr>
            </a:soli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grpSp>
        <p:nvGrpSpPr>
          <p:cNvPr id="11" name="组合 20"/>
          <p:cNvGrpSpPr/>
          <p:nvPr/>
        </p:nvGrpSpPr>
        <p:grpSpPr>
          <a:xfrm>
            <a:off x="1714480" y="1214422"/>
            <a:ext cx="6565903" cy="720725"/>
            <a:chOff x="2545058" y="1266178"/>
            <a:chExt cx="6565903" cy="720725"/>
          </a:xfrm>
          <a:solidFill>
            <a:srgbClr val="FFCC00"/>
          </a:solidFill>
        </p:grpSpPr>
        <p:sp>
          <p:nvSpPr>
            <p:cNvPr id="22"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3" name="AutoShape 182"/>
            <p:cNvSpPr>
              <a:spLocks noChangeArrowheads="1"/>
            </p:cNvSpPr>
            <p:nvPr/>
          </p:nvSpPr>
          <p:spPr bwMode="auto">
            <a:xfrm>
              <a:off x="2973686" y="1266178"/>
              <a:ext cx="6137275" cy="720725"/>
            </a:xfrm>
            <a:prstGeom prst="roundRect">
              <a:avLst>
                <a:gd name="adj" fmla="val 50000"/>
              </a:avLst>
            </a:prstGeom>
            <a:solidFill>
              <a:schemeClr val="accent6">
                <a:lumMod val="60000"/>
                <a:lumOff val="40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7" action="ppaction://hlinksldjump"/>
                </a:rPr>
                <a:t>Learning objectives</a:t>
              </a:r>
              <a:endParaRPr kumimoji="1" lang="ko-KR" altLang="en-US" sz="3600" b="1" kern="0" dirty="0" smtClean="0">
                <a:ea typeface="Gulim" pitchFamily="34" charset="-127"/>
              </a:endParaRPr>
            </a:p>
          </p:txBody>
        </p:sp>
      </p:grpSp>
      <p:grpSp>
        <p:nvGrpSpPr>
          <p:cNvPr id="12" name="组合 23"/>
          <p:cNvGrpSpPr/>
          <p:nvPr/>
        </p:nvGrpSpPr>
        <p:grpSpPr>
          <a:xfrm>
            <a:off x="585760" y="5922961"/>
            <a:ext cx="7708911" cy="720725"/>
            <a:chOff x="571472" y="5357826"/>
            <a:chExt cx="7708911" cy="720725"/>
          </a:xfrm>
        </p:grpSpPr>
        <p:grpSp>
          <p:nvGrpSpPr>
            <p:cNvPr id="13" name="组合 48"/>
            <p:cNvGrpSpPr/>
            <p:nvPr/>
          </p:nvGrpSpPr>
          <p:grpSpPr>
            <a:xfrm>
              <a:off x="571472" y="5357826"/>
              <a:ext cx="7708911" cy="720725"/>
              <a:chOff x="1412193" y="1292205"/>
              <a:chExt cx="7708911" cy="720725"/>
            </a:xfrm>
          </p:grpSpPr>
          <p:sp>
            <p:nvSpPr>
              <p:cNvPr id="31"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2" name="AutoShape 182"/>
              <p:cNvSpPr>
                <a:spLocks noChangeArrowheads="1"/>
              </p:cNvSpPr>
              <p:nvPr/>
            </p:nvSpPr>
            <p:spPr bwMode="auto">
              <a:xfrm>
                <a:off x="2983829" y="1292205"/>
                <a:ext cx="6137275" cy="720725"/>
              </a:xfrm>
              <a:prstGeom prst="roundRect">
                <a:avLst>
                  <a:gd name="adj" fmla="val 50000"/>
                </a:avLst>
              </a:prstGeom>
              <a:solidFill>
                <a:srgbClr val="FFCCCC"/>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8" action="ppaction://hlinksldjump"/>
                  </a:rPr>
                  <a:t>Fun time</a:t>
                </a:r>
                <a:endParaRPr kumimoji="1" lang="ko-KR" altLang="en-US" sz="3600" b="1" kern="0" dirty="0" smtClean="0">
                  <a:solidFill>
                    <a:srgbClr val="000000"/>
                  </a:solidFill>
                  <a:ea typeface="Gulim" pitchFamily="34" charset="-127"/>
                </a:endParaRPr>
              </a:p>
            </p:txBody>
          </p:sp>
        </p:grpSp>
        <p:sp>
          <p:nvSpPr>
            <p:cNvPr id="29" name="Oval 153"/>
            <p:cNvSpPr>
              <a:spLocks noChangeArrowheads="1"/>
            </p:cNvSpPr>
            <p:nvPr/>
          </p:nvSpPr>
          <p:spPr bwMode="auto">
            <a:xfrm>
              <a:off x="1714480" y="5715016"/>
              <a:ext cx="95185" cy="95462"/>
            </a:xfrm>
            <a:prstGeom prst="ellipse">
              <a:avLst/>
            </a:prstGeom>
            <a:solidFill>
              <a:srgbClr val="FF99CC"/>
            </a:soli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answer the questions.</a:t>
              </a:r>
              <a:endParaRPr lang="zh-CN" altLang="en-US" sz="2400" dirty="0">
                <a:latin typeface="Arial" pitchFamily="34" charset="0"/>
                <a:cs typeface="Arial" pitchFamily="34" charset="0"/>
              </a:endParaRPr>
            </a:p>
          </p:txBody>
        </p:sp>
      </p:gr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0" name="TextBox 9"/>
          <p:cNvSpPr txBox="1"/>
          <p:nvPr/>
        </p:nvSpPr>
        <p:spPr>
          <a:xfrm>
            <a:off x="1214414" y="2500306"/>
            <a:ext cx="6072230" cy="4154984"/>
          </a:xfrm>
          <a:prstGeom prst="rect">
            <a:avLst/>
          </a:prstGeom>
          <a:noFill/>
        </p:spPr>
        <p:txBody>
          <a:bodyPr wrap="square" rtlCol="0">
            <a:spAutoFit/>
          </a:bodyPr>
          <a:lstStyle/>
          <a:p>
            <a:r>
              <a:rPr lang="en-US" altLang="zh-CN" sz="2400" dirty="0" smtClean="0"/>
              <a:t>2 What would you like to be famous for?</a:t>
            </a:r>
          </a:p>
          <a:p>
            <a:r>
              <a:rPr lang="en-US" altLang="zh-CN" sz="2400" i="1" dirty="0" smtClean="0">
                <a:solidFill>
                  <a:srgbClr val="FF0000"/>
                </a:solidFill>
              </a:rPr>
              <a:t>• </a:t>
            </a:r>
            <a:r>
              <a:rPr lang="en-US" altLang="zh-CN" sz="2400" b="1" i="1" dirty="0" smtClean="0">
                <a:solidFill>
                  <a:schemeClr val="accent1"/>
                </a:solidFill>
              </a:rPr>
              <a:t>I would love to be </a:t>
            </a:r>
            <a:r>
              <a:rPr lang="en-US" altLang="zh-CN" sz="2400" i="1" dirty="0" smtClean="0">
                <a:solidFill>
                  <a:srgbClr val="FF0000"/>
                </a:solidFill>
              </a:rPr>
              <a:t>a famous writer, like Shakespeare. I think it’s a wonderful thing to be able to write a book that people all around the world want to read. </a:t>
            </a:r>
          </a:p>
          <a:p>
            <a:r>
              <a:rPr lang="en-US" altLang="zh-CN" sz="2400" i="1" dirty="0" smtClean="0">
                <a:solidFill>
                  <a:srgbClr val="FF0000"/>
                </a:solidFill>
              </a:rPr>
              <a:t>• I’d like to be a famous politician. </a:t>
            </a:r>
            <a:r>
              <a:rPr lang="en-US" altLang="zh-CN" sz="2400" b="1" i="1" dirty="0" smtClean="0">
                <a:solidFill>
                  <a:schemeClr val="accent1"/>
                </a:solidFill>
              </a:rPr>
              <a:t>If I were </a:t>
            </a:r>
            <a:r>
              <a:rPr lang="en-US" altLang="zh-CN" sz="2400" i="1" dirty="0" smtClean="0">
                <a:solidFill>
                  <a:srgbClr val="FF0000"/>
                </a:solidFill>
              </a:rPr>
              <a:t>a politician, </a:t>
            </a:r>
            <a:r>
              <a:rPr lang="en-US" altLang="zh-CN" sz="2400" b="1" i="1" dirty="0" smtClean="0">
                <a:solidFill>
                  <a:schemeClr val="accent1"/>
                </a:solidFill>
              </a:rPr>
              <a:t>I would </a:t>
            </a:r>
            <a:r>
              <a:rPr lang="en-US" altLang="zh-CN" sz="2400" i="1" dirty="0" smtClean="0">
                <a:solidFill>
                  <a:srgbClr val="FF0000"/>
                </a:solidFill>
              </a:rPr>
              <a:t>try to change the world, to stop all these wars and do something to help poor countries. You know, I think it’s terrible that most politicians don’t seem to worry about things like that.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slide(fromBottom)">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slide(fromBottom)">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answer the questions.</a:t>
              </a:r>
              <a:endParaRPr lang="zh-CN" altLang="en-US" sz="2400" dirty="0">
                <a:latin typeface="Arial" pitchFamily="34" charset="0"/>
                <a:cs typeface="Arial" pitchFamily="34" charset="0"/>
              </a:endParaRPr>
            </a:p>
          </p:txBody>
        </p:sp>
      </p:gr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0" name="TextBox 9"/>
          <p:cNvSpPr txBox="1"/>
          <p:nvPr/>
        </p:nvSpPr>
        <p:spPr>
          <a:xfrm>
            <a:off x="1214414" y="2500306"/>
            <a:ext cx="6072230" cy="3046988"/>
          </a:xfrm>
          <a:prstGeom prst="rect">
            <a:avLst/>
          </a:prstGeom>
          <a:noFill/>
        </p:spPr>
        <p:txBody>
          <a:bodyPr wrap="square" rtlCol="0">
            <a:spAutoFit/>
          </a:bodyPr>
          <a:lstStyle/>
          <a:p>
            <a:pPr marL="252000" indent="-324000"/>
            <a:r>
              <a:rPr lang="en-US" altLang="zh-CN" sz="2400" dirty="0" smtClean="0"/>
              <a:t>3 Which famous person would you most like to meet? Why? </a:t>
            </a:r>
          </a:p>
          <a:p>
            <a:pPr marL="252000" indent="-324000"/>
            <a:r>
              <a:rPr lang="en-US" altLang="zh-CN" sz="2400" b="1" i="1" dirty="0" smtClean="0">
                <a:solidFill>
                  <a:schemeClr val="accent1"/>
                </a:solidFill>
              </a:rPr>
              <a:t>    I’d most like to </a:t>
            </a:r>
            <a:r>
              <a:rPr lang="en-US" altLang="zh-CN" sz="2400" i="1" dirty="0" smtClean="0">
                <a:solidFill>
                  <a:srgbClr val="FF0000"/>
                </a:solidFill>
              </a:rPr>
              <a:t>meet Oprah Winfrey because she is kind and generous and willing to help people out during tough times. And </a:t>
            </a:r>
            <a:r>
              <a:rPr lang="en-US" altLang="zh-CN" sz="2400" b="1" i="1" dirty="0" smtClean="0">
                <a:solidFill>
                  <a:schemeClr val="accent1"/>
                </a:solidFill>
              </a:rPr>
              <a:t>more importantly</a:t>
            </a:r>
            <a:r>
              <a:rPr lang="en-US" altLang="zh-CN" sz="2400" i="1" dirty="0" smtClean="0">
                <a:solidFill>
                  <a:srgbClr val="FF0000"/>
                </a:solidFill>
              </a:rPr>
              <a:t> because she has </a:t>
            </a:r>
            <a:r>
              <a:rPr lang="en-US" altLang="zh-CN" sz="2400" b="1" i="1" dirty="0" smtClean="0">
                <a:solidFill>
                  <a:schemeClr val="accent1"/>
                </a:solidFill>
              </a:rPr>
              <a:t>struggled with </a:t>
            </a:r>
            <a:r>
              <a:rPr lang="en-US" altLang="zh-CN" sz="2400" i="1" dirty="0" smtClean="0">
                <a:solidFill>
                  <a:srgbClr val="FF0000"/>
                </a:solidFill>
              </a:rPr>
              <a:t>things we all have experienced and she </a:t>
            </a:r>
            <a:r>
              <a:rPr lang="en-US" altLang="zh-CN" sz="2400" b="1" i="1" dirty="0" smtClean="0">
                <a:solidFill>
                  <a:schemeClr val="accent1"/>
                </a:solidFill>
              </a:rPr>
              <a:t>has coped with</a:t>
            </a:r>
            <a:r>
              <a:rPr lang="en-US" altLang="zh-CN" sz="2400" i="1" dirty="0" smtClean="0">
                <a:solidFill>
                  <a:srgbClr val="FF0000"/>
                </a:solidFill>
              </a:rPr>
              <a:t> them with dignity.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slide(fromBottom)">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6" descr="87699.gif">
            <a:hlinkClick r:id="rId5" action="ppaction://hlinksldjump"/>
          </p:cNvPr>
          <p:cNvPicPr>
            <a:picLocks noChangeAspect="1"/>
          </p:cNvPicPr>
          <p:nvPr/>
        </p:nvPicPr>
        <p:blipFill>
          <a:blip r:embed="rId6"/>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3"/>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285992"/>
            <a:ext cx="8161251" cy="830997"/>
            <a:chOff x="857224" y="1405582"/>
            <a:chExt cx="7087402" cy="830997"/>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29454" y="1405582"/>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and the text and check the true statements.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your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214414" y="3357562"/>
            <a:ext cx="7429552" cy="2308324"/>
          </a:xfrm>
          <a:prstGeom prst="rect">
            <a:avLst/>
          </a:prstGeom>
        </p:spPr>
        <p:txBody>
          <a:bodyPr wrap="square">
            <a:spAutoFit/>
          </a:bodyPr>
          <a:lstStyle/>
          <a:p>
            <a:r>
              <a:rPr lang="en-US" altLang="zh-CN" sz="2400" i="1" dirty="0" smtClean="0">
                <a:solidFill>
                  <a:srgbClr val="FF0000"/>
                </a:solidFill>
              </a:rPr>
              <a:t>      </a:t>
            </a:r>
            <a:r>
              <a:rPr lang="en-US" altLang="zh-CN" sz="2400" dirty="0" smtClean="0"/>
              <a:t>1  If you are bored with doing the same thing every day,       then you are stuck in a rut.</a:t>
            </a:r>
          </a:p>
          <a:p>
            <a:r>
              <a:rPr lang="en-US" altLang="zh-CN" sz="2400" dirty="0" smtClean="0"/>
              <a:t>      2  Many people think about changing their lives, but   only a few of them take action.</a:t>
            </a:r>
          </a:p>
          <a:p>
            <a:r>
              <a:rPr lang="en-US" altLang="zh-CN" sz="2400" i="1" dirty="0" smtClean="0">
                <a:solidFill>
                  <a:srgbClr val="FF0000"/>
                </a:solidFill>
              </a:rPr>
              <a:t>      </a:t>
            </a:r>
            <a:r>
              <a:rPr lang="en-US" altLang="zh-CN" sz="2400" dirty="0" smtClean="0"/>
              <a:t>3 Half of the holiday makers in the UK think about    changing their jobs during the holidays.</a:t>
            </a:r>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5" name="组合 43"/>
          <p:cNvGrpSpPr/>
          <p:nvPr/>
        </p:nvGrpSpPr>
        <p:grpSpPr>
          <a:xfrm>
            <a:off x="1285852" y="4131238"/>
            <a:ext cx="300082" cy="369332"/>
            <a:chOff x="1785918" y="2643182"/>
            <a:chExt cx="300082" cy="369332"/>
          </a:xfrm>
        </p:grpSpPr>
        <p:sp>
          <p:nvSpPr>
            <p:cNvPr id="18" name="矩形 17"/>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
        <p:nvSpPr>
          <p:cNvPr id="22" name="矩形标注 21"/>
          <p:cNvSpPr/>
          <p:nvPr/>
        </p:nvSpPr>
        <p:spPr>
          <a:xfrm>
            <a:off x="3143240" y="5643578"/>
            <a:ext cx="5143536" cy="642942"/>
          </a:xfrm>
          <a:prstGeom prst="wedgeRectCallout">
            <a:avLst>
              <a:gd name="adj1" fmla="val -21508"/>
              <a:gd name="adj2" fmla="val 516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i="1" dirty="0" smtClean="0">
                <a:solidFill>
                  <a:srgbClr val="FF0000"/>
                </a:solidFill>
              </a:rPr>
              <a:t>Around holiday times a quarter of the people in the UK think about changing jobs.</a:t>
            </a:r>
            <a:endParaRPr lang="zh-CN" altLang="en-US" sz="2000" i="1" dirty="0">
              <a:solidFill>
                <a:srgbClr val="FF0000"/>
              </a:solidFill>
            </a:endParaRPr>
          </a:p>
        </p:txBody>
      </p:sp>
      <p:grpSp>
        <p:nvGrpSpPr>
          <p:cNvPr id="17" name="组合 43"/>
          <p:cNvGrpSpPr/>
          <p:nvPr/>
        </p:nvGrpSpPr>
        <p:grpSpPr>
          <a:xfrm>
            <a:off x="1285852" y="3429000"/>
            <a:ext cx="300082" cy="369332"/>
            <a:chOff x="1785918" y="2643182"/>
            <a:chExt cx="300082" cy="369332"/>
          </a:xfrm>
        </p:grpSpPr>
        <p:sp>
          <p:nvSpPr>
            <p:cNvPr id="20" name="矩形 19"/>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slide(fromBottom)">
                                      <p:cBhvr>
                                        <p:cTn id="21" dur="500"/>
                                        <p:tgtEl>
                                          <p:spTgt spid="1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slide(fromBottom)">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slide(fromBottom)">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428868"/>
          <a:ext cx="7929618" cy="3530038"/>
        </p:xfrm>
        <a:graphic>
          <a:graphicData uri="http://schemas.openxmlformats.org/drawingml/2006/table">
            <a:tbl>
              <a:tblPr firstRow="1" bandRow="1">
                <a:tableStyleId>{17292A2E-F333-43FB-9621-5CBBE7FDCDCB}</a:tableStyleId>
              </a:tblPr>
              <a:tblGrid>
                <a:gridCol w="7929618"/>
              </a:tblGrid>
              <a:tr h="366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3133798">
                <a:tc>
                  <a:txBody>
                    <a:bodyPr/>
                    <a:lstStyle/>
                    <a:p>
                      <a:pPr rtl="0"/>
                      <a:r>
                        <a:rPr lang="en-US" altLang="zh-CN" sz="2600" b="1" kern="1200" baseline="0" dirty="0" smtClean="0"/>
                        <a:t>Understanding cause and effect</a:t>
                      </a:r>
                    </a:p>
                    <a:p>
                      <a:pPr rtl="0"/>
                      <a:r>
                        <a:rPr lang="en-US" altLang="zh-CN" sz="2400" b="1" kern="1200" baseline="0" dirty="0" smtClean="0">
                          <a:solidFill>
                            <a:schemeClr val="accent1"/>
                          </a:solidFill>
                        </a:rPr>
                        <a:t>One strategy to figure out the cause-effect relationship is by asking questions.</a:t>
                      </a:r>
                    </a:p>
                    <a:p>
                      <a:pPr rtl="0">
                        <a:buFont typeface="Arial" pitchFamily="34" charset="0"/>
                        <a:buChar char="•"/>
                      </a:pPr>
                      <a:r>
                        <a:rPr lang="en-US" altLang="zh-CN" sz="2400" b="1" i="1" kern="1200" baseline="0" dirty="0" smtClean="0"/>
                        <a:t>To figure out the effect</a:t>
                      </a:r>
                      <a:r>
                        <a:rPr lang="en-US" altLang="zh-CN" sz="2400" b="0" kern="1200" baseline="0" dirty="0" smtClean="0"/>
                        <a:t>: What events happened? Or what was the result?</a:t>
                      </a:r>
                    </a:p>
                    <a:p>
                      <a:pPr rtl="0">
                        <a:buFont typeface="Arial" pitchFamily="34" charset="0"/>
                        <a:buChar char="•"/>
                      </a:pPr>
                      <a:r>
                        <a:rPr lang="en-US" altLang="zh-CN" sz="2400" b="1" i="1" kern="1200" baseline="0" dirty="0" smtClean="0"/>
                        <a:t>To figure out the cause or the reason</a:t>
                      </a:r>
                      <a:r>
                        <a:rPr lang="en-US" altLang="zh-CN" sz="2400" b="0" kern="1200" baseline="0" dirty="0" smtClean="0"/>
                        <a:t>: Why did it happen? What was the cause?</a:t>
                      </a:r>
                      <a:endParaRPr lang="en-US" altLang="zh-CN" sz="2400" kern="1200" baseline="0" dirty="0" smtClean="0">
                        <a:solidFill>
                          <a:schemeClr val="tx1"/>
                        </a:solidFill>
                        <a:latin typeface="+mn-lt"/>
                        <a:ea typeface="+mn-ea"/>
                        <a:cs typeface="+mn-cs"/>
                      </a:endParaRP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428868"/>
          <a:ext cx="8286776" cy="4017611"/>
        </p:xfrm>
        <a:graphic>
          <a:graphicData uri="http://schemas.openxmlformats.org/drawingml/2006/table">
            <a:tbl>
              <a:tblPr firstRow="1" bandRow="1">
                <a:tableStyleId>{17292A2E-F333-43FB-9621-5CBBE7FDCDCB}</a:tableStyleId>
              </a:tblPr>
              <a:tblGrid>
                <a:gridCol w="8286776"/>
              </a:tblGrid>
              <a:tr h="379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3621371">
                <a:tc>
                  <a:txBody>
                    <a:bodyPr/>
                    <a:lstStyle/>
                    <a:p>
                      <a:pPr rtl="0"/>
                      <a:r>
                        <a:rPr lang="en-US" altLang="zh-CN" sz="2600" b="1" kern="1200" baseline="0" dirty="0" smtClean="0"/>
                        <a:t>Understanding cause and effect</a:t>
                      </a:r>
                    </a:p>
                    <a:p>
                      <a:pPr rtl="0"/>
                      <a:r>
                        <a:rPr lang="en-US" altLang="zh-CN" sz="2400" b="1" kern="1200" baseline="0" dirty="0" smtClean="0">
                          <a:solidFill>
                            <a:schemeClr val="accent1"/>
                          </a:solidFill>
                        </a:rPr>
                        <a:t>Another strategy to figure out the cause-effect relationship is the use of visual representation.</a:t>
                      </a:r>
                      <a:r>
                        <a:rPr lang="en-US" altLang="zh-CN" sz="2400" b="0" kern="1200" baseline="0" dirty="0" smtClean="0"/>
                        <a:t> </a:t>
                      </a:r>
                    </a:p>
                    <a:p>
                      <a:pPr rtl="0">
                        <a:buFont typeface="Arial" pitchFamily="34" charset="0"/>
                        <a:buChar char="•"/>
                      </a:pPr>
                      <a:r>
                        <a:rPr lang="en-US" altLang="zh-CN" sz="2400" b="1" i="1" kern="1200" baseline="0" dirty="0" smtClean="0"/>
                        <a:t>The single event</a:t>
                      </a:r>
                      <a:r>
                        <a:rPr lang="en-US" altLang="zh-CN" sz="2400" b="0" kern="1200" baseline="0" dirty="0" smtClean="0"/>
                        <a:t>: When there is only one cause and one effect</a:t>
                      </a:r>
                    </a:p>
                    <a:p>
                      <a:pPr rtl="0">
                        <a:buFont typeface="Arial" pitchFamily="34" charset="0"/>
                        <a:buChar char="•"/>
                      </a:pPr>
                      <a:r>
                        <a:rPr lang="en-US" altLang="zh-CN" sz="2400" b="1" i="1" kern="1200" baseline="0" dirty="0" smtClean="0"/>
                        <a:t>The chain reaction</a:t>
                      </a:r>
                      <a:r>
                        <a:rPr lang="en-US" altLang="zh-CN" sz="2400" b="0" kern="1200" baseline="0" dirty="0" smtClean="0"/>
                        <a:t>: When a cause creates an effect and that effect turns into a cause and creates another effect</a:t>
                      </a:r>
                    </a:p>
                    <a:p>
                      <a:pPr rtl="0">
                        <a:buFont typeface="Arial" pitchFamily="34" charset="0"/>
                        <a:buChar char="•"/>
                      </a:pPr>
                      <a:r>
                        <a:rPr lang="en-US" altLang="zh-CN" sz="2400" b="1" i="1" kern="1200" baseline="0" dirty="0" smtClean="0">
                          <a:solidFill>
                            <a:schemeClr val="tx1"/>
                          </a:solidFill>
                          <a:latin typeface="+mn-lt"/>
                          <a:ea typeface="+mn-ea"/>
                          <a:cs typeface="+mn-cs"/>
                        </a:rPr>
                        <a:t>The branching tree</a:t>
                      </a:r>
                      <a:r>
                        <a:rPr lang="en-US" altLang="zh-CN" sz="2400" b="0" kern="1200" baseline="0" dirty="0" smtClean="0">
                          <a:solidFill>
                            <a:schemeClr val="tx1"/>
                          </a:solidFill>
                          <a:latin typeface="+mn-lt"/>
                          <a:ea typeface="+mn-ea"/>
                          <a:cs typeface="+mn-cs"/>
                        </a:rPr>
                        <a:t>: When one cause creates multiple effects or multiple causes create one effect, and these multiple causes or effects can branch off into other cause and effect patterns.</a:t>
                      </a:r>
                      <a:endParaRPr lang="en-US" altLang="zh-CN" sz="2400" kern="1200" baseline="0" dirty="0" smtClean="0">
                        <a:solidFill>
                          <a:schemeClr val="tx1"/>
                        </a:solidFill>
                        <a:latin typeface="+mn-lt"/>
                        <a:ea typeface="+mn-ea"/>
                        <a:cs typeface="+mn-cs"/>
                      </a:endParaRP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428868"/>
          <a:ext cx="8286776" cy="4017611"/>
        </p:xfrm>
        <a:graphic>
          <a:graphicData uri="http://schemas.openxmlformats.org/drawingml/2006/table">
            <a:tbl>
              <a:tblPr firstRow="1" bandRow="1">
                <a:tableStyleId>{17292A2E-F333-43FB-9621-5CBBE7FDCDCB}</a:tableStyleId>
              </a:tblPr>
              <a:tblGrid>
                <a:gridCol w="8286776"/>
              </a:tblGrid>
              <a:tr h="379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3621371">
                <a:tc>
                  <a:txBody>
                    <a:bodyPr/>
                    <a:lstStyle/>
                    <a:p>
                      <a:pPr rtl="0"/>
                      <a:r>
                        <a:rPr lang="en-US" altLang="zh-CN" sz="2600" b="1" kern="1200" baseline="0" dirty="0" smtClean="0"/>
                        <a:t>Understanding cause and effect</a:t>
                      </a:r>
                    </a:p>
                    <a:p>
                      <a:pPr rtl="0"/>
                      <a:r>
                        <a:rPr lang="en-US" altLang="zh-CN" sz="2400" b="1" kern="1200" baseline="0" dirty="0" smtClean="0">
                          <a:solidFill>
                            <a:schemeClr val="accent1"/>
                          </a:solidFill>
                        </a:rPr>
                        <a:t>Another strategy to figure out the cause-effect relationship is the use of visual representation.</a:t>
                      </a:r>
                      <a:r>
                        <a:rPr lang="en-US" altLang="zh-CN" sz="2400" b="0" kern="1200" baseline="0" dirty="0" smtClean="0"/>
                        <a:t> </a:t>
                      </a:r>
                    </a:p>
                    <a:p>
                      <a:pPr rtl="0">
                        <a:buFont typeface="Arial" pitchFamily="34" charset="0"/>
                        <a:buChar char="•"/>
                      </a:pPr>
                      <a:r>
                        <a:rPr lang="en-US" altLang="zh-CN" sz="2400" b="1" i="1" kern="1200" baseline="0" dirty="0" smtClean="0"/>
                        <a:t>The single event</a:t>
                      </a:r>
                      <a:r>
                        <a:rPr lang="en-US" altLang="zh-CN" sz="2400" b="0" kern="1200" baseline="0" dirty="0" smtClean="0"/>
                        <a:t>: When there is only one cause and one effect</a:t>
                      </a:r>
                    </a:p>
                    <a:p>
                      <a:pPr rtl="0">
                        <a:buFont typeface="Arial" pitchFamily="34" charset="0"/>
                        <a:buChar char="•"/>
                      </a:pPr>
                      <a:r>
                        <a:rPr lang="en-US" altLang="zh-CN" sz="2400" b="1" i="1" kern="1200" baseline="0" dirty="0" smtClean="0"/>
                        <a:t>The chain reaction</a:t>
                      </a:r>
                      <a:r>
                        <a:rPr lang="en-US" altLang="zh-CN" sz="2400" b="0" kern="1200" baseline="0" dirty="0" smtClean="0"/>
                        <a:t>: When a cause creates an effect and that effect turns into a cause and creates another effect</a:t>
                      </a:r>
                    </a:p>
                    <a:p>
                      <a:pPr rtl="0">
                        <a:buFont typeface="Arial" pitchFamily="34" charset="0"/>
                        <a:buChar char="•"/>
                      </a:pPr>
                      <a:r>
                        <a:rPr lang="en-US" altLang="zh-CN" sz="2400" b="1" i="1" kern="1200" baseline="0" dirty="0" smtClean="0">
                          <a:solidFill>
                            <a:schemeClr val="tx1"/>
                          </a:solidFill>
                          <a:latin typeface="+mn-lt"/>
                          <a:ea typeface="+mn-ea"/>
                          <a:cs typeface="+mn-cs"/>
                        </a:rPr>
                        <a:t>The branching tree</a:t>
                      </a:r>
                      <a:r>
                        <a:rPr lang="en-US" altLang="zh-CN" sz="2400" b="0" kern="1200" baseline="0" dirty="0" smtClean="0">
                          <a:solidFill>
                            <a:schemeClr val="tx1"/>
                          </a:solidFill>
                          <a:latin typeface="+mn-lt"/>
                          <a:ea typeface="+mn-ea"/>
                          <a:cs typeface="+mn-cs"/>
                        </a:rPr>
                        <a:t>: When one cause creates multiple effects or multiple causes create one effect, and these multiple causes or effects can branch off into other cause and effect patterns.</a:t>
                      </a:r>
                      <a:endParaRPr lang="en-US" altLang="zh-CN" sz="2400" kern="1200" baseline="0" dirty="0" smtClean="0">
                        <a:solidFill>
                          <a:schemeClr val="tx1"/>
                        </a:solidFill>
                        <a:latin typeface="+mn-lt"/>
                        <a:ea typeface="+mn-ea"/>
                        <a:cs typeface="+mn-cs"/>
                      </a:endParaRP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428868"/>
          <a:ext cx="8286776" cy="4017611"/>
        </p:xfrm>
        <a:graphic>
          <a:graphicData uri="http://schemas.openxmlformats.org/drawingml/2006/table">
            <a:tbl>
              <a:tblPr firstRow="1" bandRow="1">
                <a:tableStyleId>{17292A2E-F333-43FB-9621-5CBBE7FDCDCB}</a:tableStyleId>
              </a:tblPr>
              <a:tblGrid>
                <a:gridCol w="8286776"/>
              </a:tblGrid>
              <a:tr h="379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3621371">
                <a:tc>
                  <a:txBody>
                    <a:bodyPr/>
                    <a:lstStyle/>
                    <a:p>
                      <a:pPr rtl="0"/>
                      <a:r>
                        <a:rPr lang="en-US" altLang="zh-CN" sz="2600" b="1" kern="1200" baseline="0" dirty="0" smtClean="0"/>
                        <a:t>Understanding cause and effect</a:t>
                      </a:r>
                    </a:p>
                    <a:p>
                      <a:pPr rtl="0"/>
                      <a:r>
                        <a:rPr lang="en-US" altLang="zh-CN" sz="2400" b="0" kern="1200" baseline="0" dirty="0" smtClean="0"/>
                        <a:t>The single event: A (cause)         B (effect)</a:t>
                      </a:r>
                    </a:p>
                    <a:p>
                      <a:pPr rtl="0"/>
                      <a:r>
                        <a:rPr lang="en-US" altLang="zh-CN" sz="2400" b="0" kern="1200" baseline="0" dirty="0" smtClean="0"/>
                        <a:t>The chain reaction: A (cause 1)         B (effect 1/ cause 2)             C (effect 2)</a:t>
                      </a:r>
                    </a:p>
                    <a:p>
                      <a:pPr rtl="0"/>
                      <a:r>
                        <a:rPr lang="en-US" altLang="zh-CN" sz="2400" b="0" kern="1200" baseline="0" dirty="0" smtClean="0"/>
                        <a:t>The branching tree (cause 1)   B (cause 2)    C (cause 3)</a:t>
                      </a:r>
                    </a:p>
                    <a:p>
                      <a:pPr rtl="0"/>
                      <a:r>
                        <a:rPr lang="en-US" altLang="zh-CN" sz="2400" b="0" kern="1200" baseline="0" dirty="0" smtClean="0"/>
                        <a:t>   </a:t>
                      </a:r>
                    </a:p>
                    <a:p>
                      <a:pPr rtl="0"/>
                      <a:endParaRPr lang="en-US" altLang="zh-CN" sz="2400" b="0" kern="1200" baseline="0" dirty="0" smtClean="0"/>
                    </a:p>
                    <a:p>
                      <a:pPr rtl="0"/>
                      <a:r>
                        <a:rPr lang="en-US" altLang="zh-CN" sz="2400" b="0" kern="1200" baseline="0" dirty="0" smtClean="0"/>
                        <a:t>                                                      D ( effect)</a:t>
                      </a: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cxnSp>
        <p:nvCxnSpPr>
          <p:cNvPr id="12" name="直接箭头连接符 11"/>
          <p:cNvCxnSpPr/>
          <p:nvPr/>
        </p:nvCxnSpPr>
        <p:spPr>
          <a:xfrm>
            <a:off x="4286248" y="3500438"/>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786314" y="3856040"/>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858148" y="3856040"/>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071934" y="4786322"/>
            <a:ext cx="71438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857752" y="5072074"/>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5572132" y="4786322"/>
            <a:ext cx="71438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par>
                                <p:cTn id="20" presetID="9"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285992"/>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and complete the diagram.</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1572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85852" y="2928934"/>
            <a:ext cx="5857916" cy="4062651"/>
          </a:xfrm>
          <a:prstGeom prst="rect">
            <a:avLst/>
          </a:prstGeom>
          <a:noFill/>
        </p:spPr>
        <p:txBody>
          <a:bodyPr wrap="square" rtlCol="0">
            <a:spAutoFit/>
          </a:bodyPr>
          <a:lstStyle/>
          <a:p>
            <a:r>
              <a:rPr lang="en-US" altLang="zh-CN" sz="2000" i="1" dirty="0" smtClean="0">
                <a:solidFill>
                  <a:srgbClr val="FF0000"/>
                </a:solidFill>
              </a:rPr>
              <a:t>1) advertising </a:t>
            </a:r>
          </a:p>
          <a:p>
            <a:r>
              <a:rPr lang="en-US" altLang="zh-CN" sz="2000" i="1" dirty="0" smtClean="0">
                <a:solidFill>
                  <a:srgbClr val="FF0000"/>
                </a:solidFill>
              </a:rPr>
              <a:t>2) enjoy the job </a:t>
            </a:r>
          </a:p>
          <a:p>
            <a:r>
              <a:rPr lang="en-US" altLang="zh-CN" sz="2000" i="1" dirty="0" smtClean="0">
                <a:solidFill>
                  <a:srgbClr val="FF0000"/>
                </a:solidFill>
              </a:rPr>
              <a:t>3) travel </a:t>
            </a:r>
          </a:p>
          <a:p>
            <a:r>
              <a:rPr lang="en-US" altLang="zh-CN" sz="2000" i="1" dirty="0" smtClean="0">
                <a:solidFill>
                  <a:srgbClr val="FF0000"/>
                </a:solidFill>
              </a:rPr>
              <a:t>4) chance </a:t>
            </a:r>
          </a:p>
          <a:p>
            <a:r>
              <a:rPr lang="en-US" altLang="zh-CN" sz="2000" i="1" dirty="0" smtClean="0">
                <a:solidFill>
                  <a:srgbClr val="FF0000"/>
                </a:solidFill>
              </a:rPr>
              <a:t>5) go traveling </a:t>
            </a:r>
          </a:p>
          <a:p>
            <a:r>
              <a:rPr lang="en-US" altLang="zh-CN" sz="2000" i="1" dirty="0" smtClean="0">
                <a:solidFill>
                  <a:srgbClr val="FF0000"/>
                </a:solidFill>
              </a:rPr>
              <a:t>6) a doctor </a:t>
            </a:r>
          </a:p>
          <a:p>
            <a:r>
              <a:rPr lang="en-US" altLang="zh-CN" sz="2000" i="1" dirty="0" smtClean="0">
                <a:solidFill>
                  <a:srgbClr val="FF0000"/>
                </a:solidFill>
              </a:rPr>
              <a:t>7) have time </a:t>
            </a:r>
          </a:p>
          <a:p>
            <a:r>
              <a:rPr lang="en-US" altLang="zh-CN" sz="2000" i="1" dirty="0" smtClean="0">
                <a:solidFill>
                  <a:srgbClr val="FF0000"/>
                </a:solidFill>
              </a:rPr>
              <a:t>8) play the piano </a:t>
            </a:r>
          </a:p>
          <a:p>
            <a:r>
              <a:rPr lang="en-US" altLang="zh-CN" sz="2000" i="1" dirty="0" smtClean="0">
                <a:solidFill>
                  <a:srgbClr val="FF0000"/>
                </a:solidFill>
              </a:rPr>
              <a:t>9) writing songs</a:t>
            </a:r>
          </a:p>
          <a:p>
            <a:r>
              <a:rPr lang="en-US" altLang="zh-CN" sz="2000" i="1" dirty="0" smtClean="0">
                <a:solidFill>
                  <a:srgbClr val="FF0000"/>
                </a:solidFill>
              </a:rPr>
              <a:t>10) wanted to do</a:t>
            </a:r>
          </a:p>
          <a:p>
            <a:r>
              <a:rPr lang="en-US" altLang="zh-CN" sz="2000" i="1" dirty="0" smtClean="0">
                <a:solidFill>
                  <a:srgbClr val="FF0000"/>
                </a:solidFill>
              </a:rPr>
              <a:t>11) make more time</a:t>
            </a:r>
          </a:p>
          <a:p>
            <a:r>
              <a:rPr lang="en-US" altLang="zh-CN" sz="2000" i="1" dirty="0" smtClean="0">
                <a:solidFill>
                  <a:srgbClr val="FF0000"/>
                </a:solidFill>
              </a:rPr>
              <a:t>12) playing her own music</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slide(fromBottom)">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slide(fromBottom)">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slide(fromBottom)">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slide(fromBottom)">
                                      <p:cBhvr>
                                        <p:cTn id="27" dur="500"/>
                                        <p:tgtEl>
                                          <p:spTgt spid="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slide(fromBottom)">
                                      <p:cBhvr>
                                        <p:cTn id="32" dur="500"/>
                                        <p:tgtEl>
                                          <p:spTgt spid="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Effect transition="in" filter="slide(fromBottom)">
                                      <p:cBhvr>
                                        <p:cTn id="37" dur="500"/>
                                        <p:tgtEl>
                                          <p:spTgt spid="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5">
                                            <p:txEl>
                                              <p:pRg st="6" end="6"/>
                                            </p:txEl>
                                          </p:spTgt>
                                        </p:tgtEl>
                                        <p:attrNameLst>
                                          <p:attrName>style.visibility</p:attrName>
                                        </p:attrNameLst>
                                      </p:cBhvr>
                                      <p:to>
                                        <p:strVal val="visible"/>
                                      </p:to>
                                    </p:set>
                                    <p:animEffect transition="in" filter="slide(fromBottom)">
                                      <p:cBhvr>
                                        <p:cTn id="42" dur="500"/>
                                        <p:tgtEl>
                                          <p:spTgt spid="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5">
                                            <p:txEl>
                                              <p:pRg st="7" end="7"/>
                                            </p:txEl>
                                          </p:spTgt>
                                        </p:tgtEl>
                                        <p:attrNameLst>
                                          <p:attrName>style.visibility</p:attrName>
                                        </p:attrNameLst>
                                      </p:cBhvr>
                                      <p:to>
                                        <p:strVal val="visible"/>
                                      </p:to>
                                    </p:set>
                                    <p:animEffect transition="in" filter="slide(fromBottom)">
                                      <p:cBhvr>
                                        <p:cTn id="47" dur="500"/>
                                        <p:tgtEl>
                                          <p:spTgt spid="1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5">
                                            <p:txEl>
                                              <p:pRg st="8" end="8"/>
                                            </p:txEl>
                                          </p:spTgt>
                                        </p:tgtEl>
                                        <p:attrNameLst>
                                          <p:attrName>style.visibility</p:attrName>
                                        </p:attrNameLst>
                                      </p:cBhvr>
                                      <p:to>
                                        <p:strVal val="visible"/>
                                      </p:to>
                                    </p:set>
                                    <p:animEffect transition="in" filter="slide(fromBottom)">
                                      <p:cBhvr>
                                        <p:cTn id="52" dur="500"/>
                                        <p:tgtEl>
                                          <p:spTgt spid="1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5">
                                            <p:txEl>
                                              <p:pRg st="9" end="9"/>
                                            </p:txEl>
                                          </p:spTgt>
                                        </p:tgtEl>
                                        <p:attrNameLst>
                                          <p:attrName>style.visibility</p:attrName>
                                        </p:attrNameLst>
                                      </p:cBhvr>
                                      <p:to>
                                        <p:strVal val="visible"/>
                                      </p:to>
                                    </p:set>
                                    <p:animEffect transition="in" filter="slide(fromBottom)">
                                      <p:cBhvr>
                                        <p:cTn id="57" dur="500"/>
                                        <p:tgtEl>
                                          <p:spTgt spid="1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
                                            <p:txEl>
                                              <p:pRg st="10" end="10"/>
                                            </p:txEl>
                                          </p:spTgt>
                                        </p:tgtEl>
                                        <p:attrNameLst>
                                          <p:attrName>style.visibility</p:attrName>
                                        </p:attrNameLst>
                                      </p:cBhvr>
                                      <p:to>
                                        <p:strVal val="visible"/>
                                      </p:to>
                                    </p:set>
                                    <p:animEffect transition="in" filter="slide(fromBottom)">
                                      <p:cBhvr>
                                        <p:cTn id="62" dur="500"/>
                                        <p:tgtEl>
                                          <p:spTgt spid="1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5">
                                            <p:txEl>
                                              <p:pRg st="11" end="11"/>
                                            </p:txEl>
                                          </p:spTgt>
                                        </p:tgtEl>
                                        <p:attrNameLst>
                                          <p:attrName>style.visibility</p:attrName>
                                        </p:attrNameLst>
                                      </p:cBhvr>
                                      <p:to>
                                        <p:strVal val="visible"/>
                                      </p:to>
                                    </p:set>
                                    <p:animEffect transition="in" filter="slide(fromBottom)">
                                      <p:cBhvr>
                                        <p:cTn id="67" dur="500"/>
                                        <p:tgtEl>
                                          <p:spTgt spid="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357290" y="3786190"/>
            <a:ext cx="6786610" cy="3231654"/>
          </a:xfrm>
          <a:prstGeom prst="rect">
            <a:avLst/>
          </a:prstGeom>
          <a:noFill/>
        </p:spPr>
        <p:txBody>
          <a:bodyPr wrap="square" rtlCol="0">
            <a:spAutoFit/>
          </a:bodyPr>
          <a:lstStyle/>
          <a:p>
            <a:r>
              <a:rPr lang="en-US" altLang="zh-CN" sz="2000" i="1" dirty="0" smtClean="0">
                <a:solidFill>
                  <a:srgbClr val="FF0000"/>
                </a:solidFill>
              </a:rPr>
              <a:t>• I think it is a good idea for them to make these life changes. </a:t>
            </a:r>
            <a:r>
              <a:rPr lang="en-US" altLang="zh-CN" sz="2000" b="1" i="1" dirty="0" smtClean="0">
                <a:solidFill>
                  <a:schemeClr val="accent1"/>
                </a:solidFill>
              </a:rPr>
              <a:t>The meaning of life is to make life meaningful</a:t>
            </a:r>
            <a:r>
              <a:rPr lang="en-US" altLang="zh-CN" sz="2000" i="1" dirty="0" smtClean="0">
                <a:solidFill>
                  <a:srgbClr val="FF0000"/>
                </a:solidFill>
              </a:rPr>
              <a:t>. Anita and </a:t>
            </a:r>
            <a:r>
              <a:rPr lang="en-US" altLang="zh-CN" sz="2000" i="1" dirty="0" err="1" smtClean="0">
                <a:solidFill>
                  <a:srgbClr val="FF0000"/>
                </a:solidFill>
              </a:rPr>
              <a:t>Jasmin</a:t>
            </a:r>
            <a:r>
              <a:rPr lang="en-US" altLang="zh-CN" sz="2000" i="1" dirty="0" smtClean="0">
                <a:solidFill>
                  <a:srgbClr val="FF0000"/>
                </a:solidFill>
              </a:rPr>
              <a:t> obviously felt bored with what they did every day, and couldn’t find contentment, fulfillment and pleasure in their life, so </a:t>
            </a:r>
            <a:r>
              <a:rPr lang="en-US" altLang="zh-CN" sz="2000" b="1" i="1" dirty="0" smtClean="0">
                <a:solidFill>
                  <a:schemeClr val="accent1"/>
                </a:solidFill>
              </a:rPr>
              <a:t>it was the right time for them to </a:t>
            </a:r>
            <a:r>
              <a:rPr lang="en-US" altLang="zh-CN" sz="2000" i="1" dirty="0" smtClean="0">
                <a:solidFill>
                  <a:srgbClr val="FF0000"/>
                </a:solidFill>
              </a:rPr>
              <a:t>make a change. They needed to try something different, something that can bring them new experience, give them a sense of achievement, and revive their passion for life. The pursuit of their dreams </a:t>
            </a:r>
            <a:r>
              <a:rPr lang="en-US" altLang="zh-CN" sz="2000" b="1" i="1" dirty="0" smtClean="0">
                <a:solidFill>
                  <a:schemeClr val="accent1"/>
                </a:solidFill>
              </a:rPr>
              <a:t>pushes them forward</a:t>
            </a:r>
            <a:r>
              <a:rPr lang="en-US" altLang="zh-CN" sz="2000" i="1" dirty="0" smtClean="0">
                <a:solidFill>
                  <a:srgbClr val="FF0000"/>
                </a:solidFill>
              </a:rPr>
              <a:t> and inspires them to </a:t>
            </a:r>
            <a:r>
              <a:rPr lang="en-US" altLang="zh-CN" sz="2000" b="1" i="1" dirty="0" smtClean="0">
                <a:solidFill>
                  <a:schemeClr val="accent1"/>
                </a:solidFill>
              </a:rPr>
              <a:t>live life to the fullest</a:t>
            </a:r>
            <a:r>
              <a:rPr lang="en-US" altLang="zh-CN" sz="2000" i="1" dirty="0" smtClean="0">
                <a:solidFill>
                  <a:srgbClr val="FF0000"/>
                </a:solidFill>
              </a:rPr>
              <a:t>. </a:t>
            </a:r>
          </a:p>
          <a:p>
            <a:endParaRPr lang="en-US" altLang="zh-CN" sz="2400" i="1" dirty="0" smtClean="0">
              <a:solidFill>
                <a:srgbClr val="FF0000"/>
              </a:solidFill>
            </a:endParaRPr>
          </a:p>
        </p:txBody>
      </p:sp>
      <p:sp>
        <p:nvSpPr>
          <p:cNvPr id="14" name="TextBox 13"/>
          <p:cNvSpPr txBox="1"/>
          <p:nvPr/>
        </p:nvSpPr>
        <p:spPr>
          <a:xfrm>
            <a:off x="1142976" y="3035384"/>
            <a:ext cx="6858048" cy="830997"/>
          </a:xfrm>
          <a:prstGeom prst="rect">
            <a:avLst/>
          </a:prstGeom>
          <a:noFill/>
        </p:spPr>
        <p:txBody>
          <a:bodyPr wrap="square" rtlCol="0">
            <a:spAutoFit/>
          </a:bodyPr>
          <a:lstStyle/>
          <a:p>
            <a:pPr marL="252000" indent="-324000"/>
            <a:r>
              <a:rPr lang="en-US" altLang="zh-CN" sz="2400" dirty="0" smtClean="0"/>
              <a:t>1 Do you think it was a good idea for Anita and </a:t>
            </a:r>
            <a:r>
              <a:rPr lang="en-US" altLang="zh-CN" sz="2400" dirty="0" err="1" smtClean="0"/>
              <a:t>Jasmin</a:t>
            </a:r>
            <a:r>
              <a:rPr lang="en-US" altLang="zh-CN" sz="2400" dirty="0" smtClean="0"/>
              <a:t> to make these life changes? Why or why not?</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5"/>
          <p:cNvGrpSpPr/>
          <p:nvPr/>
        </p:nvGrpSpPr>
        <p:grpSpPr>
          <a:xfrm>
            <a:off x="1643042" y="4786322"/>
            <a:ext cx="7286676" cy="857256"/>
            <a:chOff x="2428860" y="1835383"/>
            <a:chExt cx="4643470" cy="593485"/>
          </a:xfrm>
        </p:grpSpPr>
        <p:sp>
          <p:nvSpPr>
            <p:cNvPr id="47" name="矩形 46"/>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debate on whether we should hold on to our dreams</a:t>
              </a:r>
            </a:p>
          </p:txBody>
        </p:sp>
        <p:sp>
          <p:nvSpPr>
            <p:cNvPr id="49" name="矩形 4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4</a:t>
              </a:r>
              <a:endParaRPr lang="zh-CN" altLang="en-US" sz="2400" dirty="0">
                <a:solidFill>
                  <a:schemeClr val="tx1"/>
                </a:solidFill>
              </a:endParaRPr>
            </a:p>
          </p:txBody>
        </p:sp>
      </p:grpSp>
      <p:sp>
        <p:nvSpPr>
          <p:cNvPr id="4" name="矩形 3"/>
          <p:cNvSpPr/>
          <p:nvPr/>
        </p:nvSpPr>
        <p:spPr>
          <a:xfrm>
            <a:off x="0" y="0"/>
            <a:ext cx="9144000" cy="11429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Learning objectives</a:t>
            </a:r>
            <a:endParaRPr lang="zh-CN" altLang="en-US" sz="4800" b="1" dirty="0">
              <a:solidFill>
                <a:schemeClr val="tx1"/>
              </a:solidFill>
              <a:latin typeface="+mj-lt"/>
              <a:ea typeface="微软雅黑" panose="020B0503020204020204" pitchFamily="34" charset="-122"/>
            </a:endParaRPr>
          </a:p>
        </p:txBody>
      </p:sp>
      <p:grpSp>
        <p:nvGrpSpPr>
          <p:cNvPr id="3" name="组合 34"/>
          <p:cNvGrpSpPr/>
          <p:nvPr/>
        </p:nvGrpSpPr>
        <p:grpSpPr>
          <a:xfrm>
            <a:off x="1643042" y="1785926"/>
            <a:ext cx="7286676" cy="857256"/>
            <a:chOff x="2428860" y="1835383"/>
            <a:chExt cx="4643470" cy="593485"/>
          </a:xfrm>
        </p:grpSpPr>
        <p:sp>
          <p:nvSpPr>
            <p:cNvPr id="31" name="矩形 30"/>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talk about fame and celebrities</a:t>
              </a:r>
            </a:p>
          </p:txBody>
        </p:sp>
        <p:sp>
          <p:nvSpPr>
            <p:cNvPr id="33" name="矩形 32"/>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1</a:t>
              </a:r>
              <a:endParaRPr lang="zh-CN" altLang="en-US" sz="2400" dirty="0">
                <a:solidFill>
                  <a:schemeClr val="tx1"/>
                </a:solidFill>
              </a:endParaRPr>
            </a:p>
          </p:txBody>
        </p:sp>
      </p:grpSp>
      <p:grpSp>
        <p:nvGrpSpPr>
          <p:cNvPr id="5" name="组合 35"/>
          <p:cNvGrpSpPr/>
          <p:nvPr/>
        </p:nvGrpSpPr>
        <p:grpSpPr>
          <a:xfrm>
            <a:off x="1643042" y="2786058"/>
            <a:ext cx="7286676" cy="857256"/>
            <a:chOff x="2428860" y="1835383"/>
            <a:chExt cx="4643470" cy="593485"/>
          </a:xfrm>
        </p:grpSpPr>
        <p:sp>
          <p:nvSpPr>
            <p:cNvPr id="38" name="矩形 37"/>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understand cause and effect</a:t>
              </a:r>
            </a:p>
          </p:txBody>
        </p:sp>
        <p:sp>
          <p:nvSpPr>
            <p:cNvPr id="39" name="矩形 3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2</a:t>
              </a:r>
              <a:endParaRPr lang="zh-CN" altLang="en-US" sz="2400" dirty="0">
                <a:solidFill>
                  <a:schemeClr val="tx1"/>
                </a:solidFill>
              </a:endParaRPr>
            </a:p>
          </p:txBody>
        </p:sp>
      </p:grpSp>
      <p:grpSp>
        <p:nvGrpSpPr>
          <p:cNvPr id="6" name="组合 41"/>
          <p:cNvGrpSpPr/>
          <p:nvPr/>
        </p:nvGrpSpPr>
        <p:grpSpPr>
          <a:xfrm>
            <a:off x="1643042" y="3786190"/>
            <a:ext cx="7286676" cy="857256"/>
            <a:chOff x="2428860" y="1835383"/>
            <a:chExt cx="4643470" cy="593485"/>
          </a:xfrm>
        </p:grpSpPr>
        <p:sp>
          <p:nvSpPr>
            <p:cNvPr id="43" name="矩形 42"/>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make requests and offers</a:t>
              </a:r>
            </a:p>
          </p:txBody>
        </p:sp>
        <p:sp>
          <p:nvSpPr>
            <p:cNvPr id="45" name="矩形 44"/>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3</a:t>
              </a:r>
              <a:endParaRPr lang="zh-CN" altLang="en-US" sz="2400" dirty="0">
                <a:solidFill>
                  <a:schemeClr val="tx1"/>
                </a:solidFill>
              </a:endParaRPr>
            </a:p>
          </p:txBody>
        </p:sp>
      </p:grpSp>
      <p:pic>
        <p:nvPicPr>
          <p:cNvPr id="15" name="图片 14"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214554"/>
            <a:ext cx="7643866" cy="533103"/>
            <a:chOff x="857224" y="1428736"/>
            <a:chExt cx="7643866" cy="533103"/>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428736"/>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142984"/>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14488"/>
            <a:ext cx="3929090" cy="553998"/>
            <a:chOff x="714348" y="1785926"/>
            <a:chExt cx="3929090" cy="553998"/>
          </a:xfrm>
        </p:grpSpPr>
        <p:sp>
          <p:nvSpPr>
            <p:cNvPr id="8" name="TextBox 7"/>
            <p:cNvSpPr txBox="1"/>
            <p:nvPr/>
          </p:nvSpPr>
          <p:spPr>
            <a:xfrm>
              <a:off x="714348" y="1785926"/>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500166" y="3429000"/>
            <a:ext cx="6786610" cy="3170099"/>
          </a:xfrm>
          <a:prstGeom prst="rect">
            <a:avLst/>
          </a:prstGeom>
          <a:noFill/>
        </p:spPr>
        <p:txBody>
          <a:bodyPr wrap="square" rtlCol="0">
            <a:spAutoFit/>
          </a:bodyPr>
          <a:lstStyle/>
          <a:p>
            <a:r>
              <a:rPr lang="en-US" altLang="zh-CN" sz="2000" i="1" dirty="0" smtClean="0">
                <a:solidFill>
                  <a:srgbClr val="FF0000"/>
                </a:solidFill>
              </a:rPr>
              <a:t>• I think it is too risky for them to make these life changes at such an age, especially for Anita Jacobs who sold her house and gave up her job just to go traveling. I just </a:t>
            </a:r>
            <a:r>
              <a:rPr lang="en-US" altLang="zh-CN" sz="2000" b="1" i="1" dirty="0" smtClean="0">
                <a:solidFill>
                  <a:schemeClr val="accent1"/>
                </a:solidFill>
              </a:rPr>
              <a:t>doubt whether </a:t>
            </a:r>
            <a:r>
              <a:rPr lang="en-US" altLang="zh-CN" sz="2000" i="1" dirty="0" smtClean="0">
                <a:solidFill>
                  <a:srgbClr val="FF0000"/>
                </a:solidFill>
              </a:rPr>
              <a:t>she will be able to </a:t>
            </a:r>
            <a:r>
              <a:rPr lang="en-US" altLang="zh-CN" sz="2000" b="1" i="1" dirty="0" smtClean="0">
                <a:solidFill>
                  <a:schemeClr val="accent1"/>
                </a:solidFill>
              </a:rPr>
              <a:t>make a living </a:t>
            </a:r>
            <a:r>
              <a:rPr lang="en-US" altLang="zh-CN" sz="2000" i="1" dirty="0" smtClean="0">
                <a:solidFill>
                  <a:srgbClr val="FF0000"/>
                </a:solidFill>
              </a:rPr>
              <a:t>when she finishes traveling. It’s not unusual for many people to feel bored about doing the same job every day. But the point is that this job pays enough so that we can make a living, and we can have some money put away for retirement after paying the bills and putting food in our mouths. So when </a:t>
            </a:r>
            <a:r>
              <a:rPr lang="en-US" altLang="zh-CN" sz="2000" b="1" i="1" dirty="0" smtClean="0">
                <a:solidFill>
                  <a:schemeClr val="accent1"/>
                </a:solidFill>
              </a:rPr>
              <a:t>the going gets tough</a:t>
            </a:r>
            <a:r>
              <a:rPr lang="en-US" altLang="zh-CN" sz="2000" i="1" dirty="0" smtClean="0">
                <a:solidFill>
                  <a:srgbClr val="FF0000"/>
                </a:solidFill>
              </a:rPr>
              <a:t>, just remember times when we have a peaceful life at home after an eight-hour day.</a:t>
            </a:r>
            <a:endParaRPr lang="en-US" altLang="zh-CN" sz="2400" i="1" dirty="0" smtClean="0">
              <a:solidFill>
                <a:srgbClr val="FF0000"/>
              </a:solidFill>
            </a:endParaRPr>
          </a:p>
        </p:txBody>
      </p:sp>
      <p:sp>
        <p:nvSpPr>
          <p:cNvPr id="14" name="TextBox 13"/>
          <p:cNvSpPr txBox="1"/>
          <p:nvPr/>
        </p:nvSpPr>
        <p:spPr>
          <a:xfrm>
            <a:off x="1142976" y="2643182"/>
            <a:ext cx="6858048" cy="830997"/>
          </a:xfrm>
          <a:prstGeom prst="rect">
            <a:avLst/>
          </a:prstGeom>
          <a:noFill/>
        </p:spPr>
        <p:txBody>
          <a:bodyPr wrap="square" rtlCol="0">
            <a:spAutoFit/>
          </a:bodyPr>
          <a:lstStyle/>
          <a:p>
            <a:pPr marL="252000" indent="-324000"/>
            <a:r>
              <a:rPr lang="en-US" altLang="zh-CN" sz="2400" dirty="0" smtClean="0"/>
              <a:t>1 Do you think it was a good idea for Anita and </a:t>
            </a:r>
            <a:r>
              <a:rPr lang="en-US" altLang="zh-CN" sz="2400" dirty="0" err="1" smtClean="0"/>
              <a:t>Jasmin</a:t>
            </a:r>
            <a:r>
              <a:rPr lang="en-US" altLang="zh-CN" sz="2400" dirty="0" smtClean="0"/>
              <a:t> to make these life changes? Why or why not?</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143116"/>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142984"/>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643050"/>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4" name="TextBox 13"/>
          <p:cNvSpPr txBox="1"/>
          <p:nvPr/>
        </p:nvSpPr>
        <p:spPr>
          <a:xfrm>
            <a:off x="1142976" y="2643182"/>
            <a:ext cx="6858048" cy="1200329"/>
          </a:xfrm>
          <a:prstGeom prst="rect">
            <a:avLst/>
          </a:prstGeom>
          <a:noFill/>
        </p:spPr>
        <p:txBody>
          <a:bodyPr wrap="square" rtlCol="0">
            <a:spAutoFit/>
          </a:bodyPr>
          <a:lstStyle/>
          <a:p>
            <a:pPr marL="252000" indent="-324000"/>
            <a:r>
              <a:rPr lang="en-US" altLang="zh-CN" sz="2400" dirty="0" smtClean="0"/>
              <a:t>2 Can you think of a famous person who also has made a life-changing decision? Share the story with the class?</a:t>
            </a:r>
          </a:p>
        </p:txBody>
      </p:sp>
      <p:sp>
        <p:nvSpPr>
          <p:cNvPr id="13" name="TextBox 12"/>
          <p:cNvSpPr txBox="1"/>
          <p:nvPr/>
        </p:nvSpPr>
        <p:spPr>
          <a:xfrm>
            <a:off x="1428728" y="3718679"/>
            <a:ext cx="6286544" cy="3139321"/>
          </a:xfrm>
          <a:prstGeom prst="rect">
            <a:avLst/>
          </a:prstGeom>
          <a:noFill/>
        </p:spPr>
        <p:txBody>
          <a:bodyPr wrap="square" rtlCol="0">
            <a:spAutoFit/>
          </a:bodyPr>
          <a:lstStyle/>
          <a:p>
            <a:r>
              <a:rPr lang="en-US" altLang="zh-CN" sz="2000" i="1" dirty="0" smtClean="0">
                <a:solidFill>
                  <a:srgbClr val="FF0000"/>
                </a:solidFill>
              </a:rPr>
              <a:t>A typical example is Bill Gates. Bill Gates enrolled at Harvard University in the fall of 1973, originally thinking of a career in law. When the MITS Altair 8800 based on the Intel 8080 CPU was released in 1974, he and his friend Paul Allen saw this as a great opportunity to start their own computer software company. So Bill Gates </a:t>
            </a:r>
            <a:r>
              <a:rPr lang="en-US" altLang="zh-CN" sz="2000" b="1" i="1" dirty="0" smtClean="0">
                <a:solidFill>
                  <a:schemeClr val="accent1"/>
                </a:solidFill>
              </a:rPr>
              <a:t>dropped out of </a:t>
            </a:r>
            <a:r>
              <a:rPr lang="en-US" altLang="zh-CN" sz="2000" i="1" dirty="0" smtClean="0">
                <a:solidFill>
                  <a:srgbClr val="FF0000"/>
                </a:solidFill>
              </a:rPr>
              <a:t>Harvard to start a business to write software for computers. It was a hard decision but it </a:t>
            </a:r>
            <a:r>
              <a:rPr lang="en-US" altLang="zh-CN" sz="2000" b="1" i="1" dirty="0" smtClean="0">
                <a:solidFill>
                  <a:schemeClr val="accent1"/>
                </a:solidFill>
              </a:rPr>
              <a:t>turned out to be </a:t>
            </a:r>
            <a:r>
              <a:rPr lang="en-US" altLang="zh-CN" sz="2000" i="1" dirty="0" smtClean="0">
                <a:solidFill>
                  <a:srgbClr val="FF0000"/>
                </a:solidFill>
              </a:rPr>
              <a:t>the right choice.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357562"/>
            <a:ext cx="6858048" cy="4524315"/>
          </a:xfrm>
          <a:prstGeom prst="rect">
            <a:avLst/>
          </a:prstGeom>
        </p:spPr>
        <p:txBody>
          <a:bodyPr wrap="square">
            <a:spAutoFit/>
          </a:bodyPr>
          <a:lstStyle/>
          <a:p>
            <a:pPr marL="252000" indent="-324000"/>
            <a:r>
              <a:rPr lang="en-US" altLang="zh-CN" sz="2400" dirty="0" smtClean="0"/>
              <a:t>1 What qualities do you think a Formula One driver usually has?</a:t>
            </a:r>
          </a:p>
          <a:p>
            <a:endParaRPr lang="en-US" altLang="zh-CN" sz="2400" i="1" dirty="0" smtClean="0">
              <a:solidFill>
                <a:srgbClr val="FF0000"/>
              </a:solidFill>
            </a:endParaRPr>
          </a:p>
          <a:p>
            <a:pPr marL="252000" indent="-324000"/>
            <a:r>
              <a:rPr lang="en-US" altLang="zh-CN" sz="2400" i="1" dirty="0" smtClean="0">
                <a:solidFill>
                  <a:srgbClr val="FF0000"/>
                </a:solidFill>
              </a:rPr>
              <a:t>    I think the qualities a successful Formula One driver must have include physical strength and proficiency, mental alertness, quick reaction, endurance, consistency, courage, competitiveness, and appreciation for adventure and speed. </a:t>
            </a:r>
          </a:p>
          <a:p>
            <a:endParaRPr lang="en-US" altLang="zh-CN" sz="2400" dirty="0" smtClean="0"/>
          </a:p>
          <a:p>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slide(fromBottom)">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357562"/>
            <a:ext cx="6858048" cy="3046988"/>
          </a:xfrm>
          <a:prstGeom prst="rect">
            <a:avLst/>
          </a:prstGeom>
        </p:spPr>
        <p:txBody>
          <a:bodyPr wrap="square">
            <a:spAutoFit/>
          </a:bodyPr>
          <a:lstStyle/>
          <a:p>
            <a:pPr marL="252000" indent="-324000"/>
            <a:r>
              <a:rPr lang="en-US" altLang="zh-CN" sz="2400" dirty="0" smtClean="0"/>
              <a:t>2 Why does Lewis Hamilton say his life now is a dream come true?</a:t>
            </a:r>
          </a:p>
          <a:p>
            <a:endParaRPr lang="en-US" altLang="zh-CN" sz="2400" i="1" dirty="0" smtClean="0">
              <a:solidFill>
                <a:srgbClr val="FF0000"/>
              </a:solidFill>
            </a:endParaRPr>
          </a:p>
          <a:p>
            <a:pPr marL="252000" indent="-324000"/>
            <a:r>
              <a:rPr lang="en-US" altLang="zh-CN" sz="2400" i="1" dirty="0" smtClean="0">
                <a:solidFill>
                  <a:srgbClr val="FF0000"/>
                </a:solidFill>
              </a:rPr>
              <a:t>    Lewis Hamilton is ambitious and he always wants to win. Now he has won many competitions and becomes a celebrity with fame and glory, so his life is a dream come true.</a:t>
            </a:r>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slide(fromBottom)">
                                      <p:cBhvr>
                                        <p:cTn id="1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the whole video clip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1572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071810"/>
            <a:ext cx="6858048" cy="3785652"/>
          </a:xfrm>
          <a:prstGeom prst="rect">
            <a:avLst/>
          </a:prstGeom>
        </p:spPr>
        <p:txBody>
          <a:bodyPr wrap="square">
            <a:spAutoFit/>
          </a:bodyPr>
          <a:lstStyle/>
          <a:p>
            <a:r>
              <a:rPr lang="en-US" altLang="zh-CN" sz="2400" dirty="0" smtClean="0"/>
              <a:t>1 Why do sponsors love Lewis Hamilton?</a:t>
            </a:r>
          </a:p>
          <a:p>
            <a:pPr marL="324000" indent="-360000"/>
            <a:r>
              <a:rPr lang="en-US" altLang="zh-CN" sz="2400" dirty="0" smtClean="0"/>
              <a:t>    </a:t>
            </a:r>
            <a:r>
              <a:rPr lang="en-US" altLang="zh-CN" sz="2400" i="1" dirty="0" smtClean="0">
                <a:solidFill>
                  <a:srgbClr val="FF0000"/>
                </a:solidFill>
              </a:rPr>
              <a:t>The sponsors love the face, the attitude, the style and the talent that Lewis Hamilton has.</a:t>
            </a:r>
          </a:p>
          <a:p>
            <a:pPr marL="252000" indent="-324000"/>
            <a:r>
              <a:rPr lang="en-US" altLang="zh-CN" sz="2400" dirty="0" smtClean="0"/>
              <a:t>2 Why did Lewis Hamilton want to be a Formula One driver?</a:t>
            </a:r>
          </a:p>
          <a:p>
            <a:pPr marL="324000" indent="-360000"/>
            <a:r>
              <a:rPr lang="en-US" altLang="zh-CN" sz="2400" i="1" dirty="0" smtClean="0">
                <a:solidFill>
                  <a:srgbClr val="FF0000"/>
                </a:solidFill>
              </a:rPr>
              <a:t>     Because it has got a lot of speed in it.</a:t>
            </a:r>
          </a:p>
          <a:p>
            <a:pPr marL="324000" indent="-360000"/>
            <a:endParaRPr lang="en-US" altLang="zh-CN" sz="2400" i="1" dirty="0" smtClean="0">
              <a:solidFill>
                <a:srgbClr val="FF0000"/>
              </a:solidFill>
            </a:endParaRPr>
          </a:p>
          <a:p>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slide(fromBottom)">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20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slide(fromBottom)">
                                      <p:cBhvr>
                                        <p:cTn id="2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143116"/>
            <a:ext cx="814393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the whole video clip and answer the questions.</a:t>
              </a:r>
            </a:p>
          </p:txBody>
        </p:sp>
      </p:grpSp>
      <p:sp>
        <p:nvSpPr>
          <p:cNvPr id="7" name="TextBox 6"/>
          <p:cNvSpPr txBox="1"/>
          <p:nvPr/>
        </p:nvSpPr>
        <p:spPr>
          <a:xfrm>
            <a:off x="714348" y="1071546"/>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643050"/>
            <a:ext cx="3929090" cy="553998"/>
            <a:chOff x="714348" y="1714488"/>
            <a:chExt cx="3929090" cy="553998"/>
          </a:xfrm>
        </p:grpSpPr>
        <p:sp>
          <p:nvSpPr>
            <p:cNvPr id="8" name="TextBox 7"/>
            <p:cNvSpPr txBox="1"/>
            <p:nvPr/>
          </p:nvSpPr>
          <p:spPr>
            <a:xfrm>
              <a:off x="714348" y="1714488"/>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15728" y="1958613"/>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2571744"/>
            <a:ext cx="7215238" cy="4154984"/>
          </a:xfrm>
          <a:prstGeom prst="rect">
            <a:avLst/>
          </a:prstGeom>
        </p:spPr>
        <p:txBody>
          <a:bodyPr wrap="square">
            <a:spAutoFit/>
          </a:bodyPr>
          <a:lstStyle/>
          <a:p>
            <a:pPr marL="252000" indent="-324000"/>
            <a:r>
              <a:rPr lang="en-US" altLang="zh-CN" sz="2400" dirty="0" smtClean="0"/>
              <a:t>3 What was Lewis Hamilton’s ambition when he was a teenager? Why?</a:t>
            </a:r>
          </a:p>
          <a:p>
            <a:pPr marL="252000" indent="-324000"/>
            <a:r>
              <a:rPr lang="en-US" altLang="zh-CN" sz="2400" dirty="0" smtClean="0"/>
              <a:t>    </a:t>
            </a:r>
            <a:r>
              <a:rPr lang="en-US" altLang="zh-CN" sz="2400" i="1" dirty="0" smtClean="0">
                <a:solidFill>
                  <a:srgbClr val="FF0000"/>
                </a:solidFill>
              </a:rPr>
              <a:t>His ambition as a teenager was to get to Formula One, because he enjoyed the speed, he liked to be with all the big guys, and he would like to be making lots of money.</a:t>
            </a:r>
          </a:p>
          <a:p>
            <a:pPr marL="252000" indent="-324000"/>
            <a:r>
              <a:rPr lang="en-US" altLang="zh-CN" sz="2400" dirty="0" smtClean="0"/>
              <a:t>4 What do we know from the video clip about Formula Three?</a:t>
            </a:r>
          </a:p>
          <a:p>
            <a:pPr marL="324000" indent="-360000"/>
            <a:r>
              <a:rPr lang="en-US" altLang="zh-CN" sz="2400" i="1" dirty="0" smtClean="0">
                <a:solidFill>
                  <a:srgbClr val="FF0000"/>
                </a:solidFill>
              </a:rPr>
              <a:t>     Formula Three is fast, dangerous, and full of young, ambitious drivers. The best of the drivers are seen by Formula One managers.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slide(fromBottom)">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20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slide(fromBottom)">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285992"/>
            <a:ext cx="7643866" cy="571504"/>
            <a:chOff x="857224" y="1500174"/>
            <a:chExt cx="7572428"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15421"/>
              <a:ext cx="7215238"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fill in the blanks.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TextBox 12"/>
          <p:cNvSpPr txBox="1"/>
          <p:nvPr/>
        </p:nvSpPr>
        <p:spPr>
          <a:xfrm>
            <a:off x="1285852" y="2928934"/>
            <a:ext cx="6715172" cy="1938992"/>
          </a:xfrm>
          <a:prstGeom prst="rect">
            <a:avLst/>
          </a:prstGeom>
          <a:noFill/>
        </p:spPr>
        <p:txBody>
          <a:bodyPr wrap="square" rtlCol="0">
            <a:spAutoFit/>
          </a:bodyPr>
          <a:lstStyle/>
          <a:p>
            <a:pPr marL="457200" indent="-457200">
              <a:buAutoNum type="arabicParenR"/>
            </a:pPr>
            <a:r>
              <a:rPr lang="en-US" altLang="zh-CN" sz="2400" i="1" dirty="0" smtClean="0">
                <a:solidFill>
                  <a:srgbClr val="FF0000"/>
                </a:solidFill>
              </a:rPr>
              <a:t>speed </a:t>
            </a:r>
          </a:p>
          <a:p>
            <a:pPr marL="457200" indent="-457200">
              <a:buAutoNum type="arabicParenR"/>
            </a:pPr>
            <a:r>
              <a:rPr lang="en-US" altLang="zh-CN" sz="2400" i="1" dirty="0" smtClean="0">
                <a:solidFill>
                  <a:srgbClr val="FF0000"/>
                </a:solidFill>
              </a:rPr>
              <a:t>survive</a:t>
            </a:r>
          </a:p>
          <a:p>
            <a:pPr marL="457200" indent="-457200">
              <a:buAutoNum type="arabicParenR"/>
            </a:pPr>
            <a:r>
              <a:rPr lang="en-US" altLang="zh-CN" sz="2400" i="1" dirty="0" smtClean="0">
                <a:solidFill>
                  <a:srgbClr val="FF0000"/>
                </a:solidFill>
              </a:rPr>
              <a:t>October </a:t>
            </a:r>
          </a:p>
          <a:p>
            <a:pPr marL="457200" indent="-457200">
              <a:buAutoNum type="arabicParenR"/>
            </a:pPr>
            <a:r>
              <a:rPr lang="en-US" altLang="zh-CN" sz="2400" i="1" dirty="0" smtClean="0">
                <a:solidFill>
                  <a:srgbClr val="FF0000"/>
                </a:solidFill>
              </a:rPr>
              <a:t>richest</a:t>
            </a:r>
          </a:p>
          <a:p>
            <a:r>
              <a:rPr lang="pt-BR" altLang="zh-CN" sz="2400" i="1" dirty="0" smtClean="0">
                <a:solidFill>
                  <a:srgbClr val="FF0000"/>
                </a:solidFill>
              </a:rPr>
              <a:t> </a:t>
            </a:r>
          </a:p>
        </p:txBody>
      </p:sp>
      <p:pic>
        <p:nvPicPr>
          <p:cNvPr id="21" name="图片 20" descr="tpgrm-cwe6374.jpg"/>
          <p:cNvPicPr>
            <a:picLocks noChangeAspect="1"/>
          </p:cNvPicPr>
          <p:nvPr/>
        </p:nvPicPr>
        <p:blipFill>
          <a:blip r:embed="rId4"/>
          <a:stretch>
            <a:fillRect/>
          </a:stretch>
        </p:blipFill>
        <p:spPr>
          <a:xfrm>
            <a:off x="2928926" y="3143248"/>
            <a:ext cx="2499791" cy="1235941"/>
          </a:xfrm>
          <a:prstGeom prst="rect">
            <a:avLst/>
          </a:prstGeom>
        </p:spPr>
      </p:pic>
      <p:sp>
        <p:nvSpPr>
          <p:cNvPr id="22" name="TextBox 21"/>
          <p:cNvSpPr txBox="1"/>
          <p:nvPr/>
        </p:nvSpPr>
        <p:spPr>
          <a:xfrm>
            <a:off x="5357818" y="3000372"/>
            <a:ext cx="2928958" cy="1938992"/>
          </a:xfrm>
          <a:prstGeom prst="rect">
            <a:avLst/>
          </a:prstGeom>
          <a:noFill/>
        </p:spPr>
        <p:txBody>
          <a:bodyPr wrap="square" rtlCol="0">
            <a:spAutoFit/>
          </a:bodyPr>
          <a:lstStyle/>
          <a:p>
            <a:pPr marL="457200" indent="-457200">
              <a:buFont typeface="Wingdings" pitchFamily="2" charset="2"/>
              <a:buAutoNum type="arabicParenR" startAt="5"/>
            </a:pPr>
            <a:r>
              <a:rPr lang="en-US" altLang="zh-CN" sz="2400" i="1" dirty="0" smtClean="0">
                <a:solidFill>
                  <a:srgbClr val="FF0000"/>
                </a:solidFill>
              </a:rPr>
              <a:t>track </a:t>
            </a:r>
          </a:p>
          <a:p>
            <a:pPr marL="457200" indent="-457200">
              <a:buFont typeface="Wingdings" pitchFamily="2" charset="2"/>
              <a:buAutoNum type="arabicParenR" startAt="5"/>
            </a:pPr>
            <a:r>
              <a:rPr lang="en-US" altLang="zh-CN" sz="2400" i="1" dirty="0" smtClean="0">
                <a:solidFill>
                  <a:srgbClr val="FF0000"/>
                </a:solidFill>
              </a:rPr>
              <a:t>bank</a:t>
            </a:r>
          </a:p>
          <a:p>
            <a:pPr marL="457200" indent="-457200">
              <a:buFont typeface="Wingdings" pitchFamily="2" charset="2"/>
              <a:buAutoNum type="arabicParenR" startAt="5"/>
            </a:pPr>
            <a:r>
              <a:rPr lang="en-US" altLang="zh-CN" sz="2400" i="1" dirty="0" smtClean="0">
                <a:solidFill>
                  <a:srgbClr val="FF0000"/>
                </a:solidFill>
              </a:rPr>
              <a:t>glory </a:t>
            </a:r>
          </a:p>
          <a:p>
            <a:pPr marL="457200" indent="-457200">
              <a:buFont typeface="Wingdings" pitchFamily="2" charset="2"/>
              <a:buAutoNum type="arabicParenR" startAt="5"/>
            </a:pPr>
            <a:r>
              <a:rPr lang="en-US" altLang="zh-CN" sz="2400" i="1" dirty="0" smtClean="0">
                <a:solidFill>
                  <a:srgbClr val="FF0000"/>
                </a:solidFill>
              </a:rPr>
              <a:t>better</a:t>
            </a:r>
          </a:p>
          <a:p>
            <a:r>
              <a:rPr lang="pt-BR" altLang="zh-CN" sz="2400" i="1" dirty="0" smtClean="0">
                <a:solidFill>
                  <a:srgbClr val="FF0000"/>
                </a:solidFill>
              </a:rPr>
              <a:t> </a:t>
            </a:r>
          </a:p>
        </p:txBody>
      </p:sp>
      <p:grpSp>
        <p:nvGrpSpPr>
          <p:cNvPr id="23" name="组合 26"/>
          <p:cNvGrpSpPr/>
          <p:nvPr/>
        </p:nvGrpSpPr>
        <p:grpSpPr>
          <a:xfrm>
            <a:off x="928662" y="4572006"/>
            <a:ext cx="7643866" cy="479937"/>
            <a:chOff x="857224" y="1500173"/>
            <a:chExt cx="7572428" cy="400501"/>
          </a:xfrm>
        </p:grpSpPr>
        <p:sp>
          <p:nvSpPr>
            <p:cNvPr id="24" name="矩形 23"/>
            <p:cNvSpPr/>
            <p:nvPr/>
          </p:nvSpPr>
          <p:spPr>
            <a:xfrm>
              <a:off x="857224" y="1500173"/>
              <a:ext cx="357174" cy="385253"/>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25" name="TextBox 24"/>
            <p:cNvSpPr txBox="1"/>
            <p:nvPr/>
          </p:nvSpPr>
          <p:spPr>
            <a:xfrm>
              <a:off x="1214414" y="1515421"/>
              <a:ext cx="7215238" cy="385253"/>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complete the table.</a:t>
              </a:r>
            </a:p>
          </p:txBody>
        </p:sp>
      </p:grpSp>
      <p:sp>
        <p:nvSpPr>
          <p:cNvPr id="26" name="TextBox 25"/>
          <p:cNvSpPr txBox="1"/>
          <p:nvPr/>
        </p:nvSpPr>
        <p:spPr>
          <a:xfrm>
            <a:off x="1428728" y="5286388"/>
            <a:ext cx="5572164" cy="1200329"/>
          </a:xfrm>
          <a:prstGeom prst="rect">
            <a:avLst/>
          </a:prstGeom>
          <a:noFill/>
        </p:spPr>
        <p:txBody>
          <a:bodyPr wrap="square" rtlCol="0">
            <a:spAutoFit/>
          </a:bodyPr>
          <a:lstStyle/>
          <a:p>
            <a:pPr marL="342900" indent="-342900">
              <a:buAutoNum type="arabicParenR"/>
            </a:pPr>
            <a:r>
              <a:rPr lang="en-US" altLang="zh-CN" sz="2400" i="1" dirty="0" smtClean="0">
                <a:solidFill>
                  <a:srgbClr val="FF0000"/>
                </a:solidFill>
              </a:rPr>
              <a:t>seven</a:t>
            </a:r>
          </a:p>
          <a:p>
            <a:pPr marL="342900" indent="-342900">
              <a:buAutoNum type="arabicParenR"/>
            </a:pPr>
            <a:r>
              <a:rPr lang="en-US" altLang="zh-CN" sz="2400" i="1" dirty="0" smtClean="0">
                <a:solidFill>
                  <a:srgbClr val="FF0000"/>
                </a:solidFill>
              </a:rPr>
              <a:t>four</a:t>
            </a:r>
          </a:p>
          <a:p>
            <a:pPr marL="342900" indent="-342900">
              <a:buAutoNum type="arabicParenR"/>
            </a:pPr>
            <a:r>
              <a:rPr lang="en-US" altLang="zh-CN" sz="2400" i="1" dirty="0" smtClean="0">
                <a:solidFill>
                  <a:srgbClr val="FF0000"/>
                </a:solidFill>
              </a:rPr>
              <a:t>everything</a:t>
            </a:r>
            <a:endParaRPr lang="zh-CN" altLang="en-US" sz="2400"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20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20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20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fade">
                                      <p:cBhvr>
                                        <p:cTn id="32" dur="2000"/>
                                        <p:tgtEl>
                                          <p:spTgt spid="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xEl>
                                              <p:pRg st="1" end="1"/>
                                            </p:txEl>
                                          </p:spTgt>
                                        </p:tgtEl>
                                        <p:attrNameLst>
                                          <p:attrName>style.visibility</p:attrName>
                                        </p:attrNameLst>
                                      </p:cBhvr>
                                      <p:to>
                                        <p:strVal val="visible"/>
                                      </p:to>
                                    </p:set>
                                    <p:animEffect transition="in" filter="fade">
                                      <p:cBhvr>
                                        <p:cTn id="37" dur="2000"/>
                                        <p:tgtEl>
                                          <p:spTgt spid="2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Effect transition="in" filter="fade">
                                      <p:cBhvr>
                                        <p:cTn id="42" dur="2000"/>
                                        <p:tgtEl>
                                          <p:spTgt spid="2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xEl>
                                              <p:pRg st="3" end="3"/>
                                            </p:txEl>
                                          </p:spTgt>
                                        </p:tgtEl>
                                        <p:attrNameLst>
                                          <p:attrName>style.visibility</p:attrName>
                                        </p:attrNameLst>
                                      </p:cBhvr>
                                      <p:to>
                                        <p:strVal val="visible"/>
                                      </p:to>
                                    </p:set>
                                    <p:animEffect transition="in" filter="fade">
                                      <p:cBhvr>
                                        <p:cTn id="47" dur="2000"/>
                                        <p:tgtEl>
                                          <p:spTgt spid="2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slide(fromBottom)">
                                      <p:cBhvr>
                                        <p:cTn id="57" dur="500"/>
                                        <p:tgtEl>
                                          <p:spTgt spid="2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6">
                                            <p:txEl>
                                              <p:pRg st="1" end="1"/>
                                            </p:txEl>
                                          </p:spTgt>
                                        </p:tgtEl>
                                        <p:attrNameLst>
                                          <p:attrName>style.visibility</p:attrName>
                                        </p:attrNameLst>
                                      </p:cBhvr>
                                      <p:to>
                                        <p:strVal val="visible"/>
                                      </p:to>
                                    </p:set>
                                    <p:animEffect transition="in" filter="slide(fromBottom)">
                                      <p:cBhvr>
                                        <p:cTn id="62" dur="500"/>
                                        <p:tgtEl>
                                          <p:spTgt spid="2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6">
                                            <p:txEl>
                                              <p:pRg st="2" end="2"/>
                                            </p:txEl>
                                          </p:spTgt>
                                        </p:tgtEl>
                                        <p:attrNameLst>
                                          <p:attrName>style.visibility</p:attrName>
                                        </p:attrNameLst>
                                      </p:cBhvr>
                                      <p:to>
                                        <p:strVal val="visible"/>
                                      </p:to>
                                    </p:set>
                                    <p:animEffect transition="in" filter="slide(fromBottom)">
                                      <p:cBhvr>
                                        <p:cTn id="67"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allAtOnce"/>
      <p:bldP spid="22"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000108"/>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857224" y="2071678"/>
            <a:ext cx="7000924" cy="461665"/>
            <a:chOff x="928662" y="1262706"/>
            <a:chExt cx="7000924" cy="461665"/>
          </a:xfrm>
        </p:grpSpPr>
        <p:sp>
          <p:nvSpPr>
            <p:cNvPr id="9" name="矩形 8"/>
            <p:cNvSpPr/>
            <p:nvPr/>
          </p:nvSpPr>
          <p:spPr>
            <a:xfrm>
              <a:off x="928662" y="1262706"/>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0" name="TextBox 9"/>
            <p:cNvSpPr txBox="1"/>
            <p:nvPr/>
          </p:nvSpPr>
          <p:spPr>
            <a:xfrm>
              <a:off x="1214414" y="1262706"/>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571612"/>
            <a:ext cx="3929090" cy="553998"/>
            <a:chOff x="714348" y="1643050"/>
            <a:chExt cx="3929090" cy="553998"/>
          </a:xfrm>
        </p:grpSpPr>
        <p:sp>
          <p:nvSpPr>
            <p:cNvPr id="14" name="TextBox 13"/>
            <p:cNvSpPr txBox="1"/>
            <p:nvPr/>
          </p:nvSpPr>
          <p:spPr>
            <a:xfrm>
              <a:off x="714348" y="1643050"/>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87167" y="1887174"/>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8" name="矩形 17"/>
          <p:cNvSpPr/>
          <p:nvPr/>
        </p:nvSpPr>
        <p:spPr>
          <a:xfrm>
            <a:off x="1214414" y="2428868"/>
            <a:ext cx="7215238" cy="830997"/>
          </a:xfrm>
          <a:prstGeom prst="rect">
            <a:avLst/>
          </a:prstGeom>
        </p:spPr>
        <p:txBody>
          <a:bodyPr wrap="square">
            <a:spAutoFit/>
          </a:bodyPr>
          <a:lstStyle/>
          <a:p>
            <a:pPr marL="252000" indent="-324000"/>
            <a:r>
              <a:rPr lang="en-US" altLang="zh-CN" sz="2400" dirty="0" smtClean="0"/>
              <a:t>1 Why do you think people say Lewis Hamilton is a “hero”? Do you think he is a hero?</a:t>
            </a:r>
            <a:endParaRPr lang="en-US" altLang="zh-CN" sz="2400" i="1" dirty="0" smtClean="0">
              <a:solidFill>
                <a:srgbClr val="FF0000"/>
              </a:solidFill>
            </a:endParaRPr>
          </a:p>
        </p:txBody>
      </p:sp>
      <p:sp>
        <p:nvSpPr>
          <p:cNvPr id="13" name="TextBox 12"/>
          <p:cNvSpPr txBox="1"/>
          <p:nvPr/>
        </p:nvSpPr>
        <p:spPr>
          <a:xfrm>
            <a:off x="1428728" y="3214686"/>
            <a:ext cx="6643734" cy="3477875"/>
          </a:xfrm>
          <a:prstGeom prst="rect">
            <a:avLst/>
          </a:prstGeom>
          <a:noFill/>
        </p:spPr>
        <p:txBody>
          <a:bodyPr wrap="square" rtlCol="0">
            <a:spAutoFit/>
          </a:bodyPr>
          <a:lstStyle/>
          <a:p>
            <a:pPr>
              <a:buFont typeface="Arial" pitchFamily="34" charset="0"/>
              <a:buChar char="•"/>
            </a:pPr>
            <a:r>
              <a:rPr lang="en-US" altLang="zh-CN" sz="2000" i="1" dirty="0" smtClean="0">
                <a:solidFill>
                  <a:srgbClr val="FF0000"/>
                </a:solidFill>
              </a:rPr>
              <a:t>People say Lewis Hamilton is a “hero”, because he is an </a:t>
            </a:r>
            <a:r>
              <a:rPr lang="en-US" altLang="zh-CN" sz="2000" b="1" i="1" dirty="0" smtClean="0">
                <a:solidFill>
                  <a:schemeClr val="accent1"/>
                </a:solidFill>
              </a:rPr>
              <a:t>incredibly talented </a:t>
            </a:r>
            <a:r>
              <a:rPr lang="en-US" altLang="zh-CN" sz="2000" i="1" dirty="0" smtClean="0">
                <a:solidFill>
                  <a:srgbClr val="FF0000"/>
                </a:solidFill>
              </a:rPr>
              <a:t>driver who has made </a:t>
            </a:r>
            <a:r>
              <a:rPr lang="en-US" altLang="zh-CN" sz="2000" b="1" i="1" dirty="0" smtClean="0">
                <a:solidFill>
                  <a:schemeClr val="accent1"/>
                </a:solidFill>
              </a:rPr>
              <a:t>remarkable achievements</a:t>
            </a:r>
            <a:r>
              <a:rPr lang="en-US" altLang="zh-CN" sz="2000" i="1" dirty="0" smtClean="0">
                <a:solidFill>
                  <a:srgbClr val="FF0000"/>
                </a:solidFill>
              </a:rPr>
              <a:t> in his career. In his first season in Formula One, he </a:t>
            </a:r>
            <a:r>
              <a:rPr lang="en-US" altLang="zh-CN" sz="2000" b="1" i="1" dirty="0" smtClean="0">
                <a:solidFill>
                  <a:schemeClr val="accent1"/>
                </a:solidFill>
              </a:rPr>
              <a:t>set numerous records</a:t>
            </a:r>
            <a:r>
              <a:rPr lang="en-US" altLang="zh-CN" sz="2000" i="1" dirty="0" smtClean="0">
                <a:solidFill>
                  <a:srgbClr val="FF0000"/>
                </a:solidFill>
              </a:rPr>
              <a:t>, and was just one point behind the champion in the 2007 Formula One Championship. Then he won the World Championship the following season. </a:t>
            </a:r>
          </a:p>
          <a:p>
            <a:pPr>
              <a:buFont typeface="Arial" pitchFamily="34" charset="0"/>
              <a:buChar char="•"/>
            </a:pPr>
            <a:r>
              <a:rPr lang="en-US" altLang="zh-CN" sz="2000" i="1" dirty="0" smtClean="0">
                <a:solidFill>
                  <a:srgbClr val="FF0000"/>
                </a:solidFill>
              </a:rPr>
              <a:t>I think Lewis Hamilton is a sporting hero because of the excitement and joy that his courageous performances in 2007 and 2008 have brought to his countless fans. He showed us that in any case we should never give up, even if </a:t>
            </a:r>
            <a:r>
              <a:rPr lang="en-US" altLang="zh-CN" sz="2000" b="1" i="1" dirty="0" smtClean="0">
                <a:solidFill>
                  <a:schemeClr val="accent1"/>
                </a:solidFill>
              </a:rPr>
              <a:t>the conditions are not favorable</a:t>
            </a:r>
            <a:r>
              <a:rPr lang="en-US" altLang="zh-CN" sz="2000" i="1" dirty="0" smtClean="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slide(fromBottom)">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slide(fromBottom)">
                                      <p:cBhvr>
                                        <p:cTn id="2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8" name="矩形 17"/>
          <p:cNvSpPr/>
          <p:nvPr/>
        </p:nvSpPr>
        <p:spPr>
          <a:xfrm>
            <a:off x="1142976" y="2714620"/>
            <a:ext cx="7215238" cy="461665"/>
          </a:xfrm>
          <a:prstGeom prst="rect">
            <a:avLst/>
          </a:prstGeom>
        </p:spPr>
        <p:txBody>
          <a:bodyPr wrap="square">
            <a:spAutoFit/>
          </a:bodyPr>
          <a:lstStyle/>
          <a:p>
            <a:pPr marL="252000" indent="-324000"/>
            <a:r>
              <a:rPr lang="en-US" altLang="zh-CN" sz="2400" dirty="0" smtClean="0"/>
              <a:t>2 Which sporting hero do you admire? Why?</a:t>
            </a:r>
            <a:endParaRPr lang="en-US" altLang="zh-CN" sz="2400" i="1" dirty="0" smtClean="0">
              <a:solidFill>
                <a:srgbClr val="FF0000"/>
              </a:solidFill>
            </a:endParaRPr>
          </a:p>
        </p:txBody>
      </p:sp>
      <p:sp>
        <p:nvSpPr>
          <p:cNvPr id="13" name="TextBox 12"/>
          <p:cNvSpPr txBox="1"/>
          <p:nvPr/>
        </p:nvSpPr>
        <p:spPr>
          <a:xfrm>
            <a:off x="1428728" y="3160471"/>
            <a:ext cx="6643734" cy="2554545"/>
          </a:xfrm>
          <a:prstGeom prst="rect">
            <a:avLst/>
          </a:prstGeom>
          <a:noFill/>
        </p:spPr>
        <p:txBody>
          <a:bodyPr wrap="square" rtlCol="0">
            <a:spAutoFit/>
          </a:bodyPr>
          <a:lstStyle/>
          <a:p>
            <a:pPr>
              <a:buFont typeface="Arial" pitchFamily="34" charset="0"/>
              <a:buChar char="•"/>
            </a:pPr>
            <a:r>
              <a:rPr lang="en-US" altLang="zh-CN" sz="2000" i="1" dirty="0" smtClean="0">
                <a:solidFill>
                  <a:srgbClr val="FF0000"/>
                </a:solidFill>
              </a:rPr>
              <a:t>The sporting hero I admire most is Lang Ping, a former player of Chinese Women’s Volleyball Team, nicknamed “Iron Hammer”. She is </a:t>
            </a:r>
            <a:r>
              <a:rPr lang="en-US" altLang="zh-CN" sz="2000" b="1" i="1" dirty="0" smtClean="0">
                <a:solidFill>
                  <a:schemeClr val="accent1"/>
                </a:solidFill>
              </a:rPr>
              <a:t>a beloved sporting hero </a:t>
            </a:r>
            <a:r>
              <a:rPr lang="en-US" altLang="zh-CN" sz="2000" i="1" dirty="0" smtClean="0">
                <a:solidFill>
                  <a:srgbClr val="FF0000"/>
                </a:solidFill>
              </a:rPr>
              <a:t>and one of the most respected people in modern Chinese sports history mainly because of her central role in the success of the Chinese Women’s Volleyball Team in the 1980s, including the Gold Medal at the 1984 Olympics, World Championship </a:t>
            </a:r>
            <a:r>
              <a:rPr lang="en-US" altLang="zh-CN" sz="2000" b="1" i="1" dirty="0" smtClean="0">
                <a:solidFill>
                  <a:schemeClr val="accent1"/>
                </a:solidFill>
              </a:rPr>
              <a:t>crown in </a:t>
            </a:r>
            <a:r>
              <a:rPr lang="en-US" altLang="zh-CN" sz="2000" i="1" dirty="0" smtClean="0">
                <a:solidFill>
                  <a:srgbClr val="FF0000"/>
                </a:solidFill>
              </a:rPr>
              <a:t>1982 and World Cup titles in 1981 and 1985.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slide(fromBottom)">
                                      <p:cBhvr>
                                        <p:cTn id="1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357298"/>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endParaRPr lang="zh-CN" altLang="en-US" sz="2400" dirty="0">
                <a:latin typeface="Arial" pitchFamily="34" charset="0"/>
                <a:cs typeface="Arial" pitchFamily="34" charset="0"/>
              </a:endParaRPr>
            </a:p>
          </p:txBody>
        </p:sp>
      </p:gr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214414" y="2071678"/>
            <a:ext cx="5357850" cy="830997"/>
          </a:xfrm>
          <a:prstGeom prst="rect">
            <a:avLst/>
          </a:prstGeom>
          <a:noFill/>
        </p:spPr>
        <p:txBody>
          <a:bodyPr wrap="square" rtlCol="0">
            <a:spAutoFit/>
          </a:bodyPr>
          <a:lstStyle/>
          <a:p>
            <a:pPr marL="252000" indent="-324000"/>
            <a:r>
              <a:rPr lang="en-US" altLang="zh-CN" sz="2400" dirty="0" smtClean="0"/>
              <a:t>1 What are the positive and negative things about being famous?</a:t>
            </a:r>
            <a:endParaRPr lang="zh-CN" altLang="en-US" sz="2400" dirty="0"/>
          </a:p>
        </p:txBody>
      </p:sp>
      <p:grpSp>
        <p:nvGrpSpPr>
          <p:cNvPr id="10" name="组合 9"/>
          <p:cNvGrpSpPr/>
          <p:nvPr/>
        </p:nvGrpSpPr>
        <p:grpSpPr>
          <a:xfrm>
            <a:off x="1500166" y="2786058"/>
            <a:ext cx="5715040" cy="2286016"/>
            <a:chOff x="1285852" y="2786058"/>
            <a:chExt cx="5715040" cy="2286016"/>
          </a:xfrm>
        </p:grpSpPr>
        <p:pic>
          <p:nvPicPr>
            <p:cNvPr id="39" name="图片 38" descr="x5j-1022103.jpg"/>
            <p:cNvPicPr>
              <a:picLocks noChangeAspect="1"/>
            </p:cNvPicPr>
            <p:nvPr/>
          </p:nvPicPr>
          <p:blipFill>
            <a:blip r:embed="rId4" cstate="print"/>
            <a:stretch>
              <a:fillRect/>
            </a:stretch>
          </p:blipFill>
          <p:spPr>
            <a:xfrm>
              <a:off x="3929058" y="2786058"/>
              <a:ext cx="838424" cy="1000108"/>
            </a:xfrm>
            <a:prstGeom prst="rect">
              <a:avLst/>
            </a:prstGeom>
          </p:spPr>
        </p:pic>
        <p:sp>
          <p:nvSpPr>
            <p:cNvPr id="19" name="矩形 18"/>
            <p:cNvSpPr/>
            <p:nvPr/>
          </p:nvSpPr>
          <p:spPr>
            <a:xfrm>
              <a:off x="1285852" y="3133082"/>
              <a:ext cx="5715040" cy="1938992"/>
            </a:xfrm>
            <a:prstGeom prst="rect">
              <a:avLst/>
            </a:prstGeom>
          </p:spPr>
          <p:txBody>
            <a:bodyPr wrap="square">
              <a:spAutoFit/>
            </a:bodyPr>
            <a:lstStyle/>
            <a:p>
              <a:r>
                <a:rPr lang="en-US" altLang="zh-CN" sz="2400" dirty="0" smtClean="0"/>
                <a:t>Positive 1: Fortune</a:t>
              </a:r>
            </a:p>
            <a:p>
              <a:r>
                <a:rPr lang="en-US" altLang="zh-CN" sz="2400" i="1" dirty="0" smtClean="0">
                  <a:solidFill>
                    <a:srgbClr val="FF0000"/>
                  </a:solidFill>
                </a:rPr>
                <a:t>One of the greatest advantages of being famous is that fame generally brings with it lots of fortune. So celebrities usually live a comfortable and even luxurious life. </a:t>
              </a:r>
              <a:endParaRPr lang="en-US" altLang="zh-CN" sz="2400" i="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2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8" name="矩形 17"/>
          <p:cNvSpPr/>
          <p:nvPr/>
        </p:nvSpPr>
        <p:spPr>
          <a:xfrm>
            <a:off x="1142976" y="3037360"/>
            <a:ext cx="7215238" cy="830997"/>
          </a:xfrm>
          <a:prstGeom prst="rect">
            <a:avLst/>
          </a:prstGeom>
        </p:spPr>
        <p:txBody>
          <a:bodyPr wrap="square">
            <a:spAutoFit/>
          </a:bodyPr>
          <a:lstStyle/>
          <a:p>
            <a:r>
              <a:rPr lang="en-US" altLang="zh-CN" sz="2400" dirty="0" smtClean="0"/>
              <a:t>2 Would you make any different arrangements if you were the presenter?</a:t>
            </a:r>
          </a:p>
        </p:txBody>
      </p:sp>
      <p:sp>
        <p:nvSpPr>
          <p:cNvPr id="13" name="TextBox 12"/>
          <p:cNvSpPr txBox="1"/>
          <p:nvPr/>
        </p:nvSpPr>
        <p:spPr>
          <a:xfrm>
            <a:off x="1285852" y="3929066"/>
            <a:ext cx="6429420" cy="1938992"/>
          </a:xfrm>
          <a:prstGeom prst="rect">
            <a:avLst/>
          </a:prstGeom>
          <a:noFill/>
        </p:spPr>
        <p:txBody>
          <a:bodyPr wrap="square" rtlCol="0">
            <a:spAutoFit/>
          </a:bodyPr>
          <a:lstStyle/>
          <a:p>
            <a:r>
              <a:rPr lang="en-US" altLang="zh-CN" sz="2400" b="1" i="1" dirty="0" smtClean="0">
                <a:solidFill>
                  <a:srgbClr val="0070C0"/>
                </a:solidFill>
              </a:rPr>
              <a:t>If I were the presenter</a:t>
            </a:r>
            <a:r>
              <a:rPr lang="en-US" altLang="zh-CN" sz="2400" i="1" dirty="0" smtClean="0">
                <a:solidFill>
                  <a:srgbClr val="FF0000"/>
                </a:solidFill>
              </a:rPr>
              <a:t>, perhaps </a:t>
            </a:r>
            <a:r>
              <a:rPr lang="en-US" altLang="zh-CN" sz="2400" b="1" i="1" dirty="0" smtClean="0">
                <a:solidFill>
                  <a:srgbClr val="0070C0"/>
                </a:solidFill>
              </a:rPr>
              <a:t>I would </a:t>
            </a:r>
            <a:r>
              <a:rPr lang="en-US" altLang="zh-CN" sz="2400" i="1" dirty="0" smtClean="0">
                <a:solidFill>
                  <a:srgbClr val="FF0000"/>
                </a:solidFill>
              </a:rPr>
              <a:t>get up earlier and have a walk in the streets because I would like to see how ordinary people in Barcelona work and live, not just go to those tourist attractions.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5" name="组合 26"/>
          <p:cNvGrpSpPr/>
          <p:nvPr/>
        </p:nvGrpSpPr>
        <p:grpSpPr>
          <a:xfrm>
            <a:off x="785786" y="2023394"/>
            <a:ext cx="7429552" cy="846244"/>
            <a:chOff x="857224" y="1500174"/>
            <a:chExt cx="7072362" cy="846244"/>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7" name="TextBox 6"/>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four conversations and complete the notes.  </a:t>
              </a:r>
            </a:p>
          </p:txBody>
        </p:sp>
      </p:gr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000372"/>
            <a:ext cx="5072098" cy="1200329"/>
          </a:xfrm>
          <a:prstGeom prst="rect">
            <a:avLst/>
          </a:prstGeom>
        </p:spPr>
        <p:txBody>
          <a:bodyPr wrap="square">
            <a:spAutoFit/>
          </a:bodyPr>
          <a:lstStyle/>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p:txBody>
      </p:sp>
      <p:sp>
        <p:nvSpPr>
          <p:cNvPr id="19" name="TextBox 18"/>
          <p:cNvSpPr txBox="1"/>
          <p:nvPr/>
        </p:nvSpPr>
        <p:spPr>
          <a:xfrm>
            <a:off x="1285851" y="2857496"/>
            <a:ext cx="4749117" cy="2954655"/>
          </a:xfrm>
          <a:prstGeom prst="rect">
            <a:avLst/>
          </a:prstGeom>
          <a:noFill/>
        </p:spPr>
        <p:txBody>
          <a:bodyPr wrap="square" rtlCol="0">
            <a:spAutoFit/>
          </a:bodyPr>
          <a:lstStyle/>
          <a:p>
            <a:pPr marL="457200" indent="-457200"/>
            <a:r>
              <a:rPr lang="en-US" altLang="zh-CN" sz="2400" i="1" dirty="0" smtClean="0">
                <a:solidFill>
                  <a:srgbClr val="FF0000"/>
                </a:solidFill>
              </a:rPr>
              <a:t>1) White House </a:t>
            </a:r>
          </a:p>
          <a:p>
            <a:pPr marL="457200" indent="-457200"/>
            <a:r>
              <a:rPr lang="en-US" altLang="zh-CN" sz="2400" i="1" dirty="0" smtClean="0">
                <a:solidFill>
                  <a:srgbClr val="FF0000"/>
                </a:solidFill>
              </a:rPr>
              <a:t>2) tomorrow afternoon </a:t>
            </a:r>
          </a:p>
          <a:p>
            <a:r>
              <a:rPr lang="en-US" altLang="zh-CN" sz="2400" i="1" dirty="0" smtClean="0">
                <a:solidFill>
                  <a:srgbClr val="FF0000"/>
                </a:solidFill>
              </a:rPr>
              <a:t>3) a space flight / a flight into space </a:t>
            </a:r>
          </a:p>
          <a:p>
            <a:r>
              <a:rPr lang="en-US" altLang="zh-CN" sz="2400" i="1" dirty="0" smtClean="0">
                <a:solidFill>
                  <a:srgbClr val="FF0000"/>
                </a:solidFill>
              </a:rPr>
              <a:t>4) next week </a:t>
            </a:r>
          </a:p>
          <a:p>
            <a:r>
              <a:rPr lang="en-US" altLang="zh-CN" sz="2400" i="1" dirty="0" smtClean="0">
                <a:solidFill>
                  <a:srgbClr val="FF0000"/>
                </a:solidFill>
              </a:rPr>
              <a:t>5) her husband </a:t>
            </a:r>
          </a:p>
          <a:p>
            <a:r>
              <a:rPr lang="en-US" altLang="zh-CN" sz="2400" i="1" dirty="0" smtClean="0">
                <a:solidFill>
                  <a:srgbClr val="FF0000"/>
                </a:solidFill>
              </a:rPr>
              <a:t>6) 80 </a:t>
            </a:r>
          </a:p>
          <a:p>
            <a:r>
              <a:rPr lang="en-US" altLang="zh-CN" sz="2400" i="1" dirty="0" smtClean="0">
                <a:solidFill>
                  <a:srgbClr val="FF0000"/>
                </a:solidFill>
              </a:rPr>
              <a:t>7) three or four </a:t>
            </a:r>
          </a:p>
          <a:p>
            <a:endParaRPr lang="zh-CN" altLang="en-US" dirty="0"/>
          </a:p>
        </p:txBody>
      </p:sp>
      <p:sp>
        <p:nvSpPr>
          <p:cNvPr id="20" name="TextBox 19"/>
          <p:cNvSpPr txBox="1"/>
          <p:nvPr/>
        </p:nvSpPr>
        <p:spPr>
          <a:xfrm>
            <a:off x="6072198" y="2857496"/>
            <a:ext cx="2928958" cy="2954655"/>
          </a:xfrm>
          <a:prstGeom prst="rect">
            <a:avLst/>
          </a:prstGeom>
          <a:noFill/>
        </p:spPr>
        <p:txBody>
          <a:bodyPr wrap="square" rtlCol="0">
            <a:spAutoFit/>
          </a:bodyPr>
          <a:lstStyle/>
          <a:p>
            <a:r>
              <a:rPr lang="en-US" altLang="zh-CN" sz="2400" i="1" dirty="0" smtClean="0">
                <a:solidFill>
                  <a:srgbClr val="FF0000"/>
                </a:solidFill>
              </a:rPr>
              <a:t>8) organize </a:t>
            </a:r>
          </a:p>
          <a:p>
            <a:r>
              <a:rPr lang="en-US" altLang="zh-CN" sz="2400" i="1" dirty="0" smtClean="0">
                <a:solidFill>
                  <a:srgbClr val="FF0000"/>
                </a:solidFill>
              </a:rPr>
              <a:t>9) this weekend</a:t>
            </a:r>
          </a:p>
          <a:p>
            <a:r>
              <a:rPr lang="en-US" altLang="zh-CN" sz="2400" i="1" dirty="0" smtClean="0">
                <a:solidFill>
                  <a:srgbClr val="FF0000"/>
                </a:solidFill>
              </a:rPr>
              <a:t>10) restaurant service </a:t>
            </a:r>
          </a:p>
          <a:p>
            <a:r>
              <a:rPr lang="en-US" altLang="zh-CN" sz="2400" i="1" dirty="0" smtClean="0">
                <a:solidFill>
                  <a:srgbClr val="FF0000"/>
                </a:solidFill>
              </a:rPr>
              <a:t>11) French </a:t>
            </a:r>
          </a:p>
          <a:p>
            <a:r>
              <a:rPr lang="en-US" altLang="zh-CN" sz="2400" i="1" dirty="0" smtClean="0">
                <a:solidFill>
                  <a:srgbClr val="FF0000"/>
                </a:solidFill>
              </a:rPr>
              <a:t>12) Paris </a:t>
            </a:r>
          </a:p>
          <a:p>
            <a:r>
              <a:rPr lang="en-US" altLang="zh-CN" sz="2400" i="1" dirty="0" smtClean="0">
                <a:solidFill>
                  <a:srgbClr val="FF0000"/>
                </a:solidFill>
              </a:rPr>
              <a:t>13) directions</a:t>
            </a:r>
          </a:p>
          <a:p>
            <a:r>
              <a:rPr lang="en-US" altLang="zh-CN" sz="2400" i="1" dirty="0" smtClean="0">
                <a:solidFill>
                  <a:srgbClr val="FF0000"/>
                </a:solidFill>
              </a:rPr>
              <a:t>14) book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slide(fromBottom)">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slide(fromBottom)">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9">
                                            <p:txEl>
                                              <p:pRg st="2" end="2"/>
                                            </p:txEl>
                                          </p:spTgt>
                                        </p:tgtEl>
                                        <p:attrNameLst>
                                          <p:attrName>style.visibility</p:attrName>
                                        </p:attrNameLst>
                                      </p:cBhvr>
                                      <p:to>
                                        <p:strVal val="visible"/>
                                      </p:to>
                                    </p:set>
                                    <p:animEffect transition="in" filter="slide(fromBottom)">
                                      <p:cBhvr>
                                        <p:cTn id="22" dur="500"/>
                                        <p:tgtEl>
                                          <p:spTgt spid="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
                                            <p:txEl>
                                              <p:pRg st="3" end="3"/>
                                            </p:txEl>
                                          </p:spTgt>
                                        </p:tgtEl>
                                        <p:attrNameLst>
                                          <p:attrName>style.visibility</p:attrName>
                                        </p:attrNameLst>
                                      </p:cBhvr>
                                      <p:to>
                                        <p:strVal val="visible"/>
                                      </p:to>
                                    </p:set>
                                    <p:animEffect transition="in" filter="slide(fromBottom)">
                                      <p:cBhvr>
                                        <p:cTn id="27" dur="500"/>
                                        <p:tgtEl>
                                          <p:spTgt spid="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9">
                                            <p:txEl>
                                              <p:pRg st="4" end="4"/>
                                            </p:txEl>
                                          </p:spTgt>
                                        </p:tgtEl>
                                        <p:attrNameLst>
                                          <p:attrName>style.visibility</p:attrName>
                                        </p:attrNameLst>
                                      </p:cBhvr>
                                      <p:to>
                                        <p:strVal val="visible"/>
                                      </p:to>
                                    </p:set>
                                    <p:animEffect transition="in" filter="slide(fromBottom)">
                                      <p:cBhvr>
                                        <p:cTn id="32" dur="500"/>
                                        <p:tgtEl>
                                          <p:spTgt spid="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9">
                                            <p:txEl>
                                              <p:pRg st="5" end="5"/>
                                            </p:txEl>
                                          </p:spTgt>
                                        </p:tgtEl>
                                        <p:attrNameLst>
                                          <p:attrName>style.visibility</p:attrName>
                                        </p:attrNameLst>
                                      </p:cBhvr>
                                      <p:to>
                                        <p:strVal val="visible"/>
                                      </p:to>
                                    </p:set>
                                    <p:animEffect transition="in" filter="slide(fromBottom)">
                                      <p:cBhvr>
                                        <p:cTn id="37" dur="500"/>
                                        <p:tgtEl>
                                          <p:spTgt spid="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9">
                                            <p:txEl>
                                              <p:pRg st="6" end="6"/>
                                            </p:txEl>
                                          </p:spTgt>
                                        </p:tgtEl>
                                        <p:attrNameLst>
                                          <p:attrName>style.visibility</p:attrName>
                                        </p:attrNameLst>
                                      </p:cBhvr>
                                      <p:to>
                                        <p:strVal val="visible"/>
                                      </p:to>
                                    </p:set>
                                    <p:animEffect transition="in" filter="slide(fromBottom)">
                                      <p:cBhvr>
                                        <p:cTn id="42" dur="500"/>
                                        <p:tgtEl>
                                          <p:spTgt spid="1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slide(fromBottom)">
                                      <p:cBhvr>
                                        <p:cTn id="47" dur="500"/>
                                        <p:tgtEl>
                                          <p:spTgt spid="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0">
                                            <p:txEl>
                                              <p:pRg st="1" end="1"/>
                                            </p:txEl>
                                          </p:spTgt>
                                        </p:tgtEl>
                                        <p:attrNameLst>
                                          <p:attrName>style.visibility</p:attrName>
                                        </p:attrNameLst>
                                      </p:cBhvr>
                                      <p:to>
                                        <p:strVal val="visible"/>
                                      </p:to>
                                    </p:set>
                                    <p:animEffect transition="in" filter="slide(fromBottom)">
                                      <p:cBhvr>
                                        <p:cTn id="52" dur="500"/>
                                        <p:tgtEl>
                                          <p:spTgt spid="20">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0">
                                            <p:txEl>
                                              <p:pRg st="2" end="2"/>
                                            </p:txEl>
                                          </p:spTgt>
                                        </p:tgtEl>
                                        <p:attrNameLst>
                                          <p:attrName>style.visibility</p:attrName>
                                        </p:attrNameLst>
                                      </p:cBhvr>
                                      <p:to>
                                        <p:strVal val="visible"/>
                                      </p:to>
                                    </p:set>
                                    <p:animEffect transition="in" filter="slide(fromBottom)">
                                      <p:cBhvr>
                                        <p:cTn id="57" dur="500"/>
                                        <p:tgtEl>
                                          <p:spTgt spid="2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0">
                                            <p:txEl>
                                              <p:pRg st="3" end="3"/>
                                            </p:txEl>
                                          </p:spTgt>
                                        </p:tgtEl>
                                        <p:attrNameLst>
                                          <p:attrName>style.visibility</p:attrName>
                                        </p:attrNameLst>
                                      </p:cBhvr>
                                      <p:to>
                                        <p:strVal val="visible"/>
                                      </p:to>
                                    </p:set>
                                    <p:animEffect transition="in" filter="slide(fromBottom)">
                                      <p:cBhvr>
                                        <p:cTn id="62" dur="500"/>
                                        <p:tgtEl>
                                          <p:spTgt spid="20">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0">
                                            <p:txEl>
                                              <p:pRg st="4" end="4"/>
                                            </p:txEl>
                                          </p:spTgt>
                                        </p:tgtEl>
                                        <p:attrNameLst>
                                          <p:attrName>style.visibility</p:attrName>
                                        </p:attrNameLst>
                                      </p:cBhvr>
                                      <p:to>
                                        <p:strVal val="visible"/>
                                      </p:to>
                                    </p:set>
                                    <p:animEffect transition="in" filter="slide(fromBottom)">
                                      <p:cBhvr>
                                        <p:cTn id="67" dur="500"/>
                                        <p:tgtEl>
                                          <p:spTgt spid="20">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20">
                                            <p:txEl>
                                              <p:pRg st="5" end="5"/>
                                            </p:txEl>
                                          </p:spTgt>
                                        </p:tgtEl>
                                        <p:attrNameLst>
                                          <p:attrName>style.visibility</p:attrName>
                                        </p:attrNameLst>
                                      </p:cBhvr>
                                      <p:to>
                                        <p:strVal val="visible"/>
                                      </p:to>
                                    </p:set>
                                    <p:animEffect transition="in" filter="slide(fromBottom)">
                                      <p:cBhvr>
                                        <p:cTn id="72" dur="500"/>
                                        <p:tgtEl>
                                          <p:spTgt spid="20">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20">
                                            <p:txEl>
                                              <p:pRg st="6" end="6"/>
                                            </p:txEl>
                                          </p:spTgt>
                                        </p:tgtEl>
                                        <p:attrNameLst>
                                          <p:attrName>style.visibility</p:attrName>
                                        </p:attrNameLst>
                                      </p:cBhvr>
                                      <p:to>
                                        <p:strVal val="visible"/>
                                      </p:to>
                                    </p:set>
                                    <p:animEffect transition="in" filter="slide(fromBottom)">
                                      <p:cBhvr>
                                        <p:cTn id="77"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28802"/>
            <a:ext cx="7482950" cy="830997"/>
            <a:chOff x="857224" y="1405582"/>
            <a:chExt cx="7123193" cy="830997"/>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7" name="TextBox 6"/>
            <p:cNvSpPr txBox="1"/>
            <p:nvPr/>
          </p:nvSpPr>
          <p:spPr>
            <a:xfrm>
              <a:off x="1265245" y="1405582"/>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conversations again and write R for </a:t>
              </a:r>
              <a:r>
                <a:rPr lang="en-US" altLang="zh-CN" sz="2400" i="1" dirty="0" smtClean="0">
                  <a:latin typeface="Arial" pitchFamily="34" charset="0"/>
                  <a:cs typeface="Arial" pitchFamily="34" charset="0"/>
                </a:rPr>
                <a:t>requests</a:t>
              </a:r>
              <a:r>
                <a:rPr lang="en-US" altLang="zh-CN" sz="2400" dirty="0" smtClean="0">
                  <a:latin typeface="Arial" pitchFamily="34" charset="0"/>
                  <a:cs typeface="Arial" pitchFamily="34" charset="0"/>
                </a:rPr>
                <a:t> and O for </a:t>
              </a:r>
              <a:r>
                <a:rPr lang="en-US" altLang="zh-CN" sz="2400" i="1" dirty="0" smtClean="0">
                  <a:latin typeface="Arial" pitchFamily="34" charset="0"/>
                  <a:cs typeface="Arial" pitchFamily="34" charset="0"/>
                </a:rPr>
                <a:t>offers</a:t>
              </a:r>
              <a:r>
                <a:rPr lang="en-US" altLang="zh-CN" sz="2400" dirty="0" smtClean="0">
                  <a:latin typeface="Arial" pitchFamily="34" charset="0"/>
                  <a:cs typeface="Arial" pitchFamily="34" charset="0"/>
                </a:rPr>
                <a:t>.  </a:t>
              </a:r>
            </a:p>
          </p:txBody>
        </p:sp>
      </p:gr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000372"/>
            <a:ext cx="6000792" cy="830997"/>
          </a:xfrm>
          <a:prstGeom prst="rect">
            <a:avLst/>
          </a:prstGeom>
        </p:spPr>
        <p:txBody>
          <a:bodyPr wrap="square">
            <a:spAutoFit/>
          </a:bodyPr>
          <a:lstStyle/>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p:txBody>
      </p:sp>
      <p:sp>
        <p:nvSpPr>
          <p:cNvPr id="14" name="TextBox 13"/>
          <p:cNvSpPr txBox="1"/>
          <p:nvPr/>
        </p:nvSpPr>
        <p:spPr>
          <a:xfrm>
            <a:off x="1357290" y="3000372"/>
            <a:ext cx="2428892" cy="2677656"/>
          </a:xfrm>
          <a:prstGeom prst="rect">
            <a:avLst/>
          </a:prstGeom>
          <a:noFill/>
        </p:spPr>
        <p:txBody>
          <a:bodyPr wrap="square" rtlCol="0">
            <a:spAutoFit/>
          </a:bodyPr>
          <a:lstStyle/>
          <a:p>
            <a:r>
              <a:rPr lang="pt-BR" altLang="zh-CN" sz="2400" i="1" dirty="0" smtClean="0">
                <a:solidFill>
                  <a:srgbClr val="FF0000"/>
                </a:solidFill>
              </a:rPr>
              <a:t>1 R </a:t>
            </a:r>
          </a:p>
          <a:p>
            <a:r>
              <a:rPr lang="pt-BR" altLang="zh-CN" sz="2400" i="1" dirty="0" smtClean="0">
                <a:solidFill>
                  <a:srgbClr val="FF0000"/>
                </a:solidFill>
              </a:rPr>
              <a:t>2 R </a:t>
            </a:r>
          </a:p>
          <a:p>
            <a:r>
              <a:rPr lang="pt-BR" altLang="zh-CN" sz="2400" i="1" dirty="0" smtClean="0">
                <a:solidFill>
                  <a:srgbClr val="FF0000"/>
                </a:solidFill>
              </a:rPr>
              <a:t>3 O </a:t>
            </a:r>
          </a:p>
          <a:p>
            <a:r>
              <a:rPr lang="pt-BR" altLang="zh-CN" sz="2400" i="1" dirty="0" smtClean="0">
                <a:solidFill>
                  <a:srgbClr val="FF0000"/>
                </a:solidFill>
              </a:rPr>
              <a:t>4 R </a:t>
            </a:r>
          </a:p>
          <a:p>
            <a:r>
              <a:rPr lang="pt-BR" altLang="zh-CN" sz="2400" i="1" dirty="0" smtClean="0">
                <a:solidFill>
                  <a:srgbClr val="FF0000"/>
                </a:solidFill>
              </a:rPr>
              <a:t>5 O</a:t>
            </a:r>
          </a:p>
          <a:p>
            <a:r>
              <a:rPr lang="pt-BR" altLang="zh-CN" sz="2400" i="1" dirty="0" smtClean="0">
                <a:solidFill>
                  <a:srgbClr val="FF0000"/>
                </a:solidFill>
              </a:rPr>
              <a:t>6 O </a:t>
            </a:r>
          </a:p>
          <a:p>
            <a:endParaRPr lang="zh-CN" altLang="en-US" sz="2400" i="1" dirty="0">
              <a:solidFill>
                <a:srgbClr val="FF0000"/>
              </a:solidFill>
            </a:endParaRPr>
          </a:p>
        </p:txBody>
      </p:sp>
      <p:pic>
        <p:nvPicPr>
          <p:cNvPr id="16" name="图片 15" descr="第四单元图像_页面_10_图像_0001.jpg"/>
          <p:cNvPicPr>
            <a:picLocks noChangeAspect="1"/>
          </p:cNvPicPr>
          <p:nvPr/>
        </p:nvPicPr>
        <p:blipFill>
          <a:blip r:embed="rId4"/>
          <a:stretch>
            <a:fillRect/>
          </a:stretch>
        </p:blipFill>
        <p:spPr>
          <a:xfrm>
            <a:off x="3143240" y="2928934"/>
            <a:ext cx="3054096" cy="2740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slide(fromBottom)">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slide(fromBottom)">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slide(fromBottom)">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slide(fromBottom)">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slide(fromBottom)">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slide(fromBottom)">
                                      <p:cBhvr>
                                        <p:cTn id="3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000240"/>
          <a:ext cx="8286808" cy="4511049"/>
        </p:xfrm>
        <a:graphic>
          <a:graphicData uri="http://schemas.openxmlformats.org/drawingml/2006/table">
            <a:tbl>
              <a:tblPr firstRow="1" bandRow="1">
                <a:tableStyleId>{F2DE63D5-997A-4646-A377-4702673A728D}</a:tableStyleId>
              </a:tblPr>
              <a:tblGrid>
                <a:gridCol w="8286808"/>
              </a:tblGrid>
              <a:tr h="396249">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r h="4032883">
                <a:tc>
                  <a:txBody>
                    <a:bodyPr/>
                    <a:lstStyle/>
                    <a:p>
                      <a:r>
                        <a:rPr lang="en-US" altLang="zh-CN" sz="2400" b="1" dirty="0" smtClean="0"/>
                        <a:t>Making</a:t>
                      </a:r>
                      <a:r>
                        <a:rPr lang="en-US" altLang="zh-CN" sz="2400" b="1" baseline="0" dirty="0" smtClean="0"/>
                        <a:t> requests and offers</a:t>
                      </a:r>
                      <a:endParaRPr lang="en-US" altLang="zh-CN" sz="2400" b="1" dirty="0" smtClean="0"/>
                    </a:p>
                    <a:p>
                      <a:pPr>
                        <a:buClr>
                          <a:srgbClr val="993300"/>
                        </a:buClr>
                        <a:buSzPct val="60000"/>
                        <a:buFont typeface="Wingdings" pitchFamily="2" charset="2"/>
                        <a:buNone/>
                      </a:pPr>
                      <a:endParaRPr lang="en-US" altLang="zh-CN" sz="2400" b="0" dirty="0" smtClean="0">
                        <a:solidFill>
                          <a:schemeClr val="tx1"/>
                        </a:solidFill>
                      </a:endParaRPr>
                    </a:p>
                    <a:p>
                      <a:pPr>
                        <a:buClr>
                          <a:srgbClr val="993300"/>
                        </a:buClr>
                        <a:buSzPct val="60000"/>
                        <a:buFont typeface="Wingdings" pitchFamily="2" charset="2"/>
                        <a:buNone/>
                      </a:pPr>
                      <a:r>
                        <a:rPr lang="en-US" altLang="zh-CN" sz="2400" b="0" dirty="0" smtClean="0">
                          <a:solidFill>
                            <a:schemeClr val="tx1"/>
                          </a:solidFill>
                        </a:rPr>
                        <a:t>The request </a:t>
                      </a:r>
                      <a:r>
                        <a:rPr lang="en-US" altLang="zh-CN" sz="2400" b="0" i="1" dirty="0" smtClean="0">
                          <a:solidFill>
                            <a:srgbClr val="FF0000"/>
                          </a:solidFill>
                        </a:rPr>
                        <a:t>Could you …? </a:t>
                      </a:r>
                      <a:r>
                        <a:rPr lang="en-US" altLang="zh-CN" sz="2400" b="0" dirty="0" smtClean="0">
                          <a:solidFill>
                            <a:schemeClr val="tx1"/>
                          </a:solidFill>
                        </a:rPr>
                        <a:t>sounds more polite than </a:t>
                      </a:r>
                      <a:r>
                        <a:rPr lang="en-US" altLang="zh-CN" sz="2400" b="0" i="1" dirty="0" smtClean="0">
                          <a:solidFill>
                            <a:srgbClr val="FF0000"/>
                          </a:solidFill>
                        </a:rPr>
                        <a:t>Can you …?</a:t>
                      </a:r>
                    </a:p>
                    <a:p>
                      <a:pPr>
                        <a:buClrTx/>
                        <a:buSzPct val="60000"/>
                        <a:buFont typeface="Wingdings" pitchFamily="2" charset="2"/>
                        <a:buChar char="l"/>
                      </a:pPr>
                      <a:r>
                        <a:rPr lang="en-US" altLang="zh-CN" sz="2400" b="0" dirty="0" smtClean="0">
                          <a:solidFill>
                            <a:schemeClr val="tx1"/>
                          </a:solidFill>
                        </a:rPr>
                        <a:t> Second, if the response to the request </a:t>
                      </a:r>
                      <a:r>
                        <a:rPr lang="en-US" altLang="zh-CN" sz="2400" b="0" i="1" dirty="0" smtClean="0">
                          <a:solidFill>
                            <a:srgbClr val="FF0000"/>
                          </a:solidFill>
                        </a:rPr>
                        <a:t>Would you mind giving me your dictionary?</a:t>
                      </a:r>
                      <a:r>
                        <a:rPr lang="en-US" altLang="zh-CN" sz="2400" b="0" dirty="0" smtClean="0">
                          <a:solidFill>
                            <a:schemeClr val="tx1"/>
                          </a:solidFill>
                        </a:rPr>
                        <a:t> is </a:t>
                      </a:r>
                      <a:r>
                        <a:rPr lang="en-US" altLang="zh-CN" sz="2400" b="0" i="1" dirty="0" smtClean="0">
                          <a:solidFill>
                            <a:srgbClr val="FF0000"/>
                          </a:solidFill>
                        </a:rPr>
                        <a:t>No, I don’t mind</a:t>
                      </a:r>
                      <a:r>
                        <a:rPr lang="en-US" altLang="zh-CN" sz="2400" b="0" dirty="0" smtClean="0">
                          <a:solidFill>
                            <a:schemeClr val="tx1"/>
                          </a:solidFill>
                        </a:rPr>
                        <a:t>, it is a positive response, meaning that I will lend you my dictionary; if the response is </a:t>
                      </a:r>
                      <a:r>
                        <a:rPr lang="en-US" altLang="zh-CN" sz="2400" b="0" i="1" dirty="0" smtClean="0">
                          <a:solidFill>
                            <a:srgbClr val="FF0000"/>
                          </a:solidFill>
                        </a:rPr>
                        <a:t>Yes</a:t>
                      </a:r>
                      <a:r>
                        <a:rPr lang="en-US" altLang="zh-CN" sz="2400" b="0" dirty="0" smtClean="0">
                          <a:solidFill>
                            <a:schemeClr val="tx1"/>
                          </a:solidFill>
                        </a:rPr>
                        <a:t>, it is a negative response, meaning that I don’t want to lend you my dictionary. </a:t>
                      </a:r>
                    </a:p>
                    <a:p>
                      <a:pPr>
                        <a:buClrTx/>
                        <a:buSzPct val="60000"/>
                        <a:buFont typeface="Wingdings" pitchFamily="2" charset="2"/>
                        <a:buChar char="l"/>
                      </a:pPr>
                      <a:r>
                        <a:rPr lang="en-US" altLang="zh-CN" sz="2400" b="0" dirty="0" smtClean="0">
                          <a:solidFill>
                            <a:schemeClr val="tx1"/>
                          </a:solidFill>
                        </a:rPr>
                        <a:t> Third, the structure </a:t>
                      </a:r>
                      <a:r>
                        <a:rPr lang="en-US" altLang="zh-CN" sz="2400" b="0" i="1" dirty="0" smtClean="0">
                          <a:solidFill>
                            <a:srgbClr val="FF0000"/>
                          </a:solidFill>
                        </a:rPr>
                        <a:t>Do you mind if …? </a:t>
                      </a:r>
                      <a:r>
                        <a:rPr lang="en-US" altLang="zh-CN" sz="2400" b="0" dirty="0" smtClean="0">
                          <a:solidFill>
                            <a:schemeClr val="tx1"/>
                          </a:solidFill>
                        </a:rPr>
                        <a:t>is followed by the verb in the present tense, but </a:t>
                      </a:r>
                      <a:r>
                        <a:rPr lang="en-US" altLang="zh-CN" sz="2400" b="0" i="1" dirty="0" smtClean="0">
                          <a:solidFill>
                            <a:srgbClr val="FF0000"/>
                          </a:solidFill>
                        </a:rPr>
                        <a:t>Would you mind if …? </a:t>
                      </a:r>
                      <a:r>
                        <a:rPr lang="en-US" altLang="zh-CN" sz="2400" b="0" dirty="0" smtClean="0">
                          <a:solidFill>
                            <a:schemeClr val="tx1"/>
                          </a:solidFill>
                        </a:rPr>
                        <a:t>is followed by the verb in the past tense.</a:t>
                      </a:r>
                      <a:endParaRPr lang="en-US" altLang="zh-CN" sz="2000" b="1" dirty="0" smtClean="0">
                        <a:solidFill>
                          <a:schemeClr val="accent1"/>
                        </a:solidFill>
                      </a:endParaRPr>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071546"/>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517680"/>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sp>
        <p:nvSpPr>
          <p:cNvPr id="10" name="TextBox 9"/>
          <p:cNvSpPr txBox="1"/>
          <p:nvPr/>
        </p:nvSpPr>
        <p:spPr>
          <a:xfrm>
            <a:off x="714348" y="2857496"/>
            <a:ext cx="2571768" cy="400110"/>
          </a:xfrm>
          <a:prstGeom prst="rect">
            <a:avLst/>
          </a:prstGeom>
          <a:noFill/>
          <a:effectLst>
            <a:outerShdw blurRad="50800" dist="38100" dir="5400000" algn="t" rotWithShape="0">
              <a:prstClr val="black">
                <a:alpha val="40000"/>
              </a:prstClr>
            </a:outerShdw>
          </a:effectLst>
        </p:spPr>
        <p:txBody>
          <a:bodyPr wrap="square" rtlCol="0">
            <a:spAutoFit/>
          </a:bodyPr>
          <a:lstStyle/>
          <a:p>
            <a:pPr>
              <a:buClr>
                <a:srgbClr val="993300"/>
              </a:buClr>
              <a:buSzPct val="60000"/>
              <a:buFont typeface="Wingdings" pitchFamily="2" charset="2"/>
              <a:buNone/>
            </a:pPr>
            <a:r>
              <a:rPr lang="en-US" altLang="zh-CN" sz="2000" b="1" i="1" dirty="0" smtClean="0"/>
              <a:t>Making a request: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037414"/>
          <a:ext cx="7858180" cy="4391982"/>
        </p:xfrm>
        <a:graphic>
          <a:graphicData uri="http://schemas.openxmlformats.org/drawingml/2006/table">
            <a:tbl>
              <a:tblPr firstRow="1" bandRow="1">
                <a:tableStyleId>{F2DE63D5-997A-4646-A377-4702673A728D}</a:tableStyleId>
              </a:tblPr>
              <a:tblGrid>
                <a:gridCol w="7858180"/>
              </a:tblGrid>
              <a:tr h="464193">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r h="1249751">
                <a:tc>
                  <a:txBody>
                    <a:bodyPr/>
                    <a:lstStyle/>
                    <a:p>
                      <a:r>
                        <a:rPr lang="en-US" altLang="zh-CN" sz="2400" b="1" dirty="0" smtClean="0"/>
                        <a:t>Making requests and offers</a:t>
                      </a:r>
                    </a:p>
                  </a:txBody>
                  <a:tcPr/>
                </a:tc>
              </a:tr>
              <a:tr h="2678038">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071546"/>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517680"/>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14348" y="3357562"/>
          <a:ext cx="7858180" cy="3334706"/>
        </p:xfrm>
        <a:graphic>
          <a:graphicData uri="http://schemas.openxmlformats.org/drawingml/2006/table">
            <a:tbl>
              <a:tblPr firstRow="1" bandRow="1">
                <a:tableStyleId>{0505E3EF-67EA-436B-97B2-0124C06EBD24}</a:tableStyleId>
              </a:tblPr>
              <a:tblGrid>
                <a:gridCol w="3286148"/>
                <a:gridCol w="4572032"/>
              </a:tblGrid>
              <a:tr h="500066">
                <a:tc>
                  <a:txBody>
                    <a:bodyPr/>
                    <a:lstStyle/>
                    <a:p>
                      <a:pPr algn="ctr"/>
                      <a:r>
                        <a:rPr lang="en-US" altLang="zh-CN" sz="2000" b="1" dirty="0" smtClean="0"/>
                        <a:t>Offers</a:t>
                      </a:r>
                      <a:endParaRPr lang="zh-CN" altLang="en-US" sz="2000" b="1" dirty="0"/>
                    </a:p>
                  </a:txBody>
                  <a:tcPr/>
                </a:tc>
                <a:tc>
                  <a:txBody>
                    <a:bodyPr/>
                    <a:lstStyle/>
                    <a:p>
                      <a:pPr algn="ctr"/>
                      <a:r>
                        <a:rPr lang="en-US" altLang="zh-CN" sz="2000" b="1" dirty="0" smtClean="0"/>
                        <a:t>Responses to offers</a:t>
                      </a:r>
                      <a:endParaRPr lang="zh-CN" altLang="en-US" sz="2000" b="1" dirty="0"/>
                    </a:p>
                  </a:txBody>
                  <a:tcPr/>
                </a:tc>
              </a:tr>
              <a:tr h="2376866">
                <a:tc>
                  <a:txBody>
                    <a:bodyPr/>
                    <a:lstStyle/>
                    <a:p>
                      <a:pPr>
                        <a:buFont typeface="Arial" pitchFamily="34" charset="0"/>
                        <a:buChar char="•"/>
                      </a:pPr>
                      <a:r>
                        <a:rPr lang="en-US" altLang="zh-CN" sz="2000" kern="1200" dirty="0" smtClean="0">
                          <a:solidFill>
                            <a:schemeClr val="dk1"/>
                          </a:solidFill>
                          <a:latin typeface="+mn-lt"/>
                          <a:ea typeface="+mn-ea"/>
                          <a:cs typeface="+mn-cs"/>
                        </a:rPr>
                        <a:t>Can</a:t>
                      </a:r>
                      <a:r>
                        <a:rPr lang="en-US" altLang="zh-CN" sz="2000" kern="1200" baseline="0" dirty="0" smtClean="0">
                          <a:solidFill>
                            <a:schemeClr val="dk1"/>
                          </a:solidFill>
                          <a:latin typeface="+mn-lt"/>
                          <a:ea typeface="+mn-ea"/>
                          <a:cs typeface="+mn-cs"/>
                        </a:rPr>
                        <a:t> I help you?</a:t>
                      </a:r>
                    </a:p>
                    <a:p>
                      <a:pPr>
                        <a:buFont typeface="Arial" pitchFamily="34" charset="0"/>
                        <a:buChar char="•"/>
                      </a:pPr>
                      <a:r>
                        <a:rPr lang="en-US" altLang="zh-CN" sz="2000" kern="1200" baseline="0" dirty="0" smtClean="0">
                          <a:solidFill>
                            <a:schemeClr val="dk1"/>
                          </a:solidFill>
                          <a:latin typeface="+mn-lt"/>
                          <a:ea typeface="+mn-ea"/>
                          <a:cs typeface="+mn-cs"/>
                        </a:rPr>
                        <a:t>Can I help you?</a:t>
                      </a:r>
                    </a:p>
                    <a:p>
                      <a:pPr>
                        <a:buFont typeface="Arial" pitchFamily="34" charset="0"/>
                        <a:buChar char="•"/>
                      </a:pPr>
                      <a:r>
                        <a:rPr lang="en-US" altLang="zh-CN" sz="2000" kern="1200" baseline="0" dirty="0" smtClean="0">
                          <a:solidFill>
                            <a:schemeClr val="dk1"/>
                          </a:solidFill>
                          <a:latin typeface="+mn-lt"/>
                          <a:ea typeface="+mn-ea"/>
                          <a:cs typeface="+mn-cs"/>
                        </a:rPr>
                        <a:t>Shall I turn on the TV for you?</a:t>
                      </a:r>
                    </a:p>
                    <a:p>
                      <a:pPr>
                        <a:buFont typeface="Arial" pitchFamily="34" charset="0"/>
                        <a:buChar char="•"/>
                      </a:pPr>
                      <a:r>
                        <a:rPr lang="en-US" altLang="zh-CN" sz="2000" kern="1200" baseline="0" dirty="0" smtClean="0">
                          <a:solidFill>
                            <a:schemeClr val="dk1"/>
                          </a:solidFill>
                          <a:latin typeface="+mn-lt"/>
                          <a:ea typeface="+mn-ea"/>
                          <a:cs typeface="+mn-cs"/>
                        </a:rPr>
                        <a:t>Would you like another cup of tea?</a:t>
                      </a:r>
                    </a:p>
                    <a:p>
                      <a:pPr>
                        <a:buFont typeface="Arial" pitchFamily="34" charset="0"/>
                        <a:buChar char="•"/>
                      </a:pPr>
                      <a:r>
                        <a:rPr lang="en-US" altLang="zh-CN" sz="2000" kern="1200" baseline="0" dirty="0" smtClean="0">
                          <a:solidFill>
                            <a:schemeClr val="dk1"/>
                          </a:solidFill>
                          <a:latin typeface="+mn-lt"/>
                          <a:ea typeface="+mn-ea"/>
                          <a:cs typeface="+mn-cs"/>
                        </a:rPr>
                        <a:t>Would you like me to answer the phone?</a:t>
                      </a:r>
                    </a:p>
                    <a:p>
                      <a:pPr>
                        <a:buFont typeface="Arial" pitchFamily="34" charset="0"/>
                        <a:buChar char="•"/>
                      </a:pPr>
                      <a:r>
                        <a:rPr lang="en-US" altLang="zh-CN" sz="2000" kern="1200" baseline="0" dirty="0" smtClean="0">
                          <a:solidFill>
                            <a:schemeClr val="dk1"/>
                          </a:solidFill>
                          <a:latin typeface="+mn-lt"/>
                          <a:ea typeface="+mn-ea"/>
                          <a:cs typeface="+mn-cs"/>
                        </a:rPr>
                        <a:t>I’ll type the letter for you, if you like.</a:t>
                      </a:r>
                    </a:p>
                  </a:txBody>
                  <a:tcPr/>
                </a:tc>
                <a:tc>
                  <a:txBody>
                    <a:bodyPr/>
                    <a:lstStyle/>
                    <a:p>
                      <a:r>
                        <a:rPr lang="en-US" altLang="zh-CN" sz="2000" kern="1200" baseline="0" dirty="0" smtClean="0">
                          <a:solidFill>
                            <a:schemeClr val="dk1"/>
                          </a:solidFill>
                          <a:latin typeface="+mn-lt"/>
                          <a:ea typeface="+mn-ea"/>
                          <a:cs typeface="+mn-cs"/>
                        </a:rPr>
                        <a:t>• Yes, please. I’d like to rent a car for four. • No, thanks. I’m just looking.</a:t>
                      </a:r>
                    </a:p>
                    <a:p>
                      <a:r>
                        <a:rPr lang="en-US" altLang="zh-CN" sz="2000" kern="1200" baseline="0" dirty="0" smtClean="0">
                          <a:solidFill>
                            <a:schemeClr val="dk1"/>
                          </a:solidFill>
                          <a:latin typeface="+mn-lt"/>
                          <a:ea typeface="+mn-ea"/>
                          <a:cs typeface="+mn-cs"/>
                        </a:rPr>
                        <a:t>• Yes, please. That would be very kind of you.</a:t>
                      </a:r>
                    </a:p>
                    <a:p>
                      <a:r>
                        <a:rPr lang="en-US" altLang="zh-CN" sz="2000" kern="1200" baseline="0" dirty="0" smtClean="0">
                          <a:solidFill>
                            <a:schemeClr val="dk1"/>
                          </a:solidFill>
                          <a:latin typeface="+mn-lt"/>
                          <a:ea typeface="+mn-ea"/>
                          <a:cs typeface="+mn-cs"/>
                        </a:rPr>
                        <a:t>• Yes, please. / No, thanks.</a:t>
                      </a:r>
                    </a:p>
                    <a:p>
                      <a:r>
                        <a:rPr lang="en-US" altLang="zh-CN" sz="2000" kern="1200" baseline="0" dirty="0" smtClean="0">
                          <a:solidFill>
                            <a:schemeClr val="dk1"/>
                          </a:solidFill>
                          <a:latin typeface="+mn-lt"/>
                          <a:ea typeface="+mn-ea"/>
                          <a:cs typeface="+mn-cs"/>
                        </a:rPr>
                        <a:t>• If you could. / If you wouldn’t mind. </a:t>
                      </a:r>
                    </a:p>
                    <a:p>
                      <a:r>
                        <a:rPr lang="en-US" altLang="zh-CN" sz="2000" kern="1200" baseline="0" dirty="0" smtClean="0">
                          <a:solidFill>
                            <a:schemeClr val="dk1"/>
                          </a:solidFill>
                          <a:latin typeface="+mn-lt"/>
                          <a:ea typeface="+mn-ea"/>
                          <a:cs typeface="+mn-cs"/>
                        </a:rPr>
                        <a:t>• It’s OK, I can do it. / Don’t worry, I’ll do it.</a:t>
                      </a:r>
                    </a:p>
                  </a:txBody>
                  <a:tcPr/>
                </a:tc>
              </a:tr>
            </a:tbl>
          </a:graphicData>
        </a:graphic>
      </p:graphicFrame>
      <p:sp>
        <p:nvSpPr>
          <p:cNvPr id="10" name="TextBox 9"/>
          <p:cNvSpPr txBox="1"/>
          <p:nvPr/>
        </p:nvSpPr>
        <p:spPr>
          <a:xfrm>
            <a:off x="714348" y="2857496"/>
            <a:ext cx="2571768" cy="400110"/>
          </a:xfrm>
          <a:prstGeom prst="rect">
            <a:avLst/>
          </a:prstGeom>
          <a:noFill/>
          <a:effectLst>
            <a:outerShdw blurRad="50800" dist="38100" dir="5400000" algn="t" rotWithShape="0">
              <a:prstClr val="black">
                <a:alpha val="40000"/>
              </a:prstClr>
            </a:outerShdw>
          </a:effectLst>
        </p:spPr>
        <p:txBody>
          <a:bodyPr wrap="square" rtlCol="0">
            <a:spAutoFit/>
          </a:bodyPr>
          <a:lstStyle/>
          <a:p>
            <a:pPr>
              <a:buClr>
                <a:srgbClr val="993300"/>
              </a:buClr>
              <a:buSzPct val="60000"/>
              <a:buFont typeface="Wingdings" pitchFamily="2" charset="2"/>
              <a:buNone/>
            </a:pPr>
            <a:r>
              <a:rPr lang="en-US" altLang="zh-CN" sz="2000" b="1" i="1" dirty="0" smtClean="0"/>
              <a:t>Offers and responses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357430"/>
            <a:ext cx="6587263" cy="984885"/>
          </a:xfrm>
          <a:prstGeom prst="rect">
            <a:avLst/>
          </a:prstGeom>
          <a:noFill/>
        </p:spPr>
        <p:txBody>
          <a:bodyPr wrap="square" rtlCol="0">
            <a:spAutoFit/>
          </a:bodyPr>
          <a:lstStyle/>
          <a:p>
            <a:r>
              <a:rPr lang="en-US" altLang="zh-CN" sz="2400" b="1" dirty="0" smtClean="0"/>
              <a:t>Situation 1</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2738144"/>
          <a:ext cx="6429420" cy="3977004"/>
        </p:xfrm>
        <a:graphic>
          <a:graphicData uri="http://schemas.openxmlformats.org/drawingml/2006/table">
            <a:tbl>
              <a:tblPr firstRow="1" bandRow="1">
                <a:tableStyleId>{F5AB1C69-6EDB-4FF4-983F-18BD219EF322}</a:tableStyleId>
              </a:tblPr>
              <a:tblGrid>
                <a:gridCol w="6429420"/>
              </a:tblGrid>
              <a:tr h="6025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Booking tickets for the theater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4428">
                <a:tc>
                  <a:txBody>
                    <a:bodyPr/>
                    <a:lstStyle/>
                    <a:p>
                      <a:r>
                        <a:rPr lang="en-US" altLang="zh-CN" sz="2400" b="0" kern="1200" baseline="0" dirty="0" smtClean="0">
                          <a:solidFill>
                            <a:schemeClr val="dk1"/>
                          </a:solidFill>
                          <a:latin typeface="+mn-lt"/>
                          <a:ea typeface="+mn-ea"/>
                          <a:cs typeface="+mn-cs"/>
                        </a:rPr>
                        <a:t>B: Good afternoon, madam. What can I do for you? </a:t>
                      </a:r>
                    </a:p>
                    <a:p>
                      <a:pPr marL="324000" indent="-396000"/>
                      <a:r>
                        <a:rPr lang="en-US" altLang="zh-CN" sz="2400" b="0" kern="1200" baseline="0" dirty="0" smtClean="0">
                          <a:solidFill>
                            <a:srgbClr val="FF0000"/>
                          </a:solidFill>
                          <a:latin typeface="+mn-lt"/>
                          <a:ea typeface="+mn-ea"/>
                          <a:cs typeface="+mn-cs"/>
                        </a:rPr>
                        <a:t>A: Good afternoon. May I have six tickets for the theater tonight? </a:t>
                      </a:r>
                    </a:p>
                    <a:p>
                      <a:r>
                        <a:rPr lang="en-US" altLang="zh-CN" sz="2400" b="0" kern="1200" baseline="0" dirty="0" smtClean="0">
                          <a:solidFill>
                            <a:schemeClr val="dk1"/>
                          </a:solidFill>
                          <a:latin typeface="+mn-lt"/>
                          <a:ea typeface="+mn-ea"/>
                          <a:cs typeface="+mn-cs"/>
                        </a:rPr>
                        <a:t>B: OK, madam. By the aisle or in the middle? </a:t>
                      </a:r>
                    </a:p>
                    <a:p>
                      <a:r>
                        <a:rPr lang="en-US" altLang="zh-CN" sz="2400" b="0" kern="1200" baseline="0" dirty="0" smtClean="0">
                          <a:solidFill>
                            <a:srgbClr val="FF0000"/>
                          </a:solidFill>
                          <a:latin typeface="+mn-lt"/>
                          <a:ea typeface="+mn-ea"/>
                          <a:cs typeface="+mn-cs"/>
                        </a:rPr>
                        <a:t>A: In the middle, please.</a:t>
                      </a:r>
                    </a:p>
                    <a:p>
                      <a:endParaRPr lang="en-US" altLang="zh-CN" sz="2400" b="0" kern="1200" baseline="0" dirty="0" smtClean="0">
                        <a:solidFill>
                          <a:srgbClr val="FF0000"/>
                        </a:solidFill>
                        <a:latin typeface="+mn-lt"/>
                        <a:ea typeface="+mn-ea"/>
                        <a:cs typeface="+mn-cs"/>
                      </a:endParaRPr>
                    </a:p>
                    <a:p>
                      <a:endParaRPr lang="en-US" altLang="zh-CN" sz="18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1" name="图片 10" descr="159108745.jpg"/>
          <p:cNvPicPr>
            <a:picLocks noChangeAspect="1"/>
          </p:cNvPicPr>
          <p:nvPr/>
        </p:nvPicPr>
        <p:blipFill>
          <a:blip r:embed="rId4"/>
          <a:stretch>
            <a:fillRect/>
          </a:stretch>
        </p:blipFill>
        <p:spPr>
          <a:xfrm>
            <a:off x="5286380" y="5000636"/>
            <a:ext cx="2357454" cy="1571636"/>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par>
                                <p:cTn id="18" presetID="9"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357430"/>
            <a:ext cx="6587263" cy="984885"/>
          </a:xfrm>
          <a:prstGeom prst="rect">
            <a:avLst/>
          </a:prstGeom>
          <a:noFill/>
        </p:spPr>
        <p:txBody>
          <a:bodyPr wrap="square" rtlCol="0">
            <a:spAutoFit/>
          </a:bodyPr>
          <a:lstStyle/>
          <a:p>
            <a:r>
              <a:rPr lang="en-US" altLang="zh-CN" sz="2400" b="1" dirty="0" smtClean="0"/>
              <a:t>Situation 2</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2738144"/>
          <a:ext cx="6858048" cy="4206240"/>
        </p:xfrm>
        <a:graphic>
          <a:graphicData uri="http://schemas.openxmlformats.org/drawingml/2006/table">
            <a:tbl>
              <a:tblPr firstRow="1" bandRow="1">
                <a:tableStyleId>{F5AB1C69-6EDB-4FF4-983F-18BD219EF322}</a:tableStyleId>
              </a:tblPr>
              <a:tblGrid>
                <a:gridCol w="6858048"/>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Going to a restaurant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324000" indent="-396000" algn="l" defTabSz="914400" rtl="0" eaLnBrk="1" latinLnBrk="0" hangingPunct="1"/>
                      <a:r>
                        <a:rPr lang="en-US" altLang="zh-CN" sz="2400" b="0" kern="1200" baseline="0" dirty="0" smtClean="0">
                          <a:solidFill>
                            <a:schemeClr val="tx1"/>
                          </a:solidFill>
                          <a:latin typeface="+mn-lt"/>
                          <a:ea typeface="+mn-ea"/>
                          <a:cs typeface="+mn-cs"/>
                        </a:rPr>
                        <a:t>A: Excuse me. Could you please recommend the best restaurant in town? </a:t>
                      </a:r>
                    </a:p>
                    <a:p>
                      <a:pPr marL="324000" indent="-396000" algn="l" defTabSz="914400" rtl="0" eaLnBrk="1" latinLnBrk="0" hangingPunct="1"/>
                      <a:r>
                        <a:rPr lang="en-US" altLang="zh-CN" sz="2400" b="0" kern="1200" baseline="0" dirty="0" smtClean="0">
                          <a:solidFill>
                            <a:srgbClr val="FF0000"/>
                          </a:solidFill>
                          <a:latin typeface="+mn-lt"/>
                          <a:ea typeface="+mn-ea"/>
                          <a:cs typeface="+mn-cs"/>
                        </a:rPr>
                        <a:t>B: What kind of food do you want to eat? </a:t>
                      </a:r>
                    </a:p>
                    <a:p>
                      <a:pPr marL="324000" indent="-396000" algn="l" defTabSz="914400" rtl="0" eaLnBrk="1" latinLnBrk="0" hangingPunct="1"/>
                      <a:r>
                        <a:rPr lang="en-US" altLang="zh-CN" sz="2400" b="0" kern="1200" baseline="0" dirty="0" smtClean="0">
                          <a:solidFill>
                            <a:schemeClr val="tx1"/>
                          </a:solidFill>
                          <a:latin typeface="+mn-lt"/>
                          <a:ea typeface="+mn-ea"/>
                          <a:cs typeface="+mn-cs"/>
                        </a:rPr>
                        <a:t>A: I think the local food is the best choice. </a:t>
                      </a:r>
                    </a:p>
                    <a:p>
                      <a:pPr marL="324000" indent="-396000" algn="l" defTabSz="914400" rtl="0" eaLnBrk="1" latinLnBrk="0" hangingPunct="1"/>
                      <a:r>
                        <a:rPr lang="en-US" altLang="zh-CN" sz="2400" b="0" kern="1200" baseline="0" dirty="0" smtClean="0">
                          <a:solidFill>
                            <a:srgbClr val="FF0000"/>
                          </a:solidFill>
                          <a:latin typeface="+mn-lt"/>
                          <a:ea typeface="+mn-ea"/>
                          <a:cs typeface="+mn-cs"/>
                        </a:rPr>
                        <a:t>B: OK. There is one on </a:t>
                      </a:r>
                      <a:r>
                        <a:rPr lang="en-US" altLang="zh-CN" sz="2400" b="0" kern="1200" baseline="0" dirty="0" err="1" smtClean="0">
                          <a:solidFill>
                            <a:srgbClr val="FF0000"/>
                          </a:solidFill>
                          <a:latin typeface="+mn-lt"/>
                          <a:ea typeface="+mn-ea"/>
                          <a:cs typeface="+mn-cs"/>
                        </a:rPr>
                        <a:t>Madson</a:t>
                      </a:r>
                      <a:r>
                        <a:rPr lang="en-US" altLang="zh-CN" sz="2400" b="0" kern="1200" baseline="0" dirty="0" smtClean="0">
                          <a:solidFill>
                            <a:srgbClr val="FF0000"/>
                          </a:solidFill>
                          <a:latin typeface="+mn-lt"/>
                          <a:ea typeface="+mn-ea"/>
                          <a:cs typeface="+mn-cs"/>
                        </a:rPr>
                        <a:t> Street, called Sweet Little Pepper. This restaurant is quite popular with the local people. </a:t>
                      </a:r>
                    </a:p>
                    <a:p>
                      <a:pPr marL="324000" indent="-396000" algn="l" defTabSz="914400" rtl="0" eaLnBrk="1" latinLnBrk="0" hangingPunct="1"/>
                      <a:r>
                        <a:rPr lang="en-US" altLang="zh-CN" sz="2400" b="0" kern="1200" baseline="0" dirty="0" smtClean="0">
                          <a:solidFill>
                            <a:schemeClr val="tx1"/>
                          </a:solidFill>
                          <a:latin typeface="+mn-lt"/>
                          <a:ea typeface="+mn-ea"/>
                          <a:cs typeface="+mn-cs"/>
                        </a:rPr>
                        <a:t>A: Sounds great. </a:t>
                      </a:r>
                    </a:p>
                    <a:p>
                      <a:pPr marL="324000" indent="-396000" algn="l" defTabSz="914400" rtl="0" eaLnBrk="1" latinLnBrk="0" hangingPunct="1"/>
                      <a:r>
                        <a:rPr lang="en-US" altLang="zh-CN" sz="2400" b="0" kern="1200" baseline="0" dirty="0" smtClean="0">
                          <a:solidFill>
                            <a:srgbClr val="FF0000"/>
                          </a:solidFill>
                          <a:latin typeface="+mn-lt"/>
                          <a:ea typeface="+mn-ea"/>
                          <a:cs typeface="+mn-cs"/>
                        </a:rPr>
                        <a:t>B: Shall I book a table for you? </a:t>
                      </a:r>
                    </a:p>
                    <a:p>
                      <a:pPr marL="324000" indent="-396000" algn="l" defTabSz="914400" rtl="0" eaLnBrk="1" latinLnBrk="0" hangingPunct="1"/>
                      <a:r>
                        <a:rPr lang="en-US" altLang="zh-CN" sz="2400" b="0" kern="1200" baseline="0" dirty="0" smtClean="0">
                          <a:solidFill>
                            <a:schemeClr val="tx1"/>
                          </a:solidFill>
                          <a:latin typeface="+mn-lt"/>
                          <a:ea typeface="+mn-ea"/>
                          <a:cs typeface="+mn-cs"/>
                        </a:rPr>
                        <a:t>A: Yes, please. That would be very kind of you.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357430"/>
            <a:ext cx="6587263" cy="984885"/>
          </a:xfrm>
          <a:prstGeom prst="rect">
            <a:avLst/>
          </a:prstGeom>
          <a:noFill/>
        </p:spPr>
        <p:txBody>
          <a:bodyPr wrap="square" rtlCol="0">
            <a:spAutoFit/>
          </a:bodyPr>
          <a:lstStyle/>
          <a:p>
            <a:r>
              <a:rPr lang="en-US" altLang="zh-CN" sz="2400" b="1" dirty="0" smtClean="0"/>
              <a:t>Situation 3</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2738144"/>
          <a:ext cx="6429420" cy="3779520"/>
        </p:xfrm>
        <a:graphic>
          <a:graphicData uri="http://schemas.openxmlformats.org/drawingml/2006/table">
            <a:tbl>
              <a:tblPr firstRow="1" bandRow="1">
                <a:tableStyleId>{F5AB1C69-6EDB-4FF4-983F-18BD219EF322}</a:tableStyleId>
              </a:tblPr>
              <a:tblGrid>
                <a:gridCol w="642942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Shopping for clothes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324000" indent="-396000" algn="l" defTabSz="914400" rtl="0" eaLnBrk="1" latinLnBrk="0" hangingPunct="1"/>
                      <a:r>
                        <a:rPr lang="en-US" altLang="zh-CN" sz="2400" b="0" kern="1200" baseline="0" dirty="0" smtClean="0">
                          <a:solidFill>
                            <a:schemeClr val="tx1"/>
                          </a:solidFill>
                          <a:latin typeface="+mn-lt"/>
                          <a:ea typeface="+mn-ea"/>
                          <a:cs typeface="+mn-cs"/>
                        </a:rPr>
                        <a:t>B: Good morning, madam. </a:t>
                      </a:r>
                    </a:p>
                    <a:p>
                      <a:pPr marL="324000" indent="-396000" algn="l" defTabSz="914400" rtl="0" eaLnBrk="1" latinLnBrk="0" hangingPunct="1"/>
                      <a:r>
                        <a:rPr lang="en-US" altLang="zh-CN" sz="2400" b="0" kern="1200" baseline="0" dirty="0" smtClean="0">
                          <a:solidFill>
                            <a:srgbClr val="FF0000"/>
                          </a:solidFill>
                          <a:latin typeface="+mn-lt"/>
                          <a:ea typeface="+mn-ea"/>
                          <a:cs typeface="+mn-cs"/>
                        </a:rPr>
                        <a:t>A: Good morning. Could you tell me where the shopping mall is? I want to buy a dress for a party tonight. </a:t>
                      </a:r>
                    </a:p>
                    <a:p>
                      <a:pPr marL="324000" indent="-396000" algn="l" defTabSz="914400" rtl="0" eaLnBrk="1" latinLnBrk="0" hangingPunct="1"/>
                      <a:r>
                        <a:rPr lang="en-US" altLang="zh-CN" sz="2400" b="0" kern="1200" baseline="0" dirty="0" smtClean="0">
                          <a:solidFill>
                            <a:schemeClr val="tx1"/>
                          </a:solidFill>
                          <a:latin typeface="+mn-lt"/>
                          <a:ea typeface="+mn-ea"/>
                          <a:cs typeface="+mn-cs"/>
                        </a:rPr>
                        <a:t>B: Sure. There is one in downtown. You can take a taxi or take Bus No. 18 to get there. </a:t>
                      </a:r>
                    </a:p>
                    <a:p>
                      <a:pPr marL="324000" indent="-396000" algn="l" defTabSz="914400" rtl="0" eaLnBrk="1" latinLnBrk="0" hangingPunct="1"/>
                      <a:r>
                        <a:rPr lang="en-US" altLang="zh-CN" sz="2400" b="0" kern="1200" baseline="0" dirty="0" smtClean="0">
                          <a:solidFill>
                            <a:srgbClr val="FF0000"/>
                          </a:solidFill>
                          <a:latin typeface="+mn-lt"/>
                          <a:ea typeface="+mn-ea"/>
                          <a:cs typeface="+mn-cs"/>
                        </a:rPr>
                        <a:t>A: Thank you. Could you call a taxi for me? </a:t>
                      </a:r>
                    </a:p>
                    <a:p>
                      <a:pPr marL="324000" indent="-396000" algn="l" defTabSz="914400" rtl="0" eaLnBrk="1" latinLnBrk="0" hangingPunct="1"/>
                      <a:r>
                        <a:rPr lang="en-US" altLang="zh-CN" sz="2400" b="0" kern="1200" baseline="0" dirty="0" smtClean="0">
                          <a:solidFill>
                            <a:schemeClr val="tx1"/>
                          </a:solidFill>
                          <a:latin typeface="+mn-lt"/>
                          <a:ea typeface="+mn-ea"/>
                          <a:cs typeface="+mn-cs"/>
                        </a:rPr>
                        <a:t>B: Yes, madam. I’m always at your service. </a:t>
                      </a:r>
                    </a:p>
                    <a:p>
                      <a:pPr marL="396000" indent="-457200" algn="l" defTabSz="914400" rtl="0" eaLnBrk="1" latinLnBrk="0" hangingPunct="1"/>
                      <a:endParaRPr lang="en-US" altLang="zh-CN" sz="2000" i="1" kern="1200"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357430"/>
            <a:ext cx="6587263" cy="984885"/>
          </a:xfrm>
          <a:prstGeom prst="rect">
            <a:avLst/>
          </a:prstGeom>
          <a:noFill/>
        </p:spPr>
        <p:txBody>
          <a:bodyPr wrap="square" rtlCol="0">
            <a:spAutoFit/>
          </a:bodyPr>
          <a:lstStyle/>
          <a:p>
            <a:r>
              <a:rPr lang="en-US" altLang="zh-CN" sz="2400" b="1" dirty="0" smtClean="0"/>
              <a:t>Situation 4</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2738144"/>
          <a:ext cx="6429420" cy="3413760"/>
        </p:xfrm>
        <a:graphic>
          <a:graphicData uri="http://schemas.openxmlformats.org/drawingml/2006/table">
            <a:tbl>
              <a:tblPr firstRow="1" bandRow="1">
                <a:tableStyleId>{F5AB1C69-6EDB-4FF4-983F-18BD219EF322}</a:tableStyleId>
              </a:tblPr>
              <a:tblGrid>
                <a:gridCol w="642942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Visiting a film 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324000" indent="-396000" algn="l" defTabSz="914400" rtl="0" eaLnBrk="1" latinLnBrk="0" hangingPunct="1"/>
                      <a:r>
                        <a:rPr lang="en-US" altLang="zh-CN" sz="2400" b="0" kern="1200" baseline="0" dirty="0" smtClean="0">
                          <a:solidFill>
                            <a:schemeClr val="tx1"/>
                          </a:solidFill>
                          <a:latin typeface="+mn-lt"/>
                          <a:ea typeface="+mn-ea"/>
                          <a:cs typeface="+mn-cs"/>
                        </a:rPr>
                        <a:t>B: What can I do for you, sir? </a:t>
                      </a:r>
                    </a:p>
                    <a:p>
                      <a:pPr marL="324000" indent="-396000" algn="l" defTabSz="914400" rtl="0" eaLnBrk="1" latinLnBrk="0" hangingPunct="1"/>
                      <a:r>
                        <a:rPr lang="en-US" altLang="zh-CN" sz="2400" b="0" kern="1200" baseline="0" dirty="0" smtClean="0">
                          <a:solidFill>
                            <a:srgbClr val="FF0000"/>
                          </a:solidFill>
                          <a:latin typeface="+mn-lt"/>
                          <a:ea typeface="+mn-ea"/>
                          <a:cs typeface="+mn-cs"/>
                        </a:rPr>
                        <a:t>A: I’d like to visit a movie studio and meet some stars in Hollywood. Could you make such an arrangement for me? </a:t>
                      </a:r>
                    </a:p>
                    <a:p>
                      <a:pPr marL="324000" indent="-396000" algn="l" defTabSz="914400" rtl="0" eaLnBrk="1" latinLnBrk="0" hangingPunct="1"/>
                      <a:r>
                        <a:rPr lang="en-US" altLang="zh-CN" sz="2400" b="0" kern="1200" baseline="0" dirty="0" smtClean="0">
                          <a:solidFill>
                            <a:schemeClr val="tx1"/>
                          </a:solidFill>
                          <a:latin typeface="+mn-lt"/>
                          <a:ea typeface="+mn-ea"/>
                          <a:cs typeface="+mn-cs"/>
                        </a:rPr>
                        <a:t>B: Oh, I’m not sure about that. You know these big shots. But I will try and give you an answer as soon as possible.</a:t>
                      </a:r>
                    </a:p>
                    <a:p>
                      <a:pPr marL="396000" indent="-457200" algn="l" defTabSz="914400" rtl="0" eaLnBrk="1" latinLnBrk="0" hangingPunct="1"/>
                      <a:endParaRPr lang="en-US" altLang="zh-CN" sz="2000" i="1" kern="1200"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14554"/>
            <a:ext cx="7715304" cy="830997"/>
            <a:chOff x="857224" y="1405582"/>
            <a:chExt cx="7715304" cy="830997"/>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8" name="TextBox 7"/>
            <p:cNvSpPr txBox="1"/>
            <p:nvPr/>
          </p:nvSpPr>
          <p:spPr>
            <a:xfrm>
              <a:off x="1285852" y="1405582"/>
              <a:ext cx="7286676"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a man talk about his dreams and answer the questions.</a:t>
              </a:r>
            </a:p>
          </p:txBody>
        </p:sp>
      </p:gr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7" name="TextBox 16"/>
          <p:cNvSpPr txBox="1"/>
          <p:nvPr/>
        </p:nvSpPr>
        <p:spPr>
          <a:xfrm>
            <a:off x="1214414" y="3214686"/>
            <a:ext cx="6072230" cy="3323987"/>
          </a:xfrm>
          <a:prstGeom prst="rect">
            <a:avLst/>
          </a:prstGeom>
          <a:noFill/>
        </p:spPr>
        <p:txBody>
          <a:bodyPr wrap="square" rtlCol="0">
            <a:spAutoFit/>
          </a:bodyPr>
          <a:lstStyle/>
          <a:p>
            <a:r>
              <a:rPr lang="en-US" altLang="zh-CN" sz="2400" dirty="0" smtClean="0"/>
              <a:t>1 Where did he grow up?</a:t>
            </a:r>
          </a:p>
          <a:p>
            <a:r>
              <a:rPr lang="en-US" altLang="zh-CN" sz="2400" dirty="0" smtClean="0"/>
              <a:t>    </a:t>
            </a:r>
            <a:r>
              <a:rPr lang="en-US" altLang="zh-CN" sz="2400" i="1" dirty="0" smtClean="0">
                <a:solidFill>
                  <a:srgbClr val="FF0000"/>
                </a:solidFill>
              </a:rPr>
              <a:t>He grew up in South Wales.</a:t>
            </a:r>
          </a:p>
          <a:p>
            <a:pPr marL="457200" indent="-457200"/>
            <a:r>
              <a:rPr lang="en-US" altLang="zh-CN" sz="2400" dirty="0" smtClean="0"/>
              <a:t>2 What was his dream when he was a child?</a:t>
            </a:r>
          </a:p>
          <a:p>
            <a:pPr marL="457200" indent="-457200"/>
            <a:r>
              <a:rPr lang="en-US" altLang="zh-CN" sz="2400" dirty="0" smtClean="0"/>
              <a:t>    </a:t>
            </a:r>
            <a:r>
              <a:rPr lang="en-US" altLang="zh-CN" sz="2400" i="1" dirty="0" smtClean="0">
                <a:solidFill>
                  <a:srgbClr val="FF0000"/>
                </a:solidFill>
              </a:rPr>
              <a:t>His dream was to become a rock star.</a:t>
            </a:r>
          </a:p>
          <a:p>
            <a:pPr marL="457200" indent="-457200"/>
            <a:r>
              <a:rPr lang="en-US" altLang="zh-CN" sz="2400" dirty="0" smtClean="0"/>
              <a:t>3 What inspired him to pursue his dream?</a:t>
            </a:r>
          </a:p>
          <a:p>
            <a:pPr marL="252000" indent="-324000"/>
            <a:r>
              <a:rPr lang="en-US" altLang="zh-CN" sz="2400" dirty="0" smtClean="0"/>
              <a:t>    </a:t>
            </a:r>
            <a:r>
              <a:rPr lang="en-US" altLang="zh-CN" sz="2400" i="1" dirty="0" smtClean="0">
                <a:solidFill>
                  <a:srgbClr val="FF0000"/>
                </a:solidFill>
              </a:rPr>
              <a:t>Many of his music idols died before they were 27, which inspired him to do something about his dream before it’s too late.</a:t>
            </a:r>
            <a:r>
              <a:rPr lang="en-US" altLang="zh-CN" dirty="0" smtClean="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20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slide(fromBottom)">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20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slide(fromBottom)">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20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Effect transition="in" filter="slide(fromBottom)">
                                      <p:cBhvr>
                                        <p:cTn id="37"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ea typeface="微软雅黑" panose="020B0503020204020204" pitchFamily="34" charset="-122"/>
              </a:rPr>
              <a:t>Opening up</a:t>
            </a:r>
            <a:endParaRPr lang="zh-CN" altLang="en-US" sz="4800" b="1" dirty="0">
              <a:solidFill>
                <a:schemeClr val="tx1"/>
              </a:solidFill>
              <a:ea typeface="微软雅黑" panose="020B0503020204020204" pitchFamily="34" charset="-122"/>
            </a:endParaRPr>
          </a:p>
        </p:txBody>
      </p:sp>
      <p:grpSp>
        <p:nvGrpSpPr>
          <p:cNvPr id="2" name="组合 26"/>
          <p:cNvGrpSpPr/>
          <p:nvPr/>
        </p:nvGrpSpPr>
        <p:grpSpPr>
          <a:xfrm>
            <a:off x="785786" y="1357298"/>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endParaRPr lang="zh-CN" altLang="en-US" sz="2400" dirty="0">
                <a:latin typeface="Arial" pitchFamily="34" charset="0"/>
                <a:cs typeface="Arial" pitchFamily="34" charset="0"/>
              </a:endParaRPr>
            </a:p>
          </p:txBody>
        </p:sp>
      </p:gr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214414" y="2071678"/>
            <a:ext cx="5357850" cy="830997"/>
          </a:xfrm>
          <a:prstGeom prst="rect">
            <a:avLst/>
          </a:prstGeom>
          <a:noFill/>
        </p:spPr>
        <p:txBody>
          <a:bodyPr wrap="square" rtlCol="0">
            <a:spAutoFit/>
          </a:bodyPr>
          <a:lstStyle/>
          <a:p>
            <a:pPr marL="252000" indent="-324000"/>
            <a:r>
              <a:rPr lang="en-US" altLang="zh-CN" sz="2400" dirty="0" smtClean="0"/>
              <a:t>1 What are the positive and negative things about being famous?</a:t>
            </a:r>
            <a:endParaRPr lang="zh-CN" altLang="en-US" sz="2400" dirty="0" smtClean="0"/>
          </a:p>
        </p:txBody>
      </p:sp>
      <p:grpSp>
        <p:nvGrpSpPr>
          <p:cNvPr id="10" name="组合 9"/>
          <p:cNvGrpSpPr/>
          <p:nvPr/>
        </p:nvGrpSpPr>
        <p:grpSpPr>
          <a:xfrm>
            <a:off x="1500166" y="2786058"/>
            <a:ext cx="5715040" cy="2224744"/>
            <a:chOff x="1285852" y="2786058"/>
            <a:chExt cx="5715040" cy="2224744"/>
          </a:xfrm>
        </p:grpSpPr>
        <p:pic>
          <p:nvPicPr>
            <p:cNvPr id="39" name="图片 38" descr="x5j-1022103.jpg"/>
            <p:cNvPicPr>
              <a:picLocks noChangeAspect="1"/>
            </p:cNvPicPr>
            <p:nvPr/>
          </p:nvPicPr>
          <p:blipFill>
            <a:blip r:embed="rId4" cstate="print"/>
            <a:stretch>
              <a:fillRect/>
            </a:stretch>
          </p:blipFill>
          <p:spPr>
            <a:xfrm>
              <a:off x="4321152" y="2786058"/>
              <a:ext cx="663404" cy="1000108"/>
            </a:xfrm>
            <a:prstGeom prst="rect">
              <a:avLst/>
            </a:prstGeom>
          </p:spPr>
        </p:pic>
        <p:sp>
          <p:nvSpPr>
            <p:cNvPr id="19" name="矩形 18"/>
            <p:cNvSpPr/>
            <p:nvPr/>
          </p:nvSpPr>
          <p:spPr>
            <a:xfrm>
              <a:off x="1285852" y="3071810"/>
              <a:ext cx="5715040" cy="1938992"/>
            </a:xfrm>
            <a:prstGeom prst="rect">
              <a:avLst/>
            </a:prstGeom>
          </p:spPr>
          <p:txBody>
            <a:bodyPr wrap="square">
              <a:spAutoFit/>
            </a:bodyPr>
            <a:lstStyle/>
            <a:p>
              <a:r>
                <a:rPr lang="en-US" altLang="zh-CN" sz="2400" dirty="0" smtClean="0"/>
                <a:t>Positive 2: Opportunity</a:t>
              </a:r>
            </a:p>
            <a:p>
              <a:r>
                <a:rPr lang="en-US" altLang="zh-CN" sz="2400" i="1" dirty="0" smtClean="0">
                  <a:solidFill>
                    <a:srgbClr val="FF0000"/>
                  </a:solidFill>
                </a:rPr>
                <a:t>Being famous opens up many opportunities in life. Many celebrities embark upon the entrepreneurship path as soon as they achieve stardom.</a:t>
              </a:r>
              <a:endParaRPr lang="en-US" altLang="zh-CN" sz="2400" i="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715304" cy="830997"/>
            <a:chOff x="857224" y="1477020"/>
            <a:chExt cx="7715304" cy="830997"/>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8" name="TextBox 7"/>
            <p:cNvSpPr txBox="1"/>
            <p:nvPr/>
          </p:nvSpPr>
          <p:spPr>
            <a:xfrm>
              <a:off x="1285852" y="1477020"/>
              <a:ext cx="7286676"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a man talk about his dreams and answer the questions.</a:t>
              </a:r>
            </a:p>
          </p:txBody>
        </p:sp>
      </p:gr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7" name="TextBox 16"/>
          <p:cNvSpPr txBox="1"/>
          <p:nvPr/>
        </p:nvSpPr>
        <p:spPr>
          <a:xfrm>
            <a:off x="1214414" y="3214686"/>
            <a:ext cx="6072230" cy="3970318"/>
          </a:xfrm>
          <a:prstGeom prst="rect">
            <a:avLst/>
          </a:prstGeom>
          <a:noFill/>
        </p:spPr>
        <p:txBody>
          <a:bodyPr wrap="square" rtlCol="0">
            <a:spAutoFit/>
          </a:bodyPr>
          <a:lstStyle/>
          <a:p>
            <a:r>
              <a:rPr lang="en-US" altLang="zh-CN" sz="2400" dirty="0" smtClean="0"/>
              <a:t>4  What did he do to pursue his dream?</a:t>
            </a:r>
          </a:p>
          <a:p>
            <a:pPr marL="252000" indent="-324000"/>
            <a:r>
              <a:rPr lang="en-US" altLang="zh-CN" sz="2400" dirty="0" smtClean="0"/>
              <a:t>    </a:t>
            </a:r>
            <a:r>
              <a:rPr lang="en-US" altLang="zh-CN" sz="2400" i="1" dirty="0" smtClean="0">
                <a:solidFill>
                  <a:srgbClr val="FF0000"/>
                </a:solidFill>
              </a:rPr>
              <a:t>He bought himself a second-hand drum kit, joined bands, and played concerts. He also started to write songs. He played all the time.</a:t>
            </a:r>
          </a:p>
          <a:p>
            <a:pPr marL="457200" indent="-457200"/>
            <a:r>
              <a:rPr lang="en-US" altLang="zh-CN" sz="2400" dirty="0" smtClean="0"/>
              <a:t>5 When and why did his dream start to change?</a:t>
            </a:r>
          </a:p>
          <a:p>
            <a:pPr marL="252000" indent="-324000"/>
            <a:r>
              <a:rPr lang="en-US" altLang="zh-CN" sz="2400" dirty="0" smtClean="0"/>
              <a:t>    </a:t>
            </a:r>
            <a:r>
              <a:rPr lang="en-US" altLang="zh-CN" sz="2400" i="1" dirty="0" smtClean="0">
                <a:solidFill>
                  <a:srgbClr val="FF0000"/>
                </a:solidFill>
              </a:rPr>
              <a:t>At 28 he realized that apart from music he had his family and friends. He still played but only for fun. </a:t>
            </a:r>
          </a:p>
          <a:p>
            <a:pPr marL="457200" indent="-457200"/>
            <a:endParaRPr lang="en-US" altLang="zh-CN" sz="2400" dirty="0" smtClean="0"/>
          </a:p>
          <a:p>
            <a:r>
              <a:rPr lang="en-US" altLang="zh-CN" dirty="0" smtClean="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20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slide(fromBottom)">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20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slide(fromBottom)">
                                      <p:cBhvr>
                                        <p:cTn id="27"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142984"/>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143116"/>
            <a:ext cx="7643866" cy="461666"/>
            <a:chOff x="857224" y="1500174"/>
            <a:chExt cx="7643866"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meaning of the quotes about dreams.</a:t>
              </a:r>
            </a:p>
          </p:txBody>
        </p:sp>
      </p:grpSp>
      <p:sp>
        <p:nvSpPr>
          <p:cNvPr id="9" name="TextBox 8"/>
          <p:cNvSpPr txBox="1"/>
          <p:nvPr/>
        </p:nvSpPr>
        <p:spPr>
          <a:xfrm>
            <a:off x="714348" y="1643050"/>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6" name="TextBox 15"/>
          <p:cNvSpPr txBox="1"/>
          <p:nvPr/>
        </p:nvSpPr>
        <p:spPr>
          <a:xfrm>
            <a:off x="1643042" y="2643182"/>
            <a:ext cx="5715040" cy="1200329"/>
          </a:xfrm>
          <a:prstGeom prst="rect">
            <a:avLst/>
          </a:prstGeom>
          <a:solidFill>
            <a:srgbClr val="92D050"/>
          </a:solidFill>
        </p:spPr>
        <p:txBody>
          <a:bodyPr wrap="square" rtlCol="0">
            <a:spAutoFit/>
          </a:bodyPr>
          <a:lstStyle/>
          <a:p>
            <a:r>
              <a:rPr lang="en-US" altLang="zh-CN" sz="2400" dirty="0" smtClean="0"/>
              <a:t>You can dream, but do not make dreams your master.</a:t>
            </a:r>
          </a:p>
          <a:p>
            <a:pPr algn="r"/>
            <a:r>
              <a:rPr lang="en-US" altLang="zh-CN" sz="2400" dirty="0" smtClean="0"/>
              <a:t>—Anonymous</a:t>
            </a:r>
            <a:endParaRPr lang="zh-CN" altLang="en-US" sz="2400" dirty="0"/>
          </a:p>
        </p:txBody>
      </p:sp>
      <p:sp>
        <p:nvSpPr>
          <p:cNvPr id="17" name="TextBox 16"/>
          <p:cNvSpPr txBox="1"/>
          <p:nvPr/>
        </p:nvSpPr>
        <p:spPr>
          <a:xfrm>
            <a:off x="1214414" y="4071942"/>
            <a:ext cx="6929486" cy="2554545"/>
          </a:xfrm>
          <a:prstGeom prst="rect">
            <a:avLst/>
          </a:prstGeom>
          <a:noFill/>
        </p:spPr>
        <p:txBody>
          <a:bodyPr wrap="square" rtlCol="0">
            <a:spAutoFit/>
          </a:bodyPr>
          <a:lstStyle/>
          <a:p>
            <a:r>
              <a:rPr lang="en-US" altLang="zh-CN" sz="2000" i="1" dirty="0" smtClean="0">
                <a:solidFill>
                  <a:srgbClr val="FF0000"/>
                </a:solidFill>
              </a:rPr>
              <a:t>We all have dreams in our life. These dreams may be things we want to accomplish, places we want to go, or feats we must attempt. Whatever they are, dreams give us a purpose in life and a meaning to live, and allow us to fight for what we believe in. However, we should not let our dreams control our life and become </a:t>
            </a:r>
            <a:r>
              <a:rPr lang="en-US" altLang="zh-CN" sz="2000" b="1" i="1" dirty="0" smtClean="0">
                <a:solidFill>
                  <a:schemeClr val="accent1"/>
                </a:solidFill>
              </a:rPr>
              <a:t>a slave to </a:t>
            </a:r>
            <a:r>
              <a:rPr lang="en-US" altLang="zh-CN" sz="2000" i="1" dirty="0" smtClean="0">
                <a:solidFill>
                  <a:srgbClr val="FF0000"/>
                </a:solidFill>
              </a:rPr>
              <a:t>them. In fact there are other things we should work for </a:t>
            </a:r>
            <a:r>
              <a:rPr lang="en-US" altLang="zh-CN" sz="2000" b="1" i="1" dirty="0" smtClean="0">
                <a:solidFill>
                  <a:schemeClr val="accent1"/>
                </a:solidFill>
              </a:rPr>
              <a:t>apart from </a:t>
            </a:r>
            <a:r>
              <a:rPr lang="en-US" altLang="zh-CN" sz="2000" i="1" dirty="0" smtClean="0">
                <a:solidFill>
                  <a:srgbClr val="FF0000"/>
                </a:solidFill>
              </a:rPr>
              <a:t>our own dreams, such as our family and our friends. So don’t be afraid to </a:t>
            </a:r>
            <a:r>
              <a:rPr lang="en-US" altLang="zh-CN" sz="2000" b="1" i="1" dirty="0" smtClean="0">
                <a:solidFill>
                  <a:schemeClr val="accent1"/>
                </a:solidFill>
              </a:rPr>
              <a:t>let go </a:t>
            </a:r>
            <a:r>
              <a:rPr lang="en-US" altLang="zh-CN" sz="2000" i="1" dirty="0" smtClean="0">
                <a:solidFill>
                  <a:srgbClr val="FF0000"/>
                </a:solidFill>
              </a:rPr>
              <a:t>our dreams if we have to.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Bottom)">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643866" cy="461666"/>
            <a:chOff x="857224" y="1500174"/>
            <a:chExt cx="7643866"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meaning of the quotes about dreams.</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6" name="TextBox 15"/>
          <p:cNvSpPr txBox="1"/>
          <p:nvPr/>
        </p:nvSpPr>
        <p:spPr>
          <a:xfrm>
            <a:off x="1571604" y="2928934"/>
            <a:ext cx="5715040" cy="1200329"/>
          </a:xfrm>
          <a:prstGeom prst="rect">
            <a:avLst/>
          </a:prstGeom>
          <a:solidFill>
            <a:srgbClr val="92D050"/>
          </a:solidFill>
        </p:spPr>
        <p:txBody>
          <a:bodyPr wrap="square" rtlCol="0">
            <a:spAutoFit/>
          </a:bodyPr>
          <a:lstStyle/>
          <a:p>
            <a:r>
              <a:rPr lang="en-US" altLang="zh-CN" sz="2400" dirty="0" smtClean="0"/>
              <a:t>Hold fast to dreams, for if dreams die, life is a broken-winged bird that cannot fly.</a:t>
            </a:r>
          </a:p>
          <a:p>
            <a:pPr algn="r"/>
            <a:r>
              <a:rPr lang="en-US" altLang="zh-CN" sz="2400" dirty="0" smtClean="0"/>
              <a:t>—Langston Hughes</a:t>
            </a:r>
            <a:endParaRPr lang="zh-CN" altLang="en-US" sz="2400" dirty="0"/>
          </a:p>
        </p:txBody>
      </p:sp>
      <p:sp>
        <p:nvSpPr>
          <p:cNvPr id="17" name="TextBox 16"/>
          <p:cNvSpPr txBox="1"/>
          <p:nvPr/>
        </p:nvSpPr>
        <p:spPr>
          <a:xfrm>
            <a:off x="1214414" y="4286256"/>
            <a:ext cx="6929486" cy="2246769"/>
          </a:xfrm>
          <a:prstGeom prst="rect">
            <a:avLst/>
          </a:prstGeom>
          <a:noFill/>
        </p:spPr>
        <p:txBody>
          <a:bodyPr wrap="square" rtlCol="0">
            <a:spAutoFit/>
          </a:bodyPr>
          <a:lstStyle/>
          <a:p>
            <a:r>
              <a:rPr lang="en-US" altLang="zh-CN" sz="2000" i="1" dirty="0" smtClean="0">
                <a:solidFill>
                  <a:srgbClr val="FF0000"/>
                </a:solidFill>
              </a:rPr>
              <a:t>This quote tells us that we should always </a:t>
            </a:r>
            <a:r>
              <a:rPr lang="en-US" altLang="zh-CN" sz="2000" b="1" i="1" dirty="0" smtClean="0">
                <a:solidFill>
                  <a:schemeClr val="accent1"/>
                </a:solidFill>
              </a:rPr>
              <a:t>strive to attain our dreams</a:t>
            </a:r>
            <a:r>
              <a:rPr lang="en-US" altLang="zh-CN" sz="2000" i="1" dirty="0" smtClean="0">
                <a:solidFill>
                  <a:srgbClr val="FF0000"/>
                </a:solidFill>
              </a:rPr>
              <a:t> in life. Dreams </a:t>
            </a:r>
            <a:r>
              <a:rPr lang="en-US" altLang="zh-CN" sz="2000" b="1" i="1" dirty="0" smtClean="0">
                <a:solidFill>
                  <a:schemeClr val="accent1"/>
                </a:solidFill>
              </a:rPr>
              <a:t>push us to move forward</a:t>
            </a:r>
            <a:r>
              <a:rPr lang="en-US" altLang="zh-CN" sz="2000" i="1" dirty="0" smtClean="0">
                <a:solidFill>
                  <a:srgbClr val="FF0000"/>
                </a:solidFill>
              </a:rPr>
              <a:t>, to struggle, to strive all the time. Without dreams, life is a life without hope; without dreams, we are as lost as a bird which has lost the gift of flight. So follow our dreams and let our ambition </a:t>
            </a:r>
            <a:r>
              <a:rPr lang="en-US" altLang="zh-CN" sz="2000" b="1" i="1" dirty="0" smtClean="0">
                <a:solidFill>
                  <a:schemeClr val="accent1"/>
                </a:solidFill>
              </a:rPr>
              <a:t>fuel us to surpass our limits</a:t>
            </a:r>
            <a:r>
              <a:rPr lang="en-US" altLang="zh-CN" sz="2000" i="1" dirty="0" smtClean="0">
                <a:solidFill>
                  <a:srgbClr val="FF0000"/>
                </a:solidFill>
              </a:rPr>
              <a:t>. Never quit and always think of different ways to win.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Bottom)">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1357290" y="3857629"/>
          <a:ext cx="7000924" cy="2517970"/>
        </p:xfrm>
        <a:graphic>
          <a:graphicData uri="http://schemas.openxmlformats.org/drawingml/2006/table">
            <a:tbl>
              <a:tblPr firstRow="1" bandRow="1">
                <a:tableStyleId>{F5AB1C69-6EDB-4FF4-983F-18BD219EF322}</a:tableStyleId>
              </a:tblPr>
              <a:tblGrid>
                <a:gridCol w="3143272"/>
                <a:gridCol w="3857652"/>
              </a:tblGrid>
              <a:tr h="577567">
                <a:tc gridSpan="2">
                  <a:txBody>
                    <a:bodyPr/>
                    <a:lstStyle/>
                    <a:p>
                      <a:pPr algn="ctr"/>
                      <a:r>
                        <a:rPr lang="en-US" altLang="zh-CN" sz="2400" b="1" dirty="0" smtClean="0">
                          <a:solidFill>
                            <a:schemeClr val="bg1"/>
                          </a:solidFill>
                        </a:rPr>
                        <a:t>Should we hold on to our dreams</a:t>
                      </a:r>
                      <a:endParaRPr lang="zh-CN" altLang="en-US" sz="2400" dirty="0"/>
                    </a:p>
                  </a:txBody>
                  <a:tcPr/>
                </a:tc>
                <a:tc hMerge="1">
                  <a:txBody>
                    <a:bodyPr/>
                    <a:lstStyle/>
                    <a:p>
                      <a:endParaRPr lang="zh-CN" altLang="en-US" dirty="0"/>
                    </a:p>
                  </a:txBody>
                  <a:tcPr/>
                </a:tc>
              </a:tr>
              <a:tr h="494002">
                <a:tc>
                  <a:txBody>
                    <a:bodyPr/>
                    <a:lstStyle/>
                    <a:p>
                      <a:pPr algn="ctr"/>
                      <a:r>
                        <a:rPr lang="en-US" altLang="zh-CN" sz="1800" kern="1200" baseline="0" dirty="0" smtClean="0">
                          <a:solidFill>
                            <a:schemeClr val="dk1"/>
                          </a:solidFill>
                          <a:latin typeface="+mn-lt"/>
                          <a:ea typeface="+mn-ea"/>
                          <a:cs typeface="+mn-cs"/>
                        </a:rPr>
                        <a:t>Pros</a:t>
                      </a:r>
                    </a:p>
                  </a:txBody>
                  <a:tcPr/>
                </a:tc>
                <a:tc>
                  <a:txBody>
                    <a:bodyPr/>
                    <a:lstStyle/>
                    <a:p>
                      <a:pPr algn="ctr"/>
                      <a:r>
                        <a:rPr lang="en-US" altLang="zh-CN" dirty="0" smtClean="0"/>
                        <a:t>Cons</a:t>
                      </a:r>
                      <a:endParaRPr lang="zh-CN" altLang="en-US" dirty="0"/>
                    </a:p>
                  </a:txBody>
                  <a:tcPr/>
                </a:tc>
              </a:tr>
              <a:tr h="1446401">
                <a:tc>
                  <a:txBody>
                    <a:bodyPr/>
                    <a:lstStyle/>
                    <a:p>
                      <a:endParaRPr lang="en-US" altLang="zh-CN" sz="1800" kern="1200" baseline="0" dirty="0" smtClean="0">
                        <a:solidFill>
                          <a:schemeClr val="dk1"/>
                        </a:solidFill>
                        <a:latin typeface="+mn-lt"/>
                        <a:ea typeface="+mn-ea"/>
                        <a:cs typeface="+mn-cs"/>
                      </a:endParaRPr>
                    </a:p>
                  </a:txBody>
                  <a:tcPr/>
                </a:tc>
                <a:tc>
                  <a:txBody>
                    <a:bodyPr/>
                    <a:lstStyle/>
                    <a:p>
                      <a:endParaRPr lang="zh-CN" altLang="en-US" dirty="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072362" cy="1200329"/>
            <a:chOff x="857224" y="1500174"/>
            <a:chExt cx="7072362" cy="1200329"/>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00174"/>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Classify the following information as pros and cons for the topic “ Should we hold on to our dreams?”.</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4" name="TextBox 13"/>
          <p:cNvSpPr txBox="1"/>
          <p:nvPr/>
        </p:nvSpPr>
        <p:spPr>
          <a:xfrm>
            <a:off x="1857356" y="5214950"/>
            <a:ext cx="2071702" cy="400110"/>
          </a:xfrm>
          <a:prstGeom prst="rect">
            <a:avLst/>
          </a:prstGeom>
          <a:noFill/>
        </p:spPr>
        <p:txBody>
          <a:bodyPr wrap="square" rtlCol="0">
            <a:spAutoFit/>
          </a:bodyPr>
          <a:lstStyle/>
          <a:p>
            <a:pPr algn="ctr"/>
            <a:r>
              <a:rPr lang="en-US" altLang="zh-CN" sz="2000" i="1" dirty="0" smtClean="0">
                <a:solidFill>
                  <a:srgbClr val="FF0000"/>
                </a:solidFill>
              </a:rPr>
              <a:t>1, 2, 5, 6, 9, 11, 13</a:t>
            </a:r>
          </a:p>
        </p:txBody>
      </p:sp>
      <p:sp>
        <p:nvSpPr>
          <p:cNvPr id="20" name="TextBox 19"/>
          <p:cNvSpPr txBox="1"/>
          <p:nvPr/>
        </p:nvSpPr>
        <p:spPr>
          <a:xfrm>
            <a:off x="5286380" y="5214950"/>
            <a:ext cx="2357454" cy="400110"/>
          </a:xfrm>
          <a:prstGeom prst="rect">
            <a:avLst/>
          </a:prstGeom>
          <a:noFill/>
        </p:spPr>
        <p:txBody>
          <a:bodyPr wrap="square" rtlCol="0">
            <a:spAutoFit/>
          </a:bodyPr>
          <a:lstStyle/>
          <a:p>
            <a:pPr algn="ctr"/>
            <a:r>
              <a:rPr lang="en-US" altLang="zh-CN" sz="2000" i="1" dirty="0" smtClean="0">
                <a:solidFill>
                  <a:srgbClr val="FF0000"/>
                </a:solidFill>
              </a:rPr>
              <a:t>3, 4, 7, 8, 10, 12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Bottom)">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lide(fromBottom)">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3"/>
            <a:ext cx="7143800" cy="830997"/>
            <a:chOff x="857224" y="1500174"/>
            <a:chExt cx="6735583" cy="1074056"/>
          </a:xfrm>
        </p:grpSpPr>
        <p:sp>
          <p:nvSpPr>
            <p:cNvPr id="7" name="矩形 6"/>
            <p:cNvSpPr/>
            <p:nvPr/>
          </p:nvSpPr>
          <p:spPr>
            <a:xfrm>
              <a:off x="857224" y="1500174"/>
              <a:ext cx="357174" cy="596698"/>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00174"/>
              <a:ext cx="6378393" cy="1074056"/>
            </a:xfrm>
            <a:prstGeom prst="rect">
              <a:avLst/>
            </a:prstGeom>
            <a:noFill/>
          </p:spPr>
          <p:txBody>
            <a:bodyPr wrap="square" rtlCol="0">
              <a:spAutoFit/>
            </a:bodyPr>
            <a:lstStyle/>
            <a:p>
              <a:r>
                <a:rPr lang="en-US" altLang="zh-CN" sz="2400" dirty="0" smtClean="0">
                  <a:latin typeface="Arial" pitchFamily="34" charset="0"/>
                  <a:cs typeface="Arial" pitchFamily="34" charset="0"/>
                </a:rPr>
                <a:t>Please learn the following useful expressions in an English debate.</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Present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9217" name="Rectangle 1"/>
          <p:cNvSpPr>
            <a:spLocks noChangeArrowheads="1"/>
          </p:cNvSpPr>
          <p:nvPr/>
        </p:nvSpPr>
        <p:spPr bwMode="auto">
          <a:xfrm>
            <a:off x="1142976" y="3182495"/>
            <a:ext cx="7358114"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400" dirty="0" smtClean="0"/>
              <a:t>Expressions for Chairperson:</a:t>
            </a:r>
            <a:endParaRPr lang="en-US" altLang="zh-CN" sz="2400" i="1" dirty="0" smtClean="0">
              <a:solidFill>
                <a:srgbClr val="FF0000"/>
              </a:solidFill>
            </a:endParaRPr>
          </a:p>
          <a:p>
            <a:pPr>
              <a:buFont typeface="Arial" pitchFamily="34" charset="0"/>
              <a:buChar char="•"/>
            </a:pPr>
            <a:r>
              <a:rPr lang="en-US" altLang="zh-CN" sz="2400" i="1" dirty="0" smtClean="0">
                <a:solidFill>
                  <a:srgbClr val="FF0000"/>
                </a:solidFill>
              </a:rPr>
              <a:t>I’m quite honored to chair this debate</a:t>
            </a:r>
          </a:p>
          <a:p>
            <a:pPr>
              <a:buFont typeface="Arial" pitchFamily="34" charset="0"/>
              <a:buChar char="•"/>
            </a:pPr>
            <a:r>
              <a:rPr lang="en-US" altLang="zh-CN" sz="2400" i="1" dirty="0" smtClean="0">
                <a:solidFill>
                  <a:srgbClr val="FF0000"/>
                </a:solidFill>
              </a:rPr>
              <a:t>First, let me introduce … This is the affirmative side. This is the negative side …</a:t>
            </a:r>
          </a:p>
          <a:p>
            <a:pPr>
              <a:buFont typeface="Arial" pitchFamily="34" charset="0"/>
              <a:buChar char="•"/>
            </a:pPr>
            <a:r>
              <a:rPr lang="en-US" altLang="zh-CN" sz="2400" i="1" dirty="0" smtClean="0">
                <a:solidFill>
                  <a:srgbClr val="FF0000"/>
                </a:solidFill>
              </a:rPr>
              <a:t>The topic today is about … </a:t>
            </a:r>
          </a:p>
          <a:p>
            <a:pPr>
              <a:buFont typeface="Arial" pitchFamily="34" charset="0"/>
              <a:buChar char="•"/>
            </a:pPr>
            <a:r>
              <a:rPr lang="en-US" altLang="zh-CN" sz="2400" i="1" dirty="0" smtClean="0">
                <a:solidFill>
                  <a:srgbClr val="FF0000"/>
                </a:solidFill>
              </a:rPr>
              <a:t>The motion for debate today is …</a:t>
            </a:r>
          </a:p>
          <a:p>
            <a:pPr>
              <a:buFont typeface="Arial" pitchFamily="34" charset="0"/>
              <a:buChar char="•"/>
            </a:pPr>
            <a:r>
              <a:rPr lang="en-US" altLang="zh-CN" sz="2400" i="1" dirty="0" smtClean="0">
                <a:solidFill>
                  <a:srgbClr val="FF0000"/>
                </a:solidFill>
              </a:rPr>
              <a:t>The affirmative side holds that … while the negative side believes otherwise…</a:t>
            </a:r>
          </a:p>
          <a:p>
            <a:pPr>
              <a:buFont typeface="Arial" pitchFamily="34" charset="0"/>
              <a:buChar char="•"/>
            </a:pPr>
            <a:r>
              <a:rPr lang="en-US" altLang="zh-CN" sz="2400" i="1" dirty="0" smtClean="0">
                <a:solidFill>
                  <a:srgbClr val="FF0000"/>
                </a:solidFill>
              </a:rPr>
              <a:t>Now, I declare the debate begins … </a:t>
            </a:r>
          </a:p>
          <a:p>
            <a:pPr>
              <a:buFont typeface="Arial" pitchFamily="34" charset="0"/>
              <a:buChar char="•"/>
            </a:pPr>
            <a:endParaRPr lang="en-US" altLang="zh-CN" sz="2400" i="1" dirty="0" smtClean="0">
              <a:solidFill>
                <a:srgbClr val="FF0000"/>
              </a:solidFill>
            </a:endParaRPr>
          </a:p>
          <a:p>
            <a:endParaRPr lang="en-US" altLang="zh-CN" sz="2400" i="1" dirty="0" smtClean="0">
              <a:solidFill>
                <a:srgbClr val="FF0000"/>
              </a:solidFill>
            </a:endParaRPr>
          </a:p>
          <a:p>
            <a:endParaRPr lang="en-US" altLang="zh-CN" sz="2400"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217"/>
                                        </p:tgtEl>
                                        <p:attrNameLst>
                                          <p:attrName>style.visibility</p:attrName>
                                        </p:attrNameLst>
                                      </p:cBhvr>
                                      <p:to>
                                        <p:strVal val="visible"/>
                                      </p:to>
                                    </p:set>
                                    <p:animEffect transition="in" filter="slide(fromBottom)">
                                      <p:cBhvr>
                                        <p:cTn id="12" dur="500"/>
                                        <p:tgtEl>
                                          <p:spTgt spid="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3"/>
            <a:ext cx="7143800" cy="830997"/>
            <a:chOff x="857224" y="1500174"/>
            <a:chExt cx="6735583" cy="1074056"/>
          </a:xfrm>
        </p:grpSpPr>
        <p:sp>
          <p:nvSpPr>
            <p:cNvPr id="7" name="矩形 6"/>
            <p:cNvSpPr/>
            <p:nvPr/>
          </p:nvSpPr>
          <p:spPr>
            <a:xfrm>
              <a:off x="857224" y="1500174"/>
              <a:ext cx="357174" cy="596698"/>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00174"/>
              <a:ext cx="6378393" cy="1074056"/>
            </a:xfrm>
            <a:prstGeom prst="rect">
              <a:avLst/>
            </a:prstGeom>
            <a:noFill/>
          </p:spPr>
          <p:txBody>
            <a:bodyPr wrap="square" rtlCol="0">
              <a:spAutoFit/>
            </a:bodyPr>
            <a:lstStyle/>
            <a:p>
              <a:r>
                <a:rPr lang="en-US" altLang="zh-CN" sz="2400" dirty="0" smtClean="0">
                  <a:latin typeface="Arial" pitchFamily="34" charset="0"/>
                  <a:cs typeface="Arial" pitchFamily="34" charset="0"/>
                </a:rPr>
                <a:t>Please learn the following useful expressions in an English debate.</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Present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9217" name="Rectangle 1"/>
          <p:cNvSpPr>
            <a:spLocks noChangeArrowheads="1"/>
          </p:cNvSpPr>
          <p:nvPr/>
        </p:nvSpPr>
        <p:spPr bwMode="auto">
          <a:xfrm>
            <a:off x="1142976" y="3182495"/>
            <a:ext cx="7358114"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400" dirty="0" smtClean="0"/>
              <a:t>Expressions for debaters:</a:t>
            </a:r>
            <a:endParaRPr lang="en-US" altLang="zh-CN" sz="2400" i="1" dirty="0" smtClean="0">
              <a:solidFill>
                <a:srgbClr val="FF0000"/>
              </a:solidFill>
            </a:endParaRPr>
          </a:p>
          <a:p>
            <a:pPr>
              <a:buFont typeface="Arial" pitchFamily="34" charset="0"/>
              <a:buChar char="•"/>
            </a:pPr>
            <a:r>
              <a:rPr lang="en-US" altLang="zh-CN" sz="2400" i="1" dirty="0" smtClean="0">
                <a:solidFill>
                  <a:srgbClr val="FF0000"/>
                </a:solidFill>
              </a:rPr>
              <a:t>We would like to introduce our stand by giving the following definition of dreams…</a:t>
            </a:r>
          </a:p>
          <a:p>
            <a:pPr>
              <a:buFont typeface="Arial" pitchFamily="34" charset="0"/>
              <a:buChar char="•"/>
            </a:pPr>
            <a:r>
              <a:rPr lang="en-US" altLang="zh-CN" sz="2400" i="1" dirty="0" smtClean="0">
                <a:solidFill>
                  <a:srgbClr val="FF0000"/>
                </a:solidFill>
              </a:rPr>
              <a:t>We hear what the opposition are saying. We would like to point out that …</a:t>
            </a:r>
          </a:p>
          <a:p>
            <a:pPr>
              <a:buFont typeface="Arial" pitchFamily="34" charset="0"/>
              <a:buChar char="•"/>
            </a:pPr>
            <a:r>
              <a:rPr lang="en-US" altLang="zh-CN" sz="2400" i="1" dirty="0" smtClean="0">
                <a:solidFill>
                  <a:srgbClr val="FF0000"/>
                </a:solidFill>
              </a:rPr>
              <a:t>At first sight, their argument seems to be true. But …</a:t>
            </a:r>
          </a:p>
          <a:p>
            <a:pPr>
              <a:buFont typeface="Arial" pitchFamily="34" charset="0"/>
              <a:buChar char="•"/>
            </a:pPr>
            <a:r>
              <a:rPr lang="en-US" altLang="zh-CN" sz="2400" i="1" dirty="0" smtClean="0">
                <a:solidFill>
                  <a:srgbClr val="FF0000"/>
                </a:solidFill>
              </a:rPr>
              <a:t>The other team has tried to make some good points; However…</a:t>
            </a:r>
          </a:p>
          <a:p>
            <a:pPr>
              <a:buFont typeface="Arial" pitchFamily="34" charset="0"/>
              <a:buChar char="•"/>
            </a:pPr>
            <a:r>
              <a:rPr lang="en-US" altLang="zh-CN" sz="2400" i="1" dirty="0" smtClean="0">
                <a:solidFill>
                  <a:srgbClr val="FF0000"/>
                </a:solidFill>
              </a:rPr>
              <a:t>I’m afraid we can’t agree that …</a:t>
            </a:r>
          </a:p>
          <a:p>
            <a:pPr>
              <a:buFont typeface="Arial" pitchFamily="34" charset="0"/>
              <a:buChar char="•"/>
            </a:pPr>
            <a:endParaRPr lang="en-US" altLang="zh-CN" sz="2400" i="1" dirty="0" smtClean="0">
              <a:solidFill>
                <a:srgbClr val="FF0000"/>
              </a:solidFill>
            </a:endParaRPr>
          </a:p>
          <a:p>
            <a:endParaRPr lang="en-US" altLang="zh-CN" sz="2400" i="1" dirty="0" smtClean="0">
              <a:solidFill>
                <a:srgbClr val="FF0000"/>
              </a:solidFill>
            </a:endParaRPr>
          </a:p>
          <a:p>
            <a:endParaRPr lang="en-US" altLang="zh-CN" sz="2400"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217"/>
                                        </p:tgtEl>
                                        <p:attrNameLst>
                                          <p:attrName>style.visibility</p:attrName>
                                        </p:attrNameLst>
                                      </p:cBhvr>
                                      <p:to>
                                        <p:strVal val="visible"/>
                                      </p:to>
                                    </p:set>
                                    <p:animEffect transition="in" filter="slide(fromBottom)">
                                      <p:cBhvr>
                                        <p:cTn id="12" dur="500"/>
                                        <p:tgtEl>
                                          <p:spTgt spid="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14554"/>
            <a:ext cx="7122152" cy="830997"/>
            <a:chOff x="857224" y="1407840"/>
            <a:chExt cx="6715172" cy="1074056"/>
          </a:xfrm>
        </p:grpSpPr>
        <p:sp>
          <p:nvSpPr>
            <p:cNvPr id="7" name="矩形 6"/>
            <p:cNvSpPr/>
            <p:nvPr/>
          </p:nvSpPr>
          <p:spPr>
            <a:xfrm>
              <a:off x="857224" y="1500174"/>
              <a:ext cx="357174" cy="596698"/>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194003" y="1407840"/>
              <a:ext cx="6378393" cy="1074056"/>
            </a:xfrm>
            <a:prstGeom prst="rect">
              <a:avLst/>
            </a:prstGeom>
            <a:noFill/>
          </p:spPr>
          <p:txBody>
            <a:bodyPr wrap="square" rtlCol="0">
              <a:spAutoFit/>
            </a:bodyPr>
            <a:lstStyle/>
            <a:p>
              <a:r>
                <a:rPr lang="en-US" altLang="zh-CN" sz="2400" dirty="0" smtClean="0">
                  <a:latin typeface="Arial" pitchFamily="34" charset="0"/>
                  <a:cs typeface="Arial" pitchFamily="34" charset="0"/>
                </a:rPr>
                <a:t>Have a debate on the topic “Should we hold on to our dreams?”. </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Present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pic>
        <p:nvPicPr>
          <p:cNvPr id="12" name="图片 11" descr="is194-043.jpg"/>
          <p:cNvPicPr>
            <a:picLocks noChangeAspect="1"/>
          </p:cNvPicPr>
          <p:nvPr/>
        </p:nvPicPr>
        <p:blipFill>
          <a:blip r:embed="rId4"/>
          <a:stretch>
            <a:fillRect/>
          </a:stretch>
        </p:blipFill>
        <p:spPr>
          <a:xfrm>
            <a:off x="1643042" y="3143248"/>
            <a:ext cx="5214942" cy="3468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85786" y="1000108"/>
            <a:ext cx="3976794"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Short conversations</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1571612"/>
            <a:ext cx="7715304" cy="6370975"/>
          </a:xfrm>
          <a:prstGeom prst="rect">
            <a:avLst/>
          </a:prstGeom>
        </p:spPr>
        <p:txBody>
          <a:bodyPr wrap="square">
            <a:spAutoFit/>
          </a:bodyPr>
          <a:lstStyle/>
          <a:p>
            <a:pPr marL="576000" indent="-684000"/>
            <a:r>
              <a:rPr lang="en-US" altLang="zh-CN" sz="2400" dirty="0" smtClean="0"/>
              <a:t>1 Q: How did the woman react to the fact that she got pregnant?</a:t>
            </a:r>
          </a:p>
          <a:p>
            <a:pPr marL="288000" indent="-457200"/>
            <a:r>
              <a:rPr lang="en-US" altLang="zh-CN" sz="2400" i="1" dirty="0" smtClean="0">
                <a:solidFill>
                  <a:srgbClr val="FF0000"/>
                </a:solidFill>
              </a:rPr>
              <a:t>         B She was too happy to keep it a secrete.</a:t>
            </a:r>
          </a:p>
          <a:p>
            <a:pPr marL="576000" indent="-684000"/>
            <a:r>
              <a:rPr lang="en-US" altLang="zh-CN" sz="2400" dirty="0" smtClean="0"/>
              <a:t>2 Q: What do we learn from the conversation about </a:t>
            </a:r>
            <a:r>
              <a:rPr lang="en-US" altLang="zh-CN" sz="2400" dirty="0" err="1" smtClean="0"/>
              <a:t>Miley</a:t>
            </a:r>
            <a:r>
              <a:rPr lang="en-US" altLang="zh-CN" sz="2400" dirty="0" smtClean="0"/>
              <a:t>?</a:t>
            </a:r>
          </a:p>
          <a:p>
            <a:pPr marL="288000" indent="-457200"/>
            <a:r>
              <a:rPr lang="en-US" altLang="zh-CN" sz="2400" i="1" dirty="0" smtClean="0">
                <a:solidFill>
                  <a:srgbClr val="FF0000"/>
                </a:solidFill>
              </a:rPr>
              <a:t>         B She was no longer admired by teenagers.</a:t>
            </a:r>
          </a:p>
          <a:p>
            <a:pPr marL="266700" indent="-266700"/>
            <a:r>
              <a:rPr lang="en-US" altLang="zh-CN" sz="2400" dirty="0" smtClean="0"/>
              <a:t>3 Q: Why does the woman admire the couple?</a:t>
            </a:r>
          </a:p>
          <a:p>
            <a:pPr marL="828000" indent="-936000"/>
            <a:r>
              <a:rPr lang="en-US" altLang="zh-CN" sz="2400" i="1" dirty="0" smtClean="0">
                <a:solidFill>
                  <a:srgbClr val="FF0000"/>
                </a:solidFill>
              </a:rPr>
              <a:t>         C Because they have made great efforts to achieve success.</a:t>
            </a:r>
          </a:p>
          <a:p>
            <a:pPr marL="576000" indent="-684000"/>
            <a:r>
              <a:rPr lang="en-US" altLang="zh-CN" sz="2400" dirty="0" smtClean="0"/>
              <a:t>4 Q: What’s the man’s attitude toward these media?</a:t>
            </a:r>
          </a:p>
          <a:p>
            <a:pPr marL="266700" indent="-266700"/>
            <a:r>
              <a:rPr lang="en-US" altLang="zh-CN" sz="2400" i="1" dirty="0" smtClean="0">
                <a:solidFill>
                  <a:srgbClr val="FF0000"/>
                </a:solidFill>
              </a:rPr>
              <a:t>         D Critical.</a:t>
            </a:r>
          </a:p>
          <a:p>
            <a:pPr marL="576000" indent="-684000"/>
            <a:r>
              <a:rPr lang="en-US" altLang="zh-CN" sz="2400" dirty="0" smtClean="0"/>
              <a:t>5 Q: What does the woman imply about the American swimmer?</a:t>
            </a:r>
          </a:p>
          <a:p>
            <a:pPr marL="828000" indent="-828000"/>
            <a:r>
              <a:rPr lang="en-US" altLang="zh-CN" sz="2400" i="1" dirty="0" smtClean="0">
                <a:solidFill>
                  <a:srgbClr val="FF0000"/>
                </a:solidFill>
              </a:rPr>
              <a:t>        D He has more than once failed to meet public expectations.</a:t>
            </a:r>
          </a:p>
          <a:p>
            <a:pPr marL="576000" indent="-828000"/>
            <a:endParaRPr lang="en-US" altLang="zh-CN" sz="2400" i="1" dirty="0" smtClean="0">
              <a:solidFill>
                <a:srgbClr val="FF0000"/>
              </a:solidFill>
            </a:endParaRPr>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lide(fromBottom)">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665812"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Long conversation</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1785926"/>
            <a:ext cx="7715304" cy="4524315"/>
          </a:xfrm>
          <a:prstGeom prst="rect">
            <a:avLst/>
          </a:prstGeom>
        </p:spPr>
        <p:txBody>
          <a:bodyPr wrap="square">
            <a:spAutoFit/>
          </a:bodyPr>
          <a:lstStyle/>
          <a:p>
            <a:pPr marL="576000" indent="-684000"/>
            <a:r>
              <a:rPr lang="en-US" altLang="zh-CN" sz="2400" dirty="0" smtClean="0"/>
              <a:t>1 Q: What did the man think of those famous actresses in Hollywood?</a:t>
            </a:r>
          </a:p>
          <a:p>
            <a:pPr marL="288000" indent="-457200"/>
            <a:r>
              <a:rPr lang="en-US" altLang="zh-CN" sz="2400" i="1" dirty="0" smtClean="0">
                <a:solidFill>
                  <a:srgbClr val="FF0000"/>
                </a:solidFill>
              </a:rPr>
              <a:t>         A They are foolish.</a:t>
            </a:r>
          </a:p>
          <a:p>
            <a:pPr marL="576000" indent="-684000"/>
            <a:r>
              <a:rPr lang="en-US" altLang="zh-CN" sz="2400" dirty="0" smtClean="0"/>
              <a:t>2 Q: Why did the woman want to be famous?</a:t>
            </a:r>
          </a:p>
          <a:p>
            <a:pPr marL="828000" indent="-936000"/>
            <a:r>
              <a:rPr lang="en-US" altLang="zh-CN" sz="2400" i="1" dirty="0" smtClean="0">
                <a:solidFill>
                  <a:srgbClr val="FF0000"/>
                </a:solidFill>
              </a:rPr>
              <a:t>         B She wanted to use her fame to help starving children in Africa.</a:t>
            </a:r>
          </a:p>
          <a:p>
            <a:pPr marL="576000" indent="-684000"/>
            <a:r>
              <a:rPr lang="en-US" altLang="zh-CN" sz="2400" dirty="0" smtClean="0"/>
              <a:t>3 Q: How did the man react to the woman’s reasons for wanting to be famous?</a:t>
            </a:r>
          </a:p>
          <a:p>
            <a:pPr marL="828000" indent="-936000"/>
            <a:r>
              <a:rPr lang="en-US" altLang="zh-CN" sz="2400" i="1" dirty="0" smtClean="0">
                <a:solidFill>
                  <a:srgbClr val="FF0000"/>
                </a:solidFill>
              </a:rPr>
              <a:t>         B He had doubt about her real intentions.</a:t>
            </a:r>
          </a:p>
          <a:p>
            <a:pPr marL="576000" indent="-684000"/>
            <a:r>
              <a:rPr lang="en-US" altLang="zh-CN" sz="2400" dirty="0" smtClean="0"/>
              <a:t>4 Q: What can be infer about the woman?</a:t>
            </a:r>
          </a:p>
          <a:p>
            <a:pPr marL="828000" indent="-936000"/>
            <a:r>
              <a:rPr lang="en-US" altLang="zh-CN" sz="2400" i="1" dirty="0" smtClean="0">
                <a:solidFill>
                  <a:srgbClr val="FF0000"/>
                </a:solidFill>
              </a:rPr>
              <a:t>         D She will stick to her original plan and prove it to the man.</a:t>
            </a: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1</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2107253"/>
            <a:ext cx="7072362" cy="4924425"/>
          </a:xfrm>
          <a:prstGeom prst="rect">
            <a:avLst/>
          </a:prstGeom>
        </p:spPr>
        <p:txBody>
          <a:bodyPr wrap="square">
            <a:spAutoFit/>
          </a:bodyPr>
          <a:lstStyle/>
          <a:p>
            <a:pPr marL="266700" indent="-266700"/>
            <a:r>
              <a:rPr lang="en-US" altLang="zh-CN" sz="2200" dirty="0" smtClean="0"/>
              <a:t>1 Q: How did Bill Gates perform in school?</a:t>
            </a:r>
          </a:p>
          <a:p>
            <a:pPr marL="216000" indent="-457200"/>
            <a:r>
              <a:rPr lang="en-US" altLang="zh-CN" sz="2200" i="1" dirty="0" smtClean="0">
                <a:solidFill>
                  <a:srgbClr val="FF0000"/>
                </a:solidFill>
              </a:rPr>
              <a:t>    B He did quite well in mathematics and science.</a:t>
            </a:r>
          </a:p>
          <a:p>
            <a:pPr marL="266700" indent="-266700"/>
            <a:r>
              <a:rPr lang="en-US" altLang="zh-CN" sz="2200" dirty="0" smtClean="0"/>
              <a:t>2 Q: Why was studying in a private school a very important decision in Bill’s life?</a:t>
            </a:r>
          </a:p>
          <a:p>
            <a:pPr marL="360000" indent="-432000"/>
            <a:r>
              <a:rPr lang="en-US" altLang="zh-CN" sz="2200" i="1" dirty="0" smtClean="0">
                <a:solidFill>
                  <a:srgbClr val="FF0000"/>
                </a:solidFill>
              </a:rPr>
              <a:t>   D Because it was there he had his first contact with a computer.</a:t>
            </a:r>
          </a:p>
          <a:p>
            <a:pPr marL="266700" indent="-266700"/>
            <a:r>
              <a:rPr lang="en-US" altLang="zh-CN" sz="2200" dirty="0" smtClean="0"/>
              <a:t>3 Q: How did Bill like Harvard University?</a:t>
            </a:r>
          </a:p>
          <a:p>
            <a:pPr marL="180000" indent="-457200"/>
            <a:r>
              <a:rPr lang="en-US" altLang="zh-CN" sz="2200" i="1" dirty="0" smtClean="0">
                <a:solidFill>
                  <a:srgbClr val="FF0000"/>
                </a:solidFill>
              </a:rPr>
              <a:t>    A Harvard University made him feel bored.</a:t>
            </a:r>
          </a:p>
          <a:p>
            <a:pPr marL="144000" indent="-457200"/>
            <a:r>
              <a:rPr lang="en-US" altLang="zh-CN" sz="2200" dirty="0" smtClean="0"/>
              <a:t>4 Q: What did Bill Gates do at Harvard University?</a:t>
            </a:r>
          </a:p>
          <a:p>
            <a:pPr marL="360000" indent="-432000"/>
            <a:r>
              <a:rPr lang="en-US" altLang="zh-CN" sz="2200" i="1" dirty="0" smtClean="0">
                <a:solidFill>
                  <a:srgbClr val="FF0000"/>
                </a:solidFill>
              </a:rPr>
              <a:t>   C He spent many long nights in front of the school’s computer.</a:t>
            </a:r>
          </a:p>
          <a:p>
            <a:pPr marL="180000" indent="-457200"/>
            <a:endParaRPr lang="en-US" altLang="zh-CN" sz="2400" i="1" dirty="0" smtClean="0">
              <a:solidFill>
                <a:srgbClr val="FF0000"/>
              </a:solidFill>
            </a:endParaRPr>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ea typeface="微软雅黑" panose="020B0503020204020204" pitchFamily="34" charset="-122"/>
              </a:rPr>
              <a:t>Opening up</a:t>
            </a:r>
            <a:endParaRPr lang="zh-CN" altLang="en-US" sz="4800" b="1" dirty="0">
              <a:solidFill>
                <a:schemeClr val="tx1"/>
              </a:solidFill>
              <a:ea typeface="微软雅黑" panose="020B0503020204020204" pitchFamily="34" charset="-122"/>
            </a:endParaRPr>
          </a:p>
        </p:txBody>
      </p:sp>
      <p:grpSp>
        <p:nvGrpSpPr>
          <p:cNvPr id="2" name="组合 26"/>
          <p:cNvGrpSpPr/>
          <p:nvPr/>
        </p:nvGrpSpPr>
        <p:grpSpPr>
          <a:xfrm>
            <a:off x="785786" y="1357298"/>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endParaRPr lang="zh-CN" altLang="en-US" sz="2400" dirty="0">
                <a:latin typeface="Arial" pitchFamily="34" charset="0"/>
                <a:cs typeface="Arial" pitchFamily="34" charset="0"/>
              </a:endParaRPr>
            </a:p>
          </p:txBody>
        </p:sp>
      </p:gr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214414" y="2071679"/>
            <a:ext cx="5357850" cy="1200329"/>
          </a:xfrm>
          <a:prstGeom prst="rect">
            <a:avLst/>
          </a:prstGeom>
          <a:noFill/>
        </p:spPr>
        <p:txBody>
          <a:bodyPr wrap="square" rtlCol="0">
            <a:spAutoFit/>
          </a:bodyPr>
          <a:lstStyle/>
          <a:p>
            <a:pPr marL="252000" indent="-324000"/>
            <a:r>
              <a:rPr lang="en-US" altLang="zh-CN" sz="2400" dirty="0" smtClean="0"/>
              <a:t>1 What are the positive and negative things about being famous?</a:t>
            </a:r>
          </a:p>
          <a:p>
            <a:endParaRPr lang="zh-CN" altLang="en-US" sz="2400" dirty="0"/>
          </a:p>
        </p:txBody>
      </p:sp>
      <p:grpSp>
        <p:nvGrpSpPr>
          <p:cNvPr id="11" name="组合 10"/>
          <p:cNvGrpSpPr/>
          <p:nvPr/>
        </p:nvGrpSpPr>
        <p:grpSpPr>
          <a:xfrm>
            <a:off x="1428728" y="2786058"/>
            <a:ext cx="5643602" cy="2451200"/>
            <a:chOff x="1214414" y="2786058"/>
            <a:chExt cx="5643602" cy="2451200"/>
          </a:xfrm>
        </p:grpSpPr>
        <p:sp>
          <p:nvSpPr>
            <p:cNvPr id="19" name="矩形 18"/>
            <p:cNvSpPr/>
            <p:nvPr/>
          </p:nvSpPr>
          <p:spPr>
            <a:xfrm>
              <a:off x="1214414" y="2928934"/>
              <a:ext cx="5643602" cy="2308324"/>
            </a:xfrm>
            <a:prstGeom prst="rect">
              <a:avLst/>
            </a:prstGeom>
          </p:spPr>
          <p:txBody>
            <a:bodyPr wrap="square">
              <a:spAutoFit/>
            </a:bodyPr>
            <a:lstStyle/>
            <a:p>
              <a:endParaRPr lang="en-US" altLang="zh-CN" sz="2400" dirty="0" smtClean="0"/>
            </a:p>
            <a:p>
              <a:r>
                <a:rPr lang="en-US" altLang="zh-CN" sz="2400" dirty="0" smtClean="0"/>
                <a:t>Positive 3: Privilege</a:t>
              </a:r>
            </a:p>
            <a:p>
              <a:endParaRPr lang="en-US" altLang="zh-CN" sz="2400" i="1" dirty="0" smtClean="0">
                <a:solidFill>
                  <a:srgbClr val="FF0000"/>
                </a:solidFill>
              </a:endParaRPr>
            </a:p>
            <a:p>
              <a:r>
                <a:rPr lang="en-US" altLang="zh-CN" sz="2400" i="1" dirty="0" smtClean="0">
                  <a:solidFill>
                    <a:srgbClr val="FF0000"/>
                  </a:solidFill>
                </a:rPr>
                <a:t>Celebrities get special treatment wherever they go, for example, special seats at theaters or special tables at restaurants.</a:t>
              </a:r>
            </a:p>
          </p:txBody>
        </p:sp>
        <p:pic>
          <p:nvPicPr>
            <p:cNvPr id="10" name="图片 9" descr="mf700-01541076.jpg"/>
            <p:cNvPicPr>
              <a:picLocks noChangeAspect="1"/>
            </p:cNvPicPr>
            <p:nvPr/>
          </p:nvPicPr>
          <p:blipFill>
            <a:blip r:embed="rId4" cstate="print"/>
            <a:stretch>
              <a:fillRect/>
            </a:stretch>
          </p:blipFill>
          <p:spPr>
            <a:xfrm>
              <a:off x="4143372" y="2786058"/>
              <a:ext cx="928694" cy="123825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2</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4286248" y="2000240"/>
            <a:ext cx="3571900" cy="1938992"/>
          </a:xfrm>
          <a:prstGeom prst="rect">
            <a:avLst/>
          </a:prstGeom>
        </p:spPr>
        <p:txBody>
          <a:bodyPr wrap="square">
            <a:spAutoFit/>
          </a:bodyPr>
          <a:lstStyle/>
          <a:p>
            <a:pPr marL="457200" indent="-457200"/>
            <a:r>
              <a:rPr lang="en-US" altLang="zh-CN" sz="2400" i="1" dirty="0" smtClean="0">
                <a:solidFill>
                  <a:srgbClr val="FF0000"/>
                </a:solidFill>
              </a:rPr>
              <a:t> 6) annual</a:t>
            </a:r>
          </a:p>
          <a:p>
            <a:pPr marL="457200" indent="-457200"/>
            <a:r>
              <a:rPr lang="en-US" altLang="zh-CN" sz="2400" i="1" dirty="0" smtClean="0">
                <a:solidFill>
                  <a:srgbClr val="FF0000"/>
                </a:solidFill>
              </a:rPr>
              <a:t> 7) a series of  </a:t>
            </a:r>
          </a:p>
          <a:p>
            <a:pPr marL="457200" indent="-457200"/>
            <a:r>
              <a:rPr lang="en-US" altLang="zh-CN" sz="2400" i="1" dirty="0" smtClean="0">
                <a:solidFill>
                  <a:srgbClr val="FF0000"/>
                </a:solidFill>
              </a:rPr>
              <a:t> 8) advocating</a:t>
            </a:r>
          </a:p>
          <a:p>
            <a:pPr marL="457200" indent="-457200"/>
            <a:r>
              <a:rPr lang="en-US" altLang="zh-CN" sz="2400" i="1" dirty="0" smtClean="0">
                <a:solidFill>
                  <a:srgbClr val="FF0000"/>
                </a:solidFill>
              </a:rPr>
              <a:t> 9) abolish</a:t>
            </a:r>
          </a:p>
          <a:p>
            <a:pPr marL="457200" indent="-457200"/>
            <a:r>
              <a:rPr lang="en-US" altLang="zh-CN" sz="2400" i="1" dirty="0" smtClean="0">
                <a:solidFill>
                  <a:srgbClr val="FF0000"/>
                </a:solidFill>
              </a:rPr>
              <a:t>10) Influential </a:t>
            </a:r>
          </a:p>
        </p:txBody>
      </p:sp>
      <p:pic>
        <p:nvPicPr>
          <p:cNvPr id="1026" name="Picture 2"/>
          <p:cNvPicPr>
            <a:picLocks noChangeAspect="1" noChangeArrowheads="1"/>
          </p:cNvPicPr>
          <p:nvPr/>
        </p:nvPicPr>
        <p:blipFill>
          <a:blip r:embed="rId2"/>
          <a:stretch>
            <a:fillRect/>
          </a:stretch>
        </p:blipFill>
        <p:spPr bwMode="auto">
          <a:xfrm>
            <a:off x="1357290" y="4043790"/>
            <a:ext cx="5028566" cy="2814210"/>
          </a:xfrm>
          <a:prstGeom prst="rect">
            <a:avLst/>
          </a:prstGeom>
          <a:noFill/>
          <a:ln w="9525">
            <a:noFill/>
            <a:miter lim="800000"/>
            <a:headEnd/>
            <a:tailEnd/>
          </a:ln>
          <a:effectLst/>
        </p:spPr>
      </p:pic>
      <p:pic>
        <p:nvPicPr>
          <p:cNvPr id="6" name="图片 5"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
        <p:nvSpPr>
          <p:cNvPr id="7" name="矩形 6"/>
          <p:cNvSpPr/>
          <p:nvPr/>
        </p:nvSpPr>
        <p:spPr>
          <a:xfrm>
            <a:off x="1081062" y="2000240"/>
            <a:ext cx="3571900" cy="2308324"/>
          </a:xfrm>
          <a:prstGeom prst="rect">
            <a:avLst/>
          </a:prstGeom>
        </p:spPr>
        <p:txBody>
          <a:bodyPr wrap="square">
            <a:spAutoFit/>
          </a:bodyPr>
          <a:lstStyle/>
          <a:p>
            <a:pPr marL="457200" indent="-457200"/>
            <a:r>
              <a:rPr lang="en-US" altLang="zh-CN" sz="2400" i="1" dirty="0" smtClean="0">
                <a:solidFill>
                  <a:srgbClr val="FF0000"/>
                </a:solidFill>
              </a:rPr>
              <a:t>  1) commentators</a:t>
            </a:r>
          </a:p>
          <a:p>
            <a:pPr marL="457200" indent="-457200"/>
            <a:r>
              <a:rPr lang="en-US" altLang="zh-CN" sz="2400" i="1" dirty="0" smtClean="0">
                <a:solidFill>
                  <a:srgbClr val="FF0000"/>
                </a:solidFill>
              </a:rPr>
              <a:t>  2) exaggerated </a:t>
            </a:r>
          </a:p>
          <a:p>
            <a:pPr marL="457200" indent="-457200"/>
            <a:r>
              <a:rPr lang="en-US" altLang="zh-CN" sz="2400" i="1" dirty="0" smtClean="0">
                <a:solidFill>
                  <a:srgbClr val="FF0000"/>
                </a:solidFill>
              </a:rPr>
              <a:t>  3) focus on</a:t>
            </a:r>
          </a:p>
          <a:p>
            <a:pPr marL="457200" indent="-457200"/>
            <a:r>
              <a:rPr lang="en-US" altLang="zh-CN" sz="2400" i="1" dirty="0" smtClean="0">
                <a:solidFill>
                  <a:srgbClr val="FF0000"/>
                </a:solidFill>
              </a:rPr>
              <a:t>  4) lead an active life</a:t>
            </a:r>
          </a:p>
          <a:p>
            <a:pPr marL="457200" indent="-457200"/>
            <a:r>
              <a:rPr lang="en-US" altLang="zh-CN" sz="2400" i="1" dirty="0" smtClean="0">
                <a:solidFill>
                  <a:srgbClr val="FF0000"/>
                </a:solidFill>
              </a:rPr>
              <a:t>  5) laid the foundation </a:t>
            </a:r>
          </a:p>
          <a:p>
            <a:endParaRPr lang="en-US" altLang="zh-CN" sz="2400"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slide(fromBottom)">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slide(fromBottom)">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slide(fromBottom)">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slide(fromBottom)">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slide(fromBottom)">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slide(fromBottom)">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slide(fromBottom)">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slide(fromBottom)">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slide(fromBottom)">
                                      <p:cBhvr>
                                        <p:cTn id="52" dur="500"/>
                                        <p:tgtEl>
                                          <p:spTgt spid="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slide(fromBottom)">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Wrapping up</a:t>
            </a:r>
            <a:endParaRPr lang="zh-CN" altLang="en-US" sz="4800" b="1" dirty="0">
              <a:solidFill>
                <a:schemeClr val="tx1"/>
              </a:solidFill>
              <a:latin typeface="+mj-lt"/>
              <a:ea typeface="微软雅黑" panose="020B0503020204020204" pitchFamily="34" charset="-122"/>
            </a:endParaRPr>
          </a:p>
        </p:txBody>
      </p:sp>
      <p:sp>
        <p:nvSpPr>
          <p:cNvPr id="3" name="矩形 2"/>
          <p:cNvSpPr/>
          <p:nvPr/>
        </p:nvSpPr>
        <p:spPr>
          <a:xfrm>
            <a:off x="1071538" y="1214422"/>
            <a:ext cx="6929486" cy="830997"/>
          </a:xfrm>
          <a:prstGeom prst="rect">
            <a:avLst/>
          </a:prstGeom>
        </p:spPr>
        <p:txBody>
          <a:bodyPr wrap="square">
            <a:spAutoFit/>
          </a:bodyPr>
          <a:lstStyle/>
          <a:p>
            <a:r>
              <a:rPr lang="en-US" altLang="zh-CN" sz="2400" dirty="0" smtClean="0">
                <a:latin typeface="Arial" pitchFamily="34" charset="0"/>
                <a:cs typeface="Arial" pitchFamily="34" charset="0"/>
              </a:rPr>
              <a:t>Use the following self-assessment checklist to check what you have learned in this unit.</a:t>
            </a:r>
          </a:p>
        </p:txBody>
      </p:sp>
      <p:graphicFrame>
        <p:nvGraphicFramePr>
          <p:cNvPr id="5" name="表格 4"/>
          <p:cNvGraphicFramePr>
            <a:graphicFrameLocks noGrp="1"/>
          </p:cNvGraphicFramePr>
          <p:nvPr/>
        </p:nvGraphicFramePr>
        <p:xfrm>
          <a:off x="785786" y="2143116"/>
          <a:ext cx="7286676" cy="3296920"/>
        </p:xfrm>
        <a:graphic>
          <a:graphicData uri="http://schemas.openxmlformats.org/drawingml/2006/table">
            <a:tbl>
              <a:tblPr firstRow="1" bandRow="1">
                <a:tableStyleId>{5C22544A-7EE6-4342-B048-85BDC9FD1C3A}</a:tableStyleId>
              </a:tblPr>
              <a:tblGrid>
                <a:gridCol w="4663473"/>
                <a:gridCol w="947268"/>
                <a:gridCol w="1675935"/>
              </a:tblGrid>
              <a:tr h="370840">
                <a:tc>
                  <a:txBody>
                    <a:bodyPr/>
                    <a:lstStyle/>
                    <a:p>
                      <a:pPr algn="ctr"/>
                      <a:r>
                        <a:rPr lang="en-US" altLang="zh-CN" dirty="0" smtClean="0"/>
                        <a:t>Skills</a:t>
                      </a:r>
                      <a:endParaRPr lang="zh-CN" altLang="en-US" dirty="0"/>
                    </a:p>
                  </a:txBody>
                  <a:tcPr/>
                </a:tc>
                <a:tc>
                  <a:txBody>
                    <a:bodyPr/>
                    <a:lstStyle/>
                    <a:p>
                      <a:pPr algn="ctr"/>
                      <a:r>
                        <a:rPr lang="en-US" altLang="zh-CN" dirty="0" smtClean="0"/>
                        <a:t>OK</a:t>
                      </a:r>
                      <a:endParaRPr lang="zh-CN" altLang="en-US" dirty="0"/>
                    </a:p>
                  </a:txBody>
                  <a:tcPr/>
                </a:tc>
                <a:tc>
                  <a:txBody>
                    <a:bodyPr/>
                    <a:lstStyle/>
                    <a:p>
                      <a:pPr algn="ctr"/>
                      <a:r>
                        <a:rPr lang="en-US" altLang="zh-CN" dirty="0" smtClean="0"/>
                        <a:t>Needs work</a:t>
                      </a:r>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talk about my learning experiences.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listen for signal words for listing.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give and respond to advice.</a:t>
                      </a:r>
                    </a:p>
                  </a:txBody>
                  <a:tcPr/>
                </a:tc>
                <a:tc>
                  <a:txBody>
                    <a:bodyPr/>
                    <a:lstStyle/>
                    <a:p>
                      <a:endParaRPr lang="zh-CN" altLang="en-US" dirty="0"/>
                    </a:p>
                  </a:txBody>
                  <a:tcPr/>
                </a:tc>
                <a:tc>
                  <a:txBody>
                    <a:bodyPr/>
                    <a:lstStyle/>
                    <a:p>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baseline="0" dirty="0" smtClean="0">
                          <a:solidFill>
                            <a:schemeClr val="dk1"/>
                          </a:solidFill>
                          <a:latin typeface="+mn-lt"/>
                          <a:ea typeface="+mn-ea"/>
                          <a:cs typeface="+mn-cs"/>
                        </a:rPr>
                        <a:t>I can </a:t>
                      </a:r>
                      <a:r>
                        <a:rPr lang="en-US" altLang="zh-CN" sz="2400" kern="1200" baseline="0" smtClean="0">
                          <a:solidFill>
                            <a:schemeClr val="dk1"/>
                          </a:solidFill>
                          <a:latin typeface="+mn-lt"/>
                          <a:ea typeface="+mn-ea"/>
                          <a:cs typeface="+mn-cs"/>
                        </a:rPr>
                        <a:t>discuss learning / teaching </a:t>
                      </a:r>
                      <a:r>
                        <a:rPr lang="en-US" altLang="zh-CN" sz="2400" kern="1200" baseline="0" dirty="0" smtClean="0">
                          <a:solidFill>
                            <a:schemeClr val="dk1"/>
                          </a:solidFill>
                          <a:latin typeface="+mn-lt"/>
                          <a:ea typeface="+mn-ea"/>
                          <a:cs typeface="+mn-cs"/>
                        </a:rPr>
                        <a:t>methods.</a:t>
                      </a:r>
                    </a:p>
                  </a:txBody>
                  <a:tcPr/>
                </a:tc>
                <a:tc>
                  <a:txBody>
                    <a:bodyPr/>
                    <a:lstStyle/>
                    <a:p>
                      <a:endParaRPr lang="zh-CN" altLang="en-US"/>
                    </a:p>
                  </a:txBody>
                  <a:tcPr/>
                </a:tc>
                <a:tc>
                  <a:txBody>
                    <a:bodyPr/>
                    <a:lstStyle/>
                    <a:p>
                      <a:endParaRPr lang="zh-CN" altLang="en-US" dirty="0"/>
                    </a:p>
                  </a:txBody>
                  <a:tcPr/>
                </a:tc>
              </a:tr>
            </a:tbl>
          </a:graphicData>
        </a:graphic>
      </p:graphicFrame>
      <p:sp>
        <p:nvSpPr>
          <p:cNvPr id="6" name="矩形 5"/>
          <p:cNvSpPr/>
          <p:nvPr/>
        </p:nvSpPr>
        <p:spPr>
          <a:xfrm>
            <a:off x="5786446"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070002" y="3468270"/>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92904" y="345746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79420" y="428625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97666" y="428625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06344"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72330"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45342"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1" grpId="0" animBg="1"/>
      <p:bldP spid="12"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Fun time</a:t>
            </a:r>
            <a:endParaRPr lang="zh-CN" altLang="en-US" sz="4800" b="1" dirty="0">
              <a:solidFill>
                <a:schemeClr val="tx1"/>
              </a:solidFill>
              <a:latin typeface="+mj-lt"/>
              <a:ea typeface="微软雅黑" panose="020B0503020204020204" pitchFamily="34" charset="-122"/>
            </a:endParaRPr>
          </a:p>
        </p:txBody>
      </p:sp>
      <p:sp>
        <p:nvSpPr>
          <p:cNvPr id="14" name="矩形 13"/>
          <p:cNvSpPr/>
          <p:nvPr/>
        </p:nvSpPr>
        <p:spPr>
          <a:xfrm>
            <a:off x="1214414" y="1571612"/>
            <a:ext cx="6929486" cy="830997"/>
          </a:xfrm>
          <a:prstGeom prst="rect">
            <a:avLst/>
          </a:prstGeom>
        </p:spPr>
        <p:txBody>
          <a:bodyPr wrap="square">
            <a:spAutoFit/>
          </a:bodyPr>
          <a:lstStyle/>
          <a:p>
            <a:r>
              <a:rPr lang="en-US" altLang="zh-CN" sz="2400" dirty="0" smtClean="0">
                <a:latin typeface="Arial" pitchFamily="34" charset="0"/>
                <a:cs typeface="Arial" pitchFamily="34" charset="0"/>
              </a:rPr>
              <a:t>Enjoy the video clip in which Jennifer Lawrence talks about tackling fame.</a:t>
            </a:r>
          </a:p>
        </p:txBody>
      </p:sp>
      <p:pic>
        <p:nvPicPr>
          <p:cNvPr id="15" name="图片 14" descr="QQ截图20150508120820.png">
            <a:hlinkClick r:id="rId2" action="ppaction://hlinkfile"/>
          </p:cNvPr>
          <p:cNvPicPr>
            <a:picLocks noChangeAspect="1"/>
          </p:cNvPicPr>
          <p:nvPr/>
        </p:nvPicPr>
        <p:blipFill>
          <a:blip r:embed="rId3"/>
          <a:stretch>
            <a:fillRect/>
          </a:stretch>
        </p:blipFill>
        <p:spPr>
          <a:xfrm>
            <a:off x="1205285" y="2563325"/>
            <a:ext cx="6733397" cy="37875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图片 15" descr="87699.gif">
            <a:hlinkClick r:id="rId4" action="ppaction://hlinksldjump"/>
          </p:cNvPr>
          <p:cNvPicPr>
            <a:picLocks noChangeAspect="1"/>
          </p:cNvPicPr>
          <p:nvPr/>
        </p:nvPicPr>
        <p:blipFill>
          <a:blip r:embed="rId5"/>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ea typeface="微软雅黑" panose="020B0503020204020204" pitchFamily="34" charset="-122"/>
              </a:rPr>
              <a:t>Opening up</a:t>
            </a:r>
            <a:endParaRPr lang="zh-CN" altLang="en-US" sz="4800" b="1" dirty="0">
              <a:solidFill>
                <a:schemeClr val="tx1"/>
              </a:solidFill>
              <a:ea typeface="微软雅黑" panose="020B0503020204020204" pitchFamily="34" charset="-122"/>
            </a:endParaRPr>
          </a:p>
        </p:txBody>
      </p:sp>
      <p:grpSp>
        <p:nvGrpSpPr>
          <p:cNvPr id="2" name="组合 26"/>
          <p:cNvGrpSpPr/>
          <p:nvPr/>
        </p:nvGrpSpPr>
        <p:grpSpPr>
          <a:xfrm>
            <a:off x="785786" y="1357298"/>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endParaRPr lang="zh-CN" altLang="en-US" sz="2400" dirty="0">
                <a:latin typeface="Arial" pitchFamily="34" charset="0"/>
                <a:cs typeface="Arial" pitchFamily="34" charset="0"/>
              </a:endParaRPr>
            </a:p>
          </p:txBody>
        </p:sp>
      </p:gr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214414" y="2071678"/>
            <a:ext cx="6858048" cy="830997"/>
          </a:xfrm>
          <a:prstGeom prst="rect">
            <a:avLst/>
          </a:prstGeom>
          <a:noFill/>
        </p:spPr>
        <p:txBody>
          <a:bodyPr wrap="square" rtlCol="0">
            <a:spAutoFit/>
          </a:bodyPr>
          <a:lstStyle/>
          <a:p>
            <a:pPr marL="252000" indent="-324000"/>
            <a:r>
              <a:rPr lang="en-US" altLang="zh-CN" sz="2400" dirty="0" smtClean="0"/>
              <a:t>1 What are the positive and negative things about being famous?</a:t>
            </a:r>
            <a:endParaRPr lang="zh-CN" altLang="en-US" sz="2400" dirty="0" smtClean="0"/>
          </a:p>
        </p:txBody>
      </p:sp>
      <p:sp>
        <p:nvSpPr>
          <p:cNvPr id="19" name="矩形 18"/>
          <p:cNvSpPr/>
          <p:nvPr/>
        </p:nvSpPr>
        <p:spPr>
          <a:xfrm>
            <a:off x="1500166" y="2928934"/>
            <a:ext cx="6215106" cy="2677656"/>
          </a:xfrm>
          <a:prstGeom prst="rect">
            <a:avLst/>
          </a:prstGeom>
        </p:spPr>
        <p:txBody>
          <a:bodyPr wrap="square">
            <a:spAutoFit/>
          </a:bodyPr>
          <a:lstStyle/>
          <a:p>
            <a:r>
              <a:rPr lang="en-US" altLang="zh-CN" sz="2400" dirty="0" smtClean="0"/>
              <a:t>Negative 1: Lack of privacy</a:t>
            </a:r>
          </a:p>
          <a:p>
            <a:r>
              <a:rPr lang="en-US" altLang="zh-CN" sz="2400" i="1" dirty="0" smtClean="0">
                <a:solidFill>
                  <a:srgbClr val="FF0000"/>
                </a:solidFill>
              </a:rPr>
              <a:t>Lack of privacy is one of the biggest disadvantages of being a celebrity. Celebrities cannot lead lives of ordinary people because they are constantly watched and followed by paparazzi who have little or no respect for the privacy of celebrities or their family members.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ea typeface="微软雅黑" panose="020B0503020204020204" pitchFamily="34" charset="-122"/>
              </a:rPr>
              <a:t>Opening up</a:t>
            </a:r>
            <a:endParaRPr lang="zh-CN" altLang="en-US" sz="4800" b="1" dirty="0">
              <a:solidFill>
                <a:schemeClr val="tx1"/>
              </a:solidFill>
              <a:ea typeface="微软雅黑" panose="020B0503020204020204" pitchFamily="34" charset="-122"/>
            </a:endParaRPr>
          </a:p>
        </p:txBody>
      </p:sp>
      <p:grpSp>
        <p:nvGrpSpPr>
          <p:cNvPr id="2" name="组合 26"/>
          <p:cNvGrpSpPr/>
          <p:nvPr/>
        </p:nvGrpSpPr>
        <p:grpSpPr>
          <a:xfrm>
            <a:off x="785786" y="1357298"/>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endParaRPr lang="zh-CN" altLang="en-US" sz="2400" dirty="0">
                <a:latin typeface="Arial" pitchFamily="34" charset="0"/>
                <a:cs typeface="Arial" pitchFamily="34" charset="0"/>
              </a:endParaRPr>
            </a:p>
          </p:txBody>
        </p:sp>
      </p:gr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214414" y="2071678"/>
            <a:ext cx="6500858" cy="1569660"/>
          </a:xfrm>
          <a:prstGeom prst="rect">
            <a:avLst/>
          </a:prstGeom>
          <a:noFill/>
        </p:spPr>
        <p:txBody>
          <a:bodyPr wrap="square" rtlCol="0">
            <a:spAutoFit/>
          </a:bodyPr>
          <a:lstStyle/>
          <a:p>
            <a:pPr marL="324000" indent="-360000"/>
            <a:r>
              <a:rPr lang="en-US" altLang="zh-CN" sz="2400" dirty="0" smtClean="0"/>
              <a:t>1 What are the positive and negative things about being famous?</a:t>
            </a:r>
          </a:p>
          <a:p>
            <a:endParaRPr lang="en-US" altLang="zh-CN" sz="2400" dirty="0" smtClean="0"/>
          </a:p>
          <a:p>
            <a:endParaRPr lang="zh-CN" altLang="en-US" sz="2400" dirty="0"/>
          </a:p>
        </p:txBody>
      </p:sp>
      <p:sp>
        <p:nvSpPr>
          <p:cNvPr id="19" name="矩形 18"/>
          <p:cNvSpPr/>
          <p:nvPr/>
        </p:nvSpPr>
        <p:spPr>
          <a:xfrm>
            <a:off x="1571604" y="2928934"/>
            <a:ext cx="5715040" cy="4524315"/>
          </a:xfrm>
          <a:prstGeom prst="rect">
            <a:avLst/>
          </a:prstGeom>
        </p:spPr>
        <p:txBody>
          <a:bodyPr wrap="square">
            <a:spAutoFit/>
          </a:bodyPr>
          <a:lstStyle/>
          <a:p>
            <a:r>
              <a:rPr lang="en-US" altLang="zh-CN" sz="2400" dirty="0" smtClean="0"/>
              <a:t>Negative 2: Pressure</a:t>
            </a:r>
          </a:p>
          <a:p>
            <a:r>
              <a:rPr lang="en-US" altLang="zh-CN" sz="2400" i="1" dirty="0" smtClean="0">
                <a:solidFill>
                  <a:srgbClr val="FF0000"/>
                </a:solidFill>
              </a:rPr>
              <a:t>Celebrities experience great pressure owing to their fans’ expectations. Some fans may expect celebrities to be absolutely perfect in every aspect of their lives. </a:t>
            </a:r>
          </a:p>
          <a:p>
            <a:r>
              <a:rPr lang="en-US" altLang="zh-CN" sz="2400" dirty="0" smtClean="0"/>
              <a:t>Negative 3: Harassment</a:t>
            </a:r>
          </a:p>
          <a:p>
            <a:r>
              <a:rPr lang="en-US" altLang="zh-CN" sz="2400" i="1" dirty="0" smtClean="0">
                <a:solidFill>
                  <a:srgbClr val="FF0000"/>
                </a:solidFill>
              </a:rPr>
              <a:t>Celebrities are often harassed by phone calls, emails or messages from fans or followers who cross the line and become obsessed. </a:t>
            </a:r>
          </a:p>
          <a:p>
            <a:endParaRPr lang="en-US" altLang="zh-CN" sz="2400" dirty="0" smtClean="0"/>
          </a:p>
          <a:p>
            <a:endParaRPr lang="en-US" altLang="zh-CN" sz="2400" i="1" dirty="0" smtClean="0">
              <a:solidFill>
                <a:srgbClr val="FF0000"/>
              </a:solidFill>
            </a:endParaRPr>
          </a:p>
          <a:p>
            <a:r>
              <a:rPr lang="en-US" altLang="zh-CN" sz="2400" i="1" dirty="0" smtClean="0">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slide(fromBottom)">
                                      <p:cBhvr>
                                        <p:cTn id="7" dur="500"/>
                                        <p:tgtEl>
                                          <p:spTgt spid="1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slide(fromBottom)">
                                      <p:cBhvr>
                                        <p:cTn id="10" dur="500"/>
                                        <p:tgtEl>
                                          <p:spTgt spid="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animEffect transition="in" filter="slide(fromBottom)">
                                      <p:cBhvr>
                                        <p:cTn id="15" dur="500"/>
                                        <p:tgtEl>
                                          <p:spTgt spid="19">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9">
                                            <p:txEl>
                                              <p:pRg st="3" end="3"/>
                                            </p:txEl>
                                          </p:spTgt>
                                        </p:tgtEl>
                                        <p:attrNameLst>
                                          <p:attrName>style.visibility</p:attrName>
                                        </p:attrNameLst>
                                      </p:cBhvr>
                                      <p:to>
                                        <p:strVal val="visible"/>
                                      </p:to>
                                    </p:set>
                                    <p:animEffect transition="in" filter="slide(fromBottom)">
                                      <p:cBhvr>
                                        <p:cTn id="18"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ea typeface="微软雅黑" panose="020B0503020204020204" pitchFamily="34" charset="-122"/>
              </a:rPr>
              <a:t>Opening up</a:t>
            </a:r>
            <a:endParaRPr lang="zh-CN" altLang="en-US" sz="4800" b="1" dirty="0">
              <a:solidFill>
                <a:schemeClr val="tx1"/>
              </a:solidFill>
              <a:ea typeface="微软雅黑" panose="020B0503020204020204" pitchFamily="34" charset="-122"/>
            </a:endParaRPr>
          </a:p>
        </p:txBody>
      </p:sp>
      <p:grpSp>
        <p:nvGrpSpPr>
          <p:cNvPr id="2" name="组合 26"/>
          <p:cNvGrpSpPr/>
          <p:nvPr/>
        </p:nvGrpSpPr>
        <p:grpSpPr>
          <a:xfrm>
            <a:off x="785786" y="1357298"/>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questions</a:t>
              </a:r>
              <a:endParaRPr lang="zh-CN" altLang="en-US" sz="2400" dirty="0">
                <a:latin typeface="Arial" pitchFamily="34" charset="0"/>
                <a:cs typeface="Arial" pitchFamily="34" charset="0"/>
              </a:endParaRPr>
            </a:p>
          </p:txBody>
        </p:sp>
      </p:gr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58" name="TextBox 57"/>
          <p:cNvSpPr txBox="1"/>
          <p:nvPr/>
        </p:nvSpPr>
        <p:spPr>
          <a:xfrm>
            <a:off x="1214414" y="2071678"/>
            <a:ext cx="5357850" cy="461665"/>
          </a:xfrm>
          <a:prstGeom prst="rect">
            <a:avLst/>
          </a:prstGeom>
          <a:noFill/>
        </p:spPr>
        <p:txBody>
          <a:bodyPr wrap="square" rtlCol="0">
            <a:spAutoFit/>
          </a:bodyPr>
          <a:lstStyle/>
          <a:p>
            <a:r>
              <a:rPr lang="en-US" altLang="zh-CN" sz="2400" dirty="0" smtClean="0"/>
              <a:t>2 What would you do if you were famous?</a:t>
            </a:r>
            <a:endParaRPr lang="zh-CN" altLang="en-US" sz="2400" dirty="0"/>
          </a:p>
        </p:txBody>
      </p:sp>
      <p:sp>
        <p:nvSpPr>
          <p:cNvPr id="19" name="矩形 18"/>
          <p:cNvSpPr/>
          <p:nvPr/>
        </p:nvSpPr>
        <p:spPr>
          <a:xfrm>
            <a:off x="1500166" y="2500306"/>
            <a:ext cx="6572296" cy="2677656"/>
          </a:xfrm>
          <a:prstGeom prst="rect">
            <a:avLst/>
          </a:prstGeom>
        </p:spPr>
        <p:txBody>
          <a:bodyPr wrap="square">
            <a:spAutoFit/>
          </a:bodyPr>
          <a:lstStyle/>
          <a:p>
            <a:r>
              <a:rPr lang="en-US" altLang="zh-CN" sz="2400" i="1" dirty="0" smtClean="0">
                <a:solidFill>
                  <a:srgbClr val="FF0000"/>
                </a:solidFill>
              </a:rPr>
              <a:t>• If I were famous, I would help my parents   pay off the mortgage, and afford a lot of nice things for my family and my friends. </a:t>
            </a:r>
          </a:p>
          <a:p>
            <a:r>
              <a:rPr lang="en-US" altLang="zh-CN" sz="2400" i="1" dirty="0" smtClean="0">
                <a:solidFill>
                  <a:srgbClr val="FF0000"/>
                </a:solidFill>
              </a:rPr>
              <a:t>• If I were famous, I would buy myself a sports car and move my parents into their dream house. </a:t>
            </a:r>
          </a:p>
          <a:p>
            <a:r>
              <a:rPr lang="en-US" altLang="zh-CN" sz="2400" i="1" dirty="0" smtClean="0">
                <a:solidFill>
                  <a:srgbClr val="FF0000"/>
                </a:solidFill>
              </a:rPr>
              <a:t>• If I were famous, I would use my status to better the world and help people in need.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20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Bottom)">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7686</TotalTime>
  <Words>4805</Words>
  <PresentationFormat>全屏显示(4:3)</PresentationFormat>
  <Paragraphs>583</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zhangyifei</cp:lastModifiedBy>
  <cp:revision>878</cp:revision>
  <dcterms:modified xsi:type="dcterms:W3CDTF">2015-10-23T01:02:49Z</dcterms:modified>
</cp:coreProperties>
</file>