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4"/>
  </p:notesMasterIdLst>
  <p:handoutMasterIdLst>
    <p:handoutMasterId r:id="rId65"/>
  </p:handoutMasterIdLst>
  <p:sldIdLst>
    <p:sldId id="256" r:id="rId2"/>
    <p:sldId id="257" r:id="rId3"/>
    <p:sldId id="273" r:id="rId4"/>
    <p:sldId id="344" r:id="rId5"/>
    <p:sldId id="260" r:id="rId6"/>
    <p:sldId id="264" r:id="rId7"/>
    <p:sldId id="316" r:id="rId8"/>
    <p:sldId id="348" r:id="rId9"/>
    <p:sldId id="318" r:id="rId10"/>
    <p:sldId id="367" r:id="rId11"/>
    <p:sldId id="371" r:id="rId12"/>
    <p:sldId id="370" r:id="rId13"/>
    <p:sldId id="369" r:id="rId14"/>
    <p:sldId id="368" r:id="rId15"/>
    <p:sldId id="349" r:id="rId16"/>
    <p:sldId id="324" r:id="rId17"/>
    <p:sldId id="372" r:id="rId18"/>
    <p:sldId id="373" r:id="rId19"/>
    <p:sldId id="374" r:id="rId20"/>
    <p:sldId id="305" r:id="rId21"/>
    <p:sldId id="327" r:id="rId22"/>
    <p:sldId id="376" r:id="rId23"/>
    <p:sldId id="375" r:id="rId24"/>
    <p:sldId id="377" r:id="rId25"/>
    <p:sldId id="378" r:id="rId26"/>
    <p:sldId id="379" r:id="rId27"/>
    <p:sldId id="380" r:id="rId28"/>
    <p:sldId id="381" r:id="rId29"/>
    <p:sldId id="274" r:id="rId30"/>
    <p:sldId id="342" r:id="rId31"/>
    <p:sldId id="276" r:id="rId32"/>
    <p:sldId id="278" r:id="rId33"/>
    <p:sldId id="357" r:id="rId34"/>
    <p:sldId id="307" r:id="rId35"/>
    <p:sldId id="279" r:id="rId36"/>
    <p:sldId id="359" r:id="rId37"/>
    <p:sldId id="361" r:id="rId38"/>
    <p:sldId id="333" r:id="rId39"/>
    <p:sldId id="280" r:id="rId40"/>
    <p:sldId id="382" r:id="rId41"/>
    <p:sldId id="383" r:id="rId42"/>
    <p:sldId id="384" r:id="rId43"/>
    <p:sldId id="385" r:id="rId44"/>
    <p:sldId id="386" r:id="rId45"/>
    <p:sldId id="284" r:id="rId46"/>
    <p:sldId id="285" r:id="rId47"/>
    <p:sldId id="336" r:id="rId48"/>
    <p:sldId id="387" r:id="rId49"/>
    <p:sldId id="388" r:id="rId50"/>
    <p:sldId id="389" r:id="rId51"/>
    <p:sldId id="291" r:id="rId52"/>
    <p:sldId id="392" r:id="rId53"/>
    <p:sldId id="295" r:id="rId54"/>
    <p:sldId id="390" r:id="rId55"/>
    <p:sldId id="391" r:id="rId56"/>
    <p:sldId id="299" r:id="rId57"/>
    <p:sldId id="262" r:id="rId58"/>
    <p:sldId id="300" r:id="rId59"/>
    <p:sldId id="301" r:id="rId60"/>
    <p:sldId id="302" r:id="rId61"/>
    <p:sldId id="263" r:id="rId62"/>
    <p:sldId id="310" r:id="rId63"/>
  </p:sldIdLst>
  <p:sldSz cx="9144000" cy="6858000" type="screen4x3"/>
  <p:notesSz cx="9939338" cy="14368463"/>
  <p:embeddedFontLst>
    <p:embeddedFont>
      <p:font typeface="Calibri" pitchFamily="34" charset="0"/>
      <p:regular r:id="rId66"/>
      <p:bold r:id="rId67"/>
      <p:italic r:id="rId68"/>
      <p:boldItalic r:id="rId69"/>
    </p:embeddedFont>
    <p:embeddedFont>
      <p:font typeface="微软雅黑" pitchFamily="34" charset="-122"/>
      <p:regular r:id="rId70"/>
      <p:bold r:id="rId71"/>
    </p:embeddedFont>
    <p:embeddedFont>
      <p:font typeface="Gulim" pitchFamily="34" charset="-127"/>
      <p:regular r:id="rId7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5200"/>
    <a:srgbClr val="003366"/>
    <a:srgbClr val="333399"/>
    <a:srgbClr val="000066"/>
    <a:srgbClr val="FF99CC"/>
    <a:srgbClr val="FFCCCC"/>
    <a:srgbClr val="6600CC"/>
    <a:srgbClr val="993300"/>
    <a:srgbClr val="CC9900"/>
    <a:srgbClr val="E26C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36" autoAdjust="0"/>
    <p:restoredTop sz="88166" autoAdjust="0"/>
  </p:normalViewPr>
  <p:slideViewPr>
    <p:cSldViewPr>
      <p:cViewPr>
        <p:scale>
          <a:sx n="90" d="100"/>
          <a:sy n="90" d="100"/>
        </p:scale>
        <p:origin x="-720"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6888" cy="719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275" y="0"/>
            <a:ext cx="4308475" cy="719138"/>
          </a:xfrm>
          <a:prstGeom prst="rect">
            <a:avLst/>
          </a:prstGeom>
        </p:spPr>
        <p:txBody>
          <a:bodyPr vert="horz" lIns="91440" tIns="45720" rIns="91440" bIns="45720" rtlCol="0"/>
          <a:lstStyle>
            <a:lvl1pPr algn="r">
              <a:defRPr sz="1200"/>
            </a:lvl1pPr>
          </a:lstStyle>
          <a:p>
            <a:fld id="{26C8326A-6BBF-4D75-A937-3C09CB64B4D6}" type="datetimeFigureOut">
              <a:rPr lang="zh-CN" altLang="en-US" smtClean="0"/>
              <a:pPr/>
              <a:t>2015/10/9</a:t>
            </a:fld>
            <a:endParaRPr lang="zh-CN" altLang="en-US"/>
          </a:p>
        </p:txBody>
      </p:sp>
      <p:sp>
        <p:nvSpPr>
          <p:cNvPr id="4" name="页脚占位符 3"/>
          <p:cNvSpPr>
            <a:spLocks noGrp="1"/>
          </p:cNvSpPr>
          <p:nvPr>
            <p:ph type="ftr" sz="quarter" idx="2"/>
          </p:nvPr>
        </p:nvSpPr>
        <p:spPr>
          <a:xfrm>
            <a:off x="0" y="13647738"/>
            <a:ext cx="4306888" cy="717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275" y="13647738"/>
            <a:ext cx="4308475" cy="717550"/>
          </a:xfrm>
          <a:prstGeom prst="rect">
            <a:avLst/>
          </a:prstGeom>
        </p:spPr>
        <p:txBody>
          <a:bodyPr vert="horz" lIns="91440" tIns="45720" rIns="91440" bIns="45720" rtlCol="0" anchor="b"/>
          <a:lstStyle>
            <a:lvl1pPr algn="r">
              <a:defRPr sz="1200"/>
            </a:lvl1pPr>
          </a:lstStyle>
          <a:p>
            <a:fld id="{1F0F210F-84DE-417A-B858-A7C2B813C6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718423"/>
          </a:xfrm>
          <a:prstGeom prst="rect">
            <a:avLst/>
          </a:prstGeom>
        </p:spPr>
        <p:txBody>
          <a:bodyPr vert="horz" lIns="138897" tIns="69449" rIns="138897" bIns="69449" rtlCol="0"/>
          <a:lstStyle>
            <a:lvl1pPr algn="l">
              <a:defRPr sz="1800"/>
            </a:lvl1pPr>
          </a:lstStyle>
          <a:p>
            <a:endParaRPr lang="zh-CN" altLang="en-US"/>
          </a:p>
        </p:txBody>
      </p:sp>
      <p:sp>
        <p:nvSpPr>
          <p:cNvPr id="3" name="日期占位符 2"/>
          <p:cNvSpPr>
            <a:spLocks noGrp="1"/>
          </p:cNvSpPr>
          <p:nvPr>
            <p:ph type="dt" idx="1"/>
          </p:nvPr>
        </p:nvSpPr>
        <p:spPr>
          <a:xfrm>
            <a:off x="5629992" y="0"/>
            <a:ext cx="4307046" cy="718423"/>
          </a:xfrm>
          <a:prstGeom prst="rect">
            <a:avLst/>
          </a:prstGeom>
        </p:spPr>
        <p:txBody>
          <a:bodyPr vert="horz" lIns="138897" tIns="69449" rIns="138897" bIns="69449" rtlCol="0"/>
          <a:lstStyle>
            <a:lvl1pPr algn="r">
              <a:defRPr sz="1800"/>
            </a:lvl1pPr>
          </a:lstStyle>
          <a:p>
            <a:fld id="{CEF1237E-0C0B-4453-9179-B0FABB0A0A42}" type="datetimeFigureOut">
              <a:rPr lang="zh-CN" altLang="en-US" smtClean="0"/>
              <a:pPr/>
              <a:t>2015/10/9</a:t>
            </a:fld>
            <a:endParaRPr lang="zh-CN" altLang="en-US"/>
          </a:p>
        </p:txBody>
      </p:sp>
      <p:sp>
        <p:nvSpPr>
          <p:cNvPr id="4" name="幻灯片图像占位符 3"/>
          <p:cNvSpPr>
            <a:spLocks noGrp="1" noRot="1" noChangeAspect="1"/>
          </p:cNvSpPr>
          <p:nvPr>
            <p:ph type="sldImg" idx="2"/>
          </p:nvPr>
        </p:nvSpPr>
        <p:spPr>
          <a:xfrm>
            <a:off x="1379538" y="1077913"/>
            <a:ext cx="7181850" cy="5387975"/>
          </a:xfrm>
          <a:prstGeom prst="rect">
            <a:avLst/>
          </a:prstGeom>
          <a:noFill/>
          <a:ln w="12700">
            <a:solidFill>
              <a:prstClr val="black"/>
            </a:solidFill>
          </a:ln>
        </p:spPr>
        <p:txBody>
          <a:bodyPr vert="horz" lIns="138897" tIns="69449" rIns="138897" bIns="69449" rtlCol="0" anchor="ctr"/>
          <a:lstStyle/>
          <a:p>
            <a:endParaRPr lang="zh-CN" altLang="en-US"/>
          </a:p>
        </p:txBody>
      </p:sp>
      <p:sp>
        <p:nvSpPr>
          <p:cNvPr id="5" name="备注占位符 4"/>
          <p:cNvSpPr>
            <a:spLocks noGrp="1"/>
          </p:cNvSpPr>
          <p:nvPr>
            <p:ph type="body" sz="quarter" idx="3"/>
          </p:nvPr>
        </p:nvSpPr>
        <p:spPr>
          <a:xfrm>
            <a:off x="993934" y="6825020"/>
            <a:ext cx="7951470" cy="6465808"/>
          </a:xfrm>
          <a:prstGeom prst="rect">
            <a:avLst/>
          </a:prstGeom>
        </p:spPr>
        <p:txBody>
          <a:bodyPr vert="horz" lIns="138897" tIns="69449" rIns="138897" bIns="6944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3647546"/>
            <a:ext cx="4307046" cy="718423"/>
          </a:xfrm>
          <a:prstGeom prst="rect">
            <a:avLst/>
          </a:prstGeom>
        </p:spPr>
        <p:txBody>
          <a:bodyPr vert="horz" lIns="138897" tIns="69449" rIns="138897" bIns="69449" rtlCol="0" anchor="b"/>
          <a:lstStyle>
            <a:lvl1pPr algn="l">
              <a:defRPr sz="1800"/>
            </a:lvl1pPr>
          </a:lstStyle>
          <a:p>
            <a:endParaRPr lang="zh-CN" altLang="en-US"/>
          </a:p>
        </p:txBody>
      </p:sp>
      <p:sp>
        <p:nvSpPr>
          <p:cNvPr id="7" name="灯片编号占位符 6"/>
          <p:cNvSpPr>
            <a:spLocks noGrp="1"/>
          </p:cNvSpPr>
          <p:nvPr>
            <p:ph type="sldNum" sz="quarter" idx="5"/>
          </p:nvPr>
        </p:nvSpPr>
        <p:spPr>
          <a:xfrm>
            <a:off x="5629992" y="13647546"/>
            <a:ext cx="4307046" cy="718423"/>
          </a:xfrm>
          <a:prstGeom prst="rect">
            <a:avLst/>
          </a:prstGeom>
        </p:spPr>
        <p:txBody>
          <a:bodyPr vert="horz" lIns="138897" tIns="69449" rIns="138897" bIns="69449" rtlCol="0" anchor="b"/>
          <a:lstStyle>
            <a:lvl1pPr algn="r">
              <a:defRPr sz="1800"/>
            </a:lvl1pPr>
          </a:lstStyle>
          <a:p>
            <a:fld id="{6DC9D990-F7C4-498D-9D6D-C91A99BB4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C9D990-F7C4-498D-9D6D-C91A99BB43C9}"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C9D990-F7C4-498D-9D6D-C91A99BB43C9}" type="slidenum">
              <a:rPr lang="zh-CN" altLang="en-US" smtClean="0"/>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7.xml"/><Relationship Id="rId4" Type="http://schemas.openxmlformats.org/officeDocument/2006/relationships/slide" Target="slide44.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31532;6&#21333;&#20803;&#35270;&#39057;.mp4"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8.jpeg"/><Relationship Id="rId7"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7.jpe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B2U6_页面_01_图像_0001.jpg"/>
          <p:cNvPicPr>
            <a:picLocks noChangeAspect="1"/>
          </p:cNvPicPr>
          <p:nvPr/>
        </p:nvPicPr>
        <p:blipFill>
          <a:blip r:embed="rId3"/>
          <a:stretch>
            <a:fillRect/>
          </a:stretch>
        </p:blipFill>
        <p:spPr>
          <a:xfrm>
            <a:off x="0" y="0"/>
            <a:ext cx="9144000" cy="5429264"/>
          </a:xfrm>
          <a:prstGeom prst="rect">
            <a:avLst/>
          </a:prstGeom>
        </p:spPr>
      </p:pic>
      <p:sp>
        <p:nvSpPr>
          <p:cNvPr id="5" name="矩形 4"/>
          <p:cNvSpPr/>
          <p:nvPr/>
        </p:nvSpPr>
        <p:spPr>
          <a:xfrm>
            <a:off x="285720" y="4500570"/>
            <a:ext cx="2786082" cy="121444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latin typeface="+mj-lt"/>
                <a:ea typeface="微软雅黑" panose="020B0503020204020204" pitchFamily="34" charset="-122"/>
              </a:rPr>
              <a:t>UNIT </a:t>
            </a:r>
            <a:r>
              <a:rPr lang="en-US" altLang="zh-CN" sz="8000" b="1" dirty="0" smtClean="0">
                <a:latin typeface="+mj-lt"/>
                <a:ea typeface="微软雅黑" panose="020B0503020204020204" pitchFamily="34" charset="-122"/>
              </a:rPr>
              <a:t>6</a:t>
            </a:r>
            <a:endParaRPr lang="zh-CN" altLang="en-US" sz="4800" b="1" dirty="0">
              <a:latin typeface="+mj-lt"/>
              <a:ea typeface="微软雅黑" panose="020B0503020204020204" pitchFamily="34" charset="-122"/>
            </a:endParaRPr>
          </a:p>
        </p:txBody>
      </p:sp>
      <p:sp>
        <p:nvSpPr>
          <p:cNvPr id="9" name="副标题 2"/>
          <p:cNvSpPr txBox="1">
            <a:spLocks/>
          </p:cNvSpPr>
          <p:nvPr/>
        </p:nvSpPr>
        <p:spPr>
          <a:xfrm>
            <a:off x="2143108" y="5857892"/>
            <a:ext cx="6757990" cy="857256"/>
          </a:xfrm>
          <a:prstGeom prst="rect">
            <a:avLst/>
          </a:prstGeom>
        </p:spPr>
        <p:txBody>
          <a:bodyPr vert="horz" lIns="91440" tIns="45720" rIns="91440" bIns="45720" rtlCol="0">
            <a:normAutofit fontScale="85000" lnSpcReduction="10000"/>
          </a:bodyPr>
          <a:lstStyle/>
          <a:p>
            <a:r>
              <a:rPr lang="en-US" altLang="zh-CN" sz="5400" b="1" dirty="0" smtClean="0"/>
              <a:t>Climbing the career ladder</a:t>
            </a:r>
            <a:endParaRPr kumimoji="0" lang="en-US" altLang="zh-CN" sz="5400" b="1"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2U6_页面_08_图像_0003.jpg"/>
          <p:cNvPicPr>
            <a:picLocks noChangeAspect="1"/>
          </p:cNvPicPr>
          <p:nvPr/>
        </p:nvPicPr>
        <p:blipFill>
          <a:blip r:embed="rId2"/>
          <a:stretch>
            <a:fillRect/>
          </a:stretch>
        </p:blipFill>
        <p:spPr>
          <a:xfrm>
            <a:off x="1071537" y="2500306"/>
            <a:ext cx="3214711" cy="3216412"/>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329394" y="5043046"/>
            <a:ext cx="500066" cy="461665"/>
          </a:xfrm>
          <a:prstGeom prst="rect">
            <a:avLst/>
          </a:prstGeom>
          <a:solidFill>
            <a:schemeClr val="bg2"/>
          </a:solidFill>
        </p:spPr>
        <p:txBody>
          <a:bodyPr wrap="square" rtlCol="0">
            <a:spAutoFit/>
          </a:bodyPr>
          <a:lstStyle/>
          <a:p>
            <a:r>
              <a:rPr lang="en-US" altLang="zh-CN" sz="2400" b="1" dirty="0" smtClean="0"/>
              <a:t> B</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572000" y="2500306"/>
            <a:ext cx="4071934" cy="3046988"/>
          </a:xfrm>
          <a:prstGeom prst="rect">
            <a:avLst/>
          </a:prstGeom>
        </p:spPr>
        <p:txBody>
          <a:bodyPr wrap="square">
            <a:spAutoFit/>
          </a:bodyPr>
          <a:lstStyle/>
          <a:p>
            <a:r>
              <a:rPr lang="en-US" altLang="zh-CN" sz="2400" dirty="0" smtClean="0"/>
              <a:t>What hurts him a lot?</a:t>
            </a:r>
          </a:p>
          <a:p>
            <a:endParaRPr lang="en-US" altLang="zh-CN" sz="2400" b="1" dirty="0" smtClean="0"/>
          </a:p>
          <a:p>
            <a:r>
              <a:rPr lang="en-US" altLang="zh-CN" sz="2400" dirty="0" smtClean="0"/>
              <a:t>Answer: </a:t>
            </a:r>
          </a:p>
          <a:p>
            <a:r>
              <a:rPr lang="en-US" altLang="zh-CN" sz="2400" dirty="0" smtClean="0"/>
              <a:t>_________________________</a:t>
            </a:r>
          </a:p>
          <a:p>
            <a:r>
              <a:rPr lang="en-US" altLang="zh-CN" sz="2400" dirty="0" smtClean="0"/>
              <a:t>___________________________________________________________________________________</a:t>
            </a:r>
            <a:endParaRPr lang="zh-CN" altLang="en-US" sz="2400" dirty="0"/>
          </a:p>
        </p:txBody>
      </p:sp>
      <p:sp>
        <p:nvSpPr>
          <p:cNvPr id="23" name="TextBox 22"/>
          <p:cNvSpPr txBox="1"/>
          <p:nvPr/>
        </p:nvSpPr>
        <p:spPr>
          <a:xfrm>
            <a:off x="4572000" y="3571876"/>
            <a:ext cx="3786214" cy="1938992"/>
          </a:xfrm>
          <a:prstGeom prst="rect">
            <a:avLst/>
          </a:prstGeom>
          <a:noFill/>
        </p:spPr>
        <p:txBody>
          <a:bodyPr wrap="square" rtlCol="0">
            <a:spAutoFit/>
          </a:bodyPr>
          <a:lstStyle/>
          <a:p>
            <a:r>
              <a:rPr lang="en-US" altLang="zh-CN" sz="2400" i="1" dirty="0" smtClean="0">
                <a:solidFill>
                  <a:srgbClr val="FF0000"/>
                </a:solidFill>
              </a:rPr>
              <a:t>Seeing that people who are very poor and very sad don’t have much opportunity and can do little about it hurts him a lot.</a:t>
            </a:r>
            <a:endParaRPr lang="zh-CN" altLang="en-US" sz="2400" i="1" dirty="0" smtClean="0">
              <a:solidFill>
                <a:srgbClr val="FF0000"/>
              </a:solidFill>
            </a:endParaRPr>
          </a:p>
        </p:txBody>
      </p:sp>
      <p:sp>
        <p:nvSpPr>
          <p:cNvPr id="13" name="TextBox 12"/>
          <p:cNvSpPr txBox="1"/>
          <p:nvPr/>
        </p:nvSpPr>
        <p:spPr>
          <a:xfrm>
            <a:off x="4357686" y="2500306"/>
            <a:ext cx="357190" cy="461665"/>
          </a:xfrm>
          <a:prstGeom prst="rect">
            <a:avLst/>
          </a:prstGeom>
          <a:noFill/>
        </p:spPr>
        <p:txBody>
          <a:bodyPr wrap="square" rtlCol="0">
            <a:spAutoFit/>
          </a:bodyPr>
          <a:lstStyle/>
          <a:p>
            <a:r>
              <a:rPr lang="en-US" altLang="zh-CN" sz="2400" dirty="0" smtClean="0"/>
              <a:t>2</a:t>
            </a:r>
            <a:endParaRPr lang="zh-CN" altLang="en-US" sz="2400" dirty="0"/>
          </a:p>
        </p:txBody>
      </p:sp>
      <p:pic>
        <p:nvPicPr>
          <p:cNvPr id="15" name="图片 14"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Bottom)">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2U6_页面_08_图像_0004.jpg"/>
          <p:cNvPicPr>
            <a:picLocks noChangeAspect="1"/>
          </p:cNvPicPr>
          <p:nvPr/>
        </p:nvPicPr>
        <p:blipFill>
          <a:blip r:embed="rId2"/>
          <a:stretch>
            <a:fillRect/>
          </a:stretch>
        </p:blipFill>
        <p:spPr>
          <a:xfrm>
            <a:off x="1071538" y="2428868"/>
            <a:ext cx="3143272" cy="3286148"/>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314880" y="5043046"/>
            <a:ext cx="500066" cy="461665"/>
          </a:xfrm>
          <a:prstGeom prst="rect">
            <a:avLst/>
          </a:prstGeom>
          <a:solidFill>
            <a:schemeClr val="bg2"/>
          </a:solidFill>
        </p:spPr>
        <p:txBody>
          <a:bodyPr wrap="square" rtlCol="0">
            <a:spAutoFit/>
          </a:bodyPr>
          <a:lstStyle/>
          <a:p>
            <a:r>
              <a:rPr lang="en-US" altLang="zh-CN" sz="2400" b="1" dirty="0" smtClean="0"/>
              <a:t> C</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500562" y="2500306"/>
            <a:ext cx="4143404" cy="2308324"/>
          </a:xfrm>
          <a:prstGeom prst="rect">
            <a:avLst/>
          </a:prstGeom>
        </p:spPr>
        <p:txBody>
          <a:bodyPr wrap="square">
            <a:spAutoFit/>
          </a:bodyPr>
          <a:lstStyle/>
          <a:p>
            <a:r>
              <a:rPr lang="en-US" altLang="zh-CN" sz="2400" dirty="0" smtClean="0"/>
              <a:t>What’s the worst thing about his job?</a:t>
            </a:r>
          </a:p>
          <a:p>
            <a:endParaRPr lang="en-US" altLang="zh-CN" sz="2400" b="1" dirty="0" smtClean="0"/>
          </a:p>
          <a:p>
            <a:r>
              <a:rPr lang="en-US" altLang="zh-CN" sz="2400" dirty="0" smtClean="0"/>
              <a:t>Answer: </a:t>
            </a:r>
          </a:p>
          <a:p>
            <a:r>
              <a:rPr lang="en-US" altLang="zh-CN" sz="2400" dirty="0" smtClean="0"/>
              <a:t>_________________________</a:t>
            </a:r>
          </a:p>
          <a:p>
            <a:r>
              <a:rPr lang="en-US" altLang="zh-CN" sz="2400" dirty="0" smtClean="0"/>
              <a:t>_________________________</a:t>
            </a:r>
            <a:endParaRPr lang="zh-CN" altLang="en-US" sz="2400" dirty="0"/>
          </a:p>
        </p:txBody>
      </p:sp>
      <p:sp>
        <p:nvSpPr>
          <p:cNvPr id="23" name="TextBox 22"/>
          <p:cNvSpPr txBox="1"/>
          <p:nvPr/>
        </p:nvSpPr>
        <p:spPr>
          <a:xfrm>
            <a:off x="4500562" y="3929066"/>
            <a:ext cx="3857652" cy="830997"/>
          </a:xfrm>
          <a:prstGeom prst="rect">
            <a:avLst/>
          </a:prstGeom>
          <a:noFill/>
        </p:spPr>
        <p:txBody>
          <a:bodyPr wrap="square" rtlCol="0">
            <a:spAutoFit/>
          </a:bodyPr>
          <a:lstStyle/>
          <a:p>
            <a:r>
              <a:rPr lang="en-US" altLang="zh-CN" sz="2400" i="1" dirty="0" smtClean="0">
                <a:solidFill>
                  <a:srgbClr val="FF0000"/>
                </a:solidFill>
              </a:rPr>
              <a:t>The worst thing about his job is the (long) hours he works.</a:t>
            </a:r>
            <a:endParaRPr lang="zh-CN" altLang="en-US" sz="2400" i="1" dirty="0" smtClean="0">
              <a:solidFill>
                <a:srgbClr val="FF0000"/>
              </a:solidFill>
            </a:endParaRPr>
          </a:p>
        </p:txBody>
      </p:sp>
      <p:sp>
        <p:nvSpPr>
          <p:cNvPr id="13" name="TextBox 12"/>
          <p:cNvSpPr txBox="1"/>
          <p:nvPr/>
        </p:nvSpPr>
        <p:spPr>
          <a:xfrm>
            <a:off x="4286248" y="2500306"/>
            <a:ext cx="285752" cy="461665"/>
          </a:xfrm>
          <a:prstGeom prst="rect">
            <a:avLst/>
          </a:prstGeom>
          <a:noFill/>
        </p:spPr>
        <p:txBody>
          <a:bodyPr wrap="square" rtlCol="0">
            <a:spAutoFit/>
          </a:bodyPr>
          <a:lstStyle/>
          <a:p>
            <a:r>
              <a:rPr lang="en-US" altLang="zh-CN" sz="2400" dirty="0" smtClean="0"/>
              <a:t>3</a:t>
            </a:r>
            <a:endParaRPr lang="zh-CN" altLang="en-US" sz="2400" dirty="0"/>
          </a:p>
        </p:txBody>
      </p:sp>
      <p:pic>
        <p:nvPicPr>
          <p:cNvPr id="15" name="图片 14"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Bottom)">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2U6_页面_06_图像_0005.jpg"/>
          <p:cNvPicPr>
            <a:picLocks noChangeAspect="1"/>
          </p:cNvPicPr>
          <p:nvPr/>
        </p:nvPicPr>
        <p:blipFill>
          <a:blip r:embed="rId2"/>
          <a:stretch>
            <a:fillRect/>
          </a:stretch>
        </p:blipFill>
        <p:spPr>
          <a:xfrm>
            <a:off x="1000100" y="2428868"/>
            <a:ext cx="3214710" cy="3214710"/>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256824" y="4971608"/>
            <a:ext cx="500066" cy="461665"/>
          </a:xfrm>
          <a:prstGeom prst="rect">
            <a:avLst/>
          </a:prstGeom>
          <a:solidFill>
            <a:schemeClr val="bg2"/>
          </a:solidFill>
        </p:spPr>
        <p:txBody>
          <a:bodyPr wrap="square" rtlCol="0">
            <a:spAutoFit/>
          </a:bodyPr>
          <a:lstStyle/>
          <a:p>
            <a:r>
              <a:rPr lang="en-US" altLang="zh-CN" sz="2400" b="1" dirty="0" smtClean="0"/>
              <a:t> D</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500562" y="2500306"/>
            <a:ext cx="4071934" cy="3046988"/>
          </a:xfrm>
          <a:prstGeom prst="rect">
            <a:avLst/>
          </a:prstGeom>
        </p:spPr>
        <p:txBody>
          <a:bodyPr wrap="square">
            <a:spAutoFit/>
          </a:bodyPr>
          <a:lstStyle/>
          <a:p>
            <a:r>
              <a:rPr lang="en-US" altLang="zh-CN" sz="2400" dirty="0" smtClean="0"/>
              <a:t>Why is it hard for him to make plans sometimes?</a:t>
            </a:r>
          </a:p>
          <a:p>
            <a:endParaRPr lang="en-US" altLang="zh-CN" sz="2400" b="1" dirty="0" smtClean="0"/>
          </a:p>
          <a:p>
            <a:r>
              <a:rPr lang="en-US" altLang="zh-CN" sz="2400" dirty="0" smtClean="0"/>
              <a:t>Answer: </a:t>
            </a:r>
          </a:p>
          <a:p>
            <a:r>
              <a:rPr lang="en-US" altLang="zh-CN" sz="2400" dirty="0" smtClean="0"/>
              <a:t>_________________________</a:t>
            </a:r>
          </a:p>
          <a:p>
            <a:r>
              <a:rPr lang="en-US" altLang="zh-CN" sz="2400" dirty="0" smtClean="0"/>
              <a:t>___________________________________________________________________</a:t>
            </a:r>
            <a:endParaRPr lang="zh-CN" altLang="en-US" sz="2400" dirty="0"/>
          </a:p>
        </p:txBody>
      </p:sp>
      <p:sp>
        <p:nvSpPr>
          <p:cNvPr id="23" name="TextBox 22"/>
          <p:cNvSpPr txBox="1"/>
          <p:nvPr/>
        </p:nvSpPr>
        <p:spPr>
          <a:xfrm>
            <a:off x="4500562" y="3929066"/>
            <a:ext cx="4071966" cy="1569660"/>
          </a:xfrm>
          <a:prstGeom prst="rect">
            <a:avLst/>
          </a:prstGeom>
          <a:noFill/>
        </p:spPr>
        <p:txBody>
          <a:bodyPr wrap="square" rtlCol="0">
            <a:spAutoFit/>
          </a:bodyPr>
          <a:lstStyle/>
          <a:p>
            <a:r>
              <a:rPr lang="en-US" altLang="zh-CN" sz="2400" i="1" dirty="0" smtClean="0">
                <a:solidFill>
                  <a:srgbClr val="FF0000"/>
                </a:solidFill>
              </a:rPr>
              <a:t>He never knows what he’s gonna be doing from one day to the next, so sometimes it’s</a:t>
            </a:r>
          </a:p>
          <a:p>
            <a:r>
              <a:rPr lang="en-US" altLang="zh-CN" sz="2400" i="1" dirty="0" smtClean="0">
                <a:solidFill>
                  <a:srgbClr val="FF0000"/>
                </a:solidFill>
              </a:rPr>
              <a:t>hard to make plans.</a:t>
            </a:r>
            <a:endParaRPr lang="zh-CN" altLang="en-US" sz="2400" i="1" dirty="0" smtClean="0">
              <a:solidFill>
                <a:srgbClr val="FF0000"/>
              </a:solidFill>
            </a:endParaRPr>
          </a:p>
        </p:txBody>
      </p:sp>
      <p:sp>
        <p:nvSpPr>
          <p:cNvPr id="13" name="TextBox 12"/>
          <p:cNvSpPr txBox="1"/>
          <p:nvPr/>
        </p:nvSpPr>
        <p:spPr>
          <a:xfrm>
            <a:off x="4286248" y="2500306"/>
            <a:ext cx="285752" cy="461665"/>
          </a:xfrm>
          <a:prstGeom prst="rect">
            <a:avLst/>
          </a:prstGeom>
          <a:noFill/>
        </p:spPr>
        <p:txBody>
          <a:bodyPr wrap="square" rtlCol="0">
            <a:spAutoFit/>
          </a:bodyPr>
          <a:lstStyle/>
          <a:p>
            <a:r>
              <a:rPr lang="en-US" altLang="zh-CN" sz="2400" dirty="0" smtClean="0"/>
              <a:t>4</a:t>
            </a:r>
            <a:endParaRPr lang="zh-CN" altLang="en-US" sz="2400" dirty="0"/>
          </a:p>
        </p:txBody>
      </p:sp>
      <p:pic>
        <p:nvPicPr>
          <p:cNvPr id="15" name="图片 14"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Bottom)">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2U6_页面_06_图像_0007.jpg"/>
          <p:cNvPicPr>
            <a:picLocks noChangeAspect="1"/>
          </p:cNvPicPr>
          <p:nvPr/>
        </p:nvPicPr>
        <p:blipFill>
          <a:blip r:embed="rId2"/>
          <a:stretch>
            <a:fillRect/>
          </a:stretch>
        </p:blipFill>
        <p:spPr>
          <a:xfrm>
            <a:off x="1000100" y="2428868"/>
            <a:ext cx="3214710" cy="3214710"/>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243442" y="4971608"/>
            <a:ext cx="500066" cy="461665"/>
          </a:xfrm>
          <a:prstGeom prst="rect">
            <a:avLst/>
          </a:prstGeom>
          <a:solidFill>
            <a:schemeClr val="bg2"/>
          </a:solidFill>
        </p:spPr>
        <p:txBody>
          <a:bodyPr wrap="square" rtlCol="0">
            <a:spAutoFit/>
          </a:bodyPr>
          <a:lstStyle/>
          <a:p>
            <a:r>
              <a:rPr lang="en-US" altLang="zh-CN" sz="2400" b="1" dirty="0" smtClean="0"/>
              <a:t> E</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500562" y="2500306"/>
            <a:ext cx="4071934" cy="2308324"/>
          </a:xfrm>
          <a:prstGeom prst="rect">
            <a:avLst/>
          </a:prstGeom>
        </p:spPr>
        <p:txBody>
          <a:bodyPr wrap="square">
            <a:spAutoFit/>
          </a:bodyPr>
          <a:lstStyle/>
          <a:p>
            <a:r>
              <a:rPr lang="en-US" altLang="zh-CN" sz="2400" dirty="0" smtClean="0"/>
              <a:t>What does he dislike about his job?</a:t>
            </a:r>
          </a:p>
          <a:p>
            <a:endParaRPr lang="en-US" altLang="zh-CN" sz="2400" b="1" dirty="0" smtClean="0"/>
          </a:p>
          <a:p>
            <a:r>
              <a:rPr lang="en-US" altLang="zh-CN" sz="2400" dirty="0" smtClean="0"/>
              <a:t>Answer: </a:t>
            </a:r>
          </a:p>
          <a:p>
            <a:r>
              <a:rPr lang="en-US" altLang="zh-CN" sz="2400" dirty="0" smtClean="0"/>
              <a:t>_________________________</a:t>
            </a:r>
          </a:p>
          <a:p>
            <a:r>
              <a:rPr lang="en-US" altLang="zh-CN" sz="2400" dirty="0" smtClean="0"/>
              <a:t>_________________________</a:t>
            </a:r>
            <a:endParaRPr lang="zh-CN" altLang="en-US" sz="2400" dirty="0"/>
          </a:p>
        </p:txBody>
      </p:sp>
      <p:sp>
        <p:nvSpPr>
          <p:cNvPr id="23" name="TextBox 22"/>
          <p:cNvSpPr txBox="1"/>
          <p:nvPr/>
        </p:nvSpPr>
        <p:spPr>
          <a:xfrm>
            <a:off x="4500562" y="3929066"/>
            <a:ext cx="3929090" cy="830997"/>
          </a:xfrm>
          <a:prstGeom prst="rect">
            <a:avLst/>
          </a:prstGeom>
          <a:noFill/>
        </p:spPr>
        <p:txBody>
          <a:bodyPr wrap="square" rtlCol="0">
            <a:spAutoFit/>
          </a:bodyPr>
          <a:lstStyle/>
          <a:p>
            <a:r>
              <a:rPr lang="en-US" altLang="zh-CN" sz="2400" i="1" dirty="0" smtClean="0">
                <a:solidFill>
                  <a:srgbClr val="FF0000"/>
                </a:solidFill>
              </a:rPr>
              <a:t>What he dislikes about his job is being away from his family.</a:t>
            </a:r>
            <a:endParaRPr lang="zh-CN" altLang="en-US" sz="2400" i="1" dirty="0" smtClean="0">
              <a:solidFill>
                <a:srgbClr val="FF0000"/>
              </a:solidFill>
            </a:endParaRPr>
          </a:p>
        </p:txBody>
      </p:sp>
      <p:sp>
        <p:nvSpPr>
          <p:cNvPr id="13" name="TextBox 12"/>
          <p:cNvSpPr txBox="1"/>
          <p:nvPr/>
        </p:nvSpPr>
        <p:spPr>
          <a:xfrm>
            <a:off x="4286248" y="2500306"/>
            <a:ext cx="285752" cy="461665"/>
          </a:xfrm>
          <a:prstGeom prst="rect">
            <a:avLst/>
          </a:prstGeom>
          <a:noFill/>
        </p:spPr>
        <p:txBody>
          <a:bodyPr wrap="square" rtlCol="0">
            <a:spAutoFit/>
          </a:bodyPr>
          <a:lstStyle/>
          <a:p>
            <a:r>
              <a:rPr lang="en-US" altLang="zh-CN" sz="2400" dirty="0" smtClean="0"/>
              <a:t>5</a:t>
            </a:r>
            <a:endParaRPr lang="zh-CN" altLang="en-US" sz="2400" dirty="0"/>
          </a:p>
        </p:txBody>
      </p:sp>
      <p:pic>
        <p:nvPicPr>
          <p:cNvPr id="15" name="图片 14"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Bottom)">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2U6_页面_08_图像_0007.jpg"/>
          <p:cNvPicPr>
            <a:picLocks noChangeAspect="1"/>
          </p:cNvPicPr>
          <p:nvPr/>
        </p:nvPicPr>
        <p:blipFill>
          <a:blip r:embed="rId2"/>
          <a:stretch>
            <a:fillRect/>
          </a:stretch>
        </p:blipFill>
        <p:spPr>
          <a:xfrm>
            <a:off x="1000100" y="2428868"/>
            <a:ext cx="3286148" cy="3214710"/>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257956" y="4971608"/>
            <a:ext cx="500066" cy="461665"/>
          </a:xfrm>
          <a:prstGeom prst="rect">
            <a:avLst/>
          </a:prstGeom>
          <a:solidFill>
            <a:schemeClr val="bg2"/>
          </a:solidFill>
        </p:spPr>
        <p:txBody>
          <a:bodyPr wrap="square" rtlCol="0">
            <a:spAutoFit/>
          </a:bodyPr>
          <a:lstStyle/>
          <a:p>
            <a:r>
              <a:rPr lang="en-US" altLang="zh-CN" sz="2400" b="1" dirty="0" smtClean="0"/>
              <a:t> F </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500562" y="2500306"/>
            <a:ext cx="3929090" cy="2677656"/>
          </a:xfrm>
          <a:prstGeom prst="rect">
            <a:avLst/>
          </a:prstGeom>
        </p:spPr>
        <p:txBody>
          <a:bodyPr wrap="square">
            <a:spAutoFit/>
          </a:bodyPr>
          <a:lstStyle/>
          <a:p>
            <a:r>
              <a:rPr lang="en-US" altLang="zh-CN" sz="2400" dirty="0" smtClean="0"/>
              <a:t>What disadvantages does he think his job has?</a:t>
            </a:r>
          </a:p>
          <a:p>
            <a:endParaRPr lang="en-US" altLang="zh-CN" sz="2400" b="1" dirty="0" smtClean="0"/>
          </a:p>
          <a:p>
            <a:r>
              <a:rPr lang="en-US" altLang="zh-CN" sz="2400" dirty="0" smtClean="0"/>
              <a:t>Answer: </a:t>
            </a:r>
          </a:p>
          <a:p>
            <a:r>
              <a:rPr lang="en-US" altLang="zh-CN" sz="2400" dirty="0" smtClean="0"/>
              <a:t>________________________</a:t>
            </a:r>
          </a:p>
          <a:p>
            <a:r>
              <a:rPr lang="en-US" altLang="zh-CN" sz="2400" dirty="0" smtClean="0"/>
              <a:t>______________________________________</a:t>
            </a:r>
            <a:endParaRPr lang="zh-CN" altLang="en-US" sz="2400" dirty="0"/>
          </a:p>
        </p:txBody>
      </p:sp>
      <p:sp>
        <p:nvSpPr>
          <p:cNvPr id="23" name="TextBox 22"/>
          <p:cNvSpPr txBox="1"/>
          <p:nvPr/>
        </p:nvSpPr>
        <p:spPr>
          <a:xfrm>
            <a:off x="4500562" y="3929066"/>
            <a:ext cx="3929090" cy="1200329"/>
          </a:xfrm>
          <a:prstGeom prst="rect">
            <a:avLst/>
          </a:prstGeom>
          <a:noFill/>
        </p:spPr>
        <p:txBody>
          <a:bodyPr wrap="square" rtlCol="0">
            <a:spAutoFit/>
          </a:bodyPr>
          <a:lstStyle/>
          <a:p>
            <a:r>
              <a:rPr lang="en-US" altLang="zh-CN" sz="2400" i="1" dirty="0" smtClean="0">
                <a:solidFill>
                  <a:srgbClr val="FF0000"/>
                </a:solidFill>
              </a:rPr>
              <a:t>He thinks spending a lot of time outside of the UK has its disadvantages.</a:t>
            </a:r>
            <a:endParaRPr lang="zh-CN" altLang="en-US" sz="2400" i="1" dirty="0" smtClean="0">
              <a:solidFill>
                <a:srgbClr val="FF0000"/>
              </a:solidFill>
            </a:endParaRPr>
          </a:p>
        </p:txBody>
      </p:sp>
      <p:sp>
        <p:nvSpPr>
          <p:cNvPr id="13" name="TextBox 12"/>
          <p:cNvSpPr txBox="1"/>
          <p:nvPr/>
        </p:nvSpPr>
        <p:spPr>
          <a:xfrm>
            <a:off x="4286248" y="2500306"/>
            <a:ext cx="285752" cy="461665"/>
          </a:xfrm>
          <a:prstGeom prst="rect">
            <a:avLst/>
          </a:prstGeom>
          <a:noFill/>
        </p:spPr>
        <p:txBody>
          <a:bodyPr wrap="square" rtlCol="0">
            <a:spAutoFit/>
          </a:bodyPr>
          <a:lstStyle/>
          <a:p>
            <a:r>
              <a:rPr lang="en-US" altLang="zh-CN" sz="2400" dirty="0" smtClean="0"/>
              <a:t>6</a:t>
            </a:r>
            <a:endParaRPr lang="zh-CN" altLang="en-US" sz="2400" dirty="0"/>
          </a:p>
        </p:txBody>
      </p:sp>
      <p:pic>
        <p:nvPicPr>
          <p:cNvPr id="15" name="图片 14"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Bottom)">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357158" y="1428736"/>
          <a:ext cx="8072494" cy="5120640"/>
        </p:xfrm>
        <a:graphic>
          <a:graphicData uri="http://schemas.openxmlformats.org/drawingml/2006/table">
            <a:tbl>
              <a:tblPr firstRow="1" bandRow="1">
                <a:tableStyleId>{912C8C85-51F0-491E-9774-3900AFEF0FD7}</a:tableStyleId>
              </a:tblPr>
              <a:tblGrid>
                <a:gridCol w="4214842"/>
                <a:gridCol w="3857652"/>
              </a:tblGrid>
              <a:tr h="3962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t>Cultural Notes</a:t>
                      </a:r>
                      <a:endParaRPr lang="en-US" altLang="zh-CN" sz="2000" b="0" i="1" kern="1200" dirty="0" smtClean="0">
                        <a:solidFill>
                          <a:schemeClr val="bg1"/>
                        </a:solidFill>
                        <a:latin typeface="+mn-lt"/>
                        <a:ea typeface="+mn-ea"/>
                        <a:cs typeface="+mn-cs"/>
                      </a:endParaRPr>
                    </a:p>
                  </a:txBody>
                  <a:tcPr/>
                </a:tc>
                <a:tc hMerge="1">
                  <a:txBody>
                    <a:bodyPr/>
                    <a:lstStyle/>
                    <a:p>
                      <a:endParaRPr lang="zh-CN" altLang="en-US"/>
                    </a:p>
                  </a:txBody>
                  <a:tcPr/>
                </a:tc>
              </a:tr>
              <a:tr h="4690958">
                <a:tc>
                  <a:txBody>
                    <a:bodyPr/>
                    <a:lstStyle/>
                    <a:p>
                      <a:r>
                        <a:rPr lang="en-US" altLang="zh-CN" sz="2400" b="1" kern="1200" dirty="0" smtClean="0"/>
                        <a:t>University College London</a:t>
                      </a:r>
                      <a:r>
                        <a:rPr lang="en-US" altLang="zh-CN" sz="2400" b="1" kern="1200" baseline="0" dirty="0" smtClean="0"/>
                        <a:t> </a:t>
                      </a:r>
                      <a:endParaRPr lang="en-US" altLang="zh-CN" sz="2400" b="1" kern="1200" dirty="0" smtClean="0"/>
                    </a:p>
                    <a:p>
                      <a:r>
                        <a:rPr lang="en-US" altLang="zh-CN" sz="2000" kern="1200" baseline="0" dirty="0" smtClean="0"/>
                        <a:t>It is a public research university founded in 1826. It became one of the founding colleges of the University of London in 1836. It is a multidisciplinary (</a:t>
                      </a:r>
                      <a:r>
                        <a:rPr lang="zh-CN" altLang="en-US" sz="2000" kern="1200" baseline="0" dirty="0" smtClean="0"/>
                        <a:t>含有多种学科的</a:t>
                      </a:r>
                      <a:r>
                        <a:rPr lang="en-US" altLang="zh-CN" sz="2000" kern="1200" baseline="0" dirty="0" smtClean="0"/>
                        <a:t>) university with an international reputation for the quality of its teaching and research across the academic spectrum (</a:t>
                      </a:r>
                      <a:r>
                        <a:rPr lang="zh-CN" altLang="en-US" sz="2000" kern="1200" baseline="0" dirty="0" smtClean="0"/>
                        <a:t>范围</a:t>
                      </a:r>
                      <a:r>
                        <a:rPr lang="en-US" altLang="zh-CN" sz="2000" kern="1200" baseline="0" dirty="0" smtClean="0"/>
                        <a:t>). It is one of the two top universities in the UK for the number of professors and has one of the best academic (</a:t>
                      </a:r>
                      <a:r>
                        <a:rPr lang="zh-CN" altLang="en-US" sz="2000" kern="1200" baseline="0" dirty="0" smtClean="0"/>
                        <a:t>大学教师</a:t>
                      </a:r>
                      <a:r>
                        <a:rPr lang="en-US" altLang="zh-CN" sz="2000" kern="1200" baseline="0" dirty="0" smtClean="0"/>
                        <a:t>) to student ratios in the UK. It is regarded as one of the world’s most prestigious (</a:t>
                      </a:r>
                      <a:r>
                        <a:rPr lang="zh-CN" altLang="en-US" sz="2000" kern="1200" baseline="0" dirty="0" smtClean="0"/>
                        <a:t>有声望的</a:t>
                      </a:r>
                      <a:r>
                        <a:rPr lang="en-US" altLang="zh-CN" sz="2000" kern="1200" baseline="0" dirty="0" smtClean="0"/>
                        <a:t>) universities.</a:t>
                      </a:r>
                      <a:endParaRPr lang="en-US" altLang="zh-CN" sz="2000" b="0" kern="1200" baseline="0" dirty="0" smtClean="0">
                        <a:solidFill>
                          <a:schemeClr val="tx1"/>
                        </a:solidFill>
                        <a:latin typeface="+mn-lt"/>
                        <a:ea typeface="+mn-ea"/>
                        <a:cs typeface="+mn-cs"/>
                      </a:endParaRPr>
                    </a:p>
                  </a:txBody>
                  <a:tcPr/>
                </a:tc>
                <a:tc>
                  <a:txBody>
                    <a:bodyPr/>
                    <a:lstStyle/>
                    <a:p>
                      <a:endParaRPr lang="en-US" altLang="zh-CN" sz="2000" b="0" kern="1200" baseline="0" dirty="0" smtClean="0">
                        <a:solidFill>
                          <a:schemeClr val="tx1"/>
                        </a:solidFill>
                        <a:latin typeface="+mn-lt"/>
                        <a:ea typeface="+mn-ea"/>
                        <a:cs typeface="+mn-cs"/>
                      </a:endParaRPr>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pic>
        <p:nvPicPr>
          <p:cNvPr id="6" name="图片 5" descr="globe6532693_big.jpg"/>
          <p:cNvPicPr>
            <a:picLocks noChangeAspect="1"/>
          </p:cNvPicPr>
          <p:nvPr/>
        </p:nvPicPr>
        <p:blipFill>
          <a:blip r:embed="rId2"/>
          <a:stretch>
            <a:fillRect/>
          </a:stretch>
        </p:blipFill>
        <p:spPr>
          <a:xfrm>
            <a:off x="4572000" y="1857364"/>
            <a:ext cx="3857652" cy="4643470"/>
          </a:xfrm>
          <a:prstGeom prst="rect">
            <a:avLst/>
          </a:prstGeom>
        </p:spPr>
      </p:pic>
      <p:pic>
        <p:nvPicPr>
          <p:cNvPr id="8" name="图片 7"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142976" y="2643182"/>
            <a:ext cx="6858048" cy="1200329"/>
          </a:xfrm>
          <a:prstGeom prst="rect">
            <a:avLst/>
          </a:prstGeom>
        </p:spPr>
        <p:txBody>
          <a:bodyPr wrap="square">
            <a:spAutoFit/>
          </a:bodyPr>
          <a:lstStyle/>
          <a:p>
            <a:pPr marL="216000" indent="-457200"/>
            <a:r>
              <a:rPr lang="en-US" altLang="zh-CN" sz="2400" dirty="0" smtClean="0"/>
              <a:t>1</a:t>
            </a:r>
            <a:r>
              <a:rPr lang="en-US" altLang="zh-CN" sz="2400" i="1" dirty="0" smtClean="0"/>
              <a:t> </a:t>
            </a:r>
            <a:r>
              <a:rPr lang="en-US" altLang="zh-CN" sz="2400" dirty="0" smtClean="0"/>
              <a:t>What are the pros and cons of the work of accountants?</a:t>
            </a:r>
          </a:p>
          <a:p>
            <a:endParaRPr lang="en-US" altLang="zh-CN" sz="2400" i="1" dirty="0" smtClean="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1285852" y="3429000"/>
            <a:ext cx="6643734" cy="2831544"/>
          </a:xfrm>
          <a:prstGeom prst="rect">
            <a:avLst/>
          </a:prstGeom>
          <a:noFill/>
        </p:spPr>
        <p:txBody>
          <a:bodyPr wrap="square" rtlCol="0">
            <a:spAutoFit/>
          </a:bodyPr>
          <a:lstStyle/>
          <a:p>
            <a:pPr marL="468000" indent="-396000">
              <a:lnSpc>
                <a:spcPts val="3200"/>
              </a:lnSpc>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good</a:t>
            </a:r>
            <a:r>
              <a:rPr lang="en-US" altLang="zh-CN" sz="2400" i="1" dirty="0" smtClean="0">
                <a:solidFill>
                  <a:srgbClr val="FF0000"/>
                </a:solidFill>
              </a:rPr>
              <a:t> </a:t>
            </a:r>
            <a:r>
              <a:rPr lang="en-US" altLang="zh-CN" sz="2400" b="1" i="1" dirty="0" smtClean="0">
                <a:solidFill>
                  <a:srgbClr val="0070C0"/>
                </a:solidFill>
              </a:rPr>
              <a:t>thing</a:t>
            </a:r>
            <a:r>
              <a:rPr lang="en-US" altLang="zh-CN" sz="2400" i="1" dirty="0" smtClean="0">
                <a:solidFill>
                  <a:srgbClr val="FF0000"/>
                </a:solidFill>
              </a:rPr>
              <a:t> </a:t>
            </a:r>
            <a:r>
              <a:rPr lang="en-US" altLang="zh-CN" sz="2400" b="1" i="1" dirty="0" smtClean="0">
                <a:solidFill>
                  <a:srgbClr val="0070C0"/>
                </a:solidFill>
              </a:rPr>
              <a:t>of</a:t>
            </a:r>
            <a:r>
              <a:rPr lang="en-US" altLang="zh-CN" sz="2400" i="1" dirty="0" smtClean="0">
                <a:solidFill>
                  <a:srgbClr val="FF0000"/>
                </a:solidFill>
              </a:rPr>
              <a:t> </a:t>
            </a:r>
            <a:r>
              <a:rPr lang="en-US" altLang="zh-CN" sz="2400" b="1" i="1" dirty="0" smtClean="0">
                <a:solidFill>
                  <a:srgbClr val="0070C0"/>
                </a:solidFill>
              </a:rPr>
              <a:t>being</a:t>
            </a:r>
            <a:r>
              <a:rPr lang="en-US" altLang="zh-CN" sz="2400" i="1" dirty="0" smtClean="0">
                <a:solidFill>
                  <a:srgbClr val="FF0000"/>
                </a:solidFill>
              </a:rPr>
              <a:t> an accountant </a:t>
            </a:r>
            <a:r>
              <a:rPr lang="en-US" altLang="zh-CN" sz="2400" b="1" i="1" dirty="0" smtClean="0">
                <a:solidFill>
                  <a:srgbClr val="0070C0"/>
                </a:solidFill>
              </a:rPr>
              <a:t>is</a:t>
            </a:r>
            <a:r>
              <a:rPr lang="en-US" altLang="zh-CN" sz="2400" i="1" dirty="0" smtClean="0">
                <a:solidFill>
                  <a:srgbClr val="FF0000"/>
                </a:solidFill>
              </a:rPr>
              <a:t> </a:t>
            </a:r>
            <a:r>
              <a:rPr lang="en-US" altLang="zh-CN" sz="2400" b="1" i="1" dirty="0" smtClean="0">
                <a:solidFill>
                  <a:srgbClr val="0070C0"/>
                </a:solidFill>
              </a:rPr>
              <a:t>that</a:t>
            </a:r>
            <a:r>
              <a:rPr lang="en-US" altLang="zh-CN" sz="2400" i="1" dirty="0" smtClean="0">
                <a:solidFill>
                  <a:srgbClr val="FF0000"/>
                </a:solidFill>
              </a:rPr>
              <a:t> the job offers a very good salary and benefits and excellent job security.</a:t>
            </a:r>
          </a:p>
          <a:p>
            <a:pPr marL="468000" indent="-396000">
              <a:lnSpc>
                <a:spcPts val="3200"/>
              </a:lnSpc>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bad</a:t>
            </a:r>
            <a:r>
              <a:rPr lang="en-US" altLang="zh-CN" sz="2400" i="1" dirty="0" smtClean="0">
                <a:solidFill>
                  <a:srgbClr val="FF0000"/>
                </a:solidFill>
              </a:rPr>
              <a:t> </a:t>
            </a:r>
            <a:r>
              <a:rPr lang="en-US" altLang="zh-CN" sz="2400" b="1" i="1" dirty="0" smtClean="0">
                <a:solidFill>
                  <a:srgbClr val="0070C0"/>
                </a:solidFill>
              </a:rPr>
              <a:t>thing</a:t>
            </a:r>
            <a:r>
              <a:rPr lang="en-US" altLang="zh-CN" sz="2400" i="1" dirty="0" smtClean="0">
                <a:solidFill>
                  <a:srgbClr val="FF0000"/>
                </a:solidFill>
              </a:rPr>
              <a:t> </a:t>
            </a:r>
            <a:r>
              <a:rPr lang="en-US" altLang="zh-CN" sz="2400" b="1" i="1" dirty="0" smtClean="0">
                <a:solidFill>
                  <a:srgbClr val="0070C0"/>
                </a:solidFill>
              </a:rPr>
              <a:t>is</a:t>
            </a:r>
            <a:r>
              <a:rPr lang="en-US" altLang="zh-CN" sz="2400" i="1" dirty="0" smtClean="0">
                <a:solidFill>
                  <a:srgbClr val="FF0000"/>
                </a:solidFill>
              </a:rPr>
              <a:t> </a:t>
            </a:r>
            <a:r>
              <a:rPr lang="en-US" altLang="zh-CN" sz="2400" b="1" i="1" dirty="0" smtClean="0">
                <a:solidFill>
                  <a:srgbClr val="0070C0"/>
                </a:solidFill>
              </a:rPr>
              <a:t>that</a:t>
            </a:r>
            <a:r>
              <a:rPr lang="en-US" altLang="zh-CN" sz="2400" i="1" dirty="0" smtClean="0">
                <a:solidFill>
                  <a:srgbClr val="FF0000"/>
                </a:solidFill>
              </a:rPr>
              <a:t> it has a high potential for human error and the tasks involved are usually boring.</a:t>
            </a:r>
          </a:p>
          <a:p>
            <a:endParaRPr lang="zh-CN" altLang="en-US" dirty="0"/>
          </a:p>
        </p:txBody>
      </p:sp>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142976" y="2571744"/>
            <a:ext cx="6715172" cy="830997"/>
          </a:xfrm>
          <a:prstGeom prst="rect">
            <a:avLst/>
          </a:prstGeom>
        </p:spPr>
        <p:txBody>
          <a:bodyPr wrap="square">
            <a:spAutoFit/>
          </a:bodyPr>
          <a:lstStyle/>
          <a:p>
            <a:r>
              <a:rPr lang="en-US" altLang="zh-CN" sz="2400" dirty="0" smtClean="0"/>
              <a:t>2</a:t>
            </a:r>
            <a:r>
              <a:rPr lang="en-US" altLang="zh-CN" sz="2400" i="1" dirty="0" smtClean="0"/>
              <a:t> </a:t>
            </a:r>
            <a:r>
              <a:rPr lang="en-US" altLang="zh-CN" sz="2400" dirty="0" smtClean="0"/>
              <a:t>What are the pros and cons of the work of lawyers?</a:t>
            </a:r>
          </a:p>
          <a:p>
            <a:endParaRPr lang="en-US" altLang="zh-CN" sz="2400" i="1" dirty="0" smtClean="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1357290" y="3000372"/>
            <a:ext cx="6357982" cy="4062651"/>
          </a:xfrm>
          <a:prstGeom prst="rect">
            <a:avLst/>
          </a:prstGeom>
          <a:noFill/>
        </p:spPr>
        <p:txBody>
          <a:bodyPr wrap="square" rtlCol="0">
            <a:spAutoFit/>
          </a:bodyPr>
          <a:lstStyle/>
          <a:p>
            <a:pPr marL="360000" indent="-360000">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benefits</a:t>
            </a:r>
            <a:r>
              <a:rPr lang="en-US" altLang="zh-CN" sz="2400" i="1" dirty="0" smtClean="0">
                <a:solidFill>
                  <a:srgbClr val="FF0000"/>
                </a:solidFill>
              </a:rPr>
              <a:t> </a:t>
            </a:r>
            <a:r>
              <a:rPr lang="en-US" altLang="zh-CN" sz="2400" b="1" i="1" dirty="0" smtClean="0">
                <a:solidFill>
                  <a:srgbClr val="0070C0"/>
                </a:solidFill>
              </a:rPr>
              <a:t>of</a:t>
            </a:r>
            <a:r>
              <a:rPr lang="en-US" altLang="zh-CN" sz="2400" i="1" dirty="0" smtClean="0">
                <a:solidFill>
                  <a:srgbClr val="FF0000"/>
                </a:solidFill>
              </a:rPr>
              <a:t> </a:t>
            </a:r>
            <a:r>
              <a:rPr lang="en-US" altLang="zh-CN" sz="2400" b="1" i="1" dirty="0" smtClean="0">
                <a:solidFill>
                  <a:srgbClr val="0070C0"/>
                </a:solidFill>
              </a:rPr>
              <a:t>being</a:t>
            </a:r>
            <a:r>
              <a:rPr lang="en-US" altLang="zh-CN" sz="2400" i="1" dirty="0" smtClean="0">
                <a:solidFill>
                  <a:srgbClr val="FF0000"/>
                </a:solidFill>
              </a:rPr>
              <a:t> a lawyer </a:t>
            </a:r>
            <a:r>
              <a:rPr lang="en-US" altLang="zh-CN" sz="2400" b="1" i="1" dirty="0" smtClean="0">
                <a:solidFill>
                  <a:srgbClr val="0070C0"/>
                </a:solidFill>
              </a:rPr>
              <a:t>are</a:t>
            </a:r>
            <a:r>
              <a:rPr lang="en-US" altLang="zh-CN" sz="2400" i="1" dirty="0" smtClean="0">
                <a:solidFill>
                  <a:srgbClr val="FF0000"/>
                </a:solidFill>
              </a:rPr>
              <a:t> </a:t>
            </a:r>
            <a:r>
              <a:rPr lang="en-US" altLang="zh-CN" sz="2400" b="1" i="1" dirty="0" smtClean="0">
                <a:solidFill>
                  <a:srgbClr val="0070C0"/>
                </a:solidFill>
              </a:rPr>
              <a:t>that</a:t>
            </a:r>
            <a:r>
              <a:rPr lang="en-US" altLang="zh-CN" sz="2400" i="1" dirty="0" smtClean="0">
                <a:solidFill>
                  <a:srgbClr val="FF0000"/>
                </a:solidFill>
              </a:rPr>
              <a:t> lawyers are respected, and are usually paid a good salary. </a:t>
            </a:r>
            <a:r>
              <a:rPr lang="en-US" altLang="zh-CN" sz="2400" b="1" i="1" dirty="0" smtClean="0">
                <a:solidFill>
                  <a:srgbClr val="0070C0"/>
                </a:solidFill>
              </a:rPr>
              <a:t>Besides</a:t>
            </a:r>
            <a:r>
              <a:rPr lang="en-US" altLang="zh-CN" sz="2400" i="1" dirty="0" smtClean="0">
                <a:solidFill>
                  <a:srgbClr val="FF0000"/>
                </a:solidFill>
              </a:rPr>
              <a:t>, the work of lawyers is not repetitive, and they can meet different clients and different situations. </a:t>
            </a:r>
          </a:p>
          <a:p>
            <a:pPr marL="360000" indent="-360000">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downsides</a:t>
            </a:r>
            <a:r>
              <a:rPr lang="en-US" altLang="zh-CN" sz="2400" i="1" dirty="0" smtClean="0">
                <a:solidFill>
                  <a:srgbClr val="FF0000"/>
                </a:solidFill>
              </a:rPr>
              <a:t> </a:t>
            </a:r>
            <a:r>
              <a:rPr lang="en-US" altLang="zh-CN" sz="2400" b="1" i="1" dirty="0" smtClean="0">
                <a:solidFill>
                  <a:srgbClr val="0070C0"/>
                </a:solidFill>
              </a:rPr>
              <a:t>of being </a:t>
            </a:r>
            <a:r>
              <a:rPr lang="en-US" altLang="zh-CN" sz="2400" i="1" dirty="0" smtClean="0">
                <a:solidFill>
                  <a:srgbClr val="FF0000"/>
                </a:solidFill>
              </a:rPr>
              <a:t>a lawyer are lawyers usually live a stressful life. </a:t>
            </a:r>
            <a:r>
              <a:rPr lang="en-US" altLang="zh-CN" sz="2400" b="1" i="1" dirty="0" smtClean="0">
                <a:solidFill>
                  <a:srgbClr val="0070C0"/>
                </a:solidFill>
              </a:rPr>
              <a:t>They</a:t>
            </a:r>
            <a:r>
              <a:rPr lang="en-US" altLang="zh-CN" sz="2400" i="1" dirty="0" smtClean="0">
                <a:solidFill>
                  <a:srgbClr val="FF0000"/>
                </a:solidFill>
              </a:rPr>
              <a:t> </a:t>
            </a:r>
            <a:r>
              <a:rPr lang="en-US" altLang="zh-CN" sz="2400" b="1" i="1" dirty="0" smtClean="0">
                <a:solidFill>
                  <a:srgbClr val="0070C0"/>
                </a:solidFill>
              </a:rPr>
              <a:t>often</a:t>
            </a:r>
            <a:r>
              <a:rPr lang="en-US" altLang="zh-CN" sz="2400" i="1" dirty="0" smtClean="0">
                <a:solidFill>
                  <a:srgbClr val="FF0000"/>
                </a:solidFill>
              </a:rPr>
              <a:t> </a:t>
            </a:r>
            <a:r>
              <a:rPr lang="en-US" altLang="zh-CN" sz="2400" b="1" i="1" dirty="0" smtClean="0">
                <a:solidFill>
                  <a:srgbClr val="0070C0"/>
                </a:solidFill>
              </a:rPr>
              <a:t>have</a:t>
            </a:r>
            <a:r>
              <a:rPr lang="en-US" altLang="zh-CN" sz="2400" i="1" dirty="0" smtClean="0">
                <a:solidFill>
                  <a:srgbClr val="FF0000"/>
                </a:solidFill>
              </a:rPr>
              <a:t> </a:t>
            </a:r>
            <a:r>
              <a:rPr lang="en-US" altLang="zh-CN" sz="2400" b="1" i="1" dirty="0" smtClean="0">
                <a:solidFill>
                  <a:srgbClr val="0070C0"/>
                </a:solidFill>
              </a:rPr>
              <a:t>to</a:t>
            </a:r>
            <a:r>
              <a:rPr lang="en-US" altLang="zh-CN" sz="2400" i="1" dirty="0" smtClean="0">
                <a:solidFill>
                  <a:srgbClr val="FF0000"/>
                </a:solidFill>
              </a:rPr>
              <a:t> work long hours and meet strict deadlines, </a:t>
            </a:r>
            <a:r>
              <a:rPr lang="en-US" altLang="zh-CN" sz="2400" b="1" i="1" dirty="0" smtClean="0">
                <a:solidFill>
                  <a:srgbClr val="0070C0"/>
                </a:solidFill>
              </a:rPr>
              <a:t>and</a:t>
            </a:r>
            <a:r>
              <a:rPr lang="en-US" altLang="zh-CN" sz="2400" i="1" dirty="0" smtClean="0">
                <a:solidFill>
                  <a:srgbClr val="FF0000"/>
                </a:solidFill>
              </a:rPr>
              <a:t> </a:t>
            </a:r>
            <a:r>
              <a:rPr lang="en-US" altLang="zh-CN" sz="2400" b="1" i="1" dirty="0" smtClean="0">
                <a:solidFill>
                  <a:srgbClr val="0070C0"/>
                </a:solidFill>
              </a:rPr>
              <a:t>even</a:t>
            </a:r>
            <a:r>
              <a:rPr lang="en-US" altLang="zh-CN" sz="2400" i="1" dirty="0" smtClean="0">
                <a:solidFill>
                  <a:srgbClr val="FF0000"/>
                </a:solidFill>
              </a:rPr>
              <a:t> </a:t>
            </a:r>
            <a:r>
              <a:rPr lang="en-US" altLang="zh-CN" sz="2400" b="1" i="1" dirty="0" smtClean="0">
                <a:solidFill>
                  <a:srgbClr val="0070C0"/>
                </a:solidFill>
              </a:rPr>
              <a:t>worse</a:t>
            </a:r>
            <a:r>
              <a:rPr lang="en-US" altLang="zh-CN" sz="2400" i="1" dirty="0" smtClean="0">
                <a:solidFill>
                  <a:srgbClr val="FF0000"/>
                </a:solidFill>
              </a:rPr>
              <a:t> they may sometimes be confronted with threats or actual violence.</a:t>
            </a:r>
          </a:p>
          <a:p>
            <a:endParaRPr lang="zh-CN" altLang="en-US" dirty="0"/>
          </a:p>
        </p:txBody>
      </p:sp>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142976" y="2643182"/>
            <a:ext cx="6715172" cy="1200329"/>
          </a:xfrm>
          <a:prstGeom prst="rect">
            <a:avLst/>
          </a:prstGeom>
        </p:spPr>
        <p:txBody>
          <a:bodyPr wrap="square">
            <a:spAutoFit/>
          </a:bodyPr>
          <a:lstStyle/>
          <a:p>
            <a:pPr marL="216000" indent="-457200"/>
            <a:r>
              <a:rPr lang="en-US" altLang="zh-CN" sz="2400" dirty="0" smtClean="0"/>
              <a:t>3</a:t>
            </a:r>
            <a:r>
              <a:rPr lang="en-US" altLang="zh-CN" sz="2400" i="1" dirty="0" smtClean="0"/>
              <a:t> </a:t>
            </a:r>
            <a:r>
              <a:rPr lang="en-US" altLang="zh-CN" sz="2400" dirty="0" smtClean="0"/>
              <a:t>What are the pros and cons of the work of salesperson?</a:t>
            </a:r>
          </a:p>
          <a:p>
            <a:endParaRPr lang="en-US" altLang="zh-CN" sz="2400" i="1" dirty="0" smtClean="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1357290" y="3429000"/>
            <a:ext cx="7000924" cy="2421176"/>
          </a:xfrm>
          <a:prstGeom prst="rect">
            <a:avLst/>
          </a:prstGeom>
          <a:noFill/>
        </p:spPr>
        <p:txBody>
          <a:bodyPr wrap="square" rtlCol="0">
            <a:spAutoFit/>
          </a:bodyPr>
          <a:lstStyle/>
          <a:p>
            <a:pPr marL="360000" indent="-360000">
              <a:lnSpc>
                <a:spcPts val="3200"/>
              </a:lnSpc>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pros</a:t>
            </a:r>
            <a:r>
              <a:rPr lang="en-US" altLang="zh-CN" sz="2400" i="1" dirty="0" smtClean="0">
                <a:solidFill>
                  <a:srgbClr val="FF0000"/>
                </a:solidFill>
              </a:rPr>
              <a:t> </a:t>
            </a:r>
            <a:r>
              <a:rPr lang="en-US" altLang="zh-CN" sz="2400" b="1" i="1" dirty="0" smtClean="0">
                <a:solidFill>
                  <a:srgbClr val="0070C0"/>
                </a:solidFill>
              </a:rPr>
              <a:t>of</a:t>
            </a:r>
            <a:r>
              <a:rPr lang="en-US" altLang="zh-CN" sz="2400" i="1" dirty="0" smtClean="0">
                <a:solidFill>
                  <a:srgbClr val="FF0000"/>
                </a:solidFill>
              </a:rPr>
              <a:t> </a:t>
            </a:r>
            <a:r>
              <a:rPr lang="en-US" altLang="zh-CN" sz="2400" b="1" i="1" dirty="0" smtClean="0">
                <a:solidFill>
                  <a:srgbClr val="0070C0"/>
                </a:solidFill>
              </a:rPr>
              <a:t>being</a:t>
            </a:r>
            <a:r>
              <a:rPr lang="en-US" altLang="zh-CN" sz="2400" i="1" dirty="0" smtClean="0">
                <a:solidFill>
                  <a:srgbClr val="FF0000"/>
                </a:solidFill>
              </a:rPr>
              <a:t> a salesperson include flexibility, potentially unlimited income and opportunities to meet many different </a:t>
            </a:r>
            <a:r>
              <a:rPr lang="en-US" altLang="zh-CN" sz="2400" i="1" dirty="0" smtClean="0">
                <a:solidFill>
                  <a:srgbClr val="FF0000"/>
                </a:solidFill>
              </a:rPr>
              <a:t>people. </a:t>
            </a:r>
            <a:r>
              <a:rPr lang="en-US" altLang="zh-CN" sz="2400" b="1" i="1" dirty="0" smtClean="0">
                <a:solidFill>
                  <a:srgbClr val="0070C0"/>
                </a:solidFill>
              </a:rPr>
              <a:t>While</a:t>
            </a:r>
            <a:r>
              <a:rPr lang="en-US" altLang="zh-CN" sz="2400" i="1" dirty="0" smtClean="0">
                <a:solidFill>
                  <a:srgbClr val="FF0000"/>
                </a:solidFill>
              </a:rPr>
              <a:t> </a:t>
            </a: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cons</a:t>
            </a:r>
            <a:r>
              <a:rPr lang="en-US" altLang="zh-CN" sz="2400" i="1" dirty="0" smtClean="0">
                <a:solidFill>
                  <a:srgbClr val="FF0000"/>
                </a:solidFill>
              </a:rPr>
              <a:t> </a:t>
            </a:r>
            <a:r>
              <a:rPr lang="en-US" altLang="zh-CN" sz="2400" b="1" i="1" dirty="0" smtClean="0">
                <a:solidFill>
                  <a:srgbClr val="0070C0"/>
                </a:solidFill>
              </a:rPr>
              <a:t>include</a:t>
            </a:r>
            <a:r>
              <a:rPr lang="en-US" altLang="zh-CN" sz="2400" i="1" dirty="0" smtClean="0">
                <a:solidFill>
                  <a:srgbClr val="FF0000"/>
                </a:solidFill>
              </a:rPr>
              <a:t> irregular income, unpredictable schedule, demanding expectations, and constant pressure.</a:t>
            </a:r>
          </a:p>
          <a:p>
            <a:endParaRPr lang="zh-CN" altLang="en-US" dirty="0"/>
          </a:p>
        </p:txBody>
      </p:sp>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142976" y="2643182"/>
            <a:ext cx="6715172" cy="830997"/>
          </a:xfrm>
          <a:prstGeom prst="rect">
            <a:avLst/>
          </a:prstGeom>
        </p:spPr>
        <p:txBody>
          <a:bodyPr wrap="square">
            <a:spAutoFit/>
          </a:bodyPr>
          <a:lstStyle/>
          <a:p>
            <a:r>
              <a:rPr lang="en-US" altLang="zh-CN" sz="2400" dirty="0" smtClean="0"/>
              <a:t>4</a:t>
            </a:r>
            <a:r>
              <a:rPr lang="en-US" altLang="zh-CN" sz="2400" i="1" dirty="0" smtClean="0"/>
              <a:t> </a:t>
            </a:r>
            <a:r>
              <a:rPr lang="en-US" altLang="zh-CN" sz="2400" dirty="0" smtClean="0"/>
              <a:t>What are the pros and cons of the work of doctors?</a:t>
            </a:r>
          </a:p>
          <a:p>
            <a:endParaRPr lang="en-US" altLang="zh-CN" sz="2400" i="1" dirty="0" smtClean="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1357290" y="3143248"/>
            <a:ext cx="6572296" cy="2954655"/>
          </a:xfrm>
          <a:prstGeom prst="rect">
            <a:avLst/>
          </a:prstGeom>
          <a:noFill/>
        </p:spPr>
        <p:txBody>
          <a:bodyPr wrap="square" rtlCol="0">
            <a:spAutoFit/>
          </a:bodyPr>
          <a:lstStyle/>
          <a:p>
            <a:pPr marL="360000" indent="-360000">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good</a:t>
            </a:r>
            <a:r>
              <a:rPr lang="en-US" altLang="zh-CN" sz="2400" i="1" dirty="0" smtClean="0">
                <a:solidFill>
                  <a:srgbClr val="FF0000"/>
                </a:solidFill>
              </a:rPr>
              <a:t> </a:t>
            </a:r>
            <a:r>
              <a:rPr lang="en-US" altLang="zh-CN" sz="2400" b="1" i="1" dirty="0" smtClean="0">
                <a:solidFill>
                  <a:srgbClr val="0070C0"/>
                </a:solidFill>
              </a:rPr>
              <a:t>thing</a:t>
            </a:r>
            <a:r>
              <a:rPr lang="en-US" altLang="zh-CN" sz="2400" i="1" dirty="0" smtClean="0">
                <a:solidFill>
                  <a:srgbClr val="FF0000"/>
                </a:solidFill>
              </a:rPr>
              <a:t> </a:t>
            </a:r>
            <a:r>
              <a:rPr lang="en-US" altLang="zh-CN" sz="2400" b="1" i="1" dirty="0" smtClean="0">
                <a:solidFill>
                  <a:srgbClr val="0070C0"/>
                </a:solidFill>
              </a:rPr>
              <a:t>of</a:t>
            </a:r>
            <a:r>
              <a:rPr lang="en-US" altLang="zh-CN" sz="2400" i="1" dirty="0" smtClean="0">
                <a:solidFill>
                  <a:srgbClr val="FF0000"/>
                </a:solidFill>
              </a:rPr>
              <a:t> </a:t>
            </a:r>
            <a:r>
              <a:rPr lang="en-US" altLang="zh-CN" sz="2400" b="1" i="1" dirty="0" smtClean="0">
                <a:solidFill>
                  <a:srgbClr val="0070C0"/>
                </a:solidFill>
              </a:rPr>
              <a:t>being</a:t>
            </a:r>
            <a:r>
              <a:rPr lang="en-US" altLang="zh-CN" sz="2400" i="1" dirty="0" smtClean="0">
                <a:solidFill>
                  <a:srgbClr val="FF0000"/>
                </a:solidFill>
              </a:rPr>
              <a:t> a doctor is that doctors are very respectable and usually have a decent salary.</a:t>
            </a:r>
          </a:p>
          <a:p>
            <a:pPr marL="360000" indent="-360000">
              <a:buFont typeface="Arial" pitchFamily="34" charset="0"/>
              <a:buChar char="•"/>
            </a:pP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bad</a:t>
            </a:r>
            <a:r>
              <a:rPr lang="en-US" altLang="zh-CN" sz="2400" i="1" dirty="0" smtClean="0">
                <a:solidFill>
                  <a:srgbClr val="FF0000"/>
                </a:solidFill>
              </a:rPr>
              <a:t> </a:t>
            </a:r>
            <a:r>
              <a:rPr lang="en-US" altLang="zh-CN" sz="2400" b="1" i="1" dirty="0" smtClean="0">
                <a:solidFill>
                  <a:srgbClr val="0070C0"/>
                </a:solidFill>
              </a:rPr>
              <a:t>thing</a:t>
            </a:r>
            <a:r>
              <a:rPr lang="en-US" altLang="zh-CN" sz="2400" i="1" dirty="0" smtClean="0">
                <a:solidFill>
                  <a:srgbClr val="FF0000"/>
                </a:solidFill>
              </a:rPr>
              <a:t> </a:t>
            </a:r>
            <a:r>
              <a:rPr lang="en-US" altLang="zh-CN" sz="2400" b="1" i="1" dirty="0" smtClean="0">
                <a:solidFill>
                  <a:srgbClr val="0070C0"/>
                </a:solidFill>
              </a:rPr>
              <a:t>is</a:t>
            </a:r>
            <a:r>
              <a:rPr lang="en-US" altLang="zh-CN" sz="2400" i="1" dirty="0" smtClean="0">
                <a:solidFill>
                  <a:srgbClr val="FF0000"/>
                </a:solidFill>
              </a:rPr>
              <a:t> </a:t>
            </a:r>
            <a:r>
              <a:rPr lang="en-US" altLang="zh-CN" sz="2400" b="1" i="1" dirty="0" smtClean="0">
                <a:solidFill>
                  <a:srgbClr val="0070C0"/>
                </a:solidFill>
              </a:rPr>
              <a:t>that</a:t>
            </a:r>
            <a:r>
              <a:rPr lang="en-US" altLang="zh-CN" sz="2400" i="1" dirty="0" smtClean="0">
                <a:solidFill>
                  <a:srgbClr val="FF0000"/>
                </a:solidFill>
              </a:rPr>
              <a:t> the job requires a long process to acquire a license, and doctors usually work long hours and have a great deal of responsibility.</a:t>
            </a:r>
          </a:p>
          <a:p>
            <a:endParaRPr lang="zh-CN" altLang="en-US" dirty="0"/>
          </a:p>
        </p:txBody>
      </p:sp>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latin typeface="+mj-lt"/>
                <a:ea typeface="微软雅黑" panose="020B0503020204020204" pitchFamily="34" charset="-122"/>
              </a:rPr>
              <a:t>Unit 6   </a:t>
            </a:r>
            <a:r>
              <a:rPr lang="en-US" altLang="zh-CN" sz="4400" b="1" dirty="0" smtClean="0"/>
              <a:t>Climbing the career ladder</a:t>
            </a:r>
            <a:endParaRPr lang="en-US" altLang="zh-CN" sz="4400" b="1" dirty="0" smtClean="0">
              <a:solidFill>
                <a:schemeClr val="tx1">
                  <a:tint val="75000"/>
                </a:schemeClr>
              </a:solidFill>
            </a:endParaRPr>
          </a:p>
        </p:txBody>
      </p:sp>
      <p:sp>
        <p:nvSpPr>
          <p:cNvPr id="5" name="AutoShape 132"/>
          <p:cNvSpPr>
            <a:spLocks noChangeArrowheads="1"/>
          </p:cNvSpPr>
          <p:nvPr/>
        </p:nvSpPr>
        <p:spPr bwMode="auto">
          <a:xfrm rot="10800000">
            <a:off x="1153118" y="-714404"/>
            <a:ext cx="1214446" cy="7572404"/>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pPr latinLnBrk="1"/>
            <a:endParaRPr kumimoji="1" lang="ko-KR" altLang="en-US"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6"/>
          <p:cNvGrpSpPr/>
          <p:nvPr/>
        </p:nvGrpSpPr>
        <p:grpSpPr>
          <a:xfrm>
            <a:off x="1714480" y="2000240"/>
            <a:ext cx="6565903" cy="720725"/>
            <a:chOff x="2545058" y="1266178"/>
            <a:chExt cx="6565903"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5" name="AutoShape 182"/>
            <p:cNvSpPr>
              <a:spLocks noChangeArrowheads="1"/>
            </p:cNvSpPr>
            <p:nvPr/>
          </p:nvSpPr>
          <p:spPr bwMode="auto">
            <a:xfrm>
              <a:off x="2973686" y="1266178"/>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2" action="ppaction://hlinksldjump"/>
                </a:rPr>
                <a:t>Opening up</a:t>
              </a:r>
              <a:endParaRPr kumimoji="1" lang="ko-KR" altLang="en-US" sz="3600" b="1" kern="0" dirty="0" smtClean="0">
                <a:ea typeface="Gulim" pitchFamily="34" charset="-127"/>
              </a:endParaRPr>
            </a:p>
          </p:txBody>
        </p:sp>
      </p:grpSp>
      <p:grpSp>
        <p:nvGrpSpPr>
          <p:cNvPr id="28"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0" name="AutoShape 182"/>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3" action="ppaction://hlinksldjump"/>
                </a:rPr>
                <a:t>Listening to the world</a:t>
              </a:r>
              <a:endParaRPr kumimoji="1" lang="ko-KR" altLang="en-US" sz="3600" b="1" kern="0" dirty="0" smtClean="0">
                <a:ea typeface="Gulim" pitchFamily="34" charset="-127"/>
              </a:endParaRPr>
            </a:p>
          </p:txBody>
        </p:sp>
      </p:grpSp>
      <p:grpSp>
        <p:nvGrpSpPr>
          <p:cNvPr id="35"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7"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smtClean="0">
                  <a:ea typeface="Gulim" pitchFamily="34" charset="-127"/>
                  <a:hlinkClick r:id="rId4" action="ppaction://hlinksldjump"/>
                </a:rPr>
                <a:t>Speaking </a:t>
              </a:r>
              <a:r>
                <a:rPr kumimoji="1" lang="en-US" altLang="ko-KR" sz="3600" b="1" kern="0" dirty="0" smtClean="0">
                  <a:ea typeface="Gulim" pitchFamily="34" charset="-127"/>
                  <a:hlinkClick r:id="rId4" action="ppaction://hlinksldjump"/>
                </a:rPr>
                <a:t>for communication</a:t>
              </a:r>
              <a:endParaRPr kumimoji="1" lang="ko-KR" altLang="en-US" sz="3600" b="1" kern="0" dirty="0" smtClean="0">
                <a:ea typeface="Gulim" pitchFamily="34" charset="-127"/>
                <a:hlinkClick r:id="rId3" action="ppaction://hlinksldjump"/>
              </a:endParaRPr>
            </a:p>
          </p:txBody>
        </p:sp>
      </p:grpSp>
      <p:grpSp>
        <p:nvGrpSpPr>
          <p:cNvPr id="42"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44"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5" action="ppaction://hlinksldjump"/>
                </a:rPr>
                <a:t>Further practice in listening</a:t>
              </a:r>
              <a:endParaRPr kumimoji="1" lang="ko-KR" altLang="en-US" sz="3600" b="1" kern="0" dirty="0" smtClean="0">
                <a:solidFill>
                  <a:srgbClr val="000000"/>
                </a:solidFill>
                <a:ea typeface="Gulim" pitchFamily="34" charset="-127"/>
              </a:endParaRPr>
            </a:p>
          </p:txBody>
        </p:sp>
      </p:grpSp>
      <p:grpSp>
        <p:nvGrpSpPr>
          <p:cNvPr id="58" name="组合 57"/>
          <p:cNvGrpSpPr/>
          <p:nvPr/>
        </p:nvGrpSpPr>
        <p:grpSpPr>
          <a:xfrm>
            <a:off x="571472" y="5143512"/>
            <a:ext cx="7708911" cy="720725"/>
            <a:chOff x="571472" y="5357826"/>
            <a:chExt cx="7708911" cy="720725"/>
          </a:xfrm>
        </p:grpSpPr>
        <p:grpSp>
          <p:nvGrpSpPr>
            <p:cNvPr id="49" name="组合 48"/>
            <p:cNvGrpSpPr/>
            <p:nvPr/>
          </p:nvGrpSpPr>
          <p:grpSpPr>
            <a:xfrm>
              <a:off x="571472" y="5357826"/>
              <a:ext cx="7708911" cy="720725"/>
              <a:chOff x="1412193" y="1292205"/>
              <a:chExt cx="7708911" cy="720725"/>
            </a:xfrm>
          </p:grpSpPr>
          <p:sp>
            <p:nvSpPr>
              <p:cNvPr id="55"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51" name="AutoShape 182"/>
              <p:cNvSpPr>
                <a:spLocks noChangeArrowheads="1"/>
              </p:cNvSpPr>
              <p:nvPr/>
            </p:nvSpPr>
            <p:spPr bwMode="auto">
              <a:xfrm>
                <a:off x="2983829" y="1292205"/>
                <a:ext cx="6137275" cy="720725"/>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6" action="ppaction://hlinksldjump"/>
                  </a:rPr>
                  <a:t>Wrapping up</a:t>
                </a:r>
                <a:endParaRPr kumimoji="1" lang="ko-KR" altLang="en-US" sz="3600" b="1" kern="0" dirty="0" smtClean="0">
                  <a:solidFill>
                    <a:srgbClr val="000000"/>
                  </a:solidFill>
                  <a:ea typeface="Gulim" pitchFamily="34" charset="-127"/>
                </a:endParaRPr>
              </a:p>
            </p:txBody>
          </p:sp>
        </p:grpSp>
        <p:sp>
          <p:nvSpPr>
            <p:cNvPr id="57" name="Oval 153"/>
            <p:cNvSpPr>
              <a:spLocks noChangeArrowheads="1"/>
            </p:cNvSpPr>
            <p:nvPr/>
          </p:nvSpPr>
          <p:spPr bwMode="auto">
            <a:xfrm>
              <a:off x="1714480" y="5715016"/>
              <a:ext cx="95185" cy="95462"/>
            </a:xfrm>
            <a:prstGeom prst="ellipse">
              <a:avLst/>
            </a:prstGeom>
            <a:solidFill>
              <a:schemeClr val="bg1">
                <a:lumMod val="75000"/>
              </a:scheme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grpSp>
        <p:nvGrpSpPr>
          <p:cNvPr id="2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3" name="AutoShape 182"/>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7" action="ppaction://hlinksldjump"/>
                </a:rPr>
                <a:t>Learning objectives</a:t>
              </a:r>
              <a:endParaRPr kumimoji="1" lang="ko-KR" altLang="en-US" sz="3600" b="1" kern="0" dirty="0" smtClean="0">
                <a:ea typeface="Gulim" pitchFamily="34" charset="-127"/>
              </a:endParaRPr>
            </a:p>
          </p:txBody>
        </p:sp>
      </p:grpSp>
      <p:grpSp>
        <p:nvGrpSpPr>
          <p:cNvPr id="24" name="组合 23"/>
          <p:cNvGrpSpPr/>
          <p:nvPr/>
        </p:nvGrpSpPr>
        <p:grpSpPr>
          <a:xfrm>
            <a:off x="585760" y="5922961"/>
            <a:ext cx="7708911" cy="720725"/>
            <a:chOff x="571472" y="5357826"/>
            <a:chExt cx="7708911" cy="720725"/>
          </a:xfrm>
        </p:grpSpPr>
        <p:grpSp>
          <p:nvGrpSpPr>
            <p:cNvPr id="26" name="组合 48"/>
            <p:cNvGrpSpPr/>
            <p:nvPr/>
          </p:nvGrpSpPr>
          <p:grpSpPr>
            <a:xfrm>
              <a:off x="571472" y="5357826"/>
              <a:ext cx="7708911" cy="720725"/>
              <a:chOff x="1412193" y="1292205"/>
              <a:chExt cx="7708911" cy="720725"/>
            </a:xfrm>
          </p:grpSpPr>
          <p:sp>
            <p:nvSpPr>
              <p:cNvPr id="31"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2" name="AutoShape 182"/>
              <p:cNvSpPr>
                <a:spLocks noChangeArrowheads="1"/>
              </p:cNvSpPr>
              <p:nvPr/>
            </p:nvSpPr>
            <p:spPr bwMode="auto">
              <a:xfrm>
                <a:off x="2983829" y="1292205"/>
                <a:ext cx="6137275"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8" action="ppaction://hlinksldjump"/>
                  </a:rPr>
                  <a:t>Fun time</a:t>
                </a:r>
                <a:endParaRPr kumimoji="1" lang="ko-KR" altLang="en-US" sz="3600" b="1" kern="0" dirty="0" smtClean="0">
                  <a:solidFill>
                    <a:srgbClr val="000000"/>
                  </a:solidFill>
                  <a:ea typeface="Gulim" pitchFamily="34" charset="-127"/>
                </a:endParaRPr>
              </a:p>
            </p:txBody>
          </p:sp>
        </p:grpSp>
        <p:sp>
          <p:nvSpPr>
            <p:cNvPr id="29" name="Oval 153"/>
            <p:cNvSpPr>
              <a:spLocks noChangeArrowheads="1"/>
            </p:cNvSpPr>
            <p:nvPr/>
          </p:nvSpPr>
          <p:spPr bwMode="auto">
            <a:xfrm>
              <a:off x="1714480" y="5715016"/>
              <a:ext cx="95185" cy="95462"/>
            </a:xfrm>
            <a:prstGeom prst="ellipse">
              <a:avLst/>
            </a:prstGeom>
            <a:solidFill>
              <a:srgbClr val="FF99CC"/>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3"/>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357290" y="3357562"/>
            <a:ext cx="6000792" cy="2103140"/>
          </a:xfrm>
          <a:prstGeom prst="rect">
            <a:avLst/>
          </a:prstGeom>
        </p:spPr>
        <p:txBody>
          <a:bodyPr wrap="square">
            <a:spAutoFit/>
          </a:bodyPr>
          <a:lstStyle/>
          <a:p>
            <a:pPr marL="266700"/>
            <a:endParaRPr lang="en-US" altLang="zh-CN" sz="2400" b="1" i="1" dirty="0" smtClean="0">
              <a:solidFill>
                <a:srgbClr val="0070C0"/>
              </a:solidFill>
              <a:sym typeface="Wingdings"/>
            </a:endParaRPr>
          </a:p>
          <a:p>
            <a:pPr marL="360000" indent="-360000">
              <a:lnSpc>
                <a:spcPts val="3200"/>
              </a:lnSpc>
              <a:buFont typeface="Arial" pitchFamily="34" charset="0"/>
              <a:buChar char="•"/>
            </a:pPr>
            <a:r>
              <a:rPr lang="en-US" altLang="zh-CN" sz="2400" b="1" i="1" dirty="0" smtClean="0">
                <a:solidFill>
                  <a:srgbClr val="0070C0"/>
                </a:solidFill>
              </a:rPr>
              <a:t>I hate </a:t>
            </a:r>
            <a:r>
              <a:rPr lang="en-US" altLang="zh-CN" sz="2400" i="1" dirty="0" smtClean="0">
                <a:solidFill>
                  <a:srgbClr val="FF0000"/>
                </a:solidFill>
              </a:rPr>
              <a:t>those nine-to-five jobs.</a:t>
            </a:r>
          </a:p>
          <a:p>
            <a:pPr marL="360000" indent="-360000">
              <a:lnSpc>
                <a:spcPts val="3200"/>
              </a:lnSpc>
              <a:buFont typeface="Arial" pitchFamily="34" charset="0"/>
              <a:buChar char="•"/>
            </a:pPr>
            <a:r>
              <a:rPr lang="en-US" altLang="zh-CN" sz="2400" b="1" i="1" dirty="0" smtClean="0">
                <a:solidFill>
                  <a:srgbClr val="0070C0"/>
                </a:solidFill>
              </a:rPr>
              <a:t>I want </a:t>
            </a:r>
            <a:r>
              <a:rPr lang="en-US" altLang="zh-CN" sz="2400" i="1" dirty="0" smtClean="0">
                <a:solidFill>
                  <a:srgbClr val="FF0000"/>
                </a:solidFill>
              </a:rPr>
              <a:t>flexibility in working time so as to</a:t>
            </a:r>
            <a:r>
              <a:rPr lang="en-US" altLang="zh-CN" sz="2400" b="1" i="1" dirty="0" smtClean="0">
                <a:solidFill>
                  <a:srgbClr val="FF0000"/>
                </a:solidFill>
              </a:rPr>
              <a:t> </a:t>
            </a:r>
            <a:r>
              <a:rPr lang="en-US" altLang="zh-CN" sz="2400" i="1" dirty="0" smtClean="0">
                <a:solidFill>
                  <a:srgbClr val="FF0000"/>
                </a:solidFill>
              </a:rPr>
              <a:t>better meet my individual and business needs. </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1 f</a:t>
            </a:r>
            <a:r>
              <a:rPr lang="en-US" altLang="zh-CN" sz="2400" dirty="0" smtClean="0"/>
              <a:t>lexible  hours</a:t>
            </a:r>
            <a:endParaRPr lang="zh-CN" altLang="en-US" sz="2400" dirty="0"/>
          </a:p>
        </p:txBody>
      </p:sp>
      <p:sp>
        <p:nvSpPr>
          <p:cNvPr id="15" name="TextBox 14"/>
          <p:cNvSpPr txBox="1"/>
          <p:nvPr/>
        </p:nvSpPr>
        <p:spPr>
          <a:xfrm>
            <a:off x="1357290" y="3357562"/>
            <a:ext cx="6143668" cy="738664"/>
          </a:xfrm>
          <a:prstGeom prst="rect">
            <a:avLst/>
          </a:prstGeom>
          <a:noFill/>
        </p:spPr>
        <p:txBody>
          <a:bodyPr wrap="square" rtlCol="0">
            <a:spAutoFit/>
          </a:bodyPr>
          <a:lstStyle/>
          <a:p>
            <a:r>
              <a:rPr lang="en-US" altLang="zh-CN" sz="2400" b="1" i="1" dirty="0" smtClean="0">
                <a:solidFill>
                  <a:srgbClr val="0070C0"/>
                </a:solidFill>
              </a:rPr>
              <a:t>What I look for</a:t>
            </a:r>
            <a:r>
              <a:rPr lang="en-US" altLang="zh-CN" sz="2400" i="1" dirty="0" smtClean="0">
                <a:solidFill>
                  <a:srgbClr val="FF0000"/>
                </a:solidFill>
              </a:rPr>
              <a:t> </a:t>
            </a:r>
            <a:r>
              <a:rPr lang="en-US" altLang="zh-CN" sz="2400" b="1" i="1" dirty="0" smtClean="0">
                <a:solidFill>
                  <a:srgbClr val="0070C0"/>
                </a:solidFill>
              </a:rPr>
              <a:t>in</a:t>
            </a:r>
            <a:r>
              <a:rPr lang="en-US" altLang="zh-CN" sz="2400" i="1" dirty="0" smtClean="0">
                <a:solidFill>
                  <a:srgbClr val="FF0000"/>
                </a:solidFill>
              </a:rPr>
              <a:t> </a:t>
            </a:r>
            <a:r>
              <a:rPr lang="en-US" altLang="zh-CN" sz="2400" b="1" i="1" dirty="0" smtClean="0">
                <a:solidFill>
                  <a:srgbClr val="0070C0"/>
                </a:solidFill>
              </a:rPr>
              <a:t>a</a:t>
            </a:r>
            <a:r>
              <a:rPr lang="en-US" altLang="zh-CN" sz="2400" i="1" dirty="0" smtClean="0">
                <a:solidFill>
                  <a:srgbClr val="FF0000"/>
                </a:solidFill>
              </a:rPr>
              <a:t> </a:t>
            </a:r>
            <a:r>
              <a:rPr lang="en-US" altLang="zh-CN" sz="2400" b="1" i="1" dirty="0" smtClean="0">
                <a:solidFill>
                  <a:srgbClr val="0070C0"/>
                </a:solidFill>
              </a:rPr>
              <a:t>job</a:t>
            </a:r>
            <a:r>
              <a:rPr lang="en-US" altLang="zh-CN" sz="2400" i="1" dirty="0" smtClean="0">
                <a:solidFill>
                  <a:srgbClr val="FF0000"/>
                </a:solidFill>
              </a:rPr>
              <a:t> </a:t>
            </a:r>
            <a:r>
              <a:rPr lang="en-US" altLang="zh-CN" sz="2400" b="1" i="1" dirty="0" smtClean="0">
                <a:solidFill>
                  <a:srgbClr val="0070C0"/>
                </a:solidFill>
              </a:rPr>
              <a:t>is</a:t>
            </a:r>
            <a:r>
              <a:rPr lang="en-US" altLang="zh-CN" sz="2400" i="1" dirty="0" smtClean="0">
                <a:solidFill>
                  <a:srgbClr val="FF0000"/>
                </a:solidFill>
              </a:rPr>
              <a:t> flexible working hours.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slide(fromBottom)">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slide(fromBottom)">
                                      <p:cBhvr>
                                        <p:cTn id="2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357290" y="3714752"/>
            <a:ext cx="6500858" cy="2103140"/>
          </a:xfrm>
          <a:prstGeom prst="rect">
            <a:avLst/>
          </a:prstGeom>
        </p:spPr>
        <p:txBody>
          <a:bodyPr wrap="square">
            <a:spAutoFit/>
          </a:bodyPr>
          <a:lstStyle/>
          <a:p>
            <a:endParaRPr lang="en-US" altLang="zh-CN" sz="2400" b="1" i="1" dirty="0" smtClean="0">
              <a:solidFill>
                <a:srgbClr val="0070C0"/>
              </a:solidFill>
              <a:sym typeface="Wingdings"/>
            </a:endParaRPr>
          </a:p>
          <a:p>
            <a:pPr marL="360000" indent="-360000">
              <a:lnSpc>
                <a:spcPts val="3200"/>
              </a:lnSpc>
              <a:buFont typeface="Arial" pitchFamily="34" charset="0"/>
              <a:buChar char="•"/>
            </a:pPr>
            <a:r>
              <a:rPr lang="en-US" altLang="zh-CN" sz="2400" b="1" i="1" dirty="0" smtClean="0">
                <a:solidFill>
                  <a:srgbClr val="0070C0"/>
                </a:solidFill>
              </a:rPr>
              <a:t>I won’t worry about </a:t>
            </a:r>
            <a:r>
              <a:rPr lang="en-US" altLang="zh-CN" sz="2400" i="1" dirty="0" smtClean="0">
                <a:solidFill>
                  <a:srgbClr val="FF0000"/>
                </a:solidFill>
              </a:rPr>
              <a:t>becoming unemployed. </a:t>
            </a:r>
          </a:p>
          <a:p>
            <a:pPr marL="360000" indent="-360000">
              <a:lnSpc>
                <a:spcPts val="3200"/>
              </a:lnSpc>
              <a:buFont typeface="Arial" pitchFamily="34" charset="0"/>
              <a:buChar char="•"/>
            </a:pPr>
            <a:r>
              <a:rPr lang="en-US" altLang="zh-CN" sz="2400" i="1" dirty="0" smtClean="0">
                <a:solidFill>
                  <a:srgbClr val="FF0000"/>
                </a:solidFill>
              </a:rPr>
              <a:t>A job with a low level of security may result in low morale and excessive stress, thus affecting my overall work performance.</a:t>
            </a:r>
          </a:p>
        </p:txBody>
      </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2 </a:t>
            </a:r>
            <a:r>
              <a:rPr lang="en-US" altLang="zh-CN" sz="2400" dirty="0" smtClean="0"/>
              <a:t>stability</a:t>
            </a:r>
            <a:endParaRPr lang="zh-CN" altLang="en-US" sz="2400" dirty="0"/>
          </a:p>
        </p:txBody>
      </p:sp>
      <p:sp>
        <p:nvSpPr>
          <p:cNvPr id="15" name="TextBox 14"/>
          <p:cNvSpPr txBox="1"/>
          <p:nvPr/>
        </p:nvSpPr>
        <p:spPr>
          <a:xfrm>
            <a:off x="1357290" y="3357562"/>
            <a:ext cx="6143668" cy="830997"/>
          </a:xfrm>
          <a:prstGeom prst="rect">
            <a:avLst/>
          </a:prstGeom>
          <a:noFill/>
        </p:spPr>
        <p:txBody>
          <a:bodyPr wrap="square" rtlCol="0">
            <a:spAutoFit/>
          </a:bodyPr>
          <a:lstStyle/>
          <a:p>
            <a:r>
              <a:rPr lang="en-US" altLang="zh-CN" sz="2400" b="1" i="1" dirty="0" smtClean="0">
                <a:solidFill>
                  <a:srgbClr val="0070C0"/>
                </a:solidFill>
              </a:rPr>
              <a:t>When I look for a job, what I expect most is</a:t>
            </a:r>
            <a:r>
              <a:rPr lang="en-US" altLang="zh-CN" sz="2400" i="1" dirty="0" smtClean="0">
                <a:solidFill>
                  <a:srgbClr val="FF0000"/>
                </a:solidFill>
              </a:rPr>
              <a:t> job security.</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slide(fromBottom)">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357290" y="4000504"/>
            <a:ext cx="7072362" cy="3046988"/>
          </a:xfrm>
          <a:prstGeom prst="rect">
            <a:avLst/>
          </a:prstGeom>
        </p:spPr>
        <p:txBody>
          <a:bodyPr wrap="square">
            <a:spAutoFit/>
          </a:bodyPr>
          <a:lstStyle/>
          <a:p>
            <a:pPr marL="360000" indent="-360000">
              <a:buFont typeface="Arial" pitchFamily="34" charset="0"/>
              <a:buChar char="•"/>
            </a:pPr>
            <a:r>
              <a:rPr lang="en-US" altLang="zh-CN" sz="2400" i="1" dirty="0" smtClean="0">
                <a:solidFill>
                  <a:srgbClr val="FF0000"/>
                </a:solidFill>
              </a:rPr>
              <a:t>It refers to the proper division of time and energy between work and the other important aspects of life. </a:t>
            </a:r>
          </a:p>
          <a:p>
            <a:pPr marL="360000" indent="-360000">
              <a:buFont typeface="Arial" pitchFamily="34" charset="0"/>
              <a:buChar char="•"/>
            </a:pPr>
            <a:r>
              <a:rPr lang="en-US" altLang="zh-CN" sz="2400" i="1" dirty="0" smtClean="0">
                <a:solidFill>
                  <a:srgbClr val="FF0000"/>
                </a:solidFill>
              </a:rPr>
              <a:t>It will make me feel I am paying attention to all the important factors in my life, and thus gives me a sense of achievement and satisfaction. </a:t>
            </a:r>
          </a:p>
          <a:p>
            <a:pPr marL="360000" indent="-360000">
              <a:buFont typeface="Arial" pitchFamily="34" charset="0"/>
              <a:buChar char="•"/>
            </a:pPr>
            <a:r>
              <a:rPr lang="en-US" altLang="zh-CN" sz="2400" i="1" dirty="0" smtClean="0">
                <a:solidFill>
                  <a:srgbClr val="FF0000"/>
                </a:solidFill>
              </a:rPr>
              <a:t>But if not, I will feel stressed and unhappy. </a:t>
            </a:r>
          </a:p>
          <a:p>
            <a:endParaRPr lang="en-US" altLang="zh-CN" sz="2400" i="1" dirty="0" smtClean="0">
              <a:solidFill>
                <a:srgbClr val="FF0000"/>
              </a:solidFill>
            </a:endParaRPr>
          </a:p>
        </p:txBody>
      </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3 </a:t>
            </a:r>
            <a:r>
              <a:rPr lang="en-US" altLang="zh-CN" sz="2400" dirty="0" smtClean="0"/>
              <a:t>good work-life balance</a:t>
            </a:r>
            <a:endParaRPr lang="zh-CN" altLang="en-US" sz="2400" dirty="0"/>
          </a:p>
        </p:txBody>
      </p:sp>
      <p:sp>
        <p:nvSpPr>
          <p:cNvPr id="15" name="TextBox 14"/>
          <p:cNvSpPr txBox="1"/>
          <p:nvPr/>
        </p:nvSpPr>
        <p:spPr>
          <a:xfrm>
            <a:off x="1357290" y="3286124"/>
            <a:ext cx="7143800" cy="830997"/>
          </a:xfrm>
          <a:prstGeom prst="rect">
            <a:avLst/>
          </a:prstGeom>
          <a:noFill/>
        </p:spPr>
        <p:txBody>
          <a:bodyPr wrap="square" rtlCol="0">
            <a:spAutoFit/>
          </a:bodyPr>
          <a:lstStyle/>
          <a:p>
            <a:r>
              <a:rPr lang="en-US" altLang="zh-CN" sz="2400" b="1" i="1" dirty="0" smtClean="0">
                <a:solidFill>
                  <a:srgbClr val="0070C0"/>
                </a:solidFill>
              </a:rPr>
              <a:t>I regard </a:t>
            </a:r>
            <a:r>
              <a:rPr lang="en-US" altLang="zh-CN" sz="2400" i="1" dirty="0" smtClean="0">
                <a:solidFill>
                  <a:srgbClr val="FF0000"/>
                </a:solidFill>
              </a:rPr>
              <a:t>a good work-life balance </a:t>
            </a:r>
            <a:r>
              <a:rPr lang="en-US" altLang="zh-CN" sz="2400" b="1" i="1" dirty="0" smtClean="0">
                <a:solidFill>
                  <a:srgbClr val="0070C0"/>
                </a:solidFill>
              </a:rPr>
              <a:t>as</a:t>
            </a:r>
            <a:r>
              <a:rPr lang="en-US" altLang="zh-CN" sz="2400" i="1" dirty="0" smtClean="0">
                <a:solidFill>
                  <a:srgbClr val="FF0000"/>
                </a:solidFill>
              </a:rPr>
              <a:t> </a:t>
            </a: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most</a:t>
            </a:r>
            <a:r>
              <a:rPr lang="en-US" altLang="zh-CN" sz="2400" i="1" dirty="0" smtClean="0">
                <a:solidFill>
                  <a:srgbClr val="FF0000"/>
                </a:solidFill>
              </a:rPr>
              <a:t> </a:t>
            </a:r>
            <a:r>
              <a:rPr lang="en-US" altLang="zh-CN" sz="2400" b="1" i="1" dirty="0" smtClean="0">
                <a:solidFill>
                  <a:srgbClr val="0070C0"/>
                </a:solidFill>
              </a:rPr>
              <a:t>important</a:t>
            </a:r>
            <a:r>
              <a:rPr lang="en-US" altLang="zh-CN" sz="2400" i="1" dirty="0" smtClean="0">
                <a:solidFill>
                  <a:srgbClr val="FF0000"/>
                </a:solidFill>
              </a:rPr>
              <a:t> </a:t>
            </a:r>
            <a:r>
              <a:rPr lang="en-US" altLang="zh-CN" sz="2400" b="1" i="1" dirty="0" smtClean="0">
                <a:solidFill>
                  <a:srgbClr val="0070C0"/>
                </a:solidFill>
              </a:rPr>
              <a:t>thing</a:t>
            </a:r>
            <a:r>
              <a:rPr lang="en-US" altLang="zh-CN" sz="2400" i="1" dirty="0" smtClean="0">
                <a:solidFill>
                  <a:srgbClr val="FF0000"/>
                </a:solidFill>
              </a:rPr>
              <a:t>. </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Bottom)">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slide(fromBottom)">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slide(fromBottom)">
                                      <p:cBhvr>
                                        <p:cTn id="2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4 </a:t>
            </a:r>
            <a:r>
              <a:rPr lang="en-US" altLang="zh-CN" sz="2400" dirty="0" smtClean="0"/>
              <a:t>chances of promotion</a:t>
            </a:r>
            <a:endParaRPr lang="zh-CN" altLang="en-US" sz="2400" dirty="0"/>
          </a:p>
        </p:txBody>
      </p:sp>
      <p:sp>
        <p:nvSpPr>
          <p:cNvPr id="15" name="TextBox 14"/>
          <p:cNvSpPr txBox="1"/>
          <p:nvPr/>
        </p:nvSpPr>
        <p:spPr>
          <a:xfrm>
            <a:off x="1357290" y="3357562"/>
            <a:ext cx="3643338" cy="369332"/>
          </a:xfrm>
          <a:prstGeom prst="rect">
            <a:avLst/>
          </a:prstGeom>
          <a:noFill/>
        </p:spPr>
        <p:txBody>
          <a:bodyPr wrap="square" rtlCol="0">
            <a:spAutoFit/>
          </a:bodyPr>
          <a:lstStyle/>
          <a:p>
            <a:endParaRPr lang="zh-CN" altLang="en-US" dirty="0"/>
          </a:p>
        </p:txBody>
      </p:sp>
      <p:sp>
        <p:nvSpPr>
          <p:cNvPr id="16" name="矩形 15"/>
          <p:cNvSpPr/>
          <p:nvPr/>
        </p:nvSpPr>
        <p:spPr>
          <a:xfrm>
            <a:off x="1357290" y="3786190"/>
            <a:ext cx="6572296" cy="2308324"/>
          </a:xfrm>
          <a:prstGeom prst="rect">
            <a:avLst/>
          </a:prstGeom>
        </p:spPr>
        <p:txBody>
          <a:bodyPr wrap="square">
            <a:spAutoFit/>
          </a:bodyPr>
          <a:lstStyle/>
          <a:p>
            <a:endParaRPr lang="en-US" altLang="zh-CN" sz="2400" b="1" i="1" dirty="0" smtClean="0">
              <a:solidFill>
                <a:srgbClr val="0070C0"/>
              </a:solidFill>
              <a:sym typeface="Wingdings"/>
            </a:endParaRPr>
          </a:p>
          <a:p>
            <a:pPr marL="360000" indent="-360000">
              <a:buFont typeface="Arial" pitchFamily="34" charset="0"/>
              <a:buChar char="•"/>
            </a:pPr>
            <a:r>
              <a:rPr lang="en-US" altLang="zh-CN" sz="2400" i="1" dirty="0" smtClean="0">
                <a:solidFill>
                  <a:srgbClr val="FF0000"/>
                </a:solidFill>
              </a:rPr>
              <a:t>It can give me a chance to develop my skills, and have potential room for me to advance in my career.</a:t>
            </a:r>
          </a:p>
          <a:p>
            <a:pPr marL="360000" indent="-360000">
              <a:buFont typeface="Arial" pitchFamily="34" charset="0"/>
              <a:buChar char="•"/>
            </a:pPr>
            <a:r>
              <a:rPr lang="en-US" altLang="zh-CN" sz="2400" i="1" dirty="0" smtClean="0">
                <a:solidFill>
                  <a:srgbClr val="FF0000"/>
                </a:solidFill>
              </a:rPr>
              <a:t>I expect the company or organization I work for to offer necessary training and chances.</a:t>
            </a:r>
          </a:p>
        </p:txBody>
      </p:sp>
      <p:sp>
        <p:nvSpPr>
          <p:cNvPr id="14" name="TextBox 13"/>
          <p:cNvSpPr txBox="1"/>
          <p:nvPr/>
        </p:nvSpPr>
        <p:spPr>
          <a:xfrm>
            <a:off x="1357290" y="3357562"/>
            <a:ext cx="6786610" cy="830997"/>
          </a:xfrm>
          <a:prstGeom prst="rect">
            <a:avLst/>
          </a:prstGeom>
          <a:noFill/>
        </p:spPr>
        <p:txBody>
          <a:bodyPr wrap="square" rtlCol="0">
            <a:spAutoFit/>
          </a:bodyPr>
          <a:lstStyle/>
          <a:p>
            <a:r>
              <a:rPr lang="en-US" altLang="zh-CN" sz="2400" b="1" i="1" dirty="0" smtClean="0">
                <a:solidFill>
                  <a:srgbClr val="0070C0"/>
                </a:solidFill>
              </a:rPr>
              <a:t>I have strong ambition about my career </a:t>
            </a:r>
            <a:r>
              <a:rPr lang="en-US" altLang="zh-CN" sz="2400" i="1" dirty="0" smtClean="0">
                <a:solidFill>
                  <a:srgbClr val="FF0000"/>
                </a:solidFill>
              </a:rPr>
              <a:t>and </a:t>
            </a:r>
            <a:r>
              <a:rPr lang="en-US" altLang="zh-CN" sz="2400" b="1" i="1" dirty="0" smtClean="0">
                <a:solidFill>
                  <a:srgbClr val="0070C0"/>
                </a:solidFill>
              </a:rPr>
              <a:t>I want to </a:t>
            </a:r>
            <a:r>
              <a:rPr lang="en-US" altLang="zh-CN" sz="2400" i="1" dirty="0" smtClean="0">
                <a:solidFill>
                  <a:srgbClr val="FF0000"/>
                </a:solidFill>
              </a:rPr>
              <a:t>achieve professional success. </a:t>
            </a:r>
          </a:p>
        </p:txBody>
      </p:sp>
      <p:pic>
        <p:nvPicPr>
          <p:cNvPr id="17" name="图片 16"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slide(fromBottom)">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slide(fromBottom)">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5 </a:t>
            </a:r>
            <a:r>
              <a:rPr lang="en-US" altLang="zh-CN" sz="2400" dirty="0" smtClean="0"/>
              <a:t>a good salary and benefits</a:t>
            </a:r>
            <a:endParaRPr lang="zh-CN" altLang="en-US" sz="2400" dirty="0"/>
          </a:p>
        </p:txBody>
      </p:sp>
      <p:sp>
        <p:nvSpPr>
          <p:cNvPr id="14" name="TextBox 13"/>
          <p:cNvSpPr txBox="1"/>
          <p:nvPr/>
        </p:nvSpPr>
        <p:spPr>
          <a:xfrm>
            <a:off x="1357290" y="4071942"/>
            <a:ext cx="6357982" cy="1938992"/>
          </a:xfrm>
          <a:prstGeom prst="rect">
            <a:avLst/>
          </a:prstGeom>
          <a:noFill/>
        </p:spPr>
        <p:txBody>
          <a:bodyPr wrap="square" rtlCol="0">
            <a:spAutoFit/>
          </a:bodyPr>
          <a:lstStyle/>
          <a:p>
            <a:pPr marL="360000" indent="-360000">
              <a:buFont typeface="Arial" pitchFamily="34" charset="0"/>
              <a:buChar char="•"/>
            </a:pPr>
            <a:r>
              <a:rPr lang="en-US" altLang="zh-CN" sz="2400" i="1" dirty="0" smtClean="0">
                <a:solidFill>
                  <a:srgbClr val="FF0000"/>
                </a:solidFill>
              </a:rPr>
              <a:t>They are the biggest motivation for me to work hard and also the best way to prove that my good work is recognized and rewarded. </a:t>
            </a:r>
          </a:p>
          <a:p>
            <a:pPr marL="360000" indent="-360000">
              <a:buFont typeface="Arial" pitchFamily="34" charset="0"/>
              <a:buChar char="•"/>
            </a:pPr>
            <a:r>
              <a:rPr lang="en-US" altLang="zh-CN" sz="2400" i="1" dirty="0" smtClean="0">
                <a:solidFill>
                  <a:srgbClr val="FF0000"/>
                </a:solidFill>
              </a:rPr>
              <a:t>At least I expect I am paid enough to meet my needs, and paid fairly in comparison to others.</a:t>
            </a:r>
            <a:endParaRPr lang="zh-CN" altLang="en-US" sz="2400" i="1" dirty="0">
              <a:solidFill>
                <a:srgbClr val="FF0000"/>
              </a:solidFill>
            </a:endParaRPr>
          </a:p>
        </p:txBody>
      </p:sp>
      <p:sp>
        <p:nvSpPr>
          <p:cNvPr id="15" name="TextBox 14"/>
          <p:cNvSpPr txBox="1"/>
          <p:nvPr/>
        </p:nvSpPr>
        <p:spPr>
          <a:xfrm>
            <a:off x="1357290" y="3357562"/>
            <a:ext cx="7072362" cy="830997"/>
          </a:xfrm>
          <a:prstGeom prst="rect">
            <a:avLst/>
          </a:prstGeom>
          <a:noFill/>
        </p:spPr>
        <p:txBody>
          <a:bodyPr wrap="square" rtlCol="0">
            <a:spAutoFit/>
          </a:bodyPr>
          <a:lstStyle/>
          <a:p>
            <a:r>
              <a:rPr lang="en-US" altLang="zh-CN" sz="2400" i="1" dirty="0" smtClean="0">
                <a:solidFill>
                  <a:srgbClr val="FF0000"/>
                </a:solidFill>
              </a:rPr>
              <a:t>The salary and benefits </a:t>
            </a:r>
            <a:r>
              <a:rPr lang="en-US" altLang="zh-CN" sz="2400" b="1" i="1" dirty="0" smtClean="0">
                <a:solidFill>
                  <a:srgbClr val="0070C0"/>
                </a:solidFill>
              </a:rPr>
              <a:t>are</a:t>
            </a:r>
            <a:r>
              <a:rPr lang="en-US" altLang="zh-CN" sz="2400" i="1" dirty="0" smtClean="0">
                <a:solidFill>
                  <a:srgbClr val="FF0000"/>
                </a:solidFill>
              </a:rPr>
              <a:t> </a:t>
            </a:r>
            <a:r>
              <a:rPr lang="en-US" altLang="zh-CN" sz="2400" b="1" i="1" dirty="0" smtClean="0">
                <a:solidFill>
                  <a:srgbClr val="0070C0"/>
                </a:solidFill>
              </a:rPr>
              <a:t>the</a:t>
            </a:r>
            <a:r>
              <a:rPr lang="en-US" altLang="zh-CN" sz="2400" i="1" dirty="0" smtClean="0">
                <a:solidFill>
                  <a:srgbClr val="FF0000"/>
                </a:solidFill>
              </a:rPr>
              <a:t> </a:t>
            </a:r>
            <a:r>
              <a:rPr lang="en-US" altLang="zh-CN" sz="2400" b="1" i="1" dirty="0" smtClean="0">
                <a:solidFill>
                  <a:srgbClr val="0070C0"/>
                </a:solidFill>
              </a:rPr>
              <a:t>most</a:t>
            </a:r>
            <a:r>
              <a:rPr lang="en-US" altLang="zh-CN" sz="2400" i="1" dirty="0" smtClean="0">
                <a:solidFill>
                  <a:srgbClr val="FF0000"/>
                </a:solidFill>
              </a:rPr>
              <a:t> </a:t>
            </a:r>
            <a:r>
              <a:rPr lang="en-US" altLang="zh-CN" sz="2400" b="1" i="1" dirty="0" smtClean="0">
                <a:solidFill>
                  <a:srgbClr val="0070C0"/>
                </a:solidFill>
              </a:rPr>
              <a:t>important</a:t>
            </a:r>
            <a:r>
              <a:rPr lang="en-US" altLang="zh-CN" sz="2400" i="1" dirty="0" smtClean="0">
                <a:solidFill>
                  <a:srgbClr val="FF0000"/>
                </a:solidFill>
              </a:rPr>
              <a:t> </a:t>
            </a:r>
            <a:r>
              <a:rPr lang="en-US" altLang="zh-CN" sz="2400" b="1" i="1" dirty="0" smtClean="0">
                <a:solidFill>
                  <a:srgbClr val="0070C0"/>
                </a:solidFill>
              </a:rPr>
              <a:t>factors</a:t>
            </a:r>
            <a:r>
              <a:rPr lang="en-US" altLang="zh-CN" sz="2400" i="1" dirty="0" smtClean="0">
                <a:solidFill>
                  <a:srgbClr val="FF0000"/>
                </a:solidFill>
              </a:rPr>
              <a:t> </a:t>
            </a:r>
            <a:r>
              <a:rPr lang="en-US" altLang="zh-CN" sz="2400" b="1" i="1" dirty="0" smtClean="0">
                <a:solidFill>
                  <a:srgbClr val="0070C0"/>
                </a:solidFill>
              </a:rPr>
              <a:t>that I will take into consideration</a:t>
            </a:r>
            <a:r>
              <a:rPr lang="en-US" altLang="zh-CN" sz="2400" i="1" dirty="0" smtClean="0">
                <a:solidFill>
                  <a:srgbClr val="FF0000"/>
                </a:solidFill>
              </a:rPr>
              <a:t>.</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Bottom)">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slide(fromBottom)">
                                      <p:cBhvr>
                                        <p:cTn id="2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6 </a:t>
            </a:r>
            <a:r>
              <a:rPr lang="en-US" altLang="zh-CN" sz="2400" dirty="0" smtClean="0"/>
              <a:t>interesting job tasks</a:t>
            </a:r>
            <a:endParaRPr lang="zh-CN" altLang="en-US" sz="2400" dirty="0"/>
          </a:p>
        </p:txBody>
      </p:sp>
      <p:sp>
        <p:nvSpPr>
          <p:cNvPr id="15" name="TextBox 14"/>
          <p:cNvSpPr txBox="1"/>
          <p:nvPr/>
        </p:nvSpPr>
        <p:spPr>
          <a:xfrm>
            <a:off x="1357290" y="4143380"/>
            <a:ext cx="6643734" cy="1323439"/>
          </a:xfrm>
          <a:prstGeom prst="rect">
            <a:avLst/>
          </a:prstGeom>
          <a:noFill/>
        </p:spPr>
        <p:txBody>
          <a:bodyPr wrap="square" rtlCol="0">
            <a:spAutoFit/>
          </a:bodyPr>
          <a:lstStyle/>
          <a:p>
            <a:pPr marL="360000" indent="-360000">
              <a:lnSpc>
                <a:spcPts val="3200"/>
              </a:lnSpc>
              <a:buFont typeface="Arial" pitchFamily="34" charset="0"/>
              <a:buChar char="•"/>
            </a:pPr>
            <a:r>
              <a:rPr lang="en-US" altLang="zh-CN" sz="2400" i="1" dirty="0" smtClean="0">
                <a:solidFill>
                  <a:srgbClr val="FF0000"/>
                </a:solidFill>
              </a:rPr>
              <a:t>I prefer tasks that are interesting and challenging. </a:t>
            </a:r>
          </a:p>
          <a:p>
            <a:pPr marL="360000" indent="-360000">
              <a:lnSpc>
                <a:spcPts val="3200"/>
              </a:lnSpc>
              <a:buFont typeface="Arial" pitchFamily="34" charset="0"/>
              <a:buChar char="•"/>
            </a:pPr>
            <a:r>
              <a:rPr lang="en-US" altLang="zh-CN" sz="2400" i="1" dirty="0" smtClean="0">
                <a:solidFill>
                  <a:srgbClr val="FF0000"/>
                </a:solidFill>
              </a:rPr>
              <a:t>Repetitive and boring tasks will only make me lose interest or motivation in my job.</a:t>
            </a:r>
            <a:endParaRPr lang="zh-CN" altLang="en-US" sz="2400" i="1" dirty="0">
              <a:solidFill>
                <a:srgbClr val="FF0000"/>
              </a:solidFill>
            </a:endParaRPr>
          </a:p>
        </p:txBody>
      </p:sp>
      <p:sp>
        <p:nvSpPr>
          <p:cNvPr id="14" name="TextBox 13"/>
          <p:cNvSpPr txBox="1"/>
          <p:nvPr/>
        </p:nvSpPr>
        <p:spPr>
          <a:xfrm>
            <a:off x="1357290" y="3357562"/>
            <a:ext cx="7072362" cy="830997"/>
          </a:xfrm>
          <a:prstGeom prst="rect">
            <a:avLst/>
          </a:prstGeom>
          <a:noFill/>
        </p:spPr>
        <p:txBody>
          <a:bodyPr wrap="square" rtlCol="0">
            <a:spAutoFit/>
          </a:bodyPr>
          <a:lstStyle/>
          <a:p>
            <a:r>
              <a:rPr lang="en-US" altLang="zh-CN" sz="2400" b="1" i="1" dirty="0" smtClean="0">
                <a:solidFill>
                  <a:srgbClr val="0070C0"/>
                </a:solidFill>
              </a:rPr>
              <a:t>When I look for a job, I will consider </a:t>
            </a:r>
            <a:r>
              <a:rPr lang="en-US" altLang="zh-CN" sz="2400" i="1" dirty="0" smtClean="0">
                <a:solidFill>
                  <a:srgbClr val="FF0000"/>
                </a:solidFill>
              </a:rPr>
              <a:t>what job tasks I am supposed to complete.</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428868"/>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groups and discuss.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3" name="矩形 12"/>
          <p:cNvSpPr/>
          <p:nvPr/>
        </p:nvSpPr>
        <p:spPr>
          <a:xfrm>
            <a:off x="1142976" y="2928934"/>
            <a:ext cx="6429420" cy="461665"/>
          </a:xfrm>
          <a:prstGeom prst="rect">
            <a:avLst/>
          </a:prstGeom>
        </p:spPr>
        <p:txBody>
          <a:bodyPr wrap="square">
            <a:spAutoFit/>
          </a:bodyPr>
          <a:lstStyle/>
          <a:p>
            <a:pPr marL="288000" indent="-457200"/>
            <a:r>
              <a:rPr lang="en-US" altLang="zh-CN" sz="2400" dirty="0" smtClean="0">
                <a:sym typeface="Wingdings"/>
              </a:rPr>
              <a:t>7 </a:t>
            </a:r>
            <a:r>
              <a:rPr lang="en-US" altLang="zh-CN" sz="2400" dirty="0" smtClean="0"/>
              <a:t>a good boss</a:t>
            </a:r>
            <a:endParaRPr lang="zh-CN" altLang="en-US" sz="2400" dirty="0"/>
          </a:p>
        </p:txBody>
      </p:sp>
      <p:sp>
        <p:nvSpPr>
          <p:cNvPr id="14" name="TextBox 13"/>
          <p:cNvSpPr txBox="1"/>
          <p:nvPr/>
        </p:nvSpPr>
        <p:spPr>
          <a:xfrm>
            <a:off x="1357290" y="4143380"/>
            <a:ext cx="7072362" cy="2677656"/>
          </a:xfrm>
          <a:prstGeom prst="rect">
            <a:avLst/>
          </a:prstGeom>
          <a:noFill/>
        </p:spPr>
        <p:txBody>
          <a:bodyPr wrap="square" rtlCol="0">
            <a:spAutoFit/>
          </a:bodyPr>
          <a:lstStyle/>
          <a:p>
            <a:pPr marL="360000" indent="-360000">
              <a:buFont typeface="Arial" pitchFamily="34" charset="0"/>
              <a:buChar char="•"/>
            </a:pPr>
            <a:r>
              <a:rPr lang="en-US" altLang="zh-CN" sz="2400" i="1" dirty="0" smtClean="0">
                <a:solidFill>
                  <a:srgbClr val="FF0000"/>
                </a:solidFill>
              </a:rPr>
              <a:t>A good boss is honest, compassionate, fair, hard-working, and understanding. </a:t>
            </a:r>
          </a:p>
          <a:p>
            <a:pPr marL="360000" indent="-360000">
              <a:buFont typeface="Arial" pitchFamily="34" charset="0"/>
              <a:buChar char="•"/>
            </a:pPr>
            <a:r>
              <a:rPr lang="en-US" altLang="zh-CN" sz="2400" i="1" dirty="0" smtClean="0">
                <a:solidFill>
                  <a:srgbClr val="FF0000"/>
                </a:solidFill>
              </a:rPr>
              <a:t>A good boss always keeps an open door, lends an ear to employees, and never let good work go unnoticed. </a:t>
            </a:r>
          </a:p>
          <a:p>
            <a:pPr marL="360000" indent="-360000">
              <a:buFont typeface="Arial" pitchFamily="34" charset="0"/>
              <a:buChar char="•"/>
            </a:pPr>
            <a:r>
              <a:rPr lang="en-US" altLang="zh-CN" sz="2400" i="1" dirty="0" smtClean="0">
                <a:solidFill>
                  <a:srgbClr val="FF0000"/>
                </a:solidFill>
              </a:rPr>
              <a:t>A good boss will make employees feel appreciated, recognized and valued. </a:t>
            </a:r>
          </a:p>
          <a:p>
            <a:endParaRPr lang="zh-CN" altLang="en-US" sz="2400" i="1" dirty="0">
              <a:solidFill>
                <a:srgbClr val="FF0000"/>
              </a:solidFill>
            </a:endParaRPr>
          </a:p>
        </p:txBody>
      </p:sp>
      <p:sp>
        <p:nvSpPr>
          <p:cNvPr id="15" name="TextBox 14"/>
          <p:cNvSpPr txBox="1"/>
          <p:nvPr/>
        </p:nvSpPr>
        <p:spPr>
          <a:xfrm>
            <a:off x="1357290" y="3357562"/>
            <a:ext cx="7072362" cy="830997"/>
          </a:xfrm>
          <a:prstGeom prst="rect">
            <a:avLst/>
          </a:prstGeom>
          <a:noFill/>
        </p:spPr>
        <p:txBody>
          <a:bodyPr wrap="square" rtlCol="0">
            <a:spAutoFit/>
          </a:bodyPr>
          <a:lstStyle/>
          <a:p>
            <a:r>
              <a:rPr lang="en-US" altLang="zh-CN" sz="2400" b="1" i="1" dirty="0" smtClean="0">
                <a:solidFill>
                  <a:srgbClr val="0070C0"/>
                </a:solidFill>
              </a:rPr>
              <a:t>When I look for a job, </a:t>
            </a:r>
            <a:r>
              <a:rPr lang="en-US" altLang="zh-CN" sz="2400" i="1" dirty="0" smtClean="0">
                <a:solidFill>
                  <a:srgbClr val="FF0000"/>
                </a:solidFill>
              </a:rPr>
              <a:t>a good boss </a:t>
            </a:r>
            <a:r>
              <a:rPr lang="en-US" altLang="zh-CN" sz="2400" b="1" i="1" dirty="0" smtClean="0">
                <a:solidFill>
                  <a:srgbClr val="0070C0"/>
                </a:solidFill>
              </a:rPr>
              <a:t>is a very important factor that will affect my decision.</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357158" y="1428736"/>
          <a:ext cx="8286808" cy="4743906"/>
        </p:xfrm>
        <a:graphic>
          <a:graphicData uri="http://schemas.openxmlformats.org/drawingml/2006/table">
            <a:tbl>
              <a:tblPr firstRow="1" bandRow="1">
                <a:tableStyleId>{912C8C85-51F0-491E-9774-3900AFEF0FD7}</a:tableStyleId>
              </a:tblPr>
              <a:tblGrid>
                <a:gridCol w="4357718"/>
                <a:gridCol w="3929090"/>
              </a:tblGrid>
              <a:tr h="36724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t>Culture </a:t>
                      </a:r>
                      <a:r>
                        <a:rPr lang="en-US" altLang="zh-CN" sz="2000" i="1" kern="1200" dirty="0" smtClean="0"/>
                        <a:t>Notes</a:t>
                      </a:r>
                      <a:endParaRPr lang="en-US" altLang="zh-CN" sz="2000" b="0" i="1" kern="1200" dirty="0" smtClean="0">
                        <a:solidFill>
                          <a:schemeClr val="bg1"/>
                        </a:solidFill>
                        <a:latin typeface="+mn-lt"/>
                        <a:ea typeface="+mn-ea"/>
                        <a:cs typeface="+mn-cs"/>
                      </a:endParaRPr>
                    </a:p>
                  </a:txBody>
                  <a:tcPr/>
                </a:tc>
                <a:tc hMerge="1">
                  <a:txBody>
                    <a:bodyPr/>
                    <a:lstStyle/>
                    <a:p>
                      <a:endParaRPr lang="zh-CN" altLang="en-US"/>
                    </a:p>
                  </a:txBody>
                  <a:tcPr/>
                </a:tc>
              </a:tr>
              <a:tr h="4347666">
                <a:tc>
                  <a:txBody>
                    <a:bodyPr/>
                    <a:lstStyle/>
                    <a:p>
                      <a:r>
                        <a:rPr lang="en-US" altLang="zh-CN" sz="2400" b="1" kern="1200" dirty="0" smtClean="0">
                          <a:solidFill>
                            <a:schemeClr val="tx1"/>
                          </a:solidFill>
                          <a:latin typeface="+mn-lt"/>
                          <a:ea typeface="+mn-ea"/>
                          <a:cs typeface="+mn-cs"/>
                        </a:rPr>
                        <a:t>Iceland</a:t>
                      </a:r>
                    </a:p>
                    <a:p>
                      <a:r>
                        <a:rPr lang="en-US" altLang="zh-CN" sz="2400" b="0" kern="1200" baseline="0" dirty="0" smtClean="0">
                          <a:solidFill>
                            <a:schemeClr val="tx1"/>
                          </a:solidFill>
                          <a:latin typeface="+mn-lt"/>
                          <a:ea typeface="+mn-ea"/>
                          <a:cs typeface="+mn-cs"/>
                        </a:rPr>
                        <a:t>It is an island country located in the North Atlantic Ocean. With sparkling glaciers (</a:t>
                      </a:r>
                      <a:r>
                        <a:rPr lang="zh-CN" altLang="en-US" sz="2400" b="0" kern="1200" baseline="0" dirty="0" smtClean="0">
                          <a:solidFill>
                            <a:schemeClr val="tx1"/>
                          </a:solidFill>
                          <a:latin typeface="+mn-lt"/>
                          <a:ea typeface="+mn-ea"/>
                          <a:cs typeface="+mn-cs"/>
                        </a:rPr>
                        <a:t>冰川</a:t>
                      </a:r>
                      <a:r>
                        <a:rPr lang="en-US" altLang="zh-CN" sz="2400" b="0" kern="1200" baseline="0" dirty="0" smtClean="0">
                          <a:solidFill>
                            <a:schemeClr val="tx1"/>
                          </a:solidFill>
                          <a:latin typeface="+mn-lt"/>
                          <a:ea typeface="+mn-ea"/>
                          <a:cs typeface="+mn-cs"/>
                        </a:rPr>
                        <a:t>) lying across its beautiful mountain</a:t>
                      </a:r>
                    </a:p>
                    <a:p>
                      <a:r>
                        <a:rPr lang="en-US" altLang="zh-CN" sz="2400" b="0" kern="1200" baseline="0" dirty="0" smtClean="0">
                          <a:solidFill>
                            <a:schemeClr val="tx1"/>
                          </a:solidFill>
                          <a:latin typeface="+mn-lt"/>
                          <a:ea typeface="+mn-ea"/>
                          <a:cs typeface="+mn-cs"/>
                        </a:rPr>
                        <a:t>ranges and abundant hot geysers (</a:t>
                      </a:r>
                      <a:r>
                        <a:rPr lang="zh-CN" altLang="en-US" sz="2400" b="0" kern="1200" baseline="0" dirty="0" smtClean="0">
                          <a:solidFill>
                            <a:schemeClr val="tx1"/>
                          </a:solidFill>
                          <a:latin typeface="+mn-lt"/>
                          <a:ea typeface="+mn-ea"/>
                          <a:cs typeface="+mn-cs"/>
                        </a:rPr>
                        <a:t>间歇喷泉</a:t>
                      </a:r>
                      <a:r>
                        <a:rPr lang="en-US" altLang="zh-CN" sz="2400" b="0" kern="1200" baseline="0" dirty="0" smtClean="0">
                          <a:solidFill>
                            <a:schemeClr val="tx1"/>
                          </a:solidFill>
                          <a:latin typeface="+mn-lt"/>
                          <a:ea typeface="+mn-ea"/>
                          <a:cs typeface="+mn-cs"/>
                        </a:rPr>
                        <a:t>) providing heat for many of the country’s homes and buildings, it is a land of vivid contrasts of climate, geography, and culture.</a:t>
                      </a:r>
                    </a:p>
                  </a:txBody>
                  <a:tcPr/>
                </a:tc>
                <a:tc>
                  <a:txBody>
                    <a:bodyPr/>
                    <a:lstStyle/>
                    <a:p>
                      <a:endParaRPr lang="en-US" altLang="zh-CN" sz="2000" b="0" kern="1200" baseline="0" dirty="0" smtClean="0">
                        <a:solidFill>
                          <a:schemeClr val="tx1"/>
                        </a:solidFill>
                        <a:latin typeface="+mn-lt"/>
                        <a:ea typeface="+mn-ea"/>
                        <a:cs typeface="+mn-cs"/>
                      </a:endParaRPr>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pic>
        <p:nvPicPr>
          <p:cNvPr id="6" name="图片 5" descr="globe6532693_big.jpg"/>
          <p:cNvPicPr>
            <a:picLocks noChangeAspect="1"/>
          </p:cNvPicPr>
          <p:nvPr/>
        </p:nvPicPr>
        <p:blipFill>
          <a:blip r:embed="rId3"/>
          <a:stretch>
            <a:fillRect/>
          </a:stretch>
        </p:blipFill>
        <p:spPr>
          <a:xfrm>
            <a:off x="4643438" y="1857364"/>
            <a:ext cx="4000528" cy="4286280"/>
          </a:xfrm>
          <a:prstGeom prst="rect">
            <a:avLst/>
          </a:prstGeom>
        </p:spPr>
      </p:pic>
      <p:pic>
        <p:nvPicPr>
          <p:cNvPr id="8" name="图片 7" descr="87699.gif">
            <a:hlinkClick r:id="rId4" action="ppaction://hlinksldjump"/>
          </p:cNvPr>
          <p:cNvPicPr>
            <a:picLocks noChangeAspect="1"/>
          </p:cNvPicPr>
          <p:nvPr/>
        </p:nvPicPr>
        <p:blipFill>
          <a:blip r:embed="rId5"/>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85786" y="2285992"/>
          <a:ext cx="7643866" cy="4358640"/>
        </p:xfrm>
        <a:graphic>
          <a:graphicData uri="http://schemas.openxmlformats.org/drawingml/2006/table">
            <a:tbl>
              <a:tblPr firstRow="1" bandRow="1">
                <a:tableStyleId>{93296810-A885-4BE3-A3E7-6D5BEEA58F35}</a:tableStyleId>
              </a:tblPr>
              <a:tblGrid>
                <a:gridCol w="7643866"/>
              </a:tblGrid>
              <a:tr h="285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dirty="0" smtClean="0"/>
                        <a:t>Additional</a:t>
                      </a:r>
                      <a:r>
                        <a:rPr lang="en-US" altLang="zh-CN" sz="1600" i="1" dirty="0" smtClean="0"/>
                        <a:t> </a:t>
                      </a:r>
                      <a:r>
                        <a:rPr lang="en-US" altLang="zh-CN" sz="1800" b="1" i="1" kern="1200" dirty="0" smtClean="0">
                          <a:solidFill>
                            <a:schemeClr val="lt1"/>
                          </a:solidFill>
                          <a:latin typeface="+mn-lt"/>
                          <a:ea typeface="+mn-ea"/>
                          <a:cs typeface="+mn-cs"/>
                        </a:rPr>
                        <a:t>Tips</a:t>
                      </a:r>
                    </a:p>
                  </a:txBody>
                  <a:tcPr/>
                </a:tc>
              </a:tr>
              <a:tr h="1063000">
                <a:tc>
                  <a:txBody>
                    <a:bodyPr/>
                    <a:lstStyle/>
                    <a:p>
                      <a:r>
                        <a:rPr lang="en-US" altLang="zh-CN" sz="2400" b="1" kern="1200" baseline="0" dirty="0" smtClean="0">
                          <a:solidFill>
                            <a:schemeClr val="dk1"/>
                          </a:solidFill>
                          <a:latin typeface="+mn-lt"/>
                          <a:ea typeface="+mn-ea"/>
                          <a:cs typeface="+mn-cs"/>
                        </a:rPr>
                        <a:t>Listening for examples</a:t>
                      </a:r>
                    </a:p>
                    <a:p>
                      <a:r>
                        <a:rPr lang="en-US" altLang="zh-CN" sz="2000" kern="1200" baseline="0" dirty="0" smtClean="0">
                          <a:solidFill>
                            <a:schemeClr val="dk1"/>
                          </a:solidFill>
                          <a:latin typeface="+mn-lt"/>
                          <a:ea typeface="+mn-ea"/>
                          <a:cs typeface="+mn-cs"/>
                        </a:rPr>
                        <a:t>Examples are often used to help explain unfamiliar or difficult concepts, making them easier for the listener to understand and remember. </a:t>
                      </a:r>
                      <a:endParaRPr lang="zh-CN" altLang="en-US" sz="2000" dirty="0"/>
                    </a:p>
                  </a:txBody>
                  <a:tcPr/>
                </a:tc>
              </a:tr>
              <a:tr h="3533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Expressions</a:t>
                      </a:r>
                      <a:r>
                        <a:rPr lang="en-US" altLang="zh-CN" sz="2000" b="1" baseline="0" dirty="0" smtClean="0"/>
                        <a:t> for giving examples</a:t>
                      </a:r>
                      <a:endParaRPr lang="zh-CN" altLang="en-US" sz="2000" b="1" dirty="0" smtClean="0"/>
                    </a:p>
                  </a:txBody>
                  <a:tcPr/>
                </a:tc>
              </a:tr>
              <a:tr h="2071086">
                <a:tc>
                  <a:txBody>
                    <a:bodyPr/>
                    <a:lstStyle/>
                    <a:p>
                      <a:pPr marL="360000" indent="-360000">
                        <a:buSzPct val="130000"/>
                        <a:buFont typeface="Arial" pitchFamily="34" charset="0"/>
                        <a:buChar char="•"/>
                      </a:pPr>
                      <a:r>
                        <a:rPr lang="en-US" altLang="zh-CN" sz="2000" i="1" kern="1200" baseline="0" dirty="0" smtClean="0">
                          <a:solidFill>
                            <a:schemeClr val="dk1"/>
                          </a:solidFill>
                          <a:latin typeface="+mn-lt"/>
                          <a:ea typeface="+mn-ea"/>
                          <a:cs typeface="+mn-cs"/>
                        </a:rPr>
                        <a:t>I have been to many countries. For example, I have been to Russia, Canada, Mexico, and Spain.</a:t>
                      </a:r>
                    </a:p>
                    <a:p>
                      <a:pPr indent="-360000">
                        <a:buSzPct val="130000"/>
                        <a:buFont typeface="Arial" pitchFamily="34" charset="0"/>
                        <a:buChar char="•"/>
                      </a:pPr>
                      <a:r>
                        <a:rPr lang="en-US" altLang="zh-CN" sz="2000" i="1" kern="1200" baseline="0" dirty="0" smtClean="0">
                          <a:solidFill>
                            <a:schemeClr val="dk1"/>
                          </a:solidFill>
                          <a:latin typeface="+mn-lt"/>
                          <a:ea typeface="+mn-ea"/>
                          <a:cs typeface="+mn-cs"/>
                        </a:rPr>
                        <a:t>He’s a greedy boy. Yesterday, for instance, he ate all our biscuits!</a:t>
                      </a:r>
                    </a:p>
                    <a:p>
                      <a:pPr indent="-360000">
                        <a:buSzPct val="130000"/>
                        <a:buFont typeface="Arial" pitchFamily="34" charset="0"/>
                        <a:buChar char="•"/>
                      </a:pPr>
                      <a:r>
                        <a:rPr lang="en-US" altLang="zh-CN" sz="2000" i="1" kern="1200" baseline="0" dirty="0" smtClean="0">
                          <a:solidFill>
                            <a:schemeClr val="dk1"/>
                          </a:solidFill>
                          <a:latin typeface="+mn-lt"/>
                          <a:ea typeface="+mn-ea"/>
                          <a:cs typeface="+mn-cs"/>
                        </a:rPr>
                        <a:t>Many people, like my family, call me Jim.</a:t>
                      </a:r>
                    </a:p>
                    <a:p>
                      <a:pPr indent="-360000">
                        <a:buSzPct val="130000"/>
                        <a:buFont typeface="Arial" pitchFamily="34" charset="0"/>
                        <a:buChar char="•"/>
                      </a:pPr>
                      <a:r>
                        <a:rPr lang="en-US" altLang="zh-CN" sz="2000" i="1" kern="1200" baseline="0" dirty="0" smtClean="0">
                          <a:solidFill>
                            <a:schemeClr val="dk1"/>
                          </a:solidFill>
                          <a:latin typeface="+mn-lt"/>
                          <a:ea typeface="+mn-ea"/>
                          <a:cs typeface="+mn-cs"/>
                        </a:rPr>
                        <a:t>I like sports, such as football, basketball, and swimming</a:t>
                      </a:r>
                    </a:p>
                    <a:p>
                      <a:pPr indent="-360000" algn="l" defTabSz="914400" rtl="0" eaLnBrk="1" latinLnBrk="0" hangingPunct="1">
                        <a:buSzPct val="130000"/>
                        <a:buFont typeface="Arial" pitchFamily="34" charset="0"/>
                        <a:buChar char="•"/>
                      </a:pPr>
                      <a:r>
                        <a:rPr lang="en-US" altLang="zh-CN" sz="2000" i="1" kern="1200" baseline="0" dirty="0" smtClean="0">
                          <a:solidFill>
                            <a:schemeClr val="dk1"/>
                          </a:solidFill>
                          <a:latin typeface="+mn-lt"/>
                          <a:ea typeface="+mn-ea"/>
                          <a:cs typeface="+mn-cs"/>
                        </a:rPr>
                        <a:t>including …</a:t>
                      </a:r>
                    </a:p>
                    <a:p>
                      <a:pPr indent="-360000" algn="l" defTabSz="914400" rtl="0" eaLnBrk="1" latinLnBrk="0" hangingPunct="1">
                        <a:buSzPct val="130000"/>
                        <a:buFont typeface="Arial" pitchFamily="34" charset="0"/>
                        <a:buChar char="•"/>
                      </a:pPr>
                      <a:r>
                        <a:rPr lang="en-US" altLang="zh-CN" sz="2000" i="1" kern="1200" baseline="0" dirty="0" smtClean="0">
                          <a:solidFill>
                            <a:schemeClr val="dk1"/>
                          </a:solidFill>
                          <a:latin typeface="+mn-lt"/>
                          <a:ea typeface="+mn-ea"/>
                          <a:cs typeface="+mn-cs"/>
                        </a:rPr>
                        <a:t>by way of illustration, ...</a:t>
                      </a:r>
                    </a:p>
                    <a:p>
                      <a:pPr indent="-360000" algn="l" defTabSz="914400" rtl="0" eaLnBrk="1" latinLnBrk="0" hangingPunct="1">
                        <a:buSzPct val="130000"/>
                        <a:buFont typeface="Arial" pitchFamily="34" charset="0"/>
                        <a:buChar char="•"/>
                      </a:pPr>
                      <a:r>
                        <a:rPr lang="en-US" altLang="zh-CN" sz="2000" i="1" kern="1200" baseline="0" dirty="0" smtClean="0">
                          <a:solidFill>
                            <a:schemeClr val="dk1"/>
                          </a:solidFill>
                          <a:latin typeface="+mn-lt"/>
                          <a:ea typeface="+mn-ea"/>
                          <a:cs typeface="+mn-cs"/>
                        </a:rPr>
                        <a:t>A classic / well-known example of this is ...</a:t>
                      </a:r>
                    </a:p>
                  </a:txBody>
                  <a:tcPr/>
                </a:tc>
              </a:tr>
            </a:tbl>
          </a:graphicData>
        </a:graphic>
      </p:graphicFrame>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643042" y="4786322"/>
            <a:ext cx="5929354" cy="857256"/>
            <a:chOff x="2428860" y="1835383"/>
            <a:chExt cx="4643470" cy="593485"/>
          </a:xfrm>
        </p:grpSpPr>
        <p:sp>
          <p:nvSpPr>
            <p:cNvPr id="47" name="矩形 46"/>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come up with a money-making idea</a:t>
              </a:r>
            </a:p>
          </p:txBody>
        </p:sp>
        <p:sp>
          <p:nvSpPr>
            <p:cNvPr id="49" name="矩形 4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4</a:t>
              </a:r>
              <a:endParaRPr lang="zh-CN" altLang="en-US" sz="2400" dirty="0">
                <a:solidFill>
                  <a:schemeClr val="tx1"/>
                </a:solidFill>
              </a:endParaRPr>
            </a:p>
          </p:txBody>
        </p:sp>
      </p:grpSp>
      <p:sp>
        <p:nvSpPr>
          <p:cNvPr id="4" name="矩形 3"/>
          <p:cNvSpPr/>
          <p:nvPr/>
        </p:nvSpPr>
        <p:spPr>
          <a:xfrm>
            <a:off x="0" y="0"/>
            <a:ext cx="9144000" cy="11429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Learning objectives</a:t>
            </a:r>
            <a:endParaRPr lang="zh-CN" altLang="en-US" sz="4800" b="1" dirty="0">
              <a:solidFill>
                <a:schemeClr val="tx1"/>
              </a:solidFill>
              <a:latin typeface="+mj-lt"/>
              <a:ea typeface="微软雅黑" panose="020B0503020204020204" pitchFamily="34" charset="-122"/>
            </a:endParaRPr>
          </a:p>
        </p:txBody>
      </p:sp>
      <p:grpSp>
        <p:nvGrpSpPr>
          <p:cNvPr id="35" name="组合 34"/>
          <p:cNvGrpSpPr/>
          <p:nvPr/>
        </p:nvGrpSpPr>
        <p:grpSpPr>
          <a:xfrm>
            <a:off x="1643042" y="1785926"/>
            <a:ext cx="5929354" cy="857256"/>
            <a:chOff x="2428860" y="1835383"/>
            <a:chExt cx="4643470" cy="593485"/>
          </a:xfrm>
        </p:grpSpPr>
        <p:sp>
          <p:nvSpPr>
            <p:cNvPr id="31" name="矩形 30"/>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jobs and working experiences</a:t>
              </a:r>
            </a:p>
          </p:txBody>
        </p:sp>
        <p:sp>
          <p:nvSpPr>
            <p:cNvPr id="33" name="矩形 32"/>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a:t>
              </a:r>
              <a:endParaRPr lang="zh-CN" altLang="en-US" sz="2400" dirty="0">
                <a:solidFill>
                  <a:schemeClr val="tx1"/>
                </a:solidFill>
              </a:endParaRPr>
            </a:p>
          </p:txBody>
        </p:sp>
      </p:grpSp>
      <p:grpSp>
        <p:nvGrpSpPr>
          <p:cNvPr id="36" name="组合 35"/>
          <p:cNvGrpSpPr/>
          <p:nvPr/>
        </p:nvGrpSpPr>
        <p:grpSpPr>
          <a:xfrm>
            <a:off x="1643042" y="2786058"/>
            <a:ext cx="5929354" cy="857256"/>
            <a:chOff x="2428860" y="1835383"/>
            <a:chExt cx="4643470" cy="593485"/>
          </a:xfrm>
        </p:grpSpPr>
        <p:sp>
          <p:nvSpPr>
            <p:cNvPr id="38" name="矩形 37"/>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smtClean="0">
                <a:solidFill>
                  <a:schemeClr val="tx1"/>
                </a:solidFill>
              </a:endParaRPr>
            </a:p>
            <a:p>
              <a:r>
                <a:rPr lang="en-US" altLang="zh-CN" sz="2800" dirty="0" smtClean="0">
                  <a:solidFill>
                    <a:schemeClr val="tx1"/>
                  </a:solidFill>
                </a:rPr>
                <a:t>identify examples in speeches and conversations</a:t>
              </a:r>
            </a:p>
            <a:p>
              <a:endParaRPr lang="en-US" altLang="zh-CN" sz="2800" dirty="0" smtClean="0">
                <a:solidFill>
                  <a:schemeClr val="tx1"/>
                </a:solidFill>
              </a:endParaRPr>
            </a:p>
          </p:txBody>
        </p:sp>
        <p:sp>
          <p:nvSpPr>
            <p:cNvPr id="39" name="矩形 3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a:t>
              </a:r>
              <a:endParaRPr lang="zh-CN" altLang="en-US" sz="2400" dirty="0">
                <a:solidFill>
                  <a:schemeClr val="tx1"/>
                </a:solidFill>
              </a:endParaRPr>
            </a:p>
          </p:txBody>
        </p:sp>
      </p:grpSp>
      <p:grpSp>
        <p:nvGrpSpPr>
          <p:cNvPr id="42" name="组合 41"/>
          <p:cNvGrpSpPr/>
          <p:nvPr/>
        </p:nvGrpSpPr>
        <p:grpSpPr>
          <a:xfrm>
            <a:off x="1643042" y="3786190"/>
            <a:ext cx="5929354" cy="857256"/>
            <a:chOff x="2428860" y="1835383"/>
            <a:chExt cx="4643470" cy="593485"/>
          </a:xfrm>
        </p:grpSpPr>
        <p:sp>
          <p:nvSpPr>
            <p:cNvPr id="43" name="矩形 42"/>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express likes or dislikes</a:t>
              </a:r>
            </a:p>
          </p:txBody>
        </p:sp>
        <p:sp>
          <p:nvSpPr>
            <p:cNvPr id="45" name="矩形 44"/>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a:t>
              </a:r>
              <a:endParaRPr lang="zh-CN" altLang="en-US" sz="2400" dirty="0">
                <a:solidFill>
                  <a:schemeClr val="tx1"/>
                </a:solidFill>
              </a:endParaRPr>
            </a:p>
          </p:txBody>
        </p:sp>
      </p:gr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85786" y="2285992"/>
          <a:ext cx="7643866" cy="3929444"/>
        </p:xfrm>
        <a:graphic>
          <a:graphicData uri="http://schemas.openxmlformats.org/drawingml/2006/table">
            <a:tbl>
              <a:tblPr firstRow="1" bandRow="1">
                <a:tableStyleId>{93296810-A885-4BE3-A3E7-6D5BEEA58F35}</a:tableStyleId>
              </a:tblPr>
              <a:tblGrid>
                <a:gridCol w="7643866"/>
              </a:tblGrid>
              <a:tr h="3725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dirty="0" smtClean="0"/>
                        <a:t>Additional</a:t>
                      </a:r>
                      <a:r>
                        <a:rPr lang="en-US" altLang="zh-CN" sz="1600" i="1" dirty="0" smtClean="0"/>
                        <a:t> </a:t>
                      </a:r>
                      <a:r>
                        <a:rPr lang="en-US" altLang="zh-CN" sz="1800" b="1" i="1" kern="1200" dirty="0" smtClean="0">
                          <a:solidFill>
                            <a:schemeClr val="lt1"/>
                          </a:solidFill>
                          <a:latin typeface="+mn-lt"/>
                          <a:ea typeface="+mn-ea"/>
                          <a:cs typeface="+mn-cs"/>
                        </a:rPr>
                        <a:t>Tips</a:t>
                      </a:r>
                    </a:p>
                  </a:txBody>
                  <a:tcPr/>
                </a:tc>
              </a:tr>
              <a:tr h="3556911">
                <a:tc>
                  <a:txBody>
                    <a:bodyPr/>
                    <a:lstStyle/>
                    <a:p>
                      <a:pPr marL="360000" indent="-360000">
                        <a:lnSpc>
                          <a:spcPts val="3000"/>
                        </a:lnSpc>
                      </a:pPr>
                      <a:r>
                        <a:rPr lang="en-US" altLang="zh-CN" sz="2000" i="1" kern="1200" baseline="0" dirty="0" smtClean="0">
                          <a:solidFill>
                            <a:schemeClr val="dk1"/>
                          </a:solidFill>
                          <a:latin typeface="+mn-lt"/>
                          <a:ea typeface="+mn-ea"/>
                          <a:cs typeface="+mn-cs"/>
                        </a:rPr>
                        <a:t>•     X is a good example / illustration of ...</a:t>
                      </a:r>
                    </a:p>
                    <a:p>
                      <a:pPr marL="360000" indent="-360000">
                        <a:lnSpc>
                          <a:spcPts val="3000"/>
                        </a:lnSpc>
                      </a:pPr>
                      <a:r>
                        <a:rPr lang="en-US" altLang="zh-CN" sz="2000" i="1" kern="1200" baseline="0" dirty="0" smtClean="0">
                          <a:solidFill>
                            <a:schemeClr val="dk1"/>
                          </a:solidFill>
                          <a:latin typeface="+mn-lt"/>
                          <a:ea typeface="+mn-ea"/>
                          <a:cs typeface="+mn-cs"/>
                        </a:rPr>
                        <a:t>•     X illustrates this point / shows this point clearly.</a:t>
                      </a:r>
                    </a:p>
                    <a:p>
                      <a:pPr marL="360000" indent="-360000">
                        <a:lnSpc>
                          <a:spcPts val="3000"/>
                        </a:lnSpc>
                      </a:pPr>
                      <a:r>
                        <a:rPr lang="en-US" altLang="zh-CN" sz="2000" i="1" kern="1200" baseline="0" dirty="0" smtClean="0">
                          <a:solidFill>
                            <a:schemeClr val="dk1"/>
                          </a:solidFill>
                          <a:latin typeface="+mn-lt"/>
                          <a:ea typeface="+mn-ea"/>
                          <a:cs typeface="+mn-cs"/>
                        </a:rPr>
                        <a:t>•     This can be illustrated briefly by ...</a:t>
                      </a:r>
                    </a:p>
                    <a:p>
                      <a:pPr marL="360000" indent="-360000">
                        <a:lnSpc>
                          <a:spcPts val="3000"/>
                        </a:lnSpc>
                      </a:pPr>
                      <a:r>
                        <a:rPr lang="en-US" altLang="zh-CN" sz="2000" i="1" kern="1200" baseline="0" dirty="0" smtClean="0">
                          <a:solidFill>
                            <a:schemeClr val="dk1"/>
                          </a:solidFill>
                          <a:latin typeface="+mn-lt"/>
                          <a:ea typeface="+mn-ea"/>
                          <a:cs typeface="+mn-cs"/>
                        </a:rPr>
                        <a:t>•     The evidence of X can be clearly seen in the case</a:t>
                      </a:r>
                    </a:p>
                    <a:p>
                      <a:pPr marL="360000" indent="-360000">
                        <a:lnSpc>
                          <a:spcPts val="3000"/>
                        </a:lnSpc>
                      </a:pPr>
                      <a:r>
                        <a:rPr lang="en-US" altLang="zh-CN" sz="2000" b="1" i="1" kern="1200" baseline="0" dirty="0" smtClean="0">
                          <a:solidFill>
                            <a:schemeClr val="dk1"/>
                          </a:solidFill>
                          <a:latin typeface="+mn-lt"/>
                          <a:ea typeface="+mn-ea"/>
                          <a:cs typeface="+mn-cs"/>
                        </a:rPr>
                        <a:t>Hyponyms </a:t>
                      </a:r>
                      <a:r>
                        <a:rPr lang="en-US" altLang="zh-CN" sz="2000" i="0" kern="1200" baseline="0" dirty="0" smtClean="0">
                          <a:solidFill>
                            <a:schemeClr val="dk1"/>
                          </a:solidFill>
                          <a:latin typeface="+mn-lt"/>
                          <a:ea typeface="+mn-ea"/>
                          <a:cs typeface="+mn-cs"/>
                        </a:rPr>
                        <a:t>(</a:t>
                      </a:r>
                      <a:r>
                        <a:rPr lang="zh-CN" altLang="en-US" sz="2000" i="0" kern="1200" baseline="0" dirty="0" smtClean="0">
                          <a:solidFill>
                            <a:schemeClr val="dk1"/>
                          </a:solidFill>
                          <a:latin typeface="+mn-lt"/>
                          <a:ea typeface="+mn-ea"/>
                          <a:cs typeface="+mn-cs"/>
                        </a:rPr>
                        <a:t>下义词 </a:t>
                      </a:r>
                      <a:r>
                        <a:rPr lang="en-US" altLang="zh-CN" sz="2000" i="0" kern="1200" baseline="0" dirty="0" smtClean="0">
                          <a:solidFill>
                            <a:schemeClr val="dk1"/>
                          </a:solidFill>
                          <a:latin typeface="+mn-lt"/>
                          <a:ea typeface="+mn-ea"/>
                          <a:cs typeface="+mn-cs"/>
                        </a:rPr>
                        <a:t>)</a:t>
                      </a:r>
                    </a:p>
                    <a:p>
                      <a:pPr>
                        <a:lnSpc>
                          <a:spcPts val="3000"/>
                        </a:lnSpc>
                        <a:buSzPct val="130000"/>
                        <a:buFont typeface="Arial" pitchFamily="34" charset="0"/>
                        <a:buChar char="•"/>
                      </a:pPr>
                      <a:r>
                        <a:rPr lang="en-US" altLang="zh-CN" sz="2000" i="1" kern="1200" baseline="0" dirty="0" smtClean="0">
                          <a:solidFill>
                            <a:schemeClr val="dk1"/>
                          </a:solidFill>
                          <a:latin typeface="+mn-lt"/>
                          <a:ea typeface="+mn-ea"/>
                          <a:cs typeface="+mn-cs"/>
                        </a:rPr>
                        <a:t>      Furniture: table, chair </a:t>
                      </a:r>
                    </a:p>
                    <a:p>
                      <a:pPr>
                        <a:lnSpc>
                          <a:spcPts val="3000"/>
                        </a:lnSpc>
                        <a:buSzPct val="130000"/>
                        <a:buFont typeface="Arial" pitchFamily="34" charset="0"/>
                        <a:buChar char="•"/>
                      </a:pPr>
                      <a:r>
                        <a:rPr lang="en-US" altLang="zh-CN" sz="2000" i="1" kern="1200" baseline="0" dirty="0" smtClean="0">
                          <a:solidFill>
                            <a:schemeClr val="dk1"/>
                          </a:solidFill>
                          <a:latin typeface="+mn-lt"/>
                          <a:ea typeface="+mn-ea"/>
                          <a:cs typeface="+mn-cs"/>
                        </a:rPr>
                        <a:t>      Europe: the United Kingdom</a:t>
                      </a:r>
                    </a:p>
                    <a:p>
                      <a:pPr marL="360000" indent="-360000">
                        <a:lnSpc>
                          <a:spcPts val="3000"/>
                        </a:lnSpc>
                        <a:buSzPct val="130000"/>
                        <a:buFont typeface="Arial" pitchFamily="34" charset="0"/>
                        <a:buChar char="•"/>
                      </a:pPr>
                      <a:r>
                        <a:rPr lang="en-US" altLang="zh-CN" sz="2000" i="1" kern="1200" baseline="0" dirty="0" smtClean="0">
                          <a:solidFill>
                            <a:schemeClr val="dk1"/>
                          </a:solidFill>
                          <a:latin typeface="+mn-lt"/>
                          <a:ea typeface="+mn-ea"/>
                          <a:cs typeface="+mn-cs"/>
                        </a:rPr>
                        <a:t>  Animal: cat , dog </a:t>
                      </a:r>
                    </a:p>
                    <a:p>
                      <a:pPr marL="360000" marR="0" indent="-360000" algn="l" defTabSz="914400" rtl="0" eaLnBrk="1" fontAlgn="auto" latinLnBrk="0" hangingPunct="1">
                        <a:lnSpc>
                          <a:spcPts val="3000"/>
                        </a:lnSpc>
                        <a:spcBef>
                          <a:spcPts val="0"/>
                        </a:spcBef>
                        <a:spcAft>
                          <a:spcPts val="0"/>
                        </a:spcAft>
                        <a:buClrTx/>
                        <a:buSzPct val="130000"/>
                        <a:buFont typeface="Arial" pitchFamily="34" charset="0"/>
                        <a:buChar char="•"/>
                        <a:tabLst/>
                        <a:defRPr/>
                      </a:pPr>
                      <a:r>
                        <a:rPr lang="en-US" altLang="zh-CN" sz="2000" i="1" kern="1200" baseline="0" dirty="0" smtClean="0">
                          <a:solidFill>
                            <a:schemeClr val="dk1"/>
                          </a:solidFill>
                          <a:latin typeface="+mn-lt"/>
                          <a:ea typeface="+mn-ea"/>
                          <a:cs typeface="+mn-cs"/>
                        </a:rPr>
                        <a:t>  Fruit: banana, pear </a:t>
                      </a:r>
                    </a:p>
                  </a:txBody>
                  <a:tcPr/>
                </a:tc>
              </a:tr>
            </a:tbl>
          </a:graphicData>
        </a:graphic>
      </p:graphicFrame>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95831"/>
            <a:ext cx="7643866" cy="461665"/>
            <a:chOff x="857224" y="1500174"/>
            <a:chExt cx="7643866" cy="343535"/>
          </a:xfrm>
        </p:grpSpPr>
        <p:sp>
          <p:nvSpPr>
            <p:cNvPr id="10" name="矩形 9"/>
            <p:cNvSpPr/>
            <p:nvPr/>
          </p:nvSpPr>
          <p:spPr>
            <a:xfrm>
              <a:off x="857224" y="1500174"/>
              <a:ext cx="357174" cy="34353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00174"/>
              <a:ext cx="7286676" cy="34353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conversation and complete </a:t>
              </a:r>
              <a:r>
                <a:rPr lang="en-US" altLang="zh-CN" sz="2400" dirty="0" smtClean="0">
                  <a:latin typeface="Arial" pitchFamily="34" charset="0"/>
                  <a:cs typeface="Arial" pitchFamily="34" charset="0"/>
                </a:rPr>
                <a:t>the table.</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25" name="图片 24" descr="B2U6_页面_12_图像_0001.jpg"/>
          <p:cNvPicPr>
            <a:picLocks noChangeAspect="1"/>
          </p:cNvPicPr>
          <p:nvPr/>
        </p:nvPicPr>
        <p:blipFill>
          <a:blip r:embed="rId2"/>
          <a:stretch>
            <a:fillRect/>
          </a:stretch>
        </p:blipFill>
        <p:spPr>
          <a:xfrm>
            <a:off x="857224" y="3071810"/>
            <a:ext cx="3071834" cy="3000396"/>
          </a:xfrm>
          <a:prstGeom prst="rect">
            <a:avLst/>
          </a:prstGeom>
        </p:spPr>
      </p:pic>
      <p:sp>
        <p:nvSpPr>
          <p:cNvPr id="26" name="矩形 25"/>
          <p:cNvSpPr/>
          <p:nvPr/>
        </p:nvSpPr>
        <p:spPr>
          <a:xfrm>
            <a:off x="4071934" y="2928934"/>
            <a:ext cx="2286016" cy="3416320"/>
          </a:xfrm>
          <a:prstGeom prst="rect">
            <a:avLst/>
          </a:prstGeom>
        </p:spPr>
        <p:txBody>
          <a:bodyPr wrap="square">
            <a:spAutoFit/>
          </a:bodyPr>
          <a:lstStyle/>
          <a:p>
            <a:r>
              <a:rPr lang="en-US" altLang="zh-CN" sz="2400" dirty="0" smtClean="0">
                <a:solidFill>
                  <a:srgbClr val="FF0000"/>
                </a:solidFill>
              </a:rPr>
              <a:t>1) </a:t>
            </a:r>
            <a:r>
              <a:rPr lang="en-US" altLang="zh-CN" sz="2400" i="1" dirty="0" smtClean="0">
                <a:solidFill>
                  <a:srgbClr val="FF0000"/>
                </a:solidFill>
              </a:rPr>
              <a:t>a free bus ride</a:t>
            </a:r>
          </a:p>
          <a:p>
            <a:r>
              <a:rPr lang="en-US" altLang="zh-CN" sz="2400" dirty="0" smtClean="0">
                <a:solidFill>
                  <a:srgbClr val="FF0000"/>
                </a:solidFill>
              </a:rPr>
              <a:t>2) </a:t>
            </a:r>
            <a:r>
              <a:rPr lang="en-US" altLang="zh-CN" sz="2400" i="1" dirty="0" smtClean="0">
                <a:solidFill>
                  <a:srgbClr val="FF0000"/>
                </a:solidFill>
              </a:rPr>
              <a:t>a dentist</a:t>
            </a:r>
          </a:p>
          <a:p>
            <a:r>
              <a:rPr lang="en-US" altLang="zh-CN" sz="2400" dirty="0" smtClean="0">
                <a:solidFill>
                  <a:srgbClr val="FF0000"/>
                </a:solidFill>
              </a:rPr>
              <a:t>3) </a:t>
            </a:r>
            <a:r>
              <a:rPr lang="en-US" altLang="zh-CN" sz="2400" i="1" dirty="0" smtClean="0">
                <a:solidFill>
                  <a:srgbClr val="FF0000"/>
                </a:solidFill>
              </a:rPr>
              <a:t>watch films</a:t>
            </a:r>
          </a:p>
          <a:p>
            <a:r>
              <a:rPr lang="en-US" altLang="zh-CN" sz="2400" dirty="0" smtClean="0">
                <a:solidFill>
                  <a:srgbClr val="FF0000"/>
                </a:solidFill>
              </a:rPr>
              <a:t>4) </a:t>
            </a:r>
            <a:r>
              <a:rPr lang="en-US" altLang="zh-CN" sz="2400" i="1" dirty="0" smtClean="0">
                <a:solidFill>
                  <a:srgbClr val="FF0000"/>
                </a:solidFill>
              </a:rPr>
              <a:t>Lunch</a:t>
            </a:r>
          </a:p>
          <a:p>
            <a:r>
              <a:rPr lang="en-US" altLang="zh-CN" sz="2400" dirty="0" smtClean="0">
                <a:solidFill>
                  <a:srgbClr val="FF0000"/>
                </a:solidFill>
              </a:rPr>
              <a:t>5) </a:t>
            </a:r>
            <a:r>
              <a:rPr lang="en-US" altLang="zh-CN" sz="2400" i="1" dirty="0" smtClean="0">
                <a:solidFill>
                  <a:srgbClr val="FF0000"/>
                </a:solidFill>
              </a:rPr>
              <a:t>a cheap</a:t>
            </a:r>
          </a:p>
          <a:p>
            <a:r>
              <a:rPr lang="en-US" altLang="zh-CN" sz="2400" dirty="0" smtClean="0">
                <a:solidFill>
                  <a:srgbClr val="FF0000"/>
                </a:solidFill>
              </a:rPr>
              <a:t>6) </a:t>
            </a:r>
            <a:r>
              <a:rPr lang="en-US" altLang="zh-CN" sz="2400" i="1" dirty="0" smtClean="0">
                <a:solidFill>
                  <a:srgbClr val="FF0000"/>
                </a:solidFill>
              </a:rPr>
              <a:t>take your dog</a:t>
            </a:r>
          </a:p>
          <a:p>
            <a:pPr marL="288000" indent="-457200"/>
            <a:r>
              <a:rPr lang="en-US" altLang="zh-CN" sz="2400" dirty="0" smtClean="0">
                <a:solidFill>
                  <a:srgbClr val="FF0000"/>
                </a:solidFill>
              </a:rPr>
              <a:t>7) </a:t>
            </a:r>
            <a:r>
              <a:rPr lang="en-US" altLang="zh-CN" sz="2400" i="1" dirty="0" smtClean="0">
                <a:solidFill>
                  <a:srgbClr val="FF0000"/>
                </a:solidFill>
              </a:rPr>
              <a:t>a surprise holiday</a:t>
            </a:r>
          </a:p>
          <a:p>
            <a:endParaRPr lang="en-US" altLang="zh-CN" sz="2400" i="1" dirty="0" smtClean="0">
              <a:solidFill>
                <a:srgbClr val="FF0000"/>
              </a:solidFill>
            </a:endParaRPr>
          </a:p>
        </p:txBody>
      </p:sp>
      <p:sp>
        <p:nvSpPr>
          <p:cNvPr id="27" name="TextBox 26"/>
          <p:cNvSpPr txBox="1"/>
          <p:nvPr/>
        </p:nvSpPr>
        <p:spPr>
          <a:xfrm>
            <a:off x="6357918" y="2928934"/>
            <a:ext cx="2786082" cy="2954655"/>
          </a:xfrm>
          <a:prstGeom prst="rect">
            <a:avLst/>
          </a:prstGeom>
          <a:noFill/>
        </p:spPr>
        <p:txBody>
          <a:bodyPr wrap="square" rtlCol="0">
            <a:spAutoFit/>
          </a:bodyPr>
          <a:lstStyle/>
          <a:p>
            <a:r>
              <a:rPr lang="en-US" altLang="zh-CN" sz="2400" dirty="0" smtClean="0">
                <a:solidFill>
                  <a:srgbClr val="FF0000"/>
                </a:solidFill>
              </a:rPr>
              <a:t>8) </a:t>
            </a:r>
            <a:r>
              <a:rPr lang="en-US" altLang="zh-CN" sz="2400" i="1" dirty="0" smtClean="0">
                <a:solidFill>
                  <a:srgbClr val="FF0000"/>
                </a:solidFill>
              </a:rPr>
              <a:t>free coffee</a:t>
            </a:r>
          </a:p>
          <a:p>
            <a:pPr marL="288000" indent="-457200"/>
            <a:r>
              <a:rPr lang="en-US" altLang="zh-CN" sz="2400" dirty="0" smtClean="0">
                <a:solidFill>
                  <a:srgbClr val="FF0000"/>
                </a:solidFill>
              </a:rPr>
              <a:t>9) </a:t>
            </a:r>
            <a:r>
              <a:rPr lang="en-US" altLang="zh-CN" sz="2400" i="1" dirty="0" smtClean="0">
                <a:solidFill>
                  <a:srgbClr val="FF0000"/>
                </a:solidFill>
              </a:rPr>
              <a:t>bring their children</a:t>
            </a:r>
          </a:p>
          <a:p>
            <a:r>
              <a:rPr lang="en-US" altLang="zh-CN" sz="2400" dirty="0" smtClean="0">
                <a:solidFill>
                  <a:srgbClr val="FF0000"/>
                </a:solidFill>
              </a:rPr>
              <a:t>10) </a:t>
            </a:r>
            <a:r>
              <a:rPr lang="en-US" altLang="zh-CN" sz="2400" i="1" dirty="0" smtClean="0">
                <a:solidFill>
                  <a:srgbClr val="FF0000"/>
                </a:solidFill>
              </a:rPr>
              <a:t>a party</a:t>
            </a:r>
          </a:p>
          <a:p>
            <a:r>
              <a:rPr lang="en-US" altLang="zh-CN" sz="2400" dirty="0" smtClean="0">
                <a:solidFill>
                  <a:srgbClr val="FF0000"/>
                </a:solidFill>
              </a:rPr>
              <a:t>11) </a:t>
            </a:r>
            <a:r>
              <a:rPr lang="en-US" altLang="zh-CN" sz="2400" i="1" dirty="0" smtClean="0">
                <a:solidFill>
                  <a:srgbClr val="FF0000"/>
                </a:solidFill>
              </a:rPr>
              <a:t>free drinks</a:t>
            </a:r>
          </a:p>
          <a:p>
            <a:r>
              <a:rPr lang="en-US" altLang="zh-CN" sz="2400" dirty="0" smtClean="0">
                <a:solidFill>
                  <a:srgbClr val="FF0000"/>
                </a:solidFill>
              </a:rPr>
              <a:t>12) </a:t>
            </a:r>
            <a:r>
              <a:rPr lang="en-US" altLang="zh-CN" sz="2400" i="1" dirty="0" smtClean="0">
                <a:solidFill>
                  <a:srgbClr val="FF0000"/>
                </a:solidFill>
              </a:rPr>
              <a:t>go fishing</a:t>
            </a:r>
          </a:p>
          <a:p>
            <a:r>
              <a:rPr lang="en-US" altLang="zh-CN" sz="2400" dirty="0" smtClean="0">
                <a:solidFill>
                  <a:srgbClr val="FF0000"/>
                </a:solidFill>
              </a:rPr>
              <a:t>13) </a:t>
            </a:r>
            <a:r>
              <a:rPr lang="en-US" altLang="zh-CN" sz="2400" i="1" dirty="0" smtClean="0">
                <a:solidFill>
                  <a:srgbClr val="FF0000"/>
                </a:solidFill>
              </a:rPr>
              <a:t>all the fish</a:t>
            </a:r>
            <a:endParaRPr lang="zh-CN" altLang="en-US" sz="2400" i="1" dirty="0" smtClean="0">
              <a:solidFill>
                <a:srgbClr val="FF0000"/>
              </a:solidFill>
            </a:endParaRPr>
          </a:p>
          <a:p>
            <a:endParaRPr lang="zh-CN" altLang="en-US" dirty="0"/>
          </a:p>
        </p:txBody>
      </p:sp>
      <p:pic>
        <p:nvPicPr>
          <p:cNvPr id="14" name="图片 13"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slide(fromBottom)">
                                      <p:cBhvr>
                                        <p:cTn id="15" dur="1000"/>
                                        <p:tgtEl>
                                          <p:spTgt spid="2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6">
                                            <p:txEl>
                                              <p:pRg st="1" end="1"/>
                                            </p:txEl>
                                          </p:spTgt>
                                        </p:tgtEl>
                                        <p:attrNameLst>
                                          <p:attrName>style.visibility</p:attrName>
                                        </p:attrNameLst>
                                      </p:cBhvr>
                                      <p:to>
                                        <p:strVal val="visible"/>
                                      </p:to>
                                    </p:set>
                                    <p:animEffect transition="in" filter="slide(fromBottom)">
                                      <p:cBhvr>
                                        <p:cTn id="20" dur="1000"/>
                                        <p:tgtEl>
                                          <p:spTgt spid="2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6">
                                            <p:txEl>
                                              <p:pRg st="2" end="2"/>
                                            </p:txEl>
                                          </p:spTgt>
                                        </p:tgtEl>
                                        <p:attrNameLst>
                                          <p:attrName>style.visibility</p:attrName>
                                        </p:attrNameLst>
                                      </p:cBhvr>
                                      <p:to>
                                        <p:strVal val="visible"/>
                                      </p:to>
                                    </p:set>
                                    <p:animEffect transition="in" filter="slide(fromBottom)">
                                      <p:cBhvr>
                                        <p:cTn id="25" dur="1000"/>
                                        <p:tgtEl>
                                          <p:spTgt spid="26">
                                            <p:txEl>
                                              <p:pRg st="2" end="2"/>
                                            </p:txEl>
                                          </p:spTgt>
                                        </p:tgtEl>
                                      </p:cBhvr>
                                    </p:animEffect>
                                  </p:childTnLst>
                                </p:cTn>
                              </p:par>
                            </p:childTnLst>
                          </p:cTn>
                        </p:par>
                        <p:par>
                          <p:cTn id="26" fill="hold">
                            <p:stCondLst>
                              <p:cond delay="1000"/>
                            </p:stCondLst>
                            <p:childTnLst>
                              <p:par>
                                <p:cTn id="27" presetID="12" presetClass="entr" presetSubtype="4" fill="hold" nodeType="afterEffect">
                                  <p:stCondLst>
                                    <p:cond delay="0"/>
                                  </p:stCondLst>
                                  <p:childTnLst>
                                    <p:set>
                                      <p:cBhvr>
                                        <p:cTn id="28" dur="1" fill="hold">
                                          <p:stCondLst>
                                            <p:cond delay="0"/>
                                          </p:stCondLst>
                                        </p:cTn>
                                        <p:tgtEl>
                                          <p:spTgt spid="26">
                                            <p:txEl>
                                              <p:pRg st="3" end="3"/>
                                            </p:txEl>
                                          </p:spTgt>
                                        </p:tgtEl>
                                        <p:attrNameLst>
                                          <p:attrName>style.visibility</p:attrName>
                                        </p:attrNameLst>
                                      </p:cBhvr>
                                      <p:to>
                                        <p:strVal val="visible"/>
                                      </p:to>
                                    </p:set>
                                    <p:animEffect transition="in" filter="slide(fromBottom)">
                                      <p:cBhvr>
                                        <p:cTn id="29" dur="1000"/>
                                        <p:tgtEl>
                                          <p:spTgt spid="2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6">
                                            <p:txEl>
                                              <p:pRg st="4" end="4"/>
                                            </p:txEl>
                                          </p:spTgt>
                                        </p:tgtEl>
                                        <p:attrNameLst>
                                          <p:attrName>style.visibility</p:attrName>
                                        </p:attrNameLst>
                                      </p:cBhvr>
                                      <p:to>
                                        <p:strVal val="visible"/>
                                      </p:to>
                                    </p:set>
                                    <p:animEffect transition="in" filter="slide(fromBottom)">
                                      <p:cBhvr>
                                        <p:cTn id="34" dur="1000"/>
                                        <p:tgtEl>
                                          <p:spTgt spid="2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6">
                                            <p:txEl>
                                              <p:pRg st="5" end="5"/>
                                            </p:txEl>
                                          </p:spTgt>
                                        </p:tgtEl>
                                        <p:attrNameLst>
                                          <p:attrName>style.visibility</p:attrName>
                                        </p:attrNameLst>
                                      </p:cBhvr>
                                      <p:to>
                                        <p:strVal val="visible"/>
                                      </p:to>
                                    </p:set>
                                    <p:animEffect transition="in" filter="slide(fromBottom)">
                                      <p:cBhvr>
                                        <p:cTn id="39" dur="1000"/>
                                        <p:tgtEl>
                                          <p:spTgt spid="2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26">
                                            <p:txEl>
                                              <p:pRg st="6" end="6"/>
                                            </p:txEl>
                                          </p:spTgt>
                                        </p:tgtEl>
                                        <p:attrNameLst>
                                          <p:attrName>style.visibility</p:attrName>
                                        </p:attrNameLst>
                                      </p:cBhvr>
                                      <p:to>
                                        <p:strVal val="visible"/>
                                      </p:to>
                                    </p:set>
                                    <p:animEffect transition="in" filter="slide(fromBottom)">
                                      <p:cBhvr>
                                        <p:cTn id="44" dur="1000"/>
                                        <p:tgtEl>
                                          <p:spTgt spid="2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slide(fromBottom)">
                                      <p:cBhvr>
                                        <p:cTn id="49" dur="1000"/>
                                        <p:tgtEl>
                                          <p:spTgt spid="2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7">
                                            <p:txEl>
                                              <p:pRg st="1" end="1"/>
                                            </p:txEl>
                                          </p:spTgt>
                                        </p:tgtEl>
                                        <p:attrNameLst>
                                          <p:attrName>style.visibility</p:attrName>
                                        </p:attrNameLst>
                                      </p:cBhvr>
                                      <p:to>
                                        <p:strVal val="visible"/>
                                      </p:to>
                                    </p:set>
                                    <p:animEffect transition="in" filter="slide(fromBottom)">
                                      <p:cBhvr>
                                        <p:cTn id="54" dur="1000"/>
                                        <p:tgtEl>
                                          <p:spTgt spid="27">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27">
                                            <p:txEl>
                                              <p:pRg st="2" end="2"/>
                                            </p:txEl>
                                          </p:spTgt>
                                        </p:tgtEl>
                                        <p:attrNameLst>
                                          <p:attrName>style.visibility</p:attrName>
                                        </p:attrNameLst>
                                      </p:cBhvr>
                                      <p:to>
                                        <p:strVal val="visible"/>
                                      </p:to>
                                    </p:set>
                                    <p:animEffect transition="in" filter="slide(fromBottom)">
                                      <p:cBhvr>
                                        <p:cTn id="59" dur="1000"/>
                                        <p:tgtEl>
                                          <p:spTgt spid="27">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27">
                                            <p:txEl>
                                              <p:pRg st="3" end="3"/>
                                            </p:txEl>
                                          </p:spTgt>
                                        </p:tgtEl>
                                        <p:attrNameLst>
                                          <p:attrName>style.visibility</p:attrName>
                                        </p:attrNameLst>
                                      </p:cBhvr>
                                      <p:to>
                                        <p:strVal val="visible"/>
                                      </p:to>
                                    </p:set>
                                    <p:animEffect transition="in" filter="slide(fromBottom)">
                                      <p:cBhvr>
                                        <p:cTn id="64" dur="1000"/>
                                        <p:tgtEl>
                                          <p:spTgt spid="27">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nodeType="clickEffect">
                                  <p:stCondLst>
                                    <p:cond delay="0"/>
                                  </p:stCondLst>
                                  <p:childTnLst>
                                    <p:set>
                                      <p:cBhvr>
                                        <p:cTn id="68" dur="1" fill="hold">
                                          <p:stCondLst>
                                            <p:cond delay="0"/>
                                          </p:stCondLst>
                                        </p:cTn>
                                        <p:tgtEl>
                                          <p:spTgt spid="27">
                                            <p:txEl>
                                              <p:pRg st="4" end="4"/>
                                            </p:txEl>
                                          </p:spTgt>
                                        </p:tgtEl>
                                        <p:attrNameLst>
                                          <p:attrName>style.visibility</p:attrName>
                                        </p:attrNameLst>
                                      </p:cBhvr>
                                      <p:to>
                                        <p:strVal val="visible"/>
                                      </p:to>
                                    </p:set>
                                    <p:animEffect transition="in" filter="slide(fromBottom)">
                                      <p:cBhvr>
                                        <p:cTn id="69" dur="1000"/>
                                        <p:tgtEl>
                                          <p:spTgt spid="27">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27">
                                            <p:txEl>
                                              <p:pRg st="5" end="5"/>
                                            </p:txEl>
                                          </p:spTgt>
                                        </p:tgtEl>
                                        <p:attrNameLst>
                                          <p:attrName>style.visibility</p:attrName>
                                        </p:attrNameLst>
                                      </p:cBhvr>
                                      <p:to>
                                        <p:strVal val="visible"/>
                                      </p:to>
                                    </p:set>
                                    <p:animEffect transition="in" filter="slide(fromBottom)">
                                      <p:cBhvr>
                                        <p:cTn id="74" dur="10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642910" y="1785926"/>
            <a:ext cx="3929090" cy="553998"/>
            <a:chOff x="642910" y="1857364"/>
            <a:chExt cx="3929090" cy="553998"/>
          </a:xfrm>
        </p:grpSpPr>
        <p:sp>
          <p:nvSpPr>
            <p:cNvPr id="8" name="TextBox 7"/>
            <p:cNvSpPr txBox="1"/>
            <p:nvPr/>
          </p:nvSpPr>
          <p:spPr>
            <a:xfrm>
              <a:off x="642910"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 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142976" y="2928934"/>
            <a:ext cx="7143800" cy="461665"/>
          </a:xfrm>
          <a:prstGeom prst="rect">
            <a:avLst/>
          </a:prstGeom>
        </p:spPr>
        <p:txBody>
          <a:bodyPr wrap="square">
            <a:spAutoFit/>
          </a:bodyPr>
          <a:lstStyle/>
          <a:p>
            <a:pPr marL="288000" indent="-457200"/>
            <a:r>
              <a:rPr lang="en-US" altLang="zh-CN" sz="2400" dirty="0" smtClean="0">
                <a:sym typeface="Wingdings"/>
              </a:rPr>
              <a:t>1 </a:t>
            </a:r>
            <a:r>
              <a:rPr lang="en-US" altLang="zh-CN" sz="2400" dirty="0" smtClean="0"/>
              <a:t>Which way of motivating staff do you like most? Why?</a:t>
            </a:r>
            <a:endParaRPr lang="zh-CN" altLang="en-US" sz="2400" dirty="0"/>
          </a:p>
        </p:txBody>
      </p:sp>
      <p:sp>
        <p:nvSpPr>
          <p:cNvPr id="18" name="TextBox 17"/>
          <p:cNvSpPr txBox="1"/>
          <p:nvPr/>
        </p:nvSpPr>
        <p:spPr>
          <a:xfrm>
            <a:off x="1357290" y="3429000"/>
            <a:ext cx="6072230" cy="1887696"/>
          </a:xfrm>
          <a:prstGeom prst="rect">
            <a:avLst/>
          </a:prstGeom>
          <a:noFill/>
        </p:spPr>
        <p:txBody>
          <a:bodyPr wrap="square" rtlCol="0">
            <a:spAutoFit/>
          </a:bodyPr>
          <a:lstStyle/>
          <a:p>
            <a:pPr marL="360000" indent="-360000">
              <a:lnSpc>
                <a:spcPts val="3500"/>
              </a:lnSpc>
              <a:buFont typeface="Arial" pitchFamily="34" charset="0"/>
              <a:buChar char="•"/>
            </a:pPr>
            <a:r>
              <a:rPr lang="en-US" altLang="zh-CN" sz="2400" i="1" dirty="0" smtClean="0">
                <a:solidFill>
                  <a:srgbClr val="FF0000"/>
                </a:solidFill>
              </a:rPr>
              <a:t>I like the methods adopted by Google most. Because one of the benefits Google offers is a cheap massage, which is my  favorite form of relaxation.</a:t>
            </a:r>
          </a:p>
        </p:txBody>
      </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Bottom)">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13" name="矩形 12"/>
          <p:cNvSpPr/>
          <p:nvPr/>
        </p:nvSpPr>
        <p:spPr>
          <a:xfrm>
            <a:off x="1142976" y="2928934"/>
            <a:ext cx="7643866" cy="830997"/>
          </a:xfrm>
          <a:prstGeom prst="rect">
            <a:avLst/>
          </a:prstGeom>
        </p:spPr>
        <p:txBody>
          <a:bodyPr wrap="square">
            <a:spAutoFit/>
          </a:bodyPr>
          <a:lstStyle/>
          <a:p>
            <a:pPr marL="216000" indent="-457200"/>
            <a:r>
              <a:rPr lang="en-US" altLang="zh-CN" sz="2400" dirty="0" smtClean="0">
                <a:sym typeface="Wingdings"/>
              </a:rPr>
              <a:t>2 If you were a boss, what would you do to motivate your staff?</a:t>
            </a:r>
            <a:endParaRPr lang="zh-CN" altLang="en-US" sz="2400" dirty="0">
              <a:sym typeface="Wingdings"/>
            </a:endParaRPr>
          </a:p>
        </p:txBody>
      </p:sp>
      <p:sp>
        <p:nvSpPr>
          <p:cNvPr id="14" name="TextBox 13"/>
          <p:cNvSpPr txBox="1"/>
          <p:nvPr/>
        </p:nvSpPr>
        <p:spPr>
          <a:xfrm>
            <a:off x="1357290" y="3786190"/>
            <a:ext cx="7286676" cy="1938992"/>
          </a:xfrm>
          <a:prstGeom prst="rect">
            <a:avLst/>
          </a:prstGeom>
          <a:noFill/>
        </p:spPr>
        <p:txBody>
          <a:bodyPr wrap="square" rtlCol="0">
            <a:spAutoFit/>
          </a:bodyPr>
          <a:lstStyle/>
          <a:p>
            <a:pPr marL="360000" lvl="1" indent="-360000">
              <a:buFont typeface="Arial" pitchFamily="34" charset="0"/>
              <a:buChar char="•"/>
            </a:pPr>
            <a:r>
              <a:rPr lang="en-US" altLang="zh-CN" sz="2400" b="1" i="1" dirty="0" smtClean="0">
                <a:solidFill>
                  <a:srgbClr val="0070C0"/>
                </a:solidFill>
              </a:rPr>
              <a:t>If I were </a:t>
            </a:r>
            <a:r>
              <a:rPr lang="en-US" altLang="zh-CN" sz="2400" i="1" dirty="0" smtClean="0">
                <a:solidFill>
                  <a:srgbClr val="FF0000"/>
                </a:solidFill>
              </a:rPr>
              <a:t>the boss, </a:t>
            </a:r>
            <a:r>
              <a:rPr lang="en-US" altLang="zh-CN" sz="2400" b="1" i="1" dirty="0" smtClean="0">
                <a:solidFill>
                  <a:srgbClr val="0070C0"/>
                </a:solidFill>
              </a:rPr>
              <a:t>I would </a:t>
            </a:r>
            <a:r>
              <a:rPr lang="en-US" altLang="zh-CN" sz="2400" i="1" dirty="0" smtClean="0">
                <a:solidFill>
                  <a:srgbClr val="FF0000"/>
                </a:solidFill>
              </a:rPr>
              <a:t>offer free daycare for children</a:t>
            </a:r>
            <a:r>
              <a:rPr lang="en-US" altLang="zh-CN" sz="2400" b="1" i="1" dirty="0" smtClean="0">
                <a:solidFill>
                  <a:srgbClr val="0070C0"/>
                </a:solidFill>
              </a:rPr>
              <a:t>, in addition to </a:t>
            </a:r>
            <a:r>
              <a:rPr lang="en-US" altLang="zh-CN" sz="2400" i="1" dirty="0" smtClean="0">
                <a:solidFill>
                  <a:srgbClr val="FF0000"/>
                </a:solidFill>
              </a:rPr>
              <a:t>benefits such as free lunches, free drinks and paid </a:t>
            </a:r>
            <a:r>
              <a:rPr lang="en-US" altLang="zh-CN" sz="2400" i="1" dirty="0" smtClean="0">
                <a:solidFill>
                  <a:srgbClr val="FF0000"/>
                </a:solidFill>
              </a:rPr>
              <a:t>holidays. </a:t>
            </a:r>
            <a:r>
              <a:rPr lang="en-US" altLang="zh-CN" sz="2400" i="1" dirty="0" smtClean="0">
                <a:solidFill>
                  <a:srgbClr val="FF0000"/>
                </a:solidFill>
              </a:rPr>
              <a:t>But most importantly, I would</a:t>
            </a:r>
            <a:r>
              <a:rPr lang="en-US" altLang="zh-CN" sz="2400" b="1" i="1" dirty="0" smtClean="0">
                <a:solidFill>
                  <a:srgbClr val="0070C0"/>
                </a:solidFill>
              </a:rPr>
              <a:t> </a:t>
            </a:r>
            <a:r>
              <a:rPr lang="en-US" altLang="zh-CN" sz="2400" i="1" dirty="0" smtClean="0">
                <a:solidFill>
                  <a:srgbClr val="FF0000"/>
                </a:solidFill>
              </a:rPr>
              <a:t>create a healthy company culture to motivate the staff.</a:t>
            </a:r>
          </a:p>
        </p:txBody>
      </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6" name="组合 12"/>
          <p:cNvGrpSpPr/>
          <p:nvPr/>
        </p:nvGrpSpPr>
        <p:grpSpPr>
          <a:xfrm>
            <a:off x="642910" y="1785926"/>
            <a:ext cx="3929090" cy="553998"/>
            <a:chOff x="642910" y="1857364"/>
            <a:chExt cx="3929090" cy="553998"/>
          </a:xfrm>
        </p:grpSpPr>
        <p:sp>
          <p:nvSpPr>
            <p:cNvPr id="17" name="TextBox 16"/>
            <p:cNvSpPr txBox="1"/>
            <p:nvPr/>
          </p:nvSpPr>
          <p:spPr>
            <a:xfrm>
              <a:off x="642910"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 AFTER</a:t>
              </a:r>
              <a:r>
                <a:rPr lang="en-US" altLang="zh-CN" sz="3000" b="1" dirty="0" smtClean="0"/>
                <a:t>    you listen</a:t>
              </a:r>
              <a:endParaRPr lang="zh-CN" altLang="en-US" sz="3000" b="1" dirty="0"/>
            </a:p>
          </p:txBody>
        </p:sp>
        <p:sp>
          <p:nvSpPr>
            <p:cNvPr id="18" name="直角三角形 17"/>
            <p:cNvSpPr/>
            <p:nvPr/>
          </p:nvSpPr>
          <p:spPr>
            <a:xfrm rot="13554830">
              <a:off x="188716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20" name="矩形 19"/>
          <p:cNvSpPr/>
          <p:nvPr/>
        </p:nvSpPr>
        <p:spPr>
          <a:xfrm>
            <a:off x="1214414" y="3143248"/>
            <a:ext cx="7429552" cy="461665"/>
          </a:xfrm>
          <a:prstGeom prst="rect">
            <a:avLst/>
          </a:prstGeom>
        </p:spPr>
        <p:txBody>
          <a:bodyPr wrap="square">
            <a:spAutoFit/>
          </a:bodyPr>
          <a:lstStyle/>
          <a:p>
            <a:pPr marL="216000" indent="-457200"/>
            <a:r>
              <a:rPr lang="en-US" altLang="zh-CN" sz="2400" dirty="0" smtClean="0">
                <a:sym typeface="Wingdings"/>
              </a:rPr>
              <a:t>1 </a:t>
            </a:r>
            <a:r>
              <a:rPr lang="en-US" altLang="zh-CN" sz="2400" dirty="0" smtClean="0"/>
              <a:t>Why did the man get fed up with his life?</a:t>
            </a:r>
            <a:endParaRPr lang="zh-CN" altLang="en-US" sz="2400" dirty="0"/>
          </a:p>
        </p:txBody>
      </p:sp>
      <p:sp>
        <p:nvSpPr>
          <p:cNvPr id="21" name="TextBox 20"/>
          <p:cNvSpPr txBox="1"/>
          <p:nvPr/>
        </p:nvSpPr>
        <p:spPr>
          <a:xfrm>
            <a:off x="4286248" y="3714752"/>
            <a:ext cx="3857652" cy="2862322"/>
          </a:xfrm>
          <a:prstGeom prst="rect">
            <a:avLst/>
          </a:prstGeom>
          <a:noFill/>
        </p:spPr>
        <p:txBody>
          <a:bodyPr wrap="square" rtlCol="0">
            <a:spAutoFit/>
          </a:bodyPr>
          <a:lstStyle/>
          <a:p>
            <a:pPr>
              <a:lnSpc>
                <a:spcPct val="150000"/>
              </a:lnSpc>
            </a:pPr>
            <a:r>
              <a:rPr lang="en-US" altLang="zh-CN" sz="2400" i="1" dirty="0" smtClean="0">
                <a:solidFill>
                  <a:srgbClr val="FF0000"/>
                </a:solidFill>
              </a:rPr>
              <a:t>Every day there was a lot of traffic on the roads and the commute to work took a long time. He wasn’t happy with his work-life balance.</a:t>
            </a:r>
          </a:p>
        </p:txBody>
      </p:sp>
      <p:pic>
        <p:nvPicPr>
          <p:cNvPr id="15" name="图片 14" descr="669c8327ecc1a9a9e32cae6f4ee97991.jpg"/>
          <p:cNvPicPr>
            <a:picLocks noChangeAspect="1"/>
          </p:cNvPicPr>
          <p:nvPr/>
        </p:nvPicPr>
        <p:blipFill>
          <a:blip r:embed="rId4"/>
          <a:stretch>
            <a:fillRect/>
          </a:stretch>
        </p:blipFill>
        <p:spPr>
          <a:xfrm>
            <a:off x="1500166" y="3714752"/>
            <a:ext cx="2516146" cy="2857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2000"/>
                                        <p:tgtEl>
                                          <p:spTgt spid="2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1"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Bottom)">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214414" y="3143248"/>
            <a:ext cx="7429552" cy="830997"/>
          </a:xfrm>
          <a:prstGeom prst="rect">
            <a:avLst/>
          </a:prstGeom>
        </p:spPr>
        <p:txBody>
          <a:bodyPr wrap="square">
            <a:spAutoFit/>
          </a:bodyPr>
          <a:lstStyle/>
          <a:p>
            <a:pPr marL="180000" indent="-360000"/>
            <a:r>
              <a:rPr lang="en-US" altLang="zh-CN" sz="2400" dirty="0" smtClean="0">
                <a:sym typeface="Wingdings"/>
              </a:rPr>
              <a:t>2 </a:t>
            </a:r>
            <a:r>
              <a:rPr lang="en-US" altLang="zh-CN" sz="2400" dirty="0" smtClean="0"/>
              <a:t>In what ways do you think the man’s life has been “transformed”?</a:t>
            </a:r>
            <a:endParaRPr lang="zh-CN" altLang="en-US" sz="2400" dirty="0"/>
          </a:p>
        </p:txBody>
      </p:sp>
      <p:sp>
        <p:nvSpPr>
          <p:cNvPr id="21" name="TextBox 20"/>
          <p:cNvSpPr txBox="1"/>
          <p:nvPr/>
        </p:nvSpPr>
        <p:spPr>
          <a:xfrm>
            <a:off x="1428728" y="3929066"/>
            <a:ext cx="6572296" cy="2305568"/>
          </a:xfrm>
          <a:prstGeom prst="rect">
            <a:avLst/>
          </a:prstGeom>
          <a:noFill/>
        </p:spPr>
        <p:txBody>
          <a:bodyPr wrap="square" rtlCol="0">
            <a:spAutoFit/>
          </a:bodyPr>
          <a:lstStyle/>
          <a:p>
            <a:pPr>
              <a:lnSpc>
                <a:spcPts val="3500"/>
              </a:lnSpc>
            </a:pPr>
            <a:r>
              <a:rPr lang="en-US" altLang="zh-CN" sz="2400" i="1" dirty="0" smtClean="0">
                <a:solidFill>
                  <a:srgbClr val="FF0000"/>
                </a:solidFill>
              </a:rPr>
              <a:t>His life has been transformed by living in another country and commuting to work by taking cheap flights. Now he doesn’t have to get stuck in traffic jams anymore. He has a completely different lifestyle</a:t>
            </a:r>
            <a:r>
              <a:rPr lang="en-US" altLang="zh-CN" dirty="0" smtClean="0">
                <a:solidFill>
                  <a:srgbClr val="FF0000"/>
                </a:solidFill>
              </a:rPr>
              <a:t>.</a:t>
            </a:r>
            <a:endParaRPr lang="en-US" altLang="zh-CN" sz="4800" i="1" dirty="0" smtClean="0">
              <a:solidFill>
                <a:srgbClr val="FF0000"/>
              </a:solidFill>
            </a:endParaRPr>
          </a:p>
        </p:txBody>
      </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20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lide(fromBottom)">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 Work in pairs and discuss the questions. </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sp>
        <p:nvSpPr>
          <p:cNvPr id="15" name="矩形 14"/>
          <p:cNvSpPr/>
          <p:nvPr/>
        </p:nvSpPr>
        <p:spPr>
          <a:xfrm>
            <a:off x="1285852" y="2857496"/>
            <a:ext cx="7429552" cy="830997"/>
          </a:xfrm>
          <a:prstGeom prst="rect">
            <a:avLst/>
          </a:prstGeom>
        </p:spPr>
        <p:txBody>
          <a:bodyPr wrap="square">
            <a:spAutoFit/>
          </a:bodyPr>
          <a:lstStyle/>
          <a:p>
            <a:pPr marL="216000" indent="-457200"/>
            <a:r>
              <a:rPr lang="en-US" altLang="zh-CN" sz="2400" dirty="0" smtClean="0">
                <a:sym typeface="Wingdings"/>
              </a:rPr>
              <a:t>1 </a:t>
            </a:r>
            <a:r>
              <a:rPr lang="en-US" altLang="zh-CN" sz="2400" dirty="0" smtClean="0"/>
              <a:t>How do people usually commute to work or school in  your city?</a:t>
            </a:r>
            <a:endParaRPr lang="zh-CN" altLang="en-US" sz="2400" dirty="0"/>
          </a:p>
        </p:txBody>
      </p:sp>
      <p:sp>
        <p:nvSpPr>
          <p:cNvPr id="13" name="矩形 12"/>
          <p:cNvSpPr/>
          <p:nvPr/>
        </p:nvSpPr>
        <p:spPr>
          <a:xfrm>
            <a:off x="1500166" y="3643314"/>
            <a:ext cx="6786610" cy="2677656"/>
          </a:xfrm>
          <a:prstGeom prst="rect">
            <a:avLst/>
          </a:prstGeom>
        </p:spPr>
        <p:txBody>
          <a:bodyPr wrap="square">
            <a:spAutoFit/>
          </a:bodyPr>
          <a:lstStyle/>
          <a:p>
            <a:r>
              <a:rPr lang="en-US" altLang="zh-CN" sz="2400" i="1" dirty="0" smtClean="0">
                <a:solidFill>
                  <a:srgbClr val="FF0000"/>
                </a:solidFill>
              </a:rPr>
              <a:t>People usually commute to work or school by </a:t>
            </a:r>
          </a:p>
          <a:p>
            <a:pPr marL="360000" indent="-360000">
              <a:buFont typeface="Arial" pitchFamily="34" charset="0"/>
              <a:buChar char="•"/>
            </a:pPr>
            <a:r>
              <a:rPr lang="en-US" altLang="zh-CN" sz="2400" i="1" dirty="0" smtClean="0">
                <a:solidFill>
                  <a:srgbClr val="FF0000"/>
                </a:solidFill>
              </a:rPr>
              <a:t>walking on foot</a:t>
            </a:r>
          </a:p>
          <a:p>
            <a:pPr marL="360000" indent="-360000">
              <a:buFont typeface="Arial" pitchFamily="34" charset="0"/>
              <a:buChar char="•"/>
            </a:pPr>
            <a:r>
              <a:rPr lang="en-US" altLang="zh-CN" sz="2400" i="1" dirty="0" smtClean="0">
                <a:solidFill>
                  <a:srgbClr val="FF0000"/>
                </a:solidFill>
              </a:rPr>
              <a:t>riding a bike</a:t>
            </a:r>
          </a:p>
          <a:p>
            <a:pPr marL="360000" indent="-360000">
              <a:buFont typeface="Arial" pitchFamily="34" charset="0"/>
              <a:buChar char="•"/>
            </a:pPr>
            <a:r>
              <a:rPr lang="en-US" altLang="zh-CN" sz="2400" i="1" dirty="0" smtClean="0">
                <a:solidFill>
                  <a:srgbClr val="FF0000"/>
                </a:solidFill>
              </a:rPr>
              <a:t>taking the bus</a:t>
            </a:r>
          </a:p>
          <a:p>
            <a:pPr marL="360000" indent="-360000">
              <a:buFont typeface="Arial" pitchFamily="34" charset="0"/>
              <a:buChar char="•"/>
            </a:pPr>
            <a:r>
              <a:rPr lang="en-US" altLang="zh-CN" sz="2400" i="1" dirty="0" smtClean="0">
                <a:solidFill>
                  <a:srgbClr val="FF0000"/>
                </a:solidFill>
              </a:rPr>
              <a:t>taking the subway</a:t>
            </a:r>
          </a:p>
          <a:p>
            <a:pPr marL="360000" indent="-360000">
              <a:buFont typeface="Arial" pitchFamily="34" charset="0"/>
              <a:buChar char="•"/>
            </a:pPr>
            <a:r>
              <a:rPr lang="en-US" altLang="zh-CN" sz="2400" i="1" dirty="0" smtClean="0">
                <a:solidFill>
                  <a:srgbClr val="FF0000"/>
                </a:solidFill>
              </a:rPr>
              <a:t>taking a taxi</a:t>
            </a:r>
          </a:p>
          <a:p>
            <a:pPr marL="360000" indent="-360000">
              <a:buFont typeface="Arial" pitchFamily="34" charset="0"/>
              <a:buChar char="•"/>
            </a:pPr>
            <a:r>
              <a:rPr lang="en-US" altLang="zh-CN" sz="2400" i="1" dirty="0" smtClean="0">
                <a:solidFill>
                  <a:srgbClr val="FF0000"/>
                </a:solidFill>
              </a:rPr>
              <a:t>driving a car.</a:t>
            </a:r>
            <a:endParaRPr lang="zh-CN" altLang="en-US" sz="2400" i="1" dirty="0">
              <a:solidFill>
                <a:srgbClr val="FF0000"/>
              </a:solidFill>
            </a:endParaRPr>
          </a:p>
        </p:txBody>
      </p:sp>
      <p:grpSp>
        <p:nvGrpSpPr>
          <p:cNvPr id="14" name="组合 12"/>
          <p:cNvGrpSpPr/>
          <p:nvPr/>
        </p:nvGrpSpPr>
        <p:grpSpPr>
          <a:xfrm>
            <a:off x="714348" y="1785926"/>
            <a:ext cx="3929090" cy="553998"/>
            <a:chOff x="714348" y="1857364"/>
            <a:chExt cx="3929090" cy="553998"/>
          </a:xfrm>
        </p:grpSpPr>
        <p:sp>
          <p:nvSpPr>
            <p:cNvPr id="16" name="TextBox 15"/>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17" name="直角三角形 16"/>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 Work in pairs and discuss the questions. </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sp>
        <p:nvSpPr>
          <p:cNvPr id="15" name="矩形 14"/>
          <p:cNvSpPr/>
          <p:nvPr/>
        </p:nvSpPr>
        <p:spPr>
          <a:xfrm>
            <a:off x="1285852" y="2857496"/>
            <a:ext cx="7429552" cy="461665"/>
          </a:xfrm>
          <a:prstGeom prst="rect">
            <a:avLst/>
          </a:prstGeom>
        </p:spPr>
        <p:txBody>
          <a:bodyPr wrap="square">
            <a:spAutoFit/>
          </a:bodyPr>
          <a:lstStyle/>
          <a:p>
            <a:pPr marL="216000" indent="-457200"/>
            <a:r>
              <a:rPr lang="en-US" altLang="zh-CN" sz="2400" dirty="0" smtClean="0">
                <a:sym typeface="Wingdings"/>
              </a:rPr>
              <a:t>2</a:t>
            </a:r>
            <a:r>
              <a:rPr lang="en-US" altLang="zh-CN" sz="2400" dirty="0" smtClean="0"/>
              <a:t> What problems do most commuters have?</a:t>
            </a:r>
            <a:endParaRPr lang="zh-CN" altLang="en-US" sz="2400" dirty="0"/>
          </a:p>
        </p:txBody>
      </p:sp>
      <p:sp>
        <p:nvSpPr>
          <p:cNvPr id="16" name="矩形 15"/>
          <p:cNvSpPr/>
          <p:nvPr/>
        </p:nvSpPr>
        <p:spPr>
          <a:xfrm>
            <a:off x="1500166" y="3286124"/>
            <a:ext cx="6643734" cy="3046988"/>
          </a:xfrm>
          <a:prstGeom prst="rect">
            <a:avLst/>
          </a:prstGeom>
        </p:spPr>
        <p:txBody>
          <a:bodyPr wrap="square">
            <a:spAutoFit/>
          </a:bodyPr>
          <a:lstStyle/>
          <a:p>
            <a:r>
              <a:rPr lang="en-US" altLang="zh-CN" sz="2400" i="1" dirty="0" smtClean="0">
                <a:solidFill>
                  <a:srgbClr val="FF0000"/>
                </a:solidFill>
              </a:rPr>
              <a:t>The biggest problem is the rush hour traffic. </a:t>
            </a:r>
          </a:p>
          <a:p>
            <a:pPr marL="360000" indent="-360000">
              <a:buFont typeface="Arial" pitchFamily="34" charset="0"/>
              <a:buChar char="•"/>
            </a:pPr>
            <a:r>
              <a:rPr lang="en-US" altLang="zh-CN" sz="2400" i="1" dirty="0" smtClean="0">
                <a:solidFill>
                  <a:srgbClr val="FF0000"/>
                </a:solidFill>
              </a:rPr>
              <a:t>Commuters who take a taxi or drive a car often find themselves sitting in endless traffic jams.</a:t>
            </a:r>
          </a:p>
          <a:p>
            <a:pPr marL="360000" indent="-360000">
              <a:buFont typeface="Arial" pitchFamily="34" charset="0"/>
              <a:buChar char="•"/>
            </a:pPr>
            <a:r>
              <a:rPr lang="en-US" altLang="zh-CN" sz="2400" i="1" dirty="0" smtClean="0">
                <a:solidFill>
                  <a:srgbClr val="FF0000"/>
                </a:solidFill>
              </a:rPr>
              <a:t>Commuters who take the bus or take the subway often have to squeeze themselves into already overcrowded buses or trains.</a:t>
            </a:r>
          </a:p>
          <a:p>
            <a:r>
              <a:rPr lang="en-US" altLang="zh-CN" sz="2400" i="1" dirty="0" smtClean="0">
                <a:solidFill>
                  <a:srgbClr val="FF0000"/>
                </a:solidFill>
              </a:rPr>
              <a:t>So commuting </a:t>
            </a:r>
            <a:r>
              <a:rPr lang="en-US" altLang="zh-CN" sz="2400" b="1" i="1" dirty="0" smtClean="0">
                <a:solidFill>
                  <a:schemeClr val="accent1">
                    <a:lumMod val="75000"/>
                  </a:schemeClr>
                </a:solidFill>
              </a:rPr>
              <a:t>has become a big headache and a source of stress for </a:t>
            </a:r>
            <a:r>
              <a:rPr lang="en-US" altLang="zh-CN" sz="2400" i="1" dirty="0" smtClean="0">
                <a:solidFill>
                  <a:srgbClr val="FF0000"/>
                </a:solidFill>
              </a:rPr>
              <a:t>many commuters</a:t>
            </a:r>
            <a:r>
              <a:rPr lang="en-US" altLang="zh-CN" sz="2400" dirty="0" smtClean="0"/>
              <a:t>.</a:t>
            </a:r>
            <a:endParaRPr lang="zh-CN" altLang="en-US" sz="2400" i="1" dirty="0">
              <a:solidFill>
                <a:srgbClr val="FF0000"/>
              </a:solidFill>
            </a:endParaRPr>
          </a:p>
        </p:txBody>
      </p:sp>
      <p:grpSp>
        <p:nvGrpSpPr>
          <p:cNvPr id="1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17" name="直角三角形 16"/>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Bottom)">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285992"/>
            <a:ext cx="7072362" cy="830997"/>
            <a:chOff x="857224" y="1405582"/>
            <a:chExt cx="7072362" cy="830997"/>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405582"/>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paragraphs. Then watch the video clip and fill in the blanks.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1214414" y="3286124"/>
            <a:ext cx="7215238" cy="2677656"/>
          </a:xfrm>
          <a:prstGeom prst="rect">
            <a:avLst/>
          </a:prstGeom>
          <a:noFill/>
        </p:spPr>
        <p:txBody>
          <a:bodyPr wrap="square" rtlCol="0">
            <a:spAutoFit/>
          </a:bodyPr>
          <a:lstStyle/>
          <a:p>
            <a:r>
              <a:rPr lang="en-US" altLang="zh-CN" sz="2400" dirty="0" smtClean="0"/>
              <a:t>More and more British people are fed up of                              1) __________________ on packed commuter trains or tired of being sat in endless traffic queues. Some of them choose to 2) ____________ and commute to their jobs in Britain. They are Britain’s dream commuters. It’s 3) _____________ in Europe and budget flights that are changing the way they live. </a:t>
            </a:r>
          </a:p>
        </p:txBody>
      </p:sp>
      <p:sp>
        <p:nvSpPr>
          <p:cNvPr id="15" name="TextBox 14"/>
          <p:cNvSpPr txBox="1"/>
          <p:nvPr/>
        </p:nvSpPr>
        <p:spPr>
          <a:xfrm>
            <a:off x="1714480" y="3643314"/>
            <a:ext cx="2357454" cy="461665"/>
          </a:xfrm>
          <a:prstGeom prst="rect">
            <a:avLst/>
          </a:prstGeom>
          <a:noFill/>
        </p:spPr>
        <p:txBody>
          <a:bodyPr wrap="square" rtlCol="0">
            <a:spAutoFit/>
          </a:bodyPr>
          <a:lstStyle/>
          <a:p>
            <a:r>
              <a:rPr lang="en-US" altLang="zh-CN" sz="2400" i="1" dirty="0" smtClean="0">
                <a:solidFill>
                  <a:srgbClr val="FF0000"/>
                </a:solidFill>
              </a:rPr>
              <a:t>traveling to work</a:t>
            </a:r>
            <a:endParaRPr lang="zh-CN" altLang="en-US" sz="2400" dirty="0"/>
          </a:p>
        </p:txBody>
      </p:sp>
      <p:sp>
        <p:nvSpPr>
          <p:cNvPr id="16" name="TextBox 15"/>
          <p:cNvSpPr txBox="1"/>
          <p:nvPr/>
        </p:nvSpPr>
        <p:spPr>
          <a:xfrm>
            <a:off x="3714744" y="4396095"/>
            <a:ext cx="1928826" cy="461665"/>
          </a:xfrm>
          <a:prstGeom prst="rect">
            <a:avLst/>
          </a:prstGeom>
          <a:noFill/>
        </p:spPr>
        <p:txBody>
          <a:bodyPr wrap="square" rtlCol="0">
            <a:spAutoFit/>
          </a:bodyPr>
          <a:lstStyle/>
          <a:p>
            <a:r>
              <a:rPr lang="en-US" altLang="zh-CN" sz="2400" i="1" dirty="0" smtClean="0">
                <a:solidFill>
                  <a:srgbClr val="FF0000"/>
                </a:solidFill>
              </a:rPr>
              <a:t>live abroad</a:t>
            </a:r>
            <a:endParaRPr lang="zh-CN" altLang="en-US" sz="2400" dirty="0"/>
          </a:p>
        </p:txBody>
      </p:sp>
      <p:sp>
        <p:nvSpPr>
          <p:cNvPr id="17" name="TextBox 16"/>
          <p:cNvSpPr txBox="1"/>
          <p:nvPr/>
        </p:nvSpPr>
        <p:spPr>
          <a:xfrm>
            <a:off x="1643042" y="5110475"/>
            <a:ext cx="2571768" cy="461665"/>
          </a:xfrm>
          <a:prstGeom prst="rect">
            <a:avLst/>
          </a:prstGeom>
          <a:noFill/>
        </p:spPr>
        <p:txBody>
          <a:bodyPr wrap="square" rtlCol="0">
            <a:spAutoFit/>
          </a:bodyPr>
          <a:lstStyle/>
          <a:p>
            <a:r>
              <a:rPr lang="en-US" altLang="zh-CN" sz="2400" i="1" dirty="0" smtClean="0">
                <a:solidFill>
                  <a:srgbClr val="FF0000"/>
                </a:solidFill>
              </a:rPr>
              <a:t>cheap houses</a:t>
            </a:r>
            <a:endParaRPr lang="zh-CN" altLang="en-US" sz="2400" dirty="0"/>
          </a:p>
        </p:txBody>
      </p:sp>
      <p:pic>
        <p:nvPicPr>
          <p:cNvPr id="18" name="图片 1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Bottom)">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357158" y="1214422"/>
            <a:ext cx="8572560" cy="461665"/>
          </a:xfrm>
          <a:prstGeom prst="rect">
            <a:avLst/>
          </a:prstGeom>
          <a:noFill/>
        </p:spPr>
        <p:txBody>
          <a:bodyPr wrap="square" rtlCol="0">
            <a:spAutoFit/>
          </a:bodyPr>
          <a:lstStyle/>
          <a:p>
            <a:r>
              <a:rPr lang="en-US" altLang="zh-CN" sz="2400" dirty="0" smtClean="0"/>
              <a:t>Look at the pictures and match  A-J to the jobs 1-10.</a:t>
            </a:r>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19" name="矩形 18"/>
          <p:cNvSpPr/>
          <p:nvPr/>
        </p:nvSpPr>
        <p:spPr>
          <a:xfrm>
            <a:off x="4143372" y="1928802"/>
            <a:ext cx="5143536" cy="4424737"/>
          </a:xfrm>
          <a:prstGeom prst="rect">
            <a:avLst/>
          </a:prstGeom>
        </p:spPr>
        <p:txBody>
          <a:bodyPr wrap="square">
            <a:spAutoFit/>
          </a:bodyPr>
          <a:lstStyle/>
          <a:p>
            <a:pPr>
              <a:lnSpc>
                <a:spcPts val="3400"/>
              </a:lnSpc>
            </a:pPr>
            <a:r>
              <a:rPr lang="en-US" altLang="zh-CN" sz="2400" dirty="0" smtClean="0"/>
              <a:t>____ 1 chef (</a:t>
            </a:r>
            <a:r>
              <a:rPr lang="zh-CN" altLang="en-US" sz="2400" dirty="0" smtClean="0"/>
              <a:t>厨师</a:t>
            </a:r>
            <a:r>
              <a:rPr lang="en-US" altLang="zh-CN" sz="2400" dirty="0" smtClean="0"/>
              <a:t>)</a:t>
            </a:r>
          </a:p>
          <a:p>
            <a:pPr>
              <a:lnSpc>
                <a:spcPts val="3400"/>
              </a:lnSpc>
            </a:pPr>
            <a:r>
              <a:rPr lang="en-US" altLang="zh-CN" sz="2400" dirty="0" smtClean="0"/>
              <a:t>____ 2 teacher</a:t>
            </a:r>
          </a:p>
          <a:p>
            <a:pPr>
              <a:lnSpc>
                <a:spcPts val="3400"/>
              </a:lnSpc>
            </a:pPr>
            <a:r>
              <a:rPr lang="en-US" altLang="zh-CN" sz="2400" dirty="0" smtClean="0"/>
              <a:t>____ 3 soldier</a:t>
            </a:r>
          </a:p>
          <a:p>
            <a:pPr>
              <a:lnSpc>
                <a:spcPts val="3400"/>
              </a:lnSpc>
            </a:pPr>
            <a:r>
              <a:rPr lang="en-US" altLang="zh-CN" sz="2400" dirty="0" smtClean="0"/>
              <a:t>____ 4 electrician</a:t>
            </a:r>
          </a:p>
          <a:p>
            <a:pPr>
              <a:lnSpc>
                <a:spcPts val="3400"/>
              </a:lnSpc>
            </a:pPr>
            <a:r>
              <a:rPr lang="en-US" altLang="zh-CN" sz="2400" dirty="0" smtClean="0"/>
              <a:t>____ 5 accountant (</a:t>
            </a:r>
            <a:r>
              <a:rPr lang="zh-CN" altLang="en-US" sz="2400" dirty="0" smtClean="0"/>
              <a:t>会计师</a:t>
            </a:r>
            <a:r>
              <a:rPr lang="en-US" altLang="zh-CN" sz="2400" dirty="0" smtClean="0"/>
              <a:t>)</a:t>
            </a:r>
          </a:p>
          <a:p>
            <a:pPr>
              <a:lnSpc>
                <a:spcPts val="3400"/>
              </a:lnSpc>
            </a:pPr>
            <a:r>
              <a:rPr lang="en-US" altLang="zh-CN" sz="2400" dirty="0" smtClean="0"/>
              <a:t>____ 6 vet (</a:t>
            </a:r>
            <a:r>
              <a:rPr lang="zh-CN" altLang="en-US" sz="2400" dirty="0" smtClean="0"/>
              <a:t>兽医</a:t>
            </a:r>
            <a:r>
              <a:rPr lang="en-US" altLang="zh-CN" sz="2400" dirty="0" smtClean="0"/>
              <a:t>)</a:t>
            </a:r>
          </a:p>
          <a:p>
            <a:pPr>
              <a:lnSpc>
                <a:spcPts val="3400"/>
              </a:lnSpc>
            </a:pPr>
            <a:r>
              <a:rPr lang="en-US" altLang="zh-CN" sz="2400" dirty="0" smtClean="0"/>
              <a:t>____ 7 lawyer</a:t>
            </a:r>
          </a:p>
          <a:p>
            <a:pPr>
              <a:lnSpc>
                <a:spcPts val="3400"/>
              </a:lnSpc>
            </a:pPr>
            <a:r>
              <a:rPr lang="en-US" altLang="zh-CN" sz="2400" dirty="0" smtClean="0"/>
              <a:t>____ 8 architect</a:t>
            </a:r>
          </a:p>
          <a:p>
            <a:pPr>
              <a:lnSpc>
                <a:spcPts val="3400"/>
              </a:lnSpc>
            </a:pPr>
            <a:r>
              <a:rPr lang="en-US" altLang="zh-CN" sz="2400" dirty="0" smtClean="0"/>
              <a:t>____ 9 estate agent (</a:t>
            </a:r>
            <a:r>
              <a:rPr lang="zh-CN" altLang="en-US" sz="2400" dirty="0" smtClean="0"/>
              <a:t>房地产经纪人</a:t>
            </a:r>
            <a:r>
              <a:rPr lang="en-US" altLang="zh-CN" sz="2400" dirty="0" smtClean="0"/>
              <a:t>)</a:t>
            </a:r>
          </a:p>
          <a:p>
            <a:pPr>
              <a:lnSpc>
                <a:spcPts val="3400"/>
              </a:lnSpc>
            </a:pPr>
            <a:r>
              <a:rPr lang="en-US" altLang="zh-CN" sz="2400" dirty="0" smtClean="0"/>
              <a:t>____10 plumber</a:t>
            </a:r>
            <a:endParaRPr lang="zh-CN" altLang="en-US" sz="2400" dirty="0"/>
          </a:p>
        </p:txBody>
      </p:sp>
      <p:sp>
        <p:nvSpPr>
          <p:cNvPr id="21" name="TextBox 20"/>
          <p:cNvSpPr txBox="1"/>
          <p:nvPr/>
        </p:nvSpPr>
        <p:spPr>
          <a:xfrm>
            <a:off x="4357686" y="2000240"/>
            <a:ext cx="428628" cy="461665"/>
          </a:xfrm>
          <a:prstGeom prst="rect">
            <a:avLst/>
          </a:prstGeom>
          <a:noFill/>
        </p:spPr>
        <p:txBody>
          <a:bodyPr wrap="square" rtlCol="0">
            <a:spAutoFit/>
          </a:bodyPr>
          <a:lstStyle/>
          <a:p>
            <a:r>
              <a:rPr lang="en-US" altLang="zh-CN" sz="2400" i="1" dirty="0" smtClean="0">
                <a:solidFill>
                  <a:srgbClr val="FF0000"/>
                </a:solidFill>
              </a:rPr>
              <a:t>F</a:t>
            </a:r>
            <a:endParaRPr lang="zh-CN" altLang="en-US" sz="2400" i="1" dirty="0">
              <a:solidFill>
                <a:srgbClr val="FF0000"/>
              </a:solidFill>
            </a:endParaRPr>
          </a:p>
        </p:txBody>
      </p:sp>
      <p:sp>
        <p:nvSpPr>
          <p:cNvPr id="22" name="TextBox 21"/>
          <p:cNvSpPr txBox="1"/>
          <p:nvPr/>
        </p:nvSpPr>
        <p:spPr>
          <a:xfrm>
            <a:off x="4357686" y="2428868"/>
            <a:ext cx="500066" cy="461665"/>
          </a:xfrm>
          <a:prstGeom prst="rect">
            <a:avLst/>
          </a:prstGeom>
          <a:noFill/>
        </p:spPr>
        <p:txBody>
          <a:bodyPr wrap="square" rtlCol="0">
            <a:spAutoFit/>
          </a:bodyPr>
          <a:lstStyle/>
          <a:p>
            <a:r>
              <a:rPr lang="en-US" altLang="zh-CN" sz="2400" i="1" dirty="0" smtClean="0">
                <a:solidFill>
                  <a:srgbClr val="FF0000"/>
                </a:solidFill>
              </a:rPr>
              <a:t>E</a:t>
            </a:r>
            <a:endParaRPr lang="zh-CN" altLang="en-US" sz="2400" i="1" dirty="0">
              <a:solidFill>
                <a:srgbClr val="FF0000"/>
              </a:solidFill>
            </a:endParaRPr>
          </a:p>
        </p:txBody>
      </p:sp>
      <p:sp>
        <p:nvSpPr>
          <p:cNvPr id="24" name="TextBox 23"/>
          <p:cNvSpPr txBox="1"/>
          <p:nvPr/>
        </p:nvSpPr>
        <p:spPr>
          <a:xfrm>
            <a:off x="4286248" y="5857892"/>
            <a:ext cx="428628" cy="461665"/>
          </a:xfrm>
          <a:prstGeom prst="rect">
            <a:avLst/>
          </a:prstGeom>
          <a:noFill/>
        </p:spPr>
        <p:txBody>
          <a:bodyPr wrap="square" rtlCol="0">
            <a:spAutoFit/>
          </a:bodyPr>
          <a:lstStyle/>
          <a:p>
            <a:r>
              <a:rPr lang="en-US" altLang="zh-CN" sz="2400" i="1" dirty="0" smtClean="0">
                <a:solidFill>
                  <a:srgbClr val="FF0000"/>
                </a:solidFill>
              </a:rPr>
              <a:t> C</a:t>
            </a:r>
            <a:endParaRPr lang="zh-CN" altLang="en-US" sz="2400" i="1" dirty="0">
              <a:solidFill>
                <a:srgbClr val="FF0000"/>
              </a:solidFill>
            </a:endParaRPr>
          </a:p>
        </p:txBody>
      </p:sp>
      <p:sp>
        <p:nvSpPr>
          <p:cNvPr id="25" name="TextBox 24"/>
          <p:cNvSpPr txBox="1"/>
          <p:nvPr/>
        </p:nvSpPr>
        <p:spPr>
          <a:xfrm>
            <a:off x="4357686" y="5429264"/>
            <a:ext cx="428628" cy="461665"/>
          </a:xfrm>
          <a:prstGeom prst="rect">
            <a:avLst/>
          </a:prstGeom>
          <a:noFill/>
        </p:spPr>
        <p:txBody>
          <a:bodyPr wrap="square" rtlCol="0">
            <a:spAutoFit/>
          </a:bodyPr>
          <a:lstStyle/>
          <a:p>
            <a:r>
              <a:rPr lang="en-US" altLang="zh-CN" sz="2400" i="1" dirty="0" smtClean="0">
                <a:solidFill>
                  <a:srgbClr val="FF0000"/>
                </a:solidFill>
              </a:rPr>
              <a:t>H</a:t>
            </a:r>
            <a:endParaRPr lang="zh-CN" altLang="en-US" sz="2400" i="1" dirty="0">
              <a:solidFill>
                <a:srgbClr val="FF0000"/>
              </a:solidFill>
            </a:endParaRPr>
          </a:p>
        </p:txBody>
      </p:sp>
      <p:sp>
        <p:nvSpPr>
          <p:cNvPr id="26" name="TextBox 25"/>
          <p:cNvSpPr txBox="1"/>
          <p:nvPr/>
        </p:nvSpPr>
        <p:spPr>
          <a:xfrm>
            <a:off x="4357686" y="5000636"/>
            <a:ext cx="428628" cy="461665"/>
          </a:xfrm>
          <a:prstGeom prst="rect">
            <a:avLst/>
          </a:prstGeom>
          <a:noFill/>
        </p:spPr>
        <p:txBody>
          <a:bodyPr wrap="square" rtlCol="0">
            <a:spAutoFit/>
          </a:bodyPr>
          <a:lstStyle/>
          <a:p>
            <a:r>
              <a:rPr lang="en-US" altLang="zh-CN" sz="2400" i="1" dirty="0" smtClean="0">
                <a:solidFill>
                  <a:srgbClr val="FF0000"/>
                </a:solidFill>
              </a:rPr>
              <a:t>A</a:t>
            </a:r>
            <a:endParaRPr lang="zh-CN" altLang="en-US" sz="2400" i="1" dirty="0">
              <a:solidFill>
                <a:srgbClr val="FF0000"/>
              </a:solidFill>
            </a:endParaRPr>
          </a:p>
        </p:txBody>
      </p:sp>
      <p:sp>
        <p:nvSpPr>
          <p:cNvPr id="27" name="TextBox 26"/>
          <p:cNvSpPr txBox="1"/>
          <p:nvPr/>
        </p:nvSpPr>
        <p:spPr>
          <a:xfrm>
            <a:off x="4357686" y="4572008"/>
            <a:ext cx="428628" cy="461665"/>
          </a:xfrm>
          <a:prstGeom prst="rect">
            <a:avLst/>
          </a:prstGeom>
          <a:noFill/>
        </p:spPr>
        <p:txBody>
          <a:bodyPr wrap="square" rtlCol="0">
            <a:spAutoFit/>
          </a:bodyPr>
          <a:lstStyle/>
          <a:p>
            <a:r>
              <a:rPr lang="en-US" altLang="zh-CN" sz="2400" i="1" dirty="0" smtClean="0">
                <a:solidFill>
                  <a:srgbClr val="FF0000"/>
                </a:solidFill>
              </a:rPr>
              <a:t>B</a:t>
            </a:r>
            <a:endParaRPr lang="zh-CN" altLang="en-US" sz="2400" i="1" dirty="0">
              <a:solidFill>
                <a:srgbClr val="FF0000"/>
              </a:solidFill>
            </a:endParaRPr>
          </a:p>
        </p:txBody>
      </p:sp>
      <p:sp>
        <p:nvSpPr>
          <p:cNvPr id="28" name="TextBox 27"/>
          <p:cNvSpPr txBox="1"/>
          <p:nvPr/>
        </p:nvSpPr>
        <p:spPr>
          <a:xfrm>
            <a:off x="4429124" y="4143380"/>
            <a:ext cx="428628" cy="461665"/>
          </a:xfrm>
          <a:prstGeom prst="rect">
            <a:avLst/>
          </a:prstGeom>
          <a:noFill/>
        </p:spPr>
        <p:txBody>
          <a:bodyPr wrap="square" rtlCol="0">
            <a:spAutoFit/>
          </a:bodyPr>
          <a:lstStyle/>
          <a:p>
            <a:r>
              <a:rPr lang="en-US" altLang="zh-CN" sz="2400" i="1" dirty="0" smtClean="0">
                <a:solidFill>
                  <a:srgbClr val="FF0000"/>
                </a:solidFill>
              </a:rPr>
              <a:t>J</a:t>
            </a:r>
            <a:endParaRPr lang="zh-CN" altLang="en-US" sz="2400" i="1" dirty="0">
              <a:solidFill>
                <a:srgbClr val="FF0000"/>
              </a:solidFill>
            </a:endParaRPr>
          </a:p>
        </p:txBody>
      </p:sp>
      <p:sp>
        <p:nvSpPr>
          <p:cNvPr id="29" name="TextBox 28"/>
          <p:cNvSpPr txBox="1"/>
          <p:nvPr/>
        </p:nvSpPr>
        <p:spPr>
          <a:xfrm>
            <a:off x="4357686" y="3714752"/>
            <a:ext cx="428628" cy="461665"/>
          </a:xfrm>
          <a:prstGeom prst="rect">
            <a:avLst/>
          </a:prstGeom>
          <a:noFill/>
        </p:spPr>
        <p:txBody>
          <a:bodyPr wrap="square" rtlCol="0">
            <a:spAutoFit/>
          </a:bodyPr>
          <a:lstStyle/>
          <a:p>
            <a:r>
              <a:rPr lang="en-US" altLang="zh-CN" sz="2400" i="1" dirty="0" smtClean="0">
                <a:solidFill>
                  <a:srgbClr val="FF0000"/>
                </a:solidFill>
              </a:rPr>
              <a:t>G</a:t>
            </a:r>
            <a:endParaRPr lang="zh-CN" altLang="en-US" sz="2400" i="1" dirty="0">
              <a:solidFill>
                <a:srgbClr val="FF0000"/>
              </a:solidFill>
            </a:endParaRPr>
          </a:p>
        </p:txBody>
      </p:sp>
      <p:sp>
        <p:nvSpPr>
          <p:cNvPr id="31" name="TextBox 30"/>
          <p:cNvSpPr txBox="1"/>
          <p:nvPr/>
        </p:nvSpPr>
        <p:spPr>
          <a:xfrm>
            <a:off x="4357686" y="2857496"/>
            <a:ext cx="500066" cy="461665"/>
          </a:xfrm>
          <a:prstGeom prst="rect">
            <a:avLst/>
          </a:prstGeom>
          <a:noFill/>
        </p:spPr>
        <p:txBody>
          <a:bodyPr wrap="square" rtlCol="0">
            <a:spAutoFit/>
          </a:bodyPr>
          <a:lstStyle/>
          <a:p>
            <a:r>
              <a:rPr lang="en-US" altLang="zh-CN" sz="2400" i="1" dirty="0" smtClean="0">
                <a:solidFill>
                  <a:srgbClr val="FF0000"/>
                </a:solidFill>
              </a:rPr>
              <a:t>I</a:t>
            </a:r>
            <a:endParaRPr lang="zh-CN" altLang="en-US" sz="2400" i="1" dirty="0">
              <a:solidFill>
                <a:srgbClr val="FF0000"/>
              </a:solidFill>
            </a:endParaRPr>
          </a:p>
        </p:txBody>
      </p:sp>
      <p:sp>
        <p:nvSpPr>
          <p:cNvPr id="32" name="TextBox 31"/>
          <p:cNvSpPr txBox="1"/>
          <p:nvPr/>
        </p:nvSpPr>
        <p:spPr>
          <a:xfrm>
            <a:off x="4357686" y="3286124"/>
            <a:ext cx="428628" cy="461665"/>
          </a:xfrm>
          <a:prstGeom prst="rect">
            <a:avLst/>
          </a:prstGeom>
          <a:noFill/>
        </p:spPr>
        <p:txBody>
          <a:bodyPr wrap="square" rtlCol="0">
            <a:spAutoFit/>
          </a:bodyPr>
          <a:lstStyle/>
          <a:p>
            <a:r>
              <a:rPr lang="en-US" altLang="zh-CN" sz="2400" i="1" dirty="0" smtClean="0">
                <a:solidFill>
                  <a:srgbClr val="FF0000"/>
                </a:solidFill>
              </a:rPr>
              <a:t>D</a:t>
            </a:r>
            <a:endParaRPr lang="zh-CN" altLang="en-US" sz="2400" i="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484388" y="1626940"/>
            <a:ext cx="3158918" cy="5158514"/>
          </a:xfrm>
          <a:prstGeom prst="rect">
            <a:avLst/>
          </a:prstGeom>
          <a:noFill/>
          <a:ln w="9525">
            <a:noFill/>
            <a:miter lim="800000"/>
            <a:headEnd/>
            <a:tailEnd/>
          </a:ln>
          <a:effectLst/>
        </p:spPr>
      </p:pic>
      <p:pic>
        <p:nvPicPr>
          <p:cNvPr id="18" name="图片 17"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lide(fromBottom)">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lide(fromBottom)">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slide(fromBottom)">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slide(fromBottom)">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slide(fromBottom)">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slide(fromBottom)">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slide(fromBottom)">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lide(fromBottom)">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slide(fromBottom)">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slide(fromBottom)">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4" grpId="0"/>
      <p:bldP spid="25" grpId="0"/>
      <p:bldP spid="26" grpId="0"/>
      <p:bldP spid="27" grpId="0"/>
      <p:bldP spid="28" grpId="0"/>
      <p:bldP spid="29" grpId="0"/>
      <p:bldP spid="31"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285992"/>
            <a:ext cx="7886322" cy="830997"/>
            <a:chOff x="857224" y="1405582"/>
            <a:chExt cx="7033747" cy="830997"/>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175799" y="1405582"/>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paragraphs. Then watch the video clip and fill in the blanks.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1214414" y="3286124"/>
            <a:ext cx="7429552" cy="3277820"/>
          </a:xfrm>
          <a:prstGeom prst="rect">
            <a:avLst/>
          </a:prstGeom>
          <a:noFill/>
        </p:spPr>
        <p:txBody>
          <a:bodyPr wrap="square" rtlCol="0">
            <a:spAutoFit/>
          </a:bodyPr>
          <a:lstStyle/>
          <a:p>
            <a:r>
              <a:rPr lang="en-US" altLang="zh-CN" sz="2300" dirty="0" smtClean="0"/>
              <a:t>Justin Saunders is part of Britain’s dream commuters. He runs 4) ______________________ near Reading. At the end of the working week, he flies from Gatwick to his house in a village in southwest France, an hour’s drive from Toulouse Airport and over 700 miles from his Hampshire office. When he books the flights early enough, he pays something like      5) _________ for a return ticket. He and his family decided to move to France for the better 6) ____________. They were fed up with the commuting and 7) ___________.</a:t>
            </a:r>
            <a:endParaRPr lang="en-US" altLang="zh-CN" sz="2300" i="1" dirty="0" smtClean="0">
              <a:solidFill>
                <a:srgbClr val="FF0000"/>
              </a:solidFill>
            </a:endParaRPr>
          </a:p>
        </p:txBody>
      </p:sp>
      <p:sp>
        <p:nvSpPr>
          <p:cNvPr id="15" name="TextBox 14"/>
          <p:cNvSpPr txBox="1"/>
          <p:nvPr/>
        </p:nvSpPr>
        <p:spPr>
          <a:xfrm>
            <a:off x="2285984" y="3625666"/>
            <a:ext cx="3071834" cy="446276"/>
          </a:xfrm>
          <a:prstGeom prst="rect">
            <a:avLst/>
          </a:prstGeom>
          <a:noFill/>
        </p:spPr>
        <p:txBody>
          <a:bodyPr wrap="square" rtlCol="0">
            <a:spAutoFit/>
          </a:bodyPr>
          <a:lstStyle/>
          <a:p>
            <a:r>
              <a:rPr lang="en-US" altLang="zh-CN" sz="2300" i="1" dirty="0" smtClean="0">
                <a:solidFill>
                  <a:srgbClr val="FF0000"/>
                </a:solidFill>
              </a:rPr>
              <a:t>an online map company</a:t>
            </a:r>
            <a:endParaRPr lang="zh-CN" altLang="en-US" sz="2300" i="1" dirty="0" smtClean="0">
              <a:solidFill>
                <a:srgbClr val="FF0000"/>
              </a:solidFill>
            </a:endParaRPr>
          </a:p>
        </p:txBody>
      </p:sp>
      <p:sp>
        <p:nvSpPr>
          <p:cNvPr id="16" name="TextBox 15"/>
          <p:cNvSpPr txBox="1"/>
          <p:nvPr/>
        </p:nvSpPr>
        <p:spPr>
          <a:xfrm>
            <a:off x="1571604" y="5396227"/>
            <a:ext cx="1928826" cy="461665"/>
          </a:xfrm>
          <a:prstGeom prst="rect">
            <a:avLst/>
          </a:prstGeom>
          <a:noFill/>
        </p:spPr>
        <p:txBody>
          <a:bodyPr wrap="square" rtlCol="0">
            <a:spAutoFit/>
          </a:bodyPr>
          <a:lstStyle/>
          <a:p>
            <a:r>
              <a:rPr lang="en-US" altLang="zh-CN" sz="2300" i="1" dirty="0" smtClean="0">
                <a:solidFill>
                  <a:srgbClr val="FF0000"/>
                </a:solidFill>
              </a:rPr>
              <a:t>38 pounds</a:t>
            </a:r>
            <a:endParaRPr lang="zh-CN" altLang="en-US" sz="2300" dirty="0"/>
          </a:p>
        </p:txBody>
      </p:sp>
      <p:sp>
        <p:nvSpPr>
          <p:cNvPr id="17" name="TextBox 16"/>
          <p:cNvSpPr txBox="1"/>
          <p:nvPr/>
        </p:nvSpPr>
        <p:spPr>
          <a:xfrm>
            <a:off x="5429256" y="5715016"/>
            <a:ext cx="2286016" cy="461665"/>
          </a:xfrm>
          <a:prstGeom prst="rect">
            <a:avLst/>
          </a:prstGeom>
          <a:noFill/>
        </p:spPr>
        <p:txBody>
          <a:bodyPr wrap="square" rtlCol="0">
            <a:spAutoFit/>
          </a:bodyPr>
          <a:lstStyle/>
          <a:p>
            <a:r>
              <a:rPr lang="en-US" altLang="zh-CN" sz="2300" i="1" dirty="0" smtClean="0">
                <a:solidFill>
                  <a:srgbClr val="FF0000"/>
                </a:solidFill>
              </a:rPr>
              <a:t>quality of life</a:t>
            </a:r>
            <a:endParaRPr lang="zh-CN" altLang="en-US" sz="2300" dirty="0"/>
          </a:p>
        </p:txBody>
      </p:sp>
      <p:sp>
        <p:nvSpPr>
          <p:cNvPr id="18" name="TextBox 17"/>
          <p:cNvSpPr txBox="1"/>
          <p:nvPr/>
        </p:nvSpPr>
        <p:spPr>
          <a:xfrm>
            <a:off x="6215074" y="6072206"/>
            <a:ext cx="1857388" cy="461665"/>
          </a:xfrm>
          <a:prstGeom prst="rect">
            <a:avLst/>
          </a:prstGeom>
          <a:noFill/>
        </p:spPr>
        <p:txBody>
          <a:bodyPr wrap="square" rtlCol="0">
            <a:spAutoFit/>
          </a:bodyPr>
          <a:lstStyle/>
          <a:p>
            <a:r>
              <a:rPr lang="en-US" altLang="zh-CN" sz="2300" i="1" dirty="0" smtClean="0">
                <a:solidFill>
                  <a:srgbClr val="FF0000"/>
                </a:solidFill>
              </a:rPr>
              <a:t>the traffic</a:t>
            </a:r>
            <a:endParaRPr lang="zh-CN" altLang="en-US" sz="2300" dirty="0"/>
          </a:p>
        </p:txBody>
      </p:sp>
      <p:pic>
        <p:nvPicPr>
          <p:cNvPr id="19" name="图片 1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slide(fromBottom)">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Bottom)">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lide(fromBottom)">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lide(fromBottom)">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357158" y="1571612"/>
          <a:ext cx="8358248" cy="4572032"/>
        </p:xfrm>
        <a:graphic>
          <a:graphicData uri="http://schemas.openxmlformats.org/drawingml/2006/table">
            <a:tbl>
              <a:tblPr firstRow="1" bandRow="1">
                <a:tableStyleId>{912C8C85-51F0-491E-9774-3900AFEF0FD7}</a:tableStyleId>
              </a:tblPr>
              <a:tblGrid>
                <a:gridCol w="4857784"/>
                <a:gridCol w="3500464"/>
              </a:tblGrid>
              <a:tr h="36724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t>Cultural Notes</a:t>
                      </a:r>
                      <a:endParaRPr lang="en-US" altLang="zh-CN" sz="2000" b="0" i="1" kern="1200" dirty="0" smtClean="0">
                        <a:solidFill>
                          <a:schemeClr val="bg1"/>
                        </a:solidFill>
                        <a:latin typeface="+mn-lt"/>
                        <a:ea typeface="+mn-ea"/>
                        <a:cs typeface="+mn-cs"/>
                      </a:endParaRPr>
                    </a:p>
                  </a:txBody>
                  <a:tcPr/>
                </a:tc>
                <a:tc hMerge="1">
                  <a:txBody>
                    <a:bodyPr/>
                    <a:lstStyle/>
                    <a:p>
                      <a:endParaRPr lang="zh-CN" altLang="en-US"/>
                    </a:p>
                  </a:txBody>
                  <a:tcPr/>
                </a:tc>
              </a:tr>
              <a:tr h="4175792">
                <a:tc>
                  <a:txBody>
                    <a:bodyPr/>
                    <a:lstStyle/>
                    <a:p>
                      <a:r>
                        <a:rPr lang="en-US" altLang="zh-CN" sz="2400" b="1" kern="1200" dirty="0" smtClean="0">
                          <a:solidFill>
                            <a:schemeClr val="tx1"/>
                          </a:solidFill>
                          <a:latin typeface="+mn-lt"/>
                          <a:ea typeface="+mn-ea"/>
                          <a:cs typeface="+mn-cs"/>
                        </a:rPr>
                        <a:t>Budget flight</a:t>
                      </a:r>
                    </a:p>
                    <a:p>
                      <a:r>
                        <a:rPr lang="en-US" altLang="zh-CN" sz="2400" kern="1200" baseline="0" dirty="0" smtClean="0">
                          <a:solidFill>
                            <a:schemeClr val="tx1"/>
                          </a:solidFill>
                          <a:latin typeface="+mn-lt"/>
                          <a:ea typeface="+mn-ea"/>
                          <a:cs typeface="+mn-cs"/>
                        </a:rPr>
                        <a:t>It is a flight that seeks to provide flight service at low cost, sometimes  undercutting traditional airlines by more than 50 percent. It seeks to cut costs by providing “meal options”,  which means extra charge for food rather than an included meal service, and using “first come, first served” seating, which means that seats go to  whomever takes them first.</a:t>
                      </a:r>
                      <a:endParaRPr lang="en-US" altLang="zh-CN" sz="2400" b="0" kern="1200" baseline="0" dirty="0" smtClean="0">
                        <a:solidFill>
                          <a:schemeClr val="tx1"/>
                        </a:solidFill>
                        <a:latin typeface="+mn-lt"/>
                        <a:ea typeface="+mn-ea"/>
                        <a:cs typeface="+mn-cs"/>
                      </a:endParaRPr>
                    </a:p>
                  </a:txBody>
                  <a:tcPr/>
                </a:tc>
                <a:tc>
                  <a:txBody>
                    <a:bodyPr/>
                    <a:lstStyle/>
                    <a:p>
                      <a:endParaRPr lang="en-US" altLang="zh-CN" sz="2000" b="0" kern="1200" baseline="0" dirty="0" smtClean="0">
                        <a:solidFill>
                          <a:schemeClr val="tx1"/>
                        </a:solidFill>
                        <a:latin typeface="+mn-lt"/>
                        <a:ea typeface="+mn-ea"/>
                        <a:cs typeface="+mn-cs"/>
                      </a:endParaRPr>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pic>
        <p:nvPicPr>
          <p:cNvPr id="8" name="图片 7" descr="62f623416b6fb481da18aa673523bec5.jpg"/>
          <p:cNvPicPr>
            <a:picLocks noChangeAspect="1"/>
          </p:cNvPicPr>
          <p:nvPr/>
        </p:nvPicPr>
        <p:blipFill>
          <a:blip r:embed="rId2"/>
          <a:stretch>
            <a:fillRect/>
          </a:stretch>
        </p:blipFill>
        <p:spPr>
          <a:xfrm>
            <a:off x="5214942" y="2000240"/>
            <a:ext cx="3500462" cy="4143404"/>
          </a:xfrm>
          <a:prstGeom prst="rect">
            <a:avLst/>
          </a:prstGeom>
        </p:spPr>
      </p:pic>
      <p:pic>
        <p:nvPicPr>
          <p:cNvPr id="7" name="图片 6"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 Work in pairs and discuss the questions </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285852" y="2857496"/>
            <a:ext cx="7000924" cy="461665"/>
          </a:xfrm>
          <a:prstGeom prst="rect">
            <a:avLst/>
          </a:prstGeom>
        </p:spPr>
        <p:txBody>
          <a:bodyPr wrap="square">
            <a:spAutoFit/>
          </a:bodyPr>
          <a:lstStyle/>
          <a:p>
            <a:r>
              <a:rPr lang="en-US" altLang="zh-CN" sz="2400" dirty="0" smtClean="0">
                <a:sym typeface="Wingdings"/>
              </a:rPr>
              <a:t>1 </a:t>
            </a:r>
            <a:r>
              <a:rPr lang="en-US" altLang="zh-CN" sz="2400" dirty="0" smtClean="0"/>
              <a:t>What do you think of Britain’s dream commuters?</a:t>
            </a:r>
            <a:endParaRPr lang="zh-CN" altLang="en-US" sz="2400" dirty="0"/>
          </a:p>
        </p:txBody>
      </p:sp>
      <p:sp>
        <p:nvSpPr>
          <p:cNvPr id="14" name="矩形 13"/>
          <p:cNvSpPr/>
          <p:nvPr/>
        </p:nvSpPr>
        <p:spPr>
          <a:xfrm>
            <a:off x="1500166" y="3214686"/>
            <a:ext cx="6643734" cy="3139321"/>
          </a:xfrm>
          <a:prstGeom prst="rect">
            <a:avLst/>
          </a:prstGeom>
        </p:spPr>
        <p:txBody>
          <a:bodyPr wrap="square">
            <a:spAutoFit/>
          </a:bodyPr>
          <a:lstStyle/>
          <a:p>
            <a:r>
              <a:rPr lang="en-US" altLang="zh-CN" sz="2200" i="1" dirty="0" smtClean="0">
                <a:solidFill>
                  <a:srgbClr val="FF0000"/>
                </a:solidFill>
              </a:rPr>
              <a:t>I think Britain’s dream commuters have made a wise decision. </a:t>
            </a:r>
          </a:p>
          <a:p>
            <a:pPr marL="360000" indent="-360000">
              <a:buFont typeface="Arial" pitchFamily="34" charset="0"/>
              <a:buChar char="•"/>
            </a:pPr>
            <a:r>
              <a:rPr lang="en-US" altLang="zh-CN" sz="2200" i="1" dirty="0" smtClean="0">
                <a:solidFill>
                  <a:srgbClr val="FF0000"/>
                </a:solidFill>
              </a:rPr>
              <a:t>They have the worst deal in all of Europe and spend longer in cars and trains than anyone else. </a:t>
            </a:r>
          </a:p>
          <a:p>
            <a:pPr marL="360000" indent="-360000">
              <a:buFont typeface="Arial" pitchFamily="34" charset="0"/>
              <a:buChar char="•"/>
            </a:pPr>
            <a:r>
              <a:rPr lang="en-US" altLang="zh-CN" sz="2200" i="1" dirty="0" smtClean="0">
                <a:solidFill>
                  <a:srgbClr val="FF0000"/>
                </a:solidFill>
              </a:rPr>
              <a:t>So more and more people are moving to mainland Europe but still keeping their jobs in the UK. </a:t>
            </a:r>
            <a:r>
              <a:rPr lang="en-US" altLang="zh-CN" sz="2200" b="1" i="1" dirty="0" smtClean="0">
                <a:solidFill>
                  <a:schemeClr val="accent1">
                    <a:lumMod val="75000"/>
                  </a:schemeClr>
                </a:solidFill>
              </a:rPr>
              <a:t>It’s all being made possible thanks to </a:t>
            </a:r>
            <a:r>
              <a:rPr lang="en-US" altLang="zh-CN" sz="2200" i="1" dirty="0" smtClean="0">
                <a:solidFill>
                  <a:srgbClr val="FF0000"/>
                </a:solidFill>
              </a:rPr>
              <a:t>cheap air travel, the growth of flexible working hours and an increase in communication technology.</a:t>
            </a:r>
            <a:endParaRPr lang="zh-CN" altLang="en-US" sz="2200" i="1" dirty="0" smtClean="0">
              <a:solidFill>
                <a:srgbClr val="FF0000"/>
              </a:solidFill>
            </a:endParaRPr>
          </a:p>
        </p:txBody>
      </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 Work in pairs and discuss the questions </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285852" y="2857496"/>
            <a:ext cx="7215238" cy="784830"/>
          </a:xfrm>
          <a:prstGeom prst="rect">
            <a:avLst/>
          </a:prstGeom>
        </p:spPr>
        <p:txBody>
          <a:bodyPr wrap="square">
            <a:spAutoFit/>
          </a:bodyPr>
          <a:lstStyle/>
          <a:p>
            <a:pPr marL="216000" indent="-360000">
              <a:lnSpc>
                <a:spcPts val="2700"/>
              </a:lnSpc>
            </a:pPr>
            <a:r>
              <a:rPr lang="en-US" altLang="zh-CN" sz="2400" dirty="0" smtClean="0">
                <a:sym typeface="Wingdings"/>
              </a:rPr>
              <a:t>2 </a:t>
            </a:r>
            <a:r>
              <a:rPr lang="en-US" altLang="zh-CN" sz="2400" dirty="0" smtClean="0"/>
              <a:t>Do you think this lifestyle is possible in China? </a:t>
            </a:r>
          </a:p>
          <a:p>
            <a:pPr marL="216000" indent="-360000">
              <a:lnSpc>
                <a:spcPts val="2700"/>
              </a:lnSpc>
            </a:pPr>
            <a:r>
              <a:rPr lang="en-US" altLang="zh-CN" sz="2400" dirty="0" smtClean="0"/>
              <a:t>   Why or why not?</a:t>
            </a:r>
            <a:endParaRPr lang="zh-CN" altLang="en-US" sz="2400" dirty="0"/>
          </a:p>
        </p:txBody>
      </p:sp>
      <p:sp>
        <p:nvSpPr>
          <p:cNvPr id="14" name="TextBox 13"/>
          <p:cNvSpPr txBox="1"/>
          <p:nvPr/>
        </p:nvSpPr>
        <p:spPr>
          <a:xfrm>
            <a:off x="1500166" y="3500438"/>
            <a:ext cx="7143800" cy="3139321"/>
          </a:xfrm>
          <a:prstGeom prst="rect">
            <a:avLst/>
          </a:prstGeom>
          <a:noFill/>
        </p:spPr>
        <p:txBody>
          <a:bodyPr wrap="square" rtlCol="0">
            <a:spAutoFit/>
          </a:bodyPr>
          <a:lstStyle/>
          <a:p>
            <a:r>
              <a:rPr lang="en-US" altLang="zh-CN" sz="2200" i="1" dirty="0" smtClean="0">
                <a:solidFill>
                  <a:srgbClr val="FF0000"/>
                </a:solidFill>
              </a:rPr>
              <a:t>I don’t think Chinese commuters will live in a foreign country and commute to work in China. </a:t>
            </a:r>
          </a:p>
          <a:p>
            <a:pPr marL="360000" indent="-360000">
              <a:buFont typeface="Arial" pitchFamily="34" charset="0"/>
              <a:buChar char="•"/>
            </a:pPr>
            <a:r>
              <a:rPr lang="en-US" altLang="zh-CN" sz="2200" i="1" dirty="0" smtClean="0">
                <a:solidFill>
                  <a:srgbClr val="FF0000"/>
                </a:solidFill>
              </a:rPr>
              <a:t>Chinese citizens may not have the freedom to travel between countries and air travel in China is not that cheap. </a:t>
            </a:r>
          </a:p>
          <a:p>
            <a:pPr marL="355600" indent="-355600"/>
            <a:r>
              <a:rPr lang="en-US" altLang="zh-CN" sz="2200" i="1" dirty="0" smtClean="0">
                <a:solidFill>
                  <a:srgbClr val="FF0000"/>
                </a:solidFill>
              </a:rPr>
              <a:t>     But it is very likely that Chinese commuters will live in a      small city and commute to work in a big city.</a:t>
            </a:r>
          </a:p>
          <a:p>
            <a:pPr marL="360000" indent="-360000">
              <a:buFont typeface="Arial" pitchFamily="34" charset="0"/>
              <a:buChar char="•"/>
            </a:pPr>
            <a:r>
              <a:rPr lang="en-US" altLang="zh-CN" sz="2200" i="1" dirty="0" smtClean="0">
                <a:solidFill>
                  <a:srgbClr val="FF0000"/>
                </a:solidFill>
              </a:rPr>
              <a:t>Because the house prices in big cities are skyrocketing, and the fast development of inter-city railway systems has greatly reduced the time needed to travel between cities. </a:t>
            </a:r>
            <a:endParaRPr lang="zh-CN" altLang="en-US" sz="2200" i="1" dirty="0">
              <a:solidFill>
                <a:srgbClr val="FF0000"/>
              </a:solidFill>
            </a:endParaRPr>
          </a:p>
        </p:txBody>
      </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2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000240"/>
            <a:ext cx="7482950" cy="830997"/>
            <a:chOff x="857224" y="1477020"/>
            <a:chExt cx="7123193" cy="830997"/>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65245" y="1477020"/>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Then listen to a talk and check the true statements.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85852" y="2887682"/>
            <a:ext cx="7429552" cy="3970318"/>
          </a:xfrm>
          <a:prstGeom prst="rect">
            <a:avLst/>
          </a:prstGeom>
        </p:spPr>
        <p:txBody>
          <a:bodyPr wrap="square">
            <a:spAutoFit/>
          </a:bodyPr>
          <a:lstStyle/>
          <a:p>
            <a:pPr marL="432000" indent="-540000">
              <a:lnSpc>
                <a:spcPct val="150000"/>
              </a:lnSpc>
            </a:pPr>
            <a:r>
              <a:rPr lang="en-US" altLang="zh-CN" sz="2400" dirty="0" smtClean="0"/>
              <a:t>      1 The speaker is a biologist.</a:t>
            </a:r>
          </a:p>
          <a:p>
            <a:pPr>
              <a:lnSpc>
                <a:spcPct val="150000"/>
              </a:lnSpc>
            </a:pPr>
            <a:r>
              <a:rPr lang="en-US" altLang="zh-CN" sz="2400" dirty="0" smtClean="0"/>
              <a:t>      2 He mainly travels in South Africa and Australia.</a:t>
            </a:r>
          </a:p>
          <a:p>
            <a:pPr marL="355600" indent="-319088">
              <a:lnSpc>
                <a:spcPct val="150000"/>
              </a:lnSpc>
            </a:pPr>
            <a:r>
              <a:rPr lang="en-US" altLang="zh-CN" sz="2400" dirty="0" smtClean="0"/>
              <a:t>      3 He enjoys working alone.</a:t>
            </a:r>
          </a:p>
          <a:p>
            <a:pPr marL="432000" indent="-396000">
              <a:lnSpc>
                <a:spcPct val="150000"/>
              </a:lnSpc>
            </a:pPr>
            <a:r>
              <a:rPr lang="en-US" altLang="zh-CN" sz="2400" dirty="0" smtClean="0"/>
              <a:t>      4 He doesn’t like getting his hands dirty.</a:t>
            </a:r>
          </a:p>
          <a:p>
            <a:pPr marL="432000" indent="-396000">
              <a:lnSpc>
                <a:spcPct val="150000"/>
              </a:lnSpc>
            </a:pPr>
            <a:r>
              <a:rPr lang="en-US" altLang="zh-CN" sz="2400" dirty="0" smtClean="0"/>
              <a:t>      5 He doesn’t mind working under pressure.</a:t>
            </a: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p:txBody>
      </p:sp>
      <p:grpSp>
        <p:nvGrpSpPr>
          <p:cNvPr id="16" name="组合 43"/>
          <p:cNvGrpSpPr/>
          <p:nvPr/>
        </p:nvGrpSpPr>
        <p:grpSpPr>
          <a:xfrm>
            <a:off x="1285852" y="3071806"/>
            <a:ext cx="316301" cy="369331"/>
            <a:chOff x="1852604" y="2753981"/>
            <a:chExt cx="147628" cy="190943"/>
          </a:xfrm>
        </p:grpSpPr>
        <p:sp>
          <p:nvSpPr>
            <p:cNvPr id="19" name="矩形 18"/>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852604" y="2753981"/>
              <a:ext cx="140058" cy="190943"/>
            </a:xfrm>
            <a:prstGeom prst="rect">
              <a:avLst/>
            </a:prstGeom>
          </p:spPr>
          <p:txBody>
            <a:bodyPr wrap="none">
              <a:spAutoFit/>
            </a:bodyPr>
            <a:lstStyle/>
            <a:p>
              <a:r>
                <a:rPr lang="zh-CN" altLang="en-US" b="1" dirty="0" smtClean="0">
                  <a:solidFill>
                    <a:srgbClr val="FF0000"/>
                  </a:solidFill>
                </a:rPr>
                <a:t>√</a:t>
              </a:r>
              <a:endParaRPr lang="zh-CN" altLang="en-US" b="1" dirty="0">
                <a:solidFill>
                  <a:srgbClr val="FF0000"/>
                </a:solidFill>
              </a:endParaRPr>
            </a:p>
          </p:txBody>
        </p:sp>
      </p:grpSp>
      <p:grpSp>
        <p:nvGrpSpPr>
          <p:cNvPr id="23" name="组合 43"/>
          <p:cNvGrpSpPr/>
          <p:nvPr/>
        </p:nvGrpSpPr>
        <p:grpSpPr>
          <a:xfrm>
            <a:off x="1285852" y="4143376"/>
            <a:ext cx="316301" cy="369331"/>
            <a:chOff x="1852604" y="2753981"/>
            <a:chExt cx="147628" cy="190943"/>
          </a:xfrm>
        </p:grpSpPr>
        <p:sp>
          <p:nvSpPr>
            <p:cNvPr id="24" name="矩形 23"/>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52604" y="2753981"/>
              <a:ext cx="140058" cy="190943"/>
            </a:xfrm>
            <a:prstGeom prst="rect">
              <a:avLst/>
            </a:prstGeom>
          </p:spPr>
          <p:txBody>
            <a:bodyPr wrap="none">
              <a:spAutoFit/>
            </a:bodyPr>
            <a:lstStyle/>
            <a:p>
              <a:r>
                <a:rPr lang="zh-CN" altLang="en-US" b="1" dirty="0" smtClean="0">
                  <a:solidFill>
                    <a:srgbClr val="FF0000"/>
                  </a:solidFill>
                </a:rPr>
                <a:t>√</a:t>
              </a:r>
              <a:endParaRPr lang="zh-CN" altLang="en-US"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slide(fromBottom)">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slide(fromBottom)">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slide(fromBottom)">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矩形 9"/>
          <p:cNvSpPr/>
          <p:nvPr/>
        </p:nvSpPr>
        <p:spPr>
          <a:xfrm>
            <a:off x="1142976" y="2428868"/>
            <a:ext cx="7143800" cy="4154984"/>
          </a:xfrm>
          <a:prstGeom prst="rect">
            <a:avLst/>
          </a:prstGeom>
        </p:spPr>
        <p:txBody>
          <a:bodyPr wrap="square">
            <a:spAutoFit/>
          </a:bodyPr>
          <a:lstStyle/>
          <a:p>
            <a:pPr marL="360000" indent="-360000"/>
            <a:r>
              <a:rPr lang="en-US" altLang="zh-CN" sz="2400" dirty="0" smtClean="0"/>
              <a:t>1 I _____________ working outside.</a:t>
            </a:r>
          </a:p>
          <a:p>
            <a:pPr marL="360000" indent="-360000"/>
            <a:r>
              <a:rPr lang="en-US" altLang="zh-CN" sz="2400" dirty="0" smtClean="0"/>
              <a:t>2 I _____________sitting at a desk all day.</a:t>
            </a:r>
          </a:p>
          <a:p>
            <a:pPr marL="360000" indent="-360000"/>
            <a:r>
              <a:rPr lang="en-US" altLang="zh-CN" sz="2400" dirty="0" smtClean="0"/>
              <a:t>3 I ______________ traveling.</a:t>
            </a:r>
          </a:p>
          <a:p>
            <a:pPr marL="216000" indent="-360000"/>
            <a:r>
              <a:rPr lang="en-US" altLang="zh-CN" sz="2400" dirty="0" smtClean="0"/>
              <a:t>4 I _____________ working in a team. I _______ working alone.</a:t>
            </a:r>
          </a:p>
          <a:p>
            <a:pPr marL="360000" indent="-360000"/>
            <a:r>
              <a:rPr lang="en-US" altLang="zh-CN" sz="2400" dirty="0" smtClean="0"/>
              <a:t>5 I ____________ getting my hands dirty.</a:t>
            </a:r>
          </a:p>
          <a:p>
            <a:pPr marL="360000" indent="-360000"/>
            <a:r>
              <a:rPr lang="en-US" altLang="zh-CN" sz="2400" dirty="0" smtClean="0"/>
              <a:t>6 I’m ___________ learning new things.</a:t>
            </a:r>
          </a:p>
          <a:p>
            <a:pPr marL="216000" indent="-360000"/>
            <a:r>
              <a:rPr lang="en-US" altLang="zh-CN" sz="2400" dirty="0" smtClean="0"/>
              <a:t>7 I couldn’t do an office job because I _______ working under pressure.</a:t>
            </a:r>
          </a:p>
          <a:p>
            <a:pPr marL="216000" indent="-360000"/>
            <a:r>
              <a:rPr lang="en-US" altLang="zh-CN" sz="2400" dirty="0" smtClean="0"/>
              <a:t>8 I’m ________________ working for a company. I _____________ my own boss.</a:t>
            </a:r>
            <a:endParaRPr lang="zh-CN" altLang="en-US" sz="2400" dirty="0"/>
          </a:p>
        </p:txBody>
      </p:sp>
      <p:sp>
        <p:nvSpPr>
          <p:cNvPr id="14" name="TextBox 13"/>
          <p:cNvSpPr txBox="1"/>
          <p:nvPr/>
        </p:nvSpPr>
        <p:spPr>
          <a:xfrm>
            <a:off x="1714480" y="6072206"/>
            <a:ext cx="1643074" cy="461665"/>
          </a:xfrm>
          <a:prstGeom prst="rect">
            <a:avLst/>
          </a:prstGeom>
          <a:noFill/>
        </p:spPr>
        <p:txBody>
          <a:bodyPr wrap="square" rtlCol="0">
            <a:spAutoFit/>
          </a:bodyPr>
          <a:lstStyle/>
          <a:p>
            <a:r>
              <a:rPr lang="en-US" altLang="zh-CN" sz="2400" i="1" dirty="0" smtClean="0">
                <a:solidFill>
                  <a:srgbClr val="FF0000"/>
                </a:solidFill>
              </a:rPr>
              <a:t>want to be</a:t>
            </a:r>
            <a:endParaRPr lang="zh-CN" altLang="en-US" sz="2400" i="1" dirty="0">
              <a:solidFill>
                <a:srgbClr val="FF0000"/>
              </a:solidFill>
            </a:endParaRPr>
          </a:p>
        </p:txBody>
      </p:sp>
      <p:sp>
        <p:nvSpPr>
          <p:cNvPr id="15" name="TextBox 14"/>
          <p:cNvSpPr txBox="1"/>
          <p:nvPr/>
        </p:nvSpPr>
        <p:spPr>
          <a:xfrm>
            <a:off x="2000232" y="5715016"/>
            <a:ext cx="2428892" cy="461665"/>
          </a:xfrm>
          <a:prstGeom prst="rect">
            <a:avLst/>
          </a:prstGeom>
          <a:noFill/>
        </p:spPr>
        <p:txBody>
          <a:bodyPr wrap="square" rtlCol="0">
            <a:spAutoFit/>
          </a:bodyPr>
          <a:lstStyle/>
          <a:p>
            <a:r>
              <a:rPr lang="en-US" altLang="zh-CN" sz="2400" i="1" dirty="0" smtClean="0">
                <a:solidFill>
                  <a:srgbClr val="FF0000"/>
                </a:solidFill>
              </a:rPr>
              <a:t>not very keen on</a:t>
            </a:r>
            <a:endParaRPr lang="zh-CN" altLang="en-US" sz="2400" i="1" dirty="0">
              <a:solidFill>
                <a:srgbClr val="FF0000"/>
              </a:solidFill>
            </a:endParaRPr>
          </a:p>
        </p:txBody>
      </p:sp>
      <p:sp>
        <p:nvSpPr>
          <p:cNvPr id="16" name="TextBox 15"/>
          <p:cNvSpPr txBox="1"/>
          <p:nvPr/>
        </p:nvSpPr>
        <p:spPr>
          <a:xfrm>
            <a:off x="6000760" y="5000636"/>
            <a:ext cx="857256" cy="461665"/>
          </a:xfrm>
          <a:prstGeom prst="rect">
            <a:avLst/>
          </a:prstGeom>
          <a:noFill/>
        </p:spPr>
        <p:txBody>
          <a:bodyPr wrap="square" rtlCol="0">
            <a:spAutoFit/>
          </a:bodyPr>
          <a:lstStyle/>
          <a:p>
            <a:r>
              <a:rPr lang="en-US" altLang="zh-CN" sz="2400" i="1" dirty="0" smtClean="0">
                <a:solidFill>
                  <a:srgbClr val="FF0000"/>
                </a:solidFill>
              </a:rPr>
              <a:t>hate</a:t>
            </a:r>
            <a:endParaRPr lang="zh-CN" altLang="en-US" sz="2400" i="1" dirty="0">
              <a:solidFill>
                <a:srgbClr val="FF0000"/>
              </a:solidFill>
            </a:endParaRPr>
          </a:p>
        </p:txBody>
      </p:sp>
      <p:sp>
        <p:nvSpPr>
          <p:cNvPr id="17" name="TextBox 16"/>
          <p:cNvSpPr txBox="1"/>
          <p:nvPr/>
        </p:nvSpPr>
        <p:spPr>
          <a:xfrm>
            <a:off x="2143108" y="4610409"/>
            <a:ext cx="1643074" cy="461665"/>
          </a:xfrm>
          <a:prstGeom prst="rect">
            <a:avLst/>
          </a:prstGeom>
          <a:noFill/>
        </p:spPr>
        <p:txBody>
          <a:bodyPr wrap="square" rtlCol="0">
            <a:spAutoFit/>
          </a:bodyPr>
          <a:lstStyle/>
          <a:p>
            <a:r>
              <a:rPr lang="en-US" altLang="zh-CN" sz="2400" i="1" dirty="0" smtClean="0">
                <a:solidFill>
                  <a:srgbClr val="FF0000"/>
                </a:solidFill>
              </a:rPr>
              <a:t>keen on</a:t>
            </a:r>
            <a:endParaRPr lang="zh-CN" altLang="en-US" sz="2400" i="1" dirty="0">
              <a:solidFill>
                <a:srgbClr val="FF0000"/>
              </a:solidFill>
            </a:endParaRPr>
          </a:p>
        </p:txBody>
      </p:sp>
      <p:sp>
        <p:nvSpPr>
          <p:cNvPr id="18" name="TextBox 17"/>
          <p:cNvSpPr txBox="1"/>
          <p:nvPr/>
        </p:nvSpPr>
        <p:spPr>
          <a:xfrm>
            <a:off x="1643042" y="4253219"/>
            <a:ext cx="1928826" cy="461665"/>
          </a:xfrm>
          <a:prstGeom prst="rect">
            <a:avLst/>
          </a:prstGeom>
          <a:noFill/>
        </p:spPr>
        <p:txBody>
          <a:bodyPr wrap="square" rtlCol="0">
            <a:spAutoFit/>
          </a:bodyPr>
          <a:lstStyle/>
          <a:p>
            <a:r>
              <a:rPr lang="en-US" altLang="zh-CN" sz="2400" b="1" dirty="0" smtClean="0"/>
              <a:t> </a:t>
            </a:r>
            <a:r>
              <a:rPr lang="en-US" altLang="zh-CN" sz="2400" i="1" dirty="0" smtClean="0">
                <a:solidFill>
                  <a:srgbClr val="FF0000"/>
                </a:solidFill>
              </a:rPr>
              <a:t>don’t mind</a:t>
            </a:r>
            <a:endParaRPr lang="zh-CN" altLang="en-US" sz="2400" i="1" dirty="0" smtClean="0">
              <a:solidFill>
                <a:srgbClr val="FF0000"/>
              </a:solidFill>
            </a:endParaRPr>
          </a:p>
        </p:txBody>
      </p:sp>
      <p:sp>
        <p:nvSpPr>
          <p:cNvPr id="19" name="TextBox 18"/>
          <p:cNvSpPr txBox="1"/>
          <p:nvPr/>
        </p:nvSpPr>
        <p:spPr>
          <a:xfrm>
            <a:off x="6215074" y="3500438"/>
            <a:ext cx="1071570" cy="461665"/>
          </a:xfrm>
          <a:prstGeom prst="rect">
            <a:avLst/>
          </a:prstGeom>
          <a:noFill/>
        </p:spPr>
        <p:txBody>
          <a:bodyPr wrap="square" rtlCol="0">
            <a:spAutoFit/>
          </a:bodyPr>
          <a:lstStyle/>
          <a:p>
            <a:r>
              <a:rPr lang="en-US" altLang="zh-CN" sz="2400" i="1" dirty="0" smtClean="0">
                <a:solidFill>
                  <a:srgbClr val="FF0000"/>
                </a:solidFill>
              </a:rPr>
              <a:t>prefer</a:t>
            </a:r>
            <a:endParaRPr lang="zh-CN" altLang="en-US" sz="2400" i="1" dirty="0">
              <a:solidFill>
                <a:srgbClr val="FF0000"/>
              </a:solidFill>
            </a:endParaRPr>
          </a:p>
        </p:txBody>
      </p:sp>
      <p:sp>
        <p:nvSpPr>
          <p:cNvPr id="20" name="TextBox 19"/>
          <p:cNvSpPr txBox="1"/>
          <p:nvPr/>
        </p:nvSpPr>
        <p:spPr>
          <a:xfrm>
            <a:off x="1643042" y="3143248"/>
            <a:ext cx="2071702" cy="461665"/>
          </a:xfrm>
          <a:prstGeom prst="rect">
            <a:avLst/>
          </a:prstGeom>
          <a:noFill/>
        </p:spPr>
        <p:txBody>
          <a:bodyPr wrap="square" rtlCol="0">
            <a:spAutoFit/>
          </a:bodyPr>
          <a:lstStyle/>
          <a:p>
            <a:r>
              <a:rPr lang="en-US" altLang="zh-CN" sz="2400" i="1" dirty="0" smtClean="0">
                <a:solidFill>
                  <a:srgbClr val="FF0000"/>
                </a:solidFill>
              </a:rPr>
              <a:t>absolutely love</a:t>
            </a:r>
            <a:endParaRPr lang="zh-CN" altLang="en-US" sz="2400" i="1" dirty="0">
              <a:solidFill>
                <a:srgbClr val="FF0000"/>
              </a:solidFill>
            </a:endParaRPr>
          </a:p>
        </p:txBody>
      </p:sp>
      <p:sp>
        <p:nvSpPr>
          <p:cNvPr id="21" name="TextBox 20"/>
          <p:cNvSpPr txBox="1"/>
          <p:nvPr/>
        </p:nvSpPr>
        <p:spPr>
          <a:xfrm>
            <a:off x="1857356" y="3538839"/>
            <a:ext cx="1428760" cy="461665"/>
          </a:xfrm>
          <a:prstGeom prst="rect">
            <a:avLst/>
          </a:prstGeom>
          <a:noFill/>
        </p:spPr>
        <p:txBody>
          <a:bodyPr wrap="square" rtlCol="0">
            <a:spAutoFit/>
          </a:bodyPr>
          <a:lstStyle/>
          <a:p>
            <a:r>
              <a:rPr lang="en-US" altLang="zh-CN" sz="2400" i="1" dirty="0" smtClean="0">
                <a:solidFill>
                  <a:srgbClr val="FF0000"/>
                </a:solidFill>
              </a:rPr>
              <a:t>don’t like</a:t>
            </a:r>
            <a:endParaRPr lang="zh-CN" altLang="en-US" sz="2400" i="1" dirty="0">
              <a:solidFill>
                <a:srgbClr val="FF0000"/>
              </a:solidFill>
            </a:endParaRPr>
          </a:p>
        </p:txBody>
      </p:sp>
      <p:sp>
        <p:nvSpPr>
          <p:cNvPr id="22" name="TextBox 21"/>
          <p:cNvSpPr txBox="1"/>
          <p:nvPr/>
        </p:nvSpPr>
        <p:spPr>
          <a:xfrm>
            <a:off x="1857356" y="2786058"/>
            <a:ext cx="2571768" cy="461665"/>
          </a:xfrm>
          <a:prstGeom prst="rect">
            <a:avLst/>
          </a:prstGeom>
          <a:noFill/>
        </p:spPr>
        <p:txBody>
          <a:bodyPr wrap="square" rtlCol="0">
            <a:spAutoFit/>
          </a:bodyPr>
          <a:lstStyle/>
          <a:p>
            <a:r>
              <a:rPr lang="en-US" altLang="zh-CN" sz="2400" i="1" dirty="0" smtClean="0">
                <a:solidFill>
                  <a:srgbClr val="FF0000"/>
                </a:solidFill>
              </a:rPr>
              <a:t>can’t stand</a:t>
            </a:r>
            <a:endParaRPr lang="zh-CN" altLang="en-US" sz="2400" i="1" dirty="0" smtClean="0">
              <a:solidFill>
                <a:srgbClr val="FF0000"/>
              </a:solidFill>
            </a:endParaRPr>
          </a:p>
        </p:txBody>
      </p:sp>
      <p:sp>
        <p:nvSpPr>
          <p:cNvPr id="23" name="TextBox 22"/>
          <p:cNvSpPr txBox="1"/>
          <p:nvPr/>
        </p:nvSpPr>
        <p:spPr>
          <a:xfrm>
            <a:off x="2285984" y="2428868"/>
            <a:ext cx="714380" cy="461665"/>
          </a:xfrm>
          <a:prstGeom prst="rect">
            <a:avLst/>
          </a:prstGeom>
          <a:noFill/>
        </p:spPr>
        <p:txBody>
          <a:bodyPr wrap="square" rtlCol="0">
            <a:spAutoFit/>
          </a:bodyPr>
          <a:lstStyle/>
          <a:p>
            <a:r>
              <a:rPr lang="en-US" altLang="zh-CN" sz="2400" i="1" dirty="0" smtClean="0">
                <a:solidFill>
                  <a:srgbClr val="FF0000"/>
                </a:solidFill>
              </a:rPr>
              <a:t>like</a:t>
            </a:r>
            <a:endParaRPr lang="zh-CN" altLang="en-US" sz="2400" i="1" dirty="0">
              <a:solidFill>
                <a:srgbClr val="FF0000"/>
              </a:solidFill>
            </a:endParaRPr>
          </a:p>
        </p:txBody>
      </p:sp>
      <p:grpSp>
        <p:nvGrpSpPr>
          <p:cNvPr id="24" name="组合 26"/>
          <p:cNvGrpSpPr/>
          <p:nvPr/>
        </p:nvGrpSpPr>
        <p:grpSpPr>
          <a:xfrm>
            <a:off x="785786" y="1951956"/>
            <a:ext cx="7429552" cy="476912"/>
            <a:chOff x="857224" y="1500174"/>
            <a:chExt cx="7072362" cy="476912"/>
          </a:xfrm>
        </p:grpSpPr>
        <p:sp>
          <p:nvSpPr>
            <p:cNvPr id="25" name="矩形 24"/>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26" name="TextBox 25"/>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and fill </a:t>
              </a:r>
              <a:r>
                <a:rPr lang="en-US" altLang="zh-CN" sz="2400" dirty="0" smtClean="0">
                  <a:latin typeface="Arial" pitchFamily="34" charset="0"/>
                  <a:cs typeface="Arial" pitchFamily="34" charset="0"/>
                </a:rPr>
                <a:t>in the </a:t>
              </a:r>
              <a:r>
                <a:rPr lang="en-US" altLang="zh-CN" sz="2400" dirty="0" smtClean="0">
                  <a:latin typeface="Arial" pitchFamily="34" charset="0"/>
                  <a:cs typeface="Arial" pitchFamily="34" charset="0"/>
                </a:rPr>
                <a:t>blanks.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Bottom)">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lide(fromBottom)">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slide(fromBottom)">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lide(fromBottom)">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Bottom)">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lide(fromBottom)">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slide(fromBottom)">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slide(fromBottom)">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lide(fromBottom)">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P spid="18" grpId="0"/>
      <p:bldP spid="19" grpId="0"/>
      <p:bldP spid="20" grpId="0"/>
      <p:bldP spid="21" grpId="0"/>
      <p:bldP spid="22" grpId="0"/>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714348" y="2037414"/>
          <a:ext cx="7715304" cy="853440"/>
        </p:xfrm>
        <a:graphic>
          <a:graphicData uri="http://schemas.openxmlformats.org/drawingml/2006/table">
            <a:tbl>
              <a:tblPr firstRow="1" bandRow="1">
                <a:tableStyleId>{F2DE63D5-997A-4646-A377-4702673A728D}</a:tableStyleId>
              </a:tblPr>
              <a:tblGrid>
                <a:gridCol w="7715304"/>
              </a:tblGrid>
              <a:tr h="320016">
                <a:tc>
                  <a:txBody>
                    <a:bodyPr/>
                    <a:lstStyle/>
                    <a:p>
                      <a:pPr algn="ctr"/>
                      <a:r>
                        <a:rPr lang="en-US" altLang="zh-CN" sz="2000" b="1" i="1" dirty="0" smtClean="0"/>
                        <a:t>Additional</a:t>
                      </a:r>
                      <a:r>
                        <a:rPr lang="en-US" altLang="zh-CN" sz="2000" b="1" i="1" baseline="0" dirty="0" smtClean="0"/>
                        <a:t> Tips</a:t>
                      </a:r>
                      <a:endParaRPr lang="zh-CN" altLang="en-US" sz="2000" b="1" i="1" dirty="0"/>
                    </a:p>
                  </a:txBody>
                  <a:tcPr/>
                </a:tc>
              </a:tr>
              <a:tr h="401059">
                <a:tc>
                  <a:txBody>
                    <a:bodyPr/>
                    <a:lstStyle/>
                    <a:p>
                      <a:pPr algn="ctr"/>
                      <a:r>
                        <a:rPr lang="en-US" altLang="zh-CN" sz="2400" b="1" kern="1200" dirty="0" smtClean="0">
                          <a:solidFill>
                            <a:schemeClr val="tx1"/>
                          </a:solidFill>
                          <a:latin typeface="+mn-lt"/>
                          <a:ea typeface="+mn-ea"/>
                          <a:cs typeface="+mn-cs"/>
                        </a:rPr>
                        <a:t>Expressing likes or dislikes</a:t>
                      </a:r>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0" name="表格 9"/>
          <p:cNvGraphicFramePr>
            <a:graphicFrameLocks noGrp="1"/>
          </p:cNvGraphicFramePr>
          <p:nvPr/>
        </p:nvGraphicFramePr>
        <p:xfrm>
          <a:off x="714348" y="2857496"/>
          <a:ext cx="7715304" cy="3698557"/>
        </p:xfrm>
        <a:graphic>
          <a:graphicData uri="http://schemas.openxmlformats.org/drawingml/2006/table">
            <a:tbl>
              <a:tblPr firstRow="1" bandRow="1">
                <a:tableStyleId>{F5AB1C69-6EDB-4FF4-983F-18BD219EF322}</a:tableStyleId>
              </a:tblPr>
              <a:tblGrid>
                <a:gridCol w="3000396"/>
                <a:gridCol w="4714908"/>
              </a:tblGrid>
              <a:tr h="467677">
                <a:tc>
                  <a:txBody>
                    <a:bodyPr/>
                    <a:lstStyle/>
                    <a:p>
                      <a:pPr algn="ctr"/>
                      <a:r>
                        <a:rPr lang="en-US" altLang="zh-CN" sz="2000" b="1" kern="1200" baseline="0" dirty="0" smtClean="0">
                          <a:solidFill>
                            <a:schemeClr val="lt1"/>
                          </a:solidFill>
                          <a:latin typeface="+mn-lt"/>
                          <a:ea typeface="+mn-ea"/>
                          <a:cs typeface="+mn-cs"/>
                        </a:rPr>
                        <a:t>Degrees of likes or dislikes</a:t>
                      </a:r>
                      <a:endParaRPr lang="zh-CN" altLang="en-US" sz="2000" dirty="0"/>
                    </a:p>
                  </a:txBody>
                  <a:tcPr/>
                </a:tc>
                <a:tc>
                  <a:txBody>
                    <a:bodyPr/>
                    <a:lstStyle/>
                    <a:p>
                      <a:pPr algn="ctr"/>
                      <a:r>
                        <a:rPr lang="en-US" altLang="zh-CN" sz="2000" dirty="0" smtClean="0"/>
                        <a:t>Expressions </a:t>
                      </a:r>
                      <a:endParaRPr lang="zh-CN" altLang="en-US" sz="2000" dirty="0"/>
                    </a:p>
                  </a:txBody>
                  <a:tcPr/>
                </a:tc>
              </a:tr>
              <a:tr h="379770">
                <a:tc>
                  <a:txBody>
                    <a:bodyPr/>
                    <a:lstStyle/>
                    <a:p>
                      <a:pPr algn="ctr"/>
                      <a:r>
                        <a:rPr lang="en-US" altLang="zh-CN" sz="2400" dirty="0" smtClean="0"/>
                        <a:t>love </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I love eating chocolate.</a:t>
                      </a:r>
                    </a:p>
                    <a:p>
                      <a:r>
                        <a:rPr lang="en-US" altLang="zh-CN" sz="2000" kern="1200" baseline="0" dirty="0" smtClean="0">
                          <a:solidFill>
                            <a:schemeClr val="dk1"/>
                          </a:solidFill>
                          <a:latin typeface="+mn-lt"/>
                          <a:ea typeface="+mn-ea"/>
                          <a:cs typeface="+mn-cs"/>
                        </a:rPr>
                        <a:t>• I adore hanging out with my friends.</a:t>
                      </a:r>
                    </a:p>
                    <a:p>
                      <a:r>
                        <a:rPr lang="en-US" altLang="zh-CN" sz="2000" kern="1200" baseline="0" dirty="0" smtClean="0">
                          <a:solidFill>
                            <a:schemeClr val="dk1"/>
                          </a:solidFill>
                          <a:latin typeface="+mn-lt"/>
                          <a:ea typeface="+mn-ea"/>
                          <a:cs typeface="+mn-cs"/>
                        </a:rPr>
                        <a:t>• He’s mad / crazy about basketball.</a:t>
                      </a:r>
                    </a:p>
                  </a:txBody>
                  <a:tcPr/>
                </a:tc>
              </a:tr>
              <a:tr h="379770">
                <a:tc>
                  <a:txBody>
                    <a:bodyPr/>
                    <a:lstStyle/>
                    <a:p>
                      <a:pPr algn="ctr"/>
                      <a:r>
                        <a:rPr lang="en-US" altLang="zh-CN" sz="2400" dirty="0" smtClean="0"/>
                        <a:t>like a lot</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She’s fond of / likes / really likes ice cream.</a:t>
                      </a:r>
                    </a:p>
                  </a:txBody>
                  <a:tcPr/>
                </a:tc>
              </a:tr>
              <a:tr h="379770">
                <a:tc>
                  <a:txBody>
                    <a:bodyPr/>
                    <a:lstStyle/>
                    <a:p>
                      <a:pPr algn="ctr"/>
                      <a:r>
                        <a:rPr lang="en-US" altLang="zh-CN" sz="2400" dirty="0" smtClean="0"/>
                        <a:t>like</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He (quite) likes playing computer games.</a:t>
                      </a:r>
                      <a:endParaRPr lang="zh-CN" altLang="en-US" sz="2000" dirty="0"/>
                    </a:p>
                  </a:txBody>
                  <a:tcPr/>
                </a:tc>
              </a:tr>
              <a:tr h="379770">
                <a:tc>
                  <a:txBody>
                    <a:bodyPr/>
                    <a:lstStyle/>
                    <a:p>
                      <a:pPr algn="ctr"/>
                      <a:r>
                        <a:rPr lang="en-US" altLang="zh-CN" sz="2400" kern="1200" baseline="0" dirty="0" smtClean="0">
                          <a:solidFill>
                            <a:schemeClr val="dk1"/>
                          </a:solidFill>
                          <a:latin typeface="+mn-lt"/>
                          <a:ea typeface="+mn-ea"/>
                          <a:cs typeface="+mn-cs"/>
                        </a:rPr>
                        <a:t>neither like nor dislike</a:t>
                      </a:r>
                      <a:endParaRPr lang="zh-CN" altLang="en-US" sz="2400" dirty="0"/>
                    </a:p>
                  </a:txBody>
                  <a:tcPr anchor="ctr"/>
                </a:tc>
                <a:tc>
                  <a:txBody>
                    <a:bodyPr/>
                    <a:lstStyle/>
                    <a:p>
                      <a:pPr marL="180000" indent="-180000"/>
                      <a:r>
                        <a:rPr lang="en-US" altLang="zh-CN" sz="2000" kern="1200" baseline="0" dirty="0" smtClean="0">
                          <a:solidFill>
                            <a:schemeClr val="dk1"/>
                          </a:solidFill>
                          <a:latin typeface="+mn-lt"/>
                          <a:ea typeface="+mn-ea"/>
                          <a:cs typeface="+mn-cs"/>
                        </a:rPr>
                        <a:t>• I don’t mind / don’t really care doing the laundry.</a:t>
                      </a:r>
                    </a:p>
                    <a:p>
                      <a:r>
                        <a:rPr lang="en-US" altLang="zh-CN" sz="2000" kern="1200" baseline="0" dirty="0" smtClean="0">
                          <a:solidFill>
                            <a:schemeClr val="dk1"/>
                          </a:solidFill>
                          <a:latin typeface="+mn-lt"/>
                          <a:ea typeface="+mn-ea"/>
                          <a:cs typeface="+mn-cs"/>
                        </a:rPr>
                        <a:t>• It’s all the same to me.</a:t>
                      </a:r>
                    </a:p>
                    <a:p>
                      <a:r>
                        <a:rPr lang="en-US" altLang="zh-CN" sz="2000" kern="1200" baseline="0" dirty="0" smtClean="0">
                          <a:solidFill>
                            <a:schemeClr val="dk1"/>
                          </a:solidFill>
                          <a:latin typeface="+mn-lt"/>
                          <a:ea typeface="+mn-ea"/>
                          <a:cs typeface="+mn-cs"/>
                        </a:rPr>
                        <a:t>• It makes no difference to me.</a:t>
                      </a:r>
                      <a:endParaRPr lang="zh-CN" altLang="en-US" sz="2000" dirty="0"/>
                    </a:p>
                  </a:txBody>
                  <a:tcPr/>
                </a:tc>
              </a:tr>
            </a:tbl>
          </a:graphicData>
        </a:graphic>
      </p:graphicFrame>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graphicFrame>
        <p:nvGraphicFramePr>
          <p:cNvPr id="12" name="表格 11"/>
          <p:cNvGraphicFramePr>
            <a:graphicFrameLocks noGrp="1"/>
          </p:cNvGraphicFramePr>
          <p:nvPr/>
        </p:nvGraphicFramePr>
        <p:xfrm>
          <a:off x="714348" y="2054554"/>
          <a:ext cx="7786742" cy="853440"/>
        </p:xfrm>
        <a:graphic>
          <a:graphicData uri="http://schemas.openxmlformats.org/drawingml/2006/table">
            <a:tbl>
              <a:tblPr firstRow="1" bandRow="1">
                <a:tableStyleId>{F2DE63D5-997A-4646-A377-4702673A728D}</a:tableStyleId>
              </a:tblPr>
              <a:tblGrid>
                <a:gridCol w="7786742"/>
              </a:tblGrid>
              <a:tr h="396240">
                <a:tc>
                  <a:txBody>
                    <a:bodyPr/>
                    <a:lstStyle/>
                    <a:p>
                      <a:pPr algn="ctr"/>
                      <a:r>
                        <a:rPr lang="en-US" altLang="zh-CN" sz="2000" b="1" i="1" dirty="0" smtClean="0"/>
                        <a:t>Additional</a:t>
                      </a:r>
                      <a:r>
                        <a:rPr lang="en-US" altLang="zh-CN" sz="2000" b="1" i="1" baseline="0" dirty="0" smtClean="0"/>
                        <a:t> Tips</a:t>
                      </a:r>
                      <a:endParaRPr lang="zh-CN" altLang="en-US" sz="2000" b="1" i="1" dirty="0"/>
                    </a:p>
                  </a:txBody>
                  <a:tcPr/>
                </a:tc>
              </a:tr>
              <a:tr h="457199">
                <a:tc>
                  <a:txBody>
                    <a:bodyPr/>
                    <a:lstStyle/>
                    <a:p>
                      <a:pPr algn="ctr"/>
                      <a:r>
                        <a:rPr lang="en-US" altLang="zh-CN" sz="2400" b="1" kern="1200" dirty="0" smtClean="0">
                          <a:solidFill>
                            <a:schemeClr val="tx1"/>
                          </a:solidFill>
                          <a:latin typeface="+mn-lt"/>
                          <a:ea typeface="+mn-ea"/>
                          <a:cs typeface="+mn-cs"/>
                        </a:rPr>
                        <a:t>Expressing likes or dislikes</a:t>
                      </a:r>
                    </a:p>
                  </a:txBody>
                  <a:tcPr/>
                </a:tc>
              </a:tr>
            </a:tbl>
          </a:graphicData>
        </a:graphic>
      </p:graphicFrame>
      <p:graphicFrame>
        <p:nvGraphicFramePr>
          <p:cNvPr id="13" name="表格 12"/>
          <p:cNvGraphicFramePr>
            <a:graphicFrameLocks noGrp="1"/>
          </p:cNvGraphicFramePr>
          <p:nvPr/>
        </p:nvGraphicFramePr>
        <p:xfrm>
          <a:off x="714348" y="2840372"/>
          <a:ext cx="7786742" cy="3446148"/>
        </p:xfrm>
        <a:graphic>
          <a:graphicData uri="http://schemas.openxmlformats.org/drawingml/2006/table">
            <a:tbl>
              <a:tblPr firstRow="1" bandRow="1">
                <a:tableStyleId>{F5AB1C69-6EDB-4FF4-983F-18BD219EF322}</a:tableStyleId>
              </a:tblPr>
              <a:tblGrid>
                <a:gridCol w="3000396"/>
                <a:gridCol w="4786346"/>
              </a:tblGrid>
              <a:tr h="428628">
                <a:tc>
                  <a:txBody>
                    <a:bodyPr/>
                    <a:lstStyle/>
                    <a:p>
                      <a:pPr algn="ctr"/>
                      <a:r>
                        <a:rPr lang="en-US" altLang="zh-CN" sz="2000" b="1" kern="1200" baseline="0" dirty="0" smtClean="0">
                          <a:solidFill>
                            <a:schemeClr val="lt1"/>
                          </a:solidFill>
                          <a:latin typeface="+mn-lt"/>
                          <a:ea typeface="+mn-ea"/>
                          <a:cs typeface="+mn-cs"/>
                        </a:rPr>
                        <a:t>Degrees of likes or dislikes</a:t>
                      </a:r>
                      <a:endParaRPr lang="zh-CN" altLang="en-US" sz="2000" dirty="0"/>
                    </a:p>
                  </a:txBody>
                  <a:tcPr/>
                </a:tc>
                <a:tc>
                  <a:txBody>
                    <a:bodyPr/>
                    <a:lstStyle/>
                    <a:p>
                      <a:pPr algn="ctr"/>
                      <a:r>
                        <a:rPr lang="en-US" altLang="zh-CN" sz="2000" dirty="0" smtClean="0"/>
                        <a:t>Expressions </a:t>
                      </a:r>
                      <a:endParaRPr lang="zh-CN" altLang="en-US" sz="2000" dirty="0"/>
                    </a:p>
                  </a:txBody>
                  <a:tcPr/>
                </a:tc>
              </a:tr>
              <a:tr h="384074">
                <a:tc>
                  <a:txBody>
                    <a:bodyPr/>
                    <a:lstStyle/>
                    <a:p>
                      <a:pPr algn="ctr"/>
                      <a:r>
                        <a:rPr lang="en-US" altLang="zh-CN" sz="2400" kern="1200" baseline="0" dirty="0" smtClean="0">
                          <a:solidFill>
                            <a:schemeClr val="dk1"/>
                          </a:solidFill>
                          <a:latin typeface="+mn-lt"/>
                          <a:ea typeface="+mn-ea"/>
                          <a:cs typeface="+mn-cs"/>
                        </a:rPr>
                        <a:t>dislike</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She doesn’t like/ dislike cooking very much.</a:t>
                      </a:r>
                    </a:p>
                    <a:p>
                      <a:r>
                        <a:rPr lang="en-US" altLang="zh-CN" sz="2000" kern="1200" baseline="0" dirty="0" smtClean="0">
                          <a:solidFill>
                            <a:schemeClr val="dk1"/>
                          </a:solidFill>
                          <a:latin typeface="+mn-lt"/>
                          <a:ea typeface="+mn-ea"/>
                          <a:cs typeface="+mn-cs"/>
                        </a:rPr>
                        <a:t>• He’s not very fond of Italian food.</a:t>
                      </a:r>
                    </a:p>
                    <a:p>
                      <a:r>
                        <a:rPr lang="en-US" altLang="zh-CN" sz="2000" kern="1200" baseline="0" dirty="0" smtClean="0">
                          <a:solidFill>
                            <a:schemeClr val="dk1"/>
                          </a:solidFill>
                          <a:latin typeface="+mn-lt"/>
                          <a:ea typeface="+mn-ea"/>
                          <a:cs typeface="+mn-cs"/>
                        </a:rPr>
                        <a:t>• He’s not a great fan of basketball.</a:t>
                      </a:r>
                    </a:p>
                    <a:p>
                      <a:r>
                        <a:rPr lang="en-US" altLang="zh-CN" sz="2000" kern="1200" baseline="0" dirty="0" smtClean="0">
                          <a:solidFill>
                            <a:schemeClr val="dk1"/>
                          </a:solidFill>
                          <a:latin typeface="+mn-lt"/>
                          <a:ea typeface="+mn-ea"/>
                          <a:cs typeface="+mn-cs"/>
                        </a:rPr>
                        <a:t>• Skiing isn’t really his thing.</a:t>
                      </a:r>
                    </a:p>
                  </a:txBody>
                  <a:tcPr/>
                </a:tc>
              </a:tr>
              <a:tr h="384074">
                <a:tc>
                  <a:txBody>
                    <a:bodyPr/>
                    <a:lstStyle/>
                    <a:p>
                      <a:pPr algn="ctr"/>
                      <a:r>
                        <a:rPr lang="en-US" altLang="zh-CN" sz="2400" kern="1200" baseline="0" dirty="0" smtClean="0">
                          <a:solidFill>
                            <a:schemeClr val="dk1"/>
                          </a:solidFill>
                          <a:latin typeface="+mn-lt"/>
                          <a:ea typeface="+mn-ea"/>
                          <a:cs typeface="+mn-cs"/>
                        </a:rPr>
                        <a:t>really dislike</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I don’t like sports at all.</a:t>
                      </a:r>
                    </a:p>
                    <a:p>
                      <a:r>
                        <a:rPr lang="en-US" altLang="zh-CN" sz="2000" kern="1200" baseline="0" dirty="0" smtClean="0">
                          <a:solidFill>
                            <a:schemeClr val="dk1"/>
                          </a:solidFill>
                          <a:latin typeface="+mn-lt"/>
                          <a:ea typeface="+mn-ea"/>
                          <a:cs typeface="+mn-cs"/>
                        </a:rPr>
                        <a:t>• He can’t stand his nagging wife.</a:t>
                      </a:r>
                    </a:p>
                    <a:p>
                      <a:r>
                        <a:rPr lang="en-US" altLang="zh-CN" sz="2000" kern="1200" baseline="0" dirty="0" smtClean="0">
                          <a:solidFill>
                            <a:schemeClr val="dk1"/>
                          </a:solidFill>
                          <a:latin typeface="+mn-lt"/>
                          <a:ea typeface="+mn-ea"/>
                          <a:cs typeface="+mn-cs"/>
                        </a:rPr>
                        <a:t>• She can’t bear cooking in a dirty kitchen.</a:t>
                      </a:r>
                      <a:endParaRPr lang="zh-CN" altLang="en-US" sz="2000" dirty="0"/>
                    </a:p>
                  </a:txBody>
                  <a:tcPr/>
                </a:tc>
              </a:tr>
              <a:tr h="612478">
                <a:tc>
                  <a:txBody>
                    <a:bodyPr/>
                    <a:lstStyle/>
                    <a:p>
                      <a:pPr algn="ctr"/>
                      <a:r>
                        <a:rPr lang="en-US" altLang="zh-CN" sz="2400" kern="1200" baseline="0" dirty="0" smtClean="0">
                          <a:solidFill>
                            <a:schemeClr val="dk1"/>
                          </a:solidFill>
                          <a:latin typeface="+mn-lt"/>
                          <a:ea typeface="+mn-ea"/>
                          <a:cs typeface="+mn-cs"/>
                        </a:rPr>
                        <a:t>hate</a:t>
                      </a:r>
                      <a:endParaRPr lang="zh-CN" altLang="en-US" sz="2400" dirty="0"/>
                    </a:p>
                  </a:txBody>
                  <a:tcPr anchor="ctr"/>
                </a:tc>
                <a:tc>
                  <a:txBody>
                    <a:bodyPr/>
                    <a:lstStyle/>
                    <a:p>
                      <a:r>
                        <a:rPr lang="en-US" altLang="zh-CN" sz="2000" kern="1200" baseline="0" dirty="0" smtClean="0">
                          <a:solidFill>
                            <a:schemeClr val="dk1"/>
                          </a:solidFill>
                          <a:latin typeface="+mn-lt"/>
                          <a:ea typeface="+mn-ea"/>
                          <a:cs typeface="+mn-cs"/>
                        </a:rPr>
                        <a:t>• I hate / detest crowded buses.</a:t>
                      </a:r>
                    </a:p>
                    <a:p>
                      <a:r>
                        <a:rPr lang="en-US" altLang="zh-CN" sz="2000" kern="1200" baseline="0" dirty="0" smtClean="0">
                          <a:solidFill>
                            <a:schemeClr val="dk1"/>
                          </a:solidFill>
                          <a:latin typeface="+mn-lt"/>
                          <a:ea typeface="+mn-ea"/>
                          <a:cs typeface="+mn-cs"/>
                        </a:rPr>
                        <a:t>• She loathes garlic.</a:t>
                      </a:r>
                      <a:endParaRPr lang="zh-CN" altLang="en-US" sz="2000" dirty="0"/>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1" name="TextBox 10"/>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428868"/>
            <a:ext cx="6643734" cy="4154984"/>
          </a:xfrm>
          <a:prstGeom prst="rect">
            <a:avLst/>
          </a:prstGeom>
          <a:noFill/>
          <a:ln>
            <a:solidFill>
              <a:schemeClr val="tx1"/>
            </a:solidFill>
          </a:ln>
        </p:spPr>
        <p:txBody>
          <a:bodyPr wrap="square" rtlCol="0">
            <a:spAutoFit/>
          </a:bodyPr>
          <a:lstStyle/>
          <a:p>
            <a:r>
              <a:rPr lang="en-US" altLang="zh-CN" sz="2400" b="1" dirty="0" smtClean="0"/>
              <a:t>Situation 1</a:t>
            </a:r>
          </a:p>
          <a:p>
            <a:r>
              <a:rPr lang="en-US" altLang="zh-CN" sz="2400" dirty="0" smtClean="0">
                <a:solidFill>
                  <a:srgbClr val="993300"/>
                </a:solidFill>
              </a:rPr>
              <a:t>Talking about hobbies</a:t>
            </a:r>
          </a:p>
          <a:p>
            <a:r>
              <a:rPr lang="en-US" altLang="zh-CN" sz="2400" i="1" dirty="0" smtClean="0">
                <a:solidFill>
                  <a:srgbClr val="FF0000"/>
                </a:solidFill>
              </a:rPr>
              <a:t>A: Do you like dancing?</a:t>
            </a:r>
          </a:p>
          <a:p>
            <a:r>
              <a:rPr lang="en-US" altLang="zh-CN" sz="2400" i="1" dirty="0" smtClean="0"/>
              <a:t>B: I’m mad about disco, and you?</a:t>
            </a:r>
          </a:p>
          <a:p>
            <a:r>
              <a:rPr lang="en-US" altLang="zh-CN" sz="2400" i="1" dirty="0" smtClean="0">
                <a:solidFill>
                  <a:srgbClr val="FF0000"/>
                </a:solidFill>
              </a:rPr>
              <a:t>A: No, I don’t. </a:t>
            </a:r>
            <a:r>
              <a:rPr lang="en-US" altLang="zh-CN" sz="2400" i="1" dirty="0" smtClean="0">
                <a:solidFill>
                  <a:srgbClr val="FF0000"/>
                </a:solidFill>
              </a:rPr>
              <a:t>I’m sick of </a:t>
            </a:r>
            <a:r>
              <a:rPr lang="en-US" altLang="zh-CN" sz="2400" i="1" dirty="0" smtClean="0">
                <a:solidFill>
                  <a:srgbClr val="FF0000"/>
                </a:solidFill>
              </a:rPr>
              <a:t>dancing.</a:t>
            </a:r>
          </a:p>
          <a:p>
            <a:r>
              <a:rPr lang="en-US" altLang="zh-CN" sz="2400" i="1" dirty="0" smtClean="0"/>
              <a:t>B: What about sports?</a:t>
            </a:r>
          </a:p>
          <a:p>
            <a:r>
              <a:rPr lang="en-US" altLang="zh-CN" sz="2400" i="1" dirty="0" smtClean="0">
                <a:solidFill>
                  <a:srgbClr val="FF0000"/>
                </a:solidFill>
              </a:rPr>
              <a:t>A: I love doing sports. I like skiing. How about you?</a:t>
            </a:r>
          </a:p>
          <a:p>
            <a:r>
              <a:rPr lang="en-US" altLang="zh-CN" sz="2400" i="1" dirty="0" smtClean="0"/>
              <a:t>B: I hate skiing.</a:t>
            </a:r>
          </a:p>
          <a:p>
            <a:r>
              <a:rPr lang="en-US" altLang="zh-CN" sz="2400" i="1" dirty="0" smtClean="0">
                <a:solidFill>
                  <a:srgbClr val="FF0000"/>
                </a:solidFill>
              </a:rPr>
              <a:t>A: Do you like swimming?</a:t>
            </a:r>
          </a:p>
          <a:p>
            <a:r>
              <a:rPr lang="en-US" altLang="zh-CN" sz="2400" i="1" dirty="0" smtClean="0"/>
              <a:t>B: No, </a:t>
            </a:r>
            <a:r>
              <a:rPr lang="en-US" altLang="zh-CN" sz="2400" i="1" dirty="0" smtClean="0"/>
              <a:t>I’m fed up with </a:t>
            </a:r>
            <a:r>
              <a:rPr lang="en-US" altLang="zh-CN" sz="2400" i="1" dirty="0" smtClean="0"/>
              <a:t>it.</a:t>
            </a:r>
          </a:p>
          <a:p>
            <a:r>
              <a:rPr lang="en-US" altLang="zh-CN" sz="2400" i="1" dirty="0" smtClean="0">
                <a:solidFill>
                  <a:srgbClr val="FF0000"/>
                </a:solidFill>
              </a:rPr>
              <a:t>A: So am I.</a:t>
            </a:r>
            <a:endParaRPr lang="en-US" altLang="zh-CN" sz="2000" i="1" dirty="0" smtClean="0">
              <a:solidFill>
                <a:srgbClr val="FF0000"/>
              </a:solidFill>
            </a:endParaRPr>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animEffect transition="in" filter="fade">
                                      <p:cBhvr>
                                        <p:cTn id="12" dur="500"/>
                                        <p:tgtEl>
                                          <p:spTgt spid="10">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slide(fromBottom)">
                                      <p:cBhvr>
                                        <p:cTn id="25" dur="500"/>
                                        <p:tgtEl>
                                          <p:spTgt spid="10">
                                            <p:txEl>
                                              <p:pRg st="2" end="2"/>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slide(fromBottom)">
                                      <p:cBhvr>
                                        <p:cTn id="28" dur="500"/>
                                        <p:tgtEl>
                                          <p:spTgt spid="10">
                                            <p:txEl>
                                              <p:pRg st="3" end="3"/>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slide(fromBottom)">
                                      <p:cBhvr>
                                        <p:cTn id="31" dur="500"/>
                                        <p:tgtEl>
                                          <p:spTgt spid="10">
                                            <p:txEl>
                                              <p:pRg st="4" end="4"/>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slide(fromBottom)">
                                      <p:cBhvr>
                                        <p:cTn id="34" dur="500"/>
                                        <p:tgtEl>
                                          <p:spTgt spid="10">
                                            <p:txEl>
                                              <p:pRg st="5" end="5"/>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slide(fromBottom)">
                                      <p:cBhvr>
                                        <p:cTn id="37" dur="500"/>
                                        <p:tgtEl>
                                          <p:spTgt spid="10">
                                            <p:txEl>
                                              <p:pRg st="6" end="6"/>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slide(fromBottom)">
                                      <p:cBhvr>
                                        <p:cTn id="40" dur="500"/>
                                        <p:tgtEl>
                                          <p:spTgt spid="10">
                                            <p:txEl>
                                              <p:pRg st="7" end="7"/>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Effect transition="in" filter="slide(fromBottom)">
                                      <p:cBhvr>
                                        <p:cTn id="43" dur="500"/>
                                        <p:tgtEl>
                                          <p:spTgt spid="10">
                                            <p:txEl>
                                              <p:pRg st="8" end="8"/>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0">
                                            <p:txEl>
                                              <p:pRg st="9" end="9"/>
                                            </p:txEl>
                                          </p:spTgt>
                                        </p:tgtEl>
                                        <p:attrNameLst>
                                          <p:attrName>style.visibility</p:attrName>
                                        </p:attrNameLst>
                                      </p:cBhvr>
                                      <p:to>
                                        <p:strVal val="visible"/>
                                      </p:to>
                                    </p:set>
                                    <p:animEffect transition="in" filter="slide(fromBottom)">
                                      <p:cBhvr>
                                        <p:cTn id="46" dur="500"/>
                                        <p:tgtEl>
                                          <p:spTgt spid="10">
                                            <p:txEl>
                                              <p:pRg st="9" end="9"/>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10">
                                            <p:txEl>
                                              <p:pRg st="10" end="10"/>
                                            </p:txEl>
                                          </p:spTgt>
                                        </p:tgtEl>
                                        <p:attrNameLst>
                                          <p:attrName>style.visibility</p:attrName>
                                        </p:attrNameLst>
                                      </p:cBhvr>
                                      <p:to>
                                        <p:strVal val="visible"/>
                                      </p:to>
                                    </p:set>
                                    <p:animEffect transition="in" filter="slide(fromBottom)">
                                      <p:cBhvr>
                                        <p:cTn id="49"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000240"/>
            <a:ext cx="7072362" cy="461665"/>
            <a:chOff x="857224" y="1500174"/>
            <a:chExt cx="7072362" cy="461665"/>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71744"/>
            <a:ext cx="7286676" cy="3272691"/>
          </a:xfrm>
          <a:prstGeom prst="rect">
            <a:avLst/>
          </a:prstGeom>
          <a:noFill/>
          <a:ln>
            <a:solidFill>
              <a:schemeClr val="tx1"/>
            </a:solidFill>
          </a:ln>
        </p:spPr>
        <p:txBody>
          <a:bodyPr wrap="square" rtlCol="0">
            <a:spAutoFit/>
          </a:bodyPr>
          <a:lstStyle/>
          <a:p>
            <a:pPr>
              <a:lnSpc>
                <a:spcPts val="2800"/>
              </a:lnSpc>
            </a:pPr>
            <a:r>
              <a:rPr lang="en-US" altLang="zh-CN" sz="2400" b="1" dirty="0" smtClean="0"/>
              <a:t>Situation 2</a:t>
            </a:r>
          </a:p>
          <a:p>
            <a:pPr>
              <a:lnSpc>
                <a:spcPts val="2800"/>
              </a:lnSpc>
            </a:pPr>
            <a:r>
              <a:rPr lang="en-US" altLang="zh-CN" sz="2400" dirty="0" smtClean="0">
                <a:solidFill>
                  <a:srgbClr val="993300"/>
                </a:solidFill>
              </a:rPr>
              <a:t>Talking about movies</a:t>
            </a:r>
          </a:p>
          <a:p>
            <a:pPr marL="288000" indent="-457200">
              <a:lnSpc>
                <a:spcPts val="3200"/>
              </a:lnSpc>
            </a:pPr>
            <a:r>
              <a:rPr lang="en-US" altLang="zh-CN" sz="2400" i="1" dirty="0" smtClean="0">
                <a:solidFill>
                  <a:srgbClr val="FF0000"/>
                </a:solidFill>
              </a:rPr>
              <a:t>A: Hey, Kathy. I’m thinking about renting a movie for tonight’s party, and I want to know what kind of movies you like.</a:t>
            </a:r>
          </a:p>
          <a:p>
            <a:pPr marL="288000" indent="-457200">
              <a:lnSpc>
                <a:spcPts val="3200"/>
              </a:lnSpc>
            </a:pPr>
            <a:r>
              <a:rPr lang="en-US" altLang="zh-CN" sz="2400" i="1" dirty="0" smtClean="0"/>
              <a:t>B: OK. What kind of movies do you have in mind?</a:t>
            </a:r>
          </a:p>
          <a:p>
            <a:pPr marL="288000" indent="-457200">
              <a:lnSpc>
                <a:spcPts val="3200"/>
              </a:lnSpc>
            </a:pPr>
            <a:r>
              <a:rPr lang="en-US" altLang="zh-CN" sz="2400" i="1" dirty="0" smtClean="0">
                <a:solidFill>
                  <a:srgbClr val="FF0000"/>
                </a:solidFill>
              </a:rPr>
              <a:t>A: Well, what about action movies?</a:t>
            </a:r>
          </a:p>
          <a:p>
            <a:pPr marL="288000" indent="-457200">
              <a:lnSpc>
                <a:spcPts val="3200"/>
              </a:lnSpc>
            </a:pPr>
            <a:r>
              <a:rPr lang="en-US" altLang="zh-CN" sz="2400" i="1" dirty="0" smtClean="0"/>
              <a:t>B: Ah, I’m sick of action movies. Too much violence.</a:t>
            </a:r>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4" name="TextBox 13"/>
          <p:cNvSpPr txBox="1"/>
          <p:nvPr/>
        </p:nvSpPr>
        <p:spPr>
          <a:xfrm>
            <a:off x="5929322" y="5929330"/>
            <a:ext cx="2357454" cy="461665"/>
          </a:xfrm>
          <a:prstGeom prst="rect">
            <a:avLst/>
          </a:prstGeom>
          <a:noFill/>
        </p:spPr>
        <p:txBody>
          <a:bodyPr wrap="square" rtlCol="0">
            <a:spAutoFit/>
          </a:bodyPr>
          <a:lstStyle/>
          <a:p>
            <a:r>
              <a:rPr lang="en-US" altLang="zh-CN" sz="2400" i="1" dirty="0" smtClean="0">
                <a:solidFill>
                  <a:srgbClr val="A45200"/>
                </a:solidFill>
              </a:rPr>
              <a:t>(To be continued)</a:t>
            </a:r>
            <a:endParaRPr lang="zh-CN" altLang="en-US" i="1" dirty="0">
              <a:solidFill>
                <a:srgbClr val="A452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slide(fromBottom)">
                                      <p:cBhvr>
                                        <p:cTn id="20" dur="500"/>
                                        <p:tgtEl>
                                          <p:spTgt spid="10">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slide(fromBottom)">
                                      <p:cBhvr>
                                        <p:cTn id="23" dur="500"/>
                                        <p:tgtEl>
                                          <p:spTgt spid="10">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slide(fromBottom)">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slide(fromBottom)">
                                      <p:cBhvr>
                                        <p:cTn id="29" dur="500"/>
                                        <p:tgtEl>
                                          <p:spTgt spid="10">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4" presetClass="entr" presetSubtype="0" fill="hold" grpId="0" nodeType="clickEffect">
                                  <p:stCondLst>
                                    <p:cond delay="0"/>
                                  </p:stCondLst>
                                  <p:iterate type="lt">
                                    <p:tmPct val="0"/>
                                  </p:iterate>
                                  <p:childTnLst>
                                    <p:set>
                                      <p:cBhvr>
                                        <p:cTn id="33" dur="1" fill="hold">
                                          <p:stCondLst>
                                            <p:cond delay="0"/>
                                          </p:stCondLst>
                                        </p:cTn>
                                        <p:tgtEl>
                                          <p:spTgt spid="14"/>
                                        </p:tgtEl>
                                        <p:attrNameLst>
                                          <p:attrName>style.visibility</p:attrName>
                                        </p:attrNameLst>
                                      </p:cBhvr>
                                      <p:to>
                                        <p:strVal val="visible"/>
                                      </p:to>
                                    </p:set>
                                    <p:anim from="(-#ppt_w/2)" to="(#ppt_x)" calcmode="lin" valueType="num">
                                      <p:cBhvr>
                                        <p:cTn id="34" dur="600" fill="hold">
                                          <p:stCondLst>
                                            <p:cond delay="0"/>
                                          </p:stCondLst>
                                        </p:cTn>
                                        <p:tgtEl>
                                          <p:spTgt spid="14"/>
                                        </p:tgtEl>
                                        <p:attrNameLst>
                                          <p:attrName>ppt_x</p:attrName>
                                        </p:attrNameLst>
                                      </p:cBhvr>
                                    </p:anim>
                                    <p:anim from="0" to="-1.0" calcmode="lin" valueType="num">
                                      <p:cBhvr>
                                        <p:cTn id="35" dur="200" decel="50000" autoRev="1" fill="hold">
                                          <p:stCondLst>
                                            <p:cond delay="600"/>
                                          </p:stCondLst>
                                        </p:cTn>
                                        <p:tgtEl>
                                          <p:spTgt spid="14"/>
                                        </p:tgtEl>
                                        <p:attrNameLst>
                                          <p:attrName>xshear</p:attrName>
                                        </p:attrNameLst>
                                      </p:cBhvr>
                                    </p:anim>
                                    <p:animScale>
                                      <p:cBhvr>
                                        <p:cTn id="36" dur="200" decel="100000" autoRev="1" fill="hold">
                                          <p:stCondLst>
                                            <p:cond delay="600"/>
                                          </p:stCondLst>
                                        </p:cTn>
                                        <p:tgtEl>
                                          <p:spTgt spid="14"/>
                                        </p:tgtEl>
                                      </p:cBhvr>
                                      <p:from x="100000" y="100000"/>
                                      <p:to x="80000" y="100000"/>
                                    </p:animScale>
                                    <p:anim by="(#ppt_h/3+#ppt_w*0.1)" calcmode="lin" valueType="num">
                                      <p:cBhvr additive="sum">
                                        <p:cTn id="37" dur="200" decel="100000" autoRev="1" fill="hold">
                                          <p:stCondLst>
                                            <p:cond delay="600"/>
                                          </p:stCondLst>
                                        </p:cTn>
                                        <p:tgtEl>
                                          <p:spTgt spid="1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8" name="图片 7"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4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28802"/>
            <a:ext cx="7072362" cy="461665"/>
            <a:chOff x="857224" y="1500174"/>
            <a:chExt cx="7072362" cy="461665"/>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00306"/>
            <a:ext cx="7000924" cy="3995966"/>
          </a:xfrm>
          <a:prstGeom prst="rect">
            <a:avLst/>
          </a:prstGeom>
          <a:noFill/>
          <a:ln>
            <a:solidFill>
              <a:schemeClr val="tx1"/>
            </a:solidFill>
          </a:ln>
        </p:spPr>
        <p:txBody>
          <a:bodyPr wrap="square" rtlCol="0">
            <a:spAutoFit/>
          </a:bodyPr>
          <a:lstStyle/>
          <a:p>
            <a:pPr>
              <a:lnSpc>
                <a:spcPts val="2800"/>
              </a:lnSpc>
            </a:pPr>
            <a:r>
              <a:rPr lang="en-US" altLang="zh-CN" sz="2400" b="1" dirty="0" smtClean="0"/>
              <a:t>Situation 2</a:t>
            </a:r>
          </a:p>
          <a:p>
            <a:pPr>
              <a:lnSpc>
                <a:spcPts val="2800"/>
              </a:lnSpc>
            </a:pPr>
            <a:r>
              <a:rPr lang="en-US" altLang="zh-CN" sz="2400" dirty="0" smtClean="0">
                <a:solidFill>
                  <a:srgbClr val="993300"/>
                </a:solidFill>
              </a:rPr>
              <a:t>Talking about movies</a:t>
            </a:r>
          </a:p>
          <a:p>
            <a:pPr marL="288000" indent="-457200">
              <a:spcBef>
                <a:spcPts val="1800"/>
              </a:spcBef>
            </a:pPr>
            <a:r>
              <a:rPr lang="en-US" altLang="zh-CN" sz="2400" i="1" dirty="0" smtClean="0">
                <a:solidFill>
                  <a:srgbClr val="FF0000"/>
                </a:solidFill>
              </a:rPr>
              <a:t>A: OK, do you like comedies?</a:t>
            </a:r>
          </a:p>
          <a:p>
            <a:pPr marL="288000" indent="-457200"/>
            <a:r>
              <a:rPr lang="en-US" altLang="zh-CN" sz="2400" i="1" dirty="0" smtClean="0"/>
              <a:t>B: Yeah</a:t>
            </a:r>
            <a:r>
              <a:rPr lang="en-US" altLang="zh-CN" sz="2400" i="1" dirty="0" smtClean="0"/>
              <a:t>, I’m keen on </a:t>
            </a:r>
            <a:r>
              <a:rPr lang="en-US" altLang="zh-CN" sz="2400" i="1" dirty="0" smtClean="0"/>
              <a:t>comedies.</a:t>
            </a:r>
          </a:p>
          <a:p>
            <a:pPr marL="288000" indent="-457200"/>
            <a:r>
              <a:rPr lang="en-US" altLang="zh-CN" sz="2400" i="1" dirty="0" smtClean="0">
                <a:solidFill>
                  <a:srgbClr val="FF0000"/>
                </a:solidFill>
              </a:rPr>
              <a:t>A: Fine. Well, what do you think of horror movies or love stories?</a:t>
            </a:r>
          </a:p>
          <a:p>
            <a:pPr marL="288000" indent="-457200"/>
            <a:r>
              <a:rPr lang="en-US" altLang="zh-CN" sz="2400" i="1" dirty="0" smtClean="0"/>
              <a:t>B: Uh ... </a:t>
            </a:r>
            <a:r>
              <a:rPr lang="en-US" altLang="zh-CN" sz="2400" i="1" dirty="0" smtClean="0"/>
              <a:t>I’m not really crazy about horror movies or love stories. But I’m really mad about </a:t>
            </a:r>
            <a:r>
              <a:rPr lang="en-US" altLang="zh-CN" sz="2400" i="1" dirty="0" smtClean="0"/>
              <a:t>Hollywood movies.</a:t>
            </a:r>
          </a:p>
          <a:p>
            <a:pPr marL="288000" indent="-457200"/>
            <a:r>
              <a:rPr lang="en-US" altLang="zh-CN" sz="2400" i="1" dirty="0" smtClean="0">
                <a:solidFill>
                  <a:srgbClr val="FF0000"/>
                </a:solidFill>
              </a:rPr>
              <a:t>A: OK. I’ll go to the video store and see what I can find.</a:t>
            </a:r>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slide(fromBottom)">
                                      <p:cBhvr>
                                        <p:cTn id="20" dur="500"/>
                                        <p:tgtEl>
                                          <p:spTgt spid="10">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slide(fromBottom)">
                                      <p:cBhvr>
                                        <p:cTn id="23" dur="500"/>
                                        <p:tgtEl>
                                          <p:spTgt spid="10">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slide(fromBottom)">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slide(fromBottom)">
                                      <p:cBhvr>
                                        <p:cTn id="29" dur="500"/>
                                        <p:tgtEl>
                                          <p:spTgt spid="10">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slide(fromBottom)">
                                      <p:cBhvr>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complete the following sentences.</a:t>
              </a: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7" name="TextBox 16"/>
          <p:cNvSpPr txBox="1"/>
          <p:nvPr/>
        </p:nvSpPr>
        <p:spPr>
          <a:xfrm>
            <a:off x="928662" y="857232"/>
            <a:ext cx="7000924" cy="923330"/>
          </a:xfrm>
          <a:prstGeom prst="rect">
            <a:avLst/>
          </a:prstGeom>
          <a:noFill/>
        </p:spPr>
        <p:txBody>
          <a:bodyPr wrap="square" rtlCol="0">
            <a:spAutoFit/>
          </a:bodyPr>
          <a:lstStyle/>
          <a:p>
            <a:endParaRPr lang="zh-CN" altLang="en-US" dirty="0" smtClean="0"/>
          </a:p>
          <a:p>
            <a:endParaRPr lang="zh-CN" altLang="en-US" dirty="0" smtClean="0"/>
          </a:p>
          <a:p>
            <a:endParaRPr lang="zh-CN" altLang="en-US" dirty="0"/>
          </a:p>
        </p:txBody>
      </p:sp>
      <p:sp>
        <p:nvSpPr>
          <p:cNvPr id="12" name="矩形 11"/>
          <p:cNvSpPr/>
          <p:nvPr/>
        </p:nvSpPr>
        <p:spPr>
          <a:xfrm>
            <a:off x="1000100" y="2857496"/>
            <a:ext cx="6858048" cy="3046988"/>
          </a:xfrm>
          <a:prstGeom prst="rect">
            <a:avLst/>
          </a:prstGeom>
        </p:spPr>
        <p:txBody>
          <a:bodyPr wrap="square">
            <a:spAutoFit/>
          </a:bodyPr>
          <a:lstStyle/>
          <a:p>
            <a:pPr marL="216000" indent="-360000"/>
            <a:r>
              <a:rPr lang="en-US" altLang="zh-CN" sz="2400" dirty="0" smtClean="0"/>
              <a:t>1 We want to make interesting cakes 1)________ like animals or trains or 2) ________.</a:t>
            </a:r>
          </a:p>
          <a:p>
            <a:pPr marL="216000" indent="-360000"/>
            <a:r>
              <a:rPr lang="en-US" altLang="zh-CN" sz="2400" dirty="0" smtClean="0"/>
              <a:t>2 We’ll also make the cake 3)________, by writing your name or a 4)_______________ on it.</a:t>
            </a:r>
          </a:p>
          <a:p>
            <a:pPr marL="216000" indent="-360000"/>
            <a:r>
              <a:rPr lang="en-US" altLang="zh-CN" sz="2400" dirty="0" smtClean="0"/>
              <a:t>3 We don’t need very much to start our business, because we can make the cakes 5)_________.</a:t>
            </a:r>
          </a:p>
          <a:p>
            <a:pPr marL="216000" indent="-360000"/>
            <a:r>
              <a:rPr lang="en-US" altLang="zh-CN" sz="2400" dirty="0" smtClean="0"/>
              <a:t>4 We need to advertise in schools and have a 6)_________________ with lots of colorful photos.</a:t>
            </a:r>
            <a:endParaRPr lang="zh-CN" altLang="en-US" sz="2400" dirty="0"/>
          </a:p>
        </p:txBody>
      </p:sp>
      <p:sp>
        <p:nvSpPr>
          <p:cNvPr id="13" name="TextBox 12"/>
          <p:cNvSpPr txBox="1"/>
          <p:nvPr/>
        </p:nvSpPr>
        <p:spPr>
          <a:xfrm>
            <a:off x="1714480" y="5429264"/>
            <a:ext cx="2857520" cy="461665"/>
          </a:xfrm>
          <a:prstGeom prst="rect">
            <a:avLst/>
          </a:prstGeom>
          <a:noFill/>
        </p:spPr>
        <p:txBody>
          <a:bodyPr wrap="square" rtlCol="0">
            <a:spAutoFit/>
          </a:bodyPr>
          <a:lstStyle/>
          <a:p>
            <a:r>
              <a:rPr lang="en-US" altLang="zh-CN" sz="2400" i="1" dirty="0" smtClean="0">
                <a:solidFill>
                  <a:srgbClr val="FF0000"/>
                </a:solidFill>
              </a:rPr>
              <a:t>beautiful website</a:t>
            </a:r>
            <a:endParaRPr lang="zh-CN" altLang="en-US" sz="2400" i="1" dirty="0" smtClean="0">
              <a:solidFill>
                <a:srgbClr val="FF0000"/>
              </a:solidFill>
            </a:endParaRPr>
          </a:p>
        </p:txBody>
      </p:sp>
      <p:sp>
        <p:nvSpPr>
          <p:cNvPr id="14" name="TextBox 13"/>
          <p:cNvSpPr txBox="1"/>
          <p:nvPr/>
        </p:nvSpPr>
        <p:spPr>
          <a:xfrm>
            <a:off x="5572132" y="4689484"/>
            <a:ext cx="1428760" cy="461665"/>
          </a:xfrm>
          <a:prstGeom prst="rect">
            <a:avLst/>
          </a:prstGeom>
          <a:noFill/>
        </p:spPr>
        <p:txBody>
          <a:bodyPr wrap="square" rtlCol="0">
            <a:spAutoFit/>
          </a:bodyPr>
          <a:lstStyle/>
          <a:p>
            <a:r>
              <a:rPr lang="en-US" altLang="zh-CN" sz="2400" i="1" dirty="0" smtClean="0">
                <a:solidFill>
                  <a:srgbClr val="FF0000"/>
                </a:solidFill>
              </a:rPr>
              <a:t>at home</a:t>
            </a:r>
            <a:endParaRPr lang="zh-CN" altLang="en-US" sz="2400" i="1" dirty="0" smtClean="0">
              <a:solidFill>
                <a:srgbClr val="FF0000"/>
              </a:solidFill>
            </a:endParaRPr>
          </a:p>
        </p:txBody>
      </p:sp>
      <p:sp>
        <p:nvSpPr>
          <p:cNvPr id="15" name="TextBox 14"/>
          <p:cNvSpPr txBox="1"/>
          <p:nvPr/>
        </p:nvSpPr>
        <p:spPr>
          <a:xfrm>
            <a:off x="3500430" y="3929066"/>
            <a:ext cx="2357454" cy="461665"/>
          </a:xfrm>
          <a:prstGeom prst="rect">
            <a:avLst/>
          </a:prstGeom>
          <a:noFill/>
        </p:spPr>
        <p:txBody>
          <a:bodyPr wrap="square" rtlCol="0">
            <a:spAutoFit/>
          </a:bodyPr>
          <a:lstStyle/>
          <a:p>
            <a:r>
              <a:rPr lang="en-US" altLang="zh-CN" sz="2400" i="1" dirty="0" smtClean="0">
                <a:solidFill>
                  <a:srgbClr val="FF0000"/>
                </a:solidFill>
              </a:rPr>
              <a:t>special message</a:t>
            </a:r>
            <a:endParaRPr lang="zh-CN" altLang="en-US" sz="2400" i="1" dirty="0" smtClean="0">
              <a:solidFill>
                <a:srgbClr val="FF0000"/>
              </a:solidFill>
            </a:endParaRPr>
          </a:p>
        </p:txBody>
      </p:sp>
      <p:sp>
        <p:nvSpPr>
          <p:cNvPr id="16" name="TextBox 15"/>
          <p:cNvSpPr txBox="1"/>
          <p:nvPr/>
        </p:nvSpPr>
        <p:spPr>
          <a:xfrm>
            <a:off x="4143372" y="3214686"/>
            <a:ext cx="1071570" cy="461665"/>
          </a:xfrm>
          <a:prstGeom prst="rect">
            <a:avLst/>
          </a:prstGeom>
          <a:noFill/>
        </p:spPr>
        <p:txBody>
          <a:bodyPr wrap="square" rtlCol="0">
            <a:spAutoFit/>
          </a:bodyPr>
          <a:lstStyle/>
          <a:p>
            <a:r>
              <a:rPr lang="en-US" altLang="zh-CN" sz="2400" i="1" dirty="0" smtClean="0">
                <a:solidFill>
                  <a:srgbClr val="FF0000"/>
                </a:solidFill>
              </a:rPr>
              <a:t>faces</a:t>
            </a:r>
            <a:endParaRPr lang="zh-CN" altLang="en-US" sz="2400" i="1" dirty="0">
              <a:solidFill>
                <a:srgbClr val="FF0000"/>
              </a:solidFill>
            </a:endParaRPr>
          </a:p>
        </p:txBody>
      </p:sp>
      <p:sp>
        <p:nvSpPr>
          <p:cNvPr id="19" name="TextBox 18"/>
          <p:cNvSpPr txBox="1"/>
          <p:nvPr/>
        </p:nvSpPr>
        <p:spPr>
          <a:xfrm>
            <a:off x="4643438" y="3571876"/>
            <a:ext cx="1428760" cy="461665"/>
          </a:xfrm>
          <a:prstGeom prst="rect">
            <a:avLst/>
          </a:prstGeom>
          <a:noFill/>
        </p:spPr>
        <p:txBody>
          <a:bodyPr wrap="square" rtlCol="0">
            <a:spAutoFit/>
          </a:bodyPr>
          <a:lstStyle/>
          <a:p>
            <a:r>
              <a:rPr lang="en-US" altLang="zh-CN" sz="2400" i="1" dirty="0" smtClean="0">
                <a:solidFill>
                  <a:srgbClr val="FF0000"/>
                </a:solidFill>
              </a:rPr>
              <a:t>personal</a:t>
            </a:r>
            <a:endParaRPr lang="zh-CN" altLang="en-US" sz="2400" i="1" dirty="0">
              <a:solidFill>
                <a:srgbClr val="FF0000"/>
              </a:solidFill>
            </a:endParaRPr>
          </a:p>
        </p:txBody>
      </p:sp>
      <p:sp>
        <p:nvSpPr>
          <p:cNvPr id="20" name="TextBox 19"/>
          <p:cNvSpPr txBox="1"/>
          <p:nvPr/>
        </p:nvSpPr>
        <p:spPr>
          <a:xfrm>
            <a:off x="6000760" y="2857496"/>
            <a:ext cx="1428760" cy="461665"/>
          </a:xfrm>
          <a:prstGeom prst="rect">
            <a:avLst/>
          </a:prstGeom>
          <a:noFill/>
        </p:spPr>
        <p:txBody>
          <a:bodyPr wrap="square" rtlCol="0">
            <a:spAutoFit/>
          </a:bodyPr>
          <a:lstStyle/>
          <a:p>
            <a:r>
              <a:rPr lang="en-US" altLang="zh-CN" sz="2400" i="1" dirty="0" smtClean="0">
                <a:solidFill>
                  <a:srgbClr val="FF0000"/>
                </a:solidFill>
              </a:rPr>
              <a:t>shaped</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Bottom)">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lide(fromBottom)">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Bottom)">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9" grpId="0"/>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846244"/>
            <a:chOff x="857224" y="1500174"/>
            <a:chExt cx="7072362" cy="846244"/>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talk again and use the key phrases a-e to complete the statements 1-5</a:t>
              </a:r>
              <a:endParaRPr lang="en-US" altLang="zh-CN" sz="2400" dirty="0" smtClean="0">
                <a:latin typeface="Arial" pitchFamily="34" charset="0"/>
                <a:cs typeface="Arial" pitchFamily="34" charset="0"/>
              </a:endParaRP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7" name="TextBox 16"/>
          <p:cNvSpPr txBox="1"/>
          <p:nvPr/>
        </p:nvSpPr>
        <p:spPr>
          <a:xfrm>
            <a:off x="928662" y="857232"/>
            <a:ext cx="7000924" cy="923330"/>
          </a:xfrm>
          <a:prstGeom prst="rect">
            <a:avLst/>
          </a:prstGeom>
          <a:noFill/>
        </p:spPr>
        <p:txBody>
          <a:bodyPr wrap="square" rtlCol="0">
            <a:spAutoFit/>
          </a:bodyPr>
          <a:lstStyle/>
          <a:p>
            <a:endParaRPr lang="zh-CN" altLang="en-US" dirty="0" smtClean="0"/>
          </a:p>
          <a:p>
            <a:endParaRPr lang="zh-CN" altLang="en-US" dirty="0" smtClean="0"/>
          </a:p>
          <a:p>
            <a:endParaRPr lang="zh-CN" altLang="en-US" dirty="0"/>
          </a:p>
        </p:txBody>
      </p:sp>
      <p:sp>
        <p:nvSpPr>
          <p:cNvPr id="12" name="矩形 11"/>
          <p:cNvSpPr/>
          <p:nvPr/>
        </p:nvSpPr>
        <p:spPr>
          <a:xfrm>
            <a:off x="1142976" y="3251674"/>
            <a:ext cx="7572428" cy="2308324"/>
          </a:xfrm>
          <a:prstGeom prst="rect">
            <a:avLst/>
          </a:prstGeom>
        </p:spPr>
        <p:txBody>
          <a:bodyPr wrap="square">
            <a:spAutoFit/>
          </a:bodyPr>
          <a:lstStyle/>
          <a:p>
            <a:r>
              <a:rPr lang="en-US" altLang="zh-CN" sz="2400" dirty="0" smtClean="0"/>
              <a:t>1 ____________ The Very Special Cake Company.</a:t>
            </a:r>
          </a:p>
          <a:p>
            <a:r>
              <a:rPr lang="en-US" altLang="zh-CN" sz="2400" dirty="0" smtClean="0"/>
              <a:t>2 ____________ make delicious birthday cakes for children.</a:t>
            </a:r>
          </a:p>
          <a:p>
            <a:pPr marL="252000" indent="-360000"/>
            <a:r>
              <a:rPr lang="en-US" altLang="zh-CN" sz="2400" dirty="0" smtClean="0"/>
              <a:t>3 ____________ selling the cakes at local markets, in shops</a:t>
            </a:r>
          </a:p>
          <a:p>
            <a:pPr marL="252000" indent="-360000"/>
            <a:r>
              <a:rPr lang="en-US" altLang="zh-CN" sz="2400" dirty="0" smtClean="0"/>
              <a:t>                               and on the Internet.</a:t>
            </a:r>
          </a:p>
          <a:p>
            <a:r>
              <a:rPr lang="en-US" altLang="zh-CN" sz="2400" dirty="0" smtClean="0"/>
              <a:t>4 ____________ advertise.</a:t>
            </a:r>
          </a:p>
          <a:p>
            <a:r>
              <a:rPr lang="en-US" altLang="zh-CN" sz="2400" dirty="0" smtClean="0"/>
              <a:t>5 ____________ go to markets and give people a free taste.</a:t>
            </a:r>
            <a:endParaRPr lang="zh-CN" altLang="en-US" sz="2400" dirty="0"/>
          </a:p>
        </p:txBody>
      </p:sp>
      <p:sp>
        <p:nvSpPr>
          <p:cNvPr id="14" name="TextBox 13"/>
          <p:cNvSpPr txBox="1"/>
          <p:nvPr/>
        </p:nvSpPr>
        <p:spPr>
          <a:xfrm>
            <a:off x="2143108" y="5110475"/>
            <a:ext cx="428628" cy="461665"/>
          </a:xfrm>
          <a:prstGeom prst="rect">
            <a:avLst/>
          </a:prstGeom>
          <a:noFill/>
        </p:spPr>
        <p:txBody>
          <a:bodyPr wrap="square" rtlCol="0">
            <a:spAutoFit/>
          </a:bodyPr>
          <a:lstStyle/>
          <a:p>
            <a:r>
              <a:rPr lang="en-US" altLang="zh-CN" sz="2400" i="1" dirty="0" smtClean="0">
                <a:solidFill>
                  <a:srgbClr val="FF0000"/>
                </a:solidFill>
              </a:rPr>
              <a:t>b</a:t>
            </a:r>
            <a:endParaRPr lang="zh-CN" altLang="en-US" sz="2400" i="1" dirty="0" smtClean="0">
              <a:solidFill>
                <a:srgbClr val="FF0000"/>
              </a:solidFill>
            </a:endParaRPr>
          </a:p>
        </p:txBody>
      </p:sp>
      <p:sp>
        <p:nvSpPr>
          <p:cNvPr id="15" name="TextBox 14"/>
          <p:cNvSpPr txBox="1"/>
          <p:nvPr/>
        </p:nvSpPr>
        <p:spPr>
          <a:xfrm>
            <a:off x="2143108" y="4714884"/>
            <a:ext cx="428628" cy="461665"/>
          </a:xfrm>
          <a:prstGeom prst="rect">
            <a:avLst/>
          </a:prstGeom>
          <a:noFill/>
        </p:spPr>
        <p:txBody>
          <a:bodyPr wrap="square" rtlCol="0">
            <a:spAutoFit/>
          </a:bodyPr>
          <a:lstStyle/>
          <a:p>
            <a:r>
              <a:rPr lang="en-US" altLang="zh-CN" sz="2400" i="1" dirty="0" smtClean="0">
                <a:solidFill>
                  <a:srgbClr val="FF0000"/>
                </a:solidFill>
              </a:rPr>
              <a:t>e</a:t>
            </a:r>
            <a:endParaRPr lang="zh-CN" altLang="en-US" sz="2400" i="1" dirty="0" smtClean="0">
              <a:solidFill>
                <a:srgbClr val="FF0000"/>
              </a:solidFill>
            </a:endParaRPr>
          </a:p>
        </p:txBody>
      </p:sp>
      <p:sp>
        <p:nvSpPr>
          <p:cNvPr id="16" name="TextBox 15"/>
          <p:cNvSpPr txBox="1"/>
          <p:nvPr/>
        </p:nvSpPr>
        <p:spPr>
          <a:xfrm>
            <a:off x="2143108" y="3643314"/>
            <a:ext cx="714380" cy="461665"/>
          </a:xfrm>
          <a:prstGeom prst="rect">
            <a:avLst/>
          </a:prstGeom>
          <a:noFill/>
        </p:spPr>
        <p:txBody>
          <a:bodyPr wrap="square" rtlCol="0">
            <a:spAutoFit/>
          </a:bodyPr>
          <a:lstStyle/>
          <a:p>
            <a:r>
              <a:rPr lang="en-US" altLang="zh-CN" sz="2400" i="1" dirty="0" smtClean="0">
                <a:solidFill>
                  <a:srgbClr val="FF0000"/>
                </a:solidFill>
              </a:rPr>
              <a:t>d</a:t>
            </a:r>
            <a:endParaRPr lang="zh-CN" altLang="en-US" sz="2400" i="1" dirty="0">
              <a:solidFill>
                <a:srgbClr val="FF0000"/>
              </a:solidFill>
            </a:endParaRPr>
          </a:p>
        </p:txBody>
      </p:sp>
      <p:sp>
        <p:nvSpPr>
          <p:cNvPr id="19" name="TextBox 18"/>
          <p:cNvSpPr txBox="1"/>
          <p:nvPr/>
        </p:nvSpPr>
        <p:spPr>
          <a:xfrm>
            <a:off x="2143108" y="4000504"/>
            <a:ext cx="500066" cy="461665"/>
          </a:xfrm>
          <a:prstGeom prst="rect">
            <a:avLst/>
          </a:prstGeom>
          <a:noFill/>
        </p:spPr>
        <p:txBody>
          <a:bodyPr wrap="square" rtlCol="0">
            <a:spAutoFit/>
          </a:bodyPr>
          <a:lstStyle/>
          <a:p>
            <a:r>
              <a:rPr lang="en-US" altLang="zh-CN" sz="2400" i="1" dirty="0" smtClean="0">
                <a:solidFill>
                  <a:srgbClr val="FF0000"/>
                </a:solidFill>
              </a:rPr>
              <a:t>a</a:t>
            </a:r>
            <a:endParaRPr lang="zh-CN" altLang="en-US" sz="2400" i="1" dirty="0">
              <a:solidFill>
                <a:srgbClr val="FF0000"/>
              </a:solidFill>
            </a:endParaRPr>
          </a:p>
        </p:txBody>
      </p:sp>
      <p:sp>
        <p:nvSpPr>
          <p:cNvPr id="20" name="TextBox 19"/>
          <p:cNvSpPr txBox="1"/>
          <p:nvPr/>
        </p:nvSpPr>
        <p:spPr>
          <a:xfrm>
            <a:off x="2143108" y="3253087"/>
            <a:ext cx="500066" cy="461665"/>
          </a:xfrm>
          <a:prstGeom prst="rect">
            <a:avLst/>
          </a:prstGeom>
          <a:noFill/>
        </p:spPr>
        <p:txBody>
          <a:bodyPr wrap="square" rtlCol="0">
            <a:spAutoFit/>
          </a:bodyPr>
          <a:lstStyle/>
          <a:p>
            <a:r>
              <a:rPr lang="en-US" altLang="zh-CN" sz="2400" i="1" dirty="0" smtClean="0">
                <a:solidFill>
                  <a:srgbClr val="FF0000"/>
                </a:solidFill>
              </a:rPr>
              <a:t>c</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Bottom)">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lide(fromBottom)">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Bottom)">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9"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929618" cy="830997"/>
            <a:chOff x="857224" y="1500174"/>
            <a:chExt cx="7405964" cy="830997"/>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7048774" cy="830997"/>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following questions and decide on the best money-making idea.</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sp>
        <p:nvSpPr>
          <p:cNvPr id="10" name="矩形 9"/>
          <p:cNvSpPr/>
          <p:nvPr/>
        </p:nvSpPr>
        <p:spPr>
          <a:xfrm>
            <a:off x="1142976" y="3214686"/>
            <a:ext cx="5072098" cy="815608"/>
          </a:xfrm>
          <a:prstGeom prst="rect">
            <a:avLst/>
          </a:prstGeom>
        </p:spPr>
        <p:txBody>
          <a:bodyPr wrap="square">
            <a:spAutoFit/>
          </a:bodyPr>
          <a:lstStyle/>
          <a:p>
            <a:pPr marL="385200" indent="-457200"/>
            <a:r>
              <a:rPr lang="en-US" altLang="zh-CN" sz="2400" dirty="0" smtClean="0"/>
              <a:t>1   What is the name of your business?</a:t>
            </a:r>
          </a:p>
          <a:p>
            <a:pPr marL="385200" indent="-457200"/>
            <a:endParaRPr lang="en-US" altLang="zh-CN" sz="2300" dirty="0" smtClean="0"/>
          </a:p>
        </p:txBody>
      </p:sp>
      <p:sp>
        <p:nvSpPr>
          <p:cNvPr id="12" name="TextBox 11"/>
          <p:cNvSpPr txBox="1"/>
          <p:nvPr/>
        </p:nvSpPr>
        <p:spPr>
          <a:xfrm>
            <a:off x="1500166" y="4439861"/>
            <a:ext cx="6572296" cy="1846659"/>
          </a:xfrm>
          <a:prstGeom prst="rect">
            <a:avLst/>
          </a:prstGeom>
          <a:noFill/>
        </p:spPr>
        <p:txBody>
          <a:bodyPr wrap="square" rtlCol="0">
            <a:spAutoFit/>
          </a:bodyPr>
          <a:lstStyle/>
          <a:p>
            <a:pPr marL="360000" indent="-360000">
              <a:buFont typeface="Arial" pitchFamily="34" charset="0"/>
              <a:buChar char="•"/>
            </a:pPr>
            <a:r>
              <a:rPr lang="en-US" altLang="zh-CN" sz="2400" i="1" dirty="0" smtClean="0">
                <a:solidFill>
                  <a:srgbClr val="FF0000"/>
                </a:solidFill>
              </a:rPr>
              <a:t>To offer college students holiday bookings at reduced student rates;</a:t>
            </a:r>
          </a:p>
          <a:p>
            <a:pPr marL="360000" indent="-360000">
              <a:buFont typeface="Arial" pitchFamily="34" charset="0"/>
              <a:buChar char="•"/>
            </a:pPr>
            <a:r>
              <a:rPr lang="en-US" altLang="zh-CN" sz="2400" i="1" dirty="0" smtClean="0">
                <a:solidFill>
                  <a:srgbClr val="FF0000"/>
                </a:solidFill>
              </a:rPr>
              <a:t>To promote, develop and facilitate travel among college students.</a:t>
            </a:r>
          </a:p>
          <a:p>
            <a:endParaRPr lang="zh-CN" altLang="en-US" dirty="0"/>
          </a:p>
        </p:txBody>
      </p:sp>
      <p:sp>
        <p:nvSpPr>
          <p:cNvPr id="15" name="TextBox 14"/>
          <p:cNvSpPr txBox="1"/>
          <p:nvPr/>
        </p:nvSpPr>
        <p:spPr>
          <a:xfrm>
            <a:off x="1500166" y="3610277"/>
            <a:ext cx="2286016" cy="461665"/>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    Smart Travel.</a:t>
            </a:r>
            <a:endParaRPr lang="zh-CN" altLang="en-US" sz="2400" dirty="0"/>
          </a:p>
        </p:txBody>
      </p:sp>
      <p:sp>
        <p:nvSpPr>
          <p:cNvPr id="16" name="TextBox 15"/>
          <p:cNvSpPr txBox="1"/>
          <p:nvPr/>
        </p:nvSpPr>
        <p:spPr>
          <a:xfrm>
            <a:off x="1142976" y="4038905"/>
            <a:ext cx="4357718" cy="461665"/>
          </a:xfrm>
          <a:prstGeom prst="rect">
            <a:avLst/>
          </a:prstGeom>
          <a:noFill/>
        </p:spPr>
        <p:txBody>
          <a:bodyPr wrap="square" rtlCol="0">
            <a:spAutoFit/>
          </a:bodyPr>
          <a:lstStyle/>
          <a:p>
            <a:r>
              <a:rPr lang="en-US" altLang="zh-CN" sz="2400" dirty="0" smtClean="0"/>
              <a:t>2   What is the product / idea?</a:t>
            </a:r>
          </a:p>
        </p:txBody>
      </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929618" cy="830997"/>
            <a:chOff x="857224" y="1500174"/>
            <a:chExt cx="7405964" cy="830997"/>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7048774" cy="830997"/>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following questions and decide on the best money-making idea.</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sp>
        <p:nvSpPr>
          <p:cNvPr id="13" name="TextBox 12"/>
          <p:cNvSpPr txBox="1"/>
          <p:nvPr/>
        </p:nvSpPr>
        <p:spPr>
          <a:xfrm>
            <a:off x="1214414" y="3143248"/>
            <a:ext cx="7215238" cy="589072"/>
          </a:xfrm>
          <a:prstGeom prst="rect">
            <a:avLst/>
          </a:prstGeom>
          <a:noFill/>
        </p:spPr>
        <p:txBody>
          <a:bodyPr wrap="square" rtlCol="0">
            <a:spAutoFit/>
          </a:bodyPr>
          <a:lstStyle/>
          <a:p>
            <a:pPr marL="385200" indent="-457200">
              <a:lnSpc>
                <a:spcPct val="150000"/>
              </a:lnSpc>
            </a:pPr>
            <a:r>
              <a:rPr lang="en-US" altLang="zh-CN" sz="2400" dirty="0" smtClean="0"/>
              <a:t>3   How will the business make money?</a:t>
            </a:r>
          </a:p>
        </p:txBody>
      </p:sp>
      <p:sp>
        <p:nvSpPr>
          <p:cNvPr id="12" name="TextBox 11"/>
          <p:cNvSpPr txBox="1"/>
          <p:nvPr/>
        </p:nvSpPr>
        <p:spPr>
          <a:xfrm>
            <a:off x="1214414" y="4500570"/>
            <a:ext cx="5929354" cy="461665"/>
          </a:xfrm>
          <a:prstGeom prst="rect">
            <a:avLst/>
          </a:prstGeom>
          <a:noFill/>
        </p:spPr>
        <p:txBody>
          <a:bodyPr wrap="square" rtlCol="0">
            <a:spAutoFit/>
          </a:bodyPr>
          <a:lstStyle/>
          <a:p>
            <a:r>
              <a:rPr lang="en-US" altLang="zh-CN" sz="2400" dirty="0" smtClean="0"/>
              <a:t>4   Who will you sell your product / service to?</a:t>
            </a:r>
          </a:p>
        </p:txBody>
      </p:sp>
      <p:sp>
        <p:nvSpPr>
          <p:cNvPr id="15" name="TextBox 14"/>
          <p:cNvSpPr txBox="1"/>
          <p:nvPr/>
        </p:nvSpPr>
        <p:spPr>
          <a:xfrm>
            <a:off x="1571604" y="4896161"/>
            <a:ext cx="4143404" cy="461665"/>
          </a:xfrm>
          <a:prstGeom prst="rect">
            <a:avLst/>
          </a:prstGeom>
          <a:noFill/>
        </p:spPr>
        <p:txBody>
          <a:bodyPr wrap="square" rtlCol="0">
            <a:spAutoFit/>
          </a:bodyPr>
          <a:lstStyle/>
          <a:p>
            <a:r>
              <a:rPr lang="en-US" altLang="zh-CN" sz="2400" i="1" dirty="0" smtClean="0">
                <a:solidFill>
                  <a:srgbClr val="FF0000"/>
                </a:solidFill>
              </a:rPr>
              <a:t>To college students.</a:t>
            </a:r>
            <a:endParaRPr lang="en-US" altLang="zh-CN" i="1" dirty="0" smtClean="0">
              <a:solidFill>
                <a:srgbClr val="FF0000"/>
              </a:solidFill>
            </a:endParaRPr>
          </a:p>
        </p:txBody>
      </p:sp>
      <p:sp>
        <p:nvSpPr>
          <p:cNvPr id="16" name="TextBox 15"/>
          <p:cNvSpPr txBox="1"/>
          <p:nvPr/>
        </p:nvSpPr>
        <p:spPr>
          <a:xfrm>
            <a:off x="1214414" y="3714752"/>
            <a:ext cx="7000924" cy="830997"/>
          </a:xfrm>
          <a:prstGeom prst="rect">
            <a:avLst/>
          </a:prstGeom>
          <a:noFill/>
        </p:spPr>
        <p:txBody>
          <a:bodyPr wrap="square" rtlCol="0">
            <a:spAutoFit/>
          </a:bodyPr>
          <a:lstStyle/>
          <a:p>
            <a:pPr marL="360000"/>
            <a:r>
              <a:rPr lang="en-US" altLang="zh-CN" sz="2400" i="1" dirty="0" smtClean="0">
                <a:solidFill>
                  <a:srgbClr val="FF0000"/>
                </a:solidFill>
              </a:rPr>
              <a:t>By providing best fares as well as top quality customer services.</a:t>
            </a:r>
          </a:p>
        </p:txBody>
      </p:sp>
      <p:pic>
        <p:nvPicPr>
          <p:cNvPr id="17" name="图片 16"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Bottom)">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5"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929618" cy="830997"/>
            <a:chOff x="857224" y="1500174"/>
            <a:chExt cx="7405964" cy="830997"/>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7048774" cy="830997"/>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following questions and decide on the best money-making idea.</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sp>
        <p:nvSpPr>
          <p:cNvPr id="13" name="TextBox 12"/>
          <p:cNvSpPr txBox="1"/>
          <p:nvPr/>
        </p:nvSpPr>
        <p:spPr>
          <a:xfrm>
            <a:off x="1214414" y="3071810"/>
            <a:ext cx="7072362" cy="646331"/>
          </a:xfrm>
          <a:prstGeom prst="rect">
            <a:avLst/>
          </a:prstGeom>
          <a:noFill/>
        </p:spPr>
        <p:txBody>
          <a:bodyPr wrap="square" rtlCol="0">
            <a:spAutoFit/>
          </a:bodyPr>
          <a:lstStyle/>
          <a:p>
            <a:pPr marL="288000" indent="-360000">
              <a:lnSpc>
                <a:spcPct val="150000"/>
              </a:lnSpc>
            </a:pPr>
            <a:r>
              <a:rPr lang="en-US" altLang="zh-CN" sz="2400" dirty="0" smtClean="0"/>
              <a:t>5</a:t>
            </a:r>
            <a:r>
              <a:rPr lang="en-US" altLang="zh-CN" sz="2300" dirty="0" smtClean="0"/>
              <a:t>  </a:t>
            </a:r>
            <a:r>
              <a:rPr lang="en-US" altLang="zh-CN" sz="2400" dirty="0" smtClean="0"/>
              <a:t>What will you need to start / be successful?</a:t>
            </a:r>
            <a:endParaRPr lang="zh-CN" altLang="en-US" sz="2400" dirty="0" smtClean="0"/>
          </a:p>
        </p:txBody>
      </p:sp>
      <p:sp>
        <p:nvSpPr>
          <p:cNvPr id="10" name="TextBox 9"/>
          <p:cNvSpPr txBox="1"/>
          <p:nvPr/>
        </p:nvSpPr>
        <p:spPr>
          <a:xfrm>
            <a:off x="1500166" y="3571876"/>
            <a:ext cx="5286412" cy="2308324"/>
          </a:xfrm>
          <a:prstGeom prst="rect">
            <a:avLst/>
          </a:prstGeom>
          <a:noFill/>
        </p:spPr>
        <p:txBody>
          <a:bodyPr wrap="square" rtlCol="0">
            <a:spAutoFit/>
          </a:bodyPr>
          <a:lstStyle/>
          <a:p>
            <a:pPr marL="360000" indent="-360000">
              <a:lnSpc>
                <a:spcPct val="150000"/>
              </a:lnSpc>
              <a:buFont typeface="Arial" pitchFamily="34" charset="0"/>
              <a:buChar char="•"/>
            </a:pPr>
            <a:r>
              <a:rPr lang="en-US" altLang="zh-CN" sz="2400" i="1" dirty="0" smtClean="0">
                <a:solidFill>
                  <a:srgbClr val="FF0000"/>
                </a:solidFill>
              </a:rPr>
              <a:t>Advertising on campus; </a:t>
            </a:r>
          </a:p>
          <a:p>
            <a:pPr marL="360000" indent="-360000">
              <a:lnSpc>
                <a:spcPct val="150000"/>
              </a:lnSpc>
              <a:buFont typeface="Arial" pitchFamily="34" charset="0"/>
              <a:buChar char="•"/>
            </a:pPr>
            <a:r>
              <a:rPr lang="en-US" altLang="zh-CN" sz="2400" i="1" dirty="0" smtClean="0">
                <a:solidFill>
                  <a:srgbClr val="FF0000"/>
                </a:solidFill>
              </a:rPr>
              <a:t>Having a beautiful website;</a:t>
            </a:r>
          </a:p>
          <a:p>
            <a:pPr marL="360000" indent="-360000">
              <a:lnSpc>
                <a:spcPct val="150000"/>
              </a:lnSpc>
              <a:buFont typeface="Arial" pitchFamily="34" charset="0"/>
              <a:buChar char="•"/>
            </a:pPr>
            <a:r>
              <a:rPr lang="en-US" altLang="zh-CN" sz="2400" i="1" dirty="0" smtClean="0">
                <a:solidFill>
                  <a:srgbClr val="FF0000"/>
                </a:solidFill>
              </a:rPr>
              <a:t>Cooperating with the Student Union and other associations or clubs.</a:t>
            </a:r>
            <a:endParaRPr lang="zh-CN" altLang="en-US" sz="2400" i="1" dirty="0">
              <a:solidFill>
                <a:srgbClr val="FF0000"/>
              </a:solidFill>
            </a:endParaRP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461665"/>
            <a:chOff x="857224" y="1500174"/>
            <a:chExt cx="6735583" cy="596698"/>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596698"/>
            </a:xfrm>
            <a:prstGeom prst="rect">
              <a:avLst/>
            </a:prstGeom>
            <a:noFill/>
          </p:spPr>
          <p:txBody>
            <a:bodyPr wrap="square" rtlCol="0">
              <a:spAutoFit/>
            </a:bodyPr>
            <a:lstStyle/>
            <a:p>
              <a:r>
                <a:rPr lang="en-US" altLang="zh-CN" sz="2400" dirty="0" smtClean="0">
                  <a:latin typeface="Arial" pitchFamily="34" charset="0"/>
                  <a:cs typeface="Arial" pitchFamily="34" charset="0"/>
                </a:rPr>
                <a:t>Present your ideas to the class. </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10" name="图片 9" descr="026dd1cedbef40cd0c99c7379e3af294.jpg"/>
          <p:cNvPicPr>
            <a:picLocks noChangeAspect="1"/>
          </p:cNvPicPr>
          <p:nvPr/>
        </p:nvPicPr>
        <p:blipFill>
          <a:blip r:embed="rId4"/>
          <a:stretch>
            <a:fillRect/>
          </a:stretch>
        </p:blipFill>
        <p:spPr>
          <a:xfrm>
            <a:off x="1285852" y="2786058"/>
            <a:ext cx="6072230" cy="3571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976794"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Short conversations</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714348" y="2035815"/>
            <a:ext cx="7858180" cy="4893647"/>
          </a:xfrm>
          <a:prstGeom prst="rect">
            <a:avLst/>
          </a:prstGeom>
        </p:spPr>
        <p:txBody>
          <a:bodyPr wrap="square">
            <a:spAutoFit/>
          </a:bodyPr>
          <a:lstStyle/>
          <a:p>
            <a:pPr marL="468000" indent="-457200"/>
            <a:r>
              <a:rPr lang="en-US" altLang="zh-CN" sz="2400" dirty="0" smtClean="0"/>
              <a:t>1 Q: What do we know from the conversation about Addison?</a:t>
            </a:r>
          </a:p>
          <a:p>
            <a:pPr marL="288000" indent="-457200"/>
            <a:r>
              <a:rPr lang="en-US" altLang="zh-CN" sz="2400" i="1" dirty="0" smtClean="0">
                <a:solidFill>
                  <a:srgbClr val="FF0000"/>
                </a:solidFill>
              </a:rPr>
              <a:t>         B  He changes jobs quite frequently.</a:t>
            </a:r>
          </a:p>
          <a:p>
            <a:r>
              <a:rPr lang="en-US" altLang="zh-CN" sz="2400" dirty="0" smtClean="0"/>
              <a:t>2 Q: What does the man say about his job?</a:t>
            </a:r>
          </a:p>
          <a:p>
            <a:pPr marL="288000" indent="-457200"/>
            <a:r>
              <a:rPr lang="en-US" altLang="zh-CN" sz="2400" i="1" dirty="0" smtClean="0">
                <a:solidFill>
                  <a:srgbClr val="FF0000"/>
                </a:solidFill>
              </a:rPr>
              <a:t>         D  He works to support his family.</a:t>
            </a:r>
          </a:p>
          <a:p>
            <a:r>
              <a:rPr lang="en-US" altLang="zh-CN" sz="2400" dirty="0" smtClean="0"/>
              <a:t>3 Q: What does the woman think about her future?</a:t>
            </a:r>
          </a:p>
          <a:p>
            <a:r>
              <a:rPr lang="en-US" altLang="zh-CN" sz="2400" i="1" dirty="0" smtClean="0">
                <a:solidFill>
                  <a:srgbClr val="FF0000"/>
                </a:solidFill>
              </a:rPr>
              <a:t>         A  She has no idea about her future plan.</a:t>
            </a:r>
          </a:p>
          <a:p>
            <a:pPr marL="266700" indent="-266700"/>
            <a:r>
              <a:rPr lang="en-US" altLang="zh-CN" sz="2400" dirty="0" smtClean="0"/>
              <a:t>4 Q: What does the man say about his job? </a:t>
            </a:r>
          </a:p>
          <a:p>
            <a:r>
              <a:rPr lang="en-US" altLang="zh-CN" sz="2400" i="1" dirty="0" smtClean="0">
                <a:solidFill>
                  <a:srgbClr val="FF0000"/>
                </a:solidFill>
              </a:rPr>
              <a:t>         C  His well-paid job requires a lot of hard work.</a:t>
            </a:r>
          </a:p>
          <a:p>
            <a:pPr marL="266700" indent="-266700"/>
            <a:r>
              <a:rPr lang="en-US" altLang="zh-CN" sz="2400" dirty="0" smtClean="0"/>
              <a:t>5 Q: Why doesn’t the woman take the position?</a:t>
            </a:r>
          </a:p>
          <a:p>
            <a:r>
              <a:rPr lang="en-US" altLang="zh-CN" sz="2400" i="1" dirty="0" smtClean="0">
                <a:solidFill>
                  <a:srgbClr val="FF0000"/>
                </a:solidFill>
              </a:rPr>
              <a:t>         C  Because it will take her along the wrong career path.</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1033"/>
            <a:ext cx="4071966" cy="646331"/>
          </a:xfrm>
          <a:prstGeom prst="rect">
            <a:avLst/>
          </a:prstGeom>
          <a:noFill/>
        </p:spPr>
        <p:txBody>
          <a:bodyPr wrap="square" rtlCol="0">
            <a:spAutoFit/>
          </a:bodyPr>
          <a:lstStyle/>
          <a:p>
            <a:r>
              <a:rPr lang="en-US" altLang="zh-CN" sz="3600" b="1" u="sng" dirty="0" smtClean="0">
                <a:ln>
                  <a:solidFill>
                    <a:schemeClr val="accent5"/>
                  </a:solidFill>
                </a:ln>
                <a:solidFill>
                  <a:schemeClr val="accent5">
                    <a:lumMod val="75000"/>
                  </a:schemeClr>
                </a:solidFill>
              </a:rPr>
              <a:t>Long conversation </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714348" y="2071678"/>
            <a:ext cx="7358114" cy="4524315"/>
          </a:xfrm>
          <a:prstGeom prst="rect">
            <a:avLst/>
          </a:prstGeom>
        </p:spPr>
        <p:txBody>
          <a:bodyPr wrap="square">
            <a:spAutoFit/>
          </a:bodyPr>
          <a:lstStyle/>
          <a:p>
            <a:r>
              <a:rPr lang="en-US" altLang="zh-CN" sz="2400" dirty="0" smtClean="0"/>
              <a:t>1 Q: How does the woman prepare for the working world?</a:t>
            </a:r>
          </a:p>
          <a:p>
            <a:r>
              <a:rPr lang="en-US" altLang="zh-CN" sz="2400" i="1" dirty="0" smtClean="0">
                <a:solidFill>
                  <a:srgbClr val="FF0000"/>
                </a:solidFill>
              </a:rPr>
              <a:t>         A  She does not know where to start for her jobs.</a:t>
            </a:r>
          </a:p>
          <a:p>
            <a:pPr marL="266700" indent="-266700"/>
            <a:r>
              <a:rPr lang="en-US" altLang="zh-CN" sz="2400" dirty="0" smtClean="0"/>
              <a:t>2 Q: How did the man find his internship?</a:t>
            </a:r>
          </a:p>
          <a:p>
            <a:r>
              <a:rPr lang="en-US" altLang="zh-CN" sz="2400" i="1" dirty="0" smtClean="0">
                <a:solidFill>
                  <a:srgbClr val="FF0000"/>
                </a:solidFill>
              </a:rPr>
              <a:t>         D  He got information from the Internet.</a:t>
            </a:r>
          </a:p>
          <a:p>
            <a:pPr marL="266700" indent="-266700"/>
            <a:r>
              <a:rPr lang="en-US" altLang="zh-CN" sz="2400" dirty="0" smtClean="0"/>
              <a:t>3 Q: What advice does the man give to the woman?</a:t>
            </a:r>
          </a:p>
          <a:p>
            <a:pPr marL="216000" indent="-457200"/>
            <a:r>
              <a:rPr lang="en-US" altLang="zh-CN" sz="2400" i="1" dirty="0" smtClean="0">
                <a:solidFill>
                  <a:srgbClr val="FF0000"/>
                </a:solidFill>
              </a:rPr>
              <a:t>         B  Seek help from the Career Center.</a:t>
            </a:r>
          </a:p>
          <a:p>
            <a:pPr marL="612000" indent="-612000"/>
            <a:r>
              <a:rPr lang="en-US" altLang="zh-CN" sz="2400" dirty="0" smtClean="0"/>
              <a:t>4 Q: What does the man think the woman needs most right now?</a:t>
            </a:r>
          </a:p>
          <a:p>
            <a:pPr marL="266700" indent="-266700"/>
            <a:r>
              <a:rPr lang="en-US" altLang="zh-CN" sz="2400" i="1" dirty="0" smtClean="0">
                <a:solidFill>
                  <a:srgbClr val="FF0000"/>
                </a:solidFill>
              </a:rPr>
              <a:t>         B  A good plan.</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1</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714348" y="2000240"/>
            <a:ext cx="7072362" cy="5262979"/>
          </a:xfrm>
          <a:prstGeom prst="rect">
            <a:avLst/>
          </a:prstGeom>
        </p:spPr>
        <p:txBody>
          <a:bodyPr wrap="square">
            <a:spAutoFit/>
          </a:bodyPr>
          <a:lstStyle/>
          <a:p>
            <a:pPr marL="540000" indent="-540000"/>
            <a:r>
              <a:rPr lang="en-US" altLang="zh-CN" sz="2200" dirty="0" smtClean="0"/>
              <a:t>1 Q: </a:t>
            </a:r>
            <a:r>
              <a:rPr lang="en-US" altLang="zh-CN" sz="2400" dirty="0" smtClean="0"/>
              <a:t>How has the number of working women with college degrees in the United States changed? </a:t>
            </a:r>
            <a:endParaRPr lang="en-US" altLang="zh-CN" sz="2200" dirty="0" smtClean="0"/>
          </a:p>
          <a:p>
            <a:pPr marL="540000" indent="-540000"/>
            <a:r>
              <a:rPr lang="en-US" altLang="zh-CN" sz="2200" i="1" dirty="0" smtClean="0">
                <a:solidFill>
                  <a:srgbClr val="FF0000"/>
                </a:solidFill>
              </a:rPr>
              <a:t>         </a:t>
            </a:r>
            <a:r>
              <a:rPr lang="en-US" altLang="zh-CN" sz="2400" i="1" dirty="0" smtClean="0">
                <a:solidFill>
                  <a:srgbClr val="FF0000"/>
                </a:solidFill>
              </a:rPr>
              <a:t>B  It has increased 200 percent since 1970.</a:t>
            </a:r>
          </a:p>
          <a:p>
            <a:pPr marL="540000" indent="-540000"/>
            <a:r>
              <a:rPr lang="en-US" altLang="zh-CN" sz="2200" dirty="0" smtClean="0"/>
              <a:t>2 Q: </a:t>
            </a:r>
            <a:r>
              <a:rPr lang="en-US" altLang="zh-CN" sz="2400" dirty="0" smtClean="0"/>
              <a:t>What is the current situation of working women in the United States?</a:t>
            </a:r>
            <a:endParaRPr lang="en-US" altLang="zh-CN" sz="2200" dirty="0" smtClean="0"/>
          </a:p>
          <a:p>
            <a:pPr marL="540000" indent="-540000"/>
            <a:r>
              <a:rPr lang="en-US" altLang="zh-CN" sz="2200" i="1" dirty="0" smtClean="0">
                <a:solidFill>
                  <a:srgbClr val="FF0000"/>
                </a:solidFill>
              </a:rPr>
              <a:t>         </a:t>
            </a:r>
            <a:r>
              <a:rPr lang="en-US" altLang="zh-CN" sz="2400" i="1" dirty="0" smtClean="0">
                <a:solidFill>
                  <a:srgbClr val="FF0000"/>
                </a:solidFill>
              </a:rPr>
              <a:t>B  Most women are engaged in lower-end jobs.</a:t>
            </a:r>
          </a:p>
          <a:p>
            <a:pPr marL="540000" indent="-540000"/>
            <a:r>
              <a:rPr lang="en-US" altLang="zh-CN" sz="2200" dirty="0" smtClean="0"/>
              <a:t>3 Q: </a:t>
            </a:r>
            <a:r>
              <a:rPr lang="en-US" altLang="zh-CN" sz="2400" dirty="0" smtClean="0"/>
              <a:t>What is the best-paying job for women?</a:t>
            </a:r>
            <a:endParaRPr lang="en-US" altLang="zh-CN" sz="2200" dirty="0" smtClean="0"/>
          </a:p>
          <a:p>
            <a:pPr marL="540000" indent="-540000"/>
            <a:r>
              <a:rPr lang="en-US" altLang="zh-CN" sz="2400" i="1" dirty="0" smtClean="0">
                <a:solidFill>
                  <a:srgbClr val="FF0000"/>
                </a:solidFill>
              </a:rPr>
              <a:t>        A  A physician or a surgeon.</a:t>
            </a:r>
          </a:p>
          <a:p>
            <a:pPr marL="540000" indent="-540000"/>
            <a:r>
              <a:rPr lang="en-US" altLang="zh-CN" sz="2200" dirty="0" smtClean="0"/>
              <a:t>4 Q: </a:t>
            </a:r>
            <a:r>
              <a:rPr lang="en-US" altLang="zh-CN" sz="2400" dirty="0" smtClean="0"/>
              <a:t>What does the speaker think of the job prospects for women in the United States?</a:t>
            </a:r>
            <a:endParaRPr lang="en-US" altLang="zh-CN" sz="2200" dirty="0" smtClean="0"/>
          </a:p>
          <a:p>
            <a:pPr marL="540000" indent="-540000"/>
            <a:r>
              <a:rPr lang="en-US" altLang="zh-CN" sz="2200" i="1" dirty="0" smtClean="0">
                <a:solidFill>
                  <a:srgbClr val="FF0000"/>
                </a:solidFill>
              </a:rPr>
              <a:t>         </a:t>
            </a:r>
            <a:r>
              <a:rPr lang="en-US" altLang="zh-CN" sz="2400" i="1" dirty="0" smtClean="0">
                <a:solidFill>
                  <a:srgbClr val="FF0000"/>
                </a:solidFill>
              </a:rPr>
              <a:t>D</a:t>
            </a:r>
            <a:r>
              <a:rPr lang="en-US" altLang="zh-CN" sz="2200" i="1" dirty="0" smtClean="0">
                <a:solidFill>
                  <a:srgbClr val="FF0000"/>
                </a:solidFill>
              </a:rPr>
              <a:t>  </a:t>
            </a:r>
            <a:r>
              <a:rPr lang="en-US" altLang="zh-CN" sz="2400" i="1" dirty="0" smtClean="0">
                <a:solidFill>
                  <a:srgbClr val="FF0000"/>
                </a:solidFill>
              </a:rPr>
              <a:t>It is promising.</a:t>
            </a:r>
          </a:p>
          <a:p>
            <a:pPr marL="180000" indent="-457200"/>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26" name="TextBox 25"/>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7"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a podcast for its general idea.</a:t>
              </a:r>
              <a:endParaRPr lang="zh-CN" altLang="en-US" sz="2400" dirty="0">
                <a:latin typeface="Arial" pitchFamily="34" charset="0"/>
                <a:cs typeface="Arial" pitchFamily="34" charset="0"/>
              </a:endParaRPr>
            </a:p>
          </p:txBody>
        </p:sp>
      </p:grpSp>
      <p:sp>
        <p:nvSpPr>
          <p:cNvPr id="7" name="矩形 6"/>
          <p:cNvSpPr/>
          <p:nvPr/>
        </p:nvSpPr>
        <p:spPr>
          <a:xfrm>
            <a:off x="1142976" y="2514423"/>
            <a:ext cx="7072362" cy="1200329"/>
          </a:xfrm>
          <a:prstGeom prst="rect">
            <a:avLst/>
          </a:prstGeom>
        </p:spPr>
        <p:txBody>
          <a:bodyPr wrap="square">
            <a:spAutoFit/>
          </a:bodyPr>
          <a:lstStyle/>
          <a:p>
            <a:r>
              <a:rPr lang="en-US" altLang="zh-CN" sz="2400" i="1" dirty="0" smtClean="0">
                <a:solidFill>
                  <a:srgbClr val="FF0000"/>
                </a:solidFill>
              </a:rPr>
              <a:t>The podcast is mainly about different kinds of</a:t>
            </a:r>
          </a:p>
          <a:p>
            <a:r>
              <a:rPr lang="en-US" altLang="zh-CN" sz="2400" i="1" dirty="0" smtClean="0">
                <a:solidFill>
                  <a:srgbClr val="FF0000"/>
                </a:solidFill>
              </a:rPr>
              <a:t>jobs people do, their job locations, as well as the</a:t>
            </a:r>
          </a:p>
          <a:p>
            <a:r>
              <a:rPr lang="en-US" altLang="zh-CN" sz="2400" i="1" dirty="0" smtClean="0">
                <a:solidFill>
                  <a:srgbClr val="FF0000"/>
                </a:solidFill>
              </a:rPr>
              <a:t>best and worst things about these jobs.</a:t>
            </a:r>
            <a:endParaRPr lang="zh-CN" altLang="en-US" sz="2400" i="1" dirty="0">
              <a:solidFill>
                <a:srgbClr val="FF0000"/>
              </a:solidFill>
            </a:endParaRPr>
          </a:p>
        </p:txBody>
      </p:sp>
      <p:grpSp>
        <p:nvGrpSpPr>
          <p:cNvPr id="8" name="组合 7"/>
          <p:cNvGrpSpPr/>
          <p:nvPr/>
        </p:nvGrpSpPr>
        <p:grpSpPr>
          <a:xfrm>
            <a:off x="785786" y="3786190"/>
            <a:ext cx="7072362" cy="500066"/>
            <a:chOff x="857224" y="1500174"/>
            <a:chExt cx="7072362" cy="500066"/>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0" name="TextBox 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1 and fill in the blanks.</a:t>
              </a:r>
              <a:endParaRPr lang="zh-CN" altLang="en-US" sz="2400" dirty="0">
                <a:latin typeface="Arial" pitchFamily="34" charset="0"/>
                <a:cs typeface="Arial" pitchFamily="34" charset="0"/>
              </a:endParaRPr>
            </a:p>
          </p:txBody>
        </p:sp>
      </p:grpSp>
      <p:sp>
        <p:nvSpPr>
          <p:cNvPr id="11" name="矩形 10"/>
          <p:cNvSpPr/>
          <p:nvPr/>
        </p:nvSpPr>
        <p:spPr>
          <a:xfrm>
            <a:off x="1214414" y="4214818"/>
            <a:ext cx="7072362" cy="1569660"/>
          </a:xfrm>
          <a:prstGeom prst="rect">
            <a:avLst/>
          </a:prstGeom>
        </p:spPr>
        <p:txBody>
          <a:bodyPr wrap="square">
            <a:spAutoFit/>
          </a:bodyPr>
          <a:lstStyle/>
          <a:p>
            <a:r>
              <a:rPr lang="en-US" altLang="zh-CN" sz="2400" dirty="0" smtClean="0">
                <a:solidFill>
                  <a:srgbClr val="FF0000"/>
                </a:solidFill>
              </a:rPr>
              <a:t>1)   </a:t>
            </a:r>
            <a:r>
              <a:rPr lang="en-US" altLang="zh-CN" sz="2400" i="1" dirty="0" smtClean="0">
                <a:solidFill>
                  <a:srgbClr val="FF0000"/>
                </a:solidFill>
              </a:rPr>
              <a:t>a researcher</a:t>
            </a:r>
          </a:p>
          <a:p>
            <a:r>
              <a:rPr lang="en-US" altLang="zh-CN" sz="2400" dirty="0" smtClean="0">
                <a:solidFill>
                  <a:srgbClr val="FF0000"/>
                </a:solidFill>
              </a:rPr>
              <a:t>2)   </a:t>
            </a:r>
            <a:r>
              <a:rPr lang="en-US" altLang="zh-CN" sz="2400" i="1" dirty="0" smtClean="0">
                <a:solidFill>
                  <a:srgbClr val="FF0000"/>
                </a:solidFill>
              </a:rPr>
              <a:t>gets too busy</a:t>
            </a:r>
          </a:p>
          <a:p>
            <a:r>
              <a:rPr lang="en-US" altLang="zh-CN" sz="2400" dirty="0" smtClean="0">
                <a:solidFill>
                  <a:srgbClr val="FF0000"/>
                </a:solidFill>
              </a:rPr>
              <a:t>3)   </a:t>
            </a:r>
            <a:r>
              <a:rPr lang="en-US" altLang="zh-CN" sz="2400" i="1" dirty="0" smtClean="0">
                <a:solidFill>
                  <a:srgbClr val="FF0000"/>
                </a:solidFill>
              </a:rPr>
              <a:t>relax</a:t>
            </a:r>
          </a:p>
          <a:p>
            <a:r>
              <a:rPr lang="en-US" altLang="zh-CN" sz="2400" dirty="0" smtClean="0">
                <a:solidFill>
                  <a:srgbClr val="FF0000"/>
                </a:solidFill>
              </a:rPr>
              <a:t>4)   </a:t>
            </a:r>
            <a:r>
              <a:rPr lang="en-US" altLang="zh-CN" sz="2400" i="1" dirty="0" smtClean="0">
                <a:solidFill>
                  <a:srgbClr val="FF0000"/>
                </a:solidFill>
              </a:rPr>
              <a:t>flat</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lide(fromBottom)">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lide(fromBottom)">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lide(fromBottom)">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slide(fromBottom)">
                                      <p:cBhvr>
                                        <p:cTn id="3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2</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928662" y="2107253"/>
            <a:ext cx="7072362" cy="4524315"/>
          </a:xfrm>
          <a:prstGeom prst="rect">
            <a:avLst/>
          </a:prstGeom>
        </p:spPr>
        <p:txBody>
          <a:bodyPr wrap="square">
            <a:spAutoFit/>
          </a:bodyPr>
          <a:lstStyle/>
          <a:p>
            <a:pPr marL="457200" indent="-457200"/>
            <a:r>
              <a:rPr lang="en-US" altLang="zh-CN" sz="2400" i="1" dirty="0" smtClean="0">
                <a:solidFill>
                  <a:srgbClr val="FF0000"/>
                </a:solidFill>
              </a:rPr>
              <a:t>  </a:t>
            </a:r>
            <a:r>
              <a:rPr lang="en-US" altLang="zh-CN" sz="2400" dirty="0" smtClean="0">
                <a:solidFill>
                  <a:srgbClr val="FF0000"/>
                </a:solidFill>
              </a:rPr>
              <a:t>1) </a:t>
            </a:r>
            <a:r>
              <a:rPr lang="en-US" altLang="zh-CN" sz="2400" i="1" dirty="0" smtClean="0">
                <a:solidFill>
                  <a:srgbClr val="FF0000"/>
                </a:solidFill>
              </a:rPr>
              <a:t>evaluate</a:t>
            </a:r>
          </a:p>
          <a:p>
            <a:pPr marL="457200" indent="-457200"/>
            <a:r>
              <a:rPr lang="en-US" altLang="zh-CN" sz="2400" i="1" dirty="0" smtClean="0">
                <a:solidFill>
                  <a:srgbClr val="FF0000"/>
                </a:solidFill>
              </a:rPr>
              <a:t>  </a:t>
            </a:r>
            <a:r>
              <a:rPr lang="en-US" altLang="zh-CN" sz="2400" dirty="0" smtClean="0">
                <a:solidFill>
                  <a:srgbClr val="FF0000"/>
                </a:solidFill>
              </a:rPr>
              <a:t>2) </a:t>
            </a:r>
            <a:r>
              <a:rPr lang="en-US" altLang="zh-CN" sz="2400" i="1" dirty="0" smtClean="0">
                <a:solidFill>
                  <a:srgbClr val="FF0000"/>
                </a:solidFill>
              </a:rPr>
              <a:t>compensation</a:t>
            </a:r>
          </a:p>
          <a:p>
            <a:pPr marL="457200" indent="-457200"/>
            <a:r>
              <a:rPr lang="en-US" altLang="zh-CN" sz="2400" i="1" dirty="0" smtClean="0">
                <a:solidFill>
                  <a:srgbClr val="FF0000"/>
                </a:solidFill>
              </a:rPr>
              <a:t>  </a:t>
            </a:r>
            <a:r>
              <a:rPr lang="en-US" altLang="zh-CN" sz="2400" dirty="0" smtClean="0">
                <a:solidFill>
                  <a:srgbClr val="FF0000"/>
                </a:solidFill>
              </a:rPr>
              <a:t>3) </a:t>
            </a:r>
            <a:r>
              <a:rPr lang="en-US" altLang="zh-CN" sz="2400" i="1" dirty="0" smtClean="0">
                <a:solidFill>
                  <a:srgbClr val="FF0000"/>
                </a:solidFill>
              </a:rPr>
              <a:t>negotiating</a:t>
            </a:r>
          </a:p>
          <a:p>
            <a:pPr marL="457200" indent="-457200"/>
            <a:r>
              <a:rPr lang="en-US" altLang="zh-CN" sz="2400" i="1" dirty="0" smtClean="0">
                <a:solidFill>
                  <a:srgbClr val="FF0000"/>
                </a:solidFill>
              </a:rPr>
              <a:t> </a:t>
            </a:r>
            <a:r>
              <a:rPr lang="en-US" altLang="zh-CN" sz="2400" dirty="0" smtClean="0">
                <a:solidFill>
                  <a:srgbClr val="FF0000"/>
                </a:solidFill>
              </a:rPr>
              <a:t> 4) </a:t>
            </a:r>
            <a:r>
              <a:rPr lang="en-US" altLang="zh-CN" sz="2400" i="1" dirty="0" smtClean="0">
                <a:solidFill>
                  <a:srgbClr val="FF0000"/>
                </a:solidFill>
              </a:rPr>
              <a:t>confirm</a:t>
            </a:r>
          </a:p>
          <a:p>
            <a:pPr marL="457200" indent="-457200"/>
            <a:r>
              <a:rPr lang="en-US" altLang="zh-CN" sz="2400" i="1" dirty="0" smtClean="0">
                <a:solidFill>
                  <a:srgbClr val="FF0000"/>
                </a:solidFill>
              </a:rPr>
              <a:t>  </a:t>
            </a:r>
            <a:r>
              <a:rPr lang="en-US" altLang="zh-CN" sz="2400" dirty="0" smtClean="0">
                <a:solidFill>
                  <a:srgbClr val="FF0000"/>
                </a:solidFill>
              </a:rPr>
              <a:t>5) </a:t>
            </a:r>
            <a:r>
              <a:rPr lang="en-US" altLang="zh-CN" sz="2400" i="1" dirty="0" smtClean="0">
                <a:solidFill>
                  <a:srgbClr val="FF0000"/>
                </a:solidFill>
              </a:rPr>
              <a:t>schedule</a:t>
            </a:r>
          </a:p>
          <a:p>
            <a:pPr marL="457200" indent="-457200"/>
            <a:r>
              <a:rPr lang="en-US" altLang="zh-CN" sz="2400" i="1" dirty="0" smtClean="0">
                <a:solidFill>
                  <a:srgbClr val="FF0000"/>
                </a:solidFill>
              </a:rPr>
              <a:t>  </a:t>
            </a:r>
            <a:r>
              <a:rPr lang="en-US" altLang="zh-CN" sz="2400" dirty="0" smtClean="0">
                <a:solidFill>
                  <a:srgbClr val="FF0000"/>
                </a:solidFill>
              </a:rPr>
              <a:t>6) </a:t>
            </a:r>
            <a:r>
              <a:rPr lang="en-US" altLang="zh-CN" sz="2400" i="1" dirty="0" smtClean="0">
                <a:solidFill>
                  <a:srgbClr val="FF0000"/>
                </a:solidFill>
              </a:rPr>
              <a:t>circumstances</a:t>
            </a:r>
          </a:p>
          <a:p>
            <a:pPr marL="457200" indent="-457200"/>
            <a:r>
              <a:rPr lang="en-US" altLang="zh-CN" sz="2400" i="1" dirty="0" smtClean="0">
                <a:solidFill>
                  <a:srgbClr val="FF0000"/>
                </a:solidFill>
              </a:rPr>
              <a:t>  </a:t>
            </a:r>
            <a:r>
              <a:rPr lang="en-US" altLang="zh-CN" sz="2400" dirty="0" smtClean="0">
                <a:solidFill>
                  <a:srgbClr val="FF0000"/>
                </a:solidFill>
              </a:rPr>
              <a:t>7) </a:t>
            </a:r>
            <a:r>
              <a:rPr lang="en-US" altLang="zh-CN" sz="2400" i="1" dirty="0" smtClean="0">
                <a:solidFill>
                  <a:srgbClr val="FF0000"/>
                </a:solidFill>
              </a:rPr>
              <a:t>turn down</a:t>
            </a:r>
          </a:p>
          <a:p>
            <a:pPr marL="457200" indent="-457200"/>
            <a:r>
              <a:rPr lang="en-US" altLang="zh-CN" sz="2400" i="1" dirty="0" smtClean="0">
                <a:solidFill>
                  <a:srgbClr val="FF0000"/>
                </a:solidFill>
              </a:rPr>
              <a:t> </a:t>
            </a:r>
            <a:r>
              <a:rPr lang="en-US" altLang="zh-CN" sz="2400" dirty="0" smtClean="0">
                <a:solidFill>
                  <a:srgbClr val="FF0000"/>
                </a:solidFill>
              </a:rPr>
              <a:t> 8) </a:t>
            </a:r>
            <a:r>
              <a:rPr lang="en-US" altLang="zh-CN" sz="2400" i="1" dirty="0" smtClean="0">
                <a:solidFill>
                  <a:srgbClr val="FF0000"/>
                </a:solidFill>
              </a:rPr>
              <a:t>start over</a:t>
            </a:r>
          </a:p>
          <a:p>
            <a:pPr marL="457200" indent="-457200"/>
            <a:r>
              <a:rPr lang="en-US" altLang="zh-CN" sz="2400" dirty="0" smtClean="0">
                <a:solidFill>
                  <a:srgbClr val="FF0000"/>
                </a:solidFill>
              </a:rPr>
              <a:t>  9) </a:t>
            </a:r>
            <a:r>
              <a:rPr lang="en-US" altLang="zh-CN" sz="2400" i="1" dirty="0" smtClean="0">
                <a:solidFill>
                  <a:srgbClr val="FF0000"/>
                </a:solidFill>
              </a:rPr>
              <a:t>work out</a:t>
            </a:r>
          </a:p>
          <a:p>
            <a:pPr marL="457200" indent="-457200"/>
            <a:r>
              <a:rPr lang="en-US" altLang="zh-CN" sz="2400" dirty="0" smtClean="0">
                <a:solidFill>
                  <a:srgbClr val="FF0000"/>
                </a:solidFill>
              </a:rPr>
              <a:t>10) </a:t>
            </a:r>
            <a:r>
              <a:rPr lang="en-US" altLang="zh-CN" sz="2400" i="1" dirty="0" smtClean="0">
                <a:solidFill>
                  <a:srgbClr val="FF0000"/>
                </a:solidFill>
              </a:rPr>
              <a:t>informed</a:t>
            </a: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8" name="图片 7" descr="B2U6_页面_32_图像_0001.jpg"/>
          <p:cNvPicPr>
            <a:picLocks noChangeAspect="1"/>
          </p:cNvPicPr>
          <p:nvPr/>
        </p:nvPicPr>
        <p:blipFill>
          <a:blip r:embed="rId4"/>
          <a:stretch>
            <a:fillRect/>
          </a:stretch>
        </p:blipFill>
        <p:spPr>
          <a:xfrm>
            <a:off x="3571868" y="2285992"/>
            <a:ext cx="4500594" cy="3571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slide(fromBottom)">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slide(fromBottom)">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slide(fromBottom)">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Wrapping up</a:t>
            </a:r>
            <a:endParaRPr lang="zh-CN" altLang="en-US" sz="4800" b="1" dirty="0">
              <a:solidFill>
                <a:schemeClr val="tx1"/>
              </a:solidFill>
              <a:latin typeface="+mj-lt"/>
              <a:ea typeface="微软雅黑" panose="020B0503020204020204" pitchFamily="34" charset="-122"/>
            </a:endParaRPr>
          </a:p>
        </p:txBody>
      </p:sp>
      <p:sp>
        <p:nvSpPr>
          <p:cNvPr id="3" name="矩形 2"/>
          <p:cNvSpPr/>
          <p:nvPr/>
        </p:nvSpPr>
        <p:spPr>
          <a:xfrm>
            <a:off x="1071538" y="1214422"/>
            <a:ext cx="6929486" cy="830997"/>
          </a:xfrm>
          <a:prstGeom prst="rect">
            <a:avLst/>
          </a:prstGeom>
        </p:spPr>
        <p:txBody>
          <a:bodyPr wrap="square">
            <a:spAutoFit/>
          </a:bodyPr>
          <a:lstStyle/>
          <a:p>
            <a:r>
              <a:rPr lang="en-US" altLang="zh-CN" sz="2400" dirty="0" smtClean="0">
                <a:latin typeface="Arial" pitchFamily="34" charset="0"/>
                <a:cs typeface="Arial" pitchFamily="34" charset="0"/>
              </a:rPr>
              <a:t>Use the following self-assessment checklist to check what you have learned in this unit.</a:t>
            </a:r>
          </a:p>
        </p:txBody>
      </p:sp>
      <p:graphicFrame>
        <p:nvGraphicFramePr>
          <p:cNvPr id="5" name="表格 4"/>
          <p:cNvGraphicFramePr>
            <a:graphicFrameLocks noGrp="1"/>
          </p:cNvGraphicFramePr>
          <p:nvPr/>
        </p:nvGraphicFramePr>
        <p:xfrm>
          <a:off x="785786" y="2143116"/>
          <a:ext cx="7143800" cy="3296920"/>
        </p:xfrm>
        <a:graphic>
          <a:graphicData uri="http://schemas.openxmlformats.org/drawingml/2006/table">
            <a:tbl>
              <a:tblPr firstRow="1" bandRow="1">
                <a:tableStyleId>{5C22544A-7EE6-4342-B048-85BDC9FD1C3A}</a:tableStyleId>
              </a:tblPr>
              <a:tblGrid>
                <a:gridCol w="4663473"/>
                <a:gridCol w="947268"/>
                <a:gridCol w="1533059"/>
              </a:tblGrid>
              <a:tr h="370840">
                <a:tc>
                  <a:txBody>
                    <a:bodyPr/>
                    <a:lstStyle/>
                    <a:p>
                      <a:pPr algn="ctr"/>
                      <a:r>
                        <a:rPr lang="en-US" altLang="zh-CN" dirty="0" smtClean="0"/>
                        <a:t>Skills</a:t>
                      </a:r>
                      <a:endParaRPr lang="zh-CN" altLang="en-US" dirty="0"/>
                    </a:p>
                  </a:txBody>
                  <a:tcPr/>
                </a:tc>
                <a:tc>
                  <a:txBody>
                    <a:bodyPr/>
                    <a:lstStyle/>
                    <a:p>
                      <a:pPr algn="ctr"/>
                      <a:r>
                        <a:rPr lang="en-US" altLang="zh-CN" dirty="0" smtClean="0"/>
                        <a:t>OK</a:t>
                      </a:r>
                      <a:endParaRPr lang="zh-CN" altLang="en-US" dirty="0"/>
                    </a:p>
                  </a:txBody>
                  <a:tcPr/>
                </a:tc>
                <a:tc>
                  <a:txBody>
                    <a:bodyPr/>
                    <a:lstStyle/>
                    <a:p>
                      <a:pPr algn="ctr"/>
                      <a:r>
                        <a:rPr lang="en-US" altLang="zh-CN" dirty="0" smtClean="0"/>
                        <a:t>Needs work</a:t>
                      </a:r>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talk about different jobs and working experiences.</a:t>
                      </a:r>
                      <a:endParaRPr lang="zh-CN" altLang="en-US" sz="2400" kern="1200" baseline="0" dirty="0">
                        <a:solidFill>
                          <a:schemeClr val="dk1"/>
                        </a:solidFill>
                        <a:latin typeface="+mn-lt"/>
                        <a:ea typeface="+mn-ea"/>
                        <a:cs typeface="+mn-cs"/>
                      </a:endParaRPr>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identify examples in speeches and conversations.	</a:t>
                      </a:r>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use different expressions to express likes or dislikes.	</a:t>
                      </a:r>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discuss money-making ideas.</a:t>
                      </a:r>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5786446" y="285749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72330" y="364331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2904" y="364331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72330" y="45005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97666" y="45005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06344"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72330"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72330" y="285749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P spid="12"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Fun time</a:t>
            </a:r>
            <a:endParaRPr lang="zh-CN" altLang="en-US" sz="4800" b="1" dirty="0">
              <a:solidFill>
                <a:schemeClr val="tx1"/>
              </a:solidFill>
              <a:latin typeface="+mj-lt"/>
              <a:ea typeface="微软雅黑" panose="020B0503020204020204" pitchFamily="34" charset="-122"/>
            </a:endParaRPr>
          </a:p>
        </p:txBody>
      </p:sp>
      <p:sp>
        <p:nvSpPr>
          <p:cNvPr id="14" name="矩形 13"/>
          <p:cNvSpPr/>
          <p:nvPr/>
        </p:nvSpPr>
        <p:spPr>
          <a:xfrm>
            <a:off x="1000100" y="1357298"/>
            <a:ext cx="7215238" cy="461665"/>
          </a:xfrm>
          <a:prstGeom prst="rect">
            <a:avLst/>
          </a:prstGeom>
        </p:spPr>
        <p:txBody>
          <a:bodyPr wrap="square">
            <a:spAutoFit/>
          </a:bodyPr>
          <a:lstStyle/>
          <a:p>
            <a:r>
              <a:rPr lang="en-US" altLang="zh-CN" sz="2400" dirty="0" smtClean="0">
                <a:latin typeface="Arial" pitchFamily="34" charset="0"/>
                <a:cs typeface="Arial" pitchFamily="34" charset="0"/>
              </a:rPr>
              <a:t>Enjoy the video clip from </a:t>
            </a:r>
            <a:r>
              <a:rPr lang="en-US" altLang="zh-CN" sz="2400" i="1" dirty="0" smtClean="0">
                <a:latin typeface="Arial" pitchFamily="34" charset="0"/>
                <a:cs typeface="Arial" pitchFamily="34" charset="0"/>
              </a:rPr>
              <a:t>Friends</a:t>
            </a:r>
            <a:r>
              <a:rPr lang="en-US" altLang="zh-CN" sz="2400" dirty="0" smtClean="0">
                <a:latin typeface="Arial" pitchFamily="34" charset="0"/>
                <a:cs typeface="Arial" pitchFamily="34" charset="0"/>
              </a:rPr>
              <a:t>.</a:t>
            </a:r>
          </a:p>
        </p:txBody>
      </p:sp>
      <p:pic>
        <p:nvPicPr>
          <p:cNvPr id="16" name="图片 1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5" name="图片 4" descr="59c0311e1a91cc9565c125a6256aa56f.jpg">
            <a:hlinkClick r:id="rId4" action="ppaction://hlinkfile"/>
          </p:cNvPr>
          <p:cNvPicPr>
            <a:picLocks noChangeAspect="1"/>
          </p:cNvPicPr>
          <p:nvPr/>
        </p:nvPicPr>
        <p:blipFill>
          <a:blip r:embed="rId5"/>
          <a:stretch>
            <a:fillRect/>
          </a:stretch>
        </p:blipFill>
        <p:spPr>
          <a:xfrm>
            <a:off x="1000100" y="1928802"/>
            <a:ext cx="7366000" cy="414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check the true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68" name="组合 67"/>
          <p:cNvGrpSpPr/>
          <p:nvPr/>
        </p:nvGrpSpPr>
        <p:grpSpPr>
          <a:xfrm>
            <a:off x="4143372" y="3786194"/>
            <a:ext cx="571504" cy="461666"/>
            <a:chOff x="1776394" y="2643182"/>
            <a:chExt cx="357190" cy="321065"/>
          </a:xfrm>
        </p:grpSpPr>
        <p:sp>
          <p:nvSpPr>
            <p:cNvPr id="69" name="矩形 68"/>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785918" y="2643182"/>
              <a:ext cx="347666" cy="321065"/>
            </a:xfrm>
            <a:prstGeom prst="rect">
              <a:avLst/>
            </a:prstGeom>
          </p:spPr>
          <p:txBody>
            <a:bodyPr wrap="square">
              <a:spAutoFit/>
            </a:bodyPr>
            <a:lstStyle/>
            <a:p>
              <a:r>
                <a:rPr lang="zh-CN" altLang="en-US" sz="2400" b="1" dirty="0" smtClean="0">
                  <a:solidFill>
                    <a:srgbClr val="FF0000"/>
                  </a:solidFill>
                </a:rPr>
                <a:t>√</a:t>
              </a:r>
              <a:endParaRPr lang="zh-CN" altLang="en-US" sz="2400" b="1" dirty="0">
                <a:solidFill>
                  <a:srgbClr val="FF0000"/>
                </a:solidFill>
              </a:endParaRPr>
            </a:p>
          </p:txBody>
        </p:sp>
      </p:grpSp>
      <p:grpSp>
        <p:nvGrpSpPr>
          <p:cNvPr id="71" name="组合 70"/>
          <p:cNvGrpSpPr/>
          <p:nvPr/>
        </p:nvGrpSpPr>
        <p:grpSpPr>
          <a:xfrm>
            <a:off x="714348" y="3786192"/>
            <a:ext cx="571506" cy="461665"/>
            <a:chOff x="1776391" y="2643180"/>
            <a:chExt cx="357191" cy="321064"/>
          </a:xfrm>
        </p:grpSpPr>
        <p:sp>
          <p:nvSpPr>
            <p:cNvPr id="72" name="矩形 71"/>
            <p:cNvSpPr/>
            <p:nvPr/>
          </p:nvSpPr>
          <p:spPr>
            <a:xfrm>
              <a:off x="1776391" y="2655322"/>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785916" y="2643180"/>
              <a:ext cx="347666" cy="321064"/>
            </a:xfrm>
            <a:prstGeom prst="rect">
              <a:avLst/>
            </a:prstGeom>
          </p:spPr>
          <p:txBody>
            <a:bodyPr wrap="square">
              <a:spAutoFit/>
            </a:bodyPr>
            <a:lstStyle/>
            <a:p>
              <a:r>
                <a:rPr lang="zh-CN" altLang="en-US" sz="2400" b="1" dirty="0" smtClean="0">
                  <a:solidFill>
                    <a:srgbClr val="FF0000"/>
                  </a:solidFill>
                </a:rPr>
                <a:t>√</a:t>
              </a:r>
              <a:endParaRPr lang="zh-CN" altLang="en-US" sz="2400" b="1" dirty="0">
                <a:solidFill>
                  <a:srgbClr val="FF0000"/>
                </a:solidFill>
              </a:endParaRPr>
            </a:p>
          </p:txBody>
        </p:sp>
      </p:grpSp>
      <p:pic>
        <p:nvPicPr>
          <p:cNvPr id="50" name="图片 4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67" name="组合 66"/>
          <p:cNvGrpSpPr/>
          <p:nvPr/>
        </p:nvGrpSpPr>
        <p:grpSpPr>
          <a:xfrm>
            <a:off x="1142976" y="2357430"/>
            <a:ext cx="5786478" cy="4000528"/>
            <a:chOff x="1142976" y="2357430"/>
            <a:chExt cx="5786478" cy="4000528"/>
          </a:xfrm>
        </p:grpSpPr>
        <p:sp>
          <p:nvSpPr>
            <p:cNvPr id="46" name="矩形 45"/>
            <p:cNvSpPr/>
            <p:nvPr/>
          </p:nvSpPr>
          <p:spPr>
            <a:xfrm>
              <a:off x="4643438" y="5072074"/>
              <a:ext cx="316559" cy="830997"/>
            </a:xfrm>
            <a:prstGeom prst="rect">
              <a:avLst/>
            </a:prstGeom>
          </p:spPr>
          <p:txBody>
            <a:bodyPr wrap="square">
              <a:spAutoFit/>
            </a:bodyPr>
            <a:lstStyle/>
            <a:p>
              <a:r>
                <a:rPr lang="en-US" altLang="zh-CN" sz="2400" dirty="0" smtClean="0"/>
                <a:t>6 </a:t>
              </a:r>
              <a:endParaRPr lang="zh-CN" altLang="en-US" sz="2400" dirty="0"/>
            </a:p>
          </p:txBody>
        </p:sp>
        <p:grpSp>
          <p:nvGrpSpPr>
            <p:cNvPr id="66" name="组合 65"/>
            <p:cNvGrpSpPr/>
            <p:nvPr/>
          </p:nvGrpSpPr>
          <p:grpSpPr>
            <a:xfrm>
              <a:off x="1142976" y="2357430"/>
              <a:ext cx="5786478" cy="4000528"/>
              <a:chOff x="1142976" y="2357430"/>
              <a:chExt cx="5786478" cy="4000528"/>
            </a:xfrm>
          </p:grpSpPr>
          <p:grpSp>
            <p:nvGrpSpPr>
              <p:cNvPr id="64" name="组合 63"/>
              <p:cNvGrpSpPr/>
              <p:nvPr/>
            </p:nvGrpSpPr>
            <p:grpSpPr>
              <a:xfrm>
                <a:off x="1571604" y="3786190"/>
                <a:ext cx="1786838" cy="1214446"/>
                <a:chOff x="1571604" y="3786190"/>
                <a:chExt cx="1786838" cy="1214446"/>
              </a:xfrm>
            </p:grpSpPr>
            <p:pic>
              <p:nvPicPr>
                <p:cNvPr id="42" name="图片 41" descr="B2U6_页面_04_图像_0003.jpg"/>
                <p:cNvPicPr>
                  <a:picLocks noChangeAspect="1"/>
                </p:cNvPicPr>
                <p:nvPr/>
              </p:nvPicPr>
              <p:blipFill>
                <a:blip r:embed="rId4"/>
                <a:stretch>
                  <a:fillRect/>
                </a:stretch>
              </p:blipFill>
              <p:spPr>
                <a:xfrm>
                  <a:off x="1571604" y="3786190"/>
                  <a:ext cx="1786838" cy="1214446"/>
                </a:xfrm>
                <a:prstGeom prst="rect">
                  <a:avLst/>
                </a:prstGeom>
              </p:spPr>
            </p:pic>
            <p:sp>
              <p:nvSpPr>
                <p:cNvPr id="51" name="TextBox 50"/>
                <p:cNvSpPr txBox="1"/>
                <p:nvPr/>
              </p:nvSpPr>
              <p:spPr>
                <a:xfrm>
                  <a:off x="1714480" y="4500570"/>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65" name="组合 64"/>
              <p:cNvGrpSpPr/>
              <p:nvPr/>
            </p:nvGrpSpPr>
            <p:grpSpPr>
              <a:xfrm>
                <a:off x="1142976" y="2357430"/>
                <a:ext cx="5786478" cy="4000528"/>
                <a:chOff x="1142976" y="2357430"/>
                <a:chExt cx="5786478" cy="4000528"/>
              </a:xfrm>
            </p:grpSpPr>
            <p:grpSp>
              <p:nvGrpSpPr>
                <p:cNvPr id="63" name="组合 62"/>
                <p:cNvGrpSpPr/>
                <p:nvPr/>
              </p:nvGrpSpPr>
              <p:grpSpPr>
                <a:xfrm>
                  <a:off x="1571604" y="2500306"/>
                  <a:ext cx="1785950" cy="1143008"/>
                  <a:chOff x="1571604" y="2500306"/>
                  <a:chExt cx="1785950" cy="1143008"/>
                </a:xfrm>
              </p:grpSpPr>
              <p:pic>
                <p:nvPicPr>
                  <p:cNvPr id="38" name="图片 37" descr="B2U6_页面_04_图像_0001.jpg"/>
                  <p:cNvPicPr>
                    <a:picLocks noChangeAspect="1"/>
                  </p:cNvPicPr>
                  <p:nvPr/>
                </p:nvPicPr>
                <p:blipFill>
                  <a:blip r:embed="rId5"/>
                  <a:stretch>
                    <a:fillRect/>
                  </a:stretch>
                </p:blipFill>
                <p:spPr>
                  <a:xfrm>
                    <a:off x="1571604" y="2500306"/>
                    <a:ext cx="1785950" cy="1143008"/>
                  </a:xfrm>
                  <a:prstGeom prst="rect">
                    <a:avLst/>
                  </a:prstGeom>
                </p:spPr>
              </p:pic>
              <p:sp>
                <p:nvSpPr>
                  <p:cNvPr id="49" name="TextBox 48"/>
                  <p:cNvSpPr txBox="1"/>
                  <p:nvPr/>
                </p:nvSpPr>
                <p:spPr>
                  <a:xfrm>
                    <a:off x="1714480" y="3071810"/>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62" name="组合 61"/>
                <p:cNvGrpSpPr/>
                <p:nvPr/>
              </p:nvGrpSpPr>
              <p:grpSpPr>
                <a:xfrm>
                  <a:off x="1142976" y="2357430"/>
                  <a:ext cx="5786478" cy="4000528"/>
                  <a:chOff x="1142976" y="2357430"/>
                  <a:chExt cx="5786478" cy="4000528"/>
                </a:xfrm>
              </p:grpSpPr>
              <p:pic>
                <p:nvPicPr>
                  <p:cNvPr id="44" name="图片 43" descr="B2U6_页面_04_图像_0005.jpg"/>
                  <p:cNvPicPr>
                    <a:picLocks noChangeAspect="1"/>
                  </p:cNvPicPr>
                  <p:nvPr/>
                </p:nvPicPr>
                <p:blipFill>
                  <a:blip r:embed="rId6"/>
                  <a:stretch>
                    <a:fillRect/>
                  </a:stretch>
                </p:blipFill>
                <p:spPr>
                  <a:xfrm>
                    <a:off x="1571604" y="5143512"/>
                    <a:ext cx="1785950" cy="1214446"/>
                  </a:xfrm>
                  <a:prstGeom prst="rect">
                    <a:avLst/>
                  </a:prstGeom>
                </p:spPr>
              </p:pic>
              <p:pic>
                <p:nvPicPr>
                  <p:cNvPr id="43" name="图片 42" descr="B2U6_页面_04_图像_0004.jpg"/>
                  <p:cNvPicPr>
                    <a:picLocks noChangeAspect="1"/>
                  </p:cNvPicPr>
                  <p:nvPr/>
                </p:nvPicPr>
                <p:blipFill>
                  <a:blip r:embed="rId7"/>
                  <a:stretch>
                    <a:fillRect/>
                  </a:stretch>
                </p:blipFill>
                <p:spPr>
                  <a:xfrm>
                    <a:off x="5000628" y="3786190"/>
                    <a:ext cx="1928826" cy="1214446"/>
                  </a:xfrm>
                  <a:prstGeom prst="rect">
                    <a:avLst/>
                  </a:prstGeom>
                </p:spPr>
              </p:pic>
              <p:pic>
                <p:nvPicPr>
                  <p:cNvPr id="39" name="图片 38" descr="B2U6_页面_04_图像_0002.jpg"/>
                  <p:cNvPicPr>
                    <a:picLocks noChangeAspect="1"/>
                  </p:cNvPicPr>
                  <p:nvPr/>
                </p:nvPicPr>
                <p:blipFill>
                  <a:blip r:embed="rId8"/>
                  <a:stretch>
                    <a:fillRect/>
                  </a:stretch>
                </p:blipFill>
                <p:spPr>
                  <a:xfrm>
                    <a:off x="5000628" y="2428868"/>
                    <a:ext cx="1928826" cy="1214446"/>
                  </a:xfrm>
                  <a:prstGeom prst="rect">
                    <a:avLst/>
                  </a:prstGeom>
                </p:spPr>
              </p:pic>
              <p:grpSp>
                <p:nvGrpSpPr>
                  <p:cNvPr id="74" name="组合 73"/>
                  <p:cNvGrpSpPr/>
                  <p:nvPr/>
                </p:nvGrpSpPr>
                <p:grpSpPr>
                  <a:xfrm>
                    <a:off x="1142976" y="2357430"/>
                    <a:ext cx="4286280" cy="3131024"/>
                    <a:chOff x="1142976" y="2357430"/>
                    <a:chExt cx="4286280" cy="3131024"/>
                  </a:xfrm>
                </p:grpSpPr>
                <p:sp>
                  <p:nvSpPr>
                    <p:cNvPr id="7" name="矩形 6"/>
                    <p:cNvSpPr/>
                    <p:nvPr/>
                  </p:nvSpPr>
                  <p:spPr>
                    <a:xfrm>
                      <a:off x="1142976" y="2395547"/>
                      <a:ext cx="299970" cy="391309"/>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grpSp>
                  <p:nvGrpSpPr>
                    <p:cNvPr id="6" name="组合 19"/>
                    <p:cNvGrpSpPr/>
                    <p:nvPr/>
                  </p:nvGrpSpPr>
                  <p:grpSpPr>
                    <a:xfrm>
                      <a:off x="4643437" y="2357430"/>
                      <a:ext cx="785819" cy="1247483"/>
                      <a:chOff x="1103869" y="2451616"/>
                      <a:chExt cx="918866" cy="1593590"/>
                    </a:xfrm>
                  </p:grpSpPr>
                  <p:sp>
                    <p:nvSpPr>
                      <p:cNvPr id="23" name="矩形 22"/>
                      <p:cNvSpPr/>
                      <p:nvPr/>
                    </p:nvSpPr>
                    <p:spPr>
                      <a:xfrm>
                        <a:off x="1103869" y="2451616"/>
                        <a:ext cx="357190" cy="461666"/>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sp>
                    <p:nvSpPr>
                      <p:cNvPr id="22" name="TextBox 21"/>
                      <p:cNvSpPr txBox="1"/>
                      <p:nvPr/>
                    </p:nvSpPr>
                    <p:spPr>
                      <a:xfrm>
                        <a:off x="1605069" y="3455455"/>
                        <a:ext cx="417666" cy="589751"/>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sp>
                  <p:nvSpPr>
                    <p:cNvPr id="31" name="矩形 30"/>
                    <p:cNvSpPr/>
                    <p:nvPr/>
                  </p:nvSpPr>
                  <p:spPr>
                    <a:xfrm>
                      <a:off x="1142976" y="3714752"/>
                      <a:ext cx="299970" cy="376761"/>
                    </a:xfrm>
                    <a:prstGeom prst="rect">
                      <a:avLst/>
                    </a:prstGeom>
                  </p:spPr>
                  <p:txBody>
                    <a:bodyPr wrap="square">
                      <a:spAutoFit/>
                    </a:bodyPr>
                    <a:lstStyle/>
                    <a:p>
                      <a:r>
                        <a:rPr lang="en-US" altLang="zh-CN" sz="2400" dirty="0" smtClean="0"/>
                        <a:t>3 </a:t>
                      </a:r>
                      <a:endParaRPr lang="zh-CN" altLang="en-US" sz="2400" dirty="0"/>
                    </a:p>
                  </p:txBody>
                </p:sp>
                <p:grpSp>
                  <p:nvGrpSpPr>
                    <p:cNvPr id="11" name="组合 32"/>
                    <p:cNvGrpSpPr/>
                    <p:nvPr/>
                  </p:nvGrpSpPr>
                  <p:grpSpPr>
                    <a:xfrm>
                      <a:off x="4643439" y="3714753"/>
                      <a:ext cx="785817" cy="1247482"/>
                      <a:chOff x="1111033" y="2840666"/>
                      <a:chExt cx="886678" cy="1485901"/>
                    </a:xfrm>
                  </p:grpSpPr>
                  <p:sp>
                    <p:nvSpPr>
                      <p:cNvPr id="36" name="矩形 35"/>
                      <p:cNvSpPr/>
                      <p:nvPr/>
                    </p:nvSpPr>
                    <p:spPr>
                      <a:xfrm>
                        <a:off x="1111033" y="2840666"/>
                        <a:ext cx="357190" cy="461664"/>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sp>
                    <p:nvSpPr>
                      <p:cNvPr id="35" name="TextBox 34"/>
                      <p:cNvSpPr txBox="1"/>
                      <p:nvPr/>
                    </p:nvSpPr>
                    <p:spPr>
                      <a:xfrm>
                        <a:off x="1594675" y="3776670"/>
                        <a:ext cx="403036" cy="549897"/>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sp>
                  <p:nvSpPr>
                    <p:cNvPr id="41" name="矩形 40"/>
                    <p:cNvSpPr/>
                    <p:nvPr/>
                  </p:nvSpPr>
                  <p:spPr>
                    <a:xfrm>
                      <a:off x="1142976" y="5143511"/>
                      <a:ext cx="299970" cy="344943"/>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grpSp>
              <p:pic>
                <p:nvPicPr>
                  <p:cNvPr id="45" name="图片 44" descr="B2U6_页面_04_图像_0006.jpg"/>
                  <p:cNvPicPr>
                    <a:picLocks noChangeAspect="1"/>
                  </p:cNvPicPr>
                  <p:nvPr/>
                </p:nvPicPr>
                <p:blipFill>
                  <a:blip r:embed="rId9"/>
                  <a:stretch>
                    <a:fillRect/>
                  </a:stretch>
                </p:blipFill>
                <p:spPr>
                  <a:xfrm>
                    <a:off x="5000628" y="5143512"/>
                    <a:ext cx="1928826" cy="1214446"/>
                  </a:xfrm>
                  <a:prstGeom prst="rect">
                    <a:avLst/>
                  </a:prstGeom>
                </p:spPr>
              </p:pic>
              <p:sp>
                <p:nvSpPr>
                  <p:cNvPr id="52" name="TextBox 51"/>
                  <p:cNvSpPr txBox="1"/>
                  <p:nvPr/>
                </p:nvSpPr>
                <p:spPr>
                  <a:xfrm>
                    <a:off x="1714480" y="5857892"/>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sp>
                <p:nvSpPr>
                  <p:cNvPr id="53" name="TextBox 52"/>
                  <p:cNvSpPr txBox="1"/>
                  <p:nvPr/>
                </p:nvSpPr>
                <p:spPr>
                  <a:xfrm>
                    <a:off x="5143504" y="5857892"/>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descr="B2U6_页面_04_图像_0006.jpg"/>
          <p:cNvPicPr>
            <a:picLocks noChangeAspect="1"/>
          </p:cNvPicPr>
          <p:nvPr/>
        </p:nvPicPr>
        <p:blipFill>
          <a:blip r:embed="rId2"/>
          <a:stretch>
            <a:fillRect/>
          </a:stretch>
        </p:blipFill>
        <p:spPr>
          <a:xfrm>
            <a:off x="5000628" y="5072074"/>
            <a:ext cx="1857388" cy="1285884"/>
          </a:xfrm>
          <a:prstGeom prst="rect">
            <a:avLst/>
          </a:prstGeom>
        </p:spPr>
      </p:pic>
      <p:pic>
        <p:nvPicPr>
          <p:cNvPr id="42" name="图片 41" descr="B2U6_页面_04_图像_0002.jpg"/>
          <p:cNvPicPr>
            <a:picLocks noChangeAspect="1"/>
          </p:cNvPicPr>
          <p:nvPr/>
        </p:nvPicPr>
        <p:blipFill>
          <a:blip r:embed="rId3"/>
          <a:stretch>
            <a:fillRect/>
          </a:stretch>
        </p:blipFill>
        <p:spPr>
          <a:xfrm>
            <a:off x="1500166" y="5072074"/>
            <a:ext cx="1857388" cy="1214446"/>
          </a:xfrm>
          <a:prstGeom prst="rect">
            <a:avLst/>
          </a:prstGeom>
        </p:spPr>
      </p:pic>
      <p:pic>
        <p:nvPicPr>
          <p:cNvPr id="39" name="图片 38" descr="B2U6_页面_04_图像_0004.jpg"/>
          <p:cNvPicPr>
            <a:picLocks noChangeAspect="1"/>
          </p:cNvPicPr>
          <p:nvPr/>
        </p:nvPicPr>
        <p:blipFill>
          <a:blip r:embed="rId4"/>
          <a:stretch>
            <a:fillRect/>
          </a:stretch>
        </p:blipFill>
        <p:spPr>
          <a:xfrm>
            <a:off x="5000628" y="3714752"/>
            <a:ext cx="1857388" cy="1285884"/>
          </a:xfrm>
          <a:prstGeom prst="rect">
            <a:avLst/>
          </a:prstGeom>
        </p:spPr>
      </p:pic>
      <p:pic>
        <p:nvPicPr>
          <p:cNvPr id="38" name="图片 37" descr="B2U6_页面_04_图像_0001.jpg"/>
          <p:cNvPicPr>
            <a:picLocks noChangeAspect="1"/>
          </p:cNvPicPr>
          <p:nvPr/>
        </p:nvPicPr>
        <p:blipFill>
          <a:blip r:embed="rId5"/>
          <a:stretch>
            <a:fillRect/>
          </a:stretch>
        </p:blipFill>
        <p:spPr>
          <a:xfrm>
            <a:off x="1500166" y="3714752"/>
            <a:ext cx="1857388" cy="1285884"/>
          </a:xfrm>
          <a:prstGeom prst="rect">
            <a:avLst/>
          </a:prstGeom>
        </p:spPr>
      </p:pic>
      <p:pic>
        <p:nvPicPr>
          <p:cNvPr id="37" name="图片 36" descr="B2U6_页面_04_图像_0005.jpg"/>
          <p:cNvPicPr>
            <a:picLocks noChangeAspect="1"/>
          </p:cNvPicPr>
          <p:nvPr/>
        </p:nvPicPr>
        <p:blipFill>
          <a:blip r:embed="rId6"/>
          <a:stretch>
            <a:fillRect/>
          </a:stretch>
        </p:blipFill>
        <p:spPr>
          <a:xfrm>
            <a:off x="5000628" y="2428868"/>
            <a:ext cx="1857388" cy="1214446"/>
          </a:xfrm>
          <a:prstGeom prst="rect">
            <a:avLst/>
          </a:prstGeom>
        </p:spPr>
      </p:pic>
      <p:pic>
        <p:nvPicPr>
          <p:cNvPr id="34" name="图片 33" descr="B2U6_页面_04_图像_0003.jpg"/>
          <p:cNvPicPr>
            <a:picLocks noChangeAspect="1"/>
          </p:cNvPicPr>
          <p:nvPr/>
        </p:nvPicPr>
        <p:blipFill>
          <a:blip r:embed="rId7"/>
          <a:stretch>
            <a:fillRect/>
          </a:stretch>
        </p:blipFill>
        <p:spPr>
          <a:xfrm>
            <a:off x="1500166" y="2428868"/>
            <a:ext cx="1858276" cy="1214446"/>
          </a:xfrm>
          <a:prstGeom prst="rect">
            <a:avLst/>
          </a:prstGeom>
        </p:spPr>
      </p:pic>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match the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3" name="组合 73"/>
          <p:cNvGrpSpPr/>
          <p:nvPr/>
        </p:nvGrpSpPr>
        <p:grpSpPr>
          <a:xfrm>
            <a:off x="1111817" y="2395546"/>
            <a:ext cx="3839379" cy="2959295"/>
            <a:chOff x="1142976" y="2395546"/>
            <a:chExt cx="3839379" cy="2959295"/>
          </a:xfrm>
        </p:grpSpPr>
        <p:sp>
          <p:nvSpPr>
            <p:cNvPr id="7" name="矩形 6"/>
            <p:cNvSpPr/>
            <p:nvPr/>
          </p:nvSpPr>
          <p:spPr>
            <a:xfrm>
              <a:off x="1142976" y="2395546"/>
              <a:ext cx="299970" cy="391309"/>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sp>
          <p:nvSpPr>
            <p:cNvPr id="23" name="矩形 22"/>
            <p:cNvSpPr/>
            <p:nvPr/>
          </p:nvSpPr>
          <p:spPr>
            <a:xfrm>
              <a:off x="4676884" y="2395547"/>
              <a:ext cx="305471" cy="361398"/>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sp>
          <p:nvSpPr>
            <p:cNvPr id="31" name="矩形 30"/>
            <p:cNvSpPr/>
            <p:nvPr/>
          </p:nvSpPr>
          <p:spPr>
            <a:xfrm>
              <a:off x="1142976" y="3714750"/>
              <a:ext cx="299970" cy="376760"/>
            </a:xfrm>
            <a:prstGeom prst="rect">
              <a:avLst/>
            </a:prstGeom>
          </p:spPr>
          <p:txBody>
            <a:bodyPr wrap="square">
              <a:spAutoFit/>
            </a:bodyPr>
            <a:lstStyle/>
            <a:p>
              <a:r>
                <a:rPr lang="en-US" altLang="zh-CN" sz="2400" dirty="0" smtClean="0"/>
                <a:t>3 </a:t>
              </a:r>
              <a:endParaRPr lang="zh-CN" altLang="en-US" sz="2400" dirty="0"/>
            </a:p>
          </p:txBody>
        </p:sp>
        <p:sp>
          <p:nvSpPr>
            <p:cNvPr id="36" name="矩形 35"/>
            <p:cNvSpPr/>
            <p:nvPr/>
          </p:nvSpPr>
          <p:spPr>
            <a:xfrm>
              <a:off x="4643439" y="3786190"/>
              <a:ext cx="316559" cy="387589"/>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sp>
          <p:nvSpPr>
            <p:cNvPr id="41" name="矩形 40"/>
            <p:cNvSpPr/>
            <p:nvPr/>
          </p:nvSpPr>
          <p:spPr>
            <a:xfrm>
              <a:off x="1142976" y="5000635"/>
              <a:ext cx="299970" cy="344943"/>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sp>
          <p:nvSpPr>
            <p:cNvPr id="46" name="矩形 45"/>
            <p:cNvSpPr/>
            <p:nvPr/>
          </p:nvSpPr>
          <p:spPr>
            <a:xfrm>
              <a:off x="4643438" y="5000635"/>
              <a:ext cx="316911" cy="354206"/>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grpSp>
      <p:pic>
        <p:nvPicPr>
          <p:cNvPr id="33" name="图片 32" descr="87699.gif">
            <a:hlinkClick r:id="rId8" action="ppaction://hlinksldjump"/>
          </p:cNvPr>
          <p:cNvPicPr>
            <a:picLocks noChangeAspect="1"/>
          </p:cNvPicPr>
          <p:nvPr/>
        </p:nvPicPr>
        <p:blipFill>
          <a:blip r:embed="rId9"/>
          <a:stretch>
            <a:fillRect/>
          </a:stretch>
        </p:blipFill>
        <p:spPr>
          <a:xfrm>
            <a:off x="8429652" y="6215082"/>
            <a:ext cx="466724" cy="466724"/>
          </a:xfrm>
          <a:prstGeom prst="rect">
            <a:avLst/>
          </a:prstGeom>
        </p:spPr>
      </p:pic>
      <p:sp>
        <p:nvSpPr>
          <p:cNvPr id="44" name="TextBox 43"/>
          <p:cNvSpPr txBox="1"/>
          <p:nvPr/>
        </p:nvSpPr>
        <p:spPr>
          <a:xfrm>
            <a:off x="5143504" y="4500570"/>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sp>
        <p:nvSpPr>
          <p:cNvPr id="47" name="TextBox 46"/>
          <p:cNvSpPr txBox="1"/>
          <p:nvPr/>
        </p:nvSpPr>
        <p:spPr>
          <a:xfrm>
            <a:off x="5143504" y="3143248"/>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sp>
        <p:nvSpPr>
          <p:cNvPr id="49" name="TextBox 48"/>
          <p:cNvSpPr txBox="1"/>
          <p:nvPr/>
        </p:nvSpPr>
        <p:spPr>
          <a:xfrm>
            <a:off x="1643042" y="3143248"/>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sp>
        <p:nvSpPr>
          <p:cNvPr id="50" name="TextBox 49"/>
          <p:cNvSpPr txBox="1"/>
          <p:nvPr/>
        </p:nvSpPr>
        <p:spPr>
          <a:xfrm>
            <a:off x="1643042" y="4500570"/>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sp>
        <p:nvSpPr>
          <p:cNvPr id="51" name="TextBox 50"/>
          <p:cNvSpPr txBox="1"/>
          <p:nvPr/>
        </p:nvSpPr>
        <p:spPr>
          <a:xfrm>
            <a:off x="1643042" y="578645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sp>
        <p:nvSpPr>
          <p:cNvPr id="52" name="TextBox 51"/>
          <p:cNvSpPr txBox="1"/>
          <p:nvPr/>
        </p:nvSpPr>
        <p:spPr>
          <a:xfrm>
            <a:off x="5143504" y="5857892"/>
            <a:ext cx="316911"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20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20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20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20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20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slide(fromBottom)">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slide(fromBottom)">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slide(fromBottom)">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slide(fromBottom)">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slide(fromBottom)">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slide(fromBottom)">
                                      <p:cBhvr>
                                        <p:cTn id="6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9" grpId="0" animBg="1"/>
      <p:bldP spid="50" grpId="0" animBg="1"/>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B2U6_页面_08_图像_0002.jpg"/>
          <p:cNvPicPr>
            <a:picLocks noChangeAspect="1"/>
          </p:cNvPicPr>
          <p:nvPr/>
        </p:nvPicPr>
        <p:blipFill>
          <a:blip r:embed="rId2"/>
          <a:stretch>
            <a:fillRect/>
          </a:stretch>
        </p:blipFill>
        <p:spPr>
          <a:xfrm>
            <a:off x="1071538" y="2500306"/>
            <a:ext cx="3286148" cy="3214710"/>
          </a:xfrm>
          <a:prstGeom prst="rect">
            <a:avLst/>
          </a:prstGeom>
        </p:spPr>
      </p:pic>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sp>
        <p:nvSpPr>
          <p:cNvPr id="14" name="TextBox 13"/>
          <p:cNvSpPr txBox="1"/>
          <p:nvPr/>
        </p:nvSpPr>
        <p:spPr>
          <a:xfrm>
            <a:off x="1328262" y="5057560"/>
            <a:ext cx="500066" cy="461665"/>
          </a:xfrm>
          <a:prstGeom prst="rect">
            <a:avLst/>
          </a:prstGeom>
          <a:solidFill>
            <a:schemeClr val="bg2"/>
          </a:solidFill>
        </p:spPr>
        <p:txBody>
          <a:bodyPr wrap="square" rtlCol="0">
            <a:spAutoFit/>
          </a:bodyPr>
          <a:lstStyle/>
          <a:p>
            <a:r>
              <a:rPr lang="en-US" altLang="zh-CN" sz="2400" b="1" dirty="0" smtClean="0"/>
              <a:t> A</a:t>
            </a:r>
            <a:endParaRPr lang="zh-CN" altLang="en-US" sz="2400" b="1" dirty="0"/>
          </a:p>
        </p:txBody>
      </p:sp>
      <p:sp>
        <p:nvSpPr>
          <p:cNvPr id="26" name="矩形 25"/>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19" name="矩形 18"/>
          <p:cNvSpPr/>
          <p:nvPr/>
        </p:nvSpPr>
        <p:spPr>
          <a:xfrm>
            <a:off x="4643438" y="2500306"/>
            <a:ext cx="3857652" cy="2677656"/>
          </a:xfrm>
          <a:prstGeom prst="rect">
            <a:avLst/>
          </a:prstGeom>
        </p:spPr>
        <p:txBody>
          <a:bodyPr wrap="square">
            <a:spAutoFit/>
          </a:bodyPr>
          <a:lstStyle/>
          <a:p>
            <a:pPr marL="72000" indent="-457200"/>
            <a:r>
              <a:rPr lang="en-US" altLang="zh-CN" sz="2400" dirty="0" smtClean="0"/>
              <a:t>What’s the worst thing about her job?</a:t>
            </a:r>
          </a:p>
          <a:p>
            <a:endParaRPr lang="en-US" altLang="zh-CN" sz="2400" b="1" dirty="0" smtClean="0"/>
          </a:p>
          <a:p>
            <a:r>
              <a:rPr lang="en-US" altLang="zh-CN" sz="2400" dirty="0" smtClean="0"/>
              <a:t>Answer: </a:t>
            </a:r>
          </a:p>
          <a:p>
            <a:r>
              <a:rPr lang="en-US" altLang="zh-CN" sz="2400" dirty="0" smtClean="0"/>
              <a:t>_______________________</a:t>
            </a:r>
          </a:p>
          <a:p>
            <a:r>
              <a:rPr lang="en-US" altLang="zh-CN" sz="2400" dirty="0" smtClean="0"/>
              <a:t>________________________________</a:t>
            </a:r>
            <a:endParaRPr lang="zh-CN" altLang="en-US" sz="2400" dirty="0"/>
          </a:p>
        </p:txBody>
      </p:sp>
      <p:sp>
        <p:nvSpPr>
          <p:cNvPr id="23" name="TextBox 22"/>
          <p:cNvSpPr txBox="1"/>
          <p:nvPr/>
        </p:nvSpPr>
        <p:spPr>
          <a:xfrm>
            <a:off x="4643438" y="3929066"/>
            <a:ext cx="3643338" cy="1200329"/>
          </a:xfrm>
          <a:prstGeom prst="rect">
            <a:avLst/>
          </a:prstGeom>
          <a:noFill/>
        </p:spPr>
        <p:txBody>
          <a:bodyPr wrap="square" rtlCol="0">
            <a:spAutoFit/>
          </a:bodyPr>
          <a:lstStyle/>
          <a:p>
            <a:r>
              <a:rPr lang="en-US" altLang="zh-CN" sz="2400" i="1" dirty="0" smtClean="0">
                <a:solidFill>
                  <a:srgbClr val="FF0000"/>
                </a:solidFill>
              </a:rPr>
              <a:t>The worst thing about her  job is that it can get very stressful.</a:t>
            </a:r>
            <a:endParaRPr lang="zh-CN" altLang="en-US" sz="2400" i="1" dirty="0">
              <a:solidFill>
                <a:srgbClr val="FF0000"/>
              </a:solidFill>
            </a:endParaRPr>
          </a:p>
        </p:txBody>
      </p:sp>
      <p:sp>
        <p:nvSpPr>
          <p:cNvPr id="12" name="TextBox 11"/>
          <p:cNvSpPr txBox="1"/>
          <p:nvPr/>
        </p:nvSpPr>
        <p:spPr>
          <a:xfrm>
            <a:off x="4429124" y="2500306"/>
            <a:ext cx="500066" cy="461665"/>
          </a:xfrm>
          <a:prstGeom prst="rect">
            <a:avLst/>
          </a:prstGeom>
          <a:noFill/>
        </p:spPr>
        <p:txBody>
          <a:bodyPr wrap="square" rtlCol="0">
            <a:spAutoFit/>
          </a:bodyPr>
          <a:lstStyle/>
          <a:p>
            <a:r>
              <a:rPr lang="en-US" altLang="zh-CN" sz="2400" dirty="0" smtClean="0"/>
              <a:t>1</a:t>
            </a:r>
            <a:endParaRPr lang="zh-CN" altLang="en-US" sz="2400" dirty="0"/>
          </a:p>
        </p:txBody>
      </p:sp>
      <p:pic>
        <p:nvPicPr>
          <p:cNvPr id="13" name="图片 12"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lide(fromBottom)">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3"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8135</TotalTime>
  <Words>4246</Words>
  <PresentationFormat>全屏显示(4:3)</PresentationFormat>
  <Paragraphs>652</Paragraphs>
  <Slides>62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Arial</vt:lpstr>
      <vt:lpstr>宋体</vt:lpstr>
      <vt:lpstr>Calibri</vt:lpstr>
      <vt:lpstr>微软雅黑</vt:lpstr>
      <vt:lpstr>Gulim</vt:lpstr>
      <vt:lpstr>Wingdings</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zhangyifei</cp:lastModifiedBy>
  <cp:revision>910</cp:revision>
  <dcterms:modified xsi:type="dcterms:W3CDTF">2015-10-09T09:14:29Z</dcterms:modified>
</cp:coreProperties>
</file>