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427" r:id="rId3"/>
    <p:sldId id="273" r:id="rId4"/>
    <p:sldId id="442" r:id="rId5"/>
    <p:sldId id="443" r:id="rId6"/>
    <p:sldId id="444" r:id="rId7"/>
    <p:sldId id="260" r:id="rId8"/>
    <p:sldId id="264" r:id="rId9"/>
    <p:sldId id="428" r:id="rId10"/>
    <p:sldId id="432" r:id="rId11"/>
    <p:sldId id="393" r:id="rId12"/>
    <p:sldId id="397" r:id="rId13"/>
    <p:sldId id="348" r:id="rId14"/>
    <p:sldId id="400" r:id="rId15"/>
    <p:sldId id="401" r:id="rId16"/>
    <p:sldId id="394" r:id="rId17"/>
    <p:sldId id="402" r:id="rId18"/>
    <p:sldId id="445" r:id="rId19"/>
    <p:sldId id="446" r:id="rId20"/>
    <p:sldId id="447" r:id="rId21"/>
    <p:sldId id="448" r:id="rId22"/>
    <p:sldId id="324" r:id="rId23"/>
    <p:sldId id="372" r:id="rId24"/>
    <p:sldId id="374" r:id="rId25"/>
    <p:sldId id="398" r:id="rId26"/>
    <p:sldId id="305" r:id="rId27"/>
    <p:sldId id="327" r:id="rId28"/>
    <p:sldId id="376" r:id="rId29"/>
    <p:sldId id="274" r:id="rId30"/>
    <p:sldId id="276" r:id="rId31"/>
    <p:sldId id="450" r:id="rId32"/>
    <p:sldId id="357" r:id="rId33"/>
    <p:sldId id="307" r:id="rId34"/>
    <p:sldId id="405" r:id="rId35"/>
    <p:sldId id="359" r:id="rId36"/>
    <p:sldId id="361" r:id="rId37"/>
    <p:sldId id="406" r:id="rId38"/>
    <p:sldId id="407" r:id="rId39"/>
    <p:sldId id="408" r:id="rId40"/>
    <p:sldId id="280" r:id="rId41"/>
    <p:sldId id="409" r:id="rId42"/>
    <p:sldId id="410" r:id="rId43"/>
    <p:sldId id="386" r:id="rId44"/>
    <p:sldId id="411" r:id="rId45"/>
    <p:sldId id="412" r:id="rId46"/>
    <p:sldId id="284" r:id="rId47"/>
    <p:sldId id="437" r:id="rId48"/>
    <p:sldId id="451" r:id="rId49"/>
    <p:sldId id="387" r:id="rId50"/>
    <p:sldId id="424" r:id="rId51"/>
    <p:sldId id="423" r:id="rId52"/>
    <p:sldId id="388" r:id="rId53"/>
    <p:sldId id="425" r:id="rId54"/>
    <p:sldId id="291" r:id="rId55"/>
    <p:sldId id="417" r:id="rId56"/>
    <p:sldId id="392" r:id="rId57"/>
    <p:sldId id="295" r:id="rId58"/>
    <p:sldId id="452" r:id="rId59"/>
    <p:sldId id="440" r:id="rId60"/>
    <p:sldId id="453" r:id="rId61"/>
    <p:sldId id="429" r:id="rId62"/>
    <p:sldId id="300" r:id="rId63"/>
    <p:sldId id="430" r:id="rId64"/>
    <p:sldId id="426" r:id="rId65"/>
    <p:sldId id="263" r:id="rId66"/>
    <p:sldId id="310" r:id="rId67"/>
  </p:sldIdLst>
  <p:sldSz cx="9144000" cy="6858000" type="screen4x3"/>
  <p:notesSz cx="9939338" cy="1436846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FF0000"/>
    <a:srgbClr val="FF3300"/>
  </p:clrMru>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683" autoAdjust="0"/>
    <p:restoredTop sz="83640" autoAdjust="0"/>
  </p:normalViewPr>
  <p:slideViewPr>
    <p:cSldViewPr>
      <p:cViewPr>
        <p:scale>
          <a:sx n="80" d="100"/>
          <a:sy n="80" d="100"/>
        </p:scale>
        <p:origin x="-1470" y="-198"/>
      </p:cViewPr>
      <p:guideLst>
        <p:guide orient="horz" pos="2160"/>
        <p:guide pos="2880"/>
      </p:guideLst>
    </p:cSldViewPr>
  </p:slideViewPr>
  <p:notesTextViewPr>
    <p:cViewPr>
      <p:scale>
        <a:sx n="100" d="100"/>
        <a:sy n="100" d="100"/>
      </p:scale>
      <p:origin x="0" y="0"/>
    </p:cViewPr>
  </p:notesTextViewPr>
  <p:gridSpacing cx="73733025" cy="737330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4305300" cy="715963"/>
          </a:xfrm>
          <a:prstGeom prst="rect">
            <a:avLst/>
          </a:prstGeom>
          <a:noFill/>
          <a:ln w="9525">
            <a:noFill/>
            <a:miter lim="800000"/>
            <a:headEnd/>
            <a:tailEnd/>
          </a:ln>
        </p:spPr>
        <p:txBody>
          <a:bodyPr vert="horz" wrap="square" lIns="138897" tIns="69449" rIns="138897" bIns="69449" numCol="1" anchor="t" anchorCtr="0" compatLnSpc="1">
            <a:prstTxWarp prst="textNoShape">
              <a:avLst/>
            </a:prstTxWarp>
          </a:bodyPr>
          <a:lstStyle>
            <a:lvl1pPr>
              <a:buFont typeface="Arial" pitchFamily="34" charset="0"/>
              <a:buNone/>
              <a:defRPr>
                <a:latin typeface="Arial" pitchFamily="34" charset="0"/>
                <a:ea typeface="宋体" pitchFamily="2" charset="-122"/>
              </a:defRPr>
            </a:lvl1pPr>
          </a:lstStyle>
          <a:p>
            <a:pPr>
              <a:defRPr/>
            </a:pPr>
            <a:endParaRPr lang="zh-CN" altLang="zh-CN"/>
          </a:p>
        </p:txBody>
      </p:sp>
      <p:sp>
        <p:nvSpPr>
          <p:cNvPr id="2051" name="日期占位符 2"/>
          <p:cNvSpPr>
            <a:spLocks noGrp="1" noChangeArrowheads="1"/>
          </p:cNvSpPr>
          <p:nvPr>
            <p:ph type="dt" idx="1"/>
          </p:nvPr>
        </p:nvSpPr>
        <p:spPr bwMode="auto">
          <a:xfrm>
            <a:off x="5629275" y="0"/>
            <a:ext cx="4306888" cy="715963"/>
          </a:xfrm>
          <a:prstGeom prst="rect">
            <a:avLst/>
          </a:prstGeom>
          <a:noFill/>
          <a:ln w="9525">
            <a:noFill/>
            <a:miter lim="800000"/>
            <a:headEnd/>
            <a:tailEnd/>
          </a:ln>
        </p:spPr>
        <p:txBody>
          <a:bodyPr vert="horz" wrap="square" lIns="138897" tIns="69449" rIns="138897" bIns="69449" numCol="1" anchor="t" anchorCtr="0" compatLnSpc="1">
            <a:prstTxWarp prst="textNoShape">
              <a:avLst/>
            </a:prstTxWarp>
          </a:bodyPr>
          <a:lstStyle>
            <a:lvl1pPr algn="r">
              <a:buFont typeface="Arial" pitchFamily="34" charset="0"/>
              <a:buNone/>
              <a:defRPr>
                <a:latin typeface="Arial" pitchFamily="34" charset="0"/>
                <a:ea typeface="宋体" pitchFamily="2" charset="-122"/>
              </a:defRPr>
            </a:lvl1pPr>
          </a:lstStyle>
          <a:p>
            <a:pPr>
              <a:defRPr/>
            </a:pPr>
            <a:fld id="{FF1E342B-A66B-4334-B3EE-EFB1B179B033}" type="datetime1">
              <a:rPr lang="zh-CN" altLang="en-US"/>
              <a:pPr>
                <a:defRPr/>
              </a:pPr>
              <a:t>2015/10/30</a:t>
            </a:fld>
            <a:endParaRPr lang="zh-CN" altLang="en-US"/>
          </a:p>
        </p:txBody>
      </p:sp>
      <p:sp>
        <p:nvSpPr>
          <p:cNvPr id="78852" name="幻灯片图像占位符 3"/>
          <p:cNvSpPr>
            <a:spLocks noGrp="1" noRot="1" noChangeAspect="1" noChangeArrowheads="1"/>
          </p:cNvSpPr>
          <p:nvPr>
            <p:ph type="sldImg" idx="2"/>
          </p:nvPr>
        </p:nvSpPr>
        <p:spPr bwMode="auto">
          <a:xfrm>
            <a:off x="1377950" y="1077913"/>
            <a:ext cx="7183438" cy="5387975"/>
          </a:xfrm>
          <a:prstGeom prst="rect">
            <a:avLst/>
          </a:prstGeom>
          <a:noFill/>
          <a:ln w="9525">
            <a:noFill/>
            <a:miter lim="800000"/>
            <a:headEnd/>
            <a:tailEnd/>
          </a:ln>
        </p:spPr>
      </p:sp>
      <p:sp>
        <p:nvSpPr>
          <p:cNvPr id="2053" name="备注占位符 4"/>
          <p:cNvSpPr>
            <a:spLocks noGrp="1" noRot="1" noChangeAspect="1" noChangeArrowheads="1"/>
          </p:cNvSpPr>
          <p:nvPr/>
        </p:nvSpPr>
        <p:spPr bwMode="auto">
          <a:xfrm>
            <a:off x="993775" y="6823075"/>
            <a:ext cx="7950200" cy="6467475"/>
          </a:xfrm>
          <a:prstGeom prst="rect">
            <a:avLst/>
          </a:prstGeom>
          <a:noFill/>
          <a:ln w="9525">
            <a:noFill/>
            <a:miter lim="800000"/>
            <a:headEnd/>
            <a:tailEnd/>
          </a:ln>
        </p:spPr>
        <p:txBody>
          <a:bodyPr lIns="138897" tIns="69449" rIns="138897" bIns="69449" anchor="ctr"/>
          <a:lstStyle/>
          <a:p>
            <a:pPr defTabSz="0" eaLnBrk="0" hangingPunct="0">
              <a:spcBef>
                <a:spcPct val="30000"/>
              </a:spcBef>
              <a:defRPr/>
            </a:pPr>
            <a:r>
              <a:rPr lang="zh-CN" sz="1200">
                <a:latin typeface="Arial" pitchFamily="34" charset="0"/>
              </a:rPr>
              <a:t>单击此处编辑母版文本样式</a:t>
            </a:r>
          </a:p>
          <a:p>
            <a:pPr defTabSz="0" eaLnBrk="0" hangingPunct="0">
              <a:spcBef>
                <a:spcPct val="30000"/>
              </a:spcBef>
              <a:defRPr/>
            </a:pPr>
            <a:r>
              <a:rPr lang="zh-CN" sz="1200">
                <a:latin typeface="Arial" pitchFamily="34" charset="0"/>
              </a:rPr>
              <a:t>第二级</a:t>
            </a:r>
          </a:p>
          <a:p>
            <a:pPr defTabSz="0" eaLnBrk="0" hangingPunct="0">
              <a:spcBef>
                <a:spcPct val="30000"/>
              </a:spcBef>
              <a:defRPr/>
            </a:pPr>
            <a:r>
              <a:rPr lang="zh-CN" sz="1200">
                <a:latin typeface="Arial" pitchFamily="34" charset="0"/>
              </a:rPr>
              <a:t>第三级</a:t>
            </a:r>
          </a:p>
          <a:p>
            <a:pPr defTabSz="0" eaLnBrk="0" hangingPunct="0">
              <a:spcBef>
                <a:spcPct val="30000"/>
              </a:spcBef>
              <a:defRPr/>
            </a:pPr>
            <a:r>
              <a:rPr lang="zh-CN" sz="1200">
                <a:latin typeface="Arial" pitchFamily="34" charset="0"/>
              </a:rPr>
              <a:t>第四级</a:t>
            </a:r>
          </a:p>
          <a:p>
            <a:pPr defTabSz="0" eaLnBrk="0" hangingPunct="0">
              <a:spcBef>
                <a:spcPct val="30000"/>
              </a:spcBef>
              <a:defRPr/>
            </a:pPr>
            <a:r>
              <a:rPr lang="zh-CN" sz="1200">
                <a:latin typeface="Arial" pitchFamily="34" charset="0"/>
              </a:rPr>
              <a:t>第五级</a:t>
            </a:r>
          </a:p>
        </p:txBody>
      </p:sp>
      <p:sp>
        <p:nvSpPr>
          <p:cNvPr id="2054" name="页脚占位符 5"/>
          <p:cNvSpPr>
            <a:spLocks noGrp="1" noChangeArrowheads="1"/>
          </p:cNvSpPr>
          <p:nvPr>
            <p:ph type="ftr" sz="quarter" idx="4"/>
          </p:nvPr>
        </p:nvSpPr>
        <p:spPr bwMode="auto">
          <a:xfrm>
            <a:off x="0" y="13646150"/>
            <a:ext cx="4305300" cy="719138"/>
          </a:xfrm>
          <a:prstGeom prst="rect">
            <a:avLst/>
          </a:prstGeom>
          <a:noFill/>
          <a:ln w="9525">
            <a:noFill/>
            <a:miter lim="800000"/>
            <a:headEnd/>
            <a:tailEnd/>
          </a:ln>
        </p:spPr>
        <p:txBody>
          <a:bodyPr vert="horz" wrap="square" lIns="138897" tIns="69449" rIns="138897" bIns="69449" numCol="1" anchor="b" anchorCtr="0" compatLnSpc="1">
            <a:prstTxWarp prst="textNoShape">
              <a:avLst/>
            </a:prstTxWarp>
          </a:bodyPr>
          <a:lstStyle>
            <a:lvl1pPr>
              <a:buFont typeface="Arial" pitchFamily="34" charset="0"/>
              <a:buNone/>
              <a:defRPr>
                <a:latin typeface="Arial" pitchFamily="34" charset="0"/>
                <a:ea typeface="宋体" pitchFamily="2" charset="-122"/>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5629275" y="13646150"/>
            <a:ext cx="4306888" cy="719138"/>
          </a:xfrm>
          <a:prstGeom prst="rect">
            <a:avLst/>
          </a:prstGeom>
          <a:noFill/>
          <a:ln w="9525">
            <a:noFill/>
            <a:miter lim="800000"/>
            <a:headEnd/>
            <a:tailEnd/>
          </a:ln>
        </p:spPr>
        <p:txBody>
          <a:bodyPr vert="horz" wrap="square" lIns="138897" tIns="69449" rIns="138897" bIns="69449" numCol="1" anchor="b" anchorCtr="0" compatLnSpc="1">
            <a:prstTxWarp prst="textNoShape">
              <a:avLst/>
            </a:prstTxWarp>
          </a:bodyPr>
          <a:lstStyle>
            <a:lvl1pPr algn="r">
              <a:buFont typeface="Arial" pitchFamily="34" charset="0"/>
              <a:buNone/>
              <a:defRPr>
                <a:latin typeface="Arial" pitchFamily="34" charset="0"/>
                <a:ea typeface="宋体" pitchFamily="2" charset="-122"/>
              </a:defRPr>
            </a:lvl1pPr>
          </a:lstStyle>
          <a:p>
            <a:pPr>
              <a:defRPr/>
            </a:pPr>
            <a:fld id="{ECD77DD8-5176-4A63-BFAE-DCE6E58C554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58BE9C4-E609-4BB1-B7E5-575306AF33B7}" type="datetime1">
              <a:rPr lang="zh-CN" altLang="en-US"/>
              <a:pPr>
                <a:defRPr/>
              </a:pPr>
              <a:t>2015/10/30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C83F5A-7F1B-4D8F-9EF9-6F344AB0AD0C}"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030DD5E-EAE9-4928-894D-F74FFD94898C}" type="datetime1">
              <a:rPr lang="zh-CN" altLang="en-US"/>
              <a:pPr>
                <a:defRPr/>
              </a:pPr>
              <a:t>2015/10/30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DB36186-AB1C-4E1C-B707-9030257A2A86}"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11074D-88A1-4E4C-88EA-D75259383217}" type="datetime1">
              <a:rPr lang="zh-CN" altLang="en-US"/>
              <a:pPr>
                <a:defRPr/>
              </a:pPr>
              <a:t>2015/10/30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33F99B0-6711-4E81-B1A0-519DC5209551}"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2B43212-A45E-4015-B07E-AFB72F1C1A69}" type="datetime1">
              <a:rPr lang="zh-CN" altLang="en-US"/>
              <a:pPr>
                <a:defRPr/>
              </a:pPr>
              <a:t>2015/10/30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DBC2390D-1E09-49A7-B0C0-212C2D72FA19}"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27351ED-F356-4E13-98FB-25E2A13BE6E7}" type="datetime1">
              <a:rPr lang="zh-CN" altLang="en-US"/>
              <a:pPr>
                <a:defRPr/>
              </a:pPr>
              <a:t>2015/10/30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7F611CAD-3307-48FC-9943-FFB52175598F}"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6D509A9F-A966-4D0F-B637-A34738E9229F}" type="datetime1">
              <a:rPr lang="zh-CN" altLang="en-US"/>
              <a:pPr>
                <a:defRPr/>
              </a:pPr>
              <a:t>2015/10/30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0E79150C-1DD6-4D0B-A2D9-7EF6298373DA}"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C5BDBDA3-1307-4928-AE71-3752CB18853F}" type="datetime1">
              <a:rPr lang="zh-CN" altLang="en-US"/>
              <a:pPr>
                <a:defRPr/>
              </a:pPr>
              <a:t>2015/10/30</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E3B0C62A-5894-4ACE-802F-F7FFDF61E123}"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097F9DF2-6BDE-4CAA-BB7A-38448AE59976}" type="datetime1">
              <a:rPr lang="zh-CN" altLang="en-US"/>
              <a:pPr>
                <a:defRPr/>
              </a:pPr>
              <a:t>2015/10/30</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81B0F9A6-0962-4753-986F-067AC59A4930}"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334C110-C724-449C-84AD-F6BE74E81769}" type="datetime1">
              <a:rPr lang="zh-CN" altLang="en-US"/>
              <a:pPr>
                <a:defRPr/>
              </a:pPr>
              <a:t>2015/10/30</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6AD6E012-2F10-41F7-9E8C-9E6E61713843}"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AB4414D-D9DB-4F28-A5D6-C5CDA4752A18}" type="datetime1">
              <a:rPr lang="zh-CN" altLang="en-US"/>
              <a:pPr>
                <a:defRPr/>
              </a:pPr>
              <a:t>2015/10/30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3B1043B-5DD8-482F-912C-3813DBE7ECBF}"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A3ECBB2-3215-4D30-AD68-068207968659}" type="datetime1">
              <a:rPr lang="zh-CN" altLang="en-US"/>
              <a:pPr>
                <a:defRPr/>
              </a:pPr>
              <a:t>2015/10/30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868AC246-9A0F-4DCF-9934-831A978F6848}" type="slidenum">
              <a:rPr lang="zh-CN" altLang="en-US"/>
              <a:pPr>
                <a:defRPr/>
              </a:pPr>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ea typeface="宋体" pitchFamily="2" charset="-122"/>
              </a:defRPr>
            </a:lvl1pPr>
          </a:lstStyle>
          <a:p>
            <a:pPr>
              <a:defRPr/>
            </a:pPr>
            <a:fld id="{7C8292F3-B250-4537-A0CD-D6A4E3405779}" type="datetime1">
              <a:rPr lang="zh-CN" altLang="en-US"/>
              <a:pPr>
                <a:defRPr/>
              </a:pPr>
              <a:t>2015/10/30</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ea typeface="宋体" pitchFamily="2" charset="-122"/>
              </a:defRPr>
            </a:lvl1pPr>
          </a:lstStyle>
          <a:p>
            <a:pPr>
              <a:defRPr/>
            </a:pPr>
            <a:fld id="{2E6A3862-5CFB-41CA-9C52-5289A81687C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7.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5.xml"/><Relationship Id="rId5" Type="http://schemas.openxmlformats.org/officeDocument/2006/relationships/slide" Target="slide61.xml"/><Relationship Id="rId4" Type="http://schemas.openxmlformats.org/officeDocument/2006/relationships/slide" Target="slide43.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6032;&#35270;&#37326;Unit8%20&#35270;&#39057;.flv"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3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5" descr="B2U6_页面_01_图像_0001.jpg"/>
          <p:cNvPicPr>
            <a:picLocks noChangeAspect="1" noChangeArrowheads="1"/>
          </p:cNvPicPr>
          <p:nvPr/>
        </p:nvPicPr>
        <p:blipFill>
          <a:blip r:embed="rId2"/>
          <a:srcRect/>
          <a:stretch>
            <a:fillRect/>
          </a:stretch>
        </p:blipFill>
        <p:spPr bwMode="auto">
          <a:xfrm>
            <a:off x="0" y="0"/>
            <a:ext cx="9144000" cy="5716588"/>
          </a:xfrm>
          <a:prstGeom prst="rect">
            <a:avLst/>
          </a:prstGeom>
          <a:noFill/>
          <a:ln w="9525">
            <a:noFill/>
            <a:miter lim="800000"/>
            <a:headEnd/>
            <a:tailEnd/>
          </a:ln>
        </p:spPr>
      </p:pic>
      <p:sp>
        <p:nvSpPr>
          <p:cNvPr id="13315" name="矩形 4"/>
          <p:cNvSpPr>
            <a:spLocks noChangeArrowheads="1"/>
          </p:cNvSpPr>
          <p:nvPr/>
        </p:nvSpPr>
        <p:spPr bwMode="auto">
          <a:xfrm>
            <a:off x="0" y="4572000"/>
            <a:ext cx="2214563" cy="1214438"/>
          </a:xfrm>
          <a:prstGeom prst="rect">
            <a:avLst/>
          </a:prstGeom>
          <a:solidFill>
            <a:srgbClr val="003366"/>
          </a:solidFill>
          <a:ln w="9525">
            <a:noFill/>
            <a:miter lim="800000"/>
            <a:headEnd/>
            <a:tailEnd/>
          </a:ln>
        </p:spPr>
        <p:txBody>
          <a:bodyPr anchor="ctr"/>
          <a:lstStyle/>
          <a:p>
            <a:pPr algn="ctr">
              <a:buFont typeface="Arial" charset="0"/>
              <a:buNone/>
            </a:pPr>
            <a:r>
              <a:rPr lang="en-US" altLang="zh-CN" sz="4800" b="1">
                <a:solidFill>
                  <a:srgbClr val="FFFFFF"/>
                </a:solidFill>
                <a:latin typeface="Calibri" pitchFamily="34" charset="0"/>
                <a:ea typeface="微软雅黑" pitchFamily="34" charset="-122"/>
                <a:sym typeface="Calibri" pitchFamily="34" charset="0"/>
              </a:rPr>
              <a:t>UNIT </a:t>
            </a:r>
            <a:r>
              <a:rPr lang="en-US" altLang="zh-CN" sz="8000" b="1">
                <a:solidFill>
                  <a:srgbClr val="FFFFFF"/>
                </a:solidFill>
                <a:latin typeface="Calibri" pitchFamily="34" charset="0"/>
                <a:ea typeface="微软雅黑" pitchFamily="34" charset="-122"/>
                <a:sym typeface="Calibri" pitchFamily="34" charset="0"/>
              </a:rPr>
              <a:t>8</a:t>
            </a:r>
            <a:endParaRPr lang="zh-CN" altLang="en-US" sz="4800" b="1">
              <a:solidFill>
                <a:srgbClr val="FFFFFF"/>
              </a:solidFill>
              <a:latin typeface="Calibri" pitchFamily="34" charset="0"/>
              <a:ea typeface="微软雅黑" pitchFamily="34" charset="-122"/>
              <a:sym typeface="Calibri" pitchFamily="34" charset="0"/>
            </a:endParaRPr>
          </a:p>
        </p:txBody>
      </p:sp>
      <p:sp>
        <p:nvSpPr>
          <p:cNvPr id="13316" name="副标题 2"/>
          <p:cNvSpPr>
            <a:spLocks noChangeArrowheads="1"/>
          </p:cNvSpPr>
          <p:nvPr/>
        </p:nvSpPr>
        <p:spPr bwMode="auto">
          <a:xfrm>
            <a:off x="785813" y="5857875"/>
            <a:ext cx="8072437" cy="1071563"/>
          </a:xfrm>
          <a:prstGeom prst="rect">
            <a:avLst/>
          </a:prstGeom>
          <a:noFill/>
          <a:ln w="9525">
            <a:noFill/>
            <a:miter lim="800000"/>
            <a:headEnd/>
            <a:tailEnd/>
          </a:ln>
        </p:spPr>
        <p:txBody>
          <a:bodyPr/>
          <a:lstStyle/>
          <a:p>
            <a:pPr>
              <a:buFont typeface="Arial" charset="0"/>
              <a:buNone/>
            </a:pPr>
            <a:r>
              <a:rPr lang="en-US" altLang="zh-CN" sz="4400" b="1">
                <a:solidFill>
                  <a:srgbClr val="000000"/>
                </a:solidFill>
                <a:latin typeface="Calibri" pitchFamily="34" charset="0"/>
                <a:sym typeface="Calibri" pitchFamily="34" charset="0"/>
              </a:rPr>
              <a:t>       Discovering your true identity</a:t>
            </a:r>
            <a:endParaRPr lang="zh-CN" altLang="en-US" sz="4400" b="1">
              <a:solidFill>
                <a:srgbClr val="000000"/>
              </a:solidFill>
              <a:latin typeface="Calibri" pitchFamily="34" charset="0"/>
              <a:sym typeface="Calibri" pitchFamily="34" charset="0"/>
            </a:endParaRPr>
          </a:p>
          <a:p>
            <a:pPr algn="ctr">
              <a:spcBef>
                <a:spcPct val="20000"/>
              </a:spcBef>
              <a:buFont typeface="Arial" charset="0"/>
              <a:buNone/>
            </a:pPr>
            <a:endParaRPr lang="zh-CN" altLang="en-US" sz="3200" b="1">
              <a:latin typeface="Calibri" pitchFamily="34" charset="0"/>
              <a:sym typeface="宋体" pitchFamily="2"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Group 3"/>
          <p:cNvGraphicFramePr>
            <a:graphicFrameLocks noGrp="1"/>
          </p:cNvGraphicFramePr>
          <p:nvPr/>
        </p:nvGraphicFramePr>
        <p:xfrm>
          <a:off x="500063" y="1428750"/>
          <a:ext cx="8215312" cy="4572018"/>
        </p:xfrm>
        <a:graphic>
          <a:graphicData uri="http://schemas.openxmlformats.org/drawingml/2006/table">
            <a:tbl>
              <a:tblPr/>
              <a:tblGrid>
                <a:gridCol w="4214812"/>
                <a:gridCol w="4000500"/>
              </a:tblGrid>
              <a:tr h="385028">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000" b="1" i="0" u="none" strike="noStrike" cap="none" normalizeH="0" baseline="0" dirty="0" smtClean="0">
                          <a:ln>
                            <a:noFill/>
                          </a:ln>
                          <a:solidFill>
                            <a:schemeClr val="bg1"/>
                          </a:solidFill>
                          <a:effectLst/>
                          <a:latin typeface="Calibri" pitchFamily="34" charset="0"/>
                          <a:ea typeface="宋体" pitchFamily="2" charset="-122"/>
                          <a:cs typeface="Calibri" pitchFamily="34" charset="0"/>
                          <a:sym typeface="Calibri" pitchFamily="34" charset="0"/>
                        </a:rPr>
                        <a:t>Cultural Notes</a:t>
                      </a:r>
                      <a:endParaRPr kumimoji="0" lang="en-US" sz="2000" b="0" i="1" u="none" strike="noStrike" cap="none" normalizeH="0" baseline="0" dirty="0" smtClean="0">
                        <a:ln>
                          <a:noFill/>
                        </a:ln>
                        <a:solidFill>
                          <a:schemeClr val="bg1"/>
                        </a:solidFill>
                        <a:effectLst/>
                        <a:latin typeface="Calibri" pitchFamily="34" charset="0"/>
                        <a:ea typeface="宋体" pitchFamily="2" charset="-122"/>
                        <a:sym typeface="宋体" pitchFamily="2" charset="-122"/>
                      </a:endParaRPr>
                    </a:p>
                  </a:txBody>
                  <a:tcPr horzOverflow="overflow">
                    <a:lnL w="9525" cap="flat" cmpd="sng" algn="ctr">
                      <a:solidFill>
                        <a:srgbClr val="F79646"/>
                      </a:solidFill>
                      <a:prstDash val="solid"/>
                      <a:round/>
                      <a:headEnd type="none" w="med" len="med"/>
                      <a:tailEnd type="none" w="med" len="med"/>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solidFill>
                      <a:srgbClr val="F79646"/>
                    </a:solidFill>
                  </a:tcPr>
                </a:tc>
                <a:tc hMerge="1">
                  <a:txBody>
                    <a:bodyPr/>
                    <a:lstStyle/>
                    <a:p>
                      <a:endParaRPr lang="zh-CN" altLang="en-US"/>
                    </a:p>
                  </a:txBody>
                  <a:tcPr/>
                </a:tc>
              </a:tr>
              <a:tr h="4175778">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9525" cap="flat" cmpd="sng" algn="ctr">
                      <a:solidFill>
                        <a:srgbClr val="F79646"/>
                      </a:solidFill>
                      <a:prstDash val="solid"/>
                      <a:round/>
                      <a:headEnd type="none" w="med" len="med"/>
                      <a:tailEnd type="none" w="med" len="med"/>
                    </a:lnL>
                    <a:lnR>
                      <a:noFill/>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000" b="0" i="0" u="none" strike="noStrike" cap="none" normalizeH="0" baseline="0" dirty="0" smtClean="0">
                        <a:ln>
                          <a:noFill/>
                        </a:ln>
                        <a:solidFill>
                          <a:schemeClr val="tx1"/>
                        </a:solidFill>
                        <a:effectLst/>
                        <a:latin typeface="Calibri" pitchFamily="34" charset="0"/>
                        <a:ea typeface="宋体" pitchFamily="2" charset="-122"/>
                        <a:sym typeface="宋体" pitchFamily="2" charset="-122"/>
                      </a:endParaRPr>
                    </a:p>
                  </a:txBody>
                  <a:tcPr horzOverflow="overflow">
                    <a:lnL>
                      <a:noFill/>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r>
            </a:tbl>
          </a:graphicData>
        </a:graphic>
      </p:graphicFrame>
      <p:sp>
        <p:nvSpPr>
          <p:cNvPr id="20491"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20492" name="TextBox 6"/>
          <p:cNvSpPr txBox="1">
            <a:spLocks noChangeArrowheads="1"/>
          </p:cNvSpPr>
          <p:nvPr/>
        </p:nvSpPr>
        <p:spPr bwMode="auto">
          <a:xfrm>
            <a:off x="500063" y="1857375"/>
            <a:ext cx="4214812" cy="4154488"/>
          </a:xfrm>
          <a:prstGeom prst="rect">
            <a:avLst/>
          </a:prstGeom>
          <a:noFill/>
          <a:ln w="9525">
            <a:noFill/>
            <a:miter lim="800000"/>
            <a:headEnd/>
            <a:tailEnd/>
          </a:ln>
        </p:spPr>
        <p:txBody>
          <a:bodyPr>
            <a:spAutoFit/>
          </a:bodyPr>
          <a:lstStyle/>
          <a:p>
            <a:pPr>
              <a:buFont typeface="Arial" charset="0"/>
              <a:buNone/>
            </a:pPr>
            <a:r>
              <a:rPr lang="en-US" altLang="zh-CN" sz="2400" b="1" dirty="0">
                <a:latin typeface="Calibri" pitchFamily="34" charset="0"/>
                <a:sym typeface="宋体" pitchFamily="2" charset="-122"/>
              </a:rPr>
              <a:t>Toronto: </a:t>
            </a:r>
          </a:p>
          <a:p>
            <a:pPr>
              <a:buFont typeface="Arial" charset="0"/>
              <a:buNone/>
            </a:pPr>
            <a:r>
              <a:rPr lang="en-US" altLang="zh-CN" sz="2400" dirty="0">
                <a:latin typeface="Calibri" pitchFamily="34" charset="0"/>
                <a:sym typeface="宋体" pitchFamily="2" charset="-122"/>
              </a:rPr>
              <a:t>the provincial capital of Ontario, located on the northern shore of Lake Ontario. It has the most populous (</a:t>
            </a:r>
            <a:r>
              <a:rPr lang="zh-CN" altLang="en-US" sz="2400" dirty="0">
                <a:latin typeface="Calibri" pitchFamily="34" charset="0"/>
                <a:sym typeface="宋体" pitchFamily="2" charset="-122"/>
              </a:rPr>
              <a:t>人口稠密的</a:t>
            </a:r>
            <a:r>
              <a:rPr lang="en-US" altLang="zh-CN" sz="2400" dirty="0">
                <a:latin typeface="Calibri" pitchFamily="34" charset="0"/>
                <a:sym typeface="宋体" pitchFamily="2" charset="-122"/>
              </a:rPr>
              <a:t>) metropolitan (</a:t>
            </a:r>
            <a:r>
              <a:rPr lang="zh-CN" altLang="en-US" sz="2400" dirty="0">
                <a:latin typeface="Calibri" pitchFamily="34" charset="0"/>
                <a:sym typeface="宋体" pitchFamily="2" charset="-122"/>
              </a:rPr>
              <a:t>大城市的</a:t>
            </a:r>
            <a:r>
              <a:rPr lang="en-US" altLang="zh-CN" sz="2400" dirty="0">
                <a:latin typeface="Calibri" pitchFamily="34" charset="0"/>
                <a:sym typeface="宋体" pitchFamily="2" charset="-122"/>
              </a:rPr>
              <a:t>) area in Canada and, as the most important city in Canada</a:t>
            </a:r>
            <a:r>
              <a:rPr lang="zh-CN" altLang="en-US" sz="2400" dirty="0">
                <a:latin typeface="Calibri" pitchFamily="34" charset="0"/>
                <a:sym typeface="宋体" pitchFamily="2" charset="-122"/>
              </a:rPr>
              <a:t>'</a:t>
            </a:r>
            <a:r>
              <a:rPr lang="en-US" altLang="zh-CN" sz="2400" dirty="0">
                <a:latin typeface="Calibri" pitchFamily="34" charset="0"/>
                <a:sym typeface="宋体" pitchFamily="2" charset="-122"/>
              </a:rPr>
              <a:t>s most prosperous province, is the country</a:t>
            </a:r>
            <a:r>
              <a:rPr lang="zh-CN" altLang="en-US" sz="2400" dirty="0">
                <a:latin typeface="Calibri" pitchFamily="34" charset="0"/>
                <a:sym typeface="宋体" pitchFamily="2" charset="-122"/>
              </a:rPr>
              <a:t>'</a:t>
            </a:r>
            <a:r>
              <a:rPr lang="en-US" altLang="zh-CN" sz="2400" dirty="0">
                <a:latin typeface="Calibri" pitchFamily="34" charset="0"/>
                <a:sym typeface="宋体" pitchFamily="2" charset="-122"/>
              </a:rPr>
              <a:t>s financial and commercial center.</a:t>
            </a:r>
            <a:endParaRPr lang="zh-CN" altLang="en-US" sz="2400" dirty="0">
              <a:latin typeface="Calibri" pitchFamily="34" charset="0"/>
              <a:sym typeface="Calibri" pitchFamily="34" charset="0"/>
            </a:endParaRPr>
          </a:p>
        </p:txBody>
      </p:sp>
      <p:pic>
        <p:nvPicPr>
          <p:cNvPr id="20493" name="图片 5" descr="u=365280505,4062836787&amp;fm=21&amp;gp=0.jpg"/>
          <p:cNvPicPr>
            <a:picLocks noChangeAspect="1"/>
          </p:cNvPicPr>
          <p:nvPr/>
        </p:nvPicPr>
        <p:blipFill>
          <a:blip r:embed="rId2"/>
          <a:stretch>
            <a:fillRect/>
          </a:stretch>
        </p:blipFill>
        <p:spPr bwMode="auto">
          <a:xfrm>
            <a:off x="4714875" y="2357430"/>
            <a:ext cx="4000500" cy="3429024"/>
          </a:xfrm>
          <a:prstGeom prst="rect">
            <a:avLst/>
          </a:prstGeom>
          <a:noFill/>
          <a:ln w="9525">
            <a:noFill/>
            <a:miter lim="800000"/>
            <a:headEnd/>
            <a:tailEnd/>
          </a:ln>
        </p:spPr>
      </p:pic>
      <p:pic>
        <p:nvPicPr>
          <p:cNvPr id="20494"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15"/>
                                        </p:tgtEl>
                                        <p:attrNameLst>
                                          <p:attrName>style.visibility</p:attrName>
                                        </p:attrNameLst>
                                      </p:cBhvr>
                                      <p:to>
                                        <p:strVal val="visible"/>
                                      </p:to>
                                    </p:set>
                                    <p:animEffec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1857375"/>
            <a:ext cx="7786715" cy="830997"/>
            <a:chOff x="0" y="0"/>
            <a:chExt cx="7501016" cy="830461"/>
          </a:xfrm>
        </p:grpSpPr>
        <p:sp>
          <p:nvSpPr>
            <p:cNvPr id="21517" name="矩形 2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21518" name="TextBox 29"/>
            <p:cNvSpPr>
              <a:spLocks noChangeArrowheads="1"/>
            </p:cNvSpPr>
            <p:nvPr/>
          </p:nvSpPr>
          <p:spPr bwMode="auto">
            <a:xfrm>
              <a:off x="357190" y="0"/>
              <a:ext cx="7143826" cy="830461"/>
            </a:xfrm>
            <a:prstGeom prst="rect">
              <a:avLst/>
            </a:prstGeom>
            <a:noFill/>
            <a:ln w="9525">
              <a:noFill/>
              <a:miter lim="800000"/>
              <a:headEnd/>
              <a:tailEnd/>
            </a:ln>
          </p:spPr>
          <p:txBody>
            <a:bodyPr>
              <a:spAutoFit/>
            </a:bodyPr>
            <a:lstStyle/>
            <a:p>
              <a:pPr>
                <a:buFont typeface="Arial" charset="0"/>
                <a:buNone/>
              </a:pPr>
              <a:r>
                <a:rPr lang="en-US" altLang="zh-CN" sz="2400" dirty="0" smtClean="0">
                  <a:solidFill>
                    <a:srgbClr val="000000"/>
                  </a:solidFill>
                  <a:cs typeface="Arial" charset="0"/>
                  <a:sym typeface="Calibri" pitchFamily="34" charset="0"/>
                </a:rPr>
                <a:t>Watch Part 2 and match the questions 1-6 to the people A-F.</a:t>
              </a:r>
              <a:endParaRPr lang="zh-CN" altLang="en-US" dirty="0">
                <a:cs typeface="Arial" charset="0"/>
              </a:endParaRPr>
            </a:p>
          </p:txBody>
        </p:sp>
      </p:grpSp>
      <p:sp>
        <p:nvSpPr>
          <p:cNvPr id="21508"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1509" name="TextBox 32"/>
          <p:cNvSpPr>
            <a:spLocks noChangeArrowheads="1"/>
          </p:cNvSpPr>
          <p:nvPr/>
        </p:nvSpPr>
        <p:spPr bwMode="auto">
          <a:xfrm>
            <a:off x="1285875" y="2817828"/>
            <a:ext cx="7143750" cy="2825750"/>
          </a:xfrm>
          <a:prstGeom prst="rect">
            <a:avLst/>
          </a:prstGeom>
          <a:noFill/>
          <a:ln w="9525">
            <a:noFill/>
            <a:miter lim="800000"/>
            <a:headEnd/>
            <a:tailEnd/>
          </a:ln>
        </p:spPr>
        <p:txBody>
          <a:bodyPr>
            <a:spAutoFit/>
          </a:bodyPr>
          <a:lstStyle/>
          <a:p>
            <a:pPr>
              <a:lnSpc>
                <a:spcPts val="3600"/>
              </a:lnSpc>
              <a:buFont typeface="Arial" charset="0"/>
              <a:buNone/>
            </a:pPr>
            <a:r>
              <a:rPr lang="en-US" altLang="zh-CN" sz="2000" dirty="0">
                <a:solidFill>
                  <a:srgbClr val="000000"/>
                </a:solidFill>
                <a:latin typeface="Calibri" pitchFamily="34" charset="0"/>
                <a:sym typeface="Calibri" pitchFamily="34" charset="0"/>
              </a:rPr>
              <a:t>____</a:t>
            </a:r>
            <a:r>
              <a:rPr lang="en-US" altLang="zh-CN" sz="2400" dirty="0">
                <a:solidFill>
                  <a:srgbClr val="000000"/>
                </a:solidFill>
                <a:latin typeface="Calibri" pitchFamily="34" charset="0"/>
                <a:sym typeface="Calibri" pitchFamily="34" charset="0"/>
              </a:rPr>
              <a:t>1 Who lives near his parents?</a:t>
            </a:r>
            <a:endParaRPr lang="zh-CN" altLang="en-US" sz="2400" dirty="0">
              <a:solidFill>
                <a:srgbClr val="000000"/>
              </a:solidFill>
              <a:latin typeface="Calibri" pitchFamily="34" charset="0"/>
              <a:sym typeface="Calibri" pitchFamily="34" charset="0"/>
            </a:endParaRPr>
          </a:p>
          <a:p>
            <a:pPr>
              <a:lnSpc>
                <a:spcPts val="3600"/>
              </a:lnSpc>
              <a:buFont typeface="Arial" charset="0"/>
              <a:buNone/>
            </a:pPr>
            <a:r>
              <a:rPr lang="en-US" altLang="zh-CN" sz="2400" dirty="0">
                <a:solidFill>
                  <a:srgbClr val="000000"/>
                </a:solidFill>
                <a:latin typeface="Calibri" pitchFamily="34" charset="0"/>
                <a:sym typeface="Calibri" pitchFamily="34" charset="0"/>
              </a:rPr>
              <a:t>___ 2 Whose parents have lived in England for 25 years?</a:t>
            </a:r>
            <a:endParaRPr lang="zh-CN" altLang="en-US" sz="2400" dirty="0">
              <a:solidFill>
                <a:srgbClr val="000000"/>
              </a:solidFill>
              <a:latin typeface="Calibri" pitchFamily="34" charset="0"/>
              <a:sym typeface="Calibri" pitchFamily="34" charset="0"/>
            </a:endParaRPr>
          </a:p>
          <a:p>
            <a:pPr>
              <a:lnSpc>
                <a:spcPts val="3600"/>
              </a:lnSpc>
              <a:buFont typeface="Arial" charset="0"/>
              <a:buNone/>
            </a:pPr>
            <a:r>
              <a:rPr lang="en-US" altLang="zh-CN" sz="2400" dirty="0">
                <a:solidFill>
                  <a:srgbClr val="000000"/>
                </a:solidFill>
                <a:latin typeface="Calibri" pitchFamily="34" charset="0"/>
                <a:sym typeface="Calibri" pitchFamily="34" charset="0"/>
              </a:rPr>
              <a:t>___ 3 Who has six younger brothers and sisters?</a:t>
            </a:r>
            <a:endParaRPr lang="zh-CN" altLang="en-US" sz="2400" dirty="0">
              <a:solidFill>
                <a:srgbClr val="000000"/>
              </a:solidFill>
              <a:latin typeface="Calibri" pitchFamily="34" charset="0"/>
              <a:sym typeface="Calibri" pitchFamily="34" charset="0"/>
            </a:endParaRPr>
          </a:p>
          <a:p>
            <a:pPr>
              <a:lnSpc>
                <a:spcPts val="3600"/>
              </a:lnSpc>
              <a:buFont typeface="Arial" charset="0"/>
              <a:buNone/>
            </a:pPr>
            <a:r>
              <a:rPr lang="en-US" altLang="zh-CN" sz="2400" dirty="0">
                <a:solidFill>
                  <a:srgbClr val="000000"/>
                </a:solidFill>
                <a:latin typeface="Calibri" pitchFamily="34" charset="0"/>
                <a:sym typeface="Calibri" pitchFamily="34" charset="0"/>
              </a:rPr>
              <a:t>___ 4 Whose father passed away about 20 years ago?</a:t>
            </a:r>
            <a:endParaRPr lang="zh-CN" altLang="en-US" sz="2400" dirty="0">
              <a:solidFill>
                <a:srgbClr val="000000"/>
              </a:solidFill>
              <a:latin typeface="Calibri" pitchFamily="34" charset="0"/>
              <a:sym typeface="Calibri" pitchFamily="34" charset="0"/>
            </a:endParaRPr>
          </a:p>
          <a:p>
            <a:pPr>
              <a:lnSpc>
                <a:spcPts val="3600"/>
              </a:lnSpc>
              <a:buFont typeface="Arial" charset="0"/>
              <a:buNone/>
            </a:pPr>
            <a:r>
              <a:rPr lang="en-US" altLang="zh-CN" sz="2400" dirty="0">
                <a:solidFill>
                  <a:srgbClr val="000000"/>
                </a:solidFill>
                <a:latin typeface="Calibri" pitchFamily="34" charset="0"/>
                <a:sym typeface="Calibri" pitchFamily="34" charset="0"/>
              </a:rPr>
              <a:t>___ 5 Who has a very good relationship with her sister?</a:t>
            </a:r>
            <a:endParaRPr lang="zh-CN" altLang="en-US" sz="2400" dirty="0">
              <a:solidFill>
                <a:srgbClr val="000000"/>
              </a:solidFill>
              <a:latin typeface="Calibri" pitchFamily="34" charset="0"/>
              <a:sym typeface="Calibri" pitchFamily="34" charset="0"/>
            </a:endParaRPr>
          </a:p>
          <a:p>
            <a:pPr>
              <a:lnSpc>
                <a:spcPts val="3600"/>
              </a:lnSpc>
              <a:buFont typeface="Arial" charset="0"/>
              <a:buNone/>
            </a:pPr>
            <a:r>
              <a:rPr lang="en-US" altLang="zh-CN" sz="2400" dirty="0">
                <a:solidFill>
                  <a:srgbClr val="000000"/>
                </a:solidFill>
                <a:latin typeface="Calibri" pitchFamily="34" charset="0"/>
                <a:sym typeface="Calibri" pitchFamily="34" charset="0"/>
              </a:rPr>
              <a:t>___ 6 Who gets on very well with her brothers?</a:t>
            </a:r>
            <a:endParaRPr lang="zh-CN" altLang="en-US" sz="2400" dirty="0"/>
          </a:p>
        </p:txBody>
      </p:sp>
      <p:sp>
        <p:nvSpPr>
          <p:cNvPr id="11" name="TextBox 10"/>
          <p:cNvSpPr txBox="1">
            <a:spLocks noChangeArrowheads="1"/>
          </p:cNvSpPr>
          <p:nvPr/>
        </p:nvSpPr>
        <p:spPr bwMode="auto">
          <a:xfrm>
            <a:off x="1500188" y="2889266"/>
            <a:ext cx="428625"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C</a:t>
            </a:r>
            <a:endParaRPr lang="zh-CN" altLang="en-US" sz="2400" i="1">
              <a:solidFill>
                <a:srgbClr val="FF0000"/>
              </a:solidFill>
              <a:latin typeface="Calibri" pitchFamily="34" charset="0"/>
              <a:sym typeface="Calibri" pitchFamily="34" charset="0"/>
            </a:endParaRPr>
          </a:p>
        </p:txBody>
      </p:sp>
      <p:sp>
        <p:nvSpPr>
          <p:cNvPr id="12" name="TextBox 11"/>
          <p:cNvSpPr txBox="1">
            <a:spLocks noChangeArrowheads="1"/>
          </p:cNvSpPr>
          <p:nvPr/>
        </p:nvSpPr>
        <p:spPr bwMode="auto">
          <a:xfrm>
            <a:off x="1500188" y="3355991"/>
            <a:ext cx="428625"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E</a:t>
            </a:r>
            <a:endParaRPr lang="zh-CN" altLang="en-US" sz="2400" i="1">
              <a:solidFill>
                <a:srgbClr val="FF0000"/>
              </a:solidFill>
              <a:latin typeface="Calibri" pitchFamily="34" charset="0"/>
            </a:endParaRPr>
          </a:p>
        </p:txBody>
      </p:sp>
      <p:sp>
        <p:nvSpPr>
          <p:cNvPr id="13" name="TextBox 12"/>
          <p:cNvSpPr txBox="1">
            <a:spLocks noChangeArrowheads="1"/>
          </p:cNvSpPr>
          <p:nvPr/>
        </p:nvSpPr>
        <p:spPr bwMode="auto">
          <a:xfrm>
            <a:off x="1500188" y="3784616"/>
            <a:ext cx="428625"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A</a:t>
            </a:r>
            <a:endParaRPr lang="zh-CN" altLang="en-US" sz="2400" i="1">
              <a:solidFill>
                <a:srgbClr val="FF0000"/>
              </a:solidFill>
            </a:endParaRPr>
          </a:p>
        </p:txBody>
      </p:sp>
      <p:sp>
        <p:nvSpPr>
          <p:cNvPr id="14" name="TextBox 13"/>
          <p:cNvSpPr txBox="1">
            <a:spLocks noChangeArrowheads="1"/>
          </p:cNvSpPr>
          <p:nvPr/>
        </p:nvSpPr>
        <p:spPr bwMode="auto">
          <a:xfrm>
            <a:off x="1500188" y="4284678"/>
            <a:ext cx="428625"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F</a:t>
            </a:r>
            <a:endParaRPr lang="zh-CN" altLang="en-US" sz="2400" i="1">
              <a:solidFill>
                <a:srgbClr val="FF0000"/>
              </a:solidFill>
              <a:latin typeface="Calibri" pitchFamily="34" charset="0"/>
            </a:endParaRPr>
          </a:p>
        </p:txBody>
      </p:sp>
      <p:sp>
        <p:nvSpPr>
          <p:cNvPr id="15" name="TextBox 14"/>
          <p:cNvSpPr txBox="1">
            <a:spLocks noChangeArrowheads="1"/>
          </p:cNvSpPr>
          <p:nvPr/>
        </p:nvSpPr>
        <p:spPr bwMode="auto">
          <a:xfrm>
            <a:off x="1428750" y="4713303"/>
            <a:ext cx="500063"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B</a:t>
            </a:r>
            <a:endParaRPr lang="zh-CN" altLang="en-US" sz="2400" i="1">
              <a:solidFill>
                <a:srgbClr val="FF0000"/>
              </a:solidFill>
            </a:endParaRPr>
          </a:p>
        </p:txBody>
      </p:sp>
      <p:sp>
        <p:nvSpPr>
          <p:cNvPr id="16" name="TextBox 15"/>
          <p:cNvSpPr txBox="1">
            <a:spLocks noChangeArrowheads="1"/>
          </p:cNvSpPr>
          <p:nvPr/>
        </p:nvSpPr>
        <p:spPr bwMode="auto">
          <a:xfrm>
            <a:off x="1428750" y="5175266"/>
            <a:ext cx="500063"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D</a:t>
            </a:r>
            <a:endParaRPr lang="zh-CN" altLang="en-US" sz="2400" i="1">
              <a:solidFill>
                <a:srgbClr val="FF0000"/>
              </a:solidFill>
            </a:endParaRPr>
          </a:p>
        </p:txBody>
      </p:sp>
      <p:pic>
        <p:nvPicPr>
          <p:cNvPr id="21516"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fade">
                                      <p:cBhvr>
                                        <p:cTn id="12" dur="20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slide(fromBottom)">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Bottom)">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Bottom)">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Bottom)">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lide(fromBottom)">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slide(fromBottom)">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Group 3"/>
          <p:cNvGraphicFramePr>
            <a:graphicFrameLocks noGrp="1"/>
          </p:cNvGraphicFramePr>
          <p:nvPr/>
        </p:nvGraphicFramePr>
        <p:xfrm>
          <a:off x="500063" y="1428750"/>
          <a:ext cx="7929588" cy="4357704"/>
        </p:xfrm>
        <a:graphic>
          <a:graphicData uri="http://schemas.openxmlformats.org/drawingml/2006/table">
            <a:tbl>
              <a:tblPr/>
              <a:tblGrid>
                <a:gridCol w="4214812"/>
                <a:gridCol w="3714776"/>
              </a:tblGrid>
              <a:tr h="366222">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000" b="1" i="0" u="none" strike="noStrike" cap="none" normalizeH="0" baseline="0" dirty="0" smtClean="0">
                          <a:ln>
                            <a:noFill/>
                          </a:ln>
                          <a:solidFill>
                            <a:schemeClr val="bg1"/>
                          </a:solidFill>
                          <a:effectLst/>
                          <a:latin typeface="Calibri" pitchFamily="34" charset="0"/>
                          <a:ea typeface="宋体" pitchFamily="2" charset="-122"/>
                          <a:cs typeface="Calibri" pitchFamily="34" charset="0"/>
                          <a:sym typeface="Calibri" pitchFamily="34" charset="0"/>
                        </a:rPr>
                        <a:t>Cultural Notes</a:t>
                      </a:r>
                      <a:endParaRPr kumimoji="0" lang="en-US" sz="2000" b="0" i="1" u="none" strike="noStrike" cap="none" normalizeH="0" baseline="0" dirty="0" smtClean="0">
                        <a:ln>
                          <a:noFill/>
                        </a:ln>
                        <a:solidFill>
                          <a:schemeClr val="bg1"/>
                        </a:solidFill>
                        <a:effectLst/>
                        <a:latin typeface="Calibri" pitchFamily="34" charset="0"/>
                        <a:ea typeface="宋体" pitchFamily="2" charset="-122"/>
                        <a:sym typeface="宋体" pitchFamily="2" charset="-122"/>
                      </a:endParaRPr>
                    </a:p>
                  </a:txBody>
                  <a:tcPr horzOverflow="overflow">
                    <a:lnL w="9525" cap="flat" cmpd="sng" algn="ctr">
                      <a:solidFill>
                        <a:srgbClr val="F79646"/>
                      </a:solidFill>
                      <a:prstDash val="solid"/>
                      <a:round/>
                      <a:headEnd type="none" w="med" len="med"/>
                      <a:tailEnd type="none" w="med" len="med"/>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solidFill>
                      <a:srgbClr val="F79646"/>
                    </a:solidFill>
                  </a:tcPr>
                </a:tc>
                <a:tc hMerge="1">
                  <a:txBody>
                    <a:bodyPr/>
                    <a:lstStyle/>
                    <a:p>
                      <a:endParaRPr lang="zh-CN" altLang="en-US"/>
                    </a:p>
                  </a:txBody>
                  <a:tcPr/>
                </a:tc>
              </a:tr>
              <a:tr h="396146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9525" cap="flat" cmpd="sng" algn="ctr">
                      <a:solidFill>
                        <a:srgbClr val="F79646"/>
                      </a:solidFill>
                      <a:prstDash val="solid"/>
                      <a:round/>
                      <a:headEnd type="none" w="med" len="med"/>
                      <a:tailEnd type="none" w="med" len="med"/>
                    </a:lnL>
                    <a:lnR>
                      <a:noFill/>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000" b="0" i="0" u="none" strike="noStrike" cap="none" normalizeH="0" baseline="0" dirty="0" smtClean="0">
                        <a:ln>
                          <a:noFill/>
                        </a:ln>
                        <a:solidFill>
                          <a:schemeClr val="tx1"/>
                        </a:solidFill>
                        <a:effectLst/>
                        <a:latin typeface="Calibri" pitchFamily="34" charset="0"/>
                        <a:ea typeface="宋体" pitchFamily="2" charset="-122"/>
                        <a:sym typeface="宋体" pitchFamily="2" charset="-122"/>
                      </a:endParaRPr>
                    </a:p>
                  </a:txBody>
                  <a:tcPr horzOverflow="overflow">
                    <a:lnL>
                      <a:noFill/>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r>
            </a:tbl>
          </a:graphicData>
        </a:graphic>
      </p:graphicFrame>
      <p:sp>
        <p:nvSpPr>
          <p:cNvPr id="22539"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22540" name="TextBox 13"/>
          <p:cNvSpPr txBox="1">
            <a:spLocks noChangeArrowheads="1"/>
          </p:cNvSpPr>
          <p:nvPr/>
        </p:nvSpPr>
        <p:spPr bwMode="auto">
          <a:xfrm>
            <a:off x="4857750" y="1928813"/>
            <a:ext cx="3571875" cy="3786187"/>
          </a:xfrm>
          <a:prstGeom prst="rect">
            <a:avLst/>
          </a:prstGeom>
          <a:noFill/>
          <a:ln w="9525">
            <a:noFill/>
            <a:miter lim="800000"/>
            <a:headEnd/>
            <a:tailEnd/>
          </a:ln>
        </p:spPr>
        <p:txBody>
          <a:bodyPr>
            <a:spAutoFit/>
          </a:bodyPr>
          <a:lstStyle/>
          <a:p>
            <a:pPr>
              <a:buFont typeface="Arial" charset="0"/>
              <a:buNone/>
            </a:pPr>
            <a:r>
              <a:rPr lang="en-US" altLang="zh-CN" sz="2400" b="1" dirty="0">
                <a:latin typeface="Calibri" pitchFamily="34" charset="0"/>
                <a:sym typeface="宋体" pitchFamily="2" charset="-122"/>
              </a:rPr>
              <a:t>Belfast:  </a:t>
            </a:r>
          </a:p>
          <a:p>
            <a:pPr>
              <a:buFont typeface="Arial" charset="0"/>
              <a:buNone/>
            </a:pPr>
            <a:r>
              <a:rPr lang="en-US" altLang="zh-CN" sz="2400" dirty="0" smtClean="0">
                <a:latin typeface="Calibri" pitchFamily="34" charset="0"/>
                <a:sym typeface="宋体" pitchFamily="2" charset="-122"/>
              </a:rPr>
              <a:t>A city</a:t>
            </a:r>
            <a:r>
              <a:rPr lang="en-US" altLang="zh-CN" sz="2400" dirty="0">
                <a:latin typeface="Calibri" pitchFamily="34" charset="0"/>
                <a:sym typeface="宋体" pitchFamily="2" charset="-122"/>
              </a:rPr>
              <a:t>, district, and capital of Northern Ireland. It became a city by royal charter in 1888. After the passing of the Government of Ireland Act, 1920, it became the seat of the government of</a:t>
            </a:r>
            <a:r>
              <a:rPr lang="zh-CN" altLang="en-US" sz="2400" dirty="0">
                <a:latin typeface="Calibri" pitchFamily="34" charset="0"/>
                <a:sym typeface="宋体" pitchFamily="2" charset="-122"/>
              </a:rPr>
              <a:t> </a:t>
            </a:r>
            <a:r>
              <a:rPr lang="en-US" altLang="zh-CN" sz="2400" dirty="0">
                <a:latin typeface="Calibri" pitchFamily="34" charset="0"/>
                <a:sym typeface="宋体" pitchFamily="2" charset="-122"/>
              </a:rPr>
              <a:t>Northern Ireland. </a:t>
            </a:r>
            <a:endParaRPr lang="zh-CN" altLang="en-US" sz="2400" dirty="0">
              <a:latin typeface="Calibri" pitchFamily="34" charset="0"/>
              <a:sym typeface="Calibri" pitchFamily="34" charset="0"/>
            </a:endParaRPr>
          </a:p>
        </p:txBody>
      </p:sp>
      <p:pic>
        <p:nvPicPr>
          <p:cNvPr id="22541" name="图片 6" descr="u=2681031704,1941882219&amp;fm=21&amp;gp=0.jpg"/>
          <p:cNvPicPr>
            <a:picLocks noChangeAspect="1"/>
          </p:cNvPicPr>
          <p:nvPr/>
        </p:nvPicPr>
        <p:blipFill>
          <a:blip r:embed="rId2"/>
          <a:srcRect/>
          <a:stretch>
            <a:fillRect/>
          </a:stretch>
        </p:blipFill>
        <p:spPr bwMode="auto">
          <a:xfrm>
            <a:off x="500063" y="1857375"/>
            <a:ext cx="4286250" cy="3929063"/>
          </a:xfrm>
          <a:prstGeom prst="rect">
            <a:avLst/>
          </a:prstGeom>
          <a:noFill/>
          <a:ln w="9525">
            <a:noFill/>
            <a:miter lim="800000"/>
            <a:headEnd/>
            <a:tailEnd/>
          </a:ln>
        </p:spPr>
      </p:pic>
      <p:pic>
        <p:nvPicPr>
          <p:cNvPr id="22542"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15"/>
                                        </p:tgtEl>
                                        <p:attrNameLst>
                                          <p:attrName>style.visibility</p:attrName>
                                        </p:attrNameLst>
                                      </p:cBhvr>
                                      <p:to>
                                        <p:strVal val="visible"/>
                                      </p:to>
                                    </p:set>
                                    <p:animEffec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3555" name="组合 26"/>
          <p:cNvGrpSpPr>
            <a:grpSpLocks/>
          </p:cNvGrpSpPr>
          <p:nvPr/>
        </p:nvGrpSpPr>
        <p:grpSpPr bwMode="auto">
          <a:xfrm>
            <a:off x="785813" y="1714500"/>
            <a:ext cx="7072312" cy="604838"/>
            <a:chOff x="0" y="0"/>
            <a:chExt cx="7072362" cy="604541"/>
          </a:xfrm>
        </p:grpSpPr>
        <p:sp>
          <p:nvSpPr>
            <p:cNvPr id="23565"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4</a:t>
              </a:r>
              <a:endParaRPr lang="en-US" altLang="zh-CN" sz="2400">
                <a:solidFill>
                  <a:schemeClr val="bg1"/>
                </a:solidFill>
                <a:latin typeface="Calibri" pitchFamily="34" charset="0"/>
                <a:sym typeface="Calibri" pitchFamily="34" charset="0"/>
              </a:endParaRPr>
            </a:p>
          </p:txBody>
        </p:sp>
        <p:sp>
          <p:nvSpPr>
            <p:cNvPr id="23566"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3556"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3558" name="矩形 32"/>
          <p:cNvSpPr>
            <a:spLocks noChangeArrowheads="1"/>
          </p:cNvSpPr>
          <p:nvPr/>
        </p:nvSpPr>
        <p:spPr bwMode="auto">
          <a:xfrm>
            <a:off x="1214438" y="1824038"/>
            <a:ext cx="7215187" cy="461962"/>
          </a:xfrm>
          <a:prstGeom prst="rect">
            <a:avLst/>
          </a:prstGeom>
          <a:noFill/>
          <a:ln w="9525">
            <a:noFill/>
            <a:miter lim="800000"/>
            <a:headEnd/>
            <a:tailEnd/>
          </a:ln>
        </p:spPr>
        <p:txBody>
          <a:bodyPr>
            <a:spAutoFit/>
          </a:bodyPr>
          <a:lstStyle/>
          <a:p>
            <a:pPr>
              <a:buFont typeface="Arial" charset="0"/>
              <a:buNone/>
            </a:pPr>
            <a:r>
              <a:rPr lang="en-US" sz="2400" dirty="0" smtClean="0"/>
              <a:t>Watch Part 3 of the podcast and fill in the blanks</a:t>
            </a:r>
            <a:r>
              <a:rPr lang="en-US" altLang="zh-CN" sz="2400" dirty="0" smtClean="0">
                <a:solidFill>
                  <a:srgbClr val="000000"/>
                </a:solidFill>
                <a:cs typeface="Arial" charset="0"/>
                <a:sym typeface="Calibri" pitchFamily="34" charset="0"/>
              </a:rPr>
              <a:t>.</a:t>
            </a:r>
            <a:endParaRPr lang="zh-CN" altLang="en-US" dirty="0">
              <a:cs typeface="Arial" charset="0"/>
            </a:endParaRPr>
          </a:p>
        </p:txBody>
      </p:sp>
      <p:pic>
        <p:nvPicPr>
          <p:cNvPr id="2" name="Picture 2"/>
          <p:cNvPicPr>
            <a:picLocks noChangeAspect="1" noChangeArrowheads="1"/>
          </p:cNvPicPr>
          <p:nvPr/>
        </p:nvPicPr>
        <p:blipFill>
          <a:blip r:embed="rId2"/>
          <a:srcRect/>
          <a:stretch>
            <a:fillRect/>
          </a:stretch>
        </p:blipFill>
        <p:spPr bwMode="auto">
          <a:xfrm>
            <a:off x="1357313" y="2357438"/>
            <a:ext cx="3357562" cy="1714500"/>
          </a:xfrm>
          <a:prstGeom prst="rect">
            <a:avLst/>
          </a:prstGeom>
          <a:noFill/>
          <a:ln w="9525">
            <a:noFill/>
            <a:miter lim="800000"/>
            <a:headEnd/>
            <a:tailEnd/>
          </a:ln>
        </p:spPr>
      </p:pic>
      <p:sp>
        <p:nvSpPr>
          <p:cNvPr id="23559" name="TextBox 49"/>
          <p:cNvSpPr>
            <a:spLocks noChangeArrowheads="1"/>
          </p:cNvSpPr>
          <p:nvPr/>
        </p:nvSpPr>
        <p:spPr bwMode="auto">
          <a:xfrm>
            <a:off x="1285875" y="4121150"/>
            <a:ext cx="7072313" cy="2308225"/>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latin typeface="Calibri" pitchFamily="34" charset="0"/>
                <a:sym typeface="Calibri" pitchFamily="34" charset="0"/>
              </a:rPr>
              <a:t>I look a lot like my mom. We have, like, the same 1)___________ and build and face structure. And, I guess I have the 2)____________ as her. We, sort of, have a very similar personality in the way we 3)___________________, (and) the way we express ourselves.</a:t>
            </a:r>
            <a:endParaRPr lang="zh-CN" altLang="en-US" dirty="0"/>
          </a:p>
        </p:txBody>
      </p:sp>
      <p:sp>
        <p:nvSpPr>
          <p:cNvPr id="11" name="TextBox 10"/>
          <p:cNvSpPr txBox="1">
            <a:spLocks noChangeArrowheads="1"/>
          </p:cNvSpPr>
          <p:nvPr/>
        </p:nvSpPr>
        <p:spPr bwMode="auto">
          <a:xfrm>
            <a:off x="1928813" y="4467225"/>
            <a:ext cx="1071562"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height</a:t>
            </a:r>
            <a:endParaRPr lang="zh-CN" altLang="en-US" sz="2400" i="1">
              <a:solidFill>
                <a:srgbClr val="FF0000"/>
              </a:solidFill>
            </a:endParaRPr>
          </a:p>
        </p:txBody>
      </p:sp>
      <p:sp>
        <p:nvSpPr>
          <p:cNvPr id="12" name="TextBox 11"/>
          <p:cNvSpPr txBox="1">
            <a:spLocks noChangeArrowheads="1"/>
          </p:cNvSpPr>
          <p:nvPr/>
        </p:nvSpPr>
        <p:spPr bwMode="auto">
          <a:xfrm>
            <a:off x="3714750" y="4824413"/>
            <a:ext cx="1571625"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same traits</a:t>
            </a:r>
            <a:endParaRPr lang="zh-CN" altLang="en-US" sz="2400" i="1"/>
          </a:p>
        </p:txBody>
      </p:sp>
      <p:sp>
        <p:nvSpPr>
          <p:cNvPr id="13" name="TextBox 12"/>
          <p:cNvSpPr txBox="1">
            <a:spLocks noChangeArrowheads="1"/>
          </p:cNvSpPr>
          <p:nvPr/>
        </p:nvSpPr>
        <p:spPr bwMode="auto">
          <a:xfrm>
            <a:off x="1785938" y="5538788"/>
            <a:ext cx="3143250"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think  about  things</a:t>
            </a:r>
            <a:endParaRPr lang="zh-CN" altLang="en-US" sz="2400" i="1">
              <a:solidFill>
                <a:srgbClr val="FF0000"/>
              </a:solidFill>
            </a:endParaRPr>
          </a:p>
        </p:txBody>
      </p:sp>
      <p:pic>
        <p:nvPicPr>
          <p:cNvPr id="23563"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
        <p:nvSpPr>
          <p:cNvPr id="23564" name="TextBox 13"/>
          <p:cNvSpPr txBox="1">
            <a:spLocks noChangeArrowheads="1"/>
          </p:cNvSpPr>
          <p:nvPr/>
        </p:nvSpPr>
        <p:spPr bwMode="auto">
          <a:xfrm>
            <a:off x="1714500" y="3571875"/>
            <a:ext cx="428625" cy="461963"/>
          </a:xfrm>
          <a:prstGeom prst="rect">
            <a:avLst/>
          </a:prstGeom>
          <a:solidFill>
            <a:schemeClr val="bg2"/>
          </a:solidFill>
          <a:ln w="9525">
            <a:noFill/>
            <a:miter lim="800000"/>
            <a:headEnd/>
            <a:tailEnd/>
          </a:ln>
        </p:spPr>
        <p:txBody>
          <a:bodyPr>
            <a:spAutoFit/>
          </a:bodyPr>
          <a:lstStyle/>
          <a:p>
            <a:r>
              <a:rPr lang="en-US" altLang="zh-CN" sz="2400" b="1"/>
              <a:t>A</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left)">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564"/>
                                        </p:tgtEl>
                                        <p:attrNameLst>
                                          <p:attrName>style.visibility</p:attrName>
                                        </p:attrNameLst>
                                      </p:cBhvr>
                                      <p:to>
                                        <p:strVal val="visible"/>
                                      </p:to>
                                    </p:set>
                                    <p:animEffect transition="in" filter="fade">
                                      <p:cBhvr>
                                        <p:cTn id="15" dur="2000"/>
                                        <p:tgtEl>
                                          <p:spTgt spid="2356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559"/>
                                        </p:tgtEl>
                                        <p:attrNameLst>
                                          <p:attrName>style.visibility</p:attrName>
                                        </p:attrNameLst>
                                      </p:cBhvr>
                                      <p:to>
                                        <p:strVal val="visible"/>
                                      </p:to>
                                    </p:set>
                                    <p:animEffect transition="in" filter="fade">
                                      <p:cBhvr>
                                        <p:cTn id="18" dur="2000"/>
                                        <p:tgtEl>
                                          <p:spTgt spid="2355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Bottom)">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slide(fromBottom)">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slide(fromBottom)">
                                      <p:cBhvr>
                                        <p:cTn id="3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59" grpId="0"/>
      <p:bldP spid="11" grpId="0"/>
      <p:bldP spid="235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24579"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4580" name="TextBox 19"/>
          <p:cNvSpPr>
            <a:spLocks noChangeArrowheads="1"/>
          </p:cNvSpPr>
          <p:nvPr/>
        </p:nvSpPr>
        <p:spPr bwMode="auto">
          <a:xfrm>
            <a:off x="1214438" y="4143375"/>
            <a:ext cx="7143750" cy="2246313"/>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latin typeface="Calibri" pitchFamily="34" charset="0"/>
                <a:sym typeface="Calibri" pitchFamily="34" charset="0"/>
              </a:rPr>
              <a:t>I don’t think I’m very much like 4)____________ I think she’s very different from me. I think I’m 5)____________ my father: We both have a, 6)_______________ “science type” mind, um ... and I like to think I’m conscientious like my mother.</a:t>
            </a:r>
            <a:endParaRPr lang="zh-CN" altLang="en-US" sz="2400">
              <a:solidFill>
                <a:srgbClr val="000000"/>
              </a:solidFill>
              <a:latin typeface="Calibri" pitchFamily="34" charset="0"/>
              <a:sym typeface="Calibri" pitchFamily="34" charset="0"/>
            </a:endParaRPr>
          </a:p>
          <a:p>
            <a:pPr algn="just">
              <a:buFont typeface="Arial" charset="0"/>
              <a:buNone/>
            </a:pPr>
            <a:endParaRPr lang="zh-CN" altLang="en-US" sz="2000">
              <a:solidFill>
                <a:srgbClr val="000000"/>
              </a:solidFill>
              <a:latin typeface="Calibri" pitchFamily="34" charset="0"/>
              <a:sym typeface="Calibri" pitchFamily="34" charset="0"/>
            </a:endParaRPr>
          </a:p>
        </p:txBody>
      </p:sp>
      <p:pic>
        <p:nvPicPr>
          <p:cNvPr id="24581" name="Picture 3"/>
          <p:cNvPicPr>
            <a:picLocks noChangeAspect="1" noChangeArrowheads="1"/>
          </p:cNvPicPr>
          <p:nvPr/>
        </p:nvPicPr>
        <p:blipFill>
          <a:blip r:embed="rId2"/>
          <a:srcRect/>
          <a:stretch>
            <a:fillRect/>
          </a:stretch>
        </p:blipFill>
        <p:spPr bwMode="auto">
          <a:xfrm>
            <a:off x="1285875" y="2286000"/>
            <a:ext cx="3429000" cy="1785938"/>
          </a:xfrm>
          <a:prstGeom prst="rect">
            <a:avLst/>
          </a:prstGeom>
          <a:noFill/>
          <a:ln w="9525">
            <a:noFill/>
            <a:miter lim="800000"/>
            <a:headEnd/>
            <a:tailEnd/>
          </a:ln>
        </p:spPr>
      </p:pic>
      <p:sp>
        <p:nvSpPr>
          <p:cNvPr id="11" name="TextBox 10"/>
          <p:cNvSpPr txBox="1">
            <a:spLocks noChangeArrowheads="1"/>
          </p:cNvSpPr>
          <p:nvPr/>
        </p:nvSpPr>
        <p:spPr bwMode="auto">
          <a:xfrm>
            <a:off x="5786438" y="4143375"/>
            <a:ext cx="1285875"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my sister</a:t>
            </a:r>
            <a:endParaRPr lang="zh-CN" altLang="en-US" sz="2400" i="1">
              <a:solidFill>
                <a:srgbClr val="FF0000"/>
              </a:solidFill>
            </a:endParaRPr>
          </a:p>
        </p:txBody>
      </p:sp>
      <p:sp>
        <p:nvSpPr>
          <p:cNvPr id="12" name="TextBox 11"/>
          <p:cNvSpPr txBox="1">
            <a:spLocks noChangeArrowheads="1"/>
          </p:cNvSpPr>
          <p:nvPr/>
        </p:nvSpPr>
        <p:spPr bwMode="auto">
          <a:xfrm>
            <a:off x="1857375" y="4857750"/>
            <a:ext cx="1571625"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similar to </a:t>
            </a:r>
            <a:endParaRPr lang="zh-CN" altLang="en-US" sz="2400" i="1"/>
          </a:p>
        </p:txBody>
      </p:sp>
      <p:sp>
        <p:nvSpPr>
          <p:cNvPr id="13" name="TextBox 12"/>
          <p:cNvSpPr txBox="1">
            <a:spLocks noChangeArrowheads="1"/>
          </p:cNvSpPr>
          <p:nvPr/>
        </p:nvSpPr>
        <p:spPr bwMode="auto">
          <a:xfrm>
            <a:off x="1785938" y="5214938"/>
            <a:ext cx="1928812"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mathematical</a:t>
            </a:r>
            <a:endParaRPr lang="zh-CN" altLang="en-US" sz="2400" i="1"/>
          </a:p>
        </p:txBody>
      </p:sp>
      <p:sp>
        <p:nvSpPr>
          <p:cNvPr id="24585" name="矩形 28"/>
          <p:cNvSpPr>
            <a:spLocks noChangeArrowheads="1"/>
          </p:cNvSpPr>
          <p:nvPr/>
        </p:nvSpPr>
        <p:spPr bwMode="auto">
          <a:xfrm>
            <a:off x="785813" y="1857375"/>
            <a:ext cx="357187" cy="461963"/>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4</a:t>
            </a:r>
            <a:endParaRPr lang="en-US" altLang="zh-CN" sz="2400">
              <a:solidFill>
                <a:schemeClr val="bg1"/>
              </a:solidFill>
              <a:latin typeface="Calibri" pitchFamily="34" charset="0"/>
              <a:sym typeface="Calibri" pitchFamily="34" charset="0"/>
            </a:endParaRPr>
          </a:p>
        </p:txBody>
      </p:sp>
      <p:grpSp>
        <p:nvGrpSpPr>
          <p:cNvPr id="24586" name="组合 26"/>
          <p:cNvGrpSpPr>
            <a:grpSpLocks/>
          </p:cNvGrpSpPr>
          <p:nvPr/>
        </p:nvGrpSpPr>
        <p:grpSpPr bwMode="auto">
          <a:xfrm>
            <a:off x="785813" y="1714500"/>
            <a:ext cx="7072312" cy="604838"/>
            <a:chOff x="0" y="0"/>
            <a:chExt cx="7072362" cy="604541"/>
          </a:xfrm>
        </p:grpSpPr>
        <p:sp>
          <p:nvSpPr>
            <p:cNvPr id="24590"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4</a:t>
              </a:r>
              <a:endParaRPr lang="en-US" altLang="zh-CN" sz="2400">
                <a:solidFill>
                  <a:schemeClr val="bg1"/>
                </a:solidFill>
                <a:latin typeface="Calibri" pitchFamily="34" charset="0"/>
                <a:sym typeface="Calibri" pitchFamily="34" charset="0"/>
              </a:endParaRPr>
            </a:p>
          </p:txBody>
        </p:sp>
        <p:sp>
          <p:nvSpPr>
            <p:cNvPr id="24591"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4587" name="矩形 32"/>
          <p:cNvSpPr>
            <a:spLocks noChangeArrowheads="1"/>
          </p:cNvSpPr>
          <p:nvPr/>
        </p:nvSpPr>
        <p:spPr bwMode="auto">
          <a:xfrm>
            <a:off x="1214438" y="1824038"/>
            <a:ext cx="7215187" cy="461665"/>
          </a:xfrm>
          <a:prstGeom prst="rect">
            <a:avLst/>
          </a:prstGeom>
          <a:noFill/>
          <a:ln w="9525">
            <a:noFill/>
            <a:miter lim="800000"/>
            <a:headEnd/>
            <a:tailEnd/>
          </a:ln>
        </p:spPr>
        <p:txBody>
          <a:bodyPr>
            <a:spAutoFit/>
          </a:bodyPr>
          <a:lstStyle/>
          <a:p>
            <a:r>
              <a:rPr lang="en-US" sz="2400" dirty="0" smtClean="0"/>
              <a:t>Watch Part 3 of the podcast and fill in the blanks.</a:t>
            </a:r>
            <a:endParaRPr lang="zh-CN" altLang="en-US" dirty="0">
              <a:cs typeface="Arial" charset="0"/>
            </a:endParaRPr>
          </a:p>
        </p:txBody>
      </p:sp>
      <p:pic>
        <p:nvPicPr>
          <p:cNvPr id="24588"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
        <p:nvSpPr>
          <p:cNvPr id="24589" name="TextBox 14"/>
          <p:cNvSpPr txBox="1">
            <a:spLocks noChangeArrowheads="1"/>
          </p:cNvSpPr>
          <p:nvPr/>
        </p:nvSpPr>
        <p:spPr bwMode="auto">
          <a:xfrm>
            <a:off x="1643063" y="3571875"/>
            <a:ext cx="428625" cy="461963"/>
          </a:xfrm>
          <a:prstGeom prst="rect">
            <a:avLst/>
          </a:prstGeom>
          <a:solidFill>
            <a:schemeClr val="bg2"/>
          </a:solidFill>
          <a:ln w="9525">
            <a:noFill/>
            <a:miter lim="800000"/>
            <a:headEnd/>
            <a:tailEnd/>
          </a:ln>
        </p:spPr>
        <p:txBody>
          <a:bodyPr>
            <a:spAutoFit/>
          </a:bodyPr>
          <a:lstStyle/>
          <a:p>
            <a:r>
              <a:rPr lang="en-US" altLang="zh-CN" sz="2400" b="1"/>
              <a:t>B</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slide(fromBottom)">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slide(fromBottom)">
                                      <p:cBhvr>
                                        <p:cTn id="1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25603"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5604" name="TextBox 19"/>
          <p:cNvSpPr>
            <a:spLocks noChangeArrowheads="1"/>
          </p:cNvSpPr>
          <p:nvPr/>
        </p:nvSpPr>
        <p:spPr bwMode="auto">
          <a:xfrm>
            <a:off x="1214438" y="4286250"/>
            <a:ext cx="7215187" cy="2246313"/>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latin typeface="Calibri" pitchFamily="34" charset="0"/>
                <a:sym typeface="Calibri" pitchFamily="34" charset="0"/>
              </a:rPr>
              <a:t>I look quite a lot like my sister. But she’s like 7</a:t>
            </a:r>
            <a:r>
              <a:rPr lang="en-US" altLang="zh-CN" sz="2400" dirty="0" smtClean="0">
                <a:solidFill>
                  <a:srgbClr val="000000"/>
                </a:solidFill>
                <a:latin typeface="Calibri" pitchFamily="34" charset="0"/>
                <a:sym typeface="Calibri" pitchFamily="34" charset="0"/>
              </a:rPr>
              <a:t>)_________________ </a:t>
            </a:r>
            <a:r>
              <a:rPr lang="en-US" altLang="zh-CN" sz="2400" dirty="0">
                <a:solidFill>
                  <a:srgbClr val="000000"/>
                </a:solidFill>
                <a:latin typeface="Calibri" pitchFamily="34" charset="0"/>
                <a:sym typeface="Calibri" pitchFamily="34" charset="0"/>
              </a:rPr>
              <a:t>of me. And she’s thinner. And then, my mom, she’s a bit more </a:t>
            </a:r>
            <a:r>
              <a:rPr lang="en-US" altLang="zh-CN" sz="2400" dirty="0" err="1">
                <a:solidFill>
                  <a:srgbClr val="000000"/>
                </a:solidFill>
                <a:latin typeface="Calibri" pitchFamily="34" charset="0"/>
                <a:sym typeface="Calibri" pitchFamily="34" charset="0"/>
              </a:rPr>
              <a:t>er</a:t>
            </a:r>
            <a:r>
              <a:rPr lang="en-US" altLang="zh-CN" sz="2400" dirty="0">
                <a:solidFill>
                  <a:srgbClr val="000000"/>
                </a:solidFill>
                <a:latin typeface="Calibri" pitchFamily="34" charset="0"/>
                <a:sym typeface="Calibri" pitchFamily="34" charset="0"/>
              </a:rPr>
              <a:t>, reserved, so she’s </a:t>
            </a:r>
            <a:r>
              <a:rPr lang="en-US" altLang="zh-CN" sz="2400" dirty="0" smtClean="0">
                <a:solidFill>
                  <a:srgbClr val="000000"/>
                </a:solidFill>
                <a:latin typeface="Calibri" pitchFamily="34" charset="0"/>
                <a:sym typeface="Calibri" pitchFamily="34" charset="0"/>
              </a:rPr>
              <a:t>very 8</a:t>
            </a:r>
            <a:r>
              <a:rPr lang="en-US" altLang="zh-CN" sz="2400" dirty="0">
                <a:solidFill>
                  <a:srgbClr val="000000"/>
                </a:solidFill>
                <a:latin typeface="Calibri" pitchFamily="34" charset="0"/>
                <a:sym typeface="Calibri" pitchFamily="34" charset="0"/>
              </a:rPr>
              <a:t>)_____________ and my dad is a lot 9)____________ , a lot more enthusiastic.</a:t>
            </a:r>
            <a:endParaRPr lang="zh-CN" altLang="en-US" sz="2400" dirty="0">
              <a:solidFill>
                <a:srgbClr val="000000"/>
              </a:solidFill>
              <a:latin typeface="Calibri" pitchFamily="34" charset="0"/>
              <a:sym typeface="Calibri" pitchFamily="34" charset="0"/>
            </a:endParaRPr>
          </a:p>
          <a:p>
            <a:pPr algn="just">
              <a:buFont typeface="Arial" charset="0"/>
              <a:buNone/>
            </a:pPr>
            <a:endParaRPr lang="zh-CN" altLang="en-US" sz="2000" dirty="0">
              <a:solidFill>
                <a:srgbClr val="000000"/>
              </a:solidFill>
              <a:latin typeface="Calibri" pitchFamily="34" charset="0"/>
              <a:sym typeface="Calibri" pitchFamily="34" charset="0"/>
            </a:endParaRPr>
          </a:p>
        </p:txBody>
      </p:sp>
      <p:pic>
        <p:nvPicPr>
          <p:cNvPr id="25605" name="Picture 4"/>
          <p:cNvPicPr>
            <a:picLocks noChangeAspect="1" noChangeArrowheads="1"/>
          </p:cNvPicPr>
          <p:nvPr/>
        </p:nvPicPr>
        <p:blipFill>
          <a:blip r:embed="rId2"/>
          <a:srcRect/>
          <a:stretch>
            <a:fillRect/>
          </a:stretch>
        </p:blipFill>
        <p:spPr bwMode="auto">
          <a:xfrm>
            <a:off x="1339850" y="2286000"/>
            <a:ext cx="3375025" cy="1744663"/>
          </a:xfrm>
          <a:prstGeom prst="rect">
            <a:avLst/>
          </a:prstGeom>
          <a:noFill/>
          <a:ln w="9525">
            <a:noFill/>
            <a:miter lim="800000"/>
            <a:headEnd/>
            <a:tailEnd/>
          </a:ln>
        </p:spPr>
      </p:pic>
      <p:sp>
        <p:nvSpPr>
          <p:cNvPr id="11" name="TextBox 10"/>
          <p:cNvSpPr txBox="1">
            <a:spLocks noChangeArrowheads="1"/>
          </p:cNvSpPr>
          <p:nvPr/>
        </p:nvSpPr>
        <p:spPr bwMode="auto">
          <a:xfrm>
            <a:off x="1571625" y="4643446"/>
            <a:ext cx="2714623" cy="461665"/>
          </a:xfrm>
          <a:prstGeom prst="rect">
            <a:avLst/>
          </a:prstGeom>
          <a:noFill/>
          <a:ln w="9525">
            <a:noFill/>
            <a:miter lim="800000"/>
            <a:headEnd/>
            <a:tailEnd/>
          </a:ln>
        </p:spPr>
        <p:txBody>
          <a:bodyPr wrap="square">
            <a:spAutoFit/>
          </a:bodyPr>
          <a:lstStyle/>
          <a:p>
            <a:pPr>
              <a:buFont typeface="Arial" charset="0"/>
              <a:buNone/>
            </a:pPr>
            <a:r>
              <a:rPr lang="en-US" altLang="zh-CN" sz="2400" i="1" dirty="0">
                <a:solidFill>
                  <a:srgbClr val="FF0000"/>
                </a:solidFill>
                <a:latin typeface="Calibri" pitchFamily="34" charset="0"/>
                <a:sym typeface="Calibri" pitchFamily="34" charset="0"/>
              </a:rPr>
              <a:t>a </a:t>
            </a:r>
            <a:r>
              <a:rPr lang="en-US" altLang="zh-CN" sz="2400" i="1" dirty="0" smtClean="0">
                <a:solidFill>
                  <a:srgbClr val="FF0000"/>
                </a:solidFill>
                <a:latin typeface="Calibri" pitchFamily="34" charset="0"/>
                <a:sym typeface="Calibri" pitchFamily="34" charset="0"/>
              </a:rPr>
              <a:t>younger  </a:t>
            </a:r>
            <a:r>
              <a:rPr lang="en-US" altLang="zh-CN" sz="2400" i="1" dirty="0">
                <a:solidFill>
                  <a:srgbClr val="FF0000"/>
                </a:solidFill>
                <a:latin typeface="Calibri" pitchFamily="34" charset="0"/>
                <a:sym typeface="Calibri" pitchFamily="34" charset="0"/>
              </a:rPr>
              <a:t>version</a:t>
            </a:r>
            <a:endParaRPr lang="zh-CN" altLang="en-US" sz="2400" i="1" dirty="0"/>
          </a:p>
        </p:txBody>
      </p:sp>
      <p:sp>
        <p:nvSpPr>
          <p:cNvPr id="12" name="TextBox 11"/>
          <p:cNvSpPr txBox="1">
            <a:spLocks noChangeArrowheads="1"/>
          </p:cNvSpPr>
          <p:nvPr/>
        </p:nvSpPr>
        <p:spPr bwMode="auto">
          <a:xfrm>
            <a:off x="2357432" y="5357813"/>
            <a:ext cx="1428750" cy="4619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organized</a:t>
            </a:r>
            <a:endParaRPr lang="zh-CN" altLang="en-US" sz="2400" i="1" dirty="0"/>
          </a:p>
        </p:txBody>
      </p:sp>
      <p:sp>
        <p:nvSpPr>
          <p:cNvPr id="13" name="TextBox 12"/>
          <p:cNvSpPr txBox="1">
            <a:spLocks noChangeArrowheads="1"/>
          </p:cNvSpPr>
          <p:nvPr/>
        </p:nvSpPr>
        <p:spPr bwMode="auto">
          <a:xfrm>
            <a:off x="2071670" y="5715016"/>
            <a:ext cx="1143000"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louder</a:t>
            </a:r>
            <a:endParaRPr lang="zh-CN" altLang="en-US" sz="2400" i="1" dirty="0"/>
          </a:p>
        </p:txBody>
      </p:sp>
      <p:pic>
        <p:nvPicPr>
          <p:cNvPr id="25609"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grpSp>
        <p:nvGrpSpPr>
          <p:cNvPr id="25610" name="组合 26"/>
          <p:cNvGrpSpPr>
            <a:grpSpLocks/>
          </p:cNvGrpSpPr>
          <p:nvPr/>
        </p:nvGrpSpPr>
        <p:grpSpPr bwMode="auto">
          <a:xfrm>
            <a:off x="785813" y="1714500"/>
            <a:ext cx="7072312" cy="604838"/>
            <a:chOff x="0" y="0"/>
            <a:chExt cx="7072362" cy="604541"/>
          </a:xfrm>
        </p:grpSpPr>
        <p:sp>
          <p:nvSpPr>
            <p:cNvPr id="25613"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4</a:t>
              </a:r>
              <a:endParaRPr lang="en-US" altLang="zh-CN" sz="2400">
                <a:solidFill>
                  <a:schemeClr val="bg1"/>
                </a:solidFill>
                <a:latin typeface="Calibri" pitchFamily="34" charset="0"/>
                <a:sym typeface="Calibri" pitchFamily="34" charset="0"/>
              </a:endParaRPr>
            </a:p>
          </p:txBody>
        </p:sp>
        <p:sp>
          <p:nvSpPr>
            <p:cNvPr id="25614"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5611" name="矩形 32"/>
          <p:cNvSpPr>
            <a:spLocks noChangeArrowheads="1"/>
          </p:cNvSpPr>
          <p:nvPr/>
        </p:nvSpPr>
        <p:spPr bwMode="auto">
          <a:xfrm>
            <a:off x="1214438" y="1824038"/>
            <a:ext cx="7215187" cy="461665"/>
          </a:xfrm>
          <a:prstGeom prst="rect">
            <a:avLst/>
          </a:prstGeom>
          <a:noFill/>
          <a:ln w="9525">
            <a:noFill/>
            <a:miter lim="800000"/>
            <a:headEnd/>
            <a:tailEnd/>
          </a:ln>
        </p:spPr>
        <p:txBody>
          <a:bodyPr>
            <a:spAutoFit/>
          </a:bodyPr>
          <a:lstStyle/>
          <a:p>
            <a:r>
              <a:rPr lang="en-US" sz="2400" dirty="0" smtClean="0"/>
              <a:t>Watch Part 3 of the podcast and fill in the blanks.</a:t>
            </a:r>
            <a:endParaRPr lang="zh-CN" altLang="en-US" dirty="0">
              <a:cs typeface="Arial" charset="0"/>
            </a:endParaRPr>
          </a:p>
        </p:txBody>
      </p:sp>
      <p:sp>
        <p:nvSpPr>
          <p:cNvPr id="25612" name="TextBox 14"/>
          <p:cNvSpPr txBox="1">
            <a:spLocks noChangeArrowheads="1"/>
          </p:cNvSpPr>
          <p:nvPr/>
        </p:nvSpPr>
        <p:spPr bwMode="auto">
          <a:xfrm>
            <a:off x="1714500" y="3500438"/>
            <a:ext cx="428625" cy="461962"/>
          </a:xfrm>
          <a:prstGeom prst="rect">
            <a:avLst/>
          </a:prstGeom>
          <a:solidFill>
            <a:schemeClr val="bg2"/>
          </a:solidFill>
          <a:ln w="9525">
            <a:noFill/>
            <a:miter lim="800000"/>
            <a:headEnd/>
            <a:tailEnd/>
          </a:ln>
        </p:spPr>
        <p:txBody>
          <a:bodyPr>
            <a:spAutoFit/>
          </a:bodyPr>
          <a:lstStyle/>
          <a:p>
            <a:r>
              <a:rPr lang="en-US" altLang="zh-CN" sz="2400" b="1"/>
              <a:t>C</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slide(fromBottom)">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slide(fromBottom)">
                                      <p:cBhvr>
                                        <p:cTn id="1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26627"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pic>
        <p:nvPicPr>
          <p:cNvPr id="26628" name="Picture 2"/>
          <p:cNvPicPr>
            <a:picLocks noChangeAspect="1" noChangeArrowheads="1"/>
          </p:cNvPicPr>
          <p:nvPr/>
        </p:nvPicPr>
        <p:blipFill>
          <a:blip r:embed="rId2"/>
          <a:srcRect/>
          <a:stretch>
            <a:fillRect/>
          </a:stretch>
        </p:blipFill>
        <p:spPr bwMode="auto">
          <a:xfrm>
            <a:off x="1341438" y="2286000"/>
            <a:ext cx="3265487" cy="1743075"/>
          </a:xfrm>
          <a:prstGeom prst="rect">
            <a:avLst/>
          </a:prstGeom>
          <a:noFill/>
          <a:ln w="9525">
            <a:noFill/>
            <a:miter lim="800000"/>
            <a:headEnd/>
            <a:tailEnd/>
          </a:ln>
        </p:spPr>
      </p:pic>
      <p:sp>
        <p:nvSpPr>
          <p:cNvPr id="26629" name="TextBox 17"/>
          <p:cNvSpPr>
            <a:spLocks noChangeArrowheads="1"/>
          </p:cNvSpPr>
          <p:nvPr/>
        </p:nvSpPr>
        <p:spPr bwMode="auto">
          <a:xfrm>
            <a:off x="1214438" y="4357688"/>
            <a:ext cx="7000875" cy="830262"/>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latin typeface="Calibri" pitchFamily="34" charset="0"/>
                <a:sym typeface="Calibri" pitchFamily="34" charset="0"/>
              </a:rPr>
              <a:t>Um, I’m 10)_____________like my dad, and, but can get quite, um, I think, maybe passionate like my mom.</a:t>
            </a:r>
            <a:endParaRPr lang="zh-CN" altLang="en-US"/>
          </a:p>
        </p:txBody>
      </p:sp>
      <p:sp>
        <p:nvSpPr>
          <p:cNvPr id="11" name="TextBox 10"/>
          <p:cNvSpPr txBox="1">
            <a:spLocks noChangeArrowheads="1"/>
          </p:cNvSpPr>
          <p:nvPr/>
        </p:nvSpPr>
        <p:spPr bwMode="auto">
          <a:xfrm>
            <a:off x="2928938" y="4357688"/>
            <a:ext cx="1643062"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quite  calm </a:t>
            </a:r>
            <a:endParaRPr lang="zh-CN" altLang="en-US" sz="2400" i="1"/>
          </a:p>
        </p:txBody>
      </p:sp>
      <p:pic>
        <p:nvPicPr>
          <p:cNvPr id="26631"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
        <p:nvSpPr>
          <p:cNvPr id="26632" name="矩形 28"/>
          <p:cNvSpPr>
            <a:spLocks noChangeArrowheads="1"/>
          </p:cNvSpPr>
          <p:nvPr/>
        </p:nvSpPr>
        <p:spPr bwMode="auto">
          <a:xfrm>
            <a:off x="785813" y="1857375"/>
            <a:ext cx="357187" cy="461963"/>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4</a:t>
            </a:r>
            <a:endParaRPr lang="en-US" altLang="zh-CN" sz="2400">
              <a:solidFill>
                <a:schemeClr val="bg1"/>
              </a:solidFill>
              <a:latin typeface="Calibri" pitchFamily="34" charset="0"/>
              <a:sym typeface="Calibri" pitchFamily="34" charset="0"/>
            </a:endParaRPr>
          </a:p>
        </p:txBody>
      </p:sp>
      <p:sp>
        <p:nvSpPr>
          <p:cNvPr id="26633" name="矩形 17"/>
          <p:cNvSpPr>
            <a:spLocks noChangeArrowheads="1"/>
          </p:cNvSpPr>
          <p:nvPr/>
        </p:nvSpPr>
        <p:spPr bwMode="auto">
          <a:xfrm>
            <a:off x="1214438" y="1824038"/>
            <a:ext cx="7215187" cy="461665"/>
          </a:xfrm>
          <a:prstGeom prst="rect">
            <a:avLst/>
          </a:prstGeom>
          <a:noFill/>
          <a:ln w="9525">
            <a:noFill/>
            <a:miter lim="800000"/>
            <a:headEnd/>
            <a:tailEnd/>
          </a:ln>
        </p:spPr>
        <p:txBody>
          <a:bodyPr>
            <a:spAutoFit/>
          </a:bodyPr>
          <a:lstStyle/>
          <a:p>
            <a:pPr>
              <a:buFont typeface="Arial" charset="0"/>
              <a:buNone/>
            </a:pPr>
            <a:r>
              <a:rPr lang="en-US" sz="2400" dirty="0" smtClean="0"/>
              <a:t>Watch Part 3 of the podcast and fill in the blanks.</a:t>
            </a:r>
            <a:endParaRPr lang="zh-CN" altLang="en-US" sz="2400" dirty="0">
              <a:cs typeface="Arial" charset="0"/>
            </a:endParaRPr>
          </a:p>
        </p:txBody>
      </p:sp>
      <p:sp>
        <p:nvSpPr>
          <p:cNvPr id="26634" name="TextBox 9"/>
          <p:cNvSpPr txBox="1">
            <a:spLocks noChangeArrowheads="1"/>
          </p:cNvSpPr>
          <p:nvPr/>
        </p:nvSpPr>
        <p:spPr bwMode="auto">
          <a:xfrm>
            <a:off x="1714500" y="3538538"/>
            <a:ext cx="428625" cy="461962"/>
          </a:xfrm>
          <a:prstGeom prst="rect">
            <a:avLst/>
          </a:prstGeom>
          <a:solidFill>
            <a:schemeClr val="bg2"/>
          </a:solidFill>
          <a:ln w="9525">
            <a:noFill/>
            <a:miter lim="800000"/>
            <a:headEnd/>
            <a:tailEnd/>
          </a:ln>
        </p:spPr>
        <p:txBody>
          <a:bodyPr>
            <a:spAutoFit/>
          </a:bodyPr>
          <a:lstStyle/>
          <a:p>
            <a:r>
              <a:rPr lang="en-US" altLang="zh-CN" sz="2400" b="1"/>
              <a:t>D</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7651" name="组合 26"/>
          <p:cNvGrpSpPr>
            <a:grpSpLocks/>
          </p:cNvGrpSpPr>
          <p:nvPr/>
        </p:nvGrpSpPr>
        <p:grpSpPr bwMode="auto">
          <a:xfrm>
            <a:off x="785813" y="1714500"/>
            <a:ext cx="7858125" cy="604838"/>
            <a:chOff x="0" y="0"/>
            <a:chExt cx="7072362" cy="604541"/>
          </a:xfrm>
        </p:grpSpPr>
        <p:sp>
          <p:nvSpPr>
            <p:cNvPr id="27660"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4</a:t>
              </a:r>
              <a:endParaRPr lang="en-US" altLang="zh-CN" sz="2400">
                <a:solidFill>
                  <a:schemeClr val="bg1"/>
                </a:solidFill>
                <a:latin typeface="Calibri" pitchFamily="34" charset="0"/>
                <a:sym typeface="Calibri" pitchFamily="34" charset="0"/>
              </a:endParaRPr>
            </a:p>
          </p:txBody>
        </p:sp>
        <p:sp>
          <p:nvSpPr>
            <p:cNvPr id="27661"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7652"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7653" name="矩形 32"/>
          <p:cNvSpPr>
            <a:spLocks noChangeArrowheads="1"/>
          </p:cNvSpPr>
          <p:nvPr/>
        </p:nvSpPr>
        <p:spPr bwMode="auto">
          <a:xfrm>
            <a:off x="1214438" y="1824038"/>
            <a:ext cx="7715250" cy="461665"/>
          </a:xfrm>
          <a:prstGeom prst="rect">
            <a:avLst/>
          </a:prstGeom>
          <a:noFill/>
          <a:ln w="9525">
            <a:noFill/>
            <a:miter lim="800000"/>
            <a:headEnd/>
            <a:tailEnd/>
          </a:ln>
        </p:spPr>
        <p:txBody>
          <a:bodyPr>
            <a:spAutoFit/>
          </a:bodyPr>
          <a:lstStyle/>
          <a:p>
            <a:pPr>
              <a:buFont typeface="Arial" charset="0"/>
              <a:buNone/>
            </a:pPr>
            <a:r>
              <a:rPr lang="en-US" sz="2400" dirty="0" smtClean="0"/>
              <a:t>Watch Part 3 of the podcast and fill in the blanks</a:t>
            </a:r>
            <a:r>
              <a:rPr lang="en-US" altLang="zh-CN" sz="2400" dirty="0" smtClean="0">
                <a:solidFill>
                  <a:srgbClr val="000000"/>
                </a:solidFill>
                <a:cs typeface="Arial" charset="0"/>
                <a:sym typeface="Calibri" pitchFamily="34" charset="0"/>
              </a:rPr>
              <a:t>.</a:t>
            </a:r>
            <a:endParaRPr lang="zh-CN" altLang="en-US" sz="2400" dirty="0">
              <a:cs typeface="Arial" charset="0"/>
            </a:endParaRPr>
          </a:p>
        </p:txBody>
      </p:sp>
      <p:pic>
        <p:nvPicPr>
          <p:cNvPr id="27654" name="Picture 3"/>
          <p:cNvPicPr>
            <a:picLocks noChangeAspect="1" noChangeArrowheads="1"/>
          </p:cNvPicPr>
          <p:nvPr/>
        </p:nvPicPr>
        <p:blipFill>
          <a:blip r:embed="rId2"/>
          <a:srcRect/>
          <a:stretch>
            <a:fillRect/>
          </a:stretch>
        </p:blipFill>
        <p:spPr bwMode="auto">
          <a:xfrm>
            <a:off x="1357313" y="2286000"/>
            <a:ext cx="3357562" cy="1714500"/>
          </a:xfrm>
          <a:prstGeom prst="rect">
            <a:avLst/>
          </a:prstGeom>
          <a:noFill/>
          <a:ln w="9525">
            <a:noFill/>
            <a:miter lim="800000"/>
            <a:headEnd/>
            <a:tailEnd/>
          </a:ln>
        </p:spPr>
      </p:pic>
      <p:sp>
        <p:nvSpPr>
          <p:cNvPr id="27655" name="TextBox 19"/>
          <p:cNvSpPr>
            <a:spLocks noChangeArrowheads="1"/>
          </p:cNvSpPr>
          <p:nvPr/>
        </p:nvSpPr>
        <p:spPr bwMode="auto">
          <a:xfrm>
            <a:off x="1285875" y="4214813"/>
            <a:ext cx="7072313" cy="157003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latin typeface="Calibri" pitchFamily="34" charset="0"/>
                <a:sym typeface="Calibri" pitchFamily="34" charset="0"/>
              </a:rPr>
              <a:t>I’m not very like 11)______________. Um, they are very similar to each other, but I’m 12)________________ I’m ... they’re more like my mom. I’m more like my dad.</a:t>
            </a:r>
            <a:endParaRPr lang="zh-CN" altLang="en-US"/>
          </a:p>
        </p:txBody>
      </p:sp>
      <p:sp>
        <p:nvSpPr>
          <p:cNvPr id="11" name="TextBox 10"/>
          <p:cNvSpPr txBox="1">
            <a:spLocks noChangeArrowheads="1"/>
          </p:cNvSpPr>
          <p:nvPr/>
        </p:nvSpPr>
        <p:spPr bwMode="auto">
          <a:xfrm>
            <a:off x="3929063" y="4214813"/>
            <a:ext cx="1857375"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my brothers</a:t>
            </a:r>
            <a:endParaRPr lang="zh-CN" altLang="en-US" sz="2400" i="1"/>
          </a:p>
        </p:txBody>
      </p:sp>
      <p:sp>
        <p:nvSpPr>
          <p:cNvPr id="12" name="TextBox 11"/>
          <p:cNvSpPr txBox="1">
            <a:spLocks noChangeArrowheads="1"/>
          </p:cNvSpPr>
          <p:nvPr/>
        </p:nvSpPr>
        <p:spPr bwMode="auto">
          <a:xfrm>
            <a:off x="1928813" y="4929188"/>
            <a:ext cx="2071687"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quite  different</a:t>
            </a:r>
            <a:endParaRPr lang="zh-CN" altLang="en-US" sz="2400" i="1"/>
          </a:p>
        </p:txBody>
      </p:sp>
      <p:pic>
        <p:nvPicPr>
          <p:cNvPr id="27658"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
        <p:nvSpPr>
          <p:cNvPr id="27659" name="TextBox 12"/>
          <p:cNvSpPr txBox="1">
            <a:spLocks noChangeArrowheads="1"/>
          </p:cNvSpPr>
          <p:nvPr/>
        </p:nvSpPr>
        <p:spPr bwMode="auto">
          <a:xfrm>
            <a:off x="1714500" y="3467100"/>
            <a:ext cx="442913" cy="461963"/>
          </a:xfrm>
          <a:prstGeom prst="rect">
            <a:avLst/>
          </a:prstGeom>
          <a:solidFill>
            <a:schemeClr val="bg2"/>
          </a:solidFill>
          <a:ln w="9525">
            <a:noFill/>
            <a:miter lim="800000"/>
            <a:headEnd/>
            <a:tailEnd/>
          </a:ln>
        </p:spPr>
        <p:txBody>
          <a:bodyPr>
            <a:spAutoFit/>
          </a:bodyPr>
          <a:lstStyle/>
          <a:p>
            <a:r>
              <a:rPr lang="en-US" altLang="zh-CN" sz="2400" b="1"/>
              <a:t>E</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slide(fromBottom)">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1714500"/>
            <a:ext cx="7858125" cy="604838"/>
            <a:chOff x="0" y="0"/>
            <a:chExt cx="7072362" cy="604541"/>
          </a:xfrm>
        </p:grpSpPr>
        <p:sp>
          <p:nvSpPr>
            <p:cNvPr id="27660"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5</a:t>
              </a:r>
              <a:endParaRPr lang="en-US" altLang="zh-CN" sz="2400" dirty="0">
                <a:solidFill>
                  <a:schemeClr val="bg1"/>
                </a:solidFill>
                <a:latin typeface="Calibri" pitchFamily="34" charset="0"/>
                <a:sym typeface="Calibri" pitchFamily="34" charset="0"/>
              </a:endParaRPr>
            </a:p>
          </p:txBody>
        </p:sp>
        <p:sp>
          <p:nvSpPr>
            <p:cNvPr id="27661"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7652"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7653" name="矩形 32"/>
          <p:cNvSpPr>
            <a:spLocks noChangeArrowheads="1"/>
          </p:cNvSpPr>
          <p:nvPr/>
        </p:nvSpPr>
        <p:spPr bwMode="auto">
          <a:xfrm>
            <a:off x="1214438" y="1824038"/>
            <a:ext cx="7715250" cy="461665"/>
          </a:xfrm>
          <a:prstGeom prst="rect">
            <a:avLst/>
          </a:prstGeom>
          <a:noFill/>
          <a:ln w="9525">
            <a:noFill/>
            <a:miter lim="800000"/>
            <a:headEnd/>
            <a:tailEnd/>
          </a:ln>
        </p:spPr>
        <p:txBody>
          <a:bodyPr>
            <a:spAutoFit/>
          </a:bodyPr>
          <a:lstStyle/>
          <a:p>
            <a:r>
              <a:rPr lang="en-US" altLang="zh-CN" sz="2400" dirty="0" smtClean="0"/>
              <a:t>Watch Part 4 and check (✔) the true statements</a:t>
            </a:r>
            <a:r>
              <a:rPr lang="en-US" altLang="zh-CN" sz="2400" dirty="0" smtClean="0">
                <a:solidFill>
                  <a:srgbClr val="000000"/>
                </a:solidFill>
                <a:cs typeface="Arial" charset="0"/>
                <a:sym typeface="Calibri" pitchFamily="34" charset="0"/>
              </a:rPr>
              <a:t>.</a:t>
            </a:r>
            <a:endParaRPr lang="zh-CN" altLang="en-US" dirty="0">
              <a:cs typeface="Arial" charset="0"/>
            </a:endParaRPr>
          </a:p>
        </p:txBody>
      </p:sp>
      <p:pic>
        <p:nvPicPr>
          <p:cNvPr id="27654" name="Picture 3"/>
          <p:cNvPicPr>
            <a:picLocks noChangeAspect="1" noChangeArrowheads="1"/>
          </p:cNvPicPr>
          <p:nvPr/>
        </p:nvPicPr>
        <p:blipFill>
          <a:blip r:embed="rId2"/>
          <a:stretch>
            <a:fillRect/>
          </a:stretch>
        </p:blipFill>
        <p:spPr bwMode="auto">
          <a:xfrm>
            <a:off x="1548514" y="2571756"/>
            <a:ext cx="2975160" cy="1714500"/>
          </a:xfrm>
          <a:prstGeom prst="rect">
            <a:avLst/>
          </a:prstGeom>
          <a:noFill/>
          <a:ln w="9525">
            <a:noFill/>
            <a:miter lim="800000"/>
            <a:headEnd/>
            <a:tailEnd/>
          </a:ln>
        </p:spPr>
      </p:pic>
      <p:pic>
        <p:nvPicPr>
          <p:cNvPr id="27658"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
        <p:nvSpPr>
          <p:cNvPr id="27659" name="TextBox 12"/>
          <p:cNvSpPr txBox="1">
            <a:spLocks noChangeArrowheads="1"/>
          </p:cNvSpPr>
          <p:nvPr/>
        </p:nvSpPr>
        <p:spPr bwMode="auto">
          <a:xfrm>
            <a:off x="1714500" y="3752856"/>
            <a:ext cx="442913" cy="461963"/>
          </a:xfrm>
          <a:prstGeom prst="rect">
            <a:avLst/>
          </a:prstGeom>
          <a:solidFill>
            <a:schemeClr val="bg2"/>
          </a:solidFill>
          <a:ln w="9525">
            <a:noFill/>
            <a:miter lim="800000"/>
            <a:headEnd/>
            <a:tailEnd/>
          </a:ln>
        </p:spPr>
        <p:txBody>
          <a:bodyPr>
            <a:spAutoFit/>
          </a:bodyPr>
          <a:lstStyle/>
          <a:p>
            <a:r>
              <a:rPr lang="en-US" altLang="zh-CN" sz="2400" b="1" dirty="0" smtClean="0"/>
              <a:t>A</a:t>
            </a:r>
            <a:endParaRPr lang="zh-CN" altLang="en-US" sz="2400" b="1" dirty="0"/>
          </a:p>
        </p:txBody>
      </p:sp>
      <p:sp>
        <p:nvSpPr>
          <p:cNvPr id="14" name="矩形 15"/>
          <p:cNvSpPr>
            <a:spLocks noChangeArrowheads="1"/>
          </p:cNvSpPr>
          <p:nvPr/>
        </p:nvSpPr>
        <p:spPr bwMode="auto">
          <a:xfrm>
            <a:off x="1928794" y="4576774"/>
            <a:ext cx="6929437" cy="461665"/>
          </a:xfrm>
          <a:prstGeom prst="rect">
            <a:avLst/>
          </a:prstGeom>
          <a:noFill/>
          <a:ln w="9525">
            <a:noFill/>
            <a:miter lim="800000"/>
            <a:headEnd/>
            <a:tailEnd/>
          </a:ln>
        </p:spPr>
        <p:txBody>
          <a:bodyPr>
            <a:spAutoFit/>
          </a:bodyPr>
          <a:lstStyle/>
          <a:p>
            <a:r>
              <a:rPr lang="en-US" altLang="zh-CN" sz="2400" dirty="0">
                <a:latin typeface="Calibri" pitchFamily="34" charset="0"/>
              </a:rPr>
              <a:t>1 She found her name was of Scottish origin</a:t>
            </a:r>
            <a:r>
              <a:rPr lang="en-US" altLang="zh-CN" sz="2400" dirty="0" smtClean="0">
                <a:latin typeface="Calibri" pitchFamily="34" charset="0"/>
              </a:rPr>
              <a:t>. </a:t>
            </a:r>
            <a:endParaRPr lang="zh-CN" altLang="en-US" sz="2400" dirty="0"/>
          </a:p>
        </p:txBody>
      </p:sp>
      <p:grpSp>
        <p:nvGrpSpPr>
          <p:cNvPr id="15" name="组合 10"/>
          <p:cNvGrpSpPr>
            <a:grpSpLocks/>
          </p:cNvGrpSpPr>
          <p:nvPr/>
        </p:nvGrpSpPr>
        <p:grpSpPr bwMode="auto">
          <a:xfrm>
            <a:off x="1000125" y="4610112"/>
            <a:ext cx="644525" cy="461962"/>
            <a:chOff x="1865692" y="2792222"/>
            <a:chExt cx="402435" cy="321066"/>
          </a:xfrm>
        </p:grpSpPr>
        <p:sp>
          <p:nvSpPr>
            <p:cNvPr id="16" name="矩形 15"/>
            <p:cNvSpPr/>
            <p:nvPr/>
          </p:nvSpPr>
          <p:spPr>
            <a:xfrm>
              <a:off x="2044111" y="2792222"/>
              <a:ext cx="224016" cy="25817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17" name="矩形 12"/>
            <p:cNvSpPr>
              <a:spLocks noChangeArrowheads="1"/>
            </p:cNvSpPr>
            <p:nvPr/>
          </p:nvSpPr>
          <p:spPr bwMode="auto">
            <a:xfrm>
              <a:off x="1865692" y="2792224"/>
              <a:ext cx="347666" cy="321064"/>
            </a:xfrm>
            <a:prstGeom prst="rect">
              <a:avLst/>
            </a:prstGeom>
            <a:noFill/>
            <a:ln w="9525">
              <a:noFill/>
              <a:miter lim="800000"/>
              <a:headEnd/>
              <a:tailEnd/>
            </a:ln>
          </p:spPr>
          <p:txBody>
            <a:bodyPr>
              <a:spAutoFit/>
            </a:bodyPr>
            <a:lstStyle/>
            <a:p>
              <a:pPr>
                <a:buFont typeface="Arial" charset="0"/>
                <a:buNone/>
              </a:pPr>
              <a:endParaRPr lang="zh-CN" altLang="en-US" sz="2400">
                <a:solidFill>
                  <a:srgbClr val="FF0000"/>
                </a:solidFill>
              </a:endParaRPr>
            </a:p>
          </p:txBody>
        </p:sp>
      </p:grpSp>
      <p:sp>
        <p:nvSpPr>
          <p:cNvPr id="19" name="TextBox 18"/>
          <p:cNvSpPr txBox="1"/>
          <p:nvPr/>
        </p:nvSpPr>
        <p:spPr>
          <a:xfrm>
            <a:off x="2071670" y="5143512"/>
            <a:ext cx="6715172" cy="1107996"/>
          </a:xfrm>
          <a:prstGeom prst="rect">
            <a:avLst/>
          </a:prstGeom>
          <a:noFill/>
        </p:spPr>
        <p:txBody>
          <a:bodyPr wrap="square" rtlCol="0">
            <a:spAutoFit/>
          </a:bodyPr>
          <a:lstStyle/>
          <a:p>
            <a:r>
              <a:rPr lang="en-US" altLang="zh-CN" sz="2400" dirty="0" smtClean="0">
                <a:solidFill>
                  <a:srgbClr val="FF0000"/>
                </a:solidFill>
                <a:latin typeface="Calibri" pitchFamily="34" charset="0"/>
              </a:rPr>
              <a:t>(Her name is supposed to be Scottish or Irish, but she has no idea where it’s really from.)</a:t>
            </a:r>
            <a:endParaRPr lang="zh-CN" altLang="en-US" sz="2400" dirty="0" smtClean="0">
              <a:solidFill>
                <a:srgbClr val="FF0000"/>
              </a:solidFill>
              <a:latin typeface="Calibri" pitchFamily="34"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fade">
                                      <p:cBhvr>
                                        <p:cTn id="12" dur="2000"/>
                                        <p:tgtEl>
                                          <p:spTgt spid="276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659"/>
                                        </p:tgtEl>
                                        <p:attrNameLst>
                                          <p:attrName>style.visibility</p:attrName>
                                        </p:attrNameLst>
                                      </p:cBhvr>
                                      <p:to>
                                        <p:strVal val="visible"/>
                                      </p:to>
                                    </p:set>
                                    <p:animEffect transition="in" filter="fade">
                                      <p:cBhvr>
                                        <p:cTn id="21" dur="2000"/>
                                        <p:tgtEl>
                                          <p:spTgt spid="2765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slide(fromBottom)">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9" grpId="0" animBg="1"/>
      <p:bldP spid="14"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1524500"/>
            <a:ext cx="7858125" cy="604838"/>
            <a:chOff x="0" y="0"/>
            <a:chExt cx="7072362" cy="604541"/>
          </a:xfrm>
        </p:grpSpPr>
        <p:sp>
          <p:nvSpPr>
            <p:cNvPr id="27660"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5</a:t>
              </a:r>
              <a:endParaRPr lang="en-US" altLang="zh-CN" sz="2400" dirty="0">
                <a:solidFill>
                  <a:schemeClr val="bg1"/>
                </a:solidFill>
                <a:latin typeface="Calibri" pitchFamily="34" charset="0"/>
                <a:sym typeface="Calibri" pitchFamily="34" charset="0"/>
              </a:endParaRPr>
            </a:p>
          </p:txBody>
        </p:sp>
        <p:sp>
          <p:nvSpPr>
            <p:cNvPr id="27661"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7652" name="TextBox 47"/>
          <p:cNvSpPr>
            <a:spLocks noChangeArrowheads="1"/>
          </p:cNvSpPr>
          <p:nvPr/>
        </p:nvSpPr>
        <p:spPr bwMode="auto">
          <a:xfrm>
            <a:off x="714375" y="102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dirty="0">
                <a:solidFill>
                  <a:srgbClr val="31859B"/>
                </a:solidFill>
                <a:latin typeface="Calibri" pitchFamily="34" charset="0"/>
                <a:sym typeface="Calibri" pitchFamily="34" charset="0"/>
              </a:rPr>
              <a:t>Sharing</a:t>
            </a:r>
            <a:endParaRPr lang="zh-CN" altLang="en-US" sz="3200" b="1" u="sng" dirty="0">
              <a:solidFill>
                <a:srgbClr val="31859B"/>
              </a:solidFill>
              <a:latin typeface="Calibri" pitchFamily="34" charset="0"/>
              <a:sym typeface="宋体" pitchFamily="2" charset="-122"/>
            </a:endParaRPr>
          </a:p>
        </p:txBody>
      </p:sp>
      <p:sp>
        <p:nvSpPr>
          <p:cNvPr id="27653" name="矩形 32"/>
          <p:cNvSpPr>
            <a:spLocks noChangeArrowheads="1"/>
          </p:cNvSpPr>
          <p:nvPr/>
        </p:nvSpPr>
        <p:spPr bwMode="auto">
          <a:xfrm>
            <a:off x="1214438" y="1634038"/>
            <a:ext cx="7715250" cy="461665"/>
          </a:xfrm>
          <a:prstGeom prst="rect">
            <a:avLst/>
          </a:prstGeom>
          <a:noFill/>
          <a:ln w="9525">
            <a:noFill/>
            <a:miter lim="800000"/>
            <a:headEnd/>
            <a:tailEnd/>
          </a:ln>
        </p:spPr>
        <p:txBody>
          <a:bodyPr>
            <a:spAutoFit/>
          </a:bodyPr>
          <a:lstStyle/>
          <a:p>
            <a:r>
              <a:rPr lang="en-US" altLang="zh-CN" sz="2400" dirty="0" smtClean="0"/>
              <a:t>Watch Part 4 and check (✔) the true statements.</a:t>
            </a:r>
            <a:r>
              <a:rPr lang="en-US" altLang="zh-CN" sz="2400" dirty="0" smtClean="0">
                <a:solidFill>
                  <a:srgbClr val="000000"/>
                </a:solidFill>
                <a:cs typeface="Arial" charset="0"/>
                <a:sym typeface="Calibri" pitchFamily="34" charset="0"/>
              </a:rPr>
              <a:t>.</a:t>
            </a:r>
            <a:endParaRPr lang="zh-CN" altLang="en-US" dirty="0">
              <a:cs typeface="Arial" charset="0"/>
            </a:endParaRPr>
          </a:p>
        </p:txBody>
      </p:sp>
      <p:pic>
        <p:nvPicPr>
          <p:cNvPr id="27654" name="Picture 3"/>
          <p:cNvPicPr>
            <a:picLocks noChangeAspect="1" noChangeArrowheads="1"/>
          </p:cNvPicPr>
          <p:nvPr/>
        </p:nvPicPr>
        <p:blipFill>
          <a:blip r:embed="rId2"/>
          <a:stretch>
            <a:fillRect/>
          </a:stretch>
        </p:blipFill>
        <p:spPr bwMode="auto">
          <a:xfrm>
            <a:off x="1548514" y="2143116"/>
            <a:ext cx="2975160" cy="1714499"/>
          </a:xfrm>
          <a:prstGeom prst="rect">
            <a:avLst/>
          </a:prstGeom>
          <a:noFill/>
          <a:ln w="9525">
            <a:noFill/>
            <a:miter lim="800000"/>
            <a:headEnd/>
            <a:tailEnd/>
          </a:ln>
        </p:spPr>
      </p:pic>
      <p:pic>
        <p:nvPicPr>
          <p:cNvPr id="27658" name="图片 11" descr="87699.gif">
            <a:hlinkClick r:id="rId3" action="ppaction://hlinksldjump"/>
          </p:cNvPr>
          <p:cNvPicPr>
            <a:picLocks noChangeAspect="1" noChangeArrowheads="1"/>
          </p:cNvPicPr>
          <p:nvPr/>
        </p:nvPicPr>
        <p:blipFill>
          <a:blip r:embed="rId4"/>
          <a:srcRect/>
          <a:stretch>
            <a:fillRect/>
          </a:stretch>
        </p:blipFill>
        <p:spPr bwMode="auto">
          <a:xfrm>
            <a:off x="8429625" y="6025063"/>
            <a:ext cx="466725" cy="466725"/>
          </a:xfrm>
          <a:prstGeom prst="rect">
            <a:avLst/>
          </a:prstGeom>
          <a:noFill/>
          <a:ln w="9525">
            <a:noFill/>
            <a:miter lim="800000"/>
            <a:headEnd/>
            <a:tailEnd/>
          </a:ln>
        </p:spPr>
      </p:pic>
      <p:sp>
        <p:nvSpPr>
          <p:cNvPr id="27659" name="TextBox 12"/>
          <p:cNvSpPr txBox="1">
            <a:spLocks noChangeArrowheads="1"/>
          </p:cNvSpPr>
          <p:nvPr/>
        </p:nvSpPr>
        <p:spPr bwMode="auto">
          <a:xfrm>
            <a:off x="1714500" y="3324216"/>
            <a:ext cx="442913" cy="461963"/>
          </a:xfrm>
          <a:prstGeom prst="rect">
            <a:avLst/>
          </a:prstGeom>
          <a:solidFill>
            <a:schemeClr val="bg2"/>
          </a:solidFill>
          <a:ln w="9525">
            <a:noFill/>
            <a:miter lim="800000"/>
            <a:headEnd/>
            <a:tailEnd/>
          </a:ln>
        </p:spPr>
        <p:txBody>
          <a:bodyPr>
            <a:spAutoFit/>
          </a:bodyPr>
          <a:lstStyle/>
          <a:p>
            <a:r>
              <a:rPr lang="en-US" altLang="zh-CN" sz="2400" b="1" dirty="0"/>
              <a:t>B</a:t>
            </a:r>
            <a:endParaRPr lang="zh-CN" altLang="en-US" sz="2400" b="1" dirty="0"/>
          </a:p>
        </p:txBody>
      </p:sp>
      <p:sp>
        <p:nvSpPr>
          <p:cNvPr id="18" name="矩形 16"/>
          <p:cNvSpPr>
            <a:spLocks noChangeArrowheads="1"/>
          </p:cNvSpPr>
          <p:nvPr/>
        </p:nvSpPr>
        <p:spPr bwMode="auto">
          <a:xfrm>
            <a:off x="1857375" y="4000504"/>
            <a:ext cx="6572250" cy="1569660"/>
          </a:xfrm>
          <a:prstGeom prst="rect">
            <a:avLst/>
          </a:prstGeom>
          <a:noFill/>
          <a:ln w="9525">
            <a:noFill/>
            <a:miter lim="800000"/>
            <a:headEnd/>
            <a:tailEnd/>
          </a:ln>
        </p:spPr>
        <p:txBody>
          <a:bodyPr>
            <a:spAutoFit/>
          </a:bodyPr>
          <a:lstStyle/>
          <a:p>
            <a:pPr marL="468313" indent="-719138">
              <a:buFont typeface="Arial" charset="0"/>
              <a:buNone/>
            </a:pPr>
            <a:r>
              <a:rPr lang="en-US" altLang="zh-CN" sz="2400" dirty="0">
                <a:solidFill>
                  <a:srgbClr val="000000"/>
                </a:solidFill>
                <a:latin typeface="Calibri" pitchFamily="34" charset="0"/>
                <a:sym typeface="Calibri" pitchFamily="34" charset="0"/>
              </a:rPr>
              <a:t> 2 His family has a history of about four or five </a:t>
            </a:r>
          </a:p>
          <a:p>
            <a:pPr marL="468313" indent="-719138">
              <a:buFont typeface="Arial" charset="0"/>
              <a:buNone/>
            </a:pPr>
            <a:r>
              <a:rPr lang="en-US" altLang="zh-CN" sz="2400" dirty="0">
                <a:solidFill>
                  <a:srgbClr val="000000"/>
                </a:solidFill>
                <a:latin typeface="Calibri" pitchFamily="34" charset="0"/>
                <a:sym typeface="Calibri" pitchFamily="34" charset="0"/>
              </a:rPr>
              <a:t>    hundred years on his father’s side.</a:t>
            </a:r>
            <a:endParaRPr lang="zh-CN" altLang="en-US" sz="2400" dirty="0">
              <a:solidFill>
                <a:srgbClr val="000000"/>
              </a:solidFill>
              <a:latin typeface="Calibri" pitchFamily="34" charset="0"/>
              <a:sym typeface="Calibri" pitchFamily="34" charset="0"/>
            </a:endParaRPr>
          </a:p>
          <a:p>
            <a:pPr marL="468313" indent="-719138">
              <a:buFont typeface="Arial" charset="0"/>
              <a:buNone/>
            </a:pPr>
            <a:r>
              <a:rPr lang="en-US" altLang="zh-CN" sz="2400" dirty="0">
                <a:solidFill>
                  <a:srgbClr val="000000"/>
                </a:solidFill>
                <a:latin typeface="Calibri" pitchFamily="34" charset="0"/>
                <a:sym typeface="Calibri" pitchFamily="34" charset="0"/>
              </a:rPr>
              <a:t> 3 His mother and her twin sister were adopted</a:t>
            </a:r>
          </a:p>
          <a:p>
            <a:pPr marL="468313" indent="-719138"/>
            <a:r>
              <a:rPr lang="en-US" altLang="zh-CN" sz="2400" dirty="0">
                <a:solidFill>
                  <a:srgbClr val="000000"/>
                </a:solidFill>
                <a:latin typeface="Calibri" pitchFamily="34" charset="0"/>
                <a:sym typeface="Calibri" pitchFamily="34" charset="0"/>
              </a:rPr>
              <a:t>    from southwest Scotland</a:t>
            </a:r>
            <a:r>
              <a:rPr lang="en-US" altLang="zh-CN" sz="2400" dirty="0" smtClean="0">
                <a:solidFill>
                  <a:srgbClr val="000000"/>
                </a:solidFill>
                <a:latin typeface="Calibri" pitchFamily="34" charset="0"/>
                <a:sym typeface="Calibri" pitchFamily="34" charset="0"/>
              </a:rPr>
              <a:t>. </a:t>
            </a:r>
            <a:endParaRPr lang="zh-CN" altLang="en-US" sz="2400" dirty="0">
              <a:solidFill>
                <a:srgbClr val="FF0000"/>
              </a:solidFill>
            </a:endParaRPr>
          </a:p>
        </p:txBody>
      </p:sp>
      <p:sp>
        <p:nvSpPr>
          <p:cNvPr id="20" name="矩形 15"/>
          <p:cNvSpPr>
            <a:spLocks noChangeArrowheads="1"/>
          </p:cNvSpPr>
          <p:nvPr/>
        </p:nvSpPr>
        <p:spPr bwMode="auto">
          <a:xfrm>
            <a:off x="1357290" y="4000504"/>
            <a:ext cx="357167" cy="461963"/>
          </a:xfrm>
          <a:prstGeom prst="rect">
            <a:avLst/>
          </a:prstGeom>
          <a:noFill/>
          <a:ln w="9525">
            <a:solidFill>
              <a:schemeClr val="tx1"/>
            </a:solidFill>
            <a:miter lim="800000"/>
            <a:headEnd/>
            <a:tailEnd/>
          </a:ln>
        </p:spPr>
        <p:txBody>
          <a:bodyPr wrap="square">
            <a:spAutoFit/>
          </a:bodyPr>
          <a:lstStyle/>
          <a:p>
            <a:pPr>
              <a:buFont typeface="Arial" charset="0"/>
              <a:buNone/>
              <a:defRPr/>
            </a:pPr>
            <a:endParaRPr lang="zh-CN" altLang="en-US" sz="2400" dirty="0">
              <a:solidFill>
                <a:srgbClr val="FF0000"/>
              </a:solidFill>
              <a:latin typeface="+mn-lt"/>
              <a:ea typeface="宋体" charset="-122"/>
            </a:endParaRPr>
          </a:p>
        </p:txBody>
      </p:sp>
      <p:grpSp>
        <p:nvGrpSpPr>
          <p:cNvPr id="21" name="组合 16"/>
          <p:cNvGrpSpPr>
            <a:grpSpLocks/>
          </p:cNvGrpSpPr>
          <p:nvPr/>
        </p:nvGrpSpPr>
        <p:grpSpPr bwMode="auto">
          <a:xfrm>
            <a:off x="1357290" y="4260340"/>
            <a:ext cx="484188" cy="461962"/>
            <a:chOff x="2088937" y="2692863"/>
            <a:chExt cx="303019" cy="321065"/>
          </a:xfrm>
        </p:grpSpPr>
        <p:sp>
          <p:nvSpPr>
            <p:cNvPr id="22" name="矩形 21"/>
            <p:cNvSpPr/>
            <p:nvPr/>
          </p:nvSpPr>
          <p:spPr>
            <a:xfrm>
              <a:off x="2088937" y="2742512"/>
              <a:ext cx="223539" cy="24824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23" name="矩形 18"/>
            <p:cNvSpPr>
              <a:spLocks noChangeArrowheads="1"/>
            </p:cNvSpPr>
            <p:nvPr/>
          </p:nvSpPr>
          <p:spPr bwMode="auto">
            <a:xfrm>
              <a:off x="2088938" y="2692863"/>
              <a:ext cx="303018" cy="321065"/>
            </a:xfrm>
            <a:prstGeom prst="rect">
              <a:avLst/>
            </a:prstGeom>
            <a:noFill/>
            <a:ln w="9525">
              <a:noFill/>
              <a:miter lim="800000"/>
              <a:headEnd/>
              <a:tailEnd/>
            </a:ln>
          </p:spPr>
          <p:txBody>
            <a:bodyPr>
              <a:spAutoFit/>
            </a:bodyPr>
            <a:lstStyle/>
            <a:p>
              <a:pPr>
                <a:buFont typeface="Arial" charset="0"/>
                <a:buNone/>
              </a:pPr>
              <a:endParaRPr lang="zh-CN" altLang="en-US" sz="2400">
                <a:solidFill>
                  <a:srgbClr val="FF0000"/>
                </a:solidFill>
              </a:endParaRPr>
            </a:p>
          </p:txBody>
        </p:sp>
      </p:grpSp>
      <p:sp>
        <p:nvSpPr>
          <p:cNvPr id="24" name="TextBox 23"/>
          <p:cNvSpPr txBox="1"/>
          <p:nvPr/>
        </p:nvSpPr>
        <p:spPr>
          <a:xfrm>
            <a:off x="2143108" y="5499104"/>
            <a:ext cx="6215106" cy="830997"/>
          </a:xfrm>
          <a:prstGeom prst="rect">
            <a:avLst/>
          </a:prstGeom>
          <a:noFill/>
        </p:spPr>
        <p:txBody>
          <a:bodyPr wrap="square" rtlCol="0">
            <a:spAutoFit/>
          </a:bodyPr>
          <a:lstStyle/>
          <a:p>
            <a:r>
              <a:rPr lang="en-US" altLang="zh-CN" sz="2400" dirty="0" smtClean="0">
                <a:solidFill>
                  <a:srgbClr val="FF0000"/>
                </a:solidFill>
                <a:latin typeface="Calibri" pitchFamily="34" charset="0"/>
                <a:sym typeface="Calibri" pitchFamily="34" charset="0"/>
              </a:rPr>
              <a:t>(His mother and her sister were adopted from the northwest of England.)</a:t>
            </a:r>
            <a:endParaRPr lang="zh-CN" altLang="en-US" sz="2400" dirty="0"/>
          </a:p>
        </p:txBody>
      </p:sp>
      <p:sp>
        <p:nvSpPr>
          <p:cNvPr id="25" name="矩形 24"/>
          <p:cNvSpPr/>
          <p:nvPr/>
        </p:nvSpPr>
        <p:spPr>
          <a:xfrm>
            <a:off x="1357290" y="4000504"/>
            <a:ext cx="312906" cy="400110"/>
          </a:xfrm>
          <a:prstGeom prst="rect">
            <a:avLst/>
          </a:prstGeom>
        </p:spPr>
        <p:txBody>
          <a:bodyPr wrap="none">
            <a:spAutoFit/>
          </a:bodyPr>
          <a:lstStyle/>
          <a:p>
            <a:r>
              <a:rPr lang="zh-CN" altLang="en-US" sz="2000" dirty="0" smtClean="0">
                <a:solidFill>
                  <a:srgbClr val="FF0000"/>
                </a:solidFill>
                <a:latin typeface="+mn-lt"/>
              </a:rPr>
              <a:t>√</a:t>
            </a:r>
            <a:endParaRPr lang="zh-CN" altLang="en-US" sz="2000"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59"/>
                                        </p:tgtEl>
                                        <p:attrNameLst>
                                          <p:attrName>style.visibility</p:attrName>
                                        </p:attrNameLst>
                                      </p:cBhvr>
                                      <p:to>
                                        <p:strVal val="visible"/>
                                      </p:to>
                                    </p:set>
                                    <p:animEffect transition="in" filter="fade">
                                      <p:cBhvr>
                                        <p:cTn id="10" dur="2000"/>
                                        <p:tgtEl>
                                          <p:spTgt spid="276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20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slide(fromBottom)">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slide(fromBottom)">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nimBg="1"/>
      <p:bldP spid="18" grpId="0"/>
      <p:bldP spid="20" grpId="0" animBg="1"/>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1143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361950">
              <a:buFont typeface="Arial" charset="0"/>
              <a:buNone/>
              <a:defRPr/>
            </a:pPr>
            <a:r>
              <a:rPr lang="en-US" altLang="zh-CN" sz="4800" b="1" dirty="0">
                <a:latin typeface="+mj-lt"/>
                <a:ea typeface="微软雅黑" panose="020B0503020204020204" pitchFamily="34" charset="-122"/>
              </a:rPr>
              <a:t>Unit 8 </a:t>
            </a:r>
            <a:r>
              <a:rPr lang="en-US" altLang="zh-CN" sz="4400" b="1" dirty="0">
                <a:solidFill>
                  <a:schemeClr val="bg1"/>
                </a:solidFill>
                <a:cs typeface="Calibri" pitchFamily="34" charset="0"/>
                <a:sym typeface="Calibri" pitchFamily="34" charset="0"/>
              </a:rPr>
              <a:t>Discovering your true identity</a:t>
            </a:r>
            <a:endParaRPr lang="en-US" altLang="zh-CN" sz="4400" b="1" dirty="0">
              <a:solidFill>
                <a:schemeClr val="bg1"/>
              </a:solidFill>
            </a:endParaRPr>
          </a:p>
        </p:txBody>
      </p:sp>
      <p:sp>
        <p:nvSpPr>
          <p:cNvPr id="5" name="AutoShape 132"/>
          <p:cNvSpPr>
            <a:spLocks noChangeArrowheads="1"/>
          </p:cNvSpPr>
          <p:nvPr/>
        </p:nvSpPr>
        <p:spPr bwMode="auto">
          <a:xfrm rot="10800000">
            <a:off x="1152525" y="-714375"/>
            <a:ext cx="1214438" cy="7572375"/>
          </a:xfrm>
          <a:prstGeom prst="upArrow">
            <a:avLst>
              <a:gd name="adj1" fmla="val 66296"/>
              <a:gd name="adj2" fmla="val 58426"/>
            </a:avLst>
          </a:prstGeom>
          <a:gradFill rotWithShape="1">
            <a:gsLst>
              <a:gs pos="0">
                <a:srgbClr val="FF9933">
                  <a:alpha val="50000"/>
                </a:srgbClr>
              </a:gs>
              <a:gs pos="100000">
                <a:srgbClr val="764718">
                  <a:alpha val="0"/>
                </a:srgbClr>
              </a:gs>
            </a:gsLst>
            <a:lin ang="5400000" scaled="1"/>
          </a:gradFill>
          <a:ln>
            <a:noFill/>
          </a:ln>
          <a:extLst>
            <a:ext uri="{91240B29-F687-4F45-9708-019B960494DF}"/>
          </a:extLst>
        </p:spPr>
        <p:txBody>
          <a:bodyPr wrap="none" anchor="ctr"/>
          <a:lstStyle/>
          <a:p>
            <a:pPr latinLnBrk="1">
              <a:buFont typeface="Arial" charset="0"/>
              <a:buNone/>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 name="组合 26"/>
          <p:cNvGrpSpPr/>
          <p:nvPr/>
        </p:nvGrpSpPr>
        <p:grpSpPr>
          <a:xfrm>
            <a:off x="1714480" y="2000240"/>
            <a:ext cx="6572296" cy="720725"/>
            <a:chOff x="2545058" y="1266178"/>
            <a:chExt cx="6572296" cy="720725"/>
          </a:xfrm>
          <a:solidFill>
            <a:srgbClr val="FFCC00"/>
          </a:solidFill>
        </p:grpSpPr>
        <p:sp>
          <p:nvSpPr>
            <p:cNvPr id="8" name="Oval 153"/>
            <p:cNvSpPr>
              <a:spLocks noChangeArrowheads="1"/>
            </p:cNvSpPr>
            <p:nvPr/>
          </p:nvSpPr>
          <p:spPr bwMode="auto">
            <a:xfrm>
              <a:off x="2545058" y="1623368"/>
              <a:ext cx="95185" cy="95462"/>
            </a:xfrm>
            <a:prstGeom prst="ellipse">
              <a:avLst/>
            </a:prstGeom>
            <a:grp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5" name="AutoShape 182">
              <a:hlinkClick r:id="rId2" action="ppaction://hlinksldjump"/>
            </p:cNvPr>
            <p:cNvSpPr>
              <a:spLocks noChangeArrowheads="1"/>
            </p:cNvSpPr>
            <p:nvPr/>
          </p:nvSpPr>
          <p:spPr bwMode="auto">
            <a:xfrm>
              <a:off x="2973686" y="1266178"/>
              <a:ext cx="6143668" cy="720725"/>
            </a:xfrm>
            <a:prstGeom prst="roundRect">
              <a:avLst>
                <a:gd name="adj" fmla="val 50000"/>
              </a:avLst>
            </a:prstGeom>
            <a:grp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latin typeface="Calibri" pitchFamily="34" charset="0"/>
                  <a:ea typeface="Gulim" pitchFamily="34" charset="-127"/>
                  <a:hlinkClick r:id="rId2" action="ppaction://hlinksldjump"/>
                </a:rPr>
                <a:t>Opening up</a:t>
              </a:r>
              <a:endParaRPr kumimoji="1" lang="ko-KR" altLang="en-US" sz="3600" b="1" kern="0" dirty="0">
                <a:latin typeface="Calibri" pitchFamily="34" charset="0"/>
                <a:ea typeface="Gulim" pitchFamily="34" charset="-127"/>
              </a:endParaRPr>
            </a:p>
          </p:txBody>
        </p:sp>
      </p:grpSp>
      <p:grpSp>
        <p:nvGrpSpPr>
          <p:cNvPr id="3" name="组合 27"/>
          <p:cNvGrpSpPr/>
          <p:nvPr/>
        </p:nvGrpSpPr>
        <p:grpSpPr>
          <a:xfrm>
            <a:off x="1714480" y="2779713"/>
            <a:ext cx="6572296" cy="720725"/>
            <a:chOff x="2555201" y="1292210"/>
            <a:chExt cx="6572296" cy="720725"/>
          </a:xfrm>
          <a:solidFill>
            <a:srgbClr val="FF9900"/>
          </a:solidFill>
        </p:grpSpPr>
        <p:sp>
          <p:nvSpPr>
            <p:cNvPr id="34" name="Oval 153"/>
            <p:cNvSpPr>
              <a:spLocks noChangeArrowheads="1"/>
            </p:cNvSpPr>
            <p:nvPr/>
          </p:nvSpPr>
          <p:spPr bwMode="auto">
            <a:xfrm>
              <a:off x="2555201" y="1649400"/>
              <a:ext cx="95185" cy="95462"/>
            </a:xfrm>
            <a:prstGeom prst="ellipse">
              <a:avLst/>
            </a:prstGeom>
            <a:grp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AutoShape 182">
              <a:hlinkClick r:id="rId3" action="ppaction://hlinksldjump"/>
            </p:cNvPr>
            <p:cNvSpPr>
              <a:spLocks noChangeArrowheads="1"/>
            </p:cNvSpPr>
            <p:nvPr/>
          </p:nvSpPr>
          <p:spPr bwMode="auto">
            <a:xfrm>
              <a:off x="2990222" y="129221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latin typeface="Calibri" pitchFamily="34" charset="0"/>
                  <a:ea typeface="Gulim" pitchFamily="34" charset="-127"/>
                  <a:hlinkClick r:id="rId3" action="ppaction://hlinksldjump"/>
                </a:rPr>
                <a:t>Listening to the world</a:t>
              </a:r>
              <a:endParaRPr kumimoji="1" lang="ko-KR" altLang="en-US" sz="3600" b="1" kern="0" dirty="0">
                <a:latin typeface="Calibri" pitchFamily="34" charset="0"/>
                <a:ea typeface="Gulim" pitchFamily="34" charset="-127"/>
              </a:endParaRPr>
            </a:p>
          </p:txBody>
        </p:sp>
      </p:grpSp>
      <p:grpSp>
        <p:nvGrpSpPr>
          <p:cNvPr id="6" name="组合 34"/>
          <p:cNvGrpSpPr/>
          <p:nvPr/>
        </p:nvGrpSpPr>
        <p:grpSpPr>
          <a:xfrm>
            <a:off x="1714480" y="3565531"/>
            <a:ext cx="6572296" cy="720725"/>
            <a:chOff x="2545059" y="1285860"/>
            <a:chExt cx="6572296" cy="720725"/>
          </a:xfrm>
          <a:solidFill>
            <a:schemeClr val="accent3"/>
          </a:solidFill>
        </p:grpSpPr>
        <p:sp>
          <p:nvSpPr>
            <p:cNvPr id="41" name="Oval 153"/>
            <p:cNvSpPr>
              <a:spLocks noChangeArrowheads="1"/>
            </p:cNvSpPr>
            <p:nvPr/>
          </p:nvSpPr>
          <p:spPr bwMode="auto">
            <a:xfrm>
              <a:off x="2545059" y="1643050"/>
              <a:ext cx="95185" cy="95462"/>
            </a:xfrm>
            <a:prstGeom prst="ellipse">
              <a:avLst/>
            </a:prstGeom>
            <a:grp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182">
              <a:hlinkClick r:id="rId4" action="ppaction://hlinksldjump"/>
            </p:cNvPr>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latin typeface="Calibri" pitchFamily="34" charset="0"/>
                  <a:ea typeface="Gulim" pitchFamily="34" charset="-127"/>
                  <a:hlinkClick r:id="rId4" action="ppaction://hlinksldjump"/>
                </a:rPr>
                <a:t>Speaking for communication</a:t>
              </a:r>
              <a:endParaRPr kumimoji="1" lang="ko-KR" altLang="en-US" sz="3600" b="1" kern="0" dirty="0">
                <a:latin typeface="Calibri" pitchFamily="34" charset="0"/>
                <a:ea typeface="Gulim" pitchFamily="34" charset="-127"/>
              </a:endParaRPr>
            </a:p>
          </p:txBody>
        </p:sp>
      </p:grpSp>
      <p:grpSp>
        <p:nvGrpSpPr>
          <p:cNvPr id="7" name="组合 41"/>
          <p:cNvGrpSpPr/>
          <p:nvPr/>
        </p:nvGrpSpPr>
        <p:grpSpPr>
          <a:xfrm>
            <a:off x="1714480" y="4351349"/>
            <a:ext cx="6572296" cy="720725"/>
            <a:chOff x="2545059" y="1285860"/>
            <a:chExt cx="6572296" cy="720725"/>
          </a:xfrm>
          <a:solidFill>
            <a:schemeClr val="accent5">
              <a:lumMod val="60000"/>
              <a:lumOff val="40000"/>
            </a:schemeClr>
          </a:solidFill>
        </p:grpSpPr>
        <p:sp>
          <p:nvSpPr>
            <p:cNvPr id="48" name="Oval 153"/>
            <p:cNvSpPr>
              <a:spLocks noChangeArrowheads="1"/>
            </p:cNvSpPr>
            <p:nvPr/>
          </p:nvSpPr>
          <p:spPr bwMode="auto">
            <a:xfrm>
              <a:off x="2545059" y="1571612"/>
              <a:ext cx="95185" cy="95462"/>
            </a:xfrm>
            <a:prstGeom prst="ellipse">
              <a:avLst/>
            </a:prstGeom>
            <a:grp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4" name="AutoShape 182">
              <a:hlinkClick r:id="rId5" action="ppaction://hlinksldjump"/>
            </p:cNvPr>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solidFill>
                    <a:srgbClr val="000000"/>
                  </a:solidFill>
                  <a:latin typeface="Calibri" pitchFamily="34" charset="0"/>
                  <a:ea typeface="Gulim" pitchFamily="34" charset="-127"/>
                  <a:hlinkClick r:id="rId5" action="ppaction://hlinksldjump"/>
                </a:rPr>
                <a:t>Further practice in listening</a:t>
              </a:r>
              <a:endParaRPr kumimoji="1" lang="ko-KR" altLang="en-US" sz="3600" b="1" kern="0" dirty="0">
                <a:solidFill>
                  <a:srgbClr val="000000"/>
                </a:solidFill>
                <a:latin typeface="Calibri" pitchFamily="34" charset="0"/>
                <a:ea typeface="Gulim" pitchFamily="34" charset="-127"/>
              </a:endParaRPr>
            </a:p>
          </p:txBody>
        </p:sp>
      </p:grpSp>
      <p:grpSp>
        <p:nvGrpSpPr>
          <p:cNvPr id="9" name="组合 57"/>
          <p:cNvGrpSpPr>
            <a:grpSpLocks/>
          </p:cNvGrpSpPr>
          <p:nvPr/>
        </p:nvGrpSpPr>
        <p:grpSpPr bwMode="auto">
          <a:xfrm>
            <a:off x="571500" y="5143500"/>
            <a:ext cx="7708900" cy="720725"/>
            <a:chOff x="571472" y="5357838"/>
            <a:chExt cx="7708912" cy="720713"/>
          </a:xfrm>
        </p:grpSpPr>
        <p:grpSp>
          <p:nvGrpSpPr>
            <p:cNvPr id="14351" name="组合 48"/>
            <p:cNvGrpSpPr>
              <a:grpSpLocks/>
            </p:cNvGrpSpPr>
            <p:nvPr/>
          </p:nvGrpSpPr>
          <p:grpSpPr bwMode="auto">
            <a:xfrm>
              <a:off x="571472" y="5357838"/>
              <a:ext cx="7708912" cy="720713"/>
              <a:chOff x="1412193" y="1292217"/>
              <a:chExt cx="7708912" cy="720713"/>
            </a:xfrm>
          </p:grpSpPr>
          <p:sp>
            <p:nvSpPr>
              <p:cNvPr id="55" name="Oval 153"/>
              <p:cNvSpPr>
                <a:spLocks noChangeArrowheads="1"/>
              </p:cNvSpPr>
              <p:nvPr/>
            </p:nvSpPr>
            <p:spPr bwMode="auto">
              <a:xfrm>
                <a:off x="1412193" y="1436678"/>
                <a:ext cx="95250" cy="9524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AutoShape 182">
                <a:hlinkClick r:id="rId6" action="ppaction://hlinksldjump"/>
              </p:cNvPr>
              <p:cNvSpPr>
                <a:spLocks noChangeArrowheads="1"/>
              </p:cNvSpPr>
              <p:nvPr/>
            </p:nvSpPr>
            <p:spPr bwMode="auto">
              <a:xfrm>
                <a:off x="2983820" y="1292217"/>
                <a:ext cx="6137285" cy="720713"/>
              </a:xfrm>
              <a:prstGeom prst="roundRect">
                <a:avLst>
                  <a:gd name="adj" fmla="val 50000"/>
                </a:avLst>
              </a:prstGeom>
              <a:solidFill>
                <a:schemeClr val="bg1">
                  <a:lumMod val="75000"/>
                </a:schemeClr>
              </a:solid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solidFill>
                      <a:srgbClr val="000000"/>
                    </a:solidFill>
                    <a:latin typeface="Calibri" pitchFamily="34" charset="0"/>
                    <a:ea typeface="Gulim" pitchFamily="34" charset="-127"/>
                    <a:hlinkClick r:id="rId6" action="ppaction://hlinksldjump"/>
                  </a:rPr>
                  <a:t>Wrapping up</a:t>
                </a:r>
                <a:endParaRPr kumimoji="1" lang="ko-KR" altLang="en-US" sz="3600" b="1" kern="0" dirty="0">
                  <a:solidFill>
                    <a:srgbClr val="000000"/>
                  </a:solidFill>
                  <a:latin typeface="Calibri" pitchFamily="34" charset="0"/>
                  <a:ea typeface="Gulim" pitchFamily="34" charset="-127"/>
                </a:endParaRPr>
              </a:p>
            </p:txBody>
          </p:sp>
        </p:grpSp>
        <p:sp>
          <p:nvSpPr>
            <p:cNvPr id="57" name="Oval 153"/>
            <p:cNvSpPr>
              <a:spLocks noChangeArrowheads="1"/>
            </p:cNvSpPr>
            <p:nvPr/>
          </p:nvSpPr>
          <p:spPr bwMode="auto">
            <a:xfrm>
              <a:off x="1714474" y="5715020"/>
              <a:ext cx="95250" cy="95248"/>
            </a:xfrm>
            <a:prstGeom prst="ellipse">
              <a:avLst/>
            </a:prstGeom>
            <a:solidFill>
              <a:schemeClr val="bg1">
                <a:lumMod val="75000"/>
              </a:schemeClr>
            </a:solid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1" name="组合 20"/>
          <p:cNvGrpSpPr/>
          <p:nvPr/>
        </p:nvGrpSpPr>
        <p:grpSpPr>
          <a:xfrm>
            <a:off x="1714480" y="1214422"/>
            <a:ext cx="6565903" cy="720725"/>
            <a:chOff x="2545058" y="1266178"/>
            <a:chExt cx="6565903" cy="720725"/>
          </a:xfrm>
          <a:solidFill>
            <a:srgbClr val="FFCC00"/>
          </a:solidFill>
        </p:grpSpPr>
        <p:sp>
          <p:nvSpPr>
            <p:cNvPr id="22" name="Oval 153"/>
            <p:cNvSpPr>
              <a:spLocks noChangeArrowheads="1"/>
            </p:cNvSpPr>
            <p:nvPr/>
          </p:nvSpPr>
          <p:spPr bwMode="auto">
            <a:xfrm>
              <a:off x="2545058" y="1623368"/>
              <a:ext cx="95185" cy="95462"/>
            </a:xfrm>
            <a:prstGeom prst="ellipse">
              <a:avLst/>
            </a:prstGeom>
            <a:grp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3" name="AutoShape 182">
              <a:hlinkClick r:id="rId7" action="ppaction://hlinksldjump"/>
            </p:cNvPr>
            <p:cNvSpPr>
              <a:spLocks noChangeArrowheads="1"/>
            </p:cNvSpPr>
            <p:nvPr/>
          </p:nvSpPr>
          <p:spPr bwMode="auto">
            <a:xfrm>
              <a:off x="2973686" y="1266178"/>
              <a:ext cx="6137275" cy="720725"/>
            </a:xfrm>
            <a:prstGeom prst="roundRect">
              <a:avLst>
                <a:gd name="adj" fmla="val 50000"/>
              </a:avLst>
            </a:prstGeom>
            <a:solidFill>
              <a:schemeClr val="accent6">
                <a:lumMod val="60000"/>
                <a:lumOff val="40000"/>
              </a:schemeClr>
            </a:solid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latin typeface="Calibri" pitchFamily="34" charset="0"/>
                  <a:ea typeface="Gulim" pitchFamily="34" charset="-127"/>
                  <a:hlinkClick r:id="rId7" action="ppaction://hlinksldjump"/>
                </a:rPr>
                <a:t>Learning objectives</a:t>
              </a:r>
              <a:endParaRPr kumimoji="1" lang="ko-KR" altLang="en-US" sz="3600" b="1" kern="0" dirty="0">
                <a:latin typeface="Calibri" pitchFamily="34" charset="0"/>
                <a:ea typeface="Gulim" pitchFamily="34" charset="-127"/>
              </a:endParaRPr>
            </a:p>
          </p:txBody>
        </p:sp>
      </p:grpSp>
      <p:grpSp>
        <p:nvGrpSpPr>
          <p:cNvPr id="12" name="组合 23"/>
          <p:cNvGrpSpPr>
            <a:grpSpLocks/>
          </p:cNvGrpSpPr>
          <p:nvPr/>
        </p:nvGrpSpPr>
        <p:grpSpPr bwMode="auto">
          <a:xfrm>
            <a:off x="585788" y="5922963"/>
            <a:ext cx="7708900" cy="720725"/>
            <a:chOff x="571472" y="5357826"/>
            <a:chExt cx="7708911" cy="720725"/>
          </a:xfrm>
        </p:grpSpPr>
        <p:grpSp>
          <p:nvGrpSpPr>
            <p:cNvPr id="14347" name="组合 48"/>
            <p:cNvGrpSpPr>
              <a:grpSpLocks/>
            </p:cNvGrpSpPr>
            <p:nvPr/>
          </p:nvGrpSpPr>
          <p:grpSpPr bwMode="auto">
            <a:xfrm>
              <a:off x="571472" y="5357826"/>
              <a:ext cx="7708911" cy="720725"/>
              <a:chOff x="1412193" y="1292205"/>
              <a:chExt cx="7708911" cy="720725"/>
            </a:xfrm>
          </p:grpSpPr>
          <p:sp>
            <p:nvSpPr>
              <p:cNvPr id="31" name="Oval 153"/>
              <p:cNvSpPr>
                <a:spLocks noChangeArrowheads="1"/>
              </p:cNvSpPr>
              <p:nvPr/>
            </p:nvSpPr>
            <p:spPr bwMode="auto">
              <a:xfrm>
                <a:off x="1412193" y="1436667"/>
                <a:ext cx="95250" cy="9525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2" name="AutoShape 182">
                <a:hlinkClick r:id="rId8" action="ppaction://hlinksldjump"/>
              </p:cNvPr>
              <p:cNvSpPr>
                <a:spLocks noChangeArrowheads="1"/>
              </p:cNvSpPr>
              <p:nvPr/>
            </p:nvSpPr>
            <p:spPr bwMode="auto">
              <a:xfrm>
                <a:off x="2983820" y="1292205"/>
                <a:ext cx="6137284" cy="720725"/>
              </a:xfrm>
              <a:prstGeom prst="roundRect">
                <a:avLst>
                  <a:gd name="adj" fmla="val 50000"/>
                </a:avLst>
              </a:prstGeom>
              <a:solidFill>
                <a:srgbClr val="FFCCCC"/>
              </a:solidFill>
              <a:ln w="19050" algn="ctr">
                <a:solidFill>
                  <a:srgbClr val="FFFFFF"/>
                </a:solidFill>
                <a:round/>
                <a:headEnd/>
                <a:tailEnd/>
              </a:ln>
            </p:spPr>
            <p:txBody>
              <a:bodyPr wrap="none" anchor="ctr"/>
              <a:lstStyle/>
              <a:p>
                <a:pPr algn="ctr" latinLnBrk="1">
                  <a:buFont typeface="Arial" charset="0"/>
                  <a:buNone/>
                  <a:defRPr/>
                </a:pPr>
                <a:r>
                  <a:rPr kumimoji="1" lang="en-US" altLang="ko-KR" sz="3600" b="1" kern="0" dirty="0">
                    <a:solidFill>
                      <a:srgbClr val="000000"/>
                    </a:solidFill>
                    <a:latin typeface="Calibri" pitchFamily="34" charset="0"/>
                    <a:ea typeface="Gulim" pitchFamily="34" charset="-127"/>
                    <a:hlinkClick r:id="rId8" action="ppaction://hlinksldjump"/>
                  </a:rPr>
                  <a:t>Fun time</a:t>
                </a:r>
                <a:endParaRPr kumimoji="1" lang="ko-KR" altLang="en-US" sz="3600" b="1" kern="0" dirty="0">
                  <a:solidFill>
                    <a:srgbClr val="000000"/>
                  </a:solidFill>
                  <a:latin typeface="Calibri" pitchFamily="34" charset="0"/>
                  <a:ea typeface="Gulim" pitchFamily="34" charset="-127"/>
                </a:endParaRPr>
              </a:p>
            </p:txBody>
          </p:sp>
        </p:grpSp>
        <p:sp>
          <p:nvSpPr>
            <p:cNvPr id="29" name="Oval 153"/>
            <p:cNvSpPr>
              <a:spLocks noChangeArrowheads="1"/>
            </p:cNvSpPr>
            <p:nvPr/>
          </p:nvSpPr>
          <p:spPr bwMode="auto">
            <a:xfrm>
              <a:off x="1714474" y="5715013"/>
              <a:ext cx="95250" cy="95250"/>
            </a:xfrm>
            <a:prstGeom prst="ellipse">
              <a:avLst/>
            </a:prstGeom>
            <a:solidFill>
              <a:srgbClr val="FF99CC"/>
            </a:solidFill>
            <a:ln>
              <a:noFill/>
            </a:ln>
            <a:extLst>
              <a:ext uri="{91240B29-F687-4F45-9708-019B960494DF}"/>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1452482"/>
            <a:ext cx="7858125" cy="604838"/>
            <a:chOff x="0" y="0"/>
            <a:chExt cx="7072362" cy="604541"/>
          </a:xfrm>
        </p:grpSpPr>
        <p:sp>
          <p:nvSpPr>
            <p:cNvPr id="27660"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5</a:t>
              </a:r>
              <a:endParaRPr lang="en-US" altLang="zh-CN" sz="2400" dirty="0">
                <a:solidFill>
                  <a:schemeClr val="bg1"/>
                </a:solidFill>
                <a:latin typeface="Calibri" pitchFamily="34" charset="0"/>
                <a:sym typeface="Calibri" pitchFamily="34" charset="0"/>
              </a:endParaRPr>
            </a:p>
          </p:txBody>
        </p:sp>
        <p:sp>
          <p:nvSpPr>
            <p:cNvPr id="27661"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7652" name="TextBox 47"/>
          <p:cNvSpPr>
            <a:spLocks noChangeArrowheads="1"/>
          </p:cNvSpPr>
          <p:nvPr/>
        </p:nvSpPr>
        <p:spPr bwMode="auto">
          <a:xfrm>
            <a:off x="714375" y="9969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dirty="0">
                <a:solidFill>
                  <a:srgbClr val="31859B"/>
                </a:solidFill>
                <a:latin typeface="Calibri" pitchFamily="34" charset="0"/>
                <a:sym typeface="Calibri" pitchFamily="34" charset="0"/>
              </a:rPr>
              <a:t>Sharing</a:t>
            </a:r>
            <a:endParaRPr lang="zh-CN" altLang="en-US" sz="3200" b="1" u="sng" dirty="0">
              <a:solidFill>
                <a:srgbClr val="31859B"/>
              </a:solidFill>
              <a:latin typeface="Calibri" pitchFamily="34" charset="0"/>
              <a:sym typeface="宋体" pitchFamily="2" charset="-122"/>
            </a:endParaRPr>
          </a:p>
        </p:txBody>
      </p:sp>
      <p:sp>
        <p:nvSpPr>
          <p:cNvPr id="27653" name="矩形 32"/>
          <p:cNvSpPr>
            <a:spLocks noChangeArrowheads="1"/>
          </p:cNvSpPr>
          <p:nvPr/>
        </p:nvSpPr>
        <p:spPr bwMode="auto">
          <a:xfrm>
            <a:off x="1214438" y="1562020"/>
            <a:ext cx="7715250" cy="461665"/>
          </a:xfrm>
          <a:prstGeom prst="rect">
            <a:avLst/>
          </a:prstGeom>
          <a:noFill/>
          <a:ln w="9525">
            <a:noFill/>
            <a:miter lim="800000"/>
            <a:headEnd/>
            <a:tailEnd/>
          </a:ln>
        </p:spPr>
        <p:txBody>
          <a:bodyPr>
            <a:spAutoFit/>
          </a:bodyPr>
          <a:lstStyle/>
          <a:p>
            <a:r>
              <a:rPr lang="en-US" altLang="zh-CN" sz="2400" dirty="0" smtClean="0"/>
              <a:t>Watch Part 4 and check (✔) the true statements</a:t>
            </a:r>
            <a:r>
              <a:rPr lang="en-US" altLang="zh-CN" sz="2400" dirty="0" smtClean="0">
                <a:solidFill>
                  <a:srgbClr val="000000"/>
                </a:solidFill>
                <a:cs typeface="Arial" charset="0"/>
                <a:sym typeface="Calibri" pitchFamily="34" charset="0"/>
              </a:rPr>
              <a:t>.</a:t>
            </a:r>
            <a:endParaRPr lang="zh-CN" altLang="en-US" dirty="0">
              <a:cs typeface="Arial" charset="0"/>
            </a:endParaRPr>
          </a:p>
        </p:txBody>
      </p:sp>
      <p:pic>
        <p:nvPicPr>
          <p:cNvPr id="27654" name="Picture 3"/>
          <p:cNvPicPr>
            <a:picLocks noChangeAspect="1" noChangeArrowheads="1"/>
          </p:cNvPicPr>
          <p:nvPr/>
        </p:nvPicPr>
        <p:blipFill>
          <a:blip r:embed="rId2"/>
          <a:stretch>
            <a:fillRect/>
          </a:stretch>
        </p:blipFill>
        <p:spPr bwMode="auto">
          <a:xfrm>
            <a:off x="1548514" y="2071678"/>
            <a:ext cx="2975160" cy="1714499"/>
          </a:xfrm>
          <a:prstGeom prst="rect">
            <a:avLst/>
          </a:prstGeom>
          <a:noFill/>
          <a:ln w="9525">
            <a:noFill/>
            <a:miter lim="800000"/>
            <a:headEnd/>
            <a:tailEnd/>
          </a:ln>
        </p:spPr>
      </p:pic>
      <p:pic>
        <p:nvPicPr>
          <p:cNvPr id="27658" name="图片 11" descr="87699.gif">
            <a:hlinkClick r:id="rId3" action="ppaction://hlinksldjump"/>
          </p:cNvPr>
          <p:cNvPicPr>
            <a:picLocks noChangeAspect="1" noChangeArrowheads="1"/>
          </p:cNvPicPr>
          <p:nvPr/>
        </p:nvPicPr>
        <p:blipFill>
          <a:blip r:embed="rId4"/>
          <a:srcRect/>
          <a:stretch>
            <a:fillRect/>
          </a:stretch>
        </p:blipFill>
        <p:spPr bwMode="auto">
          <a:xfrm>
            <a:off x="8429625" y="5953045"/>
            <a:ext cx="466725" cy="466725"/>
          </a:xfrm>
          <a:prstGeom prst="rect">
            <a:avLst/>
          </a:prstGeom>
          <a:noFill/>
          <a:ln w="9525">
            <a:noFill/>
            <a:miter lim="800000"/>
            <a:headEnd/>
            <a:tailEnd/>
          </a:ln>
        </p:spPr>
      </p:pic>
      <p:sp>
        <p:nvSpPr>
          <p:cNvPr id="27659" name="TextBox 12"/>
          <p:cNvSpPr txBox="1">
            <a:spLocks noChangeArrowheads="1"/>
          </p:cNvSpPr>
          <p:nvPr/>
        </p:nvSpPr>
        <p:spPr bwMode="auto">
          <a:xfrm>
            <a:off x="1714500" y="3252778"/>
            <a:ext cx="442913" cy="461963"/>
          </a:xfrm>
          <a:prstGeom prst="rect">
            <a:avLst/>
          </a:prstGeom>
          <a:solidFill>
            <a:schemeClr val="bg2"/>
          </a:solidFill>
          <a:ln w="9525">
            <a:noFill/>
            <a:miter lim="800000"/>
            <a:headEnd/>
            <a:tailEnd/>
          </a:ln>
        </p:spPr>
        <p:txBody>
          <a:bodyPr>
            <a:spAutoFit/>
          </a:bodyPr>
          <a:lstStyle/>
          <a:p>
            <a:r>
              <a:rPr lang="en-US" altLang="zh-CN" sz="2400" b="1" dirty="0"/>
              <a:t>C</a:t>
            </a:r>
            <a:endParaRPr lang="zh-CN" altLang="en-US" sz="2400" b="1" dirty="0"/>
          </a:p>
        </p:txBody>
      </p:sp>
      <p:sp>
        <p:nvSpPr>
          <p:cNvPr id="18" name="TextBox 14"/>
          <p:cNvSpPr>
            <a:spLocks noChangeArrowheads="1"/>
          </p:cNvSpPr>
          <p:nvPr/>
        </p:nvSpPr>
        <p:spPr bwMode="auto">
          <a:xfrm>
            <a:off x="1285852" y="4073529"/>
            <a:ext cx="7643866" cy="1569660"/>
          </a:xfrm>
          <a:prstGeom prst="rect">
            <a:avLst/>
          </a:prstGeom>
          <a:noFill/>
          <a:ln w="9525">
            <a:noFill/>
            <a:miter lim="800000"/>
            <a:headEnd/>
            <a:tailEnd/>
          </a:ln>
        </p:spPr>
        <p:txBody>
          <a:bodyPr wrap="square">
            <a:spAutoFit/>
          </a:bodyPr>
          <a:lstStyle/>
          <a:p>
            <a:pPr marL="539750">
              <a:buFont typeface="Arial" charset="0"/>
              <a:buNone/>
            </a:pPr>
            <a:r>
              <a:rPr lang="en-US" altLang="zh-CN" sz="2400" dirty="0">
                <a:solidFill>
                  <a:srgbClr val="000000"/>
                </a:solidFill>
                <a:latin typeface="Calibri" pitchFamily="34" charset="0"/>
                <a:sym typeface="Calibri" pitchFamily="34" charset="0"/>
              </a:rPr>
              <a:t>4 He started to retrace his family roots</a:t>
            </a:r>
            <a:r>
              <a:rPr lang="zh-CN" altLang="en-US" sz="2400" dirty="0">
                <a:solidFill>
                  <a:srgbClr val="000000"/>
                </a:solidFill>
                <a:latin typeface="Calibri" pitchFamily="34" charset="0"/>
                <a:sym typeface="Calibri" pitchFamily="34" charset="0"/>
              </a:rPr>
              <a:t> </a:t>
            </a:r>
            <a:r>
              <a:rPr lang="en-US" altLang="zh-CN" sz="2400" dirty="0">
                <a:solidFill>
                  <a:srgbClr val="000000"/>
                </a:solidFill>
                <a:latin typeface="Calibri" pitchFamily="34" charset="0"/>
                <a:sym typeface="Calibri" pitchFamily="34" charset="0"/>
              </a:rPr>
              <a:t>three </a:t>
            </a:r>
            <a:r>
              <a:rPr lang="en-US" altLang="zh-CN" sz="2400" dirty="0" smtClean="0">
                <a:solidFill>
                  <a:srgbClr val="000000"/>
                </a:solidFill>
                <a:latin typeface="Calibri" pitchFamily="34" charset="0"/>
                <a:sym typeface="Calibri" pitchFamily="34" charset="0"/>
              </a:rPr>
              <a:t>years ago.</a:t>
            </a:r>
          </a:p>
          <a:p>
            <a:pPr marL="539750">
              <a:buFont typeface="Arial" charset="0"/>
              <a:buNone/>
            </a:pPr>
            <a:endParaRPr lang="en-US" altLang="zh-CN" sz="2400" dirty="0" smtClean="0">
              <a:solidFill>
                <a:srgbClr val="000000"/>
              </a:solidFill>
              <a:latin typeface="Calibri" pitchFamily="34" charset="0"/>
              <a:sym typeface="Calibri" pitchFamily="34" charset="0"/>
            </a:endParaRPr>
          </a:p>
          <a:p>
            <a:pPr marL="539750">
              <a:buFont typeface="Arial" charset="0"/>
              <a:buNone/>
            </a:pPr>
            <a:r>
              <a:rPr lang="en-US" altLang="zh-CN" sz="2400" dirty="0" smtClean="0">
                <a:solidFill>
                  <a:srgbClr val="000000"/>
                </a:solidFill>
                <a:latin typeface="Calibri" pitchFamily="34" charset="0"/>
                <a:sym typeface="Calibri" pitchFamily="34" charset="0"/>
              </a:rPr>
              <a:t>5 </a:t>
            </a:r>
            <a:r>
              <a:rPr lang="en-US" altLang="zh-CN" sz="2400" dirty="0">
                <a:solidFill>
                  <a:srgbClr val="000000"/>
                </a:solidFill>
                <a:latin typeface="Calibri" pitchFamily="34" charset="0"/>
                <a:sym typeface="Calibri" pitchFamily="34" charset="0"/>
              </a:rPr>
              <a:t>He went to Belfast and found the house</a:t>
            </a:r>
            <a:r>
              <a:rPr lang="zh-CN" altLang="en-US" sz="2400" dirty="0">
                <a:solidFill>
                  <a:srgbClr val="000000"/>
                </a:solidFill>
                <a:latin typeface="Calibri" pitchFamily="34" charset="0"/>
                <a:sym typeface="Calibri" pitchFamily="34" charset="0"/>
              </a:rPr>
              <a:t> </a:t>
            </a:r>
            <a:r>
              <a:rPr lang="en-US" altLang="zh-CN" sz="2400" dirty="0">
                <a:solidFill>
                  <a:srgbClr val="000000"/>
                </a:solidFill>
                <a:latin typeface="Calibri" pitchFamily="34" charset="0"/>
                <a:sym typeface="Calibri" pitchFamily="34" charset="0"/>
              </a:rPr>
              <a:t>where his</a:t>
            </a:r>
          </a:p>
          <a:p>
            <a:pPr marL="539750">
              <a:buFont typeface="Arial" charset="0"/>
              <a:buNone/>
            </a:pPr>
            <a:r>
              <a:rPr lang="en-US" altLang="zh-CN" sz="2400" dirty="0">
                <a:solidFill>
                  <a:srgbClr val="000000"/>
                </a:solidFill>
                <a:latin typeface="Calibri" pitchFamily="34" charset="0"/>
                <a:sym typeface="Calibri" pitchFamily="34" charset="0"/>
              </a:rPr>
              <a:t>   great-grandfather was born</a:t>
            </a:r>
            <a:r>
              <a:rPr lang="en-US" altLang="zh-CN" sz="2400" dirty="0" smtClean="0">
                <a:solidFill>
                  <a:srgbClr val="000000"/>
                </a:solidFill>
                <a:latin typeface="Calibri" pitchFamily="34" charset="0"/>
                <a:sym typeface="Calibri" pitchFamily="34" charset="0"/>
              </a:rPr>
              <a:t>.</a:t>
            </a:r>
          </a:p>
        </p:txBody>
      </p:sp>
      <p:grpSp>
        <p:nvGrpSpPr>
          <p:cNvPr id="20" name="组合 10"/>
          <p:cNvGrpSpPr>
            <a:grpSpLocks/>
          </p:cNvGrpSpPr>
          <p:nvPr/>
        </p:nvGrpSpPr>
        <p:grpSpPr bwMode="auto">
          <a:xfrm>
            <a:off x="928688" y="4144966"/>
            <a:ext cx="715962" cy="461963"/>
            <a:chOff x="1954990" y="3040634"/>
            <a:chExt cx="447082" cy="321065"/>
          </a:xfrm>
        </p:grpSpPr>
        <p:sp>
          <p:nvSpPr>
            <p:cNvPr id="21" name="矩形 20"/>
            <p:cNvSpPr/>
            <p:nvPr/>
          </p:nvSpPr>
          <p:spPr>
            <a:xfrm>
              <a:off x="2178035" y="3040634"/>
              <a:ext cx="224037" cy="2581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22" name="矩形 12"/>
            <p:cNvSpPr>
              <a:spLocks noChangeArrowheads="1"/>
            </p:cNvSpPr>
            <p:nvPr/>
          </p:nvSpPr>
          <p:spPr bwMode="auto">
            <a:xfrm>
              <a:off x="1954990" y="3040634"/>
              <a:ext cx="347666" cy="321065"/>
            </a:xfrm>
            <a:prstGeom prst="rect">
              <a:avLst/>
            </a:prstGeom>
            <a:noFill/>
            <a:ln w="9525">
              <a:noFill/>
              <a:miter lim="800000"/>
              <a:headEnd/>
              <a:tailEnd/>
            </a:ln>
          </p:spPr>
          <p:txBody>
            <a:bodyPr>
              <a:spAutoFit/>
            </a:bodyPr>
            <a:lstStyle/>
            <a:p>
              <a:pPr>
                <a:buFont typeface="Arial" charset="0"/>
                <a:buNone/>
              </a:pPr>
              <a:endParaRPr lang="zh-CN" altLang="en-US" sz="2400">
                <a:solidFill>
                  <a:srgbClr val="FF0000"/>
                </a:solidFill>
              </a:endParaRPr>
            </a:p>
          </p:txBody>
        </p:sp>
      </p:grpSp>
      <p:grpSp>
        <p:nvGrpSpPr>
          <p:cNvPr id="23" name="组合 13"/>
          <p:cNvGrpSpPr>
            <a:grpSpLocks/>
          </p:cNvGrpSpPr>
          <p:nvPr/>
        </p:nvGrpSpPr>
        <p:grpSpPr bwMode="auto">
          <a:xfrm>
            <a:off x="1214438" y="4930779"/>
            <a:ext cx="571500" cy="461962"/>
            <a:chOff x="1999639" y="2742545"/>
            <a:chExt cx="357190" cy="321068"/>
          </a:xfrm>
        </p:grpSpPr>
        <p:sp>
          <p:nvSpPr>
            <p:cNvPr id="24" name="矩形 23"/>
            <p:cNvSpPr/>
            <p:nvPr/>
          </p:nvSpPr>
          <p:spPr>
            <a:xfrm>
              <a:off x="2044287" y="2742545"/>
              <a:ext cx="224236" cy="25817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25" name="矩形 15"/>
            <p:cNvSpPr>
              <a:spLocks noChangeArrowheads="1"/>
            </p:cNvSpPr>
            <p:nvPr/>
          </p:nvSpPr>
          <p:spPr bwMode="auto">
            <a:xfrm>
              <a:off x="1999639" y="2742548"/>
              <a:ext cx="357190" cy="321065"/>
            </a:xfrm>
            <a:prstGeom prst="rect">
              <a:avLst/>
            </a:prstGeom>
            <a:noFill/>
            <a:ln w="9525">
              <a:noFill/>
              <a:miter lim="800000"/>
              <a:headEnd/>
              <a:tailEnd/>
            </a:ln>
          </p:spPr>
          <p:txBody>
            <a:bodyPr>
              <a:spAutoFit/>
            </a:bodyPr>
            <a:lstStyle/>
            <a:p>
              <a:pPr>
                <a:buFont typeface="Arial" charset="0"/>
                <a:buNone/>
              </a:pPr>
              <a:endParaRPr lang="zh-CN" altLang="en-US" sz="2400">
                <a:solidFill>
                  <a:srgbClr val="FF0000"/>
                </a:solidFill>
              </a:endParaRPr>
            </a:p>
          </p:txBody>
        </p:sp>
      </p:grpSp>
      <p:sp>
        <p:nvSpPr>
          <p:cNvPr id="27" name="矩形 26"/>
          <p:cNvSpPr/>
          <p:nvPr/>
        </p:nvSpPr>
        <p:spPr>
          <a:xfrm>
            <a:off x="2000232" y="4386200"/>
            <a:ext cx="6572296" cy="461665"/>
          </a:xfrm>
          <a:prstGeom prst="rect">
            <a:avLst/>
          </a:prstGeom>
        </p:spPr>
        <p:txBody>
          <a:bodyPr wrap="square">
            <a:spAutoFit/>
          </a:bodyPr>
          <a:lstStyle/>
          <a:p>
            <a:r>
              <a:rPr lang="en-US" altLang="zh-CN" sz="2400" dirty="0" smtClean="0">
                <a:solidFill>
                  <a:srgbClr val="FF0000"/>
                </a:solidFill>
                <a:latin typeface="Calibri" pitchFamily="34" charset="0"/>
                <a:sym typeface="Calibri" pitchFamily="34" charset="0"/>
              </a:rPr>
              <a:t>(He started to retrace his family roots last year.)</a:t>
            </a:r>
          </a:p>
        </p:txBody>
      </p:sp>
      <p:sp>
        <p:nvSpPr>
          <p:cNvPr id="28" name="TextBox 27"/>
          <p:cNvSpPr txBox="1"/>
          <p:nvPr/>
        </p:nvSpPr>
        <p:spPr>
          <a:xfrm>
            <a:off x="2071670" y="5572128"/>
            <a:ext cx="6143668" cy="1107996"/>
          </a:xfrm>
          <a:prstGeom prst="rect">
            <a:avLst/>
          </a:prstGeom>
          <a:noFill/>
        </p:spPr>
        <p:txBody>
          <a:bodyPr wrap="square" rtlCol="0">
            <a:spAutoFit/>
          </a:bodyPr>
          <a:lstStyle/>
          <a:p>
            <a:r>
              <a:rPr lang="en-US" altLang="zh-CN" sz="2400" dirty="0" smtClean="0">
                <a:solidFill>
                  <a:srgbClr val="FF0000"/>
                </a:solidFill>
              </a:rPr>
              <a:t>(</a:t>
            </a:r>
            <a:r>
              <a:rPr lang="en-US" altLang="zh-CN" sz="2400" dirty="0" smtClean="0">
                <a:solidFill>
                  <a:srgbClr val="FF0000"/>
                </a:solidFill>
                <a:latin typeface="+mn-lt"/>
              </a:rPr>
              <a:t>He went to Belfast and found the house that his great-grandfather built.)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20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slide(fromBottom)">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lide(fromBottom)">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1714500"/>
            <a:ext cx="7858125" cy="604838"/>
            <a:chOff x="0" y="0"/>
            <a:chExt cx="7072362" cy="604541"/>
          </a:xfrm>
        </p:grpSpPr>
        <p:sp>
          <p:nvSpPr>
            <p:cNvPr id="27660" name="矩形 28"/>
            <p:cNvSpPr>
              <a:spLocks noChangeArrowheads="1"/>
            </p:cNvSpPr>
            <p:nvPr/>
          </p:nvSpPr>
          <p:spPr bwMode="auto">
            <a:xfrm>
              <a:off x="0" y="142876"/>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5</a:t>
              </a:r>
              <a:endParaRPr lang="en-US" altLang="zh-CN" sz="2400" dirty="0">
                <a:solidFill>
                  <a:schemeClr val="bg1"/>
                </a:solidFill>
                <a:latin typeface="Calibri" pitchFamily="34" charset="0"/>
                <a:sym typeface="Calibri" pitchFamily="34" charset="0"/>
              </a:endParaRPr>
            </a:p>
          </p:txBody>
        </p:sp>
        <p:sp>
          <p:nvSpPr>
            <p:cNvPr id="27661" name="TextBox 29"/>
            <p:cNvSpPr>
              <a:spLocks noChangeArrowheads="1"/>
            </p:cNvSpPr>
            <p:nvPr/>
          </p:nvSpPr>
          <p:spPr bwMode="auto">
            <a:xfrm>
              <a:off x="357190" y="0"/>
              <a:ext cx="6715172" cy="461665"/>
            </a:xfrm>
            <a:prstGeom prst="rect">
              <a:avLst/>
            </a:prstGeom>
            <a:noFill/>
            <a:ln w="9525">
              <a:noFill/>
              <a:miter lim="800000"/>
              <a:headEnd/>
              <a:tailEnd/>
            </a:ln>
          </p:spPr>
          <p:txBody>
            <a:bodyPr>
              <a:spAutoFit/>
            </a:bodyPr>
            <a:lstStyle/>
            <a:p>
              <a:pPr>
                <a:buFont typeface="Arial" charset="0"/>
                <a:buNone/>
              </a:pPr>
              <a:endParaRPr lang="zh-CN" altLang="zh-CN" sz="2400">
                <a:solidFill>
                  <a:srgbClr val="000000"/>
                </a:solidFill>
                <a:sym typeface="Arial" charset="0"/>
              </a:endParaRPr>
            </a:p>
          </p:txBody>
        </p:sp>
      </p:grpSp>
      <p:sp>
        <p:nvSpPr>
          <p:cNvPr id="27652" name="TextBox 47"/>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7653" name="矩形 32"/>
          <p:cNvSpPr>
            <a:spLocks noChangeArrowheads="1"/>
          </p:cNvSpPr>
          <p:nvPr/>
        </p:nvSpPr>
        <p:spPr bwMode="auto">
          <a:xfrm>
            <a:off x="1214438" y="1824038"/>
            <a:ext cx="7715250" cy="461665"/>
          </a:xfrm>
          <a:prstGeom prst="rect">
            <a:avLst/>
          </a:prstGeom>
          <a:noFill/>
          <a:ln w="9525">
            <a:noFill/>
            <a:miter lim="800000"/>
            <a:headEnd/>
            <a:tailEnd/>
          </a:ln>
        </p:spPr>
        <p:txBody>
          <a:bodyPr>
            <a:spAutoFit/>
          </a:bodyPr>
          <a:lstStyle/>
          <a:p>
            <a:r>
              <a:rPr lang="en-US" altLang="zh-CN" sz="2400" dirty="0" smtClean="0"/>
              <a:t>Watch Part 4 and check (✔) the true statements.</a:t>
            </a:r>
            <a:r>
              <a:rPr lang="en-US" altLang="zh-CN" sz="2400" dirty="0" smtClean="0">
                <a:solidFill>
                  <a:srgbClr val="000000"/>
                </a:solidFill>
                <a:cs typeface="Arial" charset="0"/>
                <a:sym typeface="Calibri" pitchFamily="34" charset="0"/>
              </a:rPr>
              <a:t>.</a:t>
            </a:r>
            <a:endParaRPr lang="zh-CN" altLang="en-US" dirty="0">
              <a:cs typeface="Arial" charset="0"/>
            </a:endParaRPr>
          </a:p>
        </p:txBody>
      </p:sp>
      <p:pic>
        <p:nvPicPr>
          <p:cNvPr id="27654" name="Picture 3"/>
          <p:cNvPicPr>
            <a:picLocks noChangeAspect="1" noChangeArrowheads="1"/>
          </p:cNvPicPr>
          <p:nvPr/>
        </p:nvPicPr>
        <p:blipFill>
          <a:blip r:embed="rId2"/>
          <a:stretch>
            <a:fillRect/>
          </a:stretch>
        </p:blipFill>
        <p:spPr bwMode="auto">
          <a:xfrm>
            <a:off x="1548514" y="2594755"/>
            <a:ext cx="2975160" cy="1668500"/>
          </a:xfrm>
          <a:prstGeom prst="rect">
            <a:avLst/>
          </a:prstGeom>
          <a:noFill/>
          <a:ln w="9525">
            <a:noFill/>
            <a:miter lim="800000"/>
            <a:headEnd/>
            <a:tailEnd/>
          </a:ln>
        </p:spPr>
      </p:pic>
      <p:pic>
        <p:nvPicPr>
          <p:cNvPr id="27658"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
        <p:nvSpPr>
          <p:cNvPr id="27659" name="TextBox 12"/>
          <p:cNvSpPr txBox="1">
            <a:spLocks noChangeArrowheads="1"/>
          </p:cNvSpPr>
          <p:nvPr/>
        </p:nvSpPr>
        <p:spPr bwMode="auto">
          <a:xfrm>
            <a:off x="1714500" y="3752856"/>
            <a:ext cx="442913" cy="461963"/>
          </a:xfrm>
          <a:prstGeom prst="rect">
            <a:avLst/>
          </a:prstGeom>
          <a:solidFill>
            <a:schemeClr val="bg2"/>
          </a:solidFill>
          <a:ln w="9525">
            <a:noFill/>
            <a:miter lim="800000"/>
            <a:headEnd/>
            <a:tailEnd/>
          </a:ln>
        </p:spPr>
        <p:txBody>
          <a:bodyPr>
            <a:spAutoFit/>
          </a:bodyPr>
          <a:lstStyle/>
          <a:p>
            <a:r>
              <a:rPr lang="en-US" altLang="zh-CN" sz="2400" b="1" dirty="0"/>
              <a:t>D</a:t>
            </a:r>
            <a:endParaRPr lang="zh-CN" altLang="en-US" sz="2400" b="1" dirty="0"/>
          </a:p>
        </p:txBody>
      </p:sp>
      <p:sp>
        <p:nvSpPr>
          <p:cNvPr id="20" name="矩形 10"/>
          <p:cNvSpPr>
            <a:spLocks noChangeArrowheads="1"/>
          </p:cNvSpPr>
          <p:nvPr/>
        </p:nvSpPr>
        <p:spPr bwMode="auto">
          <a:xfrm>
            <a:off x="1357313" y="4643438"/>
            <a:ext cx="7643812" cy="830262"/>
          </a:xfrm>
          <a:prstGeom prst="rect">
            <a:avLst/>
          </a:prstGeom>
          <a:noFill/>
          <a:ln w="9525">
            <a:noFill/>
            <a:miter lim="800000"/>
            <a:headEnd/>
            <a:tailEnd/>
          </a:ln>
        </p:spPr>
        <p:txBody>
          <a:bodyPr>
            <a:spAutoFit/>
          </a:bodyPr>
          <a:lstStyle/>
          <a:p>
            <a:pPr marL="539750">
              <a:buFont typeface="Arial" charset="0"/>
              <a:buNone/>
            </a:pPr>
            <a:r>
              <a:rPr lang="en-US" altLang="zh-CN" sz="2400">
                <a:solidFill>
                  <a:srgbClr val="000000"/>
                </a:solidFill>
                <a:latin typeface="Calibri" pitchFamily="34" charset="0"/>
                <a:sym typeface="Calibri" pitchFamily="34" charset="0"/>
              </a:rPr>
              <a:t> 6 She would like to look into her family</a:t>
            </a:r>
            <a:r>
              <a:rPr lang="zh-CN" altLang="en-US" sz="2400">
                <a:solidFill>
                  <a:srgbClr val="000000"/>
                </a:solidFill>
                <a:latin typeface="Calibri" pitchFamily="34" charset="0"/>
                <a:sym typeface="Calibri" pitchFamily="34" charset="0"/>
              </a:rPr>
              <a:t> </a:t>
            </a:r>
            <a:r>
              <a:rPr lang="en-US" altLang="zh-CN" sz="2400">
                <a:solidFill>
                  <a:srgbClr val="000000"/>
                </a:solidFill>
                <a:latin typeface="Calibri" pitchFamily="34" charset="0"/>
                <a:sym typeface="Calibri" pitchFamily="34" charset="0"/>
              </a:rPr>
              <a:t>history in the</a:t>
            </a:r>
          </a:p>
          <a:p>
            <a:pPr marL="539750">
              <a:buFont typeface="Arial" charset="0"/>
              <a:buNone/>
            </a:pPr>
            <a:r>
              <a:rPr lang="en-US" altLang="zh-CN" sz="2400">
                <a:solidFill>
                  <a:srgbClr val="000000"/>
                </a:solidFill>
                <a:latin typeface="Calibri" pitchFamily="34" charset="0"/>
                <a:sym typeface="Calibri" pitchFamily="34" charset="0"/>
              </a:rPr>
              <a:t>     future.</a:t>
            </a:r>
            <a:endParaRPr lang="zh-CN" altLang="en-US" sz="2400">
              <a:solidFill>
                <a:srgbClr val="000000"/>
              </a:solidFill>
              <a:latin typeface="Calibri" pitchFamily="34" charset="0"/>
              <a:sym typeface="宋体" pitchFamily="2" charset="-122"/>
            </a:endParaRPr>
          </a:p>
        </p:txBody>
      </p:sp>
      <p:grpSp>
        <p:nvGrpSpPr>
          <p:cNvPr id="23" name="组合 25"/>
          <p:cNvGrpSpPr>
            <a:grpSpLocks/>
          </p:cNvGrpSpPr>
          <p:nvPr/>
        </p:nvGrpSpPr>
        <p:grpSpPr bwMode="auto">
          <a:xfrm>
            <a:off x="1285875" y="4643438"/>
            <a:ext cx="555625" cy="461962"/>
            <a:chOff x="1776417" y="2681666"/>
            <a:chExt cx="347666" cy="248622"/>
          </a:xfrm>
        </p:grpSpPr>
        <p:sp>
          <p:nvSpPr>
            <p:cNvPr id="26" name="矩形 25"/>
            <p:cNvSpPr/>
            <p:nvPr/>
          </p:nvSpPr>
          <p:spPr>
            <a:xfrm>
              <a:off x="1776417" y="2692773"/>
              <a:ext cx="224493" cy="20846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29" name="矩形 27"/>
            <p:cNvSpPr>
              <a:spLocks noChangeArrowheads="1"/>
            </p:cNvSpPr>
            <p:nvPr/>
          </p:nvSpPr>
          <p:spPr bwMode="auto">
            <a:xfrm>
              <a:off x="1776417" y="2681666"/>
              <a:ext cx="347666" cy="248622"/>
            </a:xfrm>
            <a:prstGeom prst="rect">
              <a:avLst/>
            </a:prstGeom>
            <a:noFill/>
            <a:ln w="9525">
              <a:noFill/>
              <a:miter lim="800000"/>
              <a:headEnd/>
              <a:tailEnd/>
            </a:ln>
          </p:spPr>
          <p:txBody>
            <a:bodyPr>
              <a:spAutoFit/>
            </a:bodyPr>
            <a:lstStyle/>
            <a:p>
              <a:pPr>
                <a:buFont typeface="Arial" charset="0"/>
                <a:buNone/>
                <a:defRPr/>
              </a:pPr>
              <a:r>
                <a:rPr lang="zh-CN" altLang="en-US" sz="2400" dirty="0">
                  <a:solidFill>
                    <a:srgbClr val="FF0000"/>
                  </a:solidFill>
                  <a:latin typeface="+mn-lt"/>
                  <a:ea typeface="宋体"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59"/>
                                        </p:tgtEl>
                                        <p:attrNameLst>
                                          <p:attrName>style.visibility</p:attrName>
                                        </p:attrNameLst>
                                      </p:cBhvr>
                                      <p:to>
                                        <p:strVal val="visible"/>
                                      </p:to>
                                    </p:set>
                                    <p:animEffect transition="in" filter="fade">
                                      <p:cBhvr>
                                        <p:cTn id="10" dur="2000"/>
                                        <p:tgtEl>
                                          <p:spTgt spid="276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slide(fromBottom)">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2022475"/>
            <a:ext cx="7072312" cy="477838"/>
            <a:chOff x="0" y="0"/>
            <a:chExt cx="7072362" cy="476912"/>
          </a:xfrm>
        </p:grpSpPr>
        <p:sp>
          <p:nvSpPr>
            <p:cNvPr id="30729" name="矩形 2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6</a:t>
              </a:r>
              <a:endParaRPr lang="en-US" altLang="zh-CN" sz="2400">
                <a:solidFill>
                  <a:schemeClr val="bg1"/>
                </a:solidFill>
                <a:latin typeface="Calibri" pitchFamily="34" charset="0"/>
                <a:sym typeface="Calibri" pitchFamily="34" charset="0"/>
              </a:endParaRPr>
            </a:p>
          </p:txBody>
        </p:sp>
        <p:sp>
          <p:nvSpPr>
            <p:cNvPr id="30730" name="TextBox 29"/>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sym typeface="Arial" charset="0"/>
                </a:rPr>
                <a:t>Work in pairs and </a:t>
              </a:r>
              <a:r>
                <a:rPr lang="en-US" altLang="zh-CN" sz="2400" dirty="0" smtClean="0">
                  <a:solidFill>
                    <a:srgbClr val="000000"/>
                  </a:solidFill>
                  <a:sym typeface="Arial" charset="0"/>
                </a:rPr>
                <a:t>answer </a:t>
              </a:r>
              <a:r>
                <a:rPr lang="en-US" altLang="zh-CN" sz="2400" dirty="0">
                  <a:solidFill>
                    <a:srgbClr val="000000"/>
                  </a:solidFill>
                  <a:sym typeface="Arial" charset="0"/>
                </a:rPr>
                <a:t>the </a:t>
              </a:r>
              <a:r>
                <a:rPr lang="en-US" altLang="zh-CN" sz="2400" dirty="0" smtClean="0">
                  <a:solidFill>
                    <a:srgbClr val="000000"/>
                  </a:solidFill>
                  <a:sym typeface="Arial" charset="0"/>
                </a:rPr>
                <a:t>questions.</a:t>
              </a:r>
              <a:endParaRPr lang="zh-CN" altLang="en-US" sz="2400" dirty="0">
                <a:solidFill>
                  <a:srgbClr val="000000"/>
                </a:solidFill>
                <a:sym typeface="Arial" charset="0"/>
              </a:endParaRPr>
            </a:p>
          </p:txBody>
        </p:sp>
      </p:grpSp>
      <p:sp>
        <p:nvSpPr>
          <p:cNvPr id="23558" name="矩形 37"/>
          <p:cNvSpPr>
            <a:spLocks noChangeArrowheads="1"/>
          </p:cNvSpPr>
          <p:nvPr/>
        </p:nvSpPr>
        <p:spPr bwMode="auto">
          <a:xfrm>
            <a:off x="1143000" y="2643188"/>
            <a:ext cx="6858000" cy="830262"/>
          </a:xfrm>
          <a:prstGeom prst="rect">
            <a:avLst/>
          </a:prstGeom>
          <a:noFill/>
          <a:ln w="9525">
            <a:noFill/>
            <a:miter lim="800000"/>
            <a:headEnd/>
            <a:tailEnd/>
          </a:ln>
        </p:spPr>
        <p:txBody>
          <a:bodyPr>
            <a:spAutoFit/>
          </a:bodyPr>
          <a:lstStyle/>
          <a:p>
            <a:pPr marL="215900" indent="-457200">
              <a:buFont typeface="Arial" pitchFamily="34" charset="0"/>
              <a:buNone/>
              <a:defRPr/>
            </a:pPr>
            <a:r>
              <a:rPr lang="en-US" sz="2400" dirty="0">
                <a:solidFill>
                  <a:srgbClr val="000000"/>
                </a:solidFill>
                <a:latin typeface="Calibri" pitchFamily="34" charset="0"/>
                <a:cs typeface="Calibri" pitchFamily="34" charset="0"/>
                <a:sym typeface="Calibri" pitchFamily="34" charset="0"/>
              </a:rPr>
              <a:t>1</a:t>
            </a:r>
            <a:r>
              <a:rPr lang="en-US" sz="2400" i="1" dirty="0">
                <a:solidFill>
                  <a:srgbClr val="000000"/>
                </a:solidFill>
                <a:latin typeface="Calibri" pitchFamily="34" charset="0"/>
                <a:cs typeface="Calibri" pitchFamily="34" charset="0"/>
                <a:sym typeface="Calibri" pitchFamily="34" charset="0"/>
              </a:rPr>
              <a:t> </a:t>
            </a:r>
            <a:r>
              <a:rPr lang="en-US" sz="2400" dirty="0">
                <a:solidFill>
                  <a:srgbClr val="000000"/>
                </a:solidFill>
                <a:latin typeface="Calibri" pitchFamily="34" charset="0"/>
                <a:cs typeface="Calibri" pitchFamily="34" charset="0"/>
                <a:sym typeface="Calibri" pitchFamily="34" charset="0"/>
              </a:rPr>
              <a:t>Where did your ancestors come from?</a:t>
            </a:r>
            <a:endParaRPr lang="zh-CN" altLang="en-US" sz="2400" dirty="0">
              <a:solidFill>
                <a:srgbClr val="000000"/>
              </a:solidFill>
              <a:latin typeface="Calibri" pitchFamily="34" charset="0"/>
              <a:cs typeface="Calibri" pitchFamily="34" charset="0"/>
              <a:sym typeface="Calibri" pitchFamily="34" charset="0"/>
            </a:endParaRPr>
          </a:p>
          <a:p>
            <a:pPr marL="215900" indent="-215900">
              <a:buFont typeface="Arial" pitchFamily="34" charset="0"/>
              <a:buNone/>
              <a:defRPr/>
            </a:pPr>
            <a:endParaRPr lang="zh-CN" altLang="en-US" sz="2400" i="1" dirty="0">
              <a:solidFill>
                <a:srgbClr val="FF0000"/>
              </a:solidFill>
              <a:latin typeface="Calibri" pitchFamily="34" charset="0"/>
              <a:cs typeface="Calibri" pitchFamily="34" charset="0"/>
              <a:sym typeface="Calibri" pitchFamily="34" charset="0"/>
            </a:endParaRPr>
          </a:p>
        </p:txBody>
      </p:sp>
      <p:sp>
        <p:nvSpPr>
          <p:cNvPr id="30725" name="TextBox 38"/>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3561" name="TextBox 8"/>
          <p:cNvSpPr>
            <a:spLocks noChangeArrowheads="1"/>
          </p:cNvSpPr>
          <p:nvPr/>
        </p:nvSpPr>
        <p:spPr bwMode="auto">
          <a:xfrm>
            <a:off x="4214812" y="3645290"/>
            <a:ext cx="3857649" cy="1569660"/>
          </a:xfrm>
          <a:prstGeom prst="rect">
            <a:avLst/>
          </a:prstGeom>
          <a:noFill/>
          <a:ln w="9525">
            <a:noFill/>
            <a:miter lim="800000"/>
            <a:headEnd/>
            <a:tailEnd/>
          </a:ln>
        </p:spPr>
        <p:txBody>
          <a:bodyPr wrap="square">
            <a:spAutoFit/>
          </a:bodyPr>
          <a:lstStyle/>
          <a:p>
            <a:pPr>
              <a:buFont typeface="Arial" charset="0"/>
              <a:buNone/>
            </a:pPr>
            <a:r>
              <a:rPr lang="en-US" altLang="zh-CN" sz="2400" dirty="0">
                <a:solidFill>
                  <a:srgbClr val="00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My ancestors came from the northeast of</a:t>
            </a: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China. They moved to Zhejiang Province</a:t>
            </a: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about 200 years ago. </a:t>
            </a:r>
            <a:endParaRPr lang="zh-CN" altLang="en-US" dirty="0">
              <a:solidFill>
                <a:srgbClr val="000000"/>
              </a:solidFill>
              <a:latin typeface="Calibri" pitchFamily="34" charset="0"/>
              <a:sym typeface="宋体" pitchFamily="2" charset="-122"/>
            </a:endParaRPr>
          </a:p>
        </p:txBody>
      </p:sp>
      <p:pic>
        <p:nvPicPr>
          <p:cNvPr id="30727" name="Picture 10" descr="B2U8_页面_08_图像_0005"/>
          <p:cNvPicPr>
            <a:picLocks noChangeAspect="1" noChangeArrowheads="1"/>
          </p:cNvPicPr>
          <p:nvPr/>
        </p:nvPicPr>
        <p:blipFill>
          <a:blip r:embed="rId2"/>
          <a:srcRect/>
          <a:stretch>
            <a:fillRect/>
          </a:stretch>
        </p:blipFill>
        <p:spPr bwMode="auto">
          <a:xfrm>
            <a:off x="1428750" y="3214688"/>
            <a:ext cx="2571750" cy="2809875"/>
          </a:xfrm>
          <a:prstGeom prst="rect">
            <a:avLst/>
          </a:prstGeom>
          <a:noFill/>
          <a:ln w="9525">
            <a:noFill/>
            <a:miter lim="800000"/>
            <a:headEnd/>
            <a:tailEnd/>
          </a:ln>
        </p:spPr>
      </p:pic>
      <p:pic>
        <p:nvPicPr>
          <p:cNvPr id="30728"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8">
                                            <p:txEl>
                                              <p:pRg st="0" end="0"/>
                                            </p:txEl>
                                          </p:spTgt>
                                        </p:tgtEl>
                                        <p:attrNameLst>
                                          <p:attrName>style.visibility</p:attrName>
                                        </p:attrNameLst>
                                      </p:cBhvr>
                                      <p:to>
                                        <p:strVal val="visible"/>
                                      </p:to>
                                    </p:set>
                                    <p:animEffect transition="in" filter="fade">
                                      <p:cBhvr>
                                        <p:cTn id="12" dur="2000"/>
                                        <p:tgtEl>
                                          <p:spTgt spid="2355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727"/>
                                        </p:tgtEl>
                                        <p:attrNameLst>
                                          <p:attrName>style.visibility</p:attrName>
                                        </p:attrNameLst>
                                      </p:cBhvr>
                                      <p:to>
                                        <p:strVal val="visible"/>
                                      </p:to>
                                    </p:set>
                                    <p:animEffect transition="in" filter="fade">
                                      <p:cBhvr>
                                        <p:cTn id="15" dur="2000"/>
                                        <p:tgtEl>
                                          <p:spTgt spid="3072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slide(fromBottom)">
                                      <p:cBhvr>
                                        <p:cTn id="20"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31747" name="组合 26"/>
          <p:cNvGrpSpPr>
            <a:grpSpLocks/>
          </p:cNvGrpSpPr>
          <p:nvPr/>
        </p:nvGrpSpPr>
        <p:grpSpPr bwMode="auto">
          <a:xfrm>
            <a:off x="785813" y="2022475"/>
            <a:ext cx="7072312" cy="477838"/>
            <a:chOff x="0" y="0"/>
            <a:chExt cx="7072362" cy="476912"/>
          </a:xfrm>
        </p:grpSpPr>
        <p:sp>
          <p:nvSpPr>
            <p:cNvPr id="31754" name="矩形 2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6</a:t>
              </a:r>
              <a:endParaRPr lang="en-US" altLang="zh-CN" sz="2400">
                <a:solidFill>
                  <a:schemeClr val="bg1"/>
                </a:solidFill>
                <a:latin typeface="Calibri" pitchFamily="34" charset="0"/>
                <a:sym typeface="Calibri" pitchFamily="34" charset="0"/>
              </a:endParaRPr>
            </a:p>
          </p:txBody>
        </p:sp>
        <p:sp>
          <p:nvSpPr>
            <p:cNvPr id="31755" name="TextBox 29"/>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sym typeface="Arial" charset="0"/>
                </a:rPr>
                <a:t>Work in pairs and discuss the question.</a:t>
              </a:r>
              <a:endParaRPr lang="zh-CN" altLang="en-US" sz="2400" dirty="0">
                <a:solidFill>
                  <a:srgbClr val="000000"/>
                </a:solidFill>
                <a:sym typeface="Arial" charset="0"/>
              </a:endParaRPr>
            </a:p>
          </p:txBody>
        </p:sp>
      </p:grpSp>
      <p:sp>
        <p:nvSpPr>
          <p:cNvPr id="31748" name="矩形 37"/>
          <p:cNvSpPr>
            <a:spLocks noChangeArrowheads="1"/>
          </p:cNvSpPr>
          <p:nvPr/>
        </p:nvSpPr>
        <p:spPr bwMode="auto">
          <a:xfrm>
            <a:off x="1143000" y="2571750"/>
            <a:ext cx="6715125" cy="830997"/>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latin typeface="Calibri" pitchFamily="34" charset="0"/>
                <a:sym typeface="Calibri" pitchFamily="34" charset="0"/>
              </a:rPr>
              <a:t>2</a:t>
            </a:r>
            <a:r>
              <a:rPr lang="en-US" altLang="zh-CN" sz="2400" i="1" dirty="0">
                <a:solidFill>
                  <a:srgbClr val="000000"/>
                </a:solidFill>
                <a:latin typeface="Calibri" pitchFamily="34" charset="0"/>
                <a:sym typeface="Calibri" pitchFamily="34" charset="0"/>
              </a:rPr>
              <a:t> </a:t>
            </a:r>
            <a:r>
              <a:rPr lang="en-US" altLang="zh-CN" sz="2400" dirty="0">
                <a:solidFill>
                  <a:srgbClr val="000000"/>
                </a:solidFill>
                <a:latin typeface="Calibri" pitchFamily="34" charset="0"/>
                <a:sym typeface="Calibri" pitchFamily="34" charset="0"/>
              </a:rPr>
              <a:t>  Are you related to anyone famous? If yes, who is</a:t>
            </a:r>
            <a:r>
              <a:rPr lang="zh-CN" altLang="en-US" sz="2400" dirty="0">
                <a:solidFill>
                  <a:srgbClr val="000000"/>
                </a:solidFill>
                <a:latin typeface="Calibri" pitchFamily="34" charset="0"/>
                <a:sym typeface="Calibri" pitchFamily="34" charset="0"/>
              </a:rPr>
              <a:t> </a:t>
            </a:r>
          </a:p>
          <a:p>
            <a:pPr>
              <a:buFont typeface="Arial" charset="0"/>
              <a:buNone/>
            </a:pPr>
            <a:r>
              <a:rPr lang="zh-CN" altLang="en-US" sz="2400" dirty="0">
                <a:solidFill>
                  <a:srgbClr val="000000"/>
                </a:solidFill>
                <a:latin typeface="Calibri" pitchFamily="34" charset="0"/>
                <a:sym typeface="Calibri" pitchFamily="34" charset="0"/>
              </a:rPr>
              <a:t>     </a:t>
            </a:r>
            <a:r>
              <a:rPr lang="zh-CN" altLang="en-US" sz="2400" dirty="0" smtClean="0">
                <a:solidFill>
                  <a:srgbClr val="000000"/>
                </a:solidFill>
                <a:latin typeface="Calibri" pitchFamily="34" charset="0"/>
                <a:sym typeface="Calibri" pitchFamily="34" charset="0"/>
              </a:rPr>
              <a:t>he / she?</a:t>
            </a:r>
            <a:endParaRPr lang="zh-CN" altLang="en-US" sz="2400" i="1" dirty="0">
              <a:solidFill>
                <a:srgbClr val="FF0000"/>
              </a:solidFill>
              <a:latin typeface="Calibri" pitchFamily="34" charset="0"/>
              <a:sym typeface="Calibri" pitchFamily="34" charset="0"/>
            </a:endParaRPr>
          </a:p>
        </p:txBody>
      </p:sp>
      <p:sp>
        <p:nvSpPr>
          <p:cNvPr id="31749" name="TextBox 38"/>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4585" name="TextBox 8"/>
          <p:cNvSpPr>
            <a:spLocks noChangeArrowheads="1"/>
          </p:cNvSpPr>
          <p:nvPr/>
        </p:nvSpPr>
        <p:spPr bwMode="auto">
          <a:xfrm>
            <a:off x="1403350" y="3071813"/>
            <a:ext cx="6883400" cy="1200150"/>
          </a:xfrm>
          <a:prstGeom prst="rect">
            <a:avLst/>
          </a:prstGeom>
          <a:noFill/>
          <a:ln w="9525">
            <a:noFill/>
            <a:miter lim="800000"/>
            <a:headEnd/>
            <a:tailEnd/>
          </a:ln>
        </p:spPr>
        <p:txBody>
          <a:bodyPr>
            <a:spAutoFit/>
          </a:bodyPr>
          <a:lstStyle/>
          <a:p>
            <a:pPr>
              <a:buFont typeface="Arial" charset="0"/>
              <a:buNone/>
            </a:pPr>
            <a:endParaRPr lang="en-US" altLang="zh-CN" sz="2400" i="1" dirty="0">
              <a:solidFill>
                <a:srgbClr val="000000"/>
              </a:solidFill>
              <a:latin typeface="Calibri" pitchFamily="34" charset="0"/>
              <a:sym typeface="Calibri" pitchFamily="34" charset="0"/>
            </a:endParaRPr>
          </a:p>
          <a:p>
            <a:pPr>
              <a:buFont typeface="Arial" charset="0"/>
              <a:buNone/>
            </a:pPr>
            <a:r>
              <a:rPr lang="en-US" altLang="zh-CN" sz="2400" i="1" dirty="0">
                <a:solidFill>
                  <a:srgbClr val="FF0000"/>
                </a:solidFill>
                <a:latin typeface="Calibri" pitchFamily="34" charset="0"/>
                <a:sym typeface="Calibri" pitchFamily="34" charset="0"/>
              </a:rPr>
              <a:t>• No, </a:t>
            </a:r>
            <a:r>
              <a:rPr lang="en-US" altLang="zh-CN" sz="2400" b="1" i="1" dirty="0">
                <a:solidFill>
                  <a:srgbClr val="0070C0"/>
                </a:solidFill>
                <a:latin typeface="Calibri" pitchFamily="34" charset="0"/>
                <a:sym typeface="Calibri" pitchFamily="34" charset="0"/>
              </a:rPr>
              <a:t>I’m not related to </a:t>
            </a:r>
            <a:r>
              <a:rPr lang="en-US" altLang="zh-CN" sz="2400" i="1" dirty="0">
                <a:solidFill>
                  <a:srgbClr val="FF0000"/>
                </a:solidFill>
                <a:latin typeface="Calibri" pitchFamily="34" charset="0"/>
                <a:sym typeface="Calibri" pitchFamily="34" charset="0"/>
              </a:rPr>
              <a:t>anyone famous.</a:t>
            </a:r>
            <a:endParaRPr lang="zh-CN" altLang="en-US" sz="2400" i="1" dirty="0">
              <a:solidFill>
                <a:srgbClr val="FF0000"/>
              </a:solidFill>
              <a:latin typeface="Calibri" pitchFamily="34" charset="0"/>
              <a:sym typeface="Calibri" pitchFamily="34" charset="0"/>
            </a:endParaRPr>
          </a:p>
          <a:p>
            <a:pPr>
              <a:buFont typeface="Arial" charset="0"/>
              <a:buNone/>
            </a:pPr>
            <a:r>
              <a:rPr lang="en-US" altLang="zh-CN" sz="2400" i="1" dirty="0">
                <a:solidFill>
                  <a:srgbClr val="FF0000"/>
                </a:solidFill>
                <a:latin typeface="Calibri" pitchFamily="34" charset="0"/>
                <a:sym typeface="Calibri" pitchFamily="34" charset="0"/>
              </a:rPr>
              <a:t>• Yes, I may </a:t>
            </a:r>
            <a:r>
              <a:rPr lang="en-US" altLang="zh-CN" sz="2400" b="1" i="1" dirty="0">
                <a:solidFill>
                  <a:srgbClr val="0070C0"/>
                </a:solidFill>
                <a:latin typeface="Calibri" pitchFamily="34" charset="0"/>
                <a:sym typeface="Calibri" pitchFamily="34" charset="0"/>
              </a:rPr>
              <a:t>have some connections with </a:t>
            </a:r>
            <a:r>
              <a:rPr lang="en-US" altLang="zh-CN" sz="2400" i="1" dirty="0">
                <a:solidFill>
                  <a:srgbClr val="FF0000"/>
                </a:solidFill>
                <a:latin typeface="Calibri" pitchFamily="34" charset="0"/>
                <a:sym typeface="Calibri" pitchFamily="34" charset="0"/>
              </a:rPr>
              <a:t>Confucius.</a:t>
            </a:r>
            <a:endParaRPr lang="zh-CN" altLang="en-US" i="1" dirty="0">
              <a:solidFill>
                <a:srgbClr val="FF0000"/>
              </a:solidFill>
              <a:latin typeface="Calibri" pitchFamily="34" charset="0"/>
              <a:sym typeface="宋体" pitchFamily="2" charset="-122"/>
            </a:endParaRPr>
          </a:p>
        </p:txBody>
      </p:sp>
      <p:sp>
        <p:nvSpPr>
          <p:cNvPr id="31752" name="矩形 10"/>
          <p:cNvSpPr>
            <a:spLocks noChangeArrowheads="1"/>
          </p:cNvSpPr>
          <p:nvPr/>
        </p:nvSpPr>
        <p:spPr bwMode="auto">
          <a:xfrm>
            <a:off x="1143000" y="4357688"/>
            <a:ext cx="7215188" cy="461962"/>
          </a:xfrm>
          <a:prstGeom prst="rect">
            <a:avLst/>
          </a:prstGeom>
          <a:noFill/>
          <a:ln w="9525">
            <a:noFill/>
            <a:miter lim="800000"/>
            <a:headEnd/>
            <a:tailEnd/>
          </a:ln>
        </p:spPr>
        <p:txBody>
          <a:bodyPr>
            <a:spAutoFit/>
          </a:bodyPr>
          <a:lstStyle/>
          <a:p>
            <a:pPr marL="215900" indent="-457200">
              <a:buFont typeface="Arial" charset="0"/>
              <a:buNone/>
            </a:pPr>
            <a:r>
              <a:rPr lang="en-US" altLang="zh-CN" sz="2400" dirty="0">
                <a:solidFill>
                  <a:srgbClr val="000000"/>
                </a:solidFill>
                <a:latin typeface="Calibri" pitchFamily="34" charset="0"/>
                <a:sym typeface="Calibri" pitchFamily="34" charset="0"/>
              </a:rPr>
              <a:t>3</a:t>
            </a:r>
            <a:r>
              <a:rPr lang="en-US" altLang="zh-CN" sz="2400" i="1" dirty="0">
                <a:solidFill>
                  <a:srgbClr val="000000"/>
                </a:solidFill>
                <a:latin typeface="Calibri" pitchFamily="34" charset="0"/>
                <a:sym typeface="Calibri" pitchFamily="34" charset="0"/>
              </a:rPr>
              <a:t> </a:t>
            </a:r>
            <a:r>
              <a:rPr lang="en-US" altLang="zh-CN" sz="2400" dirty="0">
                <a:solidFill>
                  <a:srgbClr val="000000"/>
                </a:solidFill>
                <a:latin typeface="Calibri" pitchFamily="34" charset="0"/>
                <a:sym typeface="Calibri" pitchFamily="34" charset="0"/>
              </a:rPr>
              <a:t>Which members of your family do you feel close to?</a:t>
            </a:r>
            <a:endParaRPr lang="zh-CN" altLang="en-US" sz="2400" dirty="0">
              <a:solidFill>
                <a:srgbClr val="000000"/>
              </a:solidFill>
              <a:latin typeface="Calibri" pitchFamily="34" charset="0"/>
              <a:sym typeface="Calibri" pitchFamily="34" charset="0"/>
            </a:endParaRPr>
          </a:p>
        </p:txBody>
      </p:sp>
      <p:sp>
        <p:nvSpPr>
          <p:cNvPr id="31753" name="矩形 11"/>
          <p:cNvSpPr>
            <a:spLocks noChangeArrowheads="1"/>
          </p:cNvSpPr>
          <p:nvPr/>
        </p:nvSpPr>
        <p:spPr bwMode="auto">
          <a:xfrm>
            <a:off x="1428750" y="4857750"/>
            <a:ext cx="6858000"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My grandmother, because I was brought up</a:t>
            </a: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by her.</a:t>
            </a:r>
            <a:endParaRPr lang="zh-CN" altLang="en-US" sz="2400" i="1" dirty="0">
              <a:solidFill>
                <a:srgbClr val="FF0000"/>
              </a:solidFill>
              <a:latin typeface="Calibri" pitchFamily="34" charset="0"/>
              <a:sym typeface="宋体" pitchFamily="2" charset="-122"/>
            </a:endParaRPr>
          </a:p>
        </p:txBody>
      </p:sp>
      <p:pic>
        <p:nvPicPr>
          <p:cNvPr id="2"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2000"/>
                                        <p:tgtEl>
                                          <p:spTgt spid="317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52">
                                            <p:txEl>
                                              <p:pRg st="0" end="0"/>
                                            </p:txEl>
                                          </p:spTgt>
                                        </p:tgtEl>
                                        <p:attrNameLst>
                                          <p:attrName>style.visibility</p:attrName>
                                        </p:attrNameLst>
                                      </p:cBhvr>
                                      <p:to>
                                        <p:strVal val="visible"/>
                                      </p:to>
                                    </p:set>
                                    <p:animEffect transition="in" filter="fade">
                                      <p:cBhvr>
                                        <p:cTn id="10" dur="2000"/>
                                        <p:tgtEl>
                                          <p:spTgt spid="3175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Effect transition="in" filter="fade">
                                      <p:cBhvr>
                                        <p:cTn id="13" dur="2000"/>
                                        <p:tgtEl>
                                          <p:spTgt spid="3174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4585">
                                            <p:txEl>
                                              <p:pRg st="1" end="1"/>
                                            </p:txEl>
                                          </p:spTgt>
                                        </p:tgtEl>
                                        <p:attrNameLst>
                                          <p:attrName>style.visibility</p:attrName>
                                        </p:attrNameLst>
                                      </p:cBhvr>
                                      <p:to>
                                        <p:strVal val="visible"/>
                                      </p:to>
                                    </p:set>
                                    <p:animEffect transition="in" filter="slide(fromBottom)">
                                      <p:cBhvr>
                                        <p:cTn id="18" dur="500"/>
                                        <p:tgtEl>
                                          <p:spTgt spid="2458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4585">
                                            <p:txEl>
                                              <p:pRg st="2" end="2"/>
                                            </p:txEl>
                                          </p:spTgt>
                                        </p:tgtEl>
                                        <p:attrNameLst>
                                          <p:attrName>style.visibility</p:attrName>
                                        </p:attrNameLst>
                                      </p:cBhvr>
                                      <p:to>
                                        <p:strVal val="visible"/>
                                      </p:to>
                                    </p:set>
                                    <p:animEffect transition="in" filter="slide(fromBottom)">
                                      <p:cBhvr>
                                        <p:cTn id="23" dur="500"/>
                                        <p:tgtEl>
                                          <p:spTgt spid="2458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1753">
                                            <p:txEl>
                                              <p:pRg st="0" end="0"/>
                                            </p:txEl>
                                          </p:spTgt>
                                        </p:tgtEl>
                                        <p:attrNameLst>
                                          <p:attrName>style.visibility</p:attrName>
                                        </p:attrNameLst>
                                      </p:cBhvr>
                                      <p:to>
                                        <p:strVal val="visible"/>
                                      </p:to>
                                    </p:set>
                                    <p:animEffect transition="in" filter="slide(fromBottom)">
                                      <p:cBhvr>
                                        <p:cTn id="28" dur="500"/>
                                        <p:tgtEl>
                                          <p:spTgt spid="317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32771" name="组合 26"/>
          <p:cNvGrpSpPr>
            <a:grpSpLocks/>
          </p:cNvGrpSpPr>
          <p:nvPr/>
        </p:nvGrpSpPr>
        <p:grpSpPr bwMode="auto">
          <a:xfrm>
            <a:off x="785813" y="2022475"/>
            <a:ext cx="7072312" cy="477838"/>
            <a:chOff x="0" y="0"/>
            <a:chExt cx="7072362" cy="476912"/>
          </a:xfrm>
        </p:grpSpPr>
        <p:sp>
          <p:nvSpPr>
            <p:cNvPr id="32776" name="矩形 2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6</a:t>
              </a:r>
              <a:endParaRPr lang="en-US" altLang="zh-CN" sz="2400">
                <a:solidFill>
                  <a:schemeClr val="bg1"/>
                </a:solidFill>
                <a:latin typeface="Calibri" pitchFamily="34" charset="0"/>
                <a:sym typeface="Calibri" pitchFamily="34" charset="0"/>
              </a:endParaRPr>
            </a:p>
          </p:txBody>
        </p:sp>
        <p:sp>
          <p:nvSpPr>
            <p:cNvPr id="32777" name="TextBox 29"/>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sym typeface="Arial" charset="0"/>
                </a:rPr>
                <a:t>Work in pairs and discuss the question.</a:t>
              </a:r>
              <a:endParaRPr lang="zh-CN" altLang="en-US" sz="2400">
                <a:solidFill>
                  <a:srgbClr val="000000"/>
                </a:solidFill>
                <a:sym typeface="Arial" charset="0"/>
              </a:endParaRPr>
            </a:p>
          </p:txBody>
        </p:sp>
      </p:grpSp>
      <p:sp>
        <p:nvSpPr>
          <p:cNvPr id="32772" name="矩形 37"/>
          <p:cNvSpPr>
            <a:spLocks noChangeArrowheads="1"/>
          </p:cNvSpPr>
          <p:nvPr/>
        </p:nvSpPr>
        <p:spPr bwMode="auto">
          <a:xfrm>
            <a:off x="1116013" y="2565400"/>
            <a:ext cx="7385077" cy="1189038"/>
          </a:xfrm>
          <a:prstGeom prst="rect">
            <a:avLst/>
          </a:prstGeom>
          <a:noFill/>
          <a:ln w="9525">
            <a:noFill/>
            <a:miter lim="800000"/>
            <a:headEnd/>
            <a:tailEnd/>
          </a:ln>
        </p:spPr>
        <p:txBody>
          <a:bodyPr wrap="square">
            <a:spAutoFit/>
          </a:bodyPr>
          <a:lstStyle/>
          <a:p>
            <a:pPr>
              <a:buFont typeface="Arial" charset="0"/>
              <a:buNone/>
            </a:pPr>
            <a:r>
              <a:rPr lang="en-US" altLang="zh-CN" sz="2400" dirty="0">
                <a:solidFill>
                  <a:srgbClr val="000000"/>
                </a:solidFill>
                <a:latin typeface="Calibri" pitchFamily="34" charset="0"/>
                <a:sym typeface="Calibri" pitchFamily="34" charset="0"/>
              </a:rPr>
              <a:t>4</a:t>
            </a:r>
            <a:r>
              <a:rPr lang="en-US" altLang="zh-CN" sz="2400" i="1" dirty="0">
                <a:solidFill>
                  <a:srgbClr val="000000"/>
                </a:solidFill>
                <a:latin typeface="Calibri" pitchFamily="34" charset="0"/>
                <a:sym typeface="Calibri" pitchFamily="34" charset="0"/>
              </a:rPr>
              <a:t> </a:t>
            </a:r>
            <a:r>
              <a:rPr lang="en-US" altLang="zh-CN" sz="2400" dirty="0">
                <a:solidFill>
                  <a:srgbClr val="000000"/>
                </a:solidFill>
                <a:latin typeface="Calibri" pitchFamily="34" charset="0"/>
                <a:sym typeface="Calibri" pitchFamily="34" charset="0"/>
              </a:rPr>
              <a:t>Have you ever met your </a:t>
            </a:r>
            <a:r>
              <a:rPr lang="en-US" altLang="zh-CN" sz="2400" dirty="0" smtClean="0">
                <a:solidFill>
                  <a:srgbClr val="000000"/>
                </a:solidFill>
                <a:latin typeface="Calibri" pitchFamily="34" charset="0"/>
                <a:sym typeface="Calibri" pitchFamily="34" charset="0"/>
              </a:rPr>
              <a:t>great-grandparents?</a:t>
            </a:r>
            <a:r>
              <a:rPr lang="zh-CN" altLang="en-US" sz="2400" dirty="0">
                <a:solidFill>
                  <a:srgbClr val="000000"/>
                </a:solidFill>
                <a:latin typeface="Calibri" pitchFamily="34" charset="0"/>
                <a:sym typeface="Calibri" pitchFamily="34" charset="0"/>
              </a:rPr>
              <a:t> </a:t>
            </a:r>
            <a:r>
              <a:rPr lang="en-US" altLang="zh-CN" sz="2400" dirty="0" smtClean="0">
                <a:solidFill>
                  <a:srgbClr val="000000"/>
                </a:solidFill>
                <a:latin typeface="Calibri" pitchFamily="34" charset="0"/>
                <a:sym typeface="Calibri" pitchFamily="34" charset="0"/>
              </a:rPr>
              <a:t>W</a:t>
            </a:r>
            <a:r>
              <a:rPr lang="zh-CN" altLang="en-US" sz="2400" dirty="0" smtClean="0">
                <a:solidFill>
                  <a:srgbClr val="000000"/>
                </a:solidFill>
                <a:latin typeface="Calibri" pitchFamily="34" charset="0"/>
                <a:sym typeface="Calibri" pitchFamily="34" charset="0"/>
              </a:rPr>
              <a:t>hat  </a:t>
            </a:r>
            <a:r>
              <a:rPr lang="en-US" altLang="zh-CN" sz="2400" dirty="0">
                <a:solidFill>
                  <a:srgbClr val="000000"/>
                </a:solidFill>
                <a:latin typeface="Calibri" pitchFamily="34" charset="0"/>
                <a:sym typeface="Calibri" pitchFamily="34" charset="0"/>
              </a:rPr>
              <a:t>do you know </a:t>
            </a:r>
            <a:r>
              <a:rPr lang="en-US" altLang="zh-CN" sz="2400" dirty="0" smtClean="0">
                <a:solidFill>
                  <a:srgbClr val="000000"/>
                </a:solidFill>
                <a:latin typeface="Calibri" pitchFamily="34" charset="0"/>
                <a:sym typeface="Calibri" pitchFamily="34" charset="0"/>
              </a:rPr>
              <a:t>about them</a:t>
            </a:r>
            <a:r>
              <a:rPr lang="en-US" altLang="zh-CN" sz="2400" dirty="0">
                <a:solidFill>
                  <a:srgbClr val="000000"/>
                </a:solidFill>
                <a:latin typeface="Calibri" pitchFamily="34" charset="0"/>
                <a:sym typeface="Calibri" pitchFamily="34" charset="0"/>
              </a:rPr>
              <a:t>?</a:t>
            </a:r>
            <a:endParaRPr lang="zh-CN" altLang="en-US" sz="2400" dirty="0">
              <a:solidFill>
                <a:srgbClr val="000000"/>
              </a:solidFill>
              <a:latin typeface="Calibri" pitchFamily="34" charset="0"/>
              <a:sym typeface="Calibri" pitchFamily="34" charset="0"/>
            </a:endParaRPr>
          </a:p>
          <a:p>
            <a:pPr>
              <a:buFont typeface="Arial" charset="0"/>
              <a:buNone/>
            </a:pPr>
            <a:endParaRPr lang="zh-CN" altLang="en-US" sz="2400" i="1" dirty="0">
              <a:solidFill>
                <a:srgbClr val="FF0000"/>
              </a:solidFill>
              <a:latin typeface="Calibri" pitchFamily="34" charset="0"/>
              <a:sym typeface="Calibri" pitchFamily="34" charset="0"/>
            </a:endParaRPr>
          </a:p>
        </p:txBody>
      </p:sp>
      <p:sp>
        <p:nvSpPr>
          <p:cNvPr id="32773" name="TextBox 38"/>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6633" name="TextBox 8"/>
          <p:cNvSpPr>
            <a:spLocks noChangeArrowheads="1"/>
          </p:cNvSpPr>
          <p:nvPr/>
        </p:nvSpPr>
        <p:spPr bwMode="auto">
          <a:xfrm>
            <a:off x="1285875" y="3357563"/>
            <a:ext cx="7097713" cy="2678112"/>
          </a:xfrm>
          <a:prstGeom prst="rect">
            <a:avLst/>
          </a:prstGeom>
          <a:noFill/>
          <a:ln w="9525">
            <a:noFill/>
            <a:miter lim="800000"/>
            <a:headEnd/>
            <a:tailEnd/>
          </a:ln>
        </p:spPr>
        <p:txBody>
          <a:bodyPr>
            <a:spAutoFit/>
          </a:bodyPr>
          <a:lstStyle/>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No. Unfortunately, they died before I </a:t>
            </a:r>
            <a:r>
              <a:rPr lang="zh-CN" altLang="en-US" sz="2400" i="1" dirty="0">
                <a:solidFill>
                  <a:srgbClr val="FF0000"/>
                </a:solidFill>
                <a:latin typeface="Calibri" pitchFamily="34" charset="0"/>
                <a:sym typeface="Calibri" pitchFamily="34" charset="0"/>
              </a:rPr>
              <a:t>was </a:t>
            </a:r>
            <a:r>
              <a:rPr lang="en-US" altLang="zh-CN" sz="2400" i="1" dirty="0">
                <a:solidFill>
                  <a:srgbClr val="FF0000"/>
                </a:solidFill>
                <a:latin typeface="Calibri" pitchFamily="34" charset="0"/>
                <a:cs typeface="Calibri" pitchFamily="34" charset="0"/>
                <a:sym typeface="Calibri" pitchFamily="34" charset="0"/>
              </a:rPr>
              <a:t>born. </a:t>
            </a:r>
          </a:p>
          <a:p>
            <a:pPr>
              <a:buFont typeface="Arial" pitchFamily="34" charset="0"/>
              <a:buNone/>
              <a:defRPr/>
            </a:pP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I know they were farmers.</a:t>
            </a:r>
            <a:endParaRPr lang="zh-CN" altLang="en-US" sz="2400" i="1" dirty="0">
              <a:solidFill>
                <a:srgbClr val="FF0000"/>
              </a:solidFill>
              <a:latin typeface="Calibri" pitchFamily="34" charset="0"/>
              <a:cs typeface="Calibri" pitchFamily="34" charset="0"/>
              <a:sym typeface="Calibri" pitchFamily="34" charset="0"/>
            </a:endParaRPr>
          </a:p>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Yes, I’ve met my great-grandmother</a:t>
            </a: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on</a:t>
            </a: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my</a:t>
            </a:r>
            <a:r>
              <a:rPr lang="zh-CN" altLang="en-US" sz="2400" i="1" dirty="0">
                <a:solidFill>
                  <a:srgbClr val="FF0000"/>
                </a:solidFill>
                <a:latin typeface="Calibri" pitchFamily="34" charset="0"/>
                <a:sym typeface="Calibri" pitchFamily="34" charset="0"/>
              </a:rPr>
              <a:t> mo</a:t>
            </a:r>
            <a:r>
              <a:rPr lang="en-US" altLang="zh-CN" sz="2400" i="1" dirty="0">
                <a:solidFill>
                  <a:srgbClr val="FF0000"/>
                </a:solidFill>
                <a:latin typeface="Calibri" pitchFamily="34" charset="0"/>
                <a:cs typeface="Calibri" pitchFamily="34" charset="0"/>
                <a:sym typeface="Calibri" pitchFamily="34" charset="0"/>
              </a:rPr>
              <a:t>ther’s</a:t>
            </a:r>
          </a:p>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side. She thought girls should</a:t>
            </a:r>
            <a:r>
              <a:rPr lang="zh-CN" altLang="en-US" sz="2400" i="1" dirty="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receive more education</a:t>
            </a:r>
          </a:p>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than boys, so she</a:t>
            </a:r>
            <a:r>
              <a:rPr lang="zh-CN" altLang="en-US" sz="2400" i="1" dirty="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sent my grandfather’s younger</a:t>
            </a:r>
          </a:p>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sister to</a:t>
            </a:r>
            <a:r>
              <a:rPr lang="zh-CN" altLang="en-US" sz="2400" i="1" dirty="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university, while let my grandfather work</a:t>
            </a:r>
            <a:r>
              <a:rPr lang="zh-CN" altLang="en-US" sz="2400" i="1" dirty="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to </a:t>
            </a:r>
          </a:p>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support the whole family.</a:t>
            </a:r>
            <a:endParaRPr lang="zh-CN" altLang="en-US" i="1" dirty="0">
              <a:solidFill>
                <a:srgbClr val="FF0000"/>
              </a:solidFill>
              <a:latin typeface="Calibri" pitchFamily="34" charset="0"/>
              <a:sym typeface="宋体" pitchFamily="2" charset="-122"/>
            </a:endParaRPr>
          </a:p>
        </p:txBody>
      </p:sp>
      <p:pic>
        <p:nvPicPr>
          <p:cNvPr id="32775"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fade">
                                      <p:cBhvr>
                                        <p:cTn id="7" dur="20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633">
                                            <p:txEl>
                                              <p:pRg st="0" end="0"/>
                                            </p:txEl>
                                          </p:spTgt>
                                        </p:tgtEl>
                                        <p:attrNameLst>
                                          <p:attrName>style.visibility</p:attrName>
                                        </p:attrNameLst>
                                      </p:cBhvr>
                                      <p:to>
                                        <p:strVal val="visible"/>
                                      </p:to>
                                    </p:set>
                                    <p:animEffect transition="in" filter="slide(fromBottom)">
                                      <p:cBhvr>
                                        <p:cTn id="12" dur="500"/>
                                        <p:tgtEl>
                                          <p:spTgt spid="26633">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6633">
                                            <p:txEl>
                                              <p:pRg st="1" end="1"/>
                                            </p:txEl>
                                          </p:spTgt>
                                        </p:tgtEl>
                                        <p:attrNameLst>
                                          <p:attrName>style.visibility</p:attrName>
                                        </p:attrNameLst>
                                      </p:cBhvr>
                                      <p:to>
                                        <p:strVal val="visible"/>
                                      </p:to>
                                    </p:set>
                                    <p:animEffect transition="in" filter="slide(fromBottom)">
                                      <p:cBhvr>
                                        <p:cTn id="15" dur="500"/>
                                        <p:tgtEl>
                                          <p:spTgt spid="266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6633">
                                            <p:txEl>
                                              <p:pRg st="2" end="2"/>
                                            </p:txEl>
                                          </p:spTgt>
                                        </p:tgtEl>
                                        <p:attrNameLst>
                                          <p:attrName>style.visibility</p:attrName>
                                        </p:attrNameLst>
                                      </p:cBhvr>
                                      <p:to>
                                        <p:strVal val="visible"/>
                                      </p:to>
                                    </p:set>
                                    <p:animEffect transition="in" filter="slide(fromBottom)">
                                      <p:cBhvr>
                                        <p:cTn id="20" dur="500"/>
                                        <p:tgtEl>
                                          <p:spTgt spid="26633">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6633">
                                            <p:txEl>
                                              <p:pRg st="3" end="3"/>
                                            </p:txEl>
                                          </p:spTgt>
                                        </p:tgtEl>
                                        <p:attrNameLst>
                                          <p:attrName>style.visibility</p:attrName>
                                        </p:attrNameLst>
                                      </p:cBhvr>
                                      <p:to>
                                        <p:strVal val="visible"/>
                                      </p:to>
                                    </p:set>
                                    <p:animEffect transition="in" filter="slide(fromBottom)">
                                      <p:cBhvr>
                                        <p:cTn id="23" dur="500"/>
                                        <p:tgtEl>
                                          <p:spTgt spid="26633">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26633">
                                            <p:txEl>
                                              <p:pRg st="4" end="4"/>
                                            </p:txEl>
                                          </p:spTgt>
                                        </p:tgtEl>
                                        <p:attrNameLst>
                                          <p:attrName>style.visibility</p:attrName>
                                        </p:attrNameLst>
                                      </p:cBhvr>
                                      <p:to>
                                        <p:strVal val="visible"/>
                                      </p:to>
                                    </p:set>
                                    <p:animEffect transition="in" filter="slide(fromBottom)">
                                      <p:cBhvr>
                                        <p:cTn id="26" dur="500"/>
                                        <p:tgtEl>
                                          <p:spTgt spid="2663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6633">
                                            <p:txEl>
                                              <p:pRg st="5" end="5"/>
                                            </p:txEl>
                                          </p:spTgt>
                                        </p:tgtEl>
                                        <p:attrNameLst>
                                          <p:attrName>style.visibility</p:attrName>
                                        </p:attrNameLst>
                                      </p:cBhvr>
                                      <p:to>
                                        <p:strVal val="visible"/>
                                      </p:to>
                                    </p:set>
                                    <p:animEffect transition="in" filter="slide(fromBottom)">
                                      <p:cBhvr>
                                        <p:cTn id="29" dur="500"/>
                                        <p:tgtEl>
                                          <p:spTgt spid="26633">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26633">
                                            <p:txEl>
                                              <p:pRg st="6" end="6"/>
                                            </p:txEl>
                                          </p:spTgt>
                                        </p:tgtEl>
                                        <p:attrNameLst>
                                          <p:attrName>style.visibility</p:attrName>
                                        </p:attrNameLst>
                                      </p:cBhvr>
                                      <p:to>
                                        <p:strVal val="visible"/>
                                      </p:to>
                                    </p:set>
                                    <p:animEffect transition="in" filter="slide(fromBottom)">
                                      <p:cBhvr>
                                        <p:cTn id="32" dur="500"/>
                                        <p:tgtEl>
                                          <p:spTgt spid="266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33795" name="组合 26"/>
          <p:cNvGrpSpPr>
            <a:grpSpLocks/>
          </p:cNvGrpSpPr>
          <p:nvPr/>
        </p:nvGrpSpPr>
        <p:grpSpPr bwMode="auto">
          <a:xfrm>
            <a:off x="785813" y="2022475"/>
            <a:ext cx="7072312" cy="477838"/>
            <a:chOff x="0" y="0"/>
            <a:chExt cx="7072362" cy="476912"/>
          </a:xfrm>
        </p:grpSpPr>
        <p:sp>
          <p:nvSpPr>
            <p:cNvPr id="33802" name="矩形 2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6</a:t>
              </a:r>
              <a:endParaRPr lang="en-US" altLang="zh-CN" sz="2400">
                <a:solidFill>
                  <a:schemeClr val="bg1"/>
                </a:solidFill>
                <a:latin typeface="Calibri" pitchFamily="34" charset="0"/>
                <a:sym typeface="Calibri" pitchFamily="34" charset="0"/>
              </a:endParaRPr>
            </a:p>
          </p:txBody>
        </p:sp>
        <p:sp>
          <p:nvSpPr>
            <p:cNvPr id="33803" name="TextBox 29"/>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sym typeface="Arial" charset="0"/>
                </a:rPr>
                <a:t>Work in pairs and discuss the question.</a:t>
              </a:r>
              <a:endParaRPr lang="zh-CN" altLang="en-US" sz="2400">
                <a:solidFill>
                  <a:srgbClr val="000000"/>
                </a:solidFill>
                <a:sym typeface="Arial" charset="0"/>
              </a:endParaRPr>
            </a:p>
          </p:txBody>
        </p:sp>
      </p:grpSp>
      <p:sp>
        <p:nvSpPr>
          <p:cNvPr id="33796" name="矩形 37"/>
          <p:cNvSpPr>
            <a:spLocks noChangeArrowheads="1"/>
          </p:cNvSpPr>
          <p:nvPr/>
        </p:nvSpPr>
        <p:spPr bwMode="auto">
          <a:xfrm>
            <a:off x="1143000" y="2670187"/>
            <a:ext cx="6715125" cy="461665"/>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latin typeface="Calibri" pitchFamily="34" charset="0"/>
                <a:sym typeface="Calibri" pitchFamily="34" charset="0"/>
              </a:rPr>
              <a:t>5  What family characteristics have you inherited</a:t>
            </a:r>
            <a:r>
              <a:rPr lang="en-US" altLang="zh-CN" sz="2400" dirty="0" smtClean="0">
                <a:solidFill>
                  <a:srgbClr val="000000"/>
                </a:solidFill>
                <a:latin typeface="Calibri" pitchFamily="34" charset="0"/>
                <a:sym typeface="Calibri" pitchFamily="34" charset="0"/>
              </a:rPr>
              <a:t>?</a:t>
            </a:r>
            <a:endParaRPr lang="zh-CN" altLang="en-US" sz="2400" i="1" dirty="0">
              <a:solidFill>
                <a:srgbClr val="FF0000"/>
              </a:solidFill>
              <a:latin typeface="Calibri" pitchFamily="34" charset="0"/>
              <a:sym typeface="Calibri" pitchFamily="34" charset="0"/>
            </a:endParaRPr>
          </a:p>
        </p:txBody>
      </p:sp>
      <p:sp>
        <p:nvSpPr>
          <p:cNvPr id="33797" name="TextBox 38"/>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sp>
        <p:nvSpPr>
          <p:cNvPr id="27657" name="TextBox 8"/>
          <p:cNvSpPr>
            <a:spLocks noChangeArrowheads="1"/>
          </p:cNvSpPr>
          <p:nvPr/>
        </p:nvSpPr>
        <p:spPr bwMode="auto">
          <a:xfrm>
            <a:off x="1285875" y="3098812"/>
            <a:ext cx="6572250" cy="831850"/>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   I’m a bit shy and reserved, just like my father</a:t>
            </a:r>
            <a:endParaRPr lang="zh-CN" altLang="en-US" sz="2400" i="1" dirty="0">
              <a:solidFill>
                <a:srgbClr val="FF0000"/>
              </a:solidFill>
              <a:latin typeface="Calibri" pitchFamily="34" charset="0"/>
              <a:sym typeface="Calibri" pitchFamily="34" charset="0"/>
            </a:endParaRPr>
          </a:p>
          <a:p>
            <a:pPr>
              <a:buFont typeface="Arial" charset="0"/>
              <a:buNone/>
            </a:pPr>
            <a:r>
              <a:rPr lang="en-US" altLang="zh-CN" sz="2400" i="1" dirty="0">
                <a:solidFill>
                  <a:srgbClr val="FF0000"/>
                </a:solidFill>
                <a:latin typeface="Calibri" pitchFamily="34" charset="0"/>
                <a:sym typeface="Calibri" pitchFamily="34" charset="0"/>
              </a:rPr>
              <a:t>   and my older brothers.</a:t>
            </a:r>
            <a:endParaRPr lang="zh-CN" altLang="en-US" i="1" dirty="0">
              <a:solidFill>
                <a:srgbClr val="FF0000"/>
              </a:solidFill>
              <a:latin typeface="Calibri" pitchFamily="34" charset="0"/>
              <a:sym typeface="宋体" pitchFamily="2" charset="-122"/>
            </a:endParaRPr>
          </a:p>
        </p:txBody>
      </p:sp>
      <p:sp>
        <p:nvSpPr>
          <p:cNvPr id="33800" name="矩形 11"/>
          <p:cNvSpPr>
            <a:spLocks noChangeArrowheads="1"/>
          </p:cNvSpPr>
          <p:nvPr/>
        </p:nvSpPr>
        <p:spPr bwMode="auto">
          <a:xfrm>
            <a:off x="1143000" y="3884625"/>
            <a:ext cx="6072188" cy="461962"/>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latin typeface="Calibri" pitchFamily="34" charset="0"/>
                <a:sym typeface="Calibri" pitchFamily="34" charset="0"/>
              </a:rPr>
              <a:t>6  Who in your family do you take after?</a:t>
            </a:r>
            <a:endParaRPr lang="zh-CN" altLang="en-US" sz="2400" dirty="0">
              <a:solidFill>
                <a:srgbClr val="000000"/>
              </a:solidFill>
              <a:latin typeface="Calibri" pitchFamily="34" charset="0"/>
              <a:sym typeface="Calibri" pitchFamily="34" charset="0"/>
            </a:endParaRPr>
          </a:p>
        </p:txBody>
      </p:sp>
      <p:sp>
        <p:nvSpPr>
          <p:cNvPr id="33801" name="矩形 12"/>
          <p:cNvSpPr>
            <a:spLocks noChangeArrowheads="1"/>
          </p:cNvSpPr>
          <p:nvPr/>
        </p:nvSpPr>
        <p:spPr bwMode="auto">
          <a:xfrm>
            <a:off x="1428750" y="4313250"/>
            <a:ext cx="6786563" cy="8302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My mother. We look alike and we have similar</a:t>
            </a: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characters.</a:t>
            </a:r>
            <a:endParaRPr lang="zh-CN" altLang="en-US" sz="2400" i="1" dirty="0">
              <a:solidFill>
                <a:srgbClr val="FF0000"/>
              </a:solidFill>
              <a:latin typeface="Calibri" pitchFamily="34" charset="0"/>
              <a:sym typeface="宋体" pitchFamily="2" charset="-122"/>
            </a:endParaRPr>
          </a:p>
        </p:txBody>
      </p:sp>
      <p:pic>
        <p:nvPicPr>
          <p:cNvPr id="2"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fade">
                                      <p:cBhvr>
                                        <p:cTn id="7" dur="2000"/>
                                        <p:tgtEl>
                                          <p:spTgt spid="3379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800">
                                            <p:txEl>
                                              <p:pRg st="0" end="0"/>
                                            </p:txEl>
                                          </p:spTgt>
                                        </p:tgtEl>
                                        <p:attrNameLst>
                                          <p:attrName>style.visibility</p:attrName>
                                        </p:attrNameLst>
                                      </p:cBhvr>
                                      <p:to>
                                        <p:strVal val="visible"/>
                                      </p:to>
                                    </p:set>
                                    <p:animEffect transition="in" filter="fade">
                                      <p:cBhvr>
                                        <p:cTn id="10" dur="2000"/>
                                        <p:tgtEl>
                                          <p:spTgt spid="3380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7657"/>
                                        </p:tgtEl>
                                        <p:attrNameLst>
                                          <p:attrName>style.visibility</p:attrName>
                                        </p:attrNameLst>
                                      </p:cBhvr>
                                      <p:to>
                                        <p:strVal val="visible"/>
                                      </p:to>
                                    </p:set>
                                    <p:animEffect transition="in" filter="slide(fromBottom)">
                                      <p:cBhvr>
                                        <p:cTn id="15" dur="500"/>
                                        <p:tgtEl>
                                          <p:spTgt spid="2765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3801">
                                            <p:txEl>
                                              <p:pRg st="0" end="0"/>
                                            </p:txEl>
                                          </p:spTgt>
                                        </p:tgtEl>
                                        <p:attrNameLst>
                                          <p:attrName>style.visibility</p:attrName>
                                        </p:attrNameLst>
                                      </p:cBhvr>
                                      <p:to>
                                        <p:strVal val="visible"/>
                                      </p:to>
                                    </p:set>
                                    <p:animEffect transition="in" filter="slide(fromBottom)">
                                      <p:cBhvr>
                                        <p:cTn id="20" dur="500"/>
                                        <p:tgtEl>
                                          <p:spTgt spid="338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直接连接符 39"/>
          <p:cNvSpPr>
            <a:spLocks noChangeShapeType="1"/>
          </p:cNvSpPr>
          <p:nvPr/>
        </p:nvSpPr>
        <p:spPr bwMode="auto">
          <a:xfrm>
            <a:off x="0" y="3714750"/>
            <a:ext cx="9144000" cy="1588"/>
          </a:xfrm>
          <a:prstGeom prst="line">
            <a:avLst/>
          </a:prstGeom>
          <a:noFill/>
          <a:ln w="38100">
            <a:solidFill>
              <a:schemeClr val="tx1"/>
            </a:solidFill>
            <a:round/>
            <a:headEnd/>
            <a:tailEnd/>
          </a:ln>
        </p:spPr>
        <p:txBody>
          <a:bodyPr/>
          <a:lstStyle/>
          <a:p>
            <a:endParaRPr lang="zh-CN" altLang="en-US"/>
          </a:p>
        </p:txBody>
      </p:sp>
      <p:sp>
        <p:nvSpPr>
          <p:cNvPr id="34819"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34820" name="圆角矩形 41"/>
          <p:cNvSpPr>
            <a:spLocks noChangeArrowheads="1"/>
          </p:cNvSpPr>
          <p:nvPr/>
        </p:nvSpPr>
        <p:spPr bwMode="auto">
          <a:xfrm>
            <a:off x="642938"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2" action="ppaction://hlinksldjump"/>
              </a:rPr>
              <a:t>Sharing</a:t>
            </a:r>
            <a:endParaRPr lang="zh-CN" altLang="en-US" sz="3200" b="1">
              <a:latin typeface="微软雅黑" pitchFamily="34" charset="-122"/>
              <a:ea typeface="微软雅黑" pitchFamily="34" charset="-122"/>
              <a:sym typeface="微软雅黑" pitchFamily="34" charset="-122"/>
            </a:endParaRPr>
          </a:p>
        </p:txBody>
      </p:sp>
      <p:sp>
        <p:nvSpPr>
          <p:cNvPr id="29701" name="圆角矩形 42">
            <a:hlinkClick r:id="rId3" action="ppaction://hlinksldjump"/>
          </p:cNvPr>
          <p:cNvSpPr>
            <a:spLocks noChangeArrowheads="1"/>
          </p:cNvSpPr>
          <p:nvPr/>
        </p:nvSpPr>
        <p:spPr bwMode="auto">
          <a:xfrm>
            <a:off x="3357563"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3" action="ppaction://hlinksldjump"/>
              </a:rPr>
              <a:t>Listening</a:t>
            </a:r>
            <a:endParaRPr lang="en-US" altLang="zh-CN" sz="3200" b="1">
              <a:latin typeface="微软雅黑" pitchFamily="34" charset="-122"/>
              <a:ea typeface="微软雅黑" pitchFamily="34" charset="-122"/>
              <a:sym typeface="微软雅黑" pitchFamily="34" charset="-122"/>
            </a:endParaRPr>
          </a:p>
        </p:txBody>
      </p:sp>
      <p:sp>
        <p:nvSpPr>
          <p:cNvPr id="34822" name="圆角矩形 43"/>
          <p:cNvSpPr>
            <a:spLocks noChangeArrowheads="1"/>
          </p:cNvSpPr>
          <p:nvPr/>
        </p:nvSpPr>
        <p:spPr bwMode="auto">
          <a:xfrm>
            <a:off x="6072188"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4" action="ppaction://hlinksldjump"/>
              </a:rPr>
              <a:t>Viewing</a:t>
            </a:r>
            <a:endParaRPr lang="zh-CN" altLang="en-US" sz="3200" b="1">
              <a:latin typeface="微软雅黑" pitchFamily="34" charset="-122"/>
              <a:ea typeface="微软雅黑" pitchFamily="34" charset="-122"/>
              <a:sym typeface="微软雅黑" pitchFamily="34" charset="-122"/>
            </a:endParaRPr>
          </a:p>
        </p:txBody>
      </p:sp>
      <p:pic>
        <p:nvPicPr>
          <p:cNvPr id="34823" name="图片 6" descr="87699.gif">
            <a:hlinkClick r:id="rId5" action="ppaction://hlinksldjump"/>
          </p:cNvPr>
          <p:cNvPicPr>
            <a:picLocks noChangeAspect="1" noChangeArrowheads="1"/>
          </p:cNvPicPr>
          <p:nvPr/>
        </p:nvPicPr>
        <p:blipFill>
          <a:blip r:embed="rId6"/>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29701"/>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2428875"/>
            <a:ext cx="7072312" cy="500063"/>
            <a:chOff x="0" y="0"/>
            <a:chExt cx="7072362" cy="500069"/>
          </a:xfrm>
        </p:grpSpPr>
        <p:sp>
          <p:nvSpPr>
            <p:cNvPr id="35851"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35852" name="TextBox 10"/>
            <p:cNvSpPr>
              <a:spLocks noChangeArrowheads="1"/>
            </p:cNvSpPr>
            <p:nvPr/>
          </p:nvSpPr>
          <p:spPr bwMode="auto">
            <a:xfrm>
              <a:off x="357190" y="38401"/>
              <a:ext cx="6715172" cy="461668"/>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latin typeface="Arial Unicode MS" pitchFamily="34" charset="-122"/>
                  <a:ea typeface="Arial Unicode MS" pitchFamily="34" charset="-122"/>
                  <a:cs typeface="Arial Unicode MS" pitchFamily="34" charset="-122"/>
                  <a:sym typeface="Calibri" pitchFamily="34" charset="0"/>
                </a:rPr>
                <a:t>Work in pairs and answer the questions.</a:t>
              </a:r>
              <a:endParaRPr lang="zh-CN" altLang="en-US" sz="2400" dirty="0">
                <a:solidFill>
                  <a:srgbClr val="000000"/>
                </a:solidFill>
                <a:latin typeface="Arial Unicode MS" pitchFamily="34" charset="-122"/>
                <a:ea typeface="Arial Unicode MS" pitchFamily="34" charset="-122"/>
                <a:cs typeface="Arial Unicode MS" pitchFamily="34" charset="-122"/>
                <a:sym typeface="Arial" charset="0"/>
              </a:endParaRPr>
            </a:p>
          </p:txBody>
        </p:sp>
      </p:grpSp>
      <p:sp>
        <p:nvSpPr>
          <p:cNvPr id="35844" name="TextBox 6"/>
          <p:cNvSpPr>
            <a:spLocks noChangeArrowheads="1"/>
          </p:cNvSpPr>
          <p:nvPr/>
        </p:nvSpPr>
        <p:spPr bwMode="auto">
          <a:xfrm>
            <a:off x="714375" y="1214438"/>
            <a:ext cx="18907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Listening</a:t>
            </a:r>
            <a:endParaRPr lang="zh-CN" altLang="en-US" sz="3200" b="1" u="sng">
              <a:solidFill>
                <a:srgbClr val="31859B"/>
              </a:solidFill>
              <a:latin typeface="Calibri" pitchFamily="34" charset="0"/>
              <a:sym typeface="宋体" pitchFamily="2" charset="-122"/>
            </a:endParaRPr>
          </a:p>
        </p:txBody>
      </p:sp>
      <p:grpSp>
        <p:nvGrpSpPr>
          <p:cNvPr id="35845" name="组合 12"/>
          <p:cNvGrpSpPr>
            <a:grpSpLocks/>
          </p:cNvGrpSpPr>
          <p:nvPr/>
        </p:nvGrpSpPr>
        <p:grpSpPr bwMode="auto">
          <a:xfrm>
            <a:off x="714375" y="1785938"/>
            <a:ext cx="3929063" cy="554037"/>
            <a:chOff x="0" y="0"/>
            <a:chExt cx="3929090" cy="553998"/>
          </a:xfrm>
        </p:grpSpPr>
        <p:sp>
          <p:nvSpPr>
            <p:cNvPr id="35849"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a:solidFill>
                    <a:srgbClr val="31859B"/>
                  </a:solidFill>
                  <a:latin typeface="Calibri" pitchFamily="34" charset="0"/>
                  <a:sym typeface="Calibri" pitchFamily="34" charset="0"/>
                </a:rPr>
                <a:t>BEFORE</a:t>
              </a:r>
              <a:r>
                <a:rPr lang="en-US" altLang="zh-CN" sz="3000" b="1">
                  <a:solidFill>
                    <a:srgbClr val="000000"/>
                  </a:solidFill>
                  <a:latin typeface="Calibri" pitchFamily="34" charset="0"/>
                  <a:sym typeface="Calibri" pitchFamily="34" charset="0"/>
                </a:rPr>
                <a:t>    you listen</a:t>
              </a:r>
              <a:endParaRPr lang="zh-CN" altLang="en-US" sz="3000" b="1">
                <a:solidFill>
                  <a:srgbClr val="000000"/>
                </a:solidFill>
                <a:latin typeface="Calibri" pitchFamily="34" charset="0"/>
                <a:sym typeface="宋体" pitchFamily="2" charset="-122"/>
              </a:endParaRPr>
            </a:p>
          </p:txBody>
        </p:sp>
        <p:sp>
          <p:nvSpPr>
            <p:cNvPr id="35850" name="直角三角形 8"/>
            <p:cNvSpPr>
              <a:spLocks noChangeArrowheads="1"/>
            </p:cNvSpPr>
            <p:nvPr/>
          </p:nvSpPr>
          <p:spPr bwMode="auto">
            <a:xfrm rot="-8045169">
              <a:off x="1359103"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31859B"/>
                </a:solidFill>
                <a:latin typeface="宋体" pitchFamily="2" charset="-122"/>
                <a:sym typeface="宋体" pitchFamily="2" charset="-122"/>
              </a:endParaRPr>
            </a:p>
          </p:txBody>
        </p:sp>
      </p:grpSp>
      <p:sp>
        <p:nvSpPr>
          <p:cNvPr id="30730" name="矩形 13"/>
          <p:cNvSpPr>
            <a:spLocks noChangeArrowheads="1"/>
          </p:cNvSpPr>
          <p:nvPr/>
        </p:nvSpPr>
        <p:spPr bwMode="auto">
          <a:xfrm>
            <a:off x="1428751" y="3704586"/>
            <a:ext cx="6715149" cy="1938992"/>
          </a:xfrm>
          <a:prstGeom prst="rect">
            <a:avLst/>
          </a:prstGeom>
          <a:noFill/>
          <a:ln w="9525">
            <a:noFill/>
            <a:miter lim="800000"/>
            <a:headEnd/>
            <a:tailEnd/>
          </a:ln>
        </p:spPr>
        <p:txBody>
          <a:bodyPr wrap="square">
            <a:spAutoFit/>
          </a:bodyPr>
          <a:lstStyle/>
          <a:p>
            <a:pPr>
              <a:buFont typeface="Arial" pitchFamily="34" charset="0"/>
              <a:buNone/>
              <a:defRPr/>
            </a:pPr>
            <a:r>
              <a:rPr lang="en-US" altLang="zh-CN" sz="2400" i="1" dirty="0" smtClean="0">
                <a:solidFill>
                  <a:srgbClr val="FF0000"/>
                </a:solidFill>
                <a:latin typeface="Calibri" pitchFamily="34" charset="0"/>
                <a:cs typeface="Calibri" pitchFamily="34" charset="0"/>
                <a:sym typeface="Calibri" pitchFamily="34" charset="0"/>
              </a:rPr>
              <a:t>I </a:t>
            </a:r>
            <a:r>
              <a:rPr lang="en-US" altLang="zh-CN" sz="2400" i="1" dirty="0">
                <a:solidFill>
                  <a:srgbClr val="FF0000"/>
                </a:solidFill>
                <a:latin typeface="Calibri" pitchFamily="34" charset="0"/>
                <a:cs typeface="Calibri" pitchFamily="34" charset="0"/>
                <a:sym typeface="Calibri" pitchFamily="34" charset="0"/>
              </a:rPr>
              <a:t>know my father’s side of the family better. </a:t>
            </a:r>
            <a:r>
              <a:rPr lang="en-US" altLang="zh-CN" sz="2400" i="1" dirty="0" smtClean="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My grandparents have three children. </a:t>
            </a:r>
            <a:r>
              <a:rPr lang="en-US" altLang="zh-CN" sz="2400" i="1" dirty="0" smtClean="0">
                <a:solidFill>
                  <a:srgbClr val="FF0000"/>
                </a:solidFill>
                <a:latin typeface="Calibri" pitchFamily="34" charset="0"/>
                <a:cs typeface="Calibri" pitchFamily="34" charset="0"/>
                <a:sym typeface="Calibri" pitchFamily="34" charset="0"/>
              </a:rPr>
              <a:t>Even </a:t>
            </a:r>
            <a:r>
              <a:rPr lang="en-US" altLang="zh-CN" sz="2400" i="1" dirty="0">
                <a:solidFill>
                  <a:srgbClr val="FF0000"/>
                </a:solidFill>
                <a:latin typeface="Calibri" pitchFamily="34" charset="0"/>
                <a:cs typeface="Calibri" pitchFamily="34" charset="0"/>
                <a:sym typeface="Calibri" pitchFamily="34" charset="0"/>
              </a:rPr>
              <a:t>after they all got married, </a:t>
            </a:r>
            <a:r>
              <a:rPr lang="en-US" altLang="zh-CN" sz="2400" i="1" dirty="0" smtClean="0">
                <a:solidFill>
                  <a:srgbClr val="FF0000"/>
                </a:solidFill>
                <a:latin typeface="Calibri" pitchFamily="34" charset="0"/>
                <a:cs typeface="Calibri" pitchFamily="34" charset="0"/>
                <a:sym typeface="Calibri" pitchFamily="34" charset="0"/>
              </a:rPr>
              <a:t>they still </a:t>
            </a:r>
            <a:r>
              <a:rPr lang="en-US" altLang="zh-CN" sz="2400" i="1" dirty="0">
                <a:solidFill>
                  <a:srgbClr val="FF0000"/>
                </a:solidFill>
                <a:latin typeface="Calibri" pitchFamily="34" charset="0"/>
                <a:cs typeface="Calibri" pitchFamily="34" charset="0"/>
                <a:sym typeface="Calibri" pitchFamily="34" charset="0"/>
              </a:rPr>
              <a:t>live </a:t>
            </a:r>
            <a:r>
              <a:rPr lang="en-US" altLang="zh-CN" sz="2400" i="1" dirty="0" smtClean="0">
                <a:solidFill>
                  <a:srgbClr val="FF0000"/>
                </a:solidFill>
                <a:latin typeface="Calibri" pitchFamily="34" charset="0"/>
                <a:cs typeface="Calibri" pitchFamily="34" charset="0"/>
                <a:sym typeface="Calibri" pitchFamily="34" charset="0"/>
              </a:rPr>
              <a:t>near my grandparents. </a:t>
            </a:r>
            <a:r>
              <a:rPr lang="en-US" altLang="zh-CN" sz="2400" i="1" dirty="0">
                <a:solidFill>
                  <a:srgbClr val="FF0000"/>
                </a:solidFill>
                <a:latin typeface="Calibri" pitchFamily="34" charset="0"/>
                <a:cs typeface="Calibri" pitchFamily="34" charset="0"/>
                <a:sym typeface="Calibri" pitchFamily="34" charset="0"/>
              </a:rPr>
              <a:t>Every weekend and every traditional </a:t>
            </a:r>
            <a:r>
              <a:rPr lang="en-US" altLang="zh-CN" sz="2400" i="1" dirty="0" smtClean="0">
                <a:solidFill>
                  <a:srgbClr val="FF0000"/>
                </a:solidFill>
                <a:latin typeface="Calibri" pitchFamily="34" charset="0"/>
                <a:cs typeface="Calibri" pitchFamily="34" charset="0"/>
                <a:sym typeface="Calibri" pitchFamily="34" charset="0"/>
              </a:rPr>
              <a:t>Chinese festival</a:t>
            </a:r>
            <a:r>
              <a:rPr lang="en-US" altLang="zh-CN" sz="2400" i="1" dirty="0">
                <a:solidFill>
                  <a:srgbClr val="FF0000"/>
                </a:solidFill>
                <a:latin typeface="Calibri" pitchFamily="34" charset="0"/>
                <a:cs typeface="Calibri" pitchFamily="34" charset="0"/>
                <a:sym typeface="Calibri" pitchFamily="34" charset="0"/>
              </a:rPr>
              <a:t>, we all get together in my</a:t>
            </a:r>
            <a:r>
              <a:rPr lang="zh-CN" altLang="en-US" sz="2400" i="1" dirty="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grandparents’ </a:t>
            </a:r>
            <a:r>
              <a:rPr lang="en-US" altLang="zh-CN" sz="2400" i="1" dirty="0" smtClean="0">
                <a:solidFill>
                  <a:srgbClr val="FF0000"/>
                </a:solidFill>
                <a:latin typeface="Calibri" pitchFamily="34" charset="0"/>
                <a:cs typeface="Calibri" pitchFamily="34" charset="0"/>
                <a:sym typeface="Calibri" pitchFamily="34" charset="0"/>
              </a:rPr>
              <a:t>house</a:t>
            </a:r>
            <a:r>
              <a:rPr lang="en-US" altLang="zh-CN" sz="2400" i="1" dirty="0">
                <a:solidFill>
                  <a:srgbClr val="FF0000"/>
                </a:solidFill>
                <a:latin typeface="Calibri" pitchFamily="34" charset="0"/>
                <a:cs typeface="Calibri" pitchFamily="34" charset="0"/>
                <a:sym typeface="Calibri" pitchFamily="34" charset="0"/>
              </a:rPr>
              <a:t>. </a:t>
            </a:r>
            <a:endParaRPr lang="zh-CN" altLang="en-US" dirty="0">
              <a:latin typeface="Arial" pitchFamily="34" charset="0"/>
            </a:endParaRPr>
          </a:p>
        </p:txBody>
      </p:sp>
      <p:pic>
        <p:nvPicPr>
          <p:cNvPr id="35847"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30732" name="矩形 12"/>
          <p:cNvSpPr>
            <a:spLocks noChangeArrowheads="1"/>
          </p:cNvSpPr>
          <p:nvPr/>
        </p:nvSpPr>
        <p:spPr bwMode="auto">
          <a:xfrm>
            <a:off x="1143000" y="2928938"/>
            <a:ext cx="6429375" cy="830262"/>
          </a:xfrm>
          <a:prstGeom prst="rect">
            <a:avLst/>
          </a:prstGeom>
          <a:noFill/>
          <a:ln w="9525">
            <a:noFill/>
            <a:miter lim="800000"/>
            <a:headEnd/>
            <a:tailEnd/>
          </a:ln>
        </p:spPr>
        <p:txBody>
          <a:bodyPr>
            <a:spAutoFit/>
          </a:bodyPr>
          <a:lstStyle/>
          <a:p>
            <a:pPr>
              <a:buFont typeface="Arial" charset="0"/>
              <a:buNone/>
              <a:defRPr/>
            </a:pPr>
            <a:r>
              <a:rPr lang="en-US" altLang="zh-CN" sz="2400" dirty="0">
                <a:solidFill>
                  <a:srgbClr val="000000"/>
                </a:solidFill>
                <a:latin typeface="+mn-lt"/>
                <a:ea typeface="宋体" charset="-122"/>
                <a:sym typeface="Wingdings" pitchFamily="2" charset="2"/>
              </a:rPr>
              <a:t>1</a:t>
            </a:r>
            <a:r>
              <a:rPr lang="en-US" altLang="zh-CN" sz="2400" dirty="0">
                <a:solidFill>
                  <a:srgbClr val="000000"/>
                </a:solidFill>
                <a:ea typeface="宋体" charset="-122"/>
                <a:sym typeface="Wingdings" pitchFamily="2" charset="2"/>
              </a:rPr>
              <a:t> </a:t>
            </a:r>
            <a:r>
              <a:rPr lang="en-US" altLang="zh-CN" sz="2400" dirty="0">
                <a:solidFill>
                  <a:srgbClr val="000000"/>
                </a:solidFill>
                <a:latin typeface="Calibri" pitchFamily="34" charset="0"/>
                <a:ea typeface="宋体" charset="-122"/>
                <a:sym typeface="Calibri" pitchFamily="34" charset="0"/>
              </a:rPr>
              <a:t>Which do you know better: your mother’s or</a:t>
            </a:r>
            <a:endParaRPr lang="zh-CN" altLang="en-US" sz="2400" dirty="0">
              <a:solidFill>
                <a:srgbClr val="000000"/>
              </a:solidFill>
              <a:latin typeface="Calibri" pitchFamily="34" charset="0"/>
              <a:ea typeface="宋体" charset="-122"/>
              <a:sym typeface="Calibri" pitchFamily="34" charset="0"/>
            </a:endParaRPr>
          </a:p>
          <a:p>
            <a:pPr>
              <a:buFont typeface="Arial" charset="0"/>
              <a:buNone/>
              <a:defRPr/>
            </a:pPr>
            <a:r>
              <a:rPr lang="en-US" altLang="zh-CN" sz="2400" dirty="0">
                <a:solidFill>
                  <a:srgbClr val="000000"/>
                </a:solidFill>
                <a:latin typeface="Calibri" pitchFamily="34" charset="0"/>
                <a:ea typeface="宋体" charset="-122"/>
                <a:sym typeface="Calibri" pitchFamily="34" charset="0"/>
              </a:rPr>
              <a:t>    your father’s side of the family?</a:t>
            </a:r>
            <a:endParaRPr lang="zh-CN" altLang="en-US" sz="2400" dirty="0">
              <a:solidFill>
                <a:srgbClr val="000000"/>
              </a:solidFill>
              <a:latin typeface="Calibri" pitchFamily="34" charset="0"/>
              <a:ea typeface="宋体" charset="-122"/>
              <a:sym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32">
                                            <p:txEl>
                                              <p:pRg st="0" end="0"/>
                                            </p:txEl>
                                          </p:spTgt>
                                        </p:tgtEl>
                                        <p:attrNameLst>
                                          <p:attrName>style.visibility</p:attrName>
                                        </p:attrNameLst>
                                      </p:cBhvr>
                                      <p:to>
                                        <p:strVal val="visible"/>
                                      </p:to>
                                    </p:set>
                                    <p:animEffect transition="in" filter="fade">
                                      <p:cBhvr>
                                        <p:cTn id="12" dur="2000"/>
                                        <p:tgtEl>
                                          <p:spTgt spid="3073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732">
                                            <p:txEl>
                                              <p:pRg st="1" end="1"/>
                                            </p:txEl>
                                          </p:spTgt>
                                        </p:tgtEl>
                                        <p:attrNameLst>
                                          <p:attrName>style.visibility</p:attrName>
                                        </p:attrNameLst>
                                      </p:cBhvr>
                                      <p:to>
                                        <p:strVal val="visible"/>
                                      </p:to>
                                    </p:set>
                                    <p:animEffect transition="in" filter="fade">
                                      <p:cBhvr>
                                        <p:cTn id="15" dur="2000"/>
                                        <p:tgtEl>
                                          <p:spTgt spid="3073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0730">
                                            <p:txEl>
                                              <p:pRg st="0" end="0"/>
                                            </p:txEl>
                                          </p:spTgt>
                                        </p:tgtEl>
                                        <p:attrNameLst>
                                          <p:attrName>style.visibility</p:attrName>
                                        </p:attrNameLst>
                                      </p:cBhvr>
                                      <p:to>
                                        <p:strVal val="visible"/>
                                      </p:to>
                                    </p:set>
                                    <p:animEffect transition="in" filter="slide(fromBottom)">
                                      <p:cBhvr>
                                        <p:cTn id="20" dur="500"/>
                                        <p:tgtEl>
                                          <p:spTgt spid="307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36867" name="组合 26"/>
          <p:cNvGrpSpPr>
            <a:grpSpLocks/>
          </p:cNvGrpSpPr>
          <p:nvPr/>
        </p:nvGrpSpPr>
        <p:grpSpPr bwMode="auto">
          <a:xfrm>
            <a:off x="785813" y="2428875"/>
            <a:ext cx="7072312" cy="500063"/>
            <a:chOff x="0" y="0"/>
            <a:chExt cx="7072362" cy="500066"/>
          </a:xfrm>
        </p:grpSpPr>
        <p:sp>
          <p:nvSpPr>
            <p:cNvPr id="36877"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36878" name="TextBox 10"/>
            <p:cNvSpPr>
              <a:spLocks noChangeArrowheads="1"/>
            </p:cNvSpPr>
            <p:nvPr/>
          </p:nvSpPr>
          <p:spPr bwMode="auto">
            <a:xfrm>
              <a:off x="357190" y="38401"/>
              <a:ext cx="6715172" cy="461665"/>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latin typeface="Arial Unicode MS" pitchFamily="34" charset="-122"/>
                  <a:ea typeface="Arial Unicode MS" pitchFamily="34" charset="-122"/>
                  <a:cs typeface="Arial Unicode MS" pitchFamily="34" charset="-122"/>
                  <a:sym typeface="Calibri" pitchFamily="34" charset="0"/>
                </a:rPr>
                <a:t>Work in pairs and answer the questions.</a:t>
              </a:r>
              <a:endParaRPr lang="zh-CN" altLang="en-US" sz="2400">
                <a:solidFill>
                  <a:srgbClr val="000000"/>
                </a:solidFill>
                <a:latin typeface="Arial Unicode MS" pitchFamily="34" charset="-122"/>
                <a:ea typeface="Arial Unicode MS" pitchFamily="34" charset="-122"/>
                <a:cs typeface="Arial Unicode MS" pitchFamily="34" charset="-122"/>
                <a:sym typeface="Arial" charset="0"/>
              </a:endParaRPr>
            </a:p>
          </p:txBody>
        </p:sp>
      </p:grpSp>
      <p:sp>
        <p:nvSpPr>
          <p:cNvPr id="36868" name="TextBox 6"/>
          <p:cNvSpPr>
            <a:spLocks noChangeArrowheads="1"/>
          </p:cNvSpPr>
          <p:nvPr/>
        </p:nvSpPr>
        <p:spPr bwMode="auto">
          <a:xfrm>
            <a:off x="714375" y="1214438"/>
            <a:ext cx="18907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Listening</a:t>
            </a:r>
            <a:endParaRPr lang="zh-CN" altLang="en-US" sz="3200" b="1" u="sng">
              <a:solidFill>
                <a:srgbClr val="31859B"/>
              </a:solidFill>
              <a:latin typeface="Calibri" pitchFamily="34" charset="0"/>
              <a:sym typeface="宋体" pitchFamily="2" charset="-122"/>
            </a:endParaRPr>
          </a:p>
        </p:txBody>
      </p:sp>
      <p:grpSp>
        <p:nvGrpSpPr>
          <p:cNvPr id="36869" name="组合 12"/>
          <p:cNvGrpSpPr>
            <a:grpSpLocks/>
          </p:cNvGrpSpPr>
          <p:nvPr/>
        </p:nvGrpSpPr>
        <p:grpSpPr bwMode="auto">
          <a:xfrm>
            <a:off x="714375" y="1785938"/>
            <a:ext cx="3929063" cy="554037"/>
            <a:chOff x="0" y="0"/>
            <a:chExt cx="3929090" cy="553998"/>
          </a:xfrm>
        </p:grpSpPr>
        <p:sp>
          <p:nvSpPr>
            <p:cNvPr id="36875"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a:solidFill>
                    <a:srgbClr val="31859B"/>
                  </a:solidFill>
                  <a:latin typeface="Calibri" pitchFamily="34" charset="0"/>
                  <a:sym typeface="Calibri" pitchFamily="34" charset="0"/>
                </a:rPr>
                <a:t>BEFORE</a:t>
              </a:r>
              <a:r>
                <a:rPr lang="en-US" altLang="zh-CN" sz="3000" b="1">
                  <a:solidFill>
                    <a:srgbClr val="000000"/>
                  </a:solidFill>
                  <a:latin typeface="Calibri" pitchFamily="34" charset="0"/>
                  <a:sym typeface="Calibri" pitchFamily="34" charset="0"/>
                </a:rPr>
                <a:t>    you listen</a:t>
              </a:r>
              <a:endParaRPr lang="zh-CN" altLang="en-US" sz="3000" b="1">
                <a:solidFill>
                  <a:srgbClr val="000000"/>
                </a:solidFill>
                <a:latin typeface="Calibri" pitchFamily="34" charset="0"/>
                <a:sym typeface="宋体" pitchFamily="2" charset="-122"/>
              </a:endParaRPr>
            </a:p>
          </p:txBody>
        </p:sp>
        <p:sp>
          <p:nvSpPr>
            <p:cNvPr id="36876" name="直角三角形 8"/>
            <p:cNvSpPr>
              <a:spLocks noChangeArrowheads="1"/>
            </p:cNvSpPr>
            <p:nvPr/>
          </p:nvSpPr>
          <p:spPr bwMode="auto">
            <a:xfrm rot="-8045169">
              <a:off x="1359103"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31859B"/>
                </a:solidFill>
                <a:latin typeface="宋体" pitchFamily="2" charset="-122"/>
                <a:sym typeface="宋体" pitchFamily="2" charset="-122"/>
              </a:endParaRPr>
            </a:p>
          </p:txBody>
        </p:sp>
      </p:grpSp>
      <p:sp>
        <p:nvSpPr>
          <p:cNvPr id="31754" name="矩形 13"/>
          <p:cNvSpPr>
            <a:spLocks noChangeArrowheads="1"/>
          </p:cNvSpPr>
          <p:nvPr/>
        </p:nvSpPr>
        <p:spPr bwMode="auto">
          <a:xfrm>
            <a:off x="1428750" y="3371850"/>
            <a:ext cx="6500813" cy="1200150"/>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My grandparents were doctors before they</a:t>
            </a:r>
            <a:endParaRPr lang="zh-CN" altLang="en-US" sz="2400" i="1">
              <a:solidFill>
                <a:srgbClr val="FF0000"/>
              </a:solidFill>
              <a:latin typeface="Calibri" pitchFamily="34" charset="0"/>
              <a:sym typeface="Calibri" pitchFamily="34" charset="0"/>
            </a:endParaRPr>
          </a:p>
          <a:p>
            <a:pPr>
              <a:buFont typeface="Arial" charset="0"/>
              <a:buNone/>
            </a:pPr>
            <a:r>
              <a:rPr lang="en-US" altLang="zh-CN" sz="2400" i="1">
                <a:solidFill>
                  <a:srgbClr val="FF0000"/>
                </a:solidFill>
                <a:latin typeface="Calibri" pitchFamily="34" charset="0"/>
                <a:sym typeface="Calibri" pitchFamily="34" charset="0"/>
              </a:rPr>
              <a:t>retired. Their three children and their spouses</a:t>
            </a:r>
            <a:endParaRPr lang="zh-CN" altLang="en-US" sz="2400" i="1">
              <a:solidFill>
                <a:srgbClr val="FF0000"/>
              </a:solidFill>
              <a:latin typeface="Calibri" pitchFamily="34" charset="0"/>
              <a:sym typeface="Calibri" pitchFamily="34" charset="0"/>
            </a:endParaRPr>
          </a:p>
          <a:p>
            <a:pPr>
              <a:buFont typeface="Arial" charset="0"/>
              <a:buNone/>
            </a:pPr>
            <a:r>
              <a:rPr lang="en-US" altLang="zh-CN" sz="2400" i="1">
                <a:solidFill>
                  <a:srgbClr val="FF0000"/>
                </a:solidFill>
                <a:latin typeface="Calibri" pitchFamily="34" charset="0"/>
                <a:sym typeface="Calibri" pitchFamily="34" charset="0"/>
              </a:rPr>
              <a:t>are all doing medicine-related work.</a:t>
            </a:r>
            <a:endParaRPr lang="zh-CN" altLang="en-US"/>
          </a:p>
        </p:txBody>
      </p:sp>
      <p:sp>
        <p:nvSpPr>
          <p:cNvPr id="31756" name="矩形 12"/>
          <p:cNvSpPr>
            <a:spLocks noChangeArrowheads="1"/>
          </p:cNvSpPr>
          <p:nvPr/>
        </p:nvSpPr>
        <p:spPr bwMode="auto">
          <a:xfrm>
            <a:off x="1143000" y="2928938"/>
            <a:ext cx="6572250" cy="461962"/>
          </a:xfrm>
          <a:prstGeom prst="rect">
            <a:avLst/>
          </a:prstGeom>
          <a:noFill/>
          <a:ln w="9525">
            <a:noFill/>
            <a:miter lim="800000"/>
            <a:headEnd/>
            <a:tailEnd/>
          </a:ln>
        </p:spPr>
        <p:txBody>
          <a:bodyPr>
            <a:spAutoFit/>
          </a:bodyPr>
          <a:lstStyle/>
          <a:p>
            <a:pPr>
              <a:buFont typeface="Arial" charset="0"/>
              <a:buNone/>
              <a:defRPr/>
            </a:pPr>
            <a:r>
              <a:rPr lang="en-US" altLang="zh-CN" sz="2400" dirty="0">
                <a:solidFill>
                  <a:srgbClr val="000000"/>
                </a:solidFill>
                <a:latin typeface="+mn-lt"/>
                <a:ea typeface="宋体" charset="-122"/>
                <a:sym typeface="Wingdings" pitchFamily="2" charset="2"/>
              </a:rPr>
              <a:t>2</a:t>
            </a:r>
            <a:r>
              <a:rPr lang="en-US" altLang="zh-CN" sz="2400" dirty="0">
                <a:solidFill>
                  <a:srgbClr val="000000"/>
                </a:solidFill>
                <a:ea typeface="宋体" charset="-122"/>
                <a:sym typeface="Wingdings" pitchFamily="2" charset="2"/>
              </a:rPr>
              <a:t> </a:t>
            </a:r>
            <a:r>
              <a:rPr lang="en-US" altLang="zh-CN" sz="2400" dirty="0">
                <a:solidFill>
                  <a:srgbClr val="000000"/>
                </a:solidFill>
                <a:latin typeface="Calibri" pitchFamily="34" charset="0"/>
                <a:ea typeface="宋体" charset="-122"/>
                <a:sym typeface="Calibri" pitchFamily="34" charset="0"/>
              </a:rPr>
              <a:t>What types of job do most of your relatives</a:t>
            </a:r>
            <a:r>
              <a:rPr lang="zh-CN" altLang="en-US" sz="2400" dirty="0">
                <a:solidFill>
                  <a:srgbClr val="000000"/>
                </a:solidFill>
                <a:latin typeface="Calibri" pitchFamily="34" charset="0"/>
                <a:ea typeface="宋体" charset="-122"/>
                <a:sym typeface="Calibri" pitchFamily="34" charset="0"/>
              </a:rPr>
              <a:t> </a:t>
            </a:r>
            <a:r>
              <a:rPr lang="en-US" altLang="zh-CN" sz="2400" dirty="0">
                <a:solidFill>
                  <a:srgbClr val="000000"/>
                </a:solidFill>
                <a:latin typeface="Calibri" pitchFamily="34" charset="0"/>
                <a:ea typeface="宋体" charset="-122"/>
                <a:sym typeface="Calibri" pitchFamily="34" charset="0"/>
              </a:rPr>
              <a:t>do?</a:t>
            </a:r>
            <a:endParaRPr lang="zh-CN" altLang="en-US" sz="2400" dirty="0">
              <a:solidFill>
                <a:srgbClr val="000000"/>
              </a:solidFill>
              <a:latin typeface="Calibri" pitchFamily="34" charset="0"/>
              <a:ea typeface="宋体" charset="-122"/>
              <a:sym typeface="宋体" charset="-122"/>
            </a:endParaRPr>
          </a:p>
        </p:txBody>
      </p:sp>
      <p:pic>
        <p:nvPicPr>
          <p:cNvPr id="36872"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3" name="矩形 13"/>
          <p:cNvSpPr>
            <a:spLocks noChangeArrowheads="1"/>
          </p:cNvSpPr>
          <p:nvPr/>
        </p:nvSpPr>
        <p:spPr bwMode="auto">
          <a:xfrm>
            <a:off x="1428750" y="4943475"/>
            <a:ext cx="6072188" cy="1200150"/>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I have a small family. There are three people</a:t>
            </a:r>
            <a:r>
              <a:rPr lang="zh-CN" altLang="en-US" sz="2400" i="1">
                <a:solidFill>
                  <a:srgbClr val="FF0000"/>
                </a:solidFill>
                <a:latin typeface="Calibri" pitchFamily="34" charset="0"/>
                <a:sym typeface="Calibri" pitchFamily="34" charset="0"/>
              </a:rPr>
              <a:t> </a:t>
            </a:r>
            <a:r>
              <a:rPr lang="en-US" altLang="zh-CN" sz="2400" i="1">
                <a:solidFill>
                  <a:srgbClr val="FF0000"/>
                </a:solidFill>
                <a:latin typeface="Calibri" pitchFamily="34" charset="0"/>
                <a:sym typeface="Calibri" pitchFamily="34" charset="0"/>
              </a:rPr>
              <a:t>in my family, my parents and I. It’s a typical</a:t>
            </a:r>
            <a:r>
              <a:rPr lang="zh-CN" altLang="en-US" sz="2400" i="1">
                <a:solidFill>
                  <a:srgbClr val="FF0000"/>
                </a:solidFill>
                <a:latin typeface="Calibri" pitchFamily="34" charset="0"/>
                <a:sym typeface="Calibri" pitchFamily="34" charset="0"/>
              </a:rPr>
              <a:t> </a:t>
            </a:r>
            <a:r>
              <a:rPr lang="en-US" altLang="zh-CN" sz="2400" i="1">
                <a:solidFill>
                  <a:srgbClr val="FF0000"/>
                </a:solidFill>
                <a:latin typeface="Calibri" pitchFamily="34" charset="0"/>
                <a:sym typeface="Calibri" pitchFamily="34" charset="0"/>
              </a:rPr>
              <a:t>nuclear family.</a:t>
            </a:r>
            <a:endParaRPr lang="zh-CN" altLang="en-US"/>
          </a:p>
        </p:txBody>
      </p:sp>
      <p:sp>
        <p:nvSpPr>
          <p:cNvPr id="14" name="矩形 12"/>
          <p:cNvSpPr>
            <a:spLocks noChangeArrowheads="1"/>
          </p:cNvSpPr>
          <p:nvPr/>
        </p:nvSpPr>
        <p:spPr bwMode="auto">
          <a:xfrm>
            <a:off x="1143000" y="4538663"/>
            <a:ext cx="7286625" cy="461962"/>
          </a:xfrm>
          <a:prstGeom prst="rect">
            <a:avLst/>
          </a:prstGeom>
          <a:noFill/>
          <a:ln w="9525">
            <a:noFill/>
            <a:miter lim="800000"/>
            <a:headEnd/>
            <a:tailEnd/>
          </a:ln>
        </p:spPr>
        <p:txBody>
          <a:bodyPr>
            <a:spAutoFit/>
          </a:bodyPr>
          <a:lstStyle/>
          <a:p>
            <a:pPr>
              <a:buFont typeface="Arial" charset="0"/>
              <a:buNone/>
              <a:defRPr/>
            </a:pPr>
            <a:r>
              <a:rPr lang="en-US" altLang="zh-CN" sz="2400" dirty="0">
                <a:solidFill>
                  <a:srgbClr val="000000"/>
                </a:solidFill>
                <a:latin typeface="+mn-lt"/>
                <a:ea typeface="宋体" charset="-122"/>
                <a:sym typeface="Wingdings" pitchFamily="2" charset="2"/>
              </a:rPr>
              <a:t>3</a:t>
            </a:r>
            <a:r>
              <a:rPr lang="en-US" altLang="zh-CN" sz="2400" dirty="0">
                <a:solidFill>
                  <a:srgbClr val="000000"/>
                </a:solidFill>
                <a:ea typeface="宋体" charset="-122"/>
                <a:sym typeface="Wingdings" pitchFamily="2" charset="2"/>
              </a:rPr>
              <a:t> </a:t>
            </a:r>
            <a:r>
              <a:rPr lang="en-US" altLang="zh-CN" sz="2400" dirty="0">
                <a:solidFill>
                  <a:srgbClr val="000000"/>
                </a:solidFill>
                <a:latin typeface="Calibri" pitchFamily="34" charset="0"/>
                <a:ea typeface="宋体" charset="-122"/>
                <a:sym typeface="Calibri" pitchFamily="34" charset="0"/>
              </a:rPr>
              <a:t>How many people are there in your immediate</a:t>
            </a:r>
            <a:r>
              <a:rPr lang="zh-CN" altLang="en-US" sz="2400" dirty="0">
                <a:solidFill>
                  <a:srgbClr val="000000"/>
                </a:solidFill>
                <a:latin typeface="Calibri" pitchFamily="34" charset="0"/>
                <a:ea typeface="宋体" charset="-122"/>
                <a:sym typeface="Calibri" pitchFamily="34" charset="0"/>
              </a:rPr>
              <a:t> </a:t>
            </a:r>
            <a:r>
              <a:rPr lang="en-US" altLang="zh-CN" sz="2400" dirty="0">
                <a:solidFill>
                  <a:srgbClr val="000000"/>
                </a:solidFill>
                <a:latin typeface="Calibri" pitchFamily="34" charset="0"/>
                <a:ea typeface="宋体" charset="-122"/>
                <a:sym typeface="Calibri" pitchFamily="34" charset="0"/>
              </a:rPr>
              <a:t>family?</a:t>
            </a:r>
            <a:endParaRPr lang="zh-CN" altLang="en-US" sz="2400" dirty="0">
              <a:solidFill>
                <a:srgbClr val="000000"/>
              </a:solidFill>
              <a:latin typeface="Calibri" pitchFamily="34" charset="0"/>
              <a:ea typeface="宋体" charset="-122"/>
              <a:sym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56">
                                            <p:txEl>
                                              <p:pRg st="0" end="0"/>
                                            </p:txEl>
                                          </p:spTgt>
                                        </p:tgtEl>
                                        <p:attrNameLst>
                                          <p:attrName>style.visibility</p:attrName>
                                        </p:attrNameLst>
                                      </p:cBhvr>
                                      <p:to>
                                        <p:strVal val="visible"/>
                                      </p:to>
                                    </p:set>
                                    <p:animEffect transition="in" filter="fade">
                                      <p:cBhvr>
                                        <p:cTn id="7" dur="2000"/>
                                        <p:tgtEl>
                                          <p:spTgt spid="317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754">
                                            <p:txEl>
                                              <p:pRg st="0" end="0"/>
                                            </p:txEl>
                                          </p:spTgt>
                                        </p:tgtEl>
                                        <p:attrNameLst>
                                          <p:attrName>style.visibility</p:attrName>
                                        </p:attrNameLst>
                                      </p:cBhvr>
                                      <p:to>
                                        <p:strVal val="visible"/>
                                      </p:to>
                                    </p:set>
                                    <p:animEffect transition="in" filter="slide(fromBottom)">
                                      <p:cBhvr>
                                        <p:cTn id="12" dur="500"/>
                                        <p:tgtEl>
                                          <p:spTgt spid="31754">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1754">
                                            <p:txEl>
                                              <p:pRg st="1" end="1"/>
                                            </p:txEl>
                                          </p:spTgt>
                                        </p:tgtEl>
                                        <p:attrNameLst>
                                          <p:attrName>style.visibility</p:attrName>
                                        </p:attrNameLst>
                                      </p:cBhvr>
                                      <p:to>
                                        <p:strVal val="visible"/>
                                      </p:to>
                                    </p:set>
                                    <p:animEffect transition="in" filter="slide(fromBottom)">
                                      <p:cBhvr>
                                        <p:cTn id="15" dur="500"/>
                                        <p:tgtEl>
                                          <p:spTgt spid="31754">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1754">
                                            <p:txEl>
                                              <p:pRg st="2" end="2"/>
                                            </p:txEl>
                                          </p:spTgt>
                                        </p:tgtEl>
                                        <p:attrNameLst>
                                          <p:attrName>style.visibility</p:attrName>
                                        </p:attrNameLst>
                                      </p:cBhvr>
                                      <p:to>
                                        <p:strVal val="visible"/>
                                      </p:to>
                                    </p:set>
                                    <p:animEffect transition="in" filter="slide(fromBottom)">
                                      <p:cBhvr>
                                        <p:cTn id="18" dur="500"/>
                                        <p:tgtEl>
                                          <p:spTgt spid="3175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20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slide(fromBottom)">
                                      <p:cBhvr>
                                        <p:cTn id="2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37891" name="TextBox 6"/>
          <p:cNvSpPr>
            <a:spLocks noChangeArrowheads="1"/>
          </p:cNvSpPr>
          <p:nvPr/>
        </p:nvSpPr>
        <p:spPr bwMode="auto">
          <a:xfrm>
            <a:off x="714375" y="1214438"/>
            <a:ext cx="18907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Listening</a:t>
            </a:r>
            <a:endParaRPr lang="zh-CN" altLang="en-US" sz="3200" b="1" u="sng">
              <a:solidFill>
                <a:srgbClr val="31859B"/>
              </a:solidFill>
              <a:latin typeface="Calibri" pitchFamily="34" charset="0"/>
              <a:sym typeface="宋体" pitchFamily="2" charset="-122"/>
            </a:endParaRPr>
          </a:p>
        </p:txBody>
      </p:sp>
      <p:sp>
        <p:nvSpPr>
          <p:cNvPr id="37892" name="TextBox 7"/>
          <p:cNvSpPr>
            <a:spLocks noChangeArrowheads="1"/>
          </p:cNvSpPr>
          <p:nvPr/>
        </p:nvSpPr>
        <p:spPr bwMode="auto">
          <a:xfrm>
            <a:off x="725488" y="1731963"/>
            <a:ext cx="3929062"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993300"/>
                </a:solidFill>
                <a:latin typeface="Calibri" pitchFamily="34" charset="0"/>
                <a:sym typeface="Calibri" pitchFamily="34" charset="0"/>
              </a:rPr>
              <a:t>Listening skills</a:t>
            </a:r>
            <a:endParaRPr lang="zh-CN" altLang="en-US" sz="3000" b="1">
              <a:solidFill>
                <a:srgbClr val="993300"/>
              </a:solidFill>
              <a:latin typeface="Calibri" pitchFamily="34" charset="0"/>
              <a:sym typeface="宋体" pitchFamily="2" charset="-122"/>
            </a:endParaRPr>
          </a:p>
        </p:txBody>
      </p:sp>
      <p:graphicFrame>
        <p:nvGraphicFramePr>
          <p:cNvPr id="33798" name="Group 6"/>
          <p:cNvGraphicFramePr>
            <a:graphicFrameLocks noGrp="1"/>
          </p:cNvGraphicFramePr>
          <p:nvPr/>
        </p:nvGraphicFramePr>
        <p:xfrm>
          <a:off x="785813" y="2214563"/>
          <a:ext cx="7643812" cy="4358640"/>
        </p:xfrm>
        <a:graphic>
          <a:graphicData uri="http://schemas.openxmlformats.org/drawingml/2006/table">
            <a:tbl>
              <a:tblPr/>
              <a:tblGrid>
                <a:gridCol w="7643812"/>
              </a:tblGrid>
              <a:tr h="310987">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800" b="1" i="0" u="none" strike="noStrike" cap="none" normalizeH="0" baseline="0" dirty="0" smtClean="0">
                          <a:ln>
                            <a:noFill/>
                          </a:ln>
                          <a:solidFill>
                            <a:srgbClr val="FFFFFF"/>
                          </a:solidFill>
                          <a:effectLst/>
                          <a:latin typeface="Calibri" pitchFamily="34" charset="0"/>
                          <a:ea typeface="宋体" pitchFamily="2" charset="-122"/>
                          <a:cs typeface="Calibri" pitchFamily="34" charset="0"/>
                          <a:sym typeface="Calibri" pitchFamily="34" charset="0"/>
                        </a:rPr>
                        <a:t>Additional</a:t>
                      </a:r>
                      <a:r>
                        <a:rPr kumimoji="0" lang="en-US" sz="1600" b="1" i="0" u="none" strike="noStrike" cap="none" normalizeH="0" baseline="0" dirty="0" smtClean="0">
                          <a:ln>
                            <a:noFill/>
                          </a:ln>
                          <a:solidFill>
                            <a:srgbClr val="FFFFFF"/>
                          </a:solidFill>
                          <a:effectLst/>
                          <a:latin typeface="Calibri" pitchFamily="34" charset="0"/>
                          <a:ea typeface="宋体" pitchFamily="2" charset="-122"/>
                          <a:cs typeface="Calibri" pitchFamily="34" charset="0"/>
                          <a:sym typeface="Calibri" pitchFamily="34" charset="0"/>
                        </a:rPr>
                        <a:t> </a:t>
                      </a:r>
                      <a:r>
                        <a:rPr kumimoji="0" lang="en-US" sz="1800" b="1" i="0" u="none" strike="noStrike" cap="none" normalizeH="0" baseline="0" dirty="0" smtClean="0">
                          <a:ln>
                            <a:noFill/>
                          </a:ln>
                          <a:solidFill>
                            <a:srgbClr val="FFFFFF"/>
                          </a:solidFill>
                          <a:effectLst/>
                          <a:latin typeface="Calibri" pitchFamily="34" charset="0"/>
                          <a:ea typeface="宋体" pitchFamily="2" charset="-122"/>
                          <a:sym typeface="宋体" pitchFamily="2" charset="-122"/>
                        </a:rPr>
                        <a:t>Tips</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79646"/>
                    </a:solidFill>
                  </a:tcPr>
                </a:tc>
              </a:tr>
              <a:tr h="348612">
                <a:tc>
                  <a:txBody>
                    <a:bodyPr/>
                    <a:lstStyle/>
                    <a:p>
                      <a:pPr marL="0" marR="0" lvl="0" indent="-358775" algn="l" defTabSz="914400" rtl="0" eaLnBrk="1" fontAlgn="base" latinLnBrk="0" hangingPunct="1">
                        <a:lnSpc>
                          <a:spcPct val="100000"/>
                        </a:lnSpc>
                        <a:spcBef>
                          <a:spcPct val="0"/>
                        </a:spcBef>
                        <a:spcAft>
                          <a:spcPct val="0"/>
                        </a:spcAft>
                        <a:buClrTx/>
                        <a:buSzPct val="130000"/>
                        <a:buFont typeface="Arial" pitchFamily="34" charset="0"/>
                        <a:buNone/>
                        <a:tabLst/>
                        <a:defRPr/>
                      </a:pPr>
                      <a:r>
                        <a:rPr kumimoji="0" lang="en-US" sz="2400" b="1"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Taking notes in a T-chart</a:t>
                      </a:r>
                      <a:endParaRPr kumimoji="0" lang="zh-CN" altLang="en-US" sz="2400" b="1"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CDCCE"/>
                    </a:solidFill>
                  </a:tcPr>
                </a:tc>
              </a:tr>
              <a:tr h="1023942">
                <a:tc>
                  <a:txBody>
                    <a:bodyPr/>
                    <a:lstStyle/>
                    <a:p>
                      <a:pPr marL="0" marR="0" lvl="0" indent="-358775" algn="l" defTabSz="914400" rtl="0" eaLnBrk="1" fontAlgn="base" latinLnBrk="0" hangingPunct="1">
                        <a:lnSpc>
                          <a:spcPct val="100000"/>
                        </a:lnSpc>
                        <a:spcBef>
                          <a:spcPct val="0"/>
                        </a:spcBef>
                        <a:spcAft>
                          <a:spcPct val="0"/>
                        </a:spcAft>
                        <a:buClrTx/>
                        <a:buSzPct val="130000"/>
                        <a:buFont typeface="Arial" pitchFamily="34" charset="0"/>
                        <a:buNone/>
                        <a:tabLst/>
                        <a:defRPr/>
                      </a:pPr>
                      <a:r>
                        <a:rPr kumimoji="0" lang="en-US" sz="2200" b="0" i="0" u="none" strike="noStrike" kern="1200" cap="none" normalizeH="0" baseline="0" dirty="0" smtClean="0">
                          <a:ln>
                            <a:noFill/>
                          </a:ln>
                          <a:solidFill>
                            <a:srgbClr val="000000"/>
                          </a:solidFill>
                          <a:effectLst/>
                          <a:latin typeface="Calibri" pitchFamily="34" charset="0"/>
                          <a:ea typeface="宋体" pitchFamily="2" charset="-122"/>
                          <a:cs typeface="+mn-cs"/>
                          <a:sym typeface="宋体" pitchFamily="2" charset="-122"/>
                        </a:rPr>
                        <a:t>A T-chart is a T-shaped graphic organizer in which information is divided into two columns, each with an appropriate heading, thus allowing its users to conveniently list or examine two ideas or two facets of a topic.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CDCCE"/>
                    </a:solidFill>
                  </a:tcPr>
                </a:tc>
              </a:tr>
              <a:tr h="2071702">
                <a:tc>
                  <a:txBody>
                    <a:bodyPr/>
                    <a:lstStyle/>
                    <a:p>
                      <a:pPr marL="360363" marR="0" lvl="0" indent="-360363" algn="l" defTabSz="914400" rtl="0" eaLnBrk="1" fontAlgn="base" latinLnBrk="0" hangingPunct="1">
                        <a:lnSpc>
                          <a:spcPct val="100000"/>
                        </a:lnSpc>
                        <a:spcBef>
                          <a:spcPct val="0"/>
                        </a:spcBef>
                        <a:spcAft>
                          <a:spcPct val="0"/>
                        </a:spcAft>
                        <a:buClrTx/>
                        <a:buSzPct val="130000"/>
                        <a:buFont typeface="Arial" pitchFamily="34" charset="0"/>
                        <a:buChar char="•"/>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take notes selectively</a:t>
                      </a:r>
                      <a:endParaRPr kumimoji="0" lang="en-US" sz="2200" b="0" i="1"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p>
                      <a:pPr marL="0" marR="0" lvl="0" indent="-358775" algn="l" defTabSz="914400" rtl="0" eaLnBrk="1" fontAlgn="base" latinLnBrk="0" hangingPunct="1">
                        <a:lnSpc>
                          <a:spcPct val="100000"/>
                        </a:lnSpc>
                        <a:spcBef>
                          <a:spcPct val="0"/>
                        </a:spcBef>
                        <a:spcAft>
                          <a:spcPct val="0"/>
                        </a:spcAft>
                        <a:buClrTx/>
                        <a:buSzPct val="130000"/>
                        <a:buFont typeface="Arial" pitchFamily="34" charset="0"/>
                        <a:buChar char="•"/>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take accurate notes</a:t>
                      </a:r>
                      <a:endParaRPr kumimoji="0" lang="en-US" sz="2200" b="0" i="1"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p>
                      <a:pPr marL="0" marR="0" lvl="0" indent="-358775" algn="l" defTabSz="914400" rtl="0" eaLnBrk="1" fontAlgn="base" latinLnBrk="0" hangingPunct="1">
                        <a:lnSpc>
                          <a:spcPct val="100000"/>
                        </a:lnSpc>
                        <a:spcBef>
                          <a:spcPct val="0"/>
                        </a:spcBef>
                        <a:spcAft>
                          <a:spcPct val="0"/>
                        </a:spcAft>
                        <a:buClrTx/>
                        <a:buSzPct val="130000"/>
                        <a:buFont typeface="Arial" pitchFamily="34" charset="0"/>
                        <a:buChar char="•"/>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use abbreviations</a:t>
                      </a:r>
                      <a:endParaRPr kumimoji="0" lang="en-US" sz="2200" b="0" i="1"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p>
                      <a:pPr marL="0" marR="0" lvl="0" indent="-358775" algn="l" defTabSz="914400" rtl="0" eaLnBrk="1" fontAlgn="base" latinLnBrk="0" hangingPunct="1">
                        <a:lnSpc>
                          <a:spcPct val="100000"/>
                        </a:lnSpc>
                        <a:spcBef>
                          <a:spcPct val="0"/>
                        </a:spcBef>
                        <a:spcAft>
                          <a:spcPct val="0"/>
                        </a:spcAft>
                        <a:buClrTx/>
                        <a:buSzPct val="130000"/>
                        <a:buFont typeface="Arial" pitchFamily="34" charset="0"/>
                        <a:buChar char="•"/>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use a skeleton outline and show importance by indenting</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p>
                      <a:pPr marL="0" marR="0" lvl="0" indent="-358775" algn="l" defTabSz="914400" rtl="0" eaLnBrk="1" fontAlgn="base" latinLnBrk="0" hangingPunct="1">
                        <a:lnSpc>
                          <a:spcPct val="100000"/>
                        </a:lnSpc>
                        <a:spcBef>
                          <a:spcPct val="0"/>
                        </a:spcBef>
                        <a:spcAft>
                          <a:spcPct val="0"/>
                        </a:spcAft>
                        <a:buClrTx/>
                        <a:buSzPct val="130000"/>
                        <a:buFont typeface="Arial" pitchFamily="34" charset="0"/>
                        <a:buChar char="•"/>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special care should be taken not to write down the</a:t>
                      </a:r>
                    </a:p>
                    <a:p>
                      <a:pPr marL="0" marR="0" lvl="0" indent="-358775" algn="l" defTabSz="914400" rtl="0" eaLnBrk="1" fontAlgn="base" latinLnBrk="0" hangingPunct="1">
                        <a:lnSpc>
                          <a:spcPct val="100000"/>
                        </a:lnSpc>
                        <a:spcBef>
                          <a:spcPct val="0"/>
                        </a:spcBef>
                        <a:spcAft>
                          <a:spcPct val="0"/>
                        </a:spcAft>
                        <a:buClrTx/>
                        <a:buSzPct val="130000"/>
                        <a:buFont typeface="Arial" pitchFamily="34" charset="0"/>
                        <a:buNone/>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      information in the wrong column</a:t>
                      </a:r>
                      <a:endParaRPr kumimoji="0" lang="en-US" sz="2200" b="0" i="1"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CDCCE"/>
                    </a:solidFill>
                  </a:tcPr>
                </a:tc>
              </a:tr>
            </a:tbl>
          </a:graphicData>
        </a:graphic>
      </p:graphicFrame>
      <p:pic>
        <p:nvPicPr>
          <p:cNvPr id="37905"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5"/>
          <p:cNvGrpSpPr>
            <a:grpSpLocks/>
          </p:cNvGrpSpPr>
          <p:nvPr/>
        </p:nvGrpSpPr>
        <p:grpSpPr bwMode="auto">
          <a:xfrm>
            <a:off x="2000250" y="4786313"/>
            <a:ext cx="5000625" cy="857250"/>
            <a:chOff x="0" y="0"/>
            <a:chExt cx="4643470" cy="593485"/>
          </a:xfrm>
        </p:grpSpPr>
        <p:sp>
          <p:nvSpPr>
            <p:cNvPr id="15374" name="矩形 46"/>
            <p:cNvSpPr>
              <a:spLocks noChangeArrowheads="1"/>
            </p:cNvSpPr>
            <p:nvPr/>
          </p:nvSpPr>
          <p:spPr bwMode="auto">
            <a:xfrm>
              <a:off x="615400" y="0"/>
              <a:ext cx="4028070" cy="593485"/>
            </a:xfrm>
            <a:prstGeom prst="rect">
              <a:avLst/>
            </a:prstGeom>
            <a:solidFill>
              <a:srgbClr val="FBD4B4"/>
            </a:solidFill>
            <a:ln w="25400">
              <a:solidFill>
                <a:srgbClr val="FBD4B4"/>
              </a:solidFill>
              <a:miter lim="800000"/>
              <a:headEnd/>
              <a:tailEnd/>
            </a:ln>
          </p:spPr>
          <p:txBody>
            <a:bodyPr anchor="ctr"/>
            <a:lstStyle/>
            <a:p>
              <a:pPr>
                <a:buFont typeface="Arial" charset="0"/>
                <a:buNone/>
              </a:pPr>
              <a:r>
                <a:rPr lang="en-US" altLang="zh-CN" sz="2800">
                  <a:latin typeface="Calibri" pitchFamily="34" charset="0"/>
                  <a:sym typeface="Calibri" pitchFamily="34" charset="0"/>
                </a:rPr>
                <a:t>create a new identity in a</a:t>
              </a:r>
            </a:p>
            <a:p>
              <a:pPr>
                <a:buFont typeface="Arial" charset="0"/>
                <a:buNone/>
              </a:pPr>
              <a:r>
                <a:rPr lang="en-US" altLang="zh-CN" sz="2800">
                  <a:latin typeface="Calibri" pitchFamily="34" charset="0"/>
                  <a:sym typeface="Calibri" pitchFamily="34" charset="0"/>
                </a:rPr>
                <a:t>computer game</a:t>
              </a:r>
              <a:endParaRPr lang="zh-CN" altLang="en-US"/>
            </a:p>
          </p:txBody>
        </p:sp>
        <p:sp>
          <p:nvSpPr>
            <p:cNvPr id="15375" name="矩形 48"/>
            <p:cNvSpPr>
              <a:spLocks noChangeArrowheads="1"/>
            </p:cNvSpPr>
            <p:nvPr/>
          </p:nvSpPr>
          <p:spPr bwMode="auto">
            <a:xfrm>
              <a:off x="0" y="0"/>
              <a:ext cx="615400" cy="593485"/>
            </a:xfrm>
            <a:prstGeom prst="rect">
              <a:avLst/>
            </a:prstGeom>
            <a:solidFill>
              <a:schemeClr val="bg1"/>
            </a:solidFill>
            <a:ln w="25400">
              <a:solidFill>
                <a:srgbClr val="FABF8E"/>
              </a:solidFill>
              <a:miter lim="800000"/>
              <a:headEnd/>
              <a:tailEnd/>
            </a:ln>
          </p:spPr>
          <p:txBody>
            <a:bodyPr anchor="ctr"/>
            <a:lstStyle/>
            <a:p>
              <a:pPr algn="ctr">
                <a:buFont typeface="Arial" charset="0"/>
                <a:buNone/>
              </a:pPr>
              <a:r>
                <a:rPr lang="en-US" altLang="zh-CN" sz="2400">
                  <a:latin typeface="Calibri" pitchFamily="34" charset="0"/>
                  <a:sym typeface="Calibri" pitchFamily="34" charset="0"/>
                </a:rPr>
                <a:t>4</a:t>
              </a:r>
              <a:endParaRPr lang="zh-CN" altLang="en-US" sz="2400">
                <a:latin typeface="宋体" pitchFamily="2" charset="-122"/>
                <a:sym typeface="宋体" pitchFamily="2" charset="-122"/>
              </a:endParaRPr>
            </a:p>
          </p:txBody>
        </p:sp>
      </p:grpSp>
      <p:sp>
        <p:nvSpPr>
          <p:cNvPr id="15363" name="矩形 3"/>
          <p:cNvSpPr>
            <a:spLocks noChangeArrowheads="1"/>
          </p:cNvSpPr>
          <p:nvPr/>
        </p:nvSpPr>
        <p:spPr bwMode="auto">
          <a:xfrm>
            <a:off x="0" y="0"/>
            <a:ext cx="9144000" cy="1143000"/>
          </a:xfrm>
          <a:prstGeom prst="rect">
            <a:avLst/>
          </a:prstGeom>
          <a:solidFill>
            <a:srgbClr val="FABF8E"/>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Learning objectives</a:t>
            </a:r>
            <a:endParaRPr lang="zh-CN" altLang="en-US" sz="4800" b="1">
              <a:latin typeface="Calibri" pitchFamily="34" charset="0"/>
              <a:ea typeface="微软雅黑" pitchFamily="34" charset="-122"/>
              <a:sym typeface="Calibri" pitchFamily="34" charset="0"/>
            </a:endParaRPr>
          </a:p>
        </p:txBody>
      </p:sp>
      <p:grpSp>
        <p:nvGrpSpPr>
          <p:cNvPr id="3" name="组合 34"/>
          <p:cNvGrpSpPr>
            <a:grpSpLocks/>
          </p:cNvGrpSpPr>
          <p:nvPr/>
        </p:nvGrpSpPr>
        <p:grpSpPr bwMode="auto">
          <a:xfrm>
            <a:off x="2000250" y="1785938"/>
            <a:ext cx="5000625" cy="857250"/>
            <a:chOff x="0" y="0"/>
            <a:chExt cx="4643470" cy="593485"/>
          </a:xfrm>
        </p:grpSpPr>
        <p:sp>
          <p:nvSpPr>
            <p:cNvPr id="15372" name="矩形 30"/>
            <p:cNvSpPr>
              <a:spLocks noChangeArrowheads="1"/>
            </p:cNvSpPr>
            <p:nvPr/>
          </p:nvSpPr>
          <p:spPr bwMode="auto">
            <a:xfrm>
              <a:off x="615400" y="0"/>
              <a:ext cx="4028070" cy="593485"/>
            </a:xfrm>
            <a:prstGeom prst="rect">
              <a:avLst/>
            </a:prstGeom>
            <a:solidFill>
              <a:srgbClr val="FBD4B4"/>
            </a:solidFill>
            <a:ln w="25400">
              <a:solidFill>
                <a:srgbClr val="FBD4B4"/>
              </a:solidFill>
              <a:miter lim="800000"/>
              <a:headEnd/>
              <a:tailEnd/>
            </a:ln>
          </p:spPr>
          <p:txBody>
            <a:bodyPr anchor="ctr"/>
            <a:lstStyle/>
            <a:p>
              <a:pPr>
                <a:buFont typeface="Arial" charset="0"/>
                <a:buNone/>
              </a:pPr>
              <a:r>
                <a:rPr lang="en-US" altLang="zh-CN" sz="2800">
                  <a:latin typeface="Calibri" pitchFamily="34" charset="0"/>
                  <a:sym typeface="Calibri" pitchFamily="34" charset="0"/>
                </a:rPr>
                <a:t>talk about your family</a:t>
              </a:r>
              <a:endParaRPr lang="zh-CN" altLang="en-US"/>
            </a:p>
          </p:txBody>
        </p:sp>
        <p:sp>
          <p:nvSpPr>
            <p:cNvPr id="15373" name="矩形 32"/>
            <p:cNvSpPr>
              <a:spLocks noChangeArrowheads="1"/>
            </p:cNvSpPr>
            <p:nvPr/>
          </p:nvSpPr>
          <p:spPr bwMode="auto">
            <a:xfrm>
              <a:off x="0" y="0"/>
              <a:ext cx="615400" cy="593485"/>
            </a:xfrm>
            <a:prstGeom prst="rect">
              <a:avLst/>
            </a:prstGeom>
            <a:solidFill>
              <a:schemeClr val="bg1"/>
            </a:solidFill>
            <a:ln w="25400">
              <a:solidFill>
                <a:srgbClr val="FABF8E"/>
              </a:solidFill>
              <a:miter lim="800000"/>
              <a:headEnd/>
              <a:tailEnd/>
            </a:ln>
          </p:spPr>
          <p:txBody>
            <a:bodyPr anchor="ctr"/>
            <a:lstStyle/>
            <a:p>
              <a:pPr algn="ctr">
                <a:buFont typeface="Arial" charset="0"/>
                <a:buNone/>
              </a:pPr>
              <a:r>
                <a:rPr lang="en-US" altLang="zh-CN" sz="2400">
                  <a:latin typeface="Calibri" pitchFamily="34" charset="0"/>
                  <a:sym typeface="Calibri" pitchFamily="34" charset="0"/>
                </a:rPr>
                <a:t>1</a:t>
              </a:r>
              <a:endParaRPr lang="zh-CN" altLang="en-US" sz="2400">
                <a:latin typeface="宋体" pitchFamily="2" charset="-122"/>
                <a:sym typeface="宋体" pitchFamily="2" charset="-122"/>
              </a:endParaRPr>
            </a:p>
          </p:txBody>
        </p:sp>
      </p:grpSp>
      <p:grpSp>
        <p:nvGrpSpPr>
          <p:cNvPr id="4" name="组合 35"/>
          <p:cNvGrpSpPr>
            <a:grpSpLocks/>
          </p:cNvGrpSpPr>
          <p:nvPr/>
        </p:nvGrpSpPr>
        <p:grpSpPr bwMode="auto">
          <a:xfrm>
            <a:off x="2000250" y="2786063"/>
            <a:ext cx="5000625" cy="857250"/>
            <a:chOff x="0" y="0"/>
            <a:chExt cx="4643470" cy="593485"/>
          </a:xfrm>
        </p:grpSpPr>
        <p:sp>
          <p:nvSpPr>
            <p:cNvPr id="15370" name="矩形 37"/>
            <p:cNvSpPr>
              <a:spLocks noChangeArrowheads="1"/>
            </p:cNvSpPr>
            <p:nvPr/>
          </p:nvSpPr>
          <p:spPr bwMode="auto">
            <a:xfrm>
              <a:off x="615400" y="0"/>
              <a:ext cx="4028070" cy="593485"/>
            </a:xfrm>
            <a:prstGeom prst="rect">
              <a:avLst/>
            </a:prstGeom>
            <a:solidFill>
              <a:srgbClr val="FBD4B4"/>
            </a:solidFill>
            <a:ln w="25400">
              <a:solidFill>
                <a:srgbClr val="FBD4B4"/>
              </a:solidFill>
              <a:miter lim="800000"/>
              <a:headEnd/>
              <a:tailEnd/>
            </a:ln>
          </p:spPr>
          <p:txBody>
            <a:bodyPr anchor="ctr"/>
            <a:lstStyle/>
            <a:p>
              <a:pPr>
                <a:buFont typeface="Arial" charset="0"/>
                <a:buNone/>
              </a:pPr>
              <a:endParaRPr lang="zh-CN" altLang="en-US" sz="2800">
                <a:latin typeface="Calibri" pitchFamily="34" charset="0"/>
                <a:sym typeface="Calibri" pitchFamily="34" charset="0"/>
              </a:endParaRPr>
            </a:p>
            <a:p>
              <a:pPr>
                <a:buFont typeface="Arial" charset="0"/>
                <a:buNone/>
              </a:pPr>
              <a:r>
                <a:rPr lang="en-US" altLang="zh-CN" sz="2800">
                  <a:latin typeface="Calibri" pitchFamily="34" charset="0"/>
                  <a:sym typeface="Calibri" pitchFamily="34" charset="0"/>
                </a:rPr>
                <a:t>take notes in a T-chart</a:t>
              </a:r>
              <a:endParaRPr lang="zh-CN" altLang="en-US" sz="2800">
                <a:latin typeface="Calibri" pitchFamily="34" charset="0"/>
                <a:sym typeface="Calibri" pitchFamily="34" charset="0"/>
              </a:endParaRPr>
            </a:p>
            <a:p>
              <a:pPr>
                <a:buFont typeface="Arial" charset="0"/>
                <a:buNone/>
              </a:pPr>
              <a:endParaRPr lang="zh-CN" altLang="en-US" sz="2800">
                <a:latin typeface="Calibri" pitchFamily="34" charset="0"/>
                <a:sym typeface="Calibri" pitchFamily="34" charset="0"/>
              </a:endParaRPr>
            </a:p>
          </p:txBody>
        </p:sp>
        <p:sp>
          <p:nvSpPr>
            <p:cNvPr id="15371" name="矩形 38"/>
            <p:cNvSpPr>
              <a:spLocks noChangeArrowheads="1"/>
            </p:cNvSpPr>
            <p:nvPr/>
          </p:nvSpPr>
          <p:spPr bwMode="auto">
            <a:xfrm>
              <a:off x="0" y="0"/>
              <a:ext cx="615400" cy="593485"/>
            </a:xfrm>
            <a:prstGeom prst="rect">
              <a:avLst/>
            </a:prstGeom>
            <a:solidFill>
              <a:schemeClr val="bg1"/>
            </a:solidFill>
            <a:ln w="25400">
              <a:solidFill>
                <a:srgbClr val="FABF8E"/>
              </a:solidFill>
              <a:miter lim="800000"/>
              <a:headEnd/>
              <a:tailEnd/>
            </a:ln>
          </p:spPr>
          <p:txBody>
            <a:bodyPr anchor="ctr"/>
            <a:lstStyle/>
            <a:p>
              <a:pPr algn="ctr">
                <a:buFont typeface="Arial" charset="0"/>
                <a:buNone/>
              </a:pPr>
              <a:r>
                <a:rPr lang="en-US" altLang="zh-CN" sz="2400">
                  <a:latin typeface="Calibri" pitchFamily="34" charset="0"/>
                  <a:sym typeface="Calibri" pitchFamily="34" charset="0"/>
                </a:rPr>
                <a:t>2</a:t>
              </a:r>
              <a:endParaRPr lang="zh-CN" altLang="en-US" sz="2400">
                <a:latin typeface="宋体" pitchFamily="2" charset="-122"/>
                <a:sym typeface="宋体" pitchFamily="2" charset="-122"/>
              </a:endParaRPr>
            </a:p>
          </p:txBody>
        </p:sp>
      </p:grpSp>
      <p:grpSp>
        <p:nvGrpSpPr>
          <p:cNvPr id="5" name="组合 41"/>
          <p:cNvGrpSpPr>
            <a:grpSpLocks/>
          </p:cNvGrpSpPr>
          <p:nvPr/>
        </p:nvGrpSpPr>
        <p:grpSpPr bwMode="auto">
          <a:xfrm>
            <a:off x="2000250" y="3786188"/>
            <a:ext cx="5000625" cy="857250"/>
            <a:chOff x="0" y="0"/>
            <a:chExt cx="4643470" cy="593485"/>
          </a:xfrm>
        </p:grpSpPr>
        <p:sp>
          <p:nvSpPr>
            <p:cNvPr id="15368" name="矩形 42"/>
            <p:cNvSpPr>
              <a:spLocks noChangeArrowheads="1"/>
            </p:cNvSpPr>
            <p:nvPr/>
          </p:nvSpPr>
          <p:spPr bwMode="auto">
            <a:xfrm>
              <a:off x="615400" y="0"/>
              <a:ext cx="4028070" cy="593485"/>
            </a:xfrm>
            <a:prstGeom prst="rect">
              <a:avLst/>
            </a:prstGeom>
            <a:solidFill>
              <a:srgbClr val="FBD4B4"/>
            </a:solidFill>
            <a:ln w="25400">
              <a:solidFill>
                <a:srgbClr val="FBD4B4"/>
              </a:solidFill>
              <a:miter lim="800000"/>
              <a:headEnd/>
              <a:tailEnd/>
            </a:ln>
          </p:spPr>
          <p:txBody>
            <a:bodyPr anchor="ctr"/>
            <a:lstStyle/>
            <a:p>
              <a:pPr>
                <a:buFont typeface="Arial" charset="0"/>
                <a:buNone/>
              </a:pPr>
              <a:r>
                <a:rPr lang="en-US" altLang="zh-CN" sz="2800">
                  <a:latin typeface="Calibri" pitchFamily="34" charset="0"/>
                  <a:sym typeface="Calibri" pitchFamily="34" charset="0"/>
                </a:rPr>
                <a:t>introduce an opinion</a:t>
              </a:r>
              <a:endParaRPr lang="zh-CN" altLang="en-US"/>
            </a:p>
          </p:txBody>
        </p:sp>
        <p:sp>
          <p:nvSpPr>
            <p:cNvPr id="15369" name="矩形 44"/>
            <p:cNvSpPr>
              <a:spLocks noChangeArrowheads="1"/>
            </p:cNvSpPr>
            <p:nvPr/>
          </p:nvSpPr>
          <p:spPr bwMode="auto">
            <a:xfrm>
              <a:off x="0" y="0"/>
              <a:ext cx="615400" cy="593485"/>
            </a:xfrm>
            <a:prstGeom prst="rect">
              <a:avLst/>
            </a:prstGeom>
            <a:solidFill>
              <a:schemeClr val="bg1"/>
            </a:solidFill>
            <a:ln w="25400">
              <a:solidFill>
                <a:srgbClr val="FABF8E"/>
              </a:solidFill>
              <a:miter lim="800000"/>
              <a:headEnd/>
              <a:tailEnd/>
            </a:ln>
          </p:spPr>
          <p:txBody>
            <a:bodyPr anchor="ctr"/>
            <a:lstStyle/>
            <a:p>
              <a:pPr algn="ctr">
                <a:buFont typeface="Arial" charset="0"/>
                <a:buNone/>
              </a:pPr>
              <a:r>
                <a:rPr lang="en-US" altLang="zh-CN" sz="2400">
                  <a:latin typeface="Calibri" pitchFamily="34" charset="0"/>
                  <a:sym typeface="Calibri" pitchFamily="34" charset="0"/>
                </a:rPr>
                <a:t>3</a:t>
              </a:r>
              <a:endParaRPr lang="zh-CN" altLang="en-US" sz="2400">
                <a:latin typeface="宋体" pitchFamily="2" charset="-122"/>
                <a:sym typeface="宋体" pitchFamily="2" charset="-122"/>
              </a:endParaRPr>
            </a:p>
          </p:txBody>
        </p:sp>
      </p:grpSp>
      <p:pic>
        <p:nvPicPr>
          <p:cNvPr id="15367" name="图片 14"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1898032"/>
            <a:ext cx="8358187" cy="830263"/>
            <a:chOff x="0" y="0"/>
            <a:chExt cx="8358214" cy="618363"/>
          </a:xfrm>
        </p:grpSpPr>
        <p:sp>
          <p:nvSpPr>
            <p:cNvPr id="38948" name="矩形 9"/>
            <p:cNvSpPr>
              <a:spLocks noChangeArrowheads="1"/>
            </p:cNvSpPr>
            <p:nvPr/>
          </p:nvSpPr>
          <p:spPr bwMode="auto">
            <a:xfrm>
              <a:off x="0" y="0"/>
              <a:ext cx="357174" cy="34353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38949" name="TextBox 10"/>
            <p:cNvSpPr>
              <a:spLocks noChangeArrowheads="1"/>
            </p:cNvSpPr>
            <p:nvPr/>
          </p:nvSpPr>
          <p:spPr bwMode="auto">
            <a:xfrm>
              <a:off x="357190" y="0"/>
              <a:ext cx="8001024" cy="618363"/>
            </a:xfrm>
            <a:prstGeom prst="rect">
              <a:avLst/>
            </a:prstGeom>
            <a:noFill/>
            <a:ln w="9525">
              <a:noFill/>
              <a:miter lim="800000"/>
              <a:headEnd/>
              <a:tailEnd/>
            </a:ln>
          </p:spPr>
          <p:txBody>
            <a:bodyPr>
              <a:spAutoFit/>
            </a:bodyPr>
            <a:lstStyle/>
            <a:p>
              <a:pPr>
                <a:buFont typeface="Arial" charset="0"/>
                <a:buNone/>
              </a:pPr>
              <a:r>
                <a:rPr lang="en-US" altLang="zh-CN" sz="2400" dirty="0">
                  <a:cs typeface="Arial" charset="0"/>
                  <a:sym typeface="Calibri" pitchFamily="34" charset="0"/>
                </a:rPr>
                <a:t>Read the T-chart. Then listen to the interview and complete the T-chart.</a:t>
              </a:r>
              <a:endParaRPr lang="zh-CN" altLang="en-US" sz="2400" dirty="0">
                <a:cs typeface="Arial" charset="0"/>
                <a:sym typeface="Arial" charset="0"/>
              </a:endParaRPr>
            </a:p>
          </p:txBody>
        </p:sp>
      </p:grpSp>
      <p:sp>
        <p:nvSpPr>
          <p:cNvPr id="38916" name="TextBox 6"/>
          <p:cNvSpPr>
            <a:spLocks noChangeArrowheads="1"/>
          </p:cNvSpPr>
          <p:nvPr/>
        </p:nvSpPr>
        <p:spPr bwMode="auto">
          <a:xfrm>
            <a:off x="714375" y="1000653"/>
            <a:ext cx="18907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Listening</a:t>
            </a:r>
            <a:endParaRPr lang="zh-CN" altLang="en-US" sz="3200" b="1" u="sng">
              <a:solidFill>
                <a:srgbClr val="31859B"/>
              </a:solidFill>
              <a:latin typeface="Calibri" pitchFamily="34" charset="0"/>
              <a:sym typeface="宋体" pitchFamily="2" charset="-122"/>
            </a:endParaRPr>
          </a:p>
        </p:txBody>
      </p:sp>
      <p:grpSp>
        <p:nvGrpSpPr>
          <p:cNvPr id="38917" name="组合 12"/>
          <p:cNvGrpSpPr>
            <a:grpSpLocks/>
          </p:cNvGrpSpPr>
          <p:nvPr/>
        </p:nvGrpSpPr>
        <p:grpSpPr bwMode="auto">
          <a:xfrm>
            <a:off x="714375" y="1446203"/>
            <a:ext cx="3929063" cy="554037"/>
            <a:chOff x="0" y="0"/>
            <a:chExt cx="3929090" cy="553998"/>
          </a:xfrm>
        </p:grpSpPr>
        <p:sp>
          <p:nvSpPr>
            <p:cNvPr id="38946"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WHILE</a:t>
              </a:r>
              <a:r>
                <a:rPr lang="en-US" altLang="zh-CN" sz="3000" b="1" dirty="0">
                  <a:solidFill>
                    <a:srgbClr val="000000"/>
                  </a:solidFill>
                  <a:latin typeface="Calibri" pitchFamily="34" charset="0"/>
                  <a:sym typeface="Calibri" pitchFamily="34" charset="0"/>
                </a:rPr>
                <a:t>    you listen</a:t>
              </a:r>
              <a:endParaRPr lang="zh-CN" altLang="en-US" sz="3000" b="1" dirty="0">
                <a:solidFill>
                  <a:srgbClr val="000000"/>
                </a:solidFill>
                <a:latin typeface="Calibri" pitchFamily="34" charset="0"/>
                <a:sym typeface="宋体" pitchFamily="2" charset="-122"/>
              </a:endParaRPr>
            </a:p>
          </p:txBody>
        </p:sp>
        <p:sp>
          <p:nvSpPr>
            <p:cNvPr id="38947" name="直角三角形 8"/>
            <p:cNvSpPr>
              <a:spLocks noChangeArrowheads="1"/>
            </p:cNvSpPr>
            <p:nvPr/>
          </p:nvSpPr>
          <p:spPr bwMode="auto">
            <a:xfrm rot="-8045169">
              <a:off x="1172819" y="224443"/>
              <a:ext cx="144000" cy="144000"/>
            </a:xfrm>
            <a:prstGeom prst="rtTriangle">
              <a:avLst/>
            </a:prstGeom>
            <a:solidFill>
              <a:srgbClr val="4BACC6"/>
            </a:solidFill>
            <a:ln w="25400">
              <a:solidFill>
                <a:srgbClr val="4BACC6"/>
              </a:solidFill>
              <a:miter lim="800000"/>
              <a:headEnd/>
              <a:tailEnd/>
            </a:ln>
          </p:spPr>
          <p:txBody>
            <a:bodyPr anchor="ctr"/>
            <a:lstStyle/>
            <a:p>
              <a:pPr algn="ctr">
                <a:buFont typeface="Arial" charset="0"/>
                <a:buNone/>
              </a:pPr>
              <a:endParaRPr lang="zh-CN" altLang="zh-CN">
                <a:solidFill>
                  <a:srgbClr val="31859B"/>
                </a:solidFill>
                <a:latin typeface="宋体" pitchFamily="2" charset="-122"/>
                <a:sym typeface="宋体" pitchFamily="2" charset="-122"/>
              </a:endParaRPr>
            </a:p>
          </p:txBody>
        </p:sp>
      </p:grpSp>
      <p:sp>
        <p:nvSpPr>
          <p:cNvPr id="38918"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Font typeface="Arial" charset="0"/>
              <a:buNone/>
            </a:pPr>
            <a:endParaRPr lang="zh-CN" altLang="zh-CN">
              <a:solidFill>
                <a:srgbClr val="000000"/>
              </a:solidFill>
              <a:latin typeface="Calibri" pitchFamily="34" charset="0"/>
              <a:sym typeface="宋体" pitchFamily="2" charset="-122"/>
            </a:endParaRPr>
          </a:p>
        </p:txBody>
      </p:sp>
      <p:graphicFrame>
        <p:nvGraphicFramePr>
          <p:cNvPr id="35852" name="Group 12"/>
          <p:cNvGraphicFramePr>
            <a:graphicFrameLocks noGrp="1"/>
          </p:cNvGraphicFramePr>
          <p:nvPr/>
        </p:nvGraphicFramePr>
        <p:xfrm>
          <a:off x="785785" y="2683845"/>
          <a:ext cx="8072495" cy="3722052"/>
        </p:xfrm>
        <a:graphic>
          <a:graphicData uri="http://schemas.openxmlformats.org/drawingml/2006/table">
            <a:tbl>
              <a:tblPr/>
              <a:tblGrid>
                <a:gridCol w="1428761"/>
                <a:gridCol w="2928958"/>
                <a:gridCol w="3714776"/>
              </a:tblGrid>
              <a:tr h="43021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His mother</a:t>
                      </a:r>
                      <a:r>
                        <a:rPr kumimoji="0" lang="en-US"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a:t>
                      </a:r>
                      <a:r>
                        <a:rPr kumimoji="0" lang="zh-CN"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s side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His father</a:t>
                      </a:r>
                      <a:r>
                        <a:rPr kumimoji="0" lang="en-US"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a:t>
                      </a:r>
                      <a:r>
                        <a:rPr kumimoji="0" lang="zh-CN" altLang="zh-CN" sz="20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s side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828682">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Origin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They all came from Yorkshire.</a:t>
                      </a:r>
                      <a:endPar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They came from Holland with William of Orange in 1) __________.</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His ancestors was William of Orange’s closest 2) _________for the Glorious Revolution.</a:t>
                      </a:r>
                      <a:endPar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828682">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Occupation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Most of his ancestors were either 3) _________, or in the church, or 4)______________.</a:t>
                      </a:r>
                      <a:endPar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0" i="0" u="none" strike="noStrike" cap="none" normalizeH="0" baseline="0" dirty="0" smtClean="0">
                        <a:ln>
                          <a:noFill/>
                        </a:ln>
                        <a:solidFill>
                          <a:srgbClr val="000000"/>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46110" name="Text Box 56"/>
          <p:cNvSpPr txBox="1">
            <a:spLocks noChangeArrowheads="1"/>
          </p:cNvSpPr>
          <p:nvPr/>
        </p:nvSpPr>
        <p:spPr bwMode="auto">
          <a:xfrm>
            <a:off x="5429256" y="3683974"/>
            <a:ext cx="1285884" cy="400110"/>
          </a:xfrm>
          <a:prstGeom prst="rect">
            <a:avLst/>
          </a:prstGeom>
          <a:noFill/>
          <a:ln w="9525">
            <a:noFill/>
            <a:miter lim="800000"/>
            <a:headEnd/>
            <a:tailEnd/>
          </a:ln>
        </p:spPr>
        <p:txBody>
          <a:bodyPr wrap="square">
            <a:spAutoFit/>
          </a:bodyPr>
          <a:lstStyle/>
          <a:p>
            <a:pPr>
              <a:buFont typeface="Arial" charset="0"/>
              <a:buNone/>
            </a:pPr>
            <a:r>
              <a:rPr lang="zh-CN" altLang="zh-CN" sz="2000" i="1" dirty="0" smtClean="0">
                <a:solidFill>
                  <a:srgbClr val="FF0000"/>
                </a:solidFill>
                <a:latin typeface="Calibri" pitchFamily="34" charset="0"/>
              </a:rPr>
              <a:t>1689</a:t>
            </a:r>
            <a:r>
              <a:rPr lang="zh-CN" altLang="zh-CN" sz="2000" dirty="0" smtClean="0">
                <a:latin typeface="Calibri" pitchFamily="34" charset="0"/>
              </a:rPr>
              <a:t> </a:t>
            </a:r>
            <a:endParaRPr lang="zh-CN" altLang="zh-CN" sz="2000" dirty="0">
              <a:latin typeface="Calibri" pitchFamily="34" charset="0"/>
            </a:endParaRPr>
          </a:p>
        </p:txBody>
      </p:sp>
      <p:pic>
        <p:nvPicPr>
          <p:cNvPr id="38945" name="图片 11" descr="87699.gif">
            <a:hlinkClick r:id="rId2" action="ppaction://hlinksldjump"/>
          </p:cNvPr>
          <p:cNvPicPr>
            <a:picLocks noChangeAspect="1" noChangeArrowheads="1"/>
          </p:cNvPicPr>
          <p:nvPr/>
        </p:nvPicPr>
        <p:blipFill>
          <a:blip r:embed="rId3"/>
          <a:srcRect/>
          <a:stretch>
            <a:fillRect/>
          </a:stretch>
        </p:blipFill>
        <p:spPr bwMode="auto">
          <a:xfrm>
            <a:off x="8429652" y="6129257"/>
            <a:ext cx="466725" cy="466725"/>
          </a:xfrm>
          <a:prstGeom prst="rect">
            <a:avLst/>
          </a:prstGeom>
          <a:noFill/>
          <a:ln w="9525">
            <a:noFill/>
            <a:miter lim="800000"/>
            <a:headEnd/>
            <a:tailEnd/>
          </a:ln>
        </p:spPr>
      </p:pic>
      <p:sp>
        <p:nvSpPr>
          <p:cNvPr id="17" name="Text Box 56"/>
          <p:cNvSpPr txBox="1">
            <a:spLocks noChangeArrowheads="1"/>
          </p:cNvSpPr>
          <p:nvPr/>
        </p:nvSpPr>
        <p:spPr bwMode="auto">
          <a:xfrm>
            <a:off x="7215206" y="4326916"/>
            <a:ext cx="1285884" cy="400110"/>
          </a:xfrm>
          <a:prstGeom prst="rect">
            <a:avLst/>
          </a:prstGeom>
          <a:noFill/>
          <a:ln w="9525">
            <a:noFill/>
            <a:miter lim="800000"/>
            <a:headEnd/>
            <a:tailEnd/>
          </a:ln>
        </p:spPr>
        <p:txBody>
          <a:bodyPr wrap="square">
            <a:spAutoFit/>
          </a:bodyPr>
          <a:lstStyle/>
          <a:p>
            <a:pPr>
              <a:buFont typeface="Arial" charset="0"/>
              <a:buNone/>
            </a:pPr>
            <a:r>
              <a:rPr lang="en-US" altLang="zh-CN" sz="2000" i="1" dirty="0" smtClean="0">
                <a:solidFill>
                  <a:srgbClr val="FF0000"/>
                </a:solidFill>
                <a:latin typeface="Calibri" pitchFamily="34" charset="0"/>
              </a:rPr>
              <a:t>advisor</a:t>
            </a:r>
            <a:r>
              <a:rPr lang="zh-CN" altLang="zh-CN" sz="2000" dirty="0" smtClean="0">
                <a:latin typeface="Calibri" pitchFamily="34" charset="0"/>
              </a:rPr>
              <a:t> </a:t>
            </a:r>
            <a:endParaRPr lang="zh-CN" altLang="zh-CN" sz="2000" dirty="0">
              <a:latin typeface="Calibri" pitchFamily="34" charset="0"/>
            </a:endParaRPr>
          </a:p>
        </p:txBody>
      </p:sp>
      <p:sp>
        <p:nvSpPr>
          <p:cNvPr id="16" name="Text Box 57"/>
          <p:cNvSpPr txBox="1">
            <a:spLocks noChangeArrowheads="1"/>
          </p:cNvSpPr>
          <p:nvPr/>
        </p:nvSpPr>
        <p:spPr bwMode="auto">
          <a:xfrm>
            <a:off x="2571736" y="5953080"/>
            <a:ext cx="2227262" cy="707886"/>
          </a:xfrm>
          <a:prstGeom prst="rect">
            <a:avLst/>
          </a:prstGeom>
          <a:noFill/>
          <a:ln w="9525">
            <a:noFill/>
            <a:miter lim="800000"/>
            <a:headEnd/>
            <a:tailEnd/>
          </a:ln>
        </p:spPr>
        <p:txBody>
          <a:bodyPr>
            <a:spAutoFit/>
          </a:bodyPr>
          <a:lstStyle/>
          <a:p>
            <a:pPr>
              <a:buFont typeface="Arial" charset="0"/>
              <a:buNone/>
            </a:pPr>
            <a:r>
              <a:rPr lang="zh-CN" altLang="zh-CN" sz="2000" i="1" dirty="0" smtClean="0">
                <a:solidFill>
                  <a:srgbClr val="FF0000"/>
                </a:solidFill>
                <a:latin typeface="Calibri" pitchFamily="34" charset="0"/>
              </a:rPr>
              <a:t>sailors</a:t>
            </a:r>
            <a:endParaRPr lang="zh-CN" altLang="zh-CN" sz="2000" i="1" dirty="0">
              <a:solidFill>
                <a:srgbClr val="FF0000"/>
              </a:solidFill>
              <a:latin typeface="Calibri" pitchFamily="34" charset="0"/>
            </a:endParaRPr>
          </a:p>
          <a:p>
            <a:pPr>
              <a:buFont typeface="Arial" charset="0"/>
              <a:buNone/>
            </a:pPr>
            <a:endParaRPr lang="zh-CN" altLang="zh-CN" sz="2000" dirty="0"/>
          </a:p>
        </p:txBody>
      </p:sp>
      <p:sp>
        <p:nvSpPr>
          <p:cNvPr id="18" name="TextBox 17"/>
          <p:cNvSpPr txBox="1"/>
          <p:nvPr/>
        </p:nvSpPr>
        <p:spPr>
          <a:xfrm>
            <a:off x="3929058" y="5398486"/>
            <a:ext cx="1928826" cy="400110"/>
          </a:xfrm>
          <a:prstGeom prst="rect">
            <a:avLst/>
          </a:prstGeom>
          <a:noFill/>
        </p:spPr>
        <p:txBody>
          <a:bodyPr wrap="square" rtlCol="0">
            <a:spAutoFit/>
          </a:bodyPr>
          <a:lstStyle/>
          <a:p>
            <a:r>
              <a:rPr lang="en-US" altLang="zh-CN" sz="2000" dirty="0" smtClean="0">
                <a:solidFill>
                  <a:srgbClr val="FF0000"/>
                </a:solidFill>
                <a:latin typeface="+mj-lt"/>
              </a:rPr>
              <a:t>soldiers</a:t>
            </a:r>
            <a:endParaRPr lang="zh-CN" altLang="en-US" sz="2000"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52"/>
                                        </p:tgtEl>
                                        <p:attrNameLst>
                                          <p:attrName>style.visibility</p:attrName>
                                        </p:attrNameLst>
                                      </p:cBhvr>
                                      <p:to>
                                        <p:strVal val="visible"/>
                                      </p:to>
                                    </p:set>
                                    <p:animEffect transition="in" filter="fade">
                                      <p:cBhvr>
                                        <p:cTn id="12" dur="2000"/>
                                        <p:tgtEl>
                                          <p:spTgt spid="3585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6110">
                                            <p:txEl>
                                              <p:pRg st="0" end="0"/>
                                            </p:txEl>
                                          </p:spTgt>
                                        </p:tgtEl>
                                        <p:attrNameLst>
                                          <p:attrName>style.visibility</p:attrName>
                                        </p:attrNameLst>
                                      </p:cBhvr>
                                      <p:to>
                                        <p:strVal val="visible"/>
                                      </p:to>
                                    </p:set>
                                    <p:animEffect transition="in" filter="slide(fromBottom)">
                                      <p:cBhvr>
                                        <p:cTn id="17" dur="500"/>
                                        <p:tgtEl>
                                          <p:spTgt spid="461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slide(fromBottom)">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lide(fromBottom)">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slide(fromBottom)">
                                      <p:cBhvr>
                                        <p:cTn id="3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2286000"/>
            <a:ext cx="8358187" cy="830263"/>
            <a:chOff x="0" y="0"/>
            <a:chExt cx="8358214" cy="618363"/>
          </a:xfrm>
        </p:grpSpPr>
        <p:sp>
          <p:nvSpPr>
            <p:cNvPr id="38948" name="矩形 9"/>
            <p:cNvSpPr>
              <a:spLocks noChangeArrowheads="1"/>
            </p:cNvSpPr>
            <p:nvPr/>
          </p:nvSpPr>
          <p:spPr bwMode="auto">
            <a:xfrm>
              <a:off x="0" y="0"/>
              <a:ext cx="357174" cy="34353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38949" name="TextBox 10"/>
            <p:cNvSpPr>
              <a:spLocks noChangeArrowheads="1"/>
            </p:cNvSpPr>
            <p:nvPr/>
          </p:nvSpPr>
          <p:spPr bwMode="auto">
            <a:xfrm>
              <a:off x="357190" y="0"/>
              <a:ext cx="8001024" cy="618363"/>
            </a:xfrm>
            <a:prstGeom prst="rect">
              <a:avLst/>
            </a:prstGeom>
            <a:noFill/>
            <a:ln w="9525">
              <a:noFill/>
              <a:miter lim="800000"/>
              <a:headEnd/>
              <a:tailEnd/>
            </a:ln>
          </p:spPr>
          <p:txBody>
            <a:bodyPr>
              <a:spAutoFit/>
            </a:bodyPr>
            <a:lstStyle/>
            <a:p>
              <a:pPr>
                <a:buFont typeface="Arial" charset="0"/>
                <a:buNone/>
              </a:pPr>
              <a:r>
                <a:rPr lang="en-US" altLang="zh-CN" sz="2400" dirty="0">
                  <a:cs typeface="Arial" charset="0"/>
                  <a:sym typeface="Calibri" pitchFamily="34" charset="0"/>
                </a:rPr>
                <a:t>Read the T-chart. Then listen to the interview and complete the T-chart.</a:t>
              </a:r>
              <a:endParaRPr lang="zh-CN" altLang="en-US" sz="2400" dirty="0">
                <a:cs typeface="Arial" charset="0"/>
                <a:sym typeface="Arial" charset="0"/>
              </a:endParaRPr>
            </a:p>
          </p:txBody>
        </p:sp>
      </p:grpSp>
      <p:sp>
        <p:nvSpPr>
          <p:cNvPr id="38916" name="TextBox 6"/>
          <p:cNvSpPr>
            <a:spLocks noChangeArrowheads="1"/>
          </p:cNvSpPr>
          <p:nvPr/>
        </p:nvSpPr>
        <p:spPr bwMode="auto">
          <a:xfrm>
            <a:off x="714375" y="1214438"/>
            <a:ext cx="18907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Listening</a:t>
            </a:r>
            <a:endParaRPr lang="zh-CN" altLang="en-US" sz="3200" b="1" u="sng">
              <a:solidFill>
                <a:srgbClr val="31859B"/>
              </a:solidFill>
              <a:latin typeface="Calibri" pitchFamily="34" charset="0"/>
              <a:sym typeface="宋体" pitchFamily="2" charset="-122"/>
            </a:endParaRPr>
          </a:p>
        </p:txBody>
      </p:sp>
      <p:grpSp>
        <p:nvGrpSpPr>
          <p:cNvPr id="3" name="组合 12"/>
          <p:cNvGrpSpPr>
            <a:grpSpLocks/>
          </p:cNvGrpSpPr>
          <p:nvPr/>
        </p:nvGrpSpPr>
        <p:grpSpPr bwMode="auto">
          <a:xfrm>
            <a:off x="714375" y="1785938"/>
            <a:ext cx="3929063" cy="554037"/>
            <a:chOff x="0" y="0"/>
            <a:chExt cx="3929090" cy="553998"/>
          </a:xfrm>
        </p:grpSpPr>
        <p:sp>
          <p:nvSpPr>
            <p:cNvPr id="38946"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a:solidFill>
                    <a:srgbClr val="31859B"/>
                  </a:solidFill>
                  <a:latin typeface="Calibri" pitchFamily="34" charset="0"/>
                  <a:sym typeface="Calibri" pitchFamily="34" charset="0"/>
                </a:rPr>
                <a:t>WHILE</a:t>
              </a:r>
              <a:r>
                <a:rPr lang="en-US" altLang="zh-CN" sz="3000" b="1">
                  <a:solidFill>
                    <a:srgbClr val="000000"/>
                  </a:solidFill>
                  <a:latin typeface="Calibri" pitchFamily="34" charset="0"/>
                  <a:sym typeface="Calibri" pitchFamily="34" charset="0"/>
                </a:rPr>
                <a:t>    you listen</a:t>
              </a:r>
              <a:endParaRPr lang="zh-CN" altLang="en-US" sz="3000" b="1">
                <a:solidFill>
                  <a:srgbClr val="000000"/>
                </a:solidFill>
                <a:latin typeface="Calibri" pitchFamily="34" charset="0"/>
                <a:sym typeface="宋体" pitchFamily="2" charset="-122"/>
              </a:endParaRPr>
            </a:p>
          </p:txBody>
        </p:sp>
        <p:sp>
          <p:nvSpPr>
            <p:cNvPr id="38947" name="直角三角形 8"/>
            <p:cNvSpPr>
              <a:spLocks noChangeArrowheads="1"/>
            </p:cNvSpPr>
            <p:nvPr/>
          </p:nvSpPr>
          <p:spPr bwMode="auto">
            <a:xfrm rot="-8045169">
              <a:off x="1172819" y="224443"/>
              <a:ext cx="144000" cy="144000"/>
            </a:xfrm>
            <a:prstGeom prst="rtTriangle">
              <a:avLst/>
            </a:prstGeom>
            <a:solidFill>
              <a:srgbClr val="4BACC6"/>
            </a:solidFill>
            <a:ln w="25400">
              <a:solidFill>
                <a:srgbClr val="4BACC6"/>
              </a:solidFill>
              <a:miter lim="800000"/>
              <a:headEnd/>
              <a:tailEnd/>
            </a:ln>
          </p:spPr>
          <p:txBody>
            <a:bodyPr anchor="ctr"/>
            <a:lstStyle/>
            <a:p>
              <a:pPr algn="ctr">
                <a:buFont typeface="Arial" charset="0"/>
                <a:buNone/>
              </a:pPr>
              <a:endParaRPr lang="zh-CN" altLang="zh-CN">
                <a:solidFill>
                  <a:srgbClr val="31859B"/>
                </a:solidFill>
                <a:latin typeface="宋体" pitchFamily="2" charset="-122"/>
                <a:sym typeface="宋体" pitchFamily="2" charset="-122"/>
              </a:endParaRPr>
            </a:p>
          </p:txBody>
        </p:sp>
      </p:grpSp>
      <p:sp>
        <p:nvSpPr>
          <p:cNvPr id="38918"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Font typeface="Arial" charset="0"/>
              <a:buNone/>
            </a:pPr>
            <a:endParaRPr lang="zh-CN" altLang="zh-CN">
              <a:solidFill>
                <a:srgbClr val="000000"/>
              </a:solidFill>
              <a:latin typeface="Calibri" pitchFamily="34" charset="0"/>
              <a:sym typeface="宋体" pitchFamily="2" charset="-122"/>
            </a:endParaRPr>
          </a:p>
        </p:txBody>
      </p:sp>
      <p:graphicFrame>
        <p:nvGraphicFramePr>
          <p:cNvPr id="35852" name="Group 12"/>
          <p:cNvGraphicFramePr>
            <a:graphicFrameLocks noGrp="1"/>
          </p:cNvGraphicFramePr>
          <p:nvPr/>
        </p:nvGraphicFramePr>
        <p:xfrm>
          <a:off x="785786" y="3071813"/>
          <a:ext cx="7429554" cy="2682240"/>
        </p:xfrm>
        <a:graphic>
          <a:graphicData uri="http://schemas.openxmlformats.org/drawingml/2006/table">
            <a:tbl>
              <a:tblPr/>
              <a:tblGrid>
                <a:gridCol w="1785950"/>
                <a:gridCol w="2428892"/>
                <a:gridCol w="3214712"/>
              </a:tblGrid>
              <a:tr h="43021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1800" b="1" i="0" u="none" strike="noStrike" cap="none" normalizeH="0" baseline="0" dirty="0" smtClean="0">
                        <a:ln>
                          <a:noFill/>
                        </a:ln>
                        <a:solidFill>
                          <a:srgbClr val="FFFFFF"/>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4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His mother</a:t>
                      </a:r>
                      <a:r>
                        <a:rPr kumimoji="0" lang="en-US" altLang="zh-CN" sz="24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a:t>
                      </a:r>
                      <a:r>
                        <a:rPr kumimoji="0" lang="zh-CN" altLang="zh-CN" sz="24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s side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4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His father</a:t>
                      </a:r>
                      <a:r>
                        <a:rPr kumimoji="0" lang="en-US" altLang="zh-CN" sz="24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a:t>
                      </a:r>
                      <a:r>
                        <a:rPr kumimoji="0" lang="zh-CN" altLang="zh-CN" sz="2400" b="1" i="0" u="none" strike="noStrike" cap="none" normalizeH="0" baseline="0" dirty="0" smtClean="0">
                          <a:ln>
                            <a:noFill/>
                          </a:ln>
                          <a:solidFill>
                            <a:srgbClr val="FFFFFF"/>
                          </a:solidFill>
                          <a:effectLst/>
                          <a:latin typeface="Calibri" pitchFamily="34" charset="0"/>
                          <a:ea typeface="宋体" pitchFamily="2" charset="-122"/>
                          <a:sym typeface="Calibri" pitchFamily="34" charset="0"/>
                        </a:rPr>
                        <a:t>s side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71438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Personality</a:t>
                      </a:r>
                      <a:endPar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They were very 5) _________ apparently.</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His ancestors were 6) _________dull, until his grandfather married a woman whose 7) __________was </a:t>
                      </a:r>
                      <a:r>
                        <a:rPr kumimoji="0" lang="en-US" altLang="zh-CN" sz="2000" b="0" i="0" u="none" strike="noStrike" cap="none" normalizeH="0" baseline="0" dirty="0" err="1" smtClean="0">
                          <a:ln>
                            <a:noFill/>
                          </a:ln>
                          <a:solidFill>
                            <a:srgbClr val="000000"/>
                          </a:solidFill>
                          <a:effectLst/>
                          <a:latin typeface="Calibri" pitchFamily="34" charset="0"/>
                          <a:ea typeface="宋体" pitchFamily="2" charset="-122"/>
                          <a:sym typeface="Calibri" pitchFamily="34" charset="0"/>
                        </a:rPr>
                        <a:t>Knowle</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rPr>
                        <a:t>. They’re all eccentrics, lovely and 8) ____________.</a:t>
                      </a:r>
                      <a:endParaRPr kumimoji="0" lang="zh-CN" altLang="zh-CN" sz="2000" b="0" i="0" u="none" strike="noStrike" cap="none" normalizeH="0" baseline="0" dirty="0" smtClean="0">
                        <a:ln>
                          <a:noFill/>
                        </a:ln>
                        <a:solidFill>
                          <a:srgbClr val="000000"/>
                        </a:solidFill>
                        <a:effectLst/>
                        <a:latin typeface="Calibri" pitchFamily="34" charset="0"/>
                        <a:ea typeface="宋体" pitchFamily="2" charset="-122"/>
                        <a:sym typeface="Calibri"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46110" name="Text Box 56"/>
          <p:cNvSpPr txBox="1">
            <a:spLocks noChangeArrowheads="1"/>
          </p:cNvSpPr>
          <p:nvPr/>
        </p:nvSpPr>
        <p:spPr bwMode="auto">
          <a:xfrm>
            <a:off x="5072066" y="3786190"/>
            <a:ext cx="2116970" cy="400110"/>
          </a:xfrm>
          <a:prstGeom prst="rect">
            <a:avLst/>
          </a:prstGeom>
          <a:noFill/>
          <a:ln w="9525">
            <a:noFill/>
            <a:miter lim="800000"/>
            <a:headEnd/>
            <a:tailEnd/>
          </a:ln>
        </p:spPr>
        <p:txBody>
          <a:bodyPr wrap="square">
            <a:spAutoFit/>
          </a:bodyPr>
          <a:lstStyle/>
          <a:p>
            <a:pPr>
              <a:buFont typeface="Arial" charset="0"/>
              <a:buNone/>
            </a:pPr>
            <a:r>
              <a:rPr lang="en-US" altLang="zh-CN" sz="2000" i="1" dirty="0" smtClean="0">
                <a:solidFill>
                  <a:srgbClr val="FF0000"/>
                </a:solidFill>
                <a:latin typeface="Calibri" pitchFamily="34" charset="0"/>
              </a:rPr>
              <a:t>incredibly</a:t>
            </a:r>
            <a:endParaRPr lang="zh-CN" altLang="zh-CN" sz="2000" i="1" dirty="0">
              <a:solidFill>
                <a:srgbClr val="FF0000"/>
              </a:solidFill>
              <a:latin typeface="Calibri" pitchFamily="34" charset="0"/>
            </a:endParaRPr>
          </a:p>
        </p:txBody>
      </p:sp>
      <p:sp>
        <p:nvSpPr>
          <p:cNvPr id="46112" name="Text Box 58"/>
          <p:cNvSpPr txBox="1">
            <a:spLocks noChangeArrowheads="1"/>
          </p:cNvSpPr>
          <p:nvPr/>
        </p:nvSpPr>
        <p:spPr bwMode="auto">
          <a:xfrm>
            <a:off x="2857488" y="4429132"/>
            <a:ext cx="2036762" cy="400110"/>
          </a:xfrm>
          <a:prstGeom prst="rect">
            <a:avLst/>
          </a:prstGeom>
          <a:noFill/>
          <a:ln w="9525">
            <a:noFill/>
            <a:miter lim="800000"/>
            <a:headEnd/>
            <a:tailEnd/>
          </a:ln>
        </p:spPr>
        <p:txBody>
          <a:bodyPr>
            <a:spAutoFit/>
          </a:bodyPr>
          <a:lstStyle/>
          <a:p>
            <a:pPr>
              <a:buFont typeface="Arial" charset="0"/>
              <a:buNone/>
            </a:pPr>
            <a:r>
              <a:rPr lang="zh-CN" altLang="zh-CN" sz="2000" i="1" dirty="0" smtClean="0">
                <a:solidFill>
                  <a:srgbClr val="FF0000"/>
                </a:solidFill>
                <a:latin typeface="Calibri" pitchFamily="34" charset="0"/>
              </a:rPr>
              <a:t>dull</a:t>
            </a:r>
            <a:endParaRPr lang="zh-CN" altLang="zh-CN" sz="2000" i="1" dirty="0">
              <a:solidFill>
                <a:srgbClr val="FF0000"/>
              </a:solidFill>
              <a:latin typeface="Calibri" pitchFamily="34" charset="0"/>
            </a:endParaRPr>
          </a:p>
        </p:txBody>
      </p:sp>
      <p:sp>
        <p:nvSpPr>
          <p:cNvPr id="46113" name="Text Box 59"/>
          <p:cNvSpPr txBox="1">
            <a:spLocks noChangeArrowheads="1"/>
          </p:cNvSpPr>
          <p:nvPr/>
        </p:nvSpPr>
        <p:spPr bwMode="auto">
          <a:xfrm>
            <a:off x="5143504" y="4714884"/>
            <a:ext cx="2305050" cy="400110"/>
          </a:xfrm>
          <a:prstGeom prst="rect">
            <a:avLst/>
          </a:prstGeom>
          <a:noFill/>
          <a:ln w="9525">
            <a:noFill/>
            <a:miter lim="800000"/>
            <a:headEnd/>
            <a:tailEnd/>
          </a:ln>
        </p:spPr>
        <p:txBody>
          <a:bodyPr>
            <a:spAutoFit/>
          </a:bodyPr>
          <a:lstStyle/>
          <a:p>
            <a:pPr>
              <a:buFont typeface="Arial" charset="0"/>
              <a:buNone/>
            </a:pPr>
            <a:r>
              <a:rPr lang="zh-CN" altLang="zh-CN" sz="2000" i="1" dirty="0" smtClean="0">
                <a:solidFill>
                  <a:srgbClr val="FF0000"/>
                </a:solidFill>
                <a:latin typeface="Calibri" pitchFamily="34" charset="0"/>
              </a:rPr>
              <a:t>surname</a:t>
            </a:r>
            <a:r>
              <a:rPr lang="zh-CN" altLang="zh-CN" sz="2000" dirty="0" smtClean="0">
                <a:latin typeface="Calibri" pitchFamily="34" charset="0"/>
              </a:rPr>
              <a:t> </a:t>
            </a:r>
            <a:endParaRPr lang="zh-CN" altLang="zh-CN" sz="2000" dirty="0">
              <a:latin typeface="Calibri" pitchFamily="34" charset="0"/>
            </a:endParaRPr>
          </a:p>
        </p:txBody>
      </p:sp>
      <p:pic>
        <p:nvPicPr>
          <p:cNvPr id="38945"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8" name="Text Box 59"/>
          <p:cNvSpPr txBox="1">
            <a:spLocks noChangeArrowheads="1"/>
          </p:cNvSpPr>
          <p:nvPr/>
        </p:nvSpPr>
        <p:spPr bwMode="auto">
          <a:xfrm>
            <a:off x="5786446" y="5286388"/>
            <a:ext cx="1714512" cy="400110"/>
          </a:xfrm>
          <a:prstGeom prst="rect">
            <a:avLst/>
          </a:prstGeom>
          <a:noFill/>
          <a:ln w="9525">
            <a:noFill/>
            <a:miter lim="800000"/>
            <a:headEnd/>
            <a:tailEnd/>
          </a:ln>
        </p:spPr>
        <p:txBody>
          <a:bodyPr wrap="square">
            <a:spAutoFit/>
          </a:bodyPr>
          <a:lstStyle/>
          <a:p>
            <a:pPr>
              <a:buFont typeface="Arial" charset="0"/>
              <a:buNone/>
            </a:pPr>
            <a:r>
              <a:rPr lang="en-US" altLang="zh-CN" sz="2000" i="1" dirty="0" smtClean="0">
                <a:solidFill>
                  <a:srgbClr val="FF0000"/>
                </a:solidFill>
                <a:latin typeface="Calibri" pitchFamily="34" charset="0"/>
              </a:rPr>
              <a:t>great fun</a:t>
            </a:r>
            <a:r>
              <a:rPr lang="zh-CN" altLang="zh-CN" sz="2000" dirty="0" smtClean="0">
                <a:latin typeface="Calibri" pitchFamily="34" charset="0"/>
              </a:rPr>
              <a:t> </a:t>
            </a:r>
            <a:endParaRPr lang="zh-CN" altLang="zh-CN" sz="20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fade">
                                      <p:cBhvr>
                                        <p:cTn id="7" dur="2000"/>
                                        <p:tgtEl>
                                          <p:spTgt spid="358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6112">
                                            <p:txEl>
                                              <p:pRg st="0" end="0"/>
                                            </p:txEl>
                                          </p:spTgt>
                                        </p:tgtEl>
                                        <p:attrNameLst>
                                          <p:attrName>style.visibility</p:attrName>
                                        </p:attrNameLst>
                                      </p:cBhvr>
                                      <p:to>
                                        <p:strVal val="visible"/>
                                      </p:to>
                                    </p:set>
                                    <p:animEffect transition="in" filter="slide(fromBottom)">
                                      <p:cBhvr>
                                        <p:cTn id="12" dur="500"/>
                                        <p:tgtEl>
                                          <p:spTgt spid="461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6110">
                                            <p:txEl>
                                              <p:pRg st="0" end="0"/>
                                            </p:txEl>
                                          </p:spTgt>
                                        </p:tgtEl>
                                        <p:attrNameLst>
                                          <p:attrName>style.visibility</p:attrName>
                                        </p:attrNameLst>
                                      </p:cBhvr>
                                      <p:to>
                                        <p:strVal val="visible"/>
                                      </p:to>
                                    </p:set>
                                    <p:animEffect transition="in" filter="slide(fromBottom)">
                                      <p:cBhvr>
                                        <p:cTn id="17" dur="500"/>
                                        <p:tgtEl>
                                          <p:spTgt spid="461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6113">
                                            <p:txEl>
                                              <p:pRg st="0" end="0"/>
                                            </p:txEl>
                                          </p:spTgt>
                                        </p:tgtEl>
                                        <p:attrNameLst>
                                          <p:attrName>style.visibility</p:attrName>
                                        </p:attrNameLst>
                                      </p:cBhvr>
                                      <p:to>
                                        <p:strVal val="visible"/>
                                      </p:to>
                                    </p:set>
                                    <p:animEffect transition="in" filter="slide(fromBottom)">
                                      <p:cBhvr>
                                        <p:cTn id="22" dur="500"/>
                                        <p:tgtEl>
                                          <p:spTgt spid="461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slide(fromBottom)">
                                      <p:cBhvr>
                                        <p:cTn id="2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2357438"/>
            <a:ext cx="8358187" cy="484187"/>
            <a:chOff x="0" y="0"/>
            <a:chExt cx="8358214" cy="484819"/>
          </a:xfrm>
        </p:grpSpPr>
        <p:sp>
          <p:nvSpPr>
            <p:cNvPr id="39946" name="矩形 9"/>
            <p:cNvSpPr>
              <a:spLocks noChangeArrowheads="1"/>
            </p:cNvSpPr>
            <p:nvPr/>
          </p:nvSpPr>
          <p:spPr bwMode="auto">
            <a:xfrm>
              <a:off x="0" y="23154"/>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39947" name="TextBox 10"/>
            <p:cNvSpPr>
              <a:spLocks noChangeArrowheads="1"/>
            </p:cNvSpPr>
            <p:nvPr/>
          </p:nvSpPr>
          <p:spPr bwMode="auto">
            <a:xfrm>
              <a:off x="357190" y="0"/>
              <a:ext cx="8001024" cy="461734"/>
            </a:xfrm>
            <a:prstGeom prst="rect">
              <a:avLst/>
            </a:prstGeom>
            <a:noFill/>
            <a:ln w="9525">
              <a:noFill/>
              <a:miter lim="800000"/>
              <a:headEnd/>
              <a:tailEnd/>
            </a:ln>
          </p:spPr>
          <p:txBody>
            <a:bodyPr>
              <a:spAutoFit/>
            </a:bodyPr>
            <a:lstStyle/>
            <a:p>
              <a:r>
                <a:rPr lang="en-US" altLang="zh-CN" sz="2400" dirty="0" smtClean="0">
                  <a:cs typeface="Arial" charset="0"/>
                </a:rPr>
                <a:t>Recall memorable events about your family.</a:t>
              </a:r>
              <a:endParaRPr lang="en-US" altLang="zh-CN" sz="2400" dirty="0">
                <a:cs typeface="Arial" charset="0"/>
              </a:endParaRPr>
            </a:p>
          </p:txBody>
        </p:sp>
      </p:grpSp>
      <p:sp>
        <p:nvSpPr>
          <p:cNvPr id="39940" name="TextBox 6"/>
          <p:cNvSpPr>
            <a:spLocks noChangeArrowheads="1"/>
          </p:cNvSpPr>
          <p:nvPr/>
        </p:nvSpPr>
        <p:spPr bwMode="auto">
          <a:xfrm>
            <a:off x="714375" y="1214438"/>
            <a:ext cx="18907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Listening</a:t>
            </a:r>
            <a:endParaRPr lang="zh-CN" altLang="en-US" sz="3200" b="1" u="sng">
              <a:solidFill>
                <a:srgbClr val="31859B"/>
              </a:solidFill>
              <a:latin typeface="Calibri" pitchFamily="34" charset="0"/>
              <a:sym typeface="宋体" pitchFamily="2" charset="-122"/>
            </a:endParaRPr>
          </a:p>
        </p:txBody>
      </p:sp>
      <p:grpSp>
        <p:nvGrpSpPr>
          <p:cNvPr id="39941" name="组合 12"/>
          <p:cNvGrpSpPr>
            <a:grpSpLocks/>
          </p:cNvGrpSpPr>
          <p:nvPr/>
        </p:nvGrpSpPr>
        <p:grpSpPr bwMode="auto">
          <a:xfrm>
            <a:off x="714375" y="1785938"/>
            <a:ext cx="3929063" cy="554037"/>
            <a:chOff x="0" y="0"/>
            <a:chExt cx="3929090" cy="553998"/>
          </a:xfrm>
        </p:grpSpPr>
        <p:sp>
          <p:nvSpPr>
            <p:cNvPr id="39944"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a:solidFill>
                    <a:srgbClr val="31859B"/>
                  </a:solidFill>
                  <a:latin typeface="Calibri" pitchFamily="34" charset="0"/>
                  <a:sym typeface="Calibri" pitchFamily="34" charset="0"/>
                </a:rPr>
                <a:t>After</a:t>
              </a:r>
              <a:r>
                <a:rPr lang="en-US" altLang="zh-CN" sz="3000" b="1">
                  <a:solidFill>
                    <a:srgbClr val="000000"/>
                  </a:solidFill>
                  <a:latin typeface="Calibri" pitchFamily="34" charset="0"/>
                  <a:sym typeface="Calibri" pitchFamily="34" charset="0"/>
                </a:rPr>
                <a:t>    you listen</a:t>
              </a:r>
              <a:endParaRPr lang="zh-CN" altLang="en-US" sz="3000" b="1">
                <a:solidFill>
                  <a:srgbClr val="000000"/>
                </a:solidFill>
                <a:latin typeface="Calibri" pitchFamily="34" charset="0"/>
                <a:sym typeface="宋体" pitchFamily="2" charset="-122"/>
              </a:endParaRPr>
            </a:p>
          </p:txBody>
        </p:sp>
        <p:sp>
          <p:nvSpPr>
            <p:cNvPr id="39945" name="直角三角形 8"/>
            <p:cNvSpPr>
              <a:spLocks noChangeArrowheads="1"/>
            </p:cNvSpPr>
            <p:nvPr/>
          </p:nvSpPr>
          <p:spPr bwMode="auto">
            <a:xfrm rot="-8045169">
              <a:off x="940889"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0967" name="矩形 11"/>
          <p:cNvSpPr>
            <a:spLocks noChangeArrowheads="1"/>
          </p:cNvSpPr>
          <p:nvPr/>
        </p:nvSpPr>
        <p:spPr bwMode="auto">
          <a:xfrm>
            <a:off x="1143000" y="2857500"/>
            <a:ext cx="6643710" cy="2308324"/>
          </a:xfrm>
          <a:prstGeom prst="rect">
            <a:avLst/>
          </a:prstGeom>
          <a:noFill/>
          <a:ln w="9525">
            <a:noFill/>
            <a:miter lim="800000"/>
            <a:headEnd/>
            <a:tailEnd/>
          </a:ln>
        </p:spPr>
        <p:txBody>
          <a:bodyPr wrap="square">
            <a:spAutoFit/>
          </a:bodyPr>
          <a:lstStyle/>
          <a:p>
            <a:pPr algn="just">
              <a:buFont typeface="Arial" charset="0"/>
              <a:buNone/>
            </a:pPr>
            <a:r>
              <a:rPr lang="en-US" altLang="zh-CN" sz="2400" i="1" dirty="0" smtClean="0">
                <a:solidFill>
                  <a:srgbClr val="FF0000"/>
                </a:solidFill>
                <a:latin typeface="Calibri" pitchFamily="34" charset="0"/>
              </a:rPr>
              <a:t>My </a:t>
            </a:r>
            <a:r>
              <a:rPr lang="en-US" altLang="zh-CN" sz="2400" i="1" dirty="0">
                <a:solidFill>
                  <a:srgbClr val="FF0000"/>
                </a:solidFill>
                <a:latin typeface="Calibri" pitchFamily="34" charset="0"/>
              </a:rPr>
              <a:t>grandma is very kind to me and she teaches me a lot. </a:t>
            </a:r>
            <a:r>
              <a:rPr lang="en-US" altLang="zh-CN" sz="2400" i="1" dirty="0" smtClean="0">
                <a:solidFill>
                  <a:srgbClr val="FF0000"/>
                </a:solidFill>
                <a:latin typeface="Calibri" pitchFamily="34" charset="0"/>
                <a:sym typeface="Calibri" pitchFamily="34" charset="0"/>
              </a:rPr>
              <a:t>On a birthday party for me at a restaurant, a</a:t>
            </a:r>
            <a:r>
              <a:rPr lang="en-US" altLang="zh-CN" sz="2400" i="1" dirty="0" smtClean="0">
                <a:solidFill>
                  <a:srgbClr val="FF0000"/>
                </a:solidFill>
                <a:latin typeface="Calibri" pitchFamily="34" charset="0"/>
              </a:rPr>
              <a:t> </a:t>
            </a:r>
            <a:r>
              <a:rPr lang="en-US" altLang="zh-CN" sz="2400" i="1" dirty="0">
                <a:solidFill>
                  <a:srgbClr val="FF0000"/>
                </a:solidFill>
                <a:latin typeface="Calibri" pitchFamily="34" charset="0"/>
              </a:rPr>
              <a:t>doorman came to help me. I didn’t say anything to </a:t>
            </a:r>
            <a:r>
              <a:rPr lang="en-US" altLang="zh-CN" sz="2400" i="1" dirty="0" smtClean="0">
                <a:solidFill>
                  <a:srgbClr val="FF0000"/>
                </a:solidFill>
                <a:latin typeface="Calibri" pitchFamily="34" charset="0"/>
              </a:rPr>
              <a:t>him. But, </a:t>
            </a:r>
            <a:r>
              <a:rPr lang="en-US" altLang="zh-CN" sz="2400" i="1" dirty="0">
                <a:solidFill>
                  <a:srgbClr val="FF0000"/>
                </a:solidFill>
                <a:latin typeface="Calibri" pitchFamily="34" charset="0"/>
              </a:rPr>
              <a:t>my grandma told me that every man </a:t>
            </a:r>
            <a:r>
              <a:rPr lang="en-US" altLang="zh-CN" sz="2400" i="1" dirty="0" smtClean="0">
                <a:solidFill>
                  <a:srgbClr val="FF0000"/>
                </a:solidFill>
                <a:latin typeface="Calibri" pitchFamily="34" charset="0"/>
              </a:rPr>
              <a:t>deserves respect</a:t>
            </a:r>
            <a:r>
              <a:rPr lang="en-US" altLang="zh-CN" sz="2400" i="1" dirty="0">
                <a:solidFill>
                  <a:srgbClr val="FF0000"/>
                </a:solidFill>
                <a:latin typeface="Calibri" pitchFamily="34" charset="0"/>
              </a:rPr>
              <a:t>. From then on I began to say “Thank you!” </a:t>
            </a:r>
            <a:r>
              <a:rPr lang="en-US" altLang="zh-CN" sz="2400" i="1" dirty="0" smtClean="0">
                <a:solidFill>
                  <a:srgbClr val="FF0000"/>
                </a:solidFill>
                <a:latin typeface="Calibri" pitchFamily="34" charset="0"/>
              </a:rPr>
              <a:t>to anyone </a:t>
            </a:r>
            <a:r>
              <a:rPr lang="en-US" altLang="zh-CN" sz="2400" i="1" dirty="0">
                <a:solidFill>
                  <a:srgbClr val="FF0000"/>
                </a:solidFill>
                <a:latin typeface="Calibri" pitchFamily="34" charset="0"/>
              </a:rPr>
              <a:t>who helped </a:t>
            </a:r>
            <a:r>
              <a:rPr lang="en-US" altLang="zh-CN" sz="2400" i="1" dirty="0" smtClean="0">
                <a:solidFill>
                  <a:srgbClr val="FF0000"/>
                </a:solidFill>
                <a:latin typeface="Calibri" pitchFamily="34" charset="0"/>
              </a:rPr>
              <a:t>me.</a:t>
            </a:r>
            <a:endParaRPr lang="zh-CN" altLang="en-US" sz="2400" i="1" dirty="0">
              <a:solidFill>
                <a:srgbClr val="FF0000"/>
              </a:solidFill>
              <a:latin typeface="Calibri" pitchFamily="34" charset="0"/>
            </a:endParaRPr>
          </a:p>
        </p:txBody>
      </p:sp>
      <p:pic>
        <p:nvPicPr>
          <p:cNvPr id="39943"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0967">
                                            <p:txEl>
                                              <p:pRg st="0" end="0"/>
                                            </p:txEl>
                                          </p:spTgt>
                                        </p:tgtEl>
                                        <p:attrNameLst>
                                          <p:attrName>style.visibility</p:attrName>
                                        </p:attrNameLst>
                                      </p:cBhvr>
                                      <p:to>
                                        <p:strVal val="visible"/>
                                      </p:to>
                                    </p:set>
                                    <p:animEffect transition="in" filter="slide(fromBottom)">
                                      <p:cBhvr>
                                        <p:cTn id="12" dur="500"/>
                                        <p:tgtEl>
                                          <p:spTgt spid="409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直接连接符 39"/>
          <p:cNvSpPr>
            <a:spLocks noChangeShapeType="1"/>
          </p:cNvSpPr>
          <p:nvPr/>
        </p:nvSpPr>
        <p:spPr bwMode="auto">
          <a:xfrm>
            <a:off x="0" y="3714750"/>
            <a:ext cx="9144000" cy="1588"/>
          </a:xfrm>
          <a:prstGeom prst="line">
            <a:avLst/>
          </a:prstGeom>
          <a:noFill/>
          <a:ln w="38100">
            <a:solidFill>
              <a:schemeClr val="tx1"/>
            </a:solidFill>
            <a:round/>
            <a:headEnd/>
            <a:tailEnd/>
          </a:ln>
        </p:spPr>
        <p:txBody>
          <a:bodyPr/>
          <a:lstStyle/>
          <a:p>
            <a:endParaRPr lang="zh-CN" altLang="en-US"/>
          </a:p>
        </p:txBody>
      </p:sp>
      <p:sp>
        <p:nvSpPr>
          <p:cNvPr id="40963"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40964" name="圆角矩形 41"/>
          <p:cNvSpPr>
            <a:spLocks noChangeArrowheads="1"/>
          </p:cNvSpPr>
          <p:nvPr/>
        </p:nvSpPr>
        <p:spPr bwMode="auto">
          <a:xfrm>
            <a:off x="642938"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2" action="ppaction://hlinksldjump"/>
              </a:rPr>
              <a:t>Sharing</a:t>
            </a:r>
            <a:endParaRPr lang="zh-CN" altLang="en-US" sz="3200" b="1">
              <a:latin typeface="微软雅黑" pitchFamily="34" charset="-122"/>
              <a:ea typeface="微软雅黑" pitchFamily="34" charset="-122"/>
              <a:sym typeface="微软雅黑" pitchFamily="34" charset="-122"/>
            </a:endParaRPr>
          </a:p>
        </p:txBody>
      </p:sp>
      <p:sp>
        <p:nvSpPr>
          <p:cNvPr id="40965" name="圆角矩形 42"/>
          <p:cNvSpPr>
            <a:spLocks noChangeArrowheads="1"/>
          </p:cNvSpPr>
          <p:nvPr/>
        </p:nvSpPr>
        <p:spPr bwMode="auto">
          <a:xfrm>
            <a:off x="3357563"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3" action="ppaction://hlinksldjump"/>
              </a:rPr>
              <a:t>Listening</a:t>
            </a:r>
            <a:endParaRPr lang="en-US" altLang="zh-CN" sz="3200" b="1">
              <a:latin typeface="微软雅黑" pitchFamily="34" charset="-122"/>
              <a:ea typeface="微软雅黑" pitchFamily="34" charset="-122"/>
              <a:sym typeface="微软雅黑" pitchFamily="34" charset="-122"/>
            </a:endParaRPr>
          </a:p>
        </p:txBody>
      </p:sp>
      <p:sp>
        <p:nvSpPr>
          <p:cNvPr id="37894" name="圆角矩形 43">
            <a:hlinkClick r:id="rId4" action="ppaction://hlinksldjump"/>
          </p:cNvPr>
          <p:cNvSpPr>
            <a:spLocks noChangeArrowheads="1"/>
          </p:cNvSpPr>
          <p:nvPr/>
        </p:nvSpPr>
        <p:spPr bwMode="auto">
          <a:xfrm>
            <a:off x="6072188"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4" action="ppaction://hlinksldjump"/>
              </a:rPr>
              <a:t>Viewing</a:t>
            </a:r>
            <a:endParaRPr lang="zh-CN" altLang="en-US" sz="3200" b="1">
              <a:latin typeface="微软雅黑" pitchFamily="34" charset="-122"/>
              <a:ea typeface="微软雅黑" pitchFamily="34" charset="-122"/>
              <a:sym typeface="微软雅黑" pitchFamily="34" charset="-122"/>
            </a:endParaRPr>
          </a:p>
        </p:txBody>
      </p:sp>
      <p:pic>
        <p:nvPicPr>
          <p:cNvPr id="40967" name="图片 11" descr="87699.gif">
            <a:hlinkClick r:id="rId5" action="ppaction://hlinksldjump"/>
          </p:cNvPr>
          <p:cNvPicPr>
            <a:picLocks noChangeAspect="1" noChangeArrowheads="1"/>
          </p:cNvPicPr>
          <p:nvPr/>
        </p:nvPicPr>
        <p:blipFill>
          <a:blip r:embed="rId6"/>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3789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785813" y="2381250"/>
            <a:ext cx="7643812" cy="846138"/>
            <a:chOff x="0" y="0"/>
            <a:chExt cx="6638117" cy="847399"/>
          </a:xfrm>
        </p:grpSpPr>
        <p:sp>
          <p:nvSpPr>
            <p:cNvPr id="41995"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41996" name="TextBox 10"/>
            <p:cNvSpPr>
              <a:spLocks noChangeArrowheads="1"/>
            </p:cNvSpPr>
            <p:nvPr/>
          </p:nvSpPr>
          <p:spPr bwMode="auto">
            <a:xfrm>
              <a:off x="357191" y="15247"/>
              <a:ext cx="6280926" cy="832152"/>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sym typeface="Arial" charset="0"/>
                </a:rPr>
                <a:t>Read the program information below and answer the questions.</a:t>
              </a:r>
              <a:endParaRPr lang="zh-CN" altLang="en-US" sz="2400"/>
            </a:p>
          </p:txBody>
        </p:sp>
      </p:grpSp>
      <p:sp>
        <p:nvSpPr>
          <p:cNvPr id="41988"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41989" name="组合 12"/>
          <p:cNvGrpSpPr>
            <a:grpSpLocks/>
          </p:cNvGrpSpPr>
          <p:nvPr/>
        </p:nvGrpSpPr>
        <p:grpSpPr bwMode="auto">
          <a:xfrm>
            <a:off x="714375" y="1785938"/>
            <a:ext cx="3929063" cy="554037"/>
            <a:chOff x="0" y="0"/>
            <a:chExt cx="3929090" cy="553998"/>
          </a:xfrm>
        </p:grpSpPr>
        <p:sp>
          <p:nvSpPr>
            <p:cNvPr id="41993"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BEFORE</a:t>
              </a:r>
              <a:r>
                <a:rPr lang="en-US" altLang="zh-CN" sz="3000" b="1" dirty="0">
                  <a:solidFill>
                    <a:srgbClr val="000000"/>
                  </a:solidFill>
                  <a:latin typeface="Calibri" pitchFamily="34" charset="0"/>
                  <a:sym typeface="Calibri" pitchFamily="34" charset="0"/>
                </a:rPr>
                <a:t>    </a:t>
              </a:r>
              <a:r>
                <a:rPr lang="en-US" altLang="zh-CN" sz="3000" b="1" dirty="0" smtClean="0">
                  <a:solidFill>
                    <a:srgbClr val="000000"/>
                  </a:solidFill>
                  <a:latin typeface="Calibri" pitchFamily="34" charset="0"/>
                  <a:sym typeface="Calibri" pitchFamily="34" charset="0"/>
                </a:rPr>
                <a:t>you </a:t>
              </a:r>
              <a:r>
                <a:rPr lang="en-US" altLang="zh-CN" sz="3000" b="1" dirty="0">
                  <a:solidFill>
                    <a:srgbClr val="000000"/>
                  </a:solidFill>
                  <a:latin typeface="Calibri" pitchFamily="34" charset="0"/>
                  <a:sym typeface="Calibri" pitchFamily="34" charset="0"/>
                </a:rPr>
                <a:t>view</a:t>
              </a:r>
              <a:endParaRPr lang="zh-CN" altLang="en-US" sz="3000" b="1" dirty="0">
                <a:solidFill>
                  <a:srgbClr val="000000"/>
                </a:solidFill>
                <a:latin typeface="Calibri" pitchFamily="34" charset="0"/>
                <a:sym typeface="宋体" pitchFamily="2" charset="-122"/>
              </a:endParaRPr>
            </a:p>
          </p:txBody>
        </p:sp>
        <p:sp>
          <p:nvSpPr>
            <p:cNvPr id="41994" name="直角三角形 8"/>
            <p:cNvSpPr>
              <a:spLocks noChangeArrowheads="1"/>
            </p:cNvSpPr>
            <p:nvPr/>
          </p:nvSpPr>
          <p:spPr bwMode="auto">
            <a:xfrm rot="-8045169">
              <a:off x="136332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pic>
        <p:nvPicPr>
          <p:cNvPr id="41990"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39947" name="矩形 19"/>
          <p:cNvSpPr>
            <a:spLocks noChangeArrowheads="1"/>
          </p:cNvSpPr>
          <p:nvPr/>
        </p:nvSpPr>
        <p:spPr bwMode="auto">
          <a:xfrm>
            <a:off x="1143000" y="3286125"/>
            <a:ext cx="7072313" cy="830263"/>
          </a:xfrm>
          <a:prstGeom prst="rect">
            <a:avLst/>
          </a:prstGeom>
          <a:noFill/>
          <a:ln w="9525">
            <a:noFill/>
            <a:miter lim="800000"/>
            <a:headEnd/>
            <a:tailEnd/>
          </a:ln>
        </p:spPr>
        <p:txBody>
          <a:bodyPr>
            <a:spAutoFit/>
          </a:bodyPr>
          <a:lstStyle/>
          <a:p>
            <a:pPr>
              <a:buFont typeface="Arial" charset="0"/>
              <a:buNone/>
              <a:defRPr/>
            </a:pPr>
            <a:r>
              <a:rPr lang="en-US" altLang="zh-CN" sz="2400" dirty="0">
                <a:solidFill>
                  <a:srgbClr val="000000"/>
                </a:solidFill>
                <a:latin typeface="+mj-lt"/>
                <a:sym typeface="Wingdings" pitchFamily="2" charset="2"/>
              </a:rPr>
              <a:t>1</a:t>
            </a:r>
            <a:r>
              <a:rPr lang="en-US" altLang="zh-CN" sz="2400" dirty="0">
                <a:solidFill>
                  <a:srgbClr val="000000"/>
                </a:solidFill>
                <a:sym typeface="Wingdings" pitchFamily="2" charset="2"/>
              </a:rPr>
              <a:t> </a:t>
            </a:r>
            <a:r>
              <a:rPr lang="en-US" altLang="zh-CN" sz="2400" dirty="0">
                <a:solidFill>
                  <a:srgbClr val="000000"/>
                </a:solidFill>
                <a:latin typeface="Calibri" pitchFamily="34" charset="0"/>
                <a:cs typeface="Calibri" pitchFamily="34" charset="0"/>
                <a:sym typeface="Calibri" pitchFamily="34" charset="0"/>
              </a:rPr>
              <a:t>Have you ever experienced </a:t>
            </a:r>
            <a:r>
              <a:rPr lang="en-US" altLang="zh-CN" sz="2400" i="1" dirty="0">
                <a:solidFill>
                  <a:srgbClr val="000000"/>
                </a:solidFill>
                <a:latin typeface="Calibri" pitchFamily="34" charset="0"/>
                <a:cs typeface="Calibri" pitchFamily="34" charset="0"/>
                <a:sym typeface="Calibri" pitchFamily="34" charset="0"/>
              </a:rPr>
              <a:t>Second Life? </a:t>
            </a:r>
            <a:r>
              <a:rPr lang="en-US" altLang="zh-CN" sz="2400" dirty="0">
                <a:solidFill>
                  <a:srgbClr val="000000"/>
                </a:solidFill>
                <a:latin typeface="Calibri" pitchFamily="34" charset="0"/>
                <a:cs typeface="Calibri" pitchFamily="34" charset="0"/>
                <a:sym typeface="Calibri" pitchFamily="34" charset="0"/>
              </a:rPr>
              <a:t>If</a:t>
            </a:r>
            <a:r>
              <a:rPr lang="zh-CN" altLang="en-US" sz="2400" i="1" dirty="0">
                <a:solidFill>
                  <a:srgbClr val="000000"/>
                </a:solidFill>
                <a:latin typeface="Calibri" pitchFamily="34" charset="0"/>
                <a:cs typeface="Calibri" pitchFamily="34" charset="0"/>
                <a:sym typeface="Calibri" pitchFamily="34" charset="0"/>
              </a:rPr>
              <a:t> </a:t>
            </a:r>
            <a:r>
              <a:rPr lang="en-US" altLang="zh-CN" sz="2400" dirty="0">
                <a:solidFill>
                  <a:srgbClr val="000000"/>
                </a:solidFill>
                <a:latin typeface="Calibri" pitchFamily="34" charset="0"/>
                <a:cs typeface="Calibri" pitchFamily="34" charset="0"/>
                <a:sym typeface="Calibri" pitchFamily="34" charset="0"/>
              </a:rPr>
              <a:t>not, would</a:t>
            </a:r>
          </a:p>
          <a:p>
            <a:pPr>
              <a:buFont typeface="Arial" charset="0"/>
              <a:buNone/>
              <a:defRPr/>
            </a:pPr>
            <a:r>
              <a:rPr lang="en-US" altLang="zh-CN" sz="2400" dirty="0">
                <a:solidFill>
                  <a:srgbClr val="000000"/>
                </a:solidFill>
                <a:latin typeface="Calibri" pitchFamily="34" charset="0"/>
                <a:cs typeface="Calibri" pitchFamily="34" charset="0"/>
                <a:sym typeface="Calibri" pitchFamily="34" charset="0"/>
              </a:rPr>
              <a:t>    you like to spend time there? Why</a:t>
            </a:r>
            <a:r>
              <a:rPr lang="zh-CN" altLang="en-US" sz="2400" dirty="0">
                <a:solidFill>
                  <a:srgbClr val="000000"/>
                </a:solidFill>
                <a:latin typeface="Calibri" pitchFamily="34" charset="0"/>
                <a:cs typeface="Calibri" pitchFamily="34" charset="0"/>
                <a:sym typeface="Calibri" pitchFamily="34" charset="0"/>
              </a:rPr>
              <a:t> </a:t>
            </a:r>
            <a:r>
              <a:rPr lang="en-US" altLang="zh-CN" sz="2400" dirty="0">
                <a:solidFill>
                  <a:srgbClr val="000000"/>
                </a:solidFill>
                <a:latin typeface="Calibri" pitchFamily="34" charset="0"/>
                <a:cs typeface="Calibri" pitchFamily="34" charset="0"/>
                <a:sym typeface="Calibri" pitchFamily="34" charset="0"/>
              </a:rPr>
              <a:t>or why not?</a:t>
            </a:r>
            <a:endParaRPr lang="zh-CN" altLang="en-US" sz="2400" dirty="0">
              <a:solidFill>
                <a:srgbClr val="000000"/>
              </a:solidFill>
              <a:latin typeface="Calibri" pitchFamily="34" charset="0"/>
              <a:sym typeface="宋体" pitchFamily="2" charset="-122"/>
            </a:endParaRPr>
          </a:p>
        </p:txBody>
      </p:sp>
      <p:sp>
        <p:nvSpPr>
          <p:cNvPr id="39948" name="矩形 15"/>
          <p:cNvSpPr>
            <a:spLocks noChangeArrowheads="1"/>
          </p:cNvSpPr>
          <p:nvPr/>
        </p:nvSpPr>
        <p:spPr bwMode="auto">
          <a:xfrm>
            <a:off x="1357313" y="4143375"/>
            <a:ext cx="6929437" cy="1570038"/>
          </a:xfrm>
          <a:prstGeom prst="rect">
            <a:avLst/>
          </a:prstGeom>
          <a:noFill/>
          <a:ln w="9525">
            <a:noFill/>
            <a:miter lim="800000"/>
            <a:headEnd/>
            <a:tailEnd/>
          </a:ln>
        </p:spPr>
        <p:txBody>
          <a:bodyPr>
            <a:spAutoFit/>
          </a:bodyPr>
          <a:lstStyle/>
          <a:p>
            <a:pPr>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No, I haven’t. But I would like to go there. I have heard about it and some of my friends have even been there. They strongly recommend this virtual community to me. I have a lot of interest in it.</a:t>
            </a:r>
            <a:endParaRPr lang="zh-CN" altLang="en-US" sz="2400" i="1" dirty="0">
              <a:solidFill>
                <a:srgbClr val="FF0000"/>
              </a:solidFill>
              <a:latin typeface="Calibri" pitchFamily="34" charset="0"/>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47">
                                            <p:txEl>
                                              <p:pRg st="0" end="0"/>
                                            </p:txEl>
                                          </p:spTgt>
                                        </p:tgtEl>
                                        <p:attrNameLst>
                                          <p:attrName>style.visibility</p:attrName>
                                        </p:attrNameLst>
                                      </p:cBhvr>
                                      <p:to>
                                        <p:strVal val="visible"/>
                                      </p:to>
                                    </p:set>
                                    <p:animEffect transition="in" filter="fade">
                                      <p:cBhvr>
                                        <p:cTn id="12" dur="2000"/>
                                        <p:tgtEl>
                                          <p:spTgt spid="3994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9947">
                                            <p:txEl>
                                              <p:pRg st="1" end="1"/>
                                            </p:txEl>
                                          </p:spTgt>
                                        </p:tgtEl>
                                        <p:attrNameLst>
                                          <p:attrName>style.visibility</p:attrName>
                                        </p:attrNameLst>
                                      </p:cBhvr>
                                      <p:to>
                                        <p:strVal val="visible"/>
                                      </p:to>
                                    </p:set>
                                    <p:animEffect transition="in" filter="fade">
                                      <p:cBhvr>
                                        <p:cTn id="15" dur="2000"/>
                                        <p:tgtEl>
                                          <p:spTgt spid="399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9948">
                                            <p:txEl>
                                              <p:pRg st="0" end="0"/>
                                            </p:txEl>
                                          </p:spTgt>
                                        </p:tgtEl>
                                        <p:attrNameLst>
                                          <p:attrName>style.visibility</p:attrName>
                                        </p:attrNameLst>
                                      </p:cBhvr>
                                      <p:to>
                                        <p:strVal val="visible"/>
                                      </p:to>
                                    </p:set>
                                    <p:animEffect transition="in" filter="slide(fromBottom)">
                                      <p:cBhvr>
                                        <p:cTn id="20" dur="500"/>
                                        <p:tgtEl>
                                          <p:spTgt spid="399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43011" name="组合 26"/>
          <p:cNvGrpSpPr>
            <a:grpSpLocks/>
          </p:cNvGrpSpPr>
          <p:nvPr/>
        </p:nvGrpSpPr>
        <p:grpSpPr bwMode="auto">
          <a:xfrm>
            <a:off x="785813" y="2381250"/>
            <a:ext cx="8143875" cy="846138"/>
            <a:chOff x="0" y="0"/>
            <a:chExt cx="7072362" cy="846244"/>
          </a:xfrm>
        </p:grpSpPr>
        <p:sp>
          <p:nvSpPr>
            <p:cNvPr id="43019"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43020" name="TextBox 10"/>
            <p:cNvSpPr>
              <a:spLocks noChangeArrowheads="1"/>
            </p:cNvSpPr>
            <p:nvPr/>
          </p:nvSpPr>
          <p:spPr bwMode="auto">
            <a:xfrm>
              <a:off x="357190" y="15247"/>
              <a:ext cx="6715172" cy="830997"/>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sym typeface="Arial" charset="0"/>
                </a:rPr>
                <a:t>Read the program information below and answer the questions.</a:t>
              </a:r>
              <a:endParaRPr lang="zh-CN" altLang="en-US" dirty="0"/>
            </a:p>
          </p:txBody>
        </p:sp>
      </p:grpSp>
      <p:sp>
        <p:nvSpPr>
          <p:cNvPr id="43012"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43013" name="组合 12"/>
          <p:cNvGrpSpPr>
            <a:grpSpLocks/>
          </p:cNvGrpSpPr>
          <p:nvPr/>
        </p:nvGrpSpPr>
        <p:grpSpPr bwMode="auto">
          <a:xfrm>
            <a:off x="714375" y="1785938"/>
            <a:ext cx="3929063" cy="554037"/>
            <a:chOff x="0" y="0"/>
            <a:chExt cx="3929090" cy="553998"/>
          </a:xfrm>
        </p:grpSpPr>
        <p:sp>
          <p:nvSpPr>
            <p:cNvPr id="43017"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BEFORE</a:t>
              </a:r>
              <a:r>
                <a:rPr lang="en-US" altLang="zh-CN" sz="3000" b="1" dirty="0">
                  <a:solidFill>
                    <a:srgbClr val="000000"/>
                  </a:solidFill>
                  <a:latin typeface="Calibri" pitchFamily="34" charset="0"/>
                  <a:sym typeface="Calibri" pitchFamily="34" charset="0"/>
                </a:rPr>
                <a:t>    </a:t>
              </a:r>
              <a:r>
                <a:rPr lang="en-US" altLang="zh-CN" sz="3000" b="1" dirty="0" smtClean="0">
                  <a:solidFill>
                    <a:srgbClr val="000000"/>
                  </a:solidFill>
                  <a:latin typeface="Calibri" pitchFamily="34" charset="0"/>
                  <a:sym typeface="Calibri" pitchFamily="34" charset="0"/>
                </a:rPr>
                <a:t>you </a:t>
              </a:r>
              <a:r>
                <a:rPr lang="en-US" altLang="zh-CN" sz="3000" b="1" dirty="0">
                  <a:solidFill>
                    <a:srgbClr val="000000"/>
                  </a:solidFill>
                  <a:latin typeface="Calibri" pitchFamily="34" charset="0"/>
                  <a:sym typeface="Calibri" pitchFamily="34" charset="0"/>
                </a:rPr>
                <a:t>view</a:t>
              </a:r>
              <a:endParaRPr lang="zh-CN" altLang="en-US" sz="3000" b="1" dirty="0">
                <a:solidFill>
                  <a:srgbClr val="000000"/>
                </a:solidFill>
                <a:latin typeface="Calibri" pitchFamily="34" charset="0"/>
                <a:sym typeface="宋体" pitchFamily="2" charset="-122"/>
              </a:endParaRPr>
            </a:p>
          </p:txBody>
        </p:sp>
        <p:sp>
          <p:nvSpPr>
            <p:cNvPr id="43018" name="直角三角形 8"/>
            <p:cNvSpPr>
              <a:spLocks noChangeArrowheads="1"/>
            </p:cNvSpPr>
            <p:nvPr/>
          </p:nvSpPr>
          <p:spPr bwMode="auto">
            <a:xfrm rot="-8045169">
              <a:off x="136332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0971" name="矩形 19"/>
          <p:cNvSpPr>
            <a:spLocks noChangeArrowheads="1"/>
          </p:cNvSpPr>
          <p:nvPr/>
        </p:nvSpPr>
        <p:spPr bwMode="auto">
          <a:xfrm>
            <a:off x="1214438" y="3286125"/>
            <a:ext cx="7143750" cy="1200150"/>
          </a:xfrm>
          <a:prstGeom prst="rect">
            <a:avLst/>
          </a:prstGeom>
          <a:noFill/>
          <a:ln w="9525">
            <a:noFill/>
            <a:miter lim="800000"/>
            <a:headEnd/>
            <a:tailEnd/>
          </a:ln>
        </p:spPr>
        <p:txBody>
          <a:bodyPr>
            <a:spAutoFit/>
          </a:bodyPr>
          <a:lstStyle/>
          <a:p>
            <a:pPr>
              <a:buFont typeface="Arial" charset="0"/>
              <a:buNone/>
              <a:defRPr/>
            </a:pPr>
            <a:r>
              <a:rPr lang="en-US" altLang="zh-CN" sz="2400" dirty="0">
                <a:solidFill>
                  <a:srgbClr val="000000"/>
                </a:solidFill>
                <a:latin typeface="+mn-lt"/>
                <a:ea typeface="宋体" charset="-122"/>
                <a:sym typeface="Wingdings" pitchFamily="2" charset="2"/>
              </a:rPr>
              <a:t>2</a:t>
            </a:r>
            <a:r>
              <a:rPr lang="en-US" altLang="zh-CN" sz="2400" dirty="0">
                <a:solidFill>
                  <a:srgbClr val="000000"/>
                </a:solidFill>
                <a:ea typeface="宋体" charset="-122"/>
                <a:sym typeface="Wingdings" pitchFamily="2" charset="2"/>
              </a:rPr>
              <a:t> </a:t>
            </a:r>
            <a:r>
              <a:rPr lang="en-US" altLang="zh-CN" sz="2400" dirty="0">
                <a:solidFill>
                  <a:srgbClr val="000000"/>
                </a:solidFill>
                <a:latin typeface="Calibri" pitchFamily="34" charset="0"/>
                <a:ea typeface="宋体" charset="-122"/>
                <a:sym typeface="Calibri" pitchFamily="34" charset="0"/>
              </a:rPr>
              <a:t>In addition to what has been mentioned in the</a:t>
            </a:r>
          </a:p>
          <a:p>
            <a:pPr>
              <a:buFont typeface="Arial" charset="0"/>
              <a:buNone/>
              <a:defRPr/>
            </a:pPr>
            <a:r>
              <a:rPr lang="en-US" altLang="zh-CN" sz="2400" dirty="0">
                <a:solidFill>
                  <a:srgbClr val="000000"/>
                </a:solidFill>
                <a:latin typeface="Calibri" pitchFamily="34" charset="0"/>
                <a:ea typeface="宋体" charset="-122"/>
                <a:sym typeface="Calibri" pitchFamily="34" charset="0"/>
              </a:rPr>
              <a:t>    program information, what else do you expect to be</a:t>
            </a:r>
          </a:p>
          <a:p>
            <a:pPr>
              <a:buFont typeface="Arial" charset="0"/>
              <a:buNone/>
              <a:defRPr/>
            </a:pPr>
            <a:r>
              <a:rPr lang="en-US" altLang="zh-CN" sz="2400" dirty="0">
                <a:solidFill>
                  <a:srgbClr val="000000"/>
                </a:solidFill>
                <a:latin typeface="Calibri" pitchFamily="34" charset="0"/>
                <a:ea typeface="宋体" charset="-122"/>
                <a:sym typeface="Calibri" pitchFamily="34" charset="0"/>
              </a:rPr>
              <a:t>    able to do in a virtual community like </a:t>
            </a:r>
            <a:r>
              <a:rPr lang="en-US" altLang="zh-CN" sz="2400" i="1" dirty="0">
                <a:solidFill>
                  <a:srgbClr val="000000"/>
                </a:solidFill>
                <a:latin typeface="Calibri" pitchFamily="34" charset="0"/>
                <a:ea typeface="宋体" charset="-122"/>
                <a:sym typeface="Calibri" pitchFamily="34" charset="0"/>
              </a:rPr>
              <a:t>Second Life?</a:t>
            </a:r>
            <a:endParaRPr lang="zh-CN" altLang="en-US" sz="2400" dirty="0">
              <a:solidFill>
                <a:srgbClr val="000000"/>
              </a:solidFill>
              <a:latin typeface="Calibri" pitchFamily="34" charset="0"/>
              <a:ea typeface="宋体" charset="-122"/>
              <a:sym typeface="宋体" charset="-122"/>
            </a:endParaRPr>
          </a:p>
        </p:txBody>
      </p:sp>
      <p:sp>
        <p:nvSpPr>
          <p:cNvPr id="40972" name="TextBox 20"/>
          <p:cNvSpPr>
            <a:spLocks noChangeArrowheads="1"/>
          </p:cNvSpPr>
          <p:nvPr/>
        </p:nvSpPr>
        <p:spPr bwMode="auto">
          <a:xfrm>
            <a:off x="1428750" y="4429125"/>
            <a:ext cx="6715125" cy="1938992"/>
          </a:xfrm>
          <a:prstGeom prst="rect">
            <a:avLst/>
          </a:prstGeom>
          <a:noFill/>
          <a:ln w="9525">
            <a:noFill/>
            <a:miter lim="800000"/>
            <a:headEnd/>
            <a:tailEnd/>
          </a:ln>
        </p:spPr>
        <p:txBody>
          <a:bodyPr>
            <a:spAutoFit/>
          </a:bodyPr>
          <a:lstStyle/>
          <a:p>
            <a:pPr marL="252000" indent="-457200">
              <a:buFont typeface="Arial" pitchFamily="34" charset="0"/>
              <a:buNone/>
              <a:defRPr/>
            </a:pPr>
            <a:r>
              <a:rPr lang="en-US" altLang="zh-CN" sz="2000" i="1" dirty="0">
                <a:solidFill>
                  <a:srgbClr val="FF0000"/>
                </a:solidFill>
                <a:latin typeface="Calibri" pitchFamily="34" charset="0"/>
                <a:cs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  I can buy an island, build a farm and  live </a:t>
            </a:r>
            <a:r>
              <a:rPr lang="en-US" altLang="zh-CN" sz="2400" i="1" dirty="0" smtClean="0">
                <a:solidFill>
                  <a:srgbClr val="FF0000"/>
                </a:solidFill>
                <a:latin typeface="Calibri" pitchFamily="34" charset="0"/>
                <a:cs typeface="Calibri" pitchFamily="34" charset="0"/>
                <a:sym typeface="Calibri" pitchFamily="34" charset="0"/>
              </a:rPr>
              <a:t>a self-reliant </a:t>
            </a:r>
            <a:r>
              <a:rPr lang="en-US" altLang="zh-CN" sz="2400" i="1" dirty="0">
                <a:solidFill>
                  <a:srgbClr val="FF0000"/>
                </a:solidFill>
                <a:latin typeface="Calibri" pitchFamily="34" charset="0"/>
                <a:cs typeface="Calibri" pitchFamily="34" charset="0"/>
                <a:sym typeface="Calibri" pitchFamily="34" charset="0"/>
              </a:rPr>
              <a:t>life there. </a:t>
            </a:r>
          </a:p>
          <a:p>
            <a:pPr marL="252000" indent="-457200">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a:t>
            </a:r>
            <a:r>
              <a:rPr lang="en-US" altLang="zh-CN" sz="2400" i="1" dirty="0" smtClean="0">
                <a:solidFill>
                  <a:srgbClr val="FF0000"/>
                </a:solidFill>
                <a:latin typeface="Calibri" pitchFamily="34" charset="0"/>
                <a:cs typeface="Calibri" pitchFamily="34" charset="0"/>
                <a:sym typeface="Calibri" pitchFamily="34" charset="0"/>
              </a:rPr>
              <a:t>I can have </a:t>
            </a:r>
            <a:r>
              <a:rPr lang="en-US" altLang="zh-CN" sz="2400" i="1" dirty="0">
                <a:solidFill>
                  <a:srgbClr val="FF0000"/>
                </a:solidFill>
                <a:latin typeface="Calibri" pitchFamily="34" charset="0"/>
                <a:cs typeface="Calibri" pitchFamily="34" charset="0"/>
                <a:sym typeface="Calibri" pitchFamily="34" charset="0"/>
              </a:rPr>
              <a:t>magic power or some special talents </a:t>
            </a:r>
            <a:r>
              <a:rPr lang="en-US" altLang="zh-CN" sz="2400" i="1" dirty="0" smtClean="0">
                <a:solidFill>
                  <a:srgbClr val="FF0000"/>
                </a:solidFill>
                <a:latin typeface="Calibri" pitchFamily="34" charset="0"/>
                <a:cs typeface="Calibri" pitchFamily="34" charset="0"/>
                <a:sym typeface="Calibri" pitchFamily="34" charset="0"/>
              </a:rPr>
              <a:t>which </a:t>
            </a:r>
            <a:r>
              <a:rPr lang="en-US" altLang="zh-CN" sz="2400" i="1" dirty="0">
                <a:solidFill>
                  <a:srgbClr val="FF0000"/>
                </a:solidFill>
                <a:latin typeface="Calibri" pitchFamily="34" charset="0"/>
                <a:cs typeface="Calibri" pitchFamily="34" charset="0"/>
                <a:sym typeface="Calibri" pitchFamily="34" charset="0"/>
              </a:rPr>
              <a:t>will empower me to do what I am not able to do </a:t>
            </a:r>
            <a:r>
              <a:rPr lang="en-US" altLang="zh-CN" sz="2400" i="1" dirty="0" smtClean="0">
                <a:solidFill>
                  <a:srgbClr val="FF0000"/>
                </a:solidFill>
                <a:latin typeface="Calibri" pitchFamily="34" charset="0"/>
                <a:cs typeface="Calibri" pitchFamily="34" charset="0"/>
                <a:sym typeface="Calibri" pitchFamily="34" charset="0"/>
              </a:rPr>
              <a:t> reality</a:t>
            </a:r>
            <a:r>
              <a:rPr lang="en-US" altLang="zh-CN" sz="2400" i="1" dirty="0">
                <a:solidFill>
                  <a:srgbClr val="FF0000"/>
                </a:solidFill>
                <a:latin typeface="Calibri" pitchFamily="34" charset="0"/>
                <a:cs typeface="Calibri" pitchFamily="34" charset="0"/>
                <a:sym typeface="Calibri" pitchFamily="34" charset="0"/>
              </a:rPr>
              <a:t>.</a:t>
            </a:r>
            <a:endParaRPr lang="zh-CN" altLang="en-US" sz="2400" dirty="0">
              <a:latin typeface="Arial" pitchFamily="34" charset="0"/>
            </a:endParaRPr>
          </a:p>
        </p:txBody>
      </p:sp>
      <p:pic>
        <p:nvPicPr>
          <p:cNvPr id="43016"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71">
                                            <p:txEl>
                                              <p:pRg st="0" end="0"/>
                                            </p:txEl>
                                          </p:spTgt>
                                        </p:tgtEl>
                                        <p:attrNameLst>
                                          <p:attrName>style.visibility</p:attrName>
                                        </p:attrNameLst>
                                      </p:cBhvr>
                                      <p:to>
                                        <p:strVal val="visible"/>
                                      </p:to>
                                    </p:set>
                                    <p:animEffect transition="in" filter="fade">
                                      <p:cBhvr>
                                        <p:cTn id="7" dur="2000"/>
                                        <p:tgtEl>
                                          <p:spTgt spid="409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71">
                                            <p:txEl>
                                              <p:pRg st="1" end="1"/>
                                            </p:txEl>
                                          </p:spTgt>
                                        </p:tgtEl>
                                        <p:attrNameLst>
                                          <p:attrName>style.visibility</p:attrName>
                                        </p:attrNameLst>
                                      </p:cBhvr>
                                      <p:to>
                                        <p:strVal val="visible"/>
                                      </p:to>
                                    </p:set>
                                    <p:animEffect transition="in" filter="fade">
                                      <p:cBhvr>
                                        <p:cTn id="10" dur="2000"/>
                                        <p:tgtEl>
                                          <p:spTgt spid="409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71">
                                            <p:txEl>
                                              <p:pRg st="2" end="2"/>
                                            </p:txEl>
                                          </p:spTgt>
                                        </p:tgtEl>
                                        <p:attrNameLst>
                                          <p:attrName>style.visibility</p:attrName>
                                        </p:attrNameLst>
                                      </p:cBhvr>
                                      <p:to>
                                        <p:strVal val="visible"/>
                                      </p:to>
                                    </p:set>
                                    <p:animEffect transition="in" filter="fade">
                                      <p:cBhvr>
                                        <p:cTn id="13" dur="2000"/>
                                        <p:tgtEl>
                                          <p:spTgt spid="409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0972">
                                            <p:txEl>
                                              <p:pRg st="0" end="0"/>
                                            </p:txEl>
                                          </p:spTgt>
                                        </p:tgtEl>
                                        <p:attrNameLst>
                                          <p:attrName>style.visibility</p:attrName>
                                        </p:attrNameLst>
                                      </p:cBhvr>
                                      <p:to>
                                        <p:strVal val="visible"/>
                                      </p:to>
                                    </p:set>
                                    <p:animEffect transition="in" filter="slide(fromBottom)">
                                      <p:cBhvr>
                                        <p:cTn id="18" dur="500"/>
                                        <p:tgtEl>
                                          <p:spTgt spid="4097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0972">
                                            <p:txEl>
                                              <p:pRg st="1" end="1"/>
                                            </p:txEl>
                                          </p:spTgt>
                                        </p:tgtEl>
                                        <p:attrNameLst>
                                          <p:attrName>style.visibility</p:attrName>
                                        </p:attrNameLst>
                                      </p:cBhvr>
                                      <p:to>
                                        <p:strVal val="visible"/>
                                      </p:to>
                                    </p:set>
                                    <p:animEffect transition="in" filter="slide(fromBottom)">
                                      <p:cBhvr>
                                        <p:cTn id="23" dur="500"/>
                                        <p:tgtEl>
                                          <p:spTgt spid="409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857250" y="2357438"/>
            <a:ext cx="7572375" cy="483759"/>
            <a:chOff x="0" y="0"/>
            <a:chExt cx="7572426" cy="484819"/>
          </a:xfrm>
        </p:grpSpPr>
        <p:sp>
          <p:nvSpPr>
            <p:cNvPr id="44046" name="矩形 9"/>
            <p:cNvSpPr>
              <a:spLocks noChangeArrowheads="1"/>
            </p:cNvSpPr>
            <p:nvPr/>
          </p:nvSpPr>
          <p:spPr bwMode="auto">
            <a:xfrm>
              <a:off x="0" y="23154"/>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44047" name="TextBox 10"/>
            <p:cNvSpPr>
              <a:spLocks noChangeArrowheads="1"/>
            </p:cNvSpPr>
            <p:nvPr/>
          </p:nvSpPr>
          <p:spPr bwMode="auto">
            <a:xfrm>
              <a:off x="357190" y="0"/>
              <a:ext cx="7215236" cy="462677"/>
            </a:xfrm>
            <a:prstGeom prst="rect">
              <a:avLst/>
            </a:prstGeom>
            <a:noFill/>
            <a:ln w="9525">
              <a:noFill/>
              <a:miter lim="800000"/>
              <a:headEnd/>
              <a:tailEnd/>
            </a:ln>
          </p:spPr>
          <p:txBody>
            <a:bodyPr>
              <a:spAutoFit/>
            </a:bodyPr>
            <a:lstStyle/>
            <a:p>
              <a:pPr>
                <a:buFont typeface="Arial" charset="0"/>
                <a:buNone/>
              </a:pPr>
              <a:r>
                <a:rPr lang="en-US" altLang="zh-CN" sz="2400" dirty="0" smtClean="0">
                  <a:solidFill>
                    <a:srgbClr val="000000"/>
                  </a:solidFill>
                  <a:cs typeface="Arial" charset="0"/>
                  <a:sym typeface="Calibri" pitchFamily="34" charset="0"/>
                </a:rPr>
                <a:t>Watch the </a:t>
              </a:r>
              <a:r>
                <a:rPr lang="en-US" altLang="zh-CN" sz="2400" dirty="0">
                  <a:solidFill>
                    <a:srgbClr val="000000"/>
                  </a:solidFill>
                  <a:cs typeface="Arial" charset="0"/>
                  <a:sym typeface="Calibri" pitchFamily="34" charset="0"/>
                </a:rPr>
                <a:t>video clip and fill in the blanks.                           </a:t>
              </a:r>
              <a:endParaRPr lang="en-US" altLang="zh-CN" sz="2400" dirty="0">
                <a:solidFill>
                  <a:srgbClr val="000000"/>
                </a:solidFill>
                <a:cs typeface="Arial" charset="0"/>
                <a:sym typeface="Arial" charset="0"/>
              </a:endParaRPr>
            </a:p>
          </p:txBody>
        </p:sp>
      </p:grpSp>
      <p:sp>
        <p:nvSpPr>
          <p:cNvPr id="44036"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44037" name="组合 12"/>
          <p:cNvGrpSpPr>
            <a:grpSpLocks/>
          </p:cNvGrpSpPr>
          <p:nvPr/>
        </p:nvGrpSpPr>
        <p:grpSpPr bwMode="auto">
          <a:xfrm>
            <a:off x="714375" y="1785938"/>
            <a:ext cx="3929063" cy="554037"/>
            <a:chOff x="0" y="0"/>
            <a:chExt cx="3929090" cy="553998"/>
          </a:xfrm>
        </p:grpSpPr>
        <p:sp>
          <p:nvSpPr>
            <p:cNvPr id="44044"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WHILE</a:t>
              </a:r>
              <a:r>
                <a:rPr lang="en-US" altLang="zh-CN" sz="3000" b="1" dirty="0">
                  <a:solidFill>
                    <a:srgbClr val="000000"/>
                  </a:solidFill>
                  <a:latin typeface="Calibri" pitchFamily="34" charset="0"/>
                  <a:sym typeface="Calibri" pitchFamily="34" charset="0"/>
                </a:rPr>
                <a:t>    </a:t>
              </a:r>
              <a:r>
                <a:rPr lang="en-US" altLang="zh-CN" sz="3000" b="1" dirty="0" smtClean="0">
                  <a:solidFill>
                    <a:srgbClr val="000000"/>
                  </a:solidFill>
                  <a:latin typeface="Calibri" pitchFamily="34" charset="0"/>
                  <a:sym typeface="Calibri" pitchFamily="34" charset="0"/>
                </a:rPr>
                <a:t>you </a:t>
              </a:r>
              <a:r>
                <a:rPr lang="en-US" altLang="zh-CN" sz="3000" b="1" dirty="0">
                  <a:solidFill>
                    <a:srgbClr val="000000"/>
                  </a:solidFill>
                  <a:latin typeface="Calibri" pitchFamily="34" charset="0"/>
                  <a:sym typeface="Calibri" pitchFamily="34" charset="0"/>
                </a:rPr>
                <a:t>view</a:t>
              </a:r>
              <a:endParaRPr lang="zh-CN" altLang="en-US" sz="3000" b="1" dirty="0">
                <a:solidFill>
                  <a:srgbClr val="000000"/>
                </a:solidFill>
                <a:latin typeface="Calibri" pitchFamily="34" charset="0"/>
                <a:sym typeface="宋体" pitchFamily="2" charset="-122"/>
              </a:endParaRPr>
            </a:p>
          </p:txBody>
        </p:sp>
        <p:sp>
          <p:nvSpPr>
            <p:cNvPr id="44045" name="直角三角形 8"/>
            <p:cNvSpPr>
              <a:spLocks noChangeArrowheads="1"/>
            </p:cNvSpPr>
            <p:nvPr/>
          </p:nvSpPr>
          <p:spPr bwMode="auto">
            <a:xfrm rot="-8045169">
              <a:off x="118351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1995" name="矩形 14"/>
          <p:cNvSpPr>
            <a:spLocks noChangeArrowheads="1"/>
          </p:cNvSpPr>
          <p:nvPr/>
        </p:nvSpPr>
        <p:spPr bwMode="auto">
          <a:xfrm>
            <a:off x="1214438" y="3000372"/>
            <a:ext cx="7429500" cy="461962"/>
          </a:xfrm>
          <a:prstGeom prst="rect">
            <a:avLst/>
          </a:prstGeom>
          <a:noFill/>
          <a:ln w="9525">
            <a:noFill/>
            <a:miter lim="800000"/>
            <a:headEnd/>
            <a:tailEnd/>
          </a:ln>
        </p:spPr>
        <p:txBody>
          <a:bodyPr>
            <a:spAutoFit/>
          </a:bodyPr>
          <a:lstStyle/>
          <a:p>
            <a:pPr marL="215900" indent="-457200">
              <a:buFont typeface="Arial" charset="0"/>
              <a:buNone/>
            </a:pPr>
            <a:r>
              <a:rPr lang="en-US" altLang="zh-CN" sz="2400" b="1" dirty="0">
                <a:solidFill>
                  <a:srgbClr val="000000"/>
                </a:solidFill>
                <a:latin typeface="Calibri" pitchFamily="34" charset="0"/>
                <a:sym typeface="Calibri" pitchFamily="34" charset="0"/>
              </a:rPr>
              <a:t>I  </a:t>
            </a:r>
            <a:r>
              <a:rPr lang="en-US" altLang="zh-CN" sz="2400" b="1" i="1" dirty="0">
                <a:solidFill>
                  <a:srgbClr val="000000"/>
                </a:solidFill>
                <a:latin typeface="Calibri" pitchFamily="34" charset="0"/>
                <a:sym typeface="Calibri" pitchFamily="34" charset="0"/>
              </a:rPr>
              <a:t>Second Life </a:t>
            </a:r>
            <a:r>
              <a:rPr lang="en-US" altLang="zh-CN" sz="2400" b="1" dirty="0">
                <a:solidFill>
                  <a:srgbClr val="000000"/>
                </a:solidFill>
                <a:latin typeface="Calibri" pitchFamily="34" charset="0"/>
                <a:sym typeface="Calibri" pitchFamily="34" charset="0"/>
              </a:rPr>
              <a:t>(general introduction)</a:t>
            </a:r>
            <a:endParaRPr lang="zh-CN" altLang="en-US" sz="2400" dirty="0">
              <a:solidFill>
                <a:srgbClr val="000000"/>
              </a:solidFill>
              <a:latin typeface="Calibri" pitchFamily="34" charset="0"/>
              <a:sym typeface="宋体" pitchFamily="2" charset="-122"/>
            </a:endParaRPr>
          </a:p>
        </p:txBody>
      </p:sp>
      <p:pic>
        <p:nvPicPr>
          <p:cNvPr id="44043"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6" name="矩形 15"/>
          <p:cNvSpPr/>
          <p:nvPr/>
        </p:nvSpPr>
        <p:spPr>
          <a:xfrm>
            <a:off x="1214438" y="3633146"/>
            <a:ext cx="7643866" cy="1200329"/>
          </a:xfrm>
          <a:prstGeom prst="rect">
            <a:avLst/>
          </a:prstGeom>
        </p:spPr>
        <p:txBody>
          <a:bodyPr wrap="square">
            <a:spAutoFit/>
          </a:bodyPr>
          <a:lstStyle/>
          <a:p>
            <a:r>
              <a:rPr lang="en-US" altLang="zh-CN" sz="2400" dirty="0">
                <a:latin typeface="+mn-lt"/>
              </a:rPr>
              <a:t>• It’s a virtual world full of </a:t>
            </a:r>
            <a:r>
              <a:rPr lang="en-US" altLang="zh-CN" sz="2400" dirty="0" smtClean="0">
                <a:latin typeface="+mn-lt"/>
              </a:rPr>
              <a:t>strange 1</a:t>
            </a:r>
            <a:r>
              <a:rPr lang="en-US" altLang="zh-CN" sz="2400" dirty="0">
                <a:latin typeface="+mn-lt"/>
              </a:rPr>
              <a:t>) ____________ and towns and </a:t>
            </a:r>
            <a:r>
              <a:rPr lang="en-US" altLang="zh-CN" sz="2400" dirty="0" smtClean="0">
                <a:latin typeface="+mn-lt"/>
              </a:rPr>
              <a:t>buildings created </a:t>
            </a:r>
            <a:r>
              <a:rPr lang="en-US" altLang="zh-CN" sz="2400" dirty="0">
                <a:latin typeface="+mn-lt"/>
              </a:rPr>
              <a:t>by people who live here.</a:t>
            </a:r>
          </a:p>
          <a:p>
            <a:r>
              <a:rPr lang="en-US" altLang="zh-CN" sz="2400" dirty="0">
                <a:latin typeface="+mn-lt"/>
              </a:rPr>
              <a:t>• The rules in Second Life are: 2) </a:t>
            </a:r>
            <a:r>
              <a:rPr lang="en-US" altLang="zh-CN" sz="2400" dirty="0" smtClean="0">
                <a:latin typeface="+mn-lt"/>
              </a:rPr>
              <a:t>____________________.</a:t>
            </a:r>
            <a:endParaRPr lang="zh-CN" altLang="en-US" sz="2400" dirty="0">
              <a:latin typeface="+mn-lt"/>
            </a:endParaRPr>
          </a:p>
        </p:txBody>
      </p:sp>
      <p:sp>
        <p:nvSpPr>
          <p:cNvPr id="17" name="TextBox 16"/>
          <p:cNvSpPr txBox="1">
            <a:spLocks noChangeArrowheads="1"/>
          </p:cNvSpPr>
          <p:nvPr/>
        </p:nvSpPr>
        <p:spPr bwMode="auto">
          <a:xfrm>
            <a:off x="6286512" y="3643314"/>
            <a:ext cx="1071563"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islands</a:t>
            </a:r>
            <a:endParaRPr lang="zh-CN" altLang="en-US" sz="2400" i="1" dirty="0"/>
          </a:p>
        </p:txBody>
      </p:sp>
      <p:sp>
        <p:nvSpPr>
          <p:cNvPr id="18" name="TextBox 17"/>
          <p:cNvSpPr txBox="1">
            <a:spLocks noChangeArrowheads="1"/>
          </p:cNvSpPr>
          <p:nvPr/>
        </p:nvSpPr>
        <p:spPr bwMode="auto">
          <a:xfrm>
            <a:off x="5643587" y="4357695"/>
            <a:ext cx="2428875" cy="4619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There are no rules</a:t>
            </a:r>
            <a:r>
              <a:rPr lang="en-US" altLang="zh-CN" sz="2400" dirty="0">
                <a:solidFill>
                  <a:srgbClr val="000000"/>
                </a:solidFill>
                <a:latin typeface="Calibri" pitchFamily="34" charset="0"/>
                <a:sym typeface="Calibri" pitchFamily="34" charset="0"/>
              </a:rPr>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95">
                                            <p:txEl>
                                              <p:pRg st="0" end="0"/>
                                            </p:txEl>
                                          </p:spTgt>
                                        </p:tgtEl>
                                        <p:attrNameLst>
                                          <p:attrName>style.visibility</p:attrName>
                                        </p:attrNameLst>
                                      </p:cBhvr>
                                      <p:to>
                                        <p:strVal val="visible"/>
                                      </p:to>
                                    </p:set>
                                    <p:animEffect transition="in" filter="fade">
                                      <p:cBhvr>
                                        <p:cTn id="12" dur="2000"/>
                                        <p:tgtEl>
                                          <p:spTgt spid="4199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Bottom)">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slide(fromBottom)">
                                      <p:cBhvr>
                                        <p:cTn id="2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142976" y="2770541"/>
            <a:ext cx="7429552" cy="3477875"/>
          </a:xfrm>
          <a:prstGeom prst="rect">
            <a:avLst/>
          </a:prstGeom>
        </p:spPr>
        <p:txBody>
          <a:bodyPr wrap="square">
            <a:spAutoFit/>
          </a:bodyPr>
          <a:lstStyle/>
          <a:p>
            <a:pPr marL="216000" indent="-457200"/>
            <a:r>
              <a:rPr lang="en-US" altLang="zh-CN" sz="2200" dirty="0">
                <a:latin typeface="+mn-lt"/>
              </a:rPr>
              <a:t>• Once you have created 3) </a:t>
            </a:r>
            <a:r>
              <a:rPr lang="en-US" altLang="zh-CN" sz="2200" dirty="0" smtClean="0">
                <a:latin typeface="+mn-lt"/>
              </a:rPr>
              <a:t>____________, you </a:t>
            </a:r>
            <a:r>
              <a:rPr lang="en-US" altLang="zh-CN" sz="2200" dirty="0">
                <a:latin typeface="+mn-lt"/>
              </a:rPr>
              <a:t>create an avatar, which is </a:t>
            </a:r>
            <a:r>
              <a:rPr lang="en-US" altLang="zh-CN" sz="2200" dirty="0" smtClean="0">
                <a:latin typeface="+mn-lt"/>
              </a:rPr>
              <a:t>basically 4</a:t>
            </a:r>
            <a:r>
              <a:rPr lang="en-US" altLang="zh-CN" sz="2200" dirty="0">
                <a:latin typeface="+mn-lt"/>
              </a:rPr>
              <a:t>) ____________ version of yourself.</a:t>
            </a:r>
          </a:p>
          <a:p>
            <a:pPr marL="216000" indent="-457200"/>
            <a:r>
              <a:rPr lang="en-US" altLang="zh-CN" sz="2200" dirty="0">
                <a:latin typeface="+mn-lt"/>
              </a:rPr>
              <a:t>• You can choose your new body. </a:t>
            </a:r>
            <a:r>
              <a:rPr lang="en-US" altLang="zh-CN" sz="2200" dirty="0" smtClean="0">
                <a:latin typeface="+mn-lt"/>
              </a:rPr>
              <a:t>You can </a:t>
            </a:r>
            <a:r>
              <a:rPr lang="en-US" altLang="zh-CN" sz="2200" dirty="0">
                <a:latin typeface="+mn-lt"/>
              </a:rPr>
              <a:t>be female, 5) ____________, or </a:t>
            </a:r>
            <a:r>
              <a:rPr lang="en-US" altLang="zh-CN" sz="2200" dirty="0" smtClean="0">
                <a:latin typeface="+mn-lt"/>
              </a:rPr>
              <a:t>even something </a:t>
            </a:r>
            <a:r>
              <a:rPr lang="en-US" altLang="zh-CN" sz="2200" dirty="0">
                <a:latin typeface="+mn-lt"/>
              </a:rPr>
              <a:t>called a “Furry” – 6) </a:t>
            </a:r>
            <a:r>
              <a:rPr lang="en-US" altLang="zh-CN" sz="2200" dirty="0" smtClean="0">
                <a:latin typeface="+mn-lt"/>
              </a:rPr>
              <a:t>____________________, </a:t>
            </a:r>
            <a:r>
              <a:rPr lang="en-US" altLang="zh-CN" sz="2200" dirty="0">
                <a:latin typeface="+mn-lt"/>
              </a:rPr>
              <a:t>half human.</a:t>
            </a:r>
          </a:p>
          <a:p>
            <a:pPr marL="216000" indent="-457200"/>
            <a:r>
              <a:rPr lang="en-US" altLang="zh-CN" sz="2200" dirty="0">
                <a:latin typeface="+mn-lt"/>
              </a:rPr>
              <a:t>• You can 7) ____________ your </a:t>
            </a:r>
            <a:r>
              <a:rPr lang="en-US" altLang="zh-CN" sz="2200" dirty="0" smtClean="0">
                <a:latin typeface="+mn-lt"/>
              </a:rPr>
              <a:t>appearance. You </a:t>
            </a:r>
            <a:r>
              <a:rPr lang="en-US" altLang="zh-CN" sz="2200" dirty="0">
                <a:latin typeface="+mn-lt"/>
              </a:rPr>
              <a:t>can look tall or 8) ____________ </a:t>
            </a:r>
            <a:r>
              <a:rPr lang="en-US" altLang="zh-CN" sz="2200" dirty="0" smtClean="0">
                <a:latin typeface="+mn-lt"/>
              </a:rPr>
              <a:t>or fat </a:t>
            </a:r>
            <a:r>
              <a:rPr lang="en-US" altLang="zh-CN" sz="2200" dirty="0">
                <a:latin typeface="+mn-lt"/>
              </a:rPr>
              <a:t>or skinny.</a:t>
            </a:r>
          </a:p>
          <a:p>
            <a:pPr marL="216000" indent="-457200"/>
            <a:r>
              <a:rPr lang="en-US" altLang="zh-CN" sz="2200" dirty="0">
                <a:latin typeface="+mn-lt"/>
              </a:rPr>
              <a:t>• You can alter your 9) ____________ </a:t>
            </a:r>
            <a:r>
              <a:rPr lang="en-US" altLang="zh-CN" sz="2200" dirty="0" smtClean="0">
                <a:latin typeface="+mn-lt"/>
              </a:rPr>
              <a:t>and get </a:t>
            </a:r>
            <a:r>
              <a:rPr lang="en-US" altLang="zh-CN" sz="2200" dirty="0">
                <a:latin typeface="+mn-lt"/>
              </a:rPr>
              <a:t>a hairdo.</a:t>
            </a:r>
          </a:p>
          <a:p>
            <a:pPr marL="216000" indent="-457200"/>
            <a:r>
              <a:rPr lang="en-US" altLang="zh-CN" sz="2200" dirty="0">
                <a:latin typeface="+mn-lt"/>
              </a:rPr>
              <a:t>• You can tweak your 10) ____________.</a:t>
            </a:r>
          </a:p>
          <a:p>
            <a:pPr marL="216000" indent="-457200"/>
            <a:r>
              <a:rPr lang="en-US" altLang="zh-CN" sz="2200" dirty="0">
                <a:latin typeface="+mn-lt"/>
              </a:rPr>
              <a:t>• Finally you 11) ____________ an outfit.</a:t>
            </a:r>
            <a:endParaRPr lang="zh-CN" altLang="en-US" sz="2200" dirty="0">
              <a:latin typeface="+mn-lt"/>
            </a:endParaRPr>
          </a:p>
        </p:txBody>
      </p:sp>
      <p:sp>
        <p:nvSpPr>
          <p:cNvPr id="45058"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45059" name="组合 26"/>
          <p:cNvGrpSpPr>
            <a:grpSpLocks/>
          </p:cNvGrpSpPr>
          <p:nvPr/>
        </p:nvGrpSpPr>
        <p:grpSpPr bwMode="auto">
          <a:xfrm>
            <a:off x="857250" y="2000236"/>
            <a:ext cx="6929438" cy="483759"/>
            <a:chOff x="0" y="0"/>
            <a:chExt cx="6929506" cy="484819"/>
          </a:xfrm>
        </p:grpSpPr>
        <p:sp>
          <p:nvSpPr>
            <p:cNvPr id="45077" name="矩形 9"/>
            <p:cNvSpPr>
              <a:spLocks noChangeArrowheads="1"/>
            </p:cNvSpPr>
            <p:nvPr/>
          </p:nvSpPr>
          <p:spPr bwMode="auto">
            <a:xfrm>
              <a:off x="0" y="23154"/>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45078" name="TextBox 10"/>
            <p:cNvSpPr>
              <a:spLocks noChangeArrowheads="1"/>
            </p:cNvSpPr>
            <p:nvPr/>
          </p:nvSpPr>
          <p:spPr bwMode="auto">
            <a:xfrm>
              <a:off x="357190" y="0"/>
              <a:ext cx="6572316" cy="462677"/>
            </a:xfrm>
            <a:prstGeom prst="rect">
              <a:avLst/>
            </a:prstGeom>
            <a:noFill/>
            <a:ln w="9525">
              <a:noFill/>
              <a:miter lim="800000"/>
              <a:headEnd/>
              <a:tailEnd/>
            </a:ln>
          </p:spPr>
          <p:txBody>
            <a:bodyPr>
              <a:spAutoFit/>
            </a:bodyPr>
            <a:lstStyle/>
            <a:p>
              <a:pPr>
                <a:buFont typeface="Arial" charset="0"/>
                <a:buNone/>
              </a:pPr>
              <a:r>
                <a:rPr lang="en-US" altLang="zh-CN" sz="2400" dirty="0" smtClean="0">
                  <a:solidFill>
                    <a:srgbClr val="000000"/>
                  </a:solidFill>
                  <a:cs typeface="Arial" charset="0"/>
                  <a:sym typeface="Calibri" pitchFamily="34" charset="0"/>
                </a:rPr>
                <a:t>Watch </a:t>
              </a:r>
              <a:r>
                <a:rPr lang="en-US" altLang="zh-CN" sz="2400" dirty="0">
                  <a:solidFill>
                    <a:srgbClr val="000000"/>
                  </a:solidFill>
                  <a:cs typeface="Arial" charset="0"/>
                  <a:sym typeface="Calibri" pitchFamily="34" charset="0"/>
                </a:rPr>
                <a:t>the video clip and fill in the blanks.                           </a:t>
              </a:r>
              <a:endParaRPr lang="en-US" altLang="zh-CN" sz="2400" dirty="0">
                <a:solidFill>
                  <a:srgbClr val="000000"/>
                </a:solidFill>
                <a:cs typeface="Arial" charset="0"/>
                <a:sym typeface="Arial" charset="0"/>
              </a:endParaRPr>
            </a:p>
          </p:txBody>
        </p:sp>
      </p:grpSp>
      <p:sp>
        <p:nvSpPr>
          <p:cNvPr id="45060" name="TextBox 6"/>
          <p:cNvSpPr>
            <a:spLocks noChangeArrowheads="1"/>
          </p:cNvSpPr>
          <p:nvPr/>
        </p:nvSpPr>
        <p:spPr bwMode="auto">
          <a:xfrm>
            <a:off x="714375" y="100010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dirty="0">
                <a:solidFill>
                  <a:srgbClr val="31859B"/>
                </a:solidFill>
                <a:latin typeface="Calibri" pitchFamily="34" charset="0"/>
                <a:sym typeface="Calibri" pitchFamily="34" charset="0"/>
              </a:rPr>
              <a:t>Viewing</a:t>
            </a:r>
            <a:endParaRPr lang="zh-CN" altLang="en-US" sz="3200" b="1" u="sng" dirty="0">
              <a:solidFill>
                <a:srgbClr val="31859B"/>
              </a:solidFill>
              <a:latin typeface="Calibri" pitchFamily="34" charset="0"/>
              <a:sym typeface="宋体" pitchFamily="2" charset="-122"/>
            </a:endParaRPr>
          </a:p>
        </p:txBody>
      </p:sp>
      <p:grpSp>
        <p:nvGrpSpPr>
          <p:cNvPr id="45061" name="组合 12"/>
          <p:cNvGrpSpPr>
            <a:grpSpLocks/>
          </p:cNvGrpSpPr>
          <p:nvPr/>
        </p:nvGrpSpPr>
        <p:grpSpPr bwMode="auto">
          <a:xfrm>
            <a:off x="714375" y="1428736"/>
            <a:ext cx="3929063" cy="554037"/>
            <a:chOff x="0" y="0"/>
            <a:chExt cx="3929090" cy="553998"/>
          </a:xfrm>
        </p:grpSpPr>
        <p:sp>
          <p:nvSpPr>
            <p:cNvPr id="45075"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WHILE</a:t>
              </a:r>
              <a:r>
                <a:rPr lang="en-US" altLang="zh-CN" sz="3000" b="1" dirty="0">
                  <a:solidFill>
                    <a:srgbClr val="000000"/>
                  </a:solidFill>
                  <a:latin typeface="Calibri" pitchFamily="34" charset="0"/>
                  <a:sym typeface="Calibri" pitchFamily="34" charset="0"/>
                </a:rPr>
                <a:t>    your view</a:t>
              </a:r>
              <a:endParaRPr lang="zh-CN" altLang="en-US" sz="3000" b="1" dirty="0">
                <a:solidFill>
                  <a:srgbClr val="000000"/>
                </a:solidFill>
                <a:latin typeface="Calibri" pitchFamily="34" charset="0"/>
                <a:sym typeface="宋体" pitchFamily="2" charset="-122"/>
              </a:endParaRPr>
            </a:p>
          </p:txBody>
        </p:sp>
        <p:sp>
          <p:nvSpPr>
            <p:cNvPr id="45076" name="直角三角形 8"/>
            <p:cNvSpPr>
              <a:spLocks noChangeArrowheads="1"/>
            </p:cNvSpPr>
            <p:nvPr/>
          </p:nvSpPr>
          <p:spPr bwMode="auto">
            <a:xfrm rot="-8045169">
              <a:off x="118351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3019" name="矩形 14"/>
          <p:cNvSpPr>
            <a:spLocks noChangeArrowheads="1"/>
          </p:cNvSpPr>
          <p:nvPr/>
        </p:nvSpPr>
        <p:spPr bwMode="auto">
          <a:xfrm>
            <a:off x="1214438" y="2428868"/>
            <a:ext cx="7429500" cy="461962"/>
          </a:xfrm>
          <a:prstGeom prst="rect">
            <a:avLst/>
          </a:prstGeom>
          <a:noFill/>
          <a:ln w="9525">
            <a:noFill/>
            <a:miter lim="800000"/>
            <a:headEnd/>
            <a:tailEnd/>
          </a:ln>
        </p:spPr>
        <p:txBody>
          <a:bodyPr>
            <a:spAutoFit/>
          </a:bodyPr>
          <a:lstStyle/>
          <a:p>
            <a:pPr marL="215900" indent="-457200">
              <a:buFont typeface="Arial" charset="0"/>
              <a:buNone/>
            </a:pPr>
            <a:r>
              <a:rPr lang="en-US" altLang="zh-CN" sz="2400" b="1" dirty="0">
                <a:solidFill>
                  <a:srgbClr val="000000"/>
                </a:solidFill>
                <a:latin typeface="Calibri" pitchFamily="34" charset="0"/>
                <a:sym typeface="Calibri" pitchFamily="34" charset="0"/>
              </a:rPr>
              <a:t>II  Reinventing yourself</a:t>
            </a:r>
            <a:endParaRPr lang="zh-CN" altLang="en-US" sz="2400" dirty="0">
              <a:solidFill>
                <a:srgbClr val="000000"/>
              </a:solidFill>
              <a:latin typeface="Calibri" pitchFamily="34" charset="0"/>
              <a:sym typeface="宋体" pitchFamily="2" charset="-122"/>
            </a:endParaRPr>
          </a:p>
        </p:txBody>
      </p:sp>
      <p:sp>
        <p:nvSpPr>
          <p:cNvPr id="13" name="TextBox 12"/>
          <p:cNvSpPr txBox="1">
            <a:spLocks noChangeArrowheads="1"/>
          </p:cNvSpPr>
          <p:nvPr/>
        </p:nvSpPr>
        <p:spPr bwMode="auto">
          <a:xfrm>
            <a:off x="4500573" y="2714620"/>
            <a:ext cx="1643063" cy="4619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an account </a:t>
            </a:r>
            <a:endParaRPr lang="zh-CN" altLang="en-US" sz="2400" dirty="0"/>
          </a:p>
        </p:txBody>
      </p:sp>
      <p:sp>
        <p:nvSpPr>
          <p:cNvPr id="14" name="TextBox 13"/>
          <p:cNvSpPr txBox="1">
            <a:spLocks noChangeArrowheads="1"/>
          </p:cNvSpPr>
          <p:nvPr/>
        </p:nvSpPr>
        <p:spPr bwMode="auto">
          <a:xfrm>
            <a:off x="3929070" y="3038475"/>
            <a:ext cx="1714500"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a digital </a:t>
            </a:r>
            <a:endParaRPr lang="zh-CN" altLang="en-US" sz="2400" dirty="0"/>
          </a:p>
        </p:txBody>
      </p:sp>
      <p:sp>
        <p:nvSpPr>
          <p:cNvPr id="15" name="TextBox 14"/>
          <p:cNvSpPr txBox="1">
            <a:spLocks noChangeArrowheads="1"/>
          </p:cNvSpPr>
          <p:nvPr/>
        </p:nvSpPr>
        <p:spPr bwMode="auto">
          <a:xfrm>
            <a:off x="1500166" y="3714752"/>
            <a:ext cx="1000125" cy="4619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male</a:t>
            </a:r>
            <a:endParaRPr lang="zh-CN" altLang="en-US" sz="2400" dirty="0">
              <a:solidFill>
                <a:srgbClr val="FF0000"/>
              </a:solidFill>
            </a:endParaRPr>
          </a:p>
        </p:txBody>
      </p:sp>
      <p:sp>
        <p:nvSpPr>
          <p:cNvPr id="16" name="TextBox 15"/>
          <p:cNvSpPr txBox="1">
            <a:spLocks noChangeArrowheads="1"/>
          </p:cNvSpPr>
          <p:nvPr/>
        </p:nvSpPr>
        <p:spPr bwMode="auto">
          <a:xfrm>
            <a:off x="1643042" y="4071942"/>
            <a:ext cx="1643063"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half animal</a:t>
            </a:r>
            <a:r>
              <a:rPr lang="en-US" altLang="zh-CN" sz="2400" dirty="0">
                <a:solidFill>
                  <a:srgbClr val="000000"/>
                </a:solidFill>
                <a:latin typeface="Calibri" pitchFamily="34" charset="0"/>
                <a:sym typeface="Calibri" pitchFamily="34" charset="0"/>
              </a:rPr>
              <a:t> </a:t>
            </a:r>
            <a:endParaRPr lang="zh-CN" altLang="en-US" sz="2400" dirty="0"/>
          </a:p>
        </p:txBody>
      </p:sp>
      <p:sp>
        <p:nvSpPr>
          <p:cNvPr id="17" name="TextBox 16"/>
          <p:cNvSpPr txBox="1">
            <a:spLocks noChangeArrowheads="1"/>
          </p:cNvSpPr>
          <p:nvPr/>
        </p:nvSpPr>
        <p:spPr bwMode="auto">
          <a:xfrm>
            <a:off x="3214678" y="4429132"/>
            <a:ext cx="714375" cy="461962"/>
          </a:xfrm>
          <a:prstGeom prst="rect">
            <a:avLst/>
          </a:prstGeom>
          <a:noFill/>
          <a:ln w="9525">
            <a:noFill/>
            <a:miter lim="800000"/>
            <a:headEnd/>
            <a:tailEnd/>
          </a:ln>
        </p:spPr>
        <p:txBody>
          <a:bodyPr>
            <a:spAutoFit/>
          </a:bodyPr>
          <a:lstStyle/>
          <a:p>
            <a:pPr>
              <a:buFont typeface="Arial" charset="0"/>
              <a:buNone/>
            </a:pPr>
            <a:r>
              <a:rPr lang="en-US" altLang="zh-CN" dirty="0">
                <a:solidFill>
                  <a:srgbClr val="00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edit</a:t>
            </a:r>
            <a:r>
              <a:rPr lang="en-US" altLang="zh-CN" dirty="0">
                <a:solidFill>
                  <a:srgbClr val="000000"/>
                </a:solidFill>
                <a:latin typeface="Calibri" pitchFamily="34" charset="0"/>
                <a:sym typeface="Calibri" pitchFamily="34" charset="0"/>
              </a:rPr>
              <a:t> </a:t>
            </a:r>
            <a:endParaRPr lang="zh-CN" altLang="en-US" dirty="0"/>
          </a:p>
        </p:txBody>
      </p:sp>
      <p:sp>
        <p:nvSpPr>
          <p:cNvPr id="18" name="TextBox 17"/>
          <p:cNvSpPr txBox="1">
            <a:spLocks noChangeArrowheads="1"/>
          </p:cNvSpPr>
          <p:nvPr/>
        </p:nvSpPr>
        <p:spPr bwMode="auto">
          <a:xfrm>
            <a:off x="2357433" y="4748218"/>
            <a:ext cx="1500187" cy="4619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short</a:t>
            </a:r>
            <a:endParaRPr lang="zh-CN" altLang="en-US" sz="2400" dirty="0"/>
          </a:p>
        </p:txBody>
      </p:sp>
      <p:sp>
        <p:nvSpPr>
          <p:cNvPr id="19" name="TextBox 18"/>
          <p:cNvSpPr txBox="1">
            <a:spLocks noChangeArrowheads="1"/>
          </p:cNvSpPr>
          <p:nvPr/>
        </p:nvSpPr>
        <p:spPr bwMode="auto">
          <a:xfrm>
            <a:off x="4357686" y="5391160"/>
            <a:ext cx="1643074" cy="461665"/>
          </a:xfrm>
          <a:prstGeom prst="rect">
            <a:avLst/>
          </a:prstGeom>
          <a:noFill/>
          <a:ln w="9525">
            <a:noFill/>
            <a:miter lim="800000"/>
            <a:headEnd/>
            <a:tailEnd/>
          </a:ln>
        </p:spPr>
        <p:txBody>
          <a:bodyPr wrap="square">
            <a:spAutoFit/>
          </a:bodyPr>
          <a:lstStyle/>
          <a:p>
            <a:pPr>
              <a:buFont typeface="Arial" charset="0"/>
              <a:buNone/>
            </a:pPr>
            <a:r>
              <a:rPr lang="en-US" altLang="zh-CN" sz="2400" dirty="0">
                <a:solidFill>
                  <a:srgbClr val="000000"/>
                </a:solidFill>
                <a:latin typeface="Calibri" pitchFamily="34" charset="0"/>
                <a:sym typeface="Calibri" pitchFamily="34" charset="0"/>
              </a:rPr>
              <a:t> </a:t>
            </a:r>
            <a:r>
              <a:rPr lang="en-US" altLang="zh-CN" sz="2400" i="1" dirty="0" smtClean="0">
                <a:solidFill>
                  <a:srgbClr val="FF0000"/>
                </a:solidFill>
                <a:latin typeface="Calibri" pitchFamily="34" charset="0"/>
                <a:sym typeface="Calibri" pitchFamily="34" charset="0"/>
              </a:rPr>
              <a:t>features</a:t>
            </a:r>
            <a:r>
              <a:rPr lang="en-US" altLang="zh-CN" sz="2400" dirty="0" smtClean="0">
                <a:solidFill>
                  <a:srgbClr val="000000"/>
                </a:solidFill>
                <a:latin typeface="Calibri" pitchFamily="34" charset="0"/>
                <a:sym typeface="Calibri" pitchFamily="34" charset="0"/>
              </a:rPr>
              <a:t> </a:t>
            </a:r>
            <a:endParaRPr lang="zh-CN" altLang="en-US" sz="2400" dirty="0"/>
          </a:p>
        </p:txBody>
      </p:sp>
      <p:sp>
        <p:nvSpPr>
          <p:cNvPr id="20" name="TextBox 19"/>
          <p:cNvSpPr txBox="1">
            <a:spLocks noChangeArrowheads="1"/>
          </p:cNvSpPr>
          <p:nvPr/>
        </p:nvSpPr>
        <p:spPr bwMode="auto">
          <a:xfrm>
            <a:off x="4286257" y="5105408"/>
            <a:ext cx="1285875" cy="461962"/>
          </a:xfrm>
          <a:prstGeom prst="rect">
            <a:avLst/>
          </a:prstGeom>
          <a:noFill/>
          <a:ln w="9525">
            <a:noFill/>
            <a:miter lim="800000"/>
            <a:headEnd/>
            <a:tailEnd/>
          </a:ln>
        </p:spPr>
        <p:txBody>
          <a:bodyPr>
            <a:spAutoFit/>
          </a:bodyPr>
          <a:lstStyle/>
          <a:p>
            <a:pPr>
              <a:buFont typeface="Arial" charset="0"/>
              <a:buNone/>
            </a:pPr>
            <a:r>
              <a:rPr lang="en-US" altLang="zh-CN" sz="2400" i="1" dirty="0" smtClean="0">
                <a:solidFill>
                  <a:srgbClr val="FF0000"/>
                </a:solidFill>
                <a:latin typeface="Calibri" pitchFamily="34" charset="0"/>
                <a:sym typeface="Calibri" pitchFamily="34" charset="0"/>
              </a:rPr>
              <a:t>face</a:t>
            </a:r>
            <a:endParaRPr lang="zh-CN" altLang="en-US" sz="2400" dirty="0"/>
          </a:p>
        </p:txBody>
      </p:sp>
      <p:sp>
        <p:nvSpPr>
          <p:cNvPr id="21" name="TextBox 20"/>
          <p:cNvSpPr txBox="1">
            <a:spLocks noChangeArrowheads="1"/>
          </p:cNvSpPr>
          <p:nvPr/>
        </p:nvSpPr>
        <p:spPr bwMode="auto">
          <a:xfrm>
            <a:off x="3500437" y="5748350"/>
            <a:ext cx="1000125"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pick</a:t>
            </a:r>
            <a:endParaRPr lang="zh-CN" altLang="en-US" sz="2400" dirty="0"/>
          </a:p>
        </p:txBody>
      </p:sp>
      <p:pic>
        <p:nvPicPr>
          <p:cNvPr id="45074" name="图片 13" descr="87699.gif">
            <a:hlinkClick r:id="rId2" action="ppaction://hlinksldjump"/>
          </p:cNvPr>
          <p:cNvPicPr>
            <a:picLocks noChangeAspect="1" noChangeArrowheads="1"/>
          </p:cNvPicPr>
          <p:nvPr/>
        </p:nvPicPr>
        <p:blipFill>
          <a:blip r:embed="rId3"/>
          <a:srcRect/>
          <a:stretch>
            <a:fillRect/>
          </a:stretch>
        </p:blipFill>
        <p:spPr bwMode="auto">
          <a:xfrm>
            <a:off x="8429625" y="567689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9">
                                            <p:txEl>
                                              <p:pRg st="0" end="0"/>
                                            </p:txEl>
                                          </p:spTgt>
                                        </p:tgtEl>
                                        <p:attrNameLst>
                                          <p:attrName>style.visibility</p:attrName>
                                        </p:attrNameLst>
                                      </p:cBhvr>
                                      <p:to>
                                        <p:strVal val="visible"/>
                                      </p:to>
                                    </p:set>
                                    <p:animEffect transition="in" filter="fade">
                                      <p:cBhvr>
                                        <p:cTn id="7" dur="2000"/>
                                        <p:tgtEl>
                                          <p:spTgt spid="430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slide(fromBottom)">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slide(fromBottom)">
                                      <p:cBhvr>
                                        <p:cTn id="20" dur="500"/>
                                        <p:tgtEl>
                                          <p:spTgt spid="1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slide(fromBottom)">
                                      <p:cBhvr>
                                        <p:cTn id="25" dur="500"/>
                                        <p:tgtEl>
                                          <p:spTgt spid="1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slide(fromBottom)">
                                      <p:cBhvr>
                                        <p:cTn id="30" dur="500"/>
                                        <p:tgtEl>
                                          <p:spTgt spid="1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slide(fromBottom)">
                                      <p:cBhvr>
                                        <p:cTn id="35" dur="5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slide(fromBottom)">
                                      <p:cBhvr>
                                        <p:cTn id="40" dur="500"/>
                                        <p:tgtEl>
                                          <p:spTgt spid="1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0">
                                            <p:txEl>
                                              <p:pRg st="0" end="0"/>
                                            </p:txEl>
                                          </p:spTgt>
                                        </p:tgtEl>
                                        <p:attrNameLst>
                                          <p:attrName>style.visibility</p:attrName>
                                        </p:attrNameLst>
                                      </p:cBhvr>
                                      <p:to>
                                        <p:strVal val="visible"/>
                                      </p:to>
                                    </p:set>
                                    <p:animEffect transition="in" filter="slide(fromBottom)">
                                      <p:cBhvr>
                                        <p:cTn id="45" dur="500"/>
                                        <p:tgtEl>
                                          <p:spTgt spid="2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slide(fromBottom)">
                                      <p:cBhvr>
                                        <p:cTn id="50" dur="500"/>
                                        <p:tgtEl>
                                          <p:spTgt spid="1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slide(fromBottom)">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46083" name="组合 26"/>
          <p:cNvGrpSpPr>
            <a:grpSpLocks/>
          </p:cNvGrpSpPr>
          <p:nvPr/>
        </p:nvGrpSpPr>
        <p:grpSpPr bwMode="auto">
          <a:xfrm>
            <a:off x="857250" y="2357438"/>
            <a:ext cx="7072313" cy="830262"/>
            <a:chOff x="0" y="0"/>
            <a:chExt cx="7072383" cy="832082"/>
          </a:xfrm>
        </p:grpSpPr>
        <p:sp>
          <p:nvSpPr>
            <p:cNvPr id="46095" name="矩形 9"/>
            <p:cNvSpPr>
              <a:spLocks noChangeArrowheads="1"/>
            </p:cNvSpPr>
            <p:nvPr/>
          </p:nvSpPr>
          <p:spPr bwMode="auto">
            <a:xfrm>
              <a:off x="0" y="23154"/>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46096" name="TextBox 10"/>
            <p:cNvSpPr>
              <a:spLocks noChangeArrowheads="1"/>
            </p:cNvSpPr>
            <p:nvPr/>
          </p:nvSpPr>
          <p:spPr bwMode="auto">
            <a:xfrm>
              <a:off x="357190" y="0"/>
              <a:ext cx="6715193" cy="832082"/>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Read the notes. Then watch the video clip and fill in the blanks.                           </a:t>
              </a:r>
              <a:endParaRPr lang="en-US" altLang="zh-CN" sz="2400">
                <a:solidFill>
                  <a:srgbClr val="000000"/>
                </a:solidFill>
                <a:cs typeface="Arial" charset="0"/>
                <a:sym typeface="Arial" charset="0"/>
              </a:endParaRPr>
            </a:p>
          </p:txBody>
        </p:sp>
      </p:grpSp>
      <p:sp>
        <p:nvSpPr>
          <p:cNvPr id="46084"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46085" name="组合 12"/>
          <p:cNvGrpSpPr>
            <a:grpSpLocks/>
          </p:cNvGrpSpPr>
          <p:nvPr/>
        </p:nvGrpSpPr>
        <p:grpSpPr bwMode="auto">
          <a:xfrm>
            <a:off x="714375" y="1785938"/>
            <a:ext cx="3929063" cy="554037"/>
            <a:chOff x="0" y="0"/>
            <a:chExt cx="3929090" cy="553998"/>
          </a:xfrm>
        </p:grpSpPr>
        <p:sp>
          <p:nvSpPr>
            <p:cNvPr id="46093"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a:solidFill>
                    <a:srgbClr val="31859B"/>
                  </a:solidFill>
                  <a:latin typeface="Calibri" pitchFamily="34" charset="0"/>
                  <a:sym typeface="Calibri" pitchFamily="34" charset="0"/>
                </a:rPr>
                <a:t>WHILE</a:t>
              </a:r>
              <a:r>
                <a:rPr lang="en-US" altLang="zh-CN" sz="3000" b="1">
                  <a:solidFill>
                    <a:srgbClr val="000000"/>
                  </a:solidFill>
                  <a:latin typeface="Calibri" pitchFamily="34" charset="0"/>
                  <a:sym typeface="Calibri" pitchFamily="34" charset="0"/>
                </a:rPr>
                <a:t>    your view</a:t>
              </a:r>
              <a:endParaRPr lang="zh-CN" altLang="en-US" sz="3000" b="1">
                <a:solidFill>
                  <a:srgbClr val="000000"/>
                </a:solidFill>
                <a:latin typeface="Calibri" pitchFamily="34" charset="0"/>
                <a:sym typeface="宋体" pitchFamily="2" charset="-122"/>
              </a:endParaRPr>
            </a:p>
          </p:txBody>
        </p:sp>
        <p:sp>
          <p:nvSpPr>
            <p:cNvPr id="46094" name="直角三角形 8"/>
            <p:cNvSpPr>
              <a:spLocks noChangeArrowheads="1"/>
            </p:cNvSpPr>
            <p:nvPr/>
          </p:nvSpPr>
          <p:spPr bwMode="auto">
            <a:xfrm rot="-8045169">
              <a:off x="118351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4043" name="矩形 14"/>
          <p:cNvSpPr>
            <a:spLocks noChangeArrowheads="1"/>
          </p:cNvSpPr>
          <p:nvPr/>
        </p:nvSpPr>
        <p:spPr bwMode="auto">
          <a:xfrm>
            <a:off x="1214438" y="3143248"/>
            <a:ext cx="7429500" cy="461962"/>
          </a:xfrm>
          <a:prstGeom prst="rect">
            <a:avLst/>
          </a:prstGeom>
          <a:noFill/>
          <a:ln w="9525">
            <a:noFill/>
            <a:miter lim="800000"/>
            <a:headEnd/>
            <a:tailEnd/>
          </a:ln>
        </p:spPr>
        <p:txBody>
          <a:bodyPr>
            <a:spAutoFit/>
          </a:bodyPr>
          <a:lstStyle/>
          <a:p>
            <a:pPr marL="215900" indent="-457200">
              <a:buFont typeface="Arial" charset="0"/>
              <a:buNone/>
            </a:pPr>
            <a:r>
              <a:rPr lang="en-US" altLang="zh-CN" sz="2400" b="1" dirty="0">
                <a:solidFill>
                  <a:srgbClr val="000000"/>
                </a:solidFill>
                <a:latin typeface="Calibri" pitchFamily="34" charset="0"/>
                <a:sym typeface="Calibri" pitchFamily="34" charset="0"/>
              </a:rPr>
              <a:t>III  Socializing</a:t>
            </a:r>
            <a:endParaRPr lang="zh-CN" altLang="en-US" sz="2400" dirty="0">
              <a:solidFill>
                <a:srgbClr val="000000"/>
              </a:solidFill>
              <a:latin typeface="Calibri" pitchFamily="34" charset="0"/>
              <a:sym typeface="宋体" pitchFamily="2" charset="-122"/>
            </a:endParaRPr>
          </a:p>
        </p:txBody>
      </p:sp>
      <p:sp>
        <p:nvSpPr>
          <p:cNvPr id="13" name="TextBox 12"/>
          <p:cNvSpPr txBox="1">
            <a:spLocks noChangeArrowheads="1"/>
          </p:cNvSpPr>
          <p:nvPr/>
        </p:nvSpPr>
        <p:spPr bwMode="auto">
          <a:xfrm>
            <a:off x="1428728" y="3929066"/>
            <a:ext cx="1714500"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personality</a:t>
            </a:r>
            <a:endParaRPr lang="zh-CN" altLang="en-US" sz="2400" dirty="0"/>
          </a:p>
        </p:txBody>
      </p:sp>
      <p:sp>
        <p:nvSpPr>
          <p:cNvPr id="14" name="TextBox 13"/>
          <p:cNvSpPr txBox="1">
            <a:spLocks noChangeArrowheads="1"/>
          </p:cNvSpPr>
          <p:nvPr/>
        </p:nvSpPr>
        <p:spPr bwMode="auto">
          <a:xfrm>
            <a:off x="4500562" y="4252922"/>
            <a:ext cx="1928813" cy="461962"/>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online stores </a:t>
            </a:r>
            <a:endParaRPr lang="zh-CN" altLang="en-US" sz="2400" dirty="0"/>
          </a:p>
        </p:txBody>
      </p:sp>
      <p:sp>
        <p:nvSpPr>
          <p:cNvPr id="15" name="TextBox 14"/>
          <p:cNvSpPr txBox="1">
            <a:spLocks noChangeArrowheads="1"/>
          </p:cNvSpPr>
          <p:nvPr/>
        </p:nvSpPr>
        <p:spPr bwMode="auto">
          <a:xfrm>
            <a:off x="5286380" y="5000636"/>
            <a:ext cx="2928938"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sym typeface="Calibri" pitchFamily="34" charset="0"/>
              </a:rPr>
              <a:t>over three million </a:t>
            </a:r>
            <a:endParaRPr lang="zh-CN" altLang="en-US" sz="2400" i="1" dirty="0"/>
          </a:p>
        </p:txBody>
      </p:sp>
      <p:sp>
        <p:nvSpPr>
          <p:cNvPr id="16" name="TextBox 15"/>
          <p:cNvSpPr txBox="1">
            <a:spLocks noChangeArrowheads="1"/>
          </p:cNvSpPr>
          <p:nvPr/>
        </p:nvSpPr>
        <p:spPr bwMode="auto">
          <a:xfrm>
            <a:off x="5857884" y="5715016"/>
            <a:ext cx="928688" cy="461963"/>
          </a:xfrm>
          <a:prstGeom prst="rect">
            <a:avLst/>
          </a:prstGeom>
          <a:noFill/>
          <a:ln w="9525">
            <a:noFill/>
            <a:miter lim="800000"/>
            <a:headEnd/>
            <a:tailEnd/>
          </a:ln>
        </p:spPr>
        <p:txBody>
          <a:bodyPr>
            <a:spAutoFit/>
          </a:bodyPr>
          <a:lstStyle/>
          <a:p>
            <a:pPr>
              <a:buFont typeface="Arial" charset="0"/>
              <a:buNone/>
            </a:pPr>
            <a:r>
              <a:rPr lang="en-US" altLang="zh-CN" sz="2400" i="1" dirty="0">
                <a:solidFill>
                  <a:srgbClr val="FF0000"/>
                </a:solidFill>
                <a:latin typeface="Calibri" pitchFamily="34" charset="0"/>
              </a:rPr>
              <a:t>chat</a:t>
            </a:r>
            <a:endParaRPr lang="zh-CN" altLang="en-US" sz="2400" i="1" dirty="0">
              <a:solidFill>
                <a:srgbClr val="FF0000"/>
              </a:solidFill>
              <a:latin typeface="Calibri" pitchFamily="34" charset="0"/>
            </a:endParaRPr>
          </a:p>
        </p:txBody>
      </p:sp>
      <p:pic>
        <p:nvPicPr>
          <p:cNvPr id="4609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7" name="矩形 16"/>
          <p:cNvSpPr/>
          <p:nvPr/>
        </p:nvSpPr>
        <p:spPr>
          <a:xfrm>
            <a:off x="1285852" y="3584580"/>
            <a:ext cx="7072362" cy="2677656"/>
          </a:xfrm>
          <a:prstGeom prst="rect">
            <a:avLst/>
          </a:prstGeom>
        </p:spPr>
        <p:txBody>
          <a:bodyPr wrap="square">
            <a:spAutoFit/>
          </a:bodyPr>
          <a:lstStyle/>
          <a:p>
            <a:r>
              <a:rPr lang="en-US" altLang="zh-CN" sz="2400" i="1" dirty="0">
                <a:latin typeface="+mn-lt"/>
              </a:rPr>
              <a:t>• Second Life is all about creating your </a:t>
            </a:r>
            <a:r>
              <a:rPr lang="en-US" altLang="zh-CN" sz="2400" i="1" dirty="0" smtClean="0">
                <a:latin typeface="+mn-lt"/>
              </a:rPr>
              <a:t>own </a:t>
            </a:r>
            <a:r>
              <a:rPr lang="en-US" altLang="zh-CN" sz="2400" dirty="0" smtClean="0">
                <a:latin typeface="+mn-lt"/>
              </a:rPr>
              <a:t>online </a:t>
            </a:r>
            <a:r>
              <a:rPr lang="en-US" altLang="zh-CN" sz="2400" dirty="0">
                <a:latin typeface="+mn-lt"/>
              </a:rPr>
              <a:t>12) ____________ and </a:t>
            </a:r>
            <a:r>
              <a:rPr lang="en-US" altLang="zh-CN" sz="2400" dirty="0" smtClean="0">
                <a:latin typeface="+mn-lt"/>
              </a:rPr>
              <a:t>socializing: It’s </a:t>
            </a:r>
            <a:r>
              <a:rPr lang="en-US" altLang="zh-CN" sz="2400" dirty="0">
                <a:latin typeface="+mn-lt"/>
              </a:rPr>
              <a:t>going to online concerts, going </a:t>
            </a:r>
            <a:r>
              <a:rPr lang="en-US" altLang="zh-CN" sz="2400" dirty="0" smtClean="0">
                <a:latin typeface="+mn-lt"/>
              </a:rPr>
              <a:t>into 13)____________________ </a:t>
            </a:r>
            <a:r>
              <a:rPr lang="en-US" altLang="zh-CN" sz="2400" dirty="0">
                <a:latin typeface="+mn-lt"/>
              </a:rPr>
              <a:t>and trying </a:t>
            </a:r>
            <a:r>
              <a:rPr lang="en-US" altLang="zh-CN" sz="2400" dirty="0" smtClean="0">
                <a:latin typeface="+mn-lt"/>
              </a:rPr>
              <a:t>on shoes</a:t>
            </a:r>
            <a:r>
              <a:rPr lang="en-US" altLang="zh-CN" sz="2400" dirty="0">
                <a:latin typeface="+mn-lt"/>
              </a:rPr>
              <a:t>; it’s dressing up.</a:t>
            </a:r>
          </a:p>
          <a:p>
            <a:r>
              <a:rPr lang="en-US" altLang="zh-CN" sz="2400" i="1" dirty="0">
                <a:latin typeface="+mn-lt"/>
              </a:rPr>
              <a:t>• Second Life claims to have 14) ___________</a:t>
            </a:r>
          </a:p>
          <a:p>
            <a:r>
              <a:rPr lang="en-US" altLang="zh-CN" sz="2400" dirty="0" smtClean="0">
                <a:latin typeface="+mn-lt"/>
              </a:rPr>
              <a:t>individual </a:t>
            </a:r>
            <a:r>
              <a:rPr lang="en-US" altLang="zh-CN" sz="2400" dirty="0">
                <a:latin typeface="+mn-lt"/>
              </a:rPr>
              <a:t>residents from </a:t>
            </a:r>
            <a:r>
              <a:rPr lang="en-US" altLang="zh-CN" sz="2400" dirty="0" smtClean="0">
                <a:latin typeface="+mn-lt"/>
              </a:rPr>
              <a:t>all over </a:t>
            </a:r>
            <a:r>
              <a:rPr lang="en-US" altLang="zh-CN" sz="2400" dirty="0">
                <a:latin typeface="+mn-lt"/>
              </a:rPr>
              <a:t>the world living there. You can go </a:t>
            </a:r>
            <a:r>
              <a:rPr lang="en-US" altLang="zh-CN" sz="2400" dirty="0" smtClean="0">
                <a:latin typeface="+mn-lt"/>
              </a:rPr>
              <a:t>up to </a:t>
            </a:r>
            <a:r>
              <a:rPr lang="en-US" altLang="zh-CN" sz="2400" dirty="0">
                <a:latin typeface="+mn-lt"/>
              </a:rPr>
              <a:t>anyone and 15) ____________.</a:t>
            </a:r>
            <a:endParaRPr lang="zh-CN"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43">
                                            <p:txEl>
                                              <p:pRg st="0" end="0"/>
                                            </p:txEl>
                                          </p:spTgt>
                                        </p:tgtEl>
                                        <p:attrNameLst>
                                          <p:attrName>style.visibility</p:attrName>
                                        </p:attrNameLst>
                                      </p:cBhvr>
                                      <p:to>
                                        <p:strVal val="visible"/>
                                      </p:to>
                                    </p:set>
                                    <p:animEffect transition="in" filter="fade">
                                      <p:cBhvr>
                                        <p:cTn id="7" dur="2000"/>
                                        <p:tgtEl>
                                          <p:spTgt spid="440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slide(fromBottom)">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slide(fromBottom)">
                                      <p:cBhvr>
                                        <p:cTn id="20" dur="500"/>
                                        <p:tgtEl>
                                          <p:spTgt spid="1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slide(fromBottom)">
                                      <p:cBhvr>
                                        <p:cTn id="25" dur="500"/>
                                        <p:tgtEl>
                                          <p:spTgt spid="1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slide(fromBottom)">
                                      <p:cBhvr>
                                        <p:cTn id="30"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0" name="Group 4"/>
          <p:cNvGraphicFramePr>
            <a:graphicFrameLocks noGrp="1"/>
          </p:cNvGraphicFramePr>
          <p:nvPr/>
        </p:nvGraphicFramePr>
        <p:xfrm>
          <a:off x="428625" y="1428750"/>
          <a:ext cx="8286780" cy="4643456"/>
        </p:xfrm>
        <a:graphic>
          <a:graphicData uri="http://schemas.openxmlformats.org/drawingml/2006/table">
            <a:tbl>
              <a:tblPr/>
              <a:tblGrid>
                <a:gridCol w="4251478"/>
                <a:gridCol w="4035302"/>
              </a:tblGrid>
              <a:tr h="449731">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000" b="1" i="0" u="none" strike="noStrike" cap="none" normalizeH="0" baseline="0" dirty="0" smtClean="0">
                          <a:ln>
                            <a:noFill/>
                          </a:ln>
                          <a:solidFill>
                            <a:schemeClr val="bg1"/>
                          </a:solidFill>
                          <a:effectLst/>
                          <a:latin typeface="Calibri" pitchFamily="34" charset="0"/>
                          <a:ea typeface="宋体" pitchFamily="2" charset="-122"/>
                          <a:cs typeface="Calibri" pitchFamily="34" charset="0"/>
                          <a:sym typeface="Calibri" pitchFamily="34" charset="0"/>
                        </a:rPr>
                        <a:t>Cultural Notes</a:t>
                      </a:r>
                      <a:endParaRPr kumimoji="0" lang="en-US" sz="2000" b="0" i="1" u="none" strike="noStrike" cap="none" normalizeH="0" baseline="0" dirty="0" smtClean="0">
                        <a:ln>
                          <a:noFill/>
                        </a:ln>
                        <a:solidFill>
                          <a:schemeClr val="bg1"/>
                        </a:solidFill>
                        <a:effectLst/>
                        <a:latin typeface="Calibri" pitchFamily="34" charset="0"/>
                        <a:ea typeface="宋体" pitchFamily="2" charset="-122"/>
                        <a:sym typeface="宋体" pitchFamily="2" charset="-122"/>
                      </a:endParaRPr>
                    </a:p>
                  </a:txBody>
                  <a:tcPr horzOverflow="overflow">
                    <a:lnL w="9525" cap="flat" cmpd="sng" algn="ctr">
                      <a:solidFill>
                        <a:srgbClr val="F79646"/>
                      </a:solidFill>
                      <a:prstDash val="solid"/>
                      <a:round/>
                      <a:headEnd type="none" w="med" len="med"/>
                      <a:tailEnd type="none" w="med" len="med"/>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solidFill>
                      <a:srgbClr val="F79646"/>
                    </a:solidFill>
                  </a:tcPr>
                </a:tc>
                <a:tc hMerge="1">
                  <a:txBody>
                    <a:bodyPr/>
                    <a:lstStyle/>
                    <a:p>
                      <a:endParaRPr lang="zh-CN" altLang="en-US"/>
                    </a:p>
                  </a:txBody>
                  <a:tcPr/>
                </a:tc>
              </a:tr>
              <a:tr h="419372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400" b="0" i="0" u="none" strike="noStrike" cap="none" normalizeH="0" baseline="0" dirty="0" smtClean="0">
                        <a:ln>
                          <a:noFill/>
                        </a:ln>
                        <a:solidFill>
                          <a:schemeClr val="tx1"/>
                        </a:solidFill>
                        <a:effectLst/>
                        <a:latin typeface="Calibri" pitchFamily="34" charset="0"/>
                        <a:ea typeface="宋体" pitchFamily="2" charset="-122"/>
                        <a:sym typeface="宋体" pitchFamily="2" charset="-122"/>
                      </a:endParaRPr>
                    </a:p>
                  </a:txBody>
                  <a:tcPr horzOverflow="overflow">
                    <a:lnL w="9525" cap="flat" cmpd="sng" algn="ctr">
                      <a:solidFill>
                        <a:srgbClr val="F79646"/>
                      </a:solidFill>
                      <a:prstDash val="solid"/>
                      <a:round/>
                      <a:headEnd type="none" w="med" len="med"/>
                      <a:tailEnd type="none" w="med" len="med"/>
                    </a:lnL>
                    <a:lnR>
                      <a:noFill/>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libri" pitchFamily="34" charset="0"/>
                          <a:ea typeface="宋体" pitchFamily="2" charset="-122"/>
                          <a:sym typeface="宋体" pitchFamily="2" charset="-122"/>
                        </a:rPr>
                        <a:t>    </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a:noFill/>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r>
            </a:tbl>
          </a:graphicData>
        </a:graphic>
      </p:graphicFrame>
      <p:sp>
        <p:nvSpPr>
          <p:cNvPr id="47115"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47116" name="TextBox 12"/>
          <p:cNvSpPr>
            <a:spLocks noChangeArrowheads="1"/>
          </p:cNvSpPr>
          <p:nvPr/>
        </p:nvSpPr>
        <p:spPr bwMode="auto">
          <a:xfrm>
            <a:off x="4714875" y="1917700"/>
            <a:ext cx="3929063" cy="4154488"/>
          </a:xfrm>
          <a:prstGeom prst="rect">
            <a:avLst/>
          </a:prstGeom>
          <a:noFill/>
          <a:ln w="9525">
            <a:noFill/>
            <a:miter lim="800000"/>
            <a:headEnd/>
            <a:tailEnd/>
          </a:ln>
        </p:spPr>
        <p:txBody>
          <a:bodyPr>
            <a:spAutoFit/>
          </a:bodyPr>
          <a:lstStyle/>
          <a:p>
            <a:pPr>
              <a:buFont typeface="Arial" charset="0"/>
              <a:buNone/>
            </a:pPr>
            <a:r>
              <a:rPr lang="en-US" altLang="zh-CN" sz="2400" b="1" dirty="0">
                <a:solidFill>
                  <a:srgbClr val="000000"/>
                </a:solidFill>
                <a:latin typeface="Calibri" pitchFamily="34" charset="0"/>
                <a:sym typeface="Calibri" pitchFamily="34" charset="0"/>
              </a:rPr>
              <a:t>Brad Pitt:</a:t>
            </a:r>
          </a:p>
          <a:p>
            <a:pPr>
              <a:buFont typeface="Arial" charset="0"/>
              <a:buNone/>
            </a:pPr>
            <a:endParaRPr lang="en-US" altLang="zh-CN" sz="2400" b="1" dirty="0">
              <a:solidFill>
                <a:srgbClr val="000000"/>
              </a:solidFill>
              <a:latin typeface="Calibri" pitchFamily="34" charset="0"/>
              <a:sym typeface="Calibri" pitchFamily="34" charset="0"/>
            </a:endParaRPr>
          </a:p>
          <a:p>
            <a:pPr>
              <a:buFont typeface="Arial" charset="0"/>
              <a:buNone/>
            </a:pPr>
            <a:r>
              <a:rPr lang="en-US" altLang="zh-CN" sz="2400" dirty="0">
                <a:solidFill>
                  <a:srgbClr val="000000"/>
                </a:solidFill>
                <a:latin typeface="Calibri" pitchFamily="34" charset="0"/>
                <a:sym typeface="Calibri" pitchFamily="34" charset="0"/>
              </a:rPr>
              <a:t>An American actor and film producer known as much for his versatility ( </a:t>
            </a:r>
            <a:r>
              <a:rPr lang="zh-CN" altLang="en-US" sz="2400" dirty="0">
                <a:solidFill>
                  <a:srgbClr val="000000"/>
                </a:solidFill>
                <a:latin typeface="Calibri" pitchFamily="34" charset="0"/>
                <a:sym typeface="宋体" pitchFamily="2" charset="-122"/>
              </a:rPr>
              <a:t>多才多艺</a:t>
            </a:r>
            <a:r>
              <a:rPr lang="en-US" altLang="zh-CN" sz="2400" dirty="0">
                <a:solidFill>
                  <a:srgbClr val="000000"/>
                </a:solidFill>
                <a:latin typeface="Calibri" pitchFamily="34" charset="0"/>
                <a:sym typeface="Calibri" pitchFamily="34" charset="0"/>
              </a:rPr>
              <a:t>) as he is for his handsome face. By 2012, he has received four Academy Award nominations ( </a:t>
            </a:r>
            <a:r>
              <a:rPr lang="zh-CN" altLang="en-US" sz="2400" dirty="0">
                <a:solidFill>
                  <a:srgbClr val="000000"/>
                </a:solidFill>
                <a:latin typeface="Calibri" pitchFamily="34" charset="0"/>
                <a:sym typeface="宋体" pitchFamily="2" charset="-122"/>
              </a:rPr>
              <a:t>提名</a:t>
            </a:r>
            <a:r>
              <a:rPr lang="en-US" altLang="zh-CN" sz="2400" dirty="0">
                <a:solidFill>
                  <a:srgbClr val="000000"/>
                </a:solidFill>
                <a:latin typeface="Calibri" pitchFamily="34" charset="0"/>
                <a:sym typeface="Calibri" pitchFamily="34" charset="0"/>
              </a:rPr>
              <a:t>) and five Golden Globe Award nominations, winning one Golden Globe.</a:t>
            </a:r>
            <a:endParaRPr lang="zh-CN" altLang="en-US" sz="2400" dirty="0">
              <a:solidFill>
                <a:srgbClr val="000000"/>
              </a:solidFill>
              <a:latin typeface="Calibri" pitchFamily="34" charset="0"/>
              <a:sym typeface="Calibri" pitchFamily="34" charset="0"/>
            </a:endParaRPr>
          </a:p>
        </p:txBody>
      </p:sp>
      <p:pic>
        <p:nvPicPr>
          <p:cNvPr id="47117" name="图片 7" descr="u=3404088182,3511377640&amp;fm=21&amp;gp=0.jpg"/>
          <p:cNvPicPr>
            <a:picLocks noChangeAspect="1"/>
          </p:cNvPicPr>
          <p:nvPr/>
        </p:nvPicPr>
        <p:blipFill>
          <a:blip r:embed="rId2"/>
          <a:stretch>
            <a:fillRect/>
          </a:stretch>
        </p:blipFill>
        <p:spPr bwMode="auto">
          <a:xfrm>
            <a:off x="736265" y="1928802"/>
            <a:ext cx="3192793" cy="4143375"/>
          </a:xfrm>
          <a:prstGeom prst="rect">
            <a:avLst/>
          </a:prstGeom>
          <a:noFill/>
          <a:ln w="9525">
            <a:noFill/>
            <a:miter lim="800000"/>
            <a:headEnd/>
            <a:tailEnd/>
          </a:ln>
        </p:spPr>
      </p:pic>
      <p:pic>
        <p:nvPicPr>
          <p:cNvPr id="47118" name="图片 13"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060"/>
                                        </p:tgtEl>
                                        <p:attrNameLst>
                                          <p:attrName>style.visibility</p:attrName>
                                        </p:attrNameLst>
                                      </p:cBhvr>
                                      <p:to>
                                        <p:strVal val="visible"/>
                                      </p:to>
                                    </p:set>
                                    <p:animEffect>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29" descr="87699.gif">
            <a:hlinkClick r:id="rId2" action="ppaction://hlinksldjump"/>
          </p:cNvPr>
          <p:cNvPicPr>
            <a:picLocks noChangeAspect="1" noChangeArrowheads="1"/>
          </p:cNvPicPr>
          <p:nvPr/>
        </p:nvPicPr>
        <p:blipFill>
          <a:blip r:embed="rId3"/>
          <a:srcRect/>
          <a:stretch>
            <a:fillRect/>
          </a:stretch>
        </p:blipFill>
        <p:spPr bwMode="auto">
          <a:xfrm>
            <a:off x="8320088" y="6176963"/>
            <a:ext cx="466725" cy="466725"/>
          </a:xfrm>
          <a:prstGeom prst="rect">
            <a:avLst/>
          </a:prstGeom>
          <a:noFill/>
          <a:ln w="9525">
            <a:noFill/>
            <a:miter lim="800000"/>
            <a:headEnd/>
            <a:tailEnd/>
          </a:ln>
        </p:spPr>
      </p:pic>
      <p:sp>
        <p:nvSpPr>
          <p:cNvPr id="16387" name="矩形 3"/>
          <p:cNvSpPr>
            <a:spLocks noChangeArrowheads="1"/>
          </p:cNvSpPr>
          <p:nvPr/>
        </p:nvSpPr>
        <p:spPr bwMode="auto">
          <a:xfrm>
            <a:off x="0" y="0"/>
            <a:ext cx="9144000" cy="1143000"/>
          </a:xfrm>
          <a:prstGeom prst="rect">
            <a:avLst/>
          </a:prstGeom>
          <a:solidFill>
            <a:srgbClr val="FFCC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Opening up</a:t>
            </a:r>
            <a:endParaRPr lang="zh-CN" altLang="en-US" sz="4800" b="1">
              <a:latin typeface="Calibri" pitchFamily="34" charset="0"/>
              <a:ea typeface="微软雅黑" pitchFamily="34" charset="-122"/>
              <a:sym typeface="Calibri" pitchFamily="34" charset="0"/>
            </a:endParaRPr>
          </a:p>
        </p:txBody>
      </p:sp>
      <p:sp>
        <p:nvSpPr>
          <p:cNvPr id="6148" name="TextBox 6"/>
          <p:cNvSpPr>
            <a:spLocks noChangeArrowheads="1"/>
          </p:cNvSpPr>
          <p:nvPr/>
        </p:nvSpPr>
        <p:spPr bwMode="auto">
          <a:xfrm>
            <a:off x="357188" y="1285875"/>
            <a:ext cx="8001000" cy="461963"/>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Look at the words in the box and answer the questions. </a:t>
            </a:r>
            <a:endParaRPr lang="zh-CN" altLang="en-US" sz="2400" dirty="0">
              <a:cs typeface="Arial" charset="0"/>
            </a:endParaRPr>
          </a:p>
        </p:txBody>
      </p:sp>
      <p:sp>
        <p:nvSpPr>
          <p:cNvPr id="16389" name="矩形 33"/>
          <p:cNvSpPr>
            <a:spLocks noChangeArrowheads="1"/>
          </p:cNvSpPr>
          <p:nvPr/>
        </p:nvSpPr>
        <p:spPr bwMode="auto">
          <a:xfrm>
            <a:off x="3857625" y="4000500"/>
            <a:ext cx="4572000" cy="369888"/>
          </a:xfrm>
          <a:prstGeom prst="rect">
            <a:avLst/>
          </a:prstGeom>
          <a:noFill/>
          <a:ln w="9525">
            <a:noFill/>
            <a:miter lim="800000"/>
            <a:headEnd/>
            <a:tailEnd/>
          </a:ln>
        </p:spPr>
        <p:txBody>
          <a:bodyPr>
            <a:spAutoFit/>
          </a:bodyPr>
          <a:lstStyle/>
          <a:p>
            <a:pPr>
              <a:buFont typeface="Arial" charset="0"/>
              <a:buNone/>
            </a:pPr>
            <a:endParaRPr lang="zh-CN" altLang="zh-CN">
              <a:solidFill>
                <a:srgbClr val="000000"/>
              </a:solidFill>
              <a:latin typeface="Calibri" pitchFamily="34" charset="0"/>
              <a:sym typeface="Calibri" pitchFamily="34" charset="0"/>
            </a:endParaRPr>
          </a:p>
        </p:txBody>
      </p:sp>
      <p:sp>
        <p:nvSpPr>
          <p:cNvPr id="16390" name="TextBox 32"/>
          <p:cNvSpPr>
            <a:spLocks noChangeArrowheads="1"/>
          </p:cNvSpPr>
          <p:nvPr/>
        </p:nvSpPr>
        <p:spPr bwMode="auto">
          <a:xfrm>
            <a:off x="4502150" y="2057400"/>
            <a:ext cx="3887788" cy="2892425"/>
          </a:xfrm>
          <a:prstGeom prst="rect">
            <a:avLst/>
          </a:prstGeom>
          <a:noFill/>
          <a:ln w="9525">
            <a:noFill/>
            <a:miter lim="800000"/>
            <a:headEnd/>
            <a:tailEnd/>
          </a:ln>
        </p:spPr>
        <p:txBody>
          <a:bodyPr>
            <a:spAutoFit/>
          </a:bodyPr>
          <a:lstStyle/>
          <a:p>
            <a:pPr>
              <a:buFont typeface="Arial" charset="0"/>
              <a:buNone/>
            </a:pPr>
            <a:endParaRPr lang="en-US" altLang="zh-CN" sz="2400" i="1">
              <a:solidFill>
                <a:srgbClr val="FF0000"/>
              </a:solidFill>
              <a:latin typeface="Calibri" pitchFamily="34" charset="0"/>
              <a:sym typeface="Calibri" pitchFamily="34" charset="0"/>
            </a:endParaRPr>
          </a:p>
          <a:p>
            <a:pPr>
              <a:buFont typeface="Arial" charset="0"/>
              <a:buNone/>
            </a:pPr>
            <a:endParaRPr lang="en-US" altLang="zh-CN" sz="2000" i="1">
              <a:solidFill>
                <a:srgbClr val="FF0000"/>
              </a:solidFill>
              <a:latin typeface="Calibri" pitchFamily="34" charset="0"/>
              <a:sym typeface="Calibri" pitchFamily="34" charset="0"/>
            </a:endParaRPr>
          </a:p>
          <a:p>
            <a:pPr>
              <a:buFont typeface="Arial" charset="0"/>
              <a:buNone/>
            </a:pPr>
            <a:endParaRPr lang="en-US" altLang="zh-CN" sz="2000" i="1">
              <a:solidFill>
                <a:srgbClr val="FF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zh-CN" altLang="en-US" sz="2000">
              <a:solidFill>
                <a:srgbClr val="000000"/>
              </a:solidFill>
              <a:latin typeface="Calibri" pitchFamily="34" charset="0"/>
              <a:sym typeface="Calibri" pitchFamily="34" charset="0"/>
            </a:endParaRPr>
          </a:p>
          <a:p>
            <a:pPr>
              <a:buFont typeface="Arial" charset="0"/>
              <a:buNone/>
            </a:pPr>
            <a:endParaRPr lang="zh-CN" altLang="en-US" sz="2000">
              <a:solidFill>
                <a:srgbClr val="00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zh-CN" altLang="en-US" sz="2000">
              <a:solidFill>
                <a:srgbClr val="00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en-US" altLang="zh-CN" sz="2000" i="1">
              <a:solidFill>
                <a:srgbClr val="C00000"/>
              </a:solidFill>
              <a:latin typeface="Calibri" pitchFamily="34" charset="0"/>
              <a:sym typeface="Calibri" pitchFamily="34" charset="0"/>
            </a:endParaRPr>
          </a:p>
          <a:p>
            <a:pPr>
              <a:buFont typeface="Arial" charset="0"/>
              <a:buNone/>
            </a:pPr>
            <a:endParaRPr lang="zh-CN" altLang="en-US" sz="2000" i="1">
              <a:solidFill>
                <a:srgbClr val="C00000"/>
              </a:solidFill>
              <a:latin typeface="Calibri" pitchFamily="34" charset="0"/>
              <a:sym typeface="Calibri" pitchFamily="34" charset="0"/>
            </a:endParaRPr>
          </a:p>
          <a:p>
            <a:pPr>
              <a:buFont typeface="Arial" charset="0"/>
              <a:buNone/>
            </a:pPr>
            <a:r>
              <a:rPr lang="en-US" altLang="zh-CN">
                <a:solidFill>
                  <a:srgbClr val="000000"/>
                </a:solidFill>
                <a:latin typeface="Calibri" pitchFamily="34" charset="0"/>
                <a:sym typeface="Calibri" pitchFamily="34" charset="0"/>
              </a:rPr>
              <a:t> </a:t>
            </a:r>
            <a:endParaRPr lang="zh-CN" altLang="en-US"/>
          </a:p>
        </p:txBody>
      </p:sp>
      <p:sp>
        <p:nvSpPr>
          <p:cNvPr id="11" name="TextBox 10"/>
          <p:cNvSpPr txBox="1">
            <a:spLocks noChangeArrowheads="1"/>
          </p:cNvSpPr>
          <p:nvPr/>
        </p:nvSpPr>
        <p:spPr bwMode="auto">
          <a:xfrm>
            <a:off x="4214810" y="1928813"/>
            <a:ext cx="4071937" cy="4483279"/>
          </a:xfrm>
          <a:prstGeom prst="rect">
            <a:avLst/>
          </a:prstGeom>
          <a:noFill/>
          <a:ln w="9525">
            <a:noFill/>
            <a:miter lim="800000"/>
            <a:headEnd/>
            <a:tailEnd/>
          </a:ln>
        </p:spPr>
        <p:txBody>
          <a:bodyPr>
            <a:spAutoFit/>
          </a:bodyPr>
          <a:lstStyle/>
          <a:p>
            <a:pPr>
              <a:lnSpc>
                <a:spcPts val="3200"/>
              </a:lnSpc>
              <a:buFont typeface="Arial" charset="0"/>
              <a:buNone/>
              <a:defRPr/>
            </a:pPr>
            <a:r>
              <a:rPr lang="en-US" altLang="zh-CN" sz="2400" dirty="0" smtClean="0">
                <a:latin typeface="+mn-lt"/>
              </a:rPr>
              <a:t>1 Which pair works together?</a:t>
            </a:r>
          </a:p>
          <a:p>
            <a:pPr>
              <a:lnSpc>
                <a:spcPts val="3200"/>
              </a:lnSpc>
              <a:buFont typeface="Arial" charset="0"/>
              <a:buNone/>
              <a:defRPr/>
            </a:pPr>
            <a:r>
              <a:rPr lang="en-US" altLang="zh-CN" sz="2400" i="1" dirty="0" smtClean="0">
                <a:solidFill>
                  <a:srgbClr val="FF0000"/>
                </a:solidFill>
                <a:latin typeface="+mn-lt"/>
              </a:rPr>
              <a:t>boss </a:t>
            </a:r>
            <a:r>
              <a:rPr lang="en-US" altLang="zh-CN" sz="2400" i="1" dirty="0">
                <a:solidFill>
                  <a:srgbClr val="FF0000"/>
                </a:solidFill>
                <a:latin typeface="+mn-lt"/>
              </a:rPr>
              <a:t>and employee</a:t>
            </a:r>
          </a:p>
          <a:p>
            <a:r>
              <a:rPr lang="en-US" altLang="zh-CN" sz="2400" dirty="0" smtClean="0">
                <a:latin typeface="+mn-lt"/>
              </a:rPr>
              <a:t>2 Which </a:t>
            </a:r>
            <a:r>
              <a:rPr lang="en-US" altLang="zh-CN" sz="2400" dirty="0">
                <a:latin typeface="+mn-lt"/>
              </a:rPr>
              <a:t>pair promises to </a:t>
            </a:r>
            <a:r>
              <a:rPr lang="en-US" altLang="zh-CN" sz="2400" dirty="0" smtClean="0">
                <a:latin typeface="+mn-lt"/>
              </a:rPr>
              <a:t>help guide </a:t>
            </a:r>
            <a:r>
              <a:rPr lang="en-US" altLang="zh-CN" sz="2400" dirty="0">
                <a:latin typeface="+mn-lt"/>
              </a:rPr>
              <a:t>a child through life</a:t>
            </a:r>
            <a:r>
              <a:rPr lang="en-US" altLang="zh-CN" sz="2400" dirty="0" smtClean="0">
                <a:latin typeface="+mn-lt"/>
              </a:rPr>
              <a:t>?</a:t>
            </a:r>
          </a:p>
          <a:p>
            <a:r>
              <a:rPr lang="en-US" altLang="zh-CN" sz="2400" i="1" dirty="0" smtClean="0">
                <a:solidFill>
                  <a:srgbClr val="FF0000"/>
                </a:solidFill>
                <a:latin typeface="+mn-lt"/>
              </a:rPr>
              <a:t>godfather </a:t>
            </a:r>
            <a:r>
              <a:rPr lang="en-US" altLang="zh-CN" sz="2400" i="1" dirty="0">
                <a:solidFill>
                  <a:srgbClr val="FF0000"/>
                </a:solidFill>
                <a:latin typeface="+mn-lt"/>
              </a:rPr>
              <a:t>and godmother</a:t>
            </a:r>
          </a:p>
          <a:p>
            <a:pPr>
              <a:lnSpc>
                <a:spcPts val="3200"/>
              </a:lnSpc>
              <a:buFont typeface="Arial" charset="0"/>
              <a:buNone/>
              <a:defRPr/>
            </a:pPr>
            <a:r>
              <a:rPr lang="en-US" altLang="zh-CN" sz="2400" dirty="0">
                <a:latin typeface="+mn-lt"/>
              </a:rPr>
              <a:t>3 Which pair is going to get married?</a:t>
            </a:r>
          </a:p>
          <a:p>
            <a:pPr>
              <a:lnSpc>
                <a:spcPts val="3200"/>
              </a:lnSpc>
              <a:buFont typeface="Arial" charset="0"/>
              <a:buNone/>
              <a:defRPr/>
            </a:pPr>
            <a:r>
              <a:rPr lang="en-US" altLang="zh-CN" sz="2400" i="1" dirty="0" smtClean="0">
                <a:solidFill>
                  <a:srgbClr val="FF0000"/>
                </a:solidFill>
                <a:latin typeface="+mn-lt"/>
              </a:rPr>
              <a:t>fiancée </a:t>
            </a:r>
            <a:r>
              <a:rPr lang="en-US" altLang="zh-CN" sz="2400" i="1" dirty="0">
                <a:solidFill>
                  <a:srgbClr val="FF0000"/>
                </a:solidFill>
                <a:latin typeface="+mn-lt"/>
              </a:rPr>
              <a:t>and fiancé</a:t>
            </a:r>
          </a:p>
          <a:p>
            <a:pPr>
              <a:lnSpc>
                <a:spcPts val="3200"/>
              </a:lnSpc>
              <a:buFont typeface="Arial" charset="0"/>
              <a:buNone/>
              <a:defRPr/>
            </a:pPr>
            <a:r>
              <a:rPr lang="en-US" altLang="zh-CN" sz="2400" dirty="0" smtClean="0">
                <a:latin typeface="+mn-lt"/>
                <a:cs typeface="Arial" pitchFamily="34" charset="0"/>
              </a:rPr>
              <a:t>4 Which pair involves one person learning from the other?</a:t>
            </a:r>
          </a:p>
          <a:p>
            <a:pPr>
              <a:lnSpc>
                <a:spcPts val="3200"/>
              </a:lnSpc>
              <a:buFont typeface="Arial" charset="0"/>
              <a:buNone/>
              <a:defRPr/>
            </a:pPr>
            <a:r>
              <a:rPr lang="en-US" altLang="zh-CN" sz="2400" i="1" dirty="0" smtClean="0">
                <a:solidFill>
                  <a:srgbClr val="FF0000"/>
                </a:solidFill>
                <a:latin typeface="+mn-lt"/>
              </a:rPr>
              <a:t>mentor </a:t>
            </a:r>
            <a:r>
              <a:rPr lang="en-US" altLang="zh-CN" sz="2400" i="1" dirty="0">
                <a:solidFill>
                  <a:srgbClr val="FF0000"/>
                </a:solidFill>
                <a:latin typeface="+mn-lt"/>
              </a:rPr>
              <a:t>and </a:t>
            </a:r>
            <a:r>
              <a:rPr lang="en-US" altLang="zh-CN" sz="2400" i="1" dirty="0" smtClean="0">
                <a:solidFill>
                  <a:srgbClr val="FF0000"/>
                </a:solidFill>
                <a:latin typeface="+mn-lt"/>
              </a:rPr>
              <a:t>pupil</a:t>
            </a:r>
            <a:endParaRPr lang="en-US" altLang="zh-CN" sz="2400" i="1" dirty="0">
              <a:solidFill>
                <a:srgbClr val="FF0000"/>
              </a:solidFill>
              <a:latin typeface="+mn-lt"/>
            </a:endParaRPr>
          </a:p>
        </p:txBody>
      </p:sp>
      <p:pic>
        <p:nvPicPr>
          <p:cNvPr id="16392" name="图片 7" descr="u=1209744313,3015724634&amp;fm=21&amp;gp=0.jpg"/>
          <p:cNvPicPr>
            <a:picLocks noChangeAspect="1"/>
          </p:cNvPicPr>
          <p:nvPr/>
        </p:nvPicPr>
        <p:blipFill>
          <a:blip r:embed="rId4"/>
          <a:stretch>
            <a:fillRect/>
          </a:stretch>
        </p:blipFill>
        <p:spPr bwMode="auto">
          <a:xfrm>
            <a:off x="857224" y="2071678"/>
            <a:ext cx="2987986" cy="385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par>
                                <p:cTn id="8" presetID="55" presetClass="entr" presetSubtype="0" fill="hold" nodeType="withEffect">
                                  <p:stCondLst>
                                    <p:cond delay="0"/>
                                  </p:stCondLst>
                                  <p:childTnLst>
                                    <p:set>
                                      <p:cBhvr>
                                        <p:cTn id="9" dur="1" fill="hold">
                                          <p:stCondLst>
                                            <p:cond delay="0"/>
                                          </p:stCondLst>
                                        </p:cTn>
                                        <p:tgtEl>
                                          <p:spTgt spid="16392"/>
                                        </p:tgtEl>
                                        <p:attrNameLst>
                                          <p:attrName>style.visibility</p:attrName>
                                        </p:attrNameLst>
                                      </p:cBhvr>
                                      <p:to>
                                        <p:strVal val="visible"/>
                                      </p:to>
                                    </p:set>
                                    <p:anim calcmode="lin" valueType="num">
                                      <p:cBhvr>
                                        <p:cTn id="10" dur="1000" fill="hold"/>
                                        <p:tgtEl>
                                          <p:spTgt spid="16392"/>
                                        </p:tgtEl>
                                        <p:attrNameLst>
                                          <p:attrName>ppt_w</p:attrName>
                                        </p:attrNameLst>
                                      </p:cBhvr>
                                      <p:tavLst>
                                        <p:tav tm="0">
                                          <p:val>
                                            <p:strVal val="#ppt_w*0.70"/>
                                          </p:val>
                                        </p:tav>
                                        <p:tav tm="100000">
                                          <p:val>
                                            <p:strVal val="#ppt_w"/>
                                          </p:val>
                                        </p:tav>
                                      </p:tavLst>
                                    </p:anim>
                                    <p:anim calcmode="lin" valueType="num">
                                      <p:cBhvr>
                                        <p:cTn id="11" dur="1000" fill="hold"/>
                                        <p:tgtEl>
                                          <p:spTgt spid="16392"/>
                                        </p:tgtEl>
                                        <p:attrNameLst>
                                          <p:attrName>ppt_h</p:attrName>
                                        </p:attrNameLst>
                                      </p:cBhvr>
                                      <p:tavLst>
                                        <p:tav tm="0">
                                          <p:val>
                                            <p:strVal val="#ppt_h"/>
                                          </p:val>
                                        </p:tav>
                                        <p:tav tm="100000">
                                          <p:val>
                                            <p:strVal val="#ppt_h"/>
                                          </p:val>
                                        </p:tav>
                                      </p:tavLst>
                                    </p:anim>
                                    <p:animEffect transition="in" filter="fade">
                                      <p:cBhvr>
                                        <p:cTn id="12" dur="1000"/>
                                        <p:tgtEl>
                                          <p:spTgt spid="163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20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fade">
                                      <p:cBhvr>
                                        <p:cTn id="20" dur="2000"/>
                                        <p:tgtEl>
                                          <p:spTgt spid="11">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2000"/>
                                        <p:tgtEl>
                                          <p:spTgt spid="1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6" end="6"/>
                                            </p:txEl>
                                          </p:spTgt>
                                        </p:tgtEl>
                                        <p:attrNameLst>
                                          <p:attrName>style.visibility</p:attrName>
                                        </p:attrNameLst>
                                      </p:cBhvr>
                                      <p:to>
                                        <p:strVal val="visible"/>
                                      </p:to>
                                    </p:set>
                                    <p:animEffect transition="in" filter="fade">
                                      <p:cBhvr>
                                        <p:cTn id="26" dur="2000"/>
                                        <p:tgtEl>
                                          <p:spTgt spid="1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slide(fromBottom)">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11">
                                            <p:txEl>
                                              <p:pRg st="3" end="3"/>
                                            </p:txEl>
                                          </p:spTgt>
                                        </p:tgtEl>
                                        <p:attrNameLst>
                                          <p:attrName>style.visibility</p:attrName>
                                        </p:attrNameLst>
                                      </p:cBhvr>
                                      <p:to>
                                        <p:strVal val="visible"/>
                                      </p:to>
                                    </p:set>
                                    <p:animEffect transition="in" filter="slide(fromBottom)">
                                      <p:cBhvr>
                                        <p:cTn id="36" dur="500"/>
                                        <p:tgtEl>
                                          <p:spTgt spid="1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Effect transition="in" filter="slide(fromBottom)">
                                      <p:cBhvr>
                                        <p:cTn id="41" dur="500"/>
                                        <p:tgtEl>
                                          <p:spTgt spid="1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11">
                                            <p:txEl>
                                              <p:pRg st="7" end="7"/>
                                            </p:txEl>
                                          </p:spTgt>
                                        </p:tgtEl>
                                        <p:attrNameLst>
                                          <p:attrName>style.visibility</p:attrName>
                                        </p:attrNameLst>
                                      </p:cBhvr>
                                      <p:to>
                                        <p:strVal val="visible"/>
                                      </p:to>
                                    </p:set>
                                    <p:animEffect transition="in" filter="slide(fromBottom)">
                                      <p:cBhvr>
                                        <p:cTn id="4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grpSp>
        <p:nvGrpSpPr>
          <p:cNvPr id="2" name="组合 26"/>
          <p:cNvGrpSpPr>
            <a:grpSpLocks/>
          </p:cNvGrpSpPr>
          <p:nvPr/>
        </p:nvGrpSpPr>
        <p:grpSpPr bwMode="auto">
          <a:xfrm>
            <a:off x="857250" y="2238375"/>
            <a:ext cx="7072313" cy="476250"/>
            <a:chOff x="0" y="0"/>
            <a:chExt cx="7072362" cy="476912"/>
          </a:xfrm>
        </p:grpSpPr>
        <p:sp>
          <p:nvSpPr>
            <p:cNvPr id="48139"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48140" name="TextBox 10"/>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discuss the questions.</a:t>
              </a:r>
              <a:endParaRPr lang="en-US" altLang="zh-CN" sz="2400">
                <a:solidFill>
                  <a:srgbClr val="000000"/>
                </a:solidFill>
                <a:cs typeface="Arial" charset="0"/>
                <a:sym typeface="Arial" charset="0"/>
              </a:endParaRPr>
            </a:p>
          </p:txBody>
        </p:sp>
      </p:grpSp>
      <p:sp>
        <p:nvSpPr>
          <p:cNvPr id="48132"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48133" name="组合 12"/>
          <p:cNvGrpSpPr>
            <a:grpSpLocks/>
          </p:cNvGrpSpPr>
          <p:nvPr/>
        </p:nvGrpSpPr>
        <p:grpSpPr bwMode="auto">
          <a:xfrm>
            <a:off x="714375" y="1785938"/>
            <a:ext cx="3929063" cy="554037"/>
            <a:chOff x="0" y="0"/>
            <a:chExt cx="3929090" cy="553998"/>
          </a:xfrm>
        </p:grpSpPr>
        <p:sp>
          <p:nvSpPr>
            <p:cNvPr id="48137"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AFTER</a:t>
              </a:r>
              <a:r>
                <a:rPr lang="en-US" altLang="zh-CN" sz="3000" b="1" dirty="0">
                  <a:solidFill>
                    <a:srgbClr val="000000"/>
                  </a:solidFill>
                  <a:latin typeface="Calibri" pitchFamily="34" charset="0"/>
                  <a:sym typeface="Calibri" pitchFamily="34" charset="0"/>
                </a:rPr>
                <a:t>    </a:t>
              </a:r>
              <a:r>
                <a:rPr lang="en-US" altLang="zh-CN" sz="3000" b="1" dirty="0" smtClean="0">
                  <a:solidFill>
                    <a:srgbClr val="000000"/>
                  </a:solidFill>
                  <a:latin typeface="Calibri" pitchFamily="34" charset="0"/>
                  <a:sym typeface="Calibri" pitchFamily="34" charset="0"/>
                </a:rPr>
                <a:t>you </a:t>
              </a:r>
              <a:r>
                <a:rPr lang="en-US" altLang="zh-CN" sz="3000" b="1" dirty="0">
                  <a:solidFill>
                    <a:srgbClr val="000000"/>
                  </a:solidFill>
                  <a:latin typeface="Calibri" pitchFamily="34" charset="0"/>
                  <a:sym typeface="Calibri" pitchFamily="34" charset="0"/>
                </a:rPr>
                <a:t>view</a:t>
              </a:r>
              <a:endParaRPr lang="zh-CN" altLang="en-US" sz="3000" b="1" dirty="0">
                <a:solidFill>
                  <a:srgbClr val="000000"/>
                </a:solidFill>
                <a:latin typeface="Calibri" pitchFamily="34" charset="0"/>
                <a:sym typeface="宋体" pitchFamily="2" charset="-122"/>
              </a:endParaRPr>
            </a:p>
          </p:txBody>
        </p:sp>
        <p:sp>
          <p:nvSpPr>
            <p:cNvPr id="48138" name="直角三角形 8"/>
            <p:cNvSpPr>
              <a:spLocks noChangeArrowheads="1"/>
            </p:cNvSpPr>
            <p:nvPr/>
          </p:nvSpPr>
          <p:spPr bwMode="auto">
            <a:xfrm rot="-8045169">
              <a:off x="118351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6091" name="TextBox 12"/>
          <p:cNvSpPr>
            <a:spLocks noChangeArrowheads="1"/>
          </p:cNvSpPr>
          <p:nvPr/>
        </p:nvSpPr>
        <p:spPr bwMode="auto">
          <a:xfrm>
            <a:off x="1428750" y="3546475"/>
            <a:ext cx="7000875" cy="2015936"/>
          </a:xfrm>
          <a:prstGeom prst="rect">
            <a:avLst/>
          </a:prstGeom>
          <a:noFill/>
          <a:ln w="9525">
            <a:noFill/>
            <a:miter lim="800000"/>
            <a:headEnd/>
            <a:tailEnd/>
          </a:ln>
        </p:spPr>
        <p:txBody>
          <a:bodyPr>
            <a:spAutoFit/>
          </a:bodyPr>
          <a:lstStyle/>
          <a:p>
            <a:pPr marL="216000" indent="-216000">
              <a:lnSpc>
                <a:spcPts val="3000"/>
              </a:lnSpc>
              <a:buFont typeface="Arial" pitchFamily="34" charset="0"/>
              <a:buNone/>
              <a:defRPr/>
            </a:pPr>
            <a:r>
              <a:rPr lang="en-US" altLang="zh-CN" sz="2400" i="1" dirty="0" smtClean="0">
                <a:solidFill>
                  <a:srgbClr val="FF0000"/>
                </a:solidFill>
                <a:latin typeface="Calibri" pitchFamily="34" charset="0"/>
                <a:cs typeface="Calibri" pitchFamily="34" charset="0"/>
                <a:sym typeface="Calibri" pitchFamily="34" charset="0"/>
              </a:rPr>
              <a:t>•</a:t>
            </a:r>
            <a:r>
              <a:rPr lang="zh-CN" altLang="en-US" sz="2400" i="1" dirty="0" smtClean="0">
                <a:solidFill>
                  <a:srgbClr val="FF0000"/>
                </a:solidFill>
                <a:latin typeface="Calibri" pitchFamily="34" charset="0"/>
                <a:sym typeface="Calibri" pitchFamily="34" charset="0"/>
              </a:rPr>
              <a:t>  </a:t>
            </a:r>
            <a:r>
              <a:rPr lang="en-US" altLang="zh-CN" sz="2400" i="1" dirty="0" smtClean="0">
                <a:solidFill>
                  <a:srgbClr val="FF0000"/>
                </a:solidFill>
                <a:latin typeface="Calibri" pitchFamily="34" charset="0"/>
                <a:cs typeface="Calibri" pitchFamily="34" charset="0"/>
                <a:sym typeface="Calibri" pitchFamily="34" charset="0"/>
              </a:rPr>
              <a:t>I can reinvent myself, a totally different me from the one in reality. </a:t>
            </a:r>
          </a:p>
          <a:p>
            <a:pPr marL="216000" indent="-216000">
              <a:lnSpc>
                <a:spcPts val="3000"/>
              </a:lnSpc>
              <a:buFont typeface="Arial" pitchFamily="34" charset="0"/>
              <a:buNone/>
              <a:defRPr/>
            </a:pPr>
            <a:r>
              <a:rPr lang="en-US" altLang="zh-CN" sz="2400" i="1" dirty="0" smtClean="0">
                <a:solidFill>
                  <a:srgbClr val="FF0000"/>
                </a:solidFill>
                <a:latin typeface="Calibri" pitchFamily="34" charset="0"/>
                <a:cs typeface="Calibri" pitchFamily="34" charset="0"/>
                <a:sym typeface="Calibri" pitchFamily="34" charset="0"/>
              </a:rPr>
              <a:t>• I don’t like the way of socializing with other people. I still prefer communicating with real people to communicating with avatars.</a:t>
            </a:r>
            <a:endParaRPr lang="zh-CN" altLang="en-US" sz="2400" i="1" dirty="0">
              <a:solidFill>
                <a:srgbClr val="FF0000"/>
              </a:solidFill>
              <a:latin typeface="Arial" pitchFamily="34" charset="0"/>
            </a:endParaRPr>
          </a:p>
        </p:txBody>
      </p:sp>
      <p:sp>
        <p:nvSpPr>
          <p:cNvPr id="49160" name="TextBox 17"/>
          <p:cNvSpPr>
            <a:spLocks noChangeArrowheads="1"/>
          </p:cNvSpPr>
          <p:nvPr/>
        </p:nvSpPr>
        <p:spPr bwMode="auto">
          <a:xfrm>
            <a:off x="1214438" y="2749550"/>
            <a:ext cx="7286625" cy="830263"/>
          </a:xfrm>
          <a:prstGeom prst="rect">
            <a:avLst/>
          </a:prstGeom>
          <a:noFill/>
          <a:ln w="9525">
            <a:noFill/>
            <a:miter lim="800000"/>
            <a:headEnd/>
            <a:tailEnd/>
          </a:ln>
        </p:spPr>
        <p:txBody>
          <a:bodyPr>
            <a:spAutoFit/>
          </a:bodyPr>
          <a:lstStyle/>
          <a:p>
            <a:pPr marL="215900" indent="-215900">
              <a:buFont typeface="Arial" charset="0"/>
              <a:buNone/>
            </a:pPr>
            <a:r>
              <a:rPr lang="en-US" altLang="zh-CN" sz="2400" dirty="0">
                <a:solidFill>
                  <a:srgbClr val="000000"/>
                </a:solidFill>
                <a:latin typeface="Calibri" pitchFamily="34" charset="0"/>
                <a:sym typeface="Calibri" pitchFamily="34" charset="0"/>
              </a:rPr>
              <a:t>1 What might you enjoy about </a:t>
            </a:r>
            <a:r>
              <a:rPr lang="en-US" altLang="zh-CN" sz="2400" i="1" dirty="0">
                <a:solidFill>
                  <a:srgbClr val="000000"/>
                </a:solidFill>
                <a:latin typeface="Calibri" pitchFamily="34" charset="0"/>
                <a:sym typeface="Calibri" pitchFamily="34" charset="0"/>
              </a:rPr>
              <a:t>Second Life</a:t>
            </a:r>
            <a:r>
              <a:rPr lang="en-US" altLang="zh-CN" sz="2400" dirty="0">
                <a:solidFill>
                  <a:srgbClr val="000000"/>
                </a:solidFill>
                <a:latin typeface="Calibri" pitchFamily="34" charset="0"/>
                <a:sym typeface="Calibri" pitchFamily="34" charset="0"/>
              </a:rPr>
              <a:t>? What would you not like about it?</a:t>
            </a:r>
            <a:endParaRPr lang="zh-CN" altLang="en-US" sz="2400" dirty="0">
              <a:solidFill>
                <a:srgbClr val="000000"/>
              </a:solidFill>
              <a:latin typeface="Calibri" pitchFamily="34" charset="0"/>
              <a:sym typeface="宋体" pitchFamily="2" charset="-122"/>
            </a:endParaRPr>
          </a:p>
        </p:txBody>
      </p:sp>
      <p:pic>
        <p:nvPicPr>
          <p:cNvPr id="48136"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60">
                                            <p:txEl>
                                              <p:pRg st="0" end="0"/>
                                            </p:txEl>
                                          </p:spTgt>
                                        </p:tgtEl>
                                        <p:attrNameLst>
                                          <p:attrName>style.visibility</p:attrName>
                                        </p:attrNameLst>
                                      </p:cBhvr>
                                      <p:to>
                                        <p:strVal val="visible"/>
                                      </p:to>
                                    </p:set>
                                    <p:animEffect transition="in" filter="fade">
                                      <p:cBhvr>
                                        <p:cTn id="12" dur="2000"/>
                                        <p:tgtEl>
                                          <p:spTgt spid="491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6091">
                                            <p:txEl>
                                              <p:pRg st="0" end="0"/>
                                            </p:txEl>
                                          </p:spTgt>
                                        </p:tgtEl>
                                        <p:attrNameLst>
                                          <p:attrName>style.visibility</p:attrName>
                                        </p:attrNameLst>
                                      </p:cBhvr>
                                      <p:to>
                                        <p:strVal val="visible"/>
                                      </p:to>
                                    </p:set>
                                    <p:animEffect transition="in" filter="slide(fromBottom)">
                                      <p:cBhvr>
                                        <p:cTn id="17" dur="500"/>
                                        <p:tgtEl>
                                          <p:spTgt spid="460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6091">
                                            <p:txEl>
                                              <p:pRg st="1" end="1"/>
                                            </p:txEl>
                                          </p:spTgt>
                                        </p:tgtEl>
                                        <p:attrNameLst>
                                          <p:attrName>style.visibility</p:attrName>
                                        </p:attrNameLst>
                                      </p:cBhvr>
                                      <p:to>
                                        <p:strVal val="visible"/>
                                      </p:to>
                                    </p:set>
                                    <p:animEffect transition="in" filter="slide(fromBottom)">
                                      <p:cBhvr>
                                        <p:cTn id="22" dur="500"/>
                                        <p:tgtEl>
                                          <p:spTgt spid="46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49155"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49156" name="组合 12"/>
          <p:cNvGrpSpPr>
            <a:grpSpLocks/>
          </p:cNvGrpSpPr>
          <p:nvPr/>
        </p:nvGrpSpPr>
        <p:grpSpPr bwMode="auto">
          <a:xfrm>
            <a:off x="714375" y="1785938"/>
            <a:ext cx="3929063" cy="554037"/>
            <a:chOff x="0" y="0"/>
            <a:chExt cx="3929090" cy="553998"/>
          </a:xfrm>
        </p:grpSpPr>
        <p:sp>
          <p:nvSpPr>
            <p:cNvPr id="49163"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AFTER</a:t>
              </a:r>
              <a:r>
                <a:rPr lang="en-US" altLang="zh-CN" sz="3000" b="1" dirty="0">
                  <a:solidFill>
                    <a:srgbClr val="000000"/>
                  </a:solidFill>
                  <a:latin typeface="Calibri" pitchFamily="34" charset="0"/>
                  <a:sym typeface="Calibri" pitchFamily="34" charset="0"/>
                </a:rPr>
                <a:t>    </a:t>
              </a:r>
              <a:r>
                <a:rPr lang="en-US" altLang="zh-CN" sz="3000" b="1" dirty="0" smtClean="0">
                  <a:solidFill>
                    <a:srgbClr val="000000"/>
                  </a:solidFill>
                  <a:latin typeface="Calibri" pitchFamily="34" charset="0"/>
                  <a:sym typeface="Calibri" pitchFamily="34" charset="0"/>
                </a:rPr>
                <a:t>you </a:t>
              </a:r>
              <a:r>
                <a:rPr lang="en-US" altLang="zh-CN" sz="3000" b="1" dirty="0">
                  <a:solidFill>
                    <a:srgbClr val="000000"/>
                  </a:solidFill>
                  <a:latin typeface="Calibri" pitchFamily="34" charset="0"/>
                  <a:sym typeface="Calibri" pitchFamily="34" charset="0"/>
                </a:rPr>
                <a:t>view</a:t>
              </a:r>
              <a:endParaRPr lang="zh-CN" altLang="en-US" sz="3000" b="1" dirty="0">
                <a:solidFill>
                  <a:srgbClr val="000000"/>
                </a:solidFill>
                <a:latin typeface="Calibri" pitchFamily="34" charset="0"/>
                <a:sym typeface="宋体" pitchFamily="2" charset="-122"/>
              </a:endParaRPr>
            </a:p>
          </p:txBody>
        </p:sp>
        <p:sp>
          <p:nvSpPr>
            <p:cNvPr id="49164" name="直角三角形 8"/>
            <p:cNvSpPr>
              <a:spLocks noChangeArrowheads="1"/>
            </p:cNvSpPr>
            <p:nvPr/>
          </p:nvSpPr>
          <p:spPr bwMode="auto">
            <a:xfrm rot="-8045169">
              <a:off x="118351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7115" name="TextBox 12"/>
          <p:cNvSpPr>
            <a:spLocks noChangeArrowheads="1"/>
          </p:cNvSpPr>
          <p:nvPr/>
        </p:nvSpPr>
        <p:spPr bwMode="auto">
          <a:xfrm>
            <a:off x="1373188" y="3571875"/>
            <a:ext cx="6913562" cy="2386013"/>
          </a:xfrm>
          <a:prstGeom prst="rect">
            <a:avLst/>
          </a:prstGeom>
          <a:noFill/>
          <a:ln w="9525">
            <a:noFill/>
            <a:miter lim="800000"/>
            <a:headEnd/>
            <a:tailEnd/>
          </a:ln>
        </p:spPr>
        <p:txBody>
          <a:bodyPr>
            <a:spAutoFit/>
          </a:bodyPr>
          <a:lstStyle/>
          <a:p>
            <a:pPr>
              <a:lnSpc>
                <a:spcPts val="3000"/>
              </a:lnSpc>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Yes, I</a:t>
            </a:r>
            <a:r>
              <a:rPr lang="zh-CN" altLang="en-US" sz="2400" i="1" dirty="0">
                <a:solidFill>
                  <a:srgbClr val="FF0000"/>
                </a:solidFill>
                <a:latin typeface="Calibri" pitchFamily="34" charset="0"/>
                <a:sym typeface="Calibri" pitchFamily="34" charset="0"/>
              </a:rPr>
              <a:t> think </a:t>
            </a:r>
            <a:r>
              <a:rPr lang="en-US" altLang="zh-CN" sz="2400" i="1" dirty="0">
                <a:solidFill>
                  <a:srgbClr val="FF0000"/>
                </a:solidFill>
                <a:latin typeface="Calibri" pitchFamily="34" charset="0"/>
                <a:cs typeface="Calibri" pitchFamily="34" charset="0"/>
                <a:sym typeface="Calibri" pitchFamily="34" charset="0"/>
              </a:rPr>
              <a:t>people </a:t>
            </a:r>
            <a:r>
              <a:rPr lang="en-US" altLang="zh-CN" sz="2400" i="1" dirty="0">
                <a:solidFill>
                  <a:srgbClr val="FF0000"/>
                </a:solidFill>
                <a:latin typeface="Calibri" pitchFamily="34" charset="0"/>
                <a:sym typeface="Calibri" pitchFamily="34" charset="0"/>
              </a:rPr>
              <a:t>could become addicted to</a:t>
            </a:r>
          </a:p>
          <a:p>
            <a:pPr>
              <a:lnSpc>
                <a:spcPts val="3000"/>
              </a:lnSpc>
              <a:buFont typeface="Arial" pitchFamily="34" charset="0"/>
              <a:buNone/>
              <a:defRPr/>
            </a:pPr>
            <a:r>
              <a:rPr lang="en-US" altLang="zh-CN" sz="2400" i="1" dirty="0">
                <a:solidFill>
                  <a:srgbClr val="FF0000"/>
                </a:solidFill>
                <a:latin typeface="Calibri" pitchFamily="34" charset="0"/>
                <a:sym typeface="Calibri" pitchFamily="34" charset="0"/>
              </a:rPr>
              <a:t>     </a:t>
            </a:r>
            <a:r>
              <a:rPr lang="en-US" altLang="zh-CN" sz="2400" dirty="0">
                <a:solidFill>
                  <a:srgbClr val="FF0000"/>
                </a:solidFill>
                <a:latin typeface="Calibri" pitchFamily="34" charset="0"/>
                <a:sym typeface="Calibri" pitchFamily="34" charset="0"/>
              </a:rPr>
              <a:t>Second Life</a:t>
            </a:r>
            <a:r>
              <a:rPr lang="en-US" altLang="zh-CN" sz="2400" i="1" dirty="0">
                <a:solidFill>
                  <a:srgbClr val="FF0000"/>
                </a:solidFill>
                <a:latin typeface="Calibri" pitchFamily="34" charset="0"/>
                <a:sym typeface="Calibri" pitchFamily="34" charset="0"/>
              </a:rPr>
              <a:t>. </a:t>
            </a:r>
            <a:r>
              <a:rPr lang="en-US" altLang="zh-CN" sz="2400" i="1" dirty="0" smtClean="0">
                <a:solidFill>
                  <a:srgbClr val="FF0000"/>
                </a:solidFill>
                <a:latin typeface="Calibri" pitchFamily="34" charset="0"/>
                <a:sym typeface="Calibri" pitchFamily="34" charset="0"/>
              </a:rPr>
              <a:t>Although  </a:t>
            </a:r>
            <a:r>
              <a:rPr lang="en-US" altLang="zh-CN" sz="2400" dirty="0">
                <a:solidFill>
                  <a:srgbClr val="FF0000"/>
                </a:solidFill>
                <a:latin typeface="Calibri" pitchFamily="34" charset="0"/>
                <a:sym typeface="Calibri" pitchFamily="34" charset="0"/>
              </a:rPr>
              <a:t>Second Life</a:t>
            </a:r>
            <a:r>
              <a:rPr lang="en-US" altLang="zh-CN"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is a virtual</a:t>
            </a:r>
          </a:p>
          <a:p>
            <a:pPr>
              <a:lnSpc>
                <a:spcPts val="3000"/>
              </a:lnSpc>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community, it gives its users a life-like experience. </a:t>
            </a:r>
          </a:p>
          <a:p>
            <a:pPr>
              <a:lnSpc>
                <a:spcPts val="3000"/>
              </a:lnSpc>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a:t>
            </a:r>
            <a:r>
              <a:rPr lang="en-US" altLang="zh-CN" sz="2400" i="1" dirty="0" smtClean="0">
                <a:solidFill>
                  <a:srgbClr val="FF0000"/>
                </a:solidFill>
                <a:latin typeface="Calibri" pitchFamily="34" charset="0"/>
                <a:cs typeface="Calibri" pitchFamily="34" charset="0"/>
                <a:sym typeface="Calibri" pitchFamily="34" charset="0"/>
              </a:rPr>
              <a:t>What</a:t>
            </a:r>
            <a:r>
              <a:rPr lang="zh-CN" altLang="en-US" sz="2400" i="1" dirty="0" smtClean="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cs typeface="Calibri" pitchFamily="34" charset="0"/>
                <a:sym typeface="Calibri" pitchFamily="34" charset="0"/>
              </a:rPr>
              <a:t>makes users addicted to it, I think, is the</a:t>
            </a:r>
          </a:p>
          <a:p>
            <a:pPr>
              <a:lnSpc>
                <a:spcPts val="3000"/>
              </a:lnSpc>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sense of achievement and satisfaction that they</a:t>
            </a:r>
          </a:p>
          <a:p>
            <a:pPr>
              <a:lnSpc>
                <a:spcPts val="3000"/>
              </a:lnSpc>
              <a:buFont typeface="Arial" pitchFamily="34" charset="0"/>
              <a:buNone/>
              <a:defRPr/>
            </a:pPr>
            <a:r>
              <a:rPr lang="en-US" altLang="zh-CN" sz="2400" i="1" dirty="0">
                <a:solidFill>
                  <a:srgbClr val="FF0000"/>
                </a:solidFill>
                <a:latin typeface="Calibri" pitchFamily="34" charset="0"/>
                <a:cs typeface="Calibri" pitchFamily="34" charset="0"/>
                <a:sym typeface="Calibri" pitchFamily="34" charset="0"/>
              </a:rPr>
              <a:t>     cannot obtain from the real life. </a:t>
            </a:r>
          </a:p>
        </p:txBody>
      </p:sp>
      <p:sp>
        <p:nvSpPr>
          <p:cNvPr id="50184" name="TextBox 17"/>
          <p:cNvSpPr>
            <a:spLocks noChangeArrowheads="1"/>
          </p:cNvSpPr>
          <p:nvPr/>
        </p:nvSpPr>
        <p:spPr bwMode="auto">
          <a:xfrm>
            <a:off x="1214438" y="2749550"/>
            <a:ext cx="7245350" cy="830263"/>
          </a:xfrm>
          <a:prstGeom prst="rect">
            <a:avLst/>
          </a:prstGeom>
          <a:noFill/>
          <a:ln w="9525">
            <a:noFill/>
            <a:miter lim="800000"/>
            <a:headEnd/>
            <a:tailEnd/>
          </a:ln>
        </p:spPr>
        <p:txBody>
          <a:bodyPr>
            <a:spAutoFit/>
          </a:bodyPr>
          <a:lstStyle/>
          <a:p>
            <a:pPr marL="215900" indent="-215900"/>
            <a:r>
              <a:rPr lang="en-US" altLang="zh-CN" sz="2400" dirty="0">
                <a:solidFill>
                  <a:srgbClr val="000000"/>
                </a:solidFill>
                <a:latin typeface="Calibri" pitchFamily="34" charset="0"/>
                <a:sym typeface="Calibri" pitchFamily="34" charset="0"/>
              </a:rPr>
              <a:t>2 Do you think that people could become addicted </a:t>
            </a:r>
            <a:r>
              <a:rPr lang="en-US" altLang="zh-CN" sz="2400" dirty="0" smtClean="0">
                <a:solidFill>
                  <a:srgbClr val="000000"/>
                </a:solidFill>
                <a:latin typeface="Calibri" pitchFamily="34" charset="0"/>
                <a:sym typeface="Calibri" pitchFamily="34" charset="0"/>
              </a:rPr>
              <a:t>to </a:t>
            </a:r>
            <a:r>
              <a:rPr lang="en-US" altLang="zh-CN" sz="2400" i="1" dirty="0" smtClean="0">
                <a:solidFill>
                  <a:srgbClr val="000000"/>
                </a:solidFill>
                <a:latin typeface="Calibri" pitchFamily="34" charset="0"/>
                <a:sym typeface="Calibri" pitchFamily="34" charset="0"/>
              </a:rPr>
              <a:t>Second </a:t>
            </a:r>
            <a:r>
              <a:rPr lang="en-US" altLang="zh-CN" sz="2400" i="1" dirty="0">
                <a:solidFill>
                  <a:srgbClr val="000000"/>
                </a:solidFill>
                <a:latin typeface="Calibri" pitchFamily="34" charset="0"/>
                <a:sym typeface="Calibri" pitchFamily="34" charset="0"/>
              </a:rPr>
              <a:t>Life</a:t>
            </a:r>
            <a:r>
              <a:rPr lang="en-US" altLang="zh-CN" sz="2400" dirty="0">
                <a:solidFill>
                  <a:srgbClr val="000000"/>
                </a:solidFill>
                <a:latin typeface="Calibri" pitchFamily="34" charset="0"/>
                <a:sym typeface="Calibri" pitchFamily="34" charset="0"/>
              </a:rPr>
              <a:t>? Why?</a:t>
            </a:r>
            <a:endParaRPr lang="zh-CN" altLang="en-US" sz="2400" dirty="0">
              <a:solidFill>
                <a:srgbClr val="000000"/>
              </a:solidFill>
              <a:latin typeface="Calibri" pitchFamily="34" charset="0"/>
              <a:sym typeface="宋体" pitchFamily="2" charset="-122"/>
            </a:endParaRPr>
          </a:p>
        </p:txBody>
      </p:sp>
      <p:pic>
        <p:nvPicPr>
          <p:cNvPr id="49159"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grpSp>
        <p:nvGrpSpPr>
          <p:cNvPr id="49160" name="组合 26"/>
          <p:cNvGrpSpPr>
            <a:grpSpLocks/>
          </p:cNvGrpSpPr>
          <p:nvPr/>
        </p:nvGrpSpPr>
        <p:grpSpPr bwMode="auto">
          <a:xfrm>
            <a:off x="857250" y="2238375"/>
            <a:ext cx="7072313" cy="476250"/>
            <a:chOff x="0" y="0"/>
            <a:chExt cx="7072362" cy="476912"/>
          </a:xfrm>
        </p:grpSpPr>
        <p:sp>
          <p:nvSpPr>
            <p:cNvPr id="49161"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49162" name="TextBox 10"/>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discuss the questions.</a:t>
              </a:r>
              <a:endParaRPr lang="en-US" altLang="zh-CN" sz="2400">
                <a:solidFill>
                  <a:srgbClr val="000000"/>
                </a:solidFill>
                <a:cs typeface="Arial" charset="0"/>
                <a:sym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fade">
                                      <p:cBhvr>
                                        <p:cTn id="7" dur="2000"/>
                                        <p:tgtEl>
                                          <p:spTgt spid="501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7115">
                                            <p:txEl>
                                              <p:pRg st="0" end="0"/>
                                            </p:txEl>
                                          </p:spTgt>
                                        </p:tgtEl>
                                        <p:attrNameLst>
                                          <p:attrName>style.visibility</p:attrName>
                                        </p:attrNameLst>
                                      </p:cBhvr>
                                      <p:to>
                                        <p:strVal val="visible"/>
                                      </p:to>
                                    </p:set>
                                    <p:animEffect transition="in" filter="slide(fromBottom)">
                                      <p:cBhvr>
                                        <p:cTn id="12" dur="500"/>
                                        <p:tgtEl>
                                          <p:spTgt spid="47115">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7115">
                                            <p:txEl>
                                              <p:pRg st="1" end="1"/>
                                            </p:txEl>
                                          </p:spTgt>
                                        </p:tgtEl>
                                        <p:attrNameLst>
                                          <p:attrName>style.visibility</p:attrName>
                                        </p:attrNameLst>
                                      </p:cBhvr>
                                      <p:to>
                                        <p:strVal val="visible"/>
                                      </p:to>
                                    </p:set>
                                    <p:animEffect transition="in" filter="slide(fromBottom)">
                                      <p:cBhvr>
                                        <p:cTn id="15" dur="500"/>
                                        <p:tgtEl>
                                          <p:spTgt spid="47115">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7115">
                                            <p:txEl>
                                              <p:pRg st="2" end="2"/>
                                            </p:txEl>
                                          </p:spTgt>
                                        </p:tgtEl>
                                        <p:attrNameLst>
                                          <p:attrName>style.visibility</p:attrName>
                                        </p:attrNameLst>
                                      </p:cBhvr>
                                      <p:to>
                                        <p:strVal val="visible"/>
                                      </p:to>
                                    </p:set>
                                    <p:animEffect transition="in" filter="slide(fromBottom)">
                                      <p:cBhvr>
                                        <p:cTn id="18" dur="500"/>
                                        <p:tgtEl>
                                          <p:spTgt spid="4711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7115">
                                            <p:txEl>
                                              <p:pRg st="3" end="3"/>
                                            </p:txEl>
                                          </p:spTgt>
                                        </p:tgtEl>
                                        <p:attrNameLst>
                                          <p:attrName>style.visibility</p:attrName>
                                        </p:attrNameLst>
                                      </p:cBhvr>
                                      <p:to>
                                        <p:strVal val="visible"/>
                                      </p:to>
                                    </p:set>
                                    <p:animEffect transition="in" filter="slide(fromBottom)">
                                      <p:cBhvr>
                                        <p:cTn id="23" dur="500"/>
                                        <p:tgtEl>
                                          <p:spTgt spid="47115">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47115">
                                            <p:txEl>
                                              <p:pRg st="4" end="4"/>
                                            </p:txEl>
                                          </p:spTgt>
                                        </p:tgtEl>
                                        <p:attrNameLst>
                                          <p:attrName>style.visibility</p:attrName>
                                        </p:attrNameLst>
                                      </p:cBhvr>
                                      <p:to>
                                        <p:strVal val="visible"/>
                                      </p:to>
                                    </p:set>
                                    <p:animEffect transition="in" filter="slide(fromBottom)">
                                      <p:cBhvr>
                                        <p:cTn id="26" dur="500"/>
                                        <p:tgtEl>
                                          <p:spTgt spid="47115">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47115">
                                            <p:txEl>
                                              <p:pRg st="5" end="5"/>
                                            </p:txEl>
                                          </p:spTgt>
                                        </p:tgtEl>
                                        <p:attrNameLst>
                                          <p:attrName>style.visibility</p:attrName>
                                        </p:attrNameLst>
                                      </p:cBhvr>
                                      <p:to>
                                        <p:strVal val="visible"/>
                                      </p:to>
                                    </p:set>
                                    <p:animEffect transition="in" filter="slide(fromBottom)">
                                      <p:cBhvr>
                                        <p:cTn id="29" dur="500"/>
                                        <p:tgtEl>
                                          <p:spTgt spid="47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50179" name="TextBox 6"/>
          <p:cNvSpPr>
            <a:spLocks noChangeArrowheads="1"/>
          </p:cNvSpPr>
          <p:nvPr/>
        </p:nvSpPr>
        <p:spPr bwMode="auto">
          <a:xfrm>
            <a:off x="714375" y="1214438"/>
            <a:ext cx="1727200"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Viewing</a:t>
            </a:r>
            <a:endParaRPr lang="zh-CN" altLang="en-US" sz="3200" b="1" u="sng">
              <a:solidFill>
                <a:srgbClr val="31859B"/>
              </a:solidFill>
              <a:latin typeface="Calibri" pitchFamily="34" charset="0"/>
              <a:sym typeface="宋体" pitchFamily="2" charset="-122"/>
            </a:endParaRPr>
          </a:p>
        </p:txBody>
      </p:sp>
      <p:grpSp>
        <p:nvGrpSpPr>
          <p:cNvPr id="50180" name="组合 12"/>
          <p:cNvGrpSpPr>
            <a:grpSpLocks/>
          </p:cNvGrpSpPr>
          <p:nvPr/>
        </p:nvGrpSpPr>
        <p:grpSpPr bwMode="auto">
          <a:xfrm>
            <a:off x="714375" y="1785938"/>
            <a:ext cx="3929063" cy="554037"/>
            <a:chOff x="0" y="0"/>
            <a:chExt cx="3929090" cy="553998"/>
          </a:xfrm>
        </p:grpSpPr>
        <p:sp>
          <p:nvSpPr>
            <p:cNvPr id="50197" name="TextBox 7"/>
            <p:cNvSpPr>
              <a:spLocks noChangeArrowheads="1"/>
            </p:cNvSpPr>
            <p:nvPr/>
          </p:nvSpPr>
          <p:spPr bwMode="auto">
            <a:xfrm>
              <a:off x="0" y="0"/>
              <a:ext cx="3929090" cy="553998"/>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31859B"/>
                  </a:solidFill>
                  <a:latin typeface="Calibri" pitchFamily="34" charset="0"/>
                  <a:sym typeface="Calibri" pitchFamily="34" charset="0"/>
                </a:rPr>
                <a:t>AFTER</a:t>
              </a:r>
              <a:r>
                <a:rPr lang="en-US" altLang="zh-CN" sz="3000" b="1" dirty="0">
                  <a:solidFill>
                    <a:srgbClr val="000000"/>
                  </a:solidFill>
                  <a:latin typeface="Calibri" pitchFamily="34" charset="0"/>
                  <a:sym typeface="Calibri" pitchFamily="34" charset="0"/>
                </a:rPr>
                <a:t>    </a:t>
              </a:r>
              <a:r>
                <a:rPr lang="en-US" altLang="zh-CN" sz="3000" b="1" dirty="0" smtClean="0">
                  <a:solidFill>
                    <a:srgbClr val="000000"/>
                  </a:solidFill>
                  <a:latin typeface="Calibri" pitchFamily="34" charset="0"/>
                  <a:sym typeface="Calibri" pitchFamily="34" charset="0"/>
                </a:rPr>
                <a:t>you </a:t>
              </a:r>
              <a:r>
                <a:rPr lang="en-US" altLang="zh-CN" sz="3000" b="1" dirty="0">
                  <a:solidFill>
                    <a:srgbClr val="000000"/>
                  </a:solidFill>
                  <a:latin typeface="Calibri" pitchFamily="34" charset="0"/>
                  <a:sym typeface="Calibri" pitchFamily="34" charset="0"/>
                </a:rPr>
                <a:t>view</a:t>
              </a:r>
              <a:endParaRPr lang="zh-CN" altLang="en-US" sz="3000" b="1" dirty="0">
                <a:solidFill>
                  <a:srgbClr val="000000"/>
                </a:solidFill>
                <a:latin typeface="Calibri" pitchFamily="34" charset="0"/>
                <a:sym typeface="宋体" pitchFamily="2" charset="-122"/>
              </a:endParaRPr>
            </a:p>
          </p:txBody>
        </p:sp>
        <p:sp>
          <p:nvSpPr>
            <p:cNvPr id="50198" name="直角三角形 8"/>
            <p:cNvSpPr>
              <a:spLocks noChangeArrowheads="1"/>
            </p:cNvSpPr>
            <p:nvPr/>
          </p:nvSpPr>
          <p:spPr bwMode="auto">
            <a:xfrm rot="-8045169">
              <a:off x="1183511" y="224443"/>
              <a:ext cx="144000" cy="144000"/>
            </a:xfrm>
            <a:prstGeom prst="rtTriangle">
              <a:avLst/>
            </a:prstGeom>
            <a:solidFill>
              <a:srgbClr val="31859B"/>
            </a:solidFill>
            <a:ln w="25400">
              <a:solidFill>
                <a:srgbClr val="4BACC6"/>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grpSp>
      <p:sp>
        <p:nvSpPr>
          <p:cNvPr id="48140" name="TextBox 17"/>
          <p:cNvSpPr>
            <a:spLocks noChangeArrowheads="1"/>
          </p:cNvSpPr>
          <p:nvPr/>
        </p:nvSpPr>
        <p:spPr bwMode="auto">
          <a:xfrm>
            <a:off x="1214438" y="2786063"/>
            <a:ext cx="7143750" cy="830262"/>
          </a:xfrm>
          <a:prstGeom prst="rect">
            <a:avLst/>
          </a:prstGeom>
          <a:noFill/>
          <a:ln w="9525">
            <a:noFill/>
            <a:miter lim="800000"/>
            <a:headEnd/>
            <a:tailEnd/>
          </a:ln>
        </p:spPr>
        <p:txBody>
          <a:bodyPr>
            <a:spAutoFit/>
          </a:bodyPr>
          <a:lstStyle/>
          <a:p>
            <a:pPr marL="215900" indent="-215900"/>
            <a:r>
              <a:rPr lang="en-US" altLang="zh-CN" sz="2400" dirty="0">
                <a:solidFill>
                  <a:srgbClr val="000000"/>
                </a:solidFill>
                <a:latin typeface="Calibri" pitchFamily="34" charset="0"/>
                <a:sym typeface="Calibri" pitchFamily="34" charset="0"/>
              </a:rPr>
              <a:t>3 What do you think are the positive and </a:t>
            </a:r>
            <a:r>
              <a:rPr lang="en-US" altLang="zh-CN" sz="2400" dirty="0" smtClean="0">
                <a:solidFill>
                  <a:srgbClr val="000000"/>
                </a:solidFill>
                <a:latin typeface="Calibri" pitchFamily="34" charset="0"/>
                <a:sym typeface="Calibri" pitchFamily="34" charset="0"/>
              </a:rPr>
              <a:t>negative effects </a:t>
            </a:r>
            <a:r>
              <a:rPr lang="en-US" altLang="zh-CN" sz="2400" dirty="0">
                <a:solidFill>
                  <a:srgbClr val="000000"/>
                </a:solidFill>
                <a:latin typeface="Calibri" pitchFamily="34" charset="0"/>
                <a:sym typeface="Calibri" pitchFamily="34" charset="0"/>
              </a:rPr>
              <a:t>of Second Life on its users’ real life?</a:t>
            </a:r>
            <a:endParaRPr lang="zh-CN" altLang="en-US" sz="2400" dirty="0">
              <a:solidFill>
                <a:srgbClr val="000000"/>
              </a:solidFill>
              <a:latin typeface="Calibri" pitchFamily="34" charset="0"/>
              <a:sym typeface="宋体" pitchFamily="2" charset="-122"/>
            </a:endParaRPr>
          </a:p>
        </p:txBody>
      </p:sp>
      <p:pic>
        <p:nvPicPr>
          <p:cNvPr id="5018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graphicFrame>
        <p:nvGraphicFramePr>
          <p:cNvPr id="18" name="表格 17"/>
          <p:cNvGraphicFramePr>
            <a:graphicFrameLocks noGrp="1"/>
          </p:cNvGraphicFramePr>
          <p:nvPr/>
        </p:nvGraphicFramePr>
        <p:xfrm>
          <a:off x="1214438" y="3643313"/>
          <a:ext cx="6929468" cy="2643206"/>
        </p:xfrm>
        <a:graphic>
          <a:graphicData uri="http://schemas.openxmlformats.org/drawingml/2006/table">
            <a:tbl>
              <a:tblPr firstRow="1" bandRow="1">
                <a:tableStyleId>{10A1B5D5-9B99-4C35-A422-299274C87663}</a:tableStyleId>
              </a:tblPr>
              <a:tblGrid>
                <a:gridCol w="3500462"/>
                <a:gridCol w="3429006"/>
              </a:tblGrid>
              <a:tr h="3534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lt1"/>
                          </a:solidFill>
                          <a:effectLst>
                            <a:outerShdw blurRad="38100" dist="38100" dir="2700000" algn="tl">
                              <a:srgbClr val="000000">
                                <a:alpha val="43137"/>
                              </a:srgbClr>
                            </a:outerShdw>
                          </a:effectLst>
                          <a:latin typeface="+mn-lt"/>
                          <a:ea typeface="+mn-ea"/>
                          <a:cs typeface="+mn-cs"/>
                          <a:sym typeface="Calibri" pitchFamily="34" charset="0"/>
                        </a:rPr>
                        <a:t>The positive effects</a:t>
                      </a:r>
                      <a:endParaRPr lang="zh-CN" altLang="en-US" sz="2400" b="1" kern="1200" dirty="0" smtClean="0">
                        <a:solidFill>
                          <a:schemeClr val="lt1"/>
                        </a:solidFill>
                        <a:effectLst>
                          <a:outerShdw blurRad="38100" dist="38100" dir="2700000" algn="tl">
                            <a:srgbClr val="000000">
                              <a:alpha val="43137"/>
                            </a:srgbClr>
                          </a:outerShdw>
                        </a:effectLst>
                        <a:latin typeface="+mn-lt"/>
                        <a:ea typeface="+mn-ea"/>
                        <a:cs typeface="+mn-cs"/>
                        <a:sym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lt1"/>
                          </a:solidFill>
                          <a:effectLst>
                            <a:outerShdw blurRad="38100" dist="38100" dir="2700000" algn="tl">
                              <a:srgbClr val="000000">
                                <a:alpha val="43137"/>
                              </a:srgbClr>
                            </a:outerShdw>
                          </a:effectLst>
                          <a:latin typeface="+mn-lt"/>
                          <a:ea typeface="+mn-ea"/>
                          <a:cs typeface="+mn-cs"/>
                          <a:sym typeface="Calibri" pitchFamily="34" charset="0"/>
                        </a:rPr>
                        <a:t>The negative effects</a:t>
                      </a:r>
                      <a:endParaRPr lang="zh-CN" altLang="en-US" sz="2400" b="1" kern="1200" dirty="0" smtClean="0">
                        <a:solidFill>
                          <a:schemeClr val="lt1"/>
                        </a:solidFill>
                        <a:effectLst>
                          <a:outerShdw blurRad="38100" dist="38100" dir="2700000" algn="tl">
                            <a:srgbClr val="000000">
                              <a:alpha val="43137"/>
                            </a:srgbClr>
                          </a:outerShdw>
                        </a:effectLst>
                        <a:latin typeface="+mn-lt"/>
                        <a:ea typeface="+mn-ea"/>
                        <a:cs typeface="+mn-cs"/>
                        <a:sym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86006">
                <a:tc>
                  <a:txBody>
                    <a:bodyPr/>
                    <a:lstStyle/>
                    <a:p>
                      <a:pPr marL="180000" indent="-180000" algn="l">
                        <a:buFont typeface="Arial" pitchFamily="34" charset="0"/>
                        <a:buChar char="•"/>
                      </a:pPr>
                      <a:r>
                        <a:rPr lang="en-US" altLang="zh-CN" sz="2200" i="1" dirty="0" smtClean="0">
                          <a:solidFill>
                            <a:srgbClr val="FF0000"/>
                          </a:solidFill>
                          <a:sym typeface="Calibri" pitchFamily="34" charset="0"/>
                        </a:rPr>
                        <a:t>give people the chance to meet</a:t>
                      </a:r>
                      <a:r>
                        <a:rPr lang="en-US" altLang="zh-CN" sz="2200" i="1" baseline="0" dirty="0" smtClean="0">
                          <a:solidFill>
                            <a:srgbClr val="FF0000"/>
                          </a:solidFill>
                          <a:sym typeface="Calibri" pitchFamily="34" charset="0"/>
                        </a:rPr>
                        <a:t> </a:t>
                      </a:r>
                      <a:r>
                        <a:rPr lang="en-US" altLang="zh-CN" sz="2200" i="1" dirty="0" smtClean="0">
                          <a:solidFill>
                            <a:srgbClr val="FF0000"/>
                          </a:solidFill>
                          <a:sym typeface="Calibri" pitchFamily="34" charset="0"/>
                        </a:rPr>
                        <a:t>people</a:t>
                      </a:r>
                      <a:r>
                        <a:rPr lang="en-US" altLang="zh-CN" sz="2200" i="1" baseline="0" dirty="0" smtClean="0">
                          <a:solidFill>
                            <a:srgbClr val="FF0000"/>
                          </a:solidFill>
                          <a:sym typeface="Calibri" pitchFamily="34" charset="0"/>
                        </a:rPr>
                        <a:t> </a:t>
                      </a:r>
                      <a:r>
                        <a:rPr lang="en-US" altLang="zh-CN" sz="2200" i="1" dirty="0" smtClean="0">
                          <a:solidFill>
                            <a:srgbClr val="FF0000"/>
                          </a:solidFill>
                          <a:sym typeface="Calibri" pitchFamily="34" charset="0"/>
                        </a:rPr>
                        <a:t>worldwide</a:t>
                      </a:r>
                      <a:endParaRPr lang="zh-CN" altLang="en-US" sz="2200" i="1" dirty="0" smtClean="0">
                        <a:solidFill>
                          <a:srgbClr val="FF0000"/>
                        </a:solidFill>
                      </a:endParaRPr>
                    </a:p>
                    <a:p>
                      <a:pPr marL="180000" indent="-180000" algn="l">
                        <a:buFont typeface="Arial" pitchFamily="34" charset="0"/>
                        <a:buChar char="•"/>
                      </a:pPr>
                      <a:r>
                        <a:rPr lang="en-US" altLang="zh-CN" sz="2200" i="1" dirty="0" smtClean="0">
                          <a:solidFill>
                            <a:srgbClr val="FF0000"/>
                          </a:solidFill>
                          <a:sym typeface="Calibri" pitchFamily="34" charset="0"/>
                        </a:rPr>
                        <a:t>allow interaction in a very</a:t>
                      </a:r>
                      <a:r>
                        <a:rPr lang="en-US" altLang="zh-CN" sz="2200" i="1" baseline="0" dirty="0" smtClean="0">
                          <a:solidFill>
                            <a:srgbClr val="FF0000"/>
                          </a:solidFill>
                          <a:sym typeface="Calibri" pitchFamily="34" charset="0"/>
                        </a:rPr>
                        <a:t> </a:t>
                      </a:r>
                      <a:r>
                        <a:rPr lang="en-US" altLang="zh-CN" sz="2200" i="1" dirty="0" smtClean="0">
                          <a:solidFill>
                            <a:srgbClr val="FF0000"/>
                          </a:solidFill>
                          <a:sym typeface="Calibri" pitchFamily="34" charset="0"/>
                        </a:rPr>
                        <a:t>realistic way</a:t>
                      </a:r>
                    </a:p>
                    <a:p>
                      <a:pPr marL="180000" indent="-180000" algn="l">
                        <a:buFont typeface="Arial" pitchFamily="34" charset="0"/>
                        <a:buChar char="•"/>
                      </a:pPr>
                      <a:r>
                        <a:rPr lang="en-US" altLang="zh-CN" sz="2200" i="1" dirty="0" smtClean="0">
                          <a:solidFill>
                            <a:srgbClr val="FF0000"/>
                          </a:solidFill>
                          <a:sym typeface="Calibri" pitchFamily="34" charset="0"/>
                        </a:rPr>
                        <a:t>offer creative outlet </a:t>
                      </a:r>
                      <a:endParaRPr lang="zh-CN" altLang="en-US" sz="2200" i="1" dirty="0" smtClean="0">
                        <a:solidFill>
                          <a:srgbClr val="FF0000"/>
                        </a:solidFill>
                      </a:endParaRPr>
                    </a:p>
                    <a:p>
                      <a:pPr marL="180000" indent="-180000" algn="l">
                        <a:buFont typeface="Arial" pitchFamily="34" charset="0"/>
                        <a:buChar char="•"/>
                      </a:pPr>
                      <a:r>
                        <a:rPr lang="en-US" altLang="zh-CN" sz="2200" i="1" dirty="0" smtClean="0">
                          <a:solidFill>
                            <a:srgbClr val="FF0000"/>
                          </a:solidFill>
                          <a:sym typeface="Calibri" pitchFamily="34" charset="0"/>
                        </a:rPr>
                        <a:t>users can</a:t>
                      </a:r>
                      <a:r>
                        <a:rPr lang="zh-CN" altLang="en-US" sz="2200" i="1" dirty="0" smtClean="0">
                          <a:solidFill>
                            <a:srgbClr val="FF0000"/>
                          </a:solidFill>
                          <a:sym typeface="Calibri" pitchFamily="34" charset="0"/>
                        </a:rPr>
                        <a:t> </a:t>
                      </a:r>
                      <a:r>
                        <a:rPr lang="en-US" altLang="zh-CN" sz="2200" i="1" dirty="0" smtClean="0">
                          <a:solidFill>
                            <a:srgbClr val="FF0000"/>
                          </a:solidFill>
                          <a:sym typeface="Calibri" pitchFamily="34" charset="0"/>
                        </a:rPr>
                        <a:t>make real money</a:t>
                      </a:r>
                      <a:endParaRPr lang="zh-CN" altLang="en-US" sz="22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000" indent="-180000">
                        <a:buFont typeface="Arial" pitchFamily="34" charset="0"/>
                        <a:buChar char="•"/>
                        <a:defRPr/>
                      </a:pPr>
                      <a:r>
                        <a:rPr lang="en-US" altLang="zh-CN" sz="2200" i="1" dirty="0" smtClean="0">
                          <a:solidFill>
                            <a:srgbClr val="FF0000"/>
                          </a:solidFill>
                          <a:sym typeface="Calibri" pitchFamily="34" charset="0"/>
                        </a:rPr>
                        <a:t>communication can be</a:t>
                      </a:r>
                      <a:r>
                        <a:rPr lang="en-US" altLang="zh-CN" sz="2200" i="1" baseline="0" dirty="0" smtClean="0">
                          <a:solidFill>
                            <a:srgbClr val="FF0000"/>
                          </a:solidFill>
                          <a:sym typeface="Calibri" pitchFamily="34" charset="0"/>
                        </a:rPr>
                        <a:t> </a:t>
                      </a:r>
                      <a:r>
                        <a:rPr lang="en-US" altLang="zh-CN" sz="2200" i="1" dirty="0" smtClean="0">
                          <a:solidFill>
                            <a:srgbClr val="FF0000"/>
                          </a:solidFill>
                          <a:sym typeface="Calibri" pitchFamily="34" charset="0"/>
                        </a:rPr>
                        <a:t>difficult</a:t>
                      </a:r>
                      <a:endParaRPr lang="zh-CN" altLang="en-US" sz="2200" i="1" dirty="0">
                        <a:solidFill>
                          <a:srgbClr val="FF0000"/>
                        </a:solidFill>
                      </a:endParaRPr>
                    </a:p>
                    <a:p>
                      <a:pPr marL="180000" indent="-180000">
                        <a:buFont typeface="Arial" pitchFamily="34" charset="0"/>
                        <a:buChar char="•"/>
                        <a:defRPr/>
                      </a:pPr>
                      <a:r>
                        <a:rPr lang="en-US" altLang="zh-CN" sz="2200" i="1" dirty="0" smtClean="0">
                          <a:solidFill>
                            <a:srgbClr val="FF0000"/>
                          </a:solidFill>
                          <a:sym typeface="Calibri" pitchFamily="34" charset="0"/>
                        </a:rPr>
                        <a:t>a likely place for identity</a:t>
                      </a:r>
                      <a:r>
                        <a:rPr lang="en-US" altLang="zh-CN" sz="2200" i="1" baseline="0" dirty="0" smtClean="0">
                          <a:solidFill>
                            <a:srgbClr val="FF0000"/>
                          </a:solidFill>
                          <a:sym typeface="Calibri" pitchFamily="34" charset="0"/>
                        </a:rPr>
                        <a:t>  </a:t>
                      </a:r>
                      <a:r>
                        <a:rPr lang="en-US" altLang="zh-CN" sz="2200" i="1" dirty="0" smtClean="0">
                          <a:solidFill>
                            <a:srgbClr val="FF0000"/>
                          </a:solidFill>
                          <a:sym typeface="Calibri" pitchFamily="34" charset="0"/>
                        </a:rPr>
                        <a:t>theft and fraud</a:t>
                      </a:r>
                      <a:endParaRPr lang="zh-CN" altLang="en-US" sz="2200" i="1" dirty="0">
                        <a:solidFill>
                          <a:srgbClr val="FF0000"/>
                        </a:solidFill>
                      </a:endParaRPr>
                    </a:p>
                    <a:p>
                      <a:pPr marL="180000" indent="-180000">
                        <a:buFont typeface="Arial" pitchFamily="34" charset="0"/>
                        <a:buChar char="•"/>
                        <a:defRPr/>
                      </a:pPr>
                      <a:r>
                        <a:rPr lang="en-US" altLang="zh-CN" sz="2200" i="1" dirty="0" smtClean="0">
                          <a:solidFill>
                            <a:srgbClr val="FF0000"/>
                          </a:solidFill>
                          <a:sym typeface="Calibri" pitchFamily="34" charset="0"/>
                        </a:rPr>
                        <a:t>some use</a:t>
                      </a:r>
                      <a:r>
                        <a:rPr lang="zh-CN" altLang="en-US" sz="2200" i="1" dirty="0" smtClean="0">
                          <a:solidFill>
                            <a:srgbClr val="FF0000"/>
                          </a:solidFill>
                          <a:sym typeface="Calibri" pitchFamily="34" charset="0"/>
                        </a:rPr>
                        <a:t>rs get addicted</a:t>
                      </a:r>
                      <a:r>
                        <a:rPr lang="en-US" altLang="zh-CN" sz="2200" i="1" baseline="0" dirty="0" smtClean="0">
                          <a:solidFill>
                            <a:srgbClr val="FF0000"/>
                          </a:solidFill>
                          <a:sym typeface="Calibri" pitchFamily="34" charset="0"/>
                        </a:rPr>
                        <a:t> </a:t>
                      </a:r>
                      <a:r>
                        <a:rPr lang="zh-CN" altLang="en-US" sz="2200" i="1" dirty="0" smtClean="0">
                          <a:solidFill>
                            <a:srgbClr val="FF0000"/>
                          </a:solidFill>
                          <a:sym typeface="Calibri" pitchFamily="34" charset="0"/>
                        </a:rPr>
                        <a:t>to</a:t>
                      </a:r>
                      <a:r>
                        <a:rPr lang="en-US" altLang="zh-CN" sz="2200" i="1" dirty="0" smtClean="0">
                          <a:solidFill>
                            <a:srgbClr val="FF0000"/>
                          </a:solidFill>
                          <a:sym typeface="Calibri" pitchFamily="34" charset="0"/>
                        </a:rPr>
                        <a:t> it</a:t>
                      </a:r>
                      <a:endParaRPr lang="zh-CN" altLang="en-US" sz="22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50194" name="组合 26"/>
          <p:cNvGrpSpPr>
            <a:grpSpLocks/>
          </p:cNvGrpSpPr>
          <p:nvPr/>
        </p:nvGrpSpPr>
        <p:grpSpPr bwMode="auto">
          <a:xfrm>
            <a:off x="857250" y="2238375"/>
            <a:ext cx="7072313" cy="476250"/>
            <a:chOff x="0" y="0"/>
            <a:chExt cx="7072362" cy="476912"/>
          </a:xfrm>
        </p:grpSpPr>
        <p:sp>
          <p:nvSpPr>
            <p:cNvPr id="50195" name="矩形 9"/>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50196" name="TextBox 10"/>
            <p:cNvSpPr>
              <a:spLocks noChangeArrowheads="1"/>
            </p:cNvSpPr>
            <p:nvPr/>
          </p:nvSpPr>
          <p:spPr bwMode="auto">
            <a:xfrm>
              <a:off x="357190" y="15247"/>
              <a:ext cx="6715172" cy="461665"/>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discuss the questions.</a:t>
              </a:r>
              <a:endParaRPr lang="en-US" altLang="zh-CN" sz="2400">
                <a:solidFill>
                  <a:srgbClr val="000000"/>
                </a:solidFill>
                <a:cs typeface="Arial" charset="0"/>
                <a:sym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40">
                                            <p:txEl>
                                              <p:pRg st="0" end="0"/>
                                            </p:txEl>
                                          </p:spTgt>
                                        </p:tgtEl>
                                        <p:attrNameLst>
                                          <p:attrName>style.visibility</p:attrName>
                                        </p:attrNameLst>
                                      </p:cBhvr>
                                      <p:to>
                                        <p:strVal val="visible"/>
                                      </p:to>
                                    </p:set>
                                    <p:animEffect transition="in" filter="fade">
                                      <p:cBhvr>
                                        <p:cTn id="7" dur="2000"/>
                                        <p:tgtEl>
                                          <p:spTgt spid="48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51203" name="TextBox 2"/>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2022475"/>
            <a:ext cx="7929562" cy="847725"/>
            <a:chOff x="0" y="0"/>
            <a:chExt cx="7548386" cy="846244"/>
          </a:xfrm>
        </p:grpSpPr>
        <p:sp>
          <p:nvSpPr>
            <p:cNvPr id="51207" name="矩形 5"/>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51208" name="TextBox 6"/>
            <p:cNvSpPr>
              <a:spLocks noChangeArrowheads="1"/>
            </p:cNvSpPr>
            <p:nvPr/>
          </p:nvSpPr>
          <p:spPr bwMode="auto">
            <a:xfrm>
              <a:off x="357190" y="15247"/>
              <a:ext cx="7191196" cy="830997"/>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Read the questions. Then listen to three conversations and answer the questions.</a:t>
              </a:r>
              <a:endParaRPr lang="en-US" altLang="zh-CN" sz="2400" dirty="0">
                <a:solidFill>
                  <a:srgbClr val="000000"/>
                </a:solidFill>
                <a:cs typeface="Arial" charset="0"/>
                <a:sym typeface="Arial" charset="0"/>
              </a:endParaRPr>
            </a:p>
          </p:txBody>
        </p:sp>
      </p:grpSp>
      <p:sp>
        <p:nvSpPr>
          <p:cNvPr id="49160" name="矩形 14"/>
          <p:cNvSpPr>
            <a:spLocks noChangeArrowheads="1"/>
          </p:cNvSpPr>
          <p:nvPr/>
        </p:nvSpPr>
        <p:spPr bwMode="auto">
          <a:xfrm>
            <a:off x="1216025" y="2887663"/>
            <a:ext cx="7245350" cy="3203575"/>
          </a:xfrm>
          <a:prstGeom prst="rect">
            <a:avLst/>
          </a:prstGeom>
          <a:noFill/>
          <a:ln w="9525">
            <a:noFill/>
            <a:miter lim="800000"/>
            <a:headEnd/>
            <a:tailEnd/>
          </a:ln>
        </p:spPr>
        <p:txBody>
          <a:bodyPr>
            <a:spAutoFit/>
          </a:bodyPr>
          <a:lstStyle/>
          <a:p>
            <a:pPr marL="252413" indent="-252413">
              <a:buFont typeface="Arial" pitchFamily="34" charset="0"/>
              <a:buNone/>
              <a:defRPr/>
            </a:pPr>
            <a:r>
              <a:rPr lang="en-US" sz="2400" b="1" dirty="0">
                <a:solidFill>
                  <a:srgbClr val="000000"/>
                </a:solidFill>
                <a:latin typeface="Calibri" pitchFamily="34" charset="0"/>
                <a:cs typeface="Calibri" pitchFamily="34" charset="0"/>
                <a:sym typeface="Calibri" pitchFamily="34" charset="0"/>
              </a:rPr>
              <a:t>Conversation 1</a:t>
            </a:r>
            <a:endParaRPr lang="zh-CN" altLang="en-US" sz="2400" b="1" dirty="0">
              <a:solidFill>
                <a:srgbClr val="000000"/>
              </a:solidFill>
              <a:latin typeface="Calibri" pitchFamily="34" charset="0"/>
              <a:cs typeface="Calibri" pitchFamily="34" charset="0"/>
              <a:sym typeface="Calibri" pitchFamily="34" charset="0"/>
            </a:endParaRPr>
          </a:p>
          <a:p>
            <a:pPr marL="252413" indent="-252413">
              <a:buFont typeface="Arial" pitchFamily="34" charset="0"/>
              <a:buNone/>
              <a:defRPr/>
            </a:pPr>
            <a:r>
              <a:rPr lang="en-US" sz="2400" dirty="0">
                <a:solidFill>
                  <a:srgbClr val="000000"/>
                </a:solidFill>
                <a:latin typeface="Calibri" pitchFamily="34" charset="0"/>
                <a:cs typeface="Calibri" pitchFamily="34" charset="0"/>
                <a:sym typeface="Calibri" pitchFamily="34" charset="0"/>
              </a:rPr>
              <a:t>1 What does the man want to practice?</a:t>
            </a:r>
            <a:endParaRPr lang="zh-CN" altLang="en-US" sz="2400" dirty="0">
              <a:solidFill>
                <a:srgbClr val="000000"/>
              </a:solidFill>
              <a:latin typeface="Calibri" pitchFamily="34" charset="0"/>
              <a:cs typeface="Calibri" pitchFamily="34" charset="0"/>
              <a:sym typeface="Calibri" pitchFamily="34" charset="0"/>
            </a:endParaRPr>
          </a:p>
          <a:p>
            <a:pPr marL="252413" indent="-252413">
              <a:buFont typeface="Arial" pitchFamily="34" charset="0"/>
              <a:buNone/>
              <a:defRPr/>
            </a:pPr>
            <a:r>
              <a:rPr lang="en-US" sz="2400" b="1" i="1" dirty="0">
                <a:solidFill>
                  <a:srgbClr val="FF0000"/>
                </a:solidFill>
                <a:latin typeface="Calibri" pitchFamily="34" charset="0"/>
                <a:cs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The man wants to practice English speaking and</a:t>
            </a:r>
          </a:p>
          <a:p>
            <a:pPr marL="252413" indent="-252413">
              <a:buFont typeface="Arial" pitchFamily="34" charset="0"/>
              <a:buNone/>
              <a:defRPr/>
            </a:pPr>
            <a:r>
              <a:rPr lang="en-US" sz="2400" i="1" dirty="0">
                <a:solidFill>
                  <a:srgbClr val="FF0000"/>
                </a:solidFill>
                <a:latin typeface="Calibri" pitchFamily="34" charset="0"/>
                <a:cs typeface="Calibri" pitchFamily="34" charset="0"/>
                <a:sym typeface="Calibri" pitchFamily="34" charset="0"/>
              </a:rPr>
              <a:t>   listening.</a:t>
            </a:r>
            <a:endParaRPr lang="en-US" sz="2400" i="1" dirty="0">
              <a:solidFill>
                <a:srgbClr val="000000"/>
              </a:solidFill>
              <a:latin typeface="Calibri" pitchFamily="34" charset="0"/>
              <a:cs typeface="Calibri" pitchFamily="34" charset="0"/>
              <a:sym typeface="Calibri" pitchFamily="34" charset="0"/>
            </a:endParaRPr>
          </a:p>
          <a:p>
            <a:pPr marL="252413" indent="-252413">
              <a:lnSpc>
                <a:spcPts val="2880"/>
              </a:lnSpc>
              <a:spcBef>
                <a:spcPts val="1200"/>
              </a:spcBef>
              <a:buFont typeface="Arial" pitchFamily="34" charset="0"/>
              <a:buNone/>
              <a:defRPr/>
            </a:pPr>
            <a:r>
              <a:rPr lang="en-US" sz="2400" dirty="0">
                <a:solidFill>
                  <a:srgbClr val="000000"/>
                </a:solidFill>
                <a:latin typeface="Calibri" pitchFamily="34" charset="0"/>
                <a:cs typeface="Calibri" pitchFamily="34" charset="0"/>
                <a:sym typeface="Calibri" pitchFamily="34" charset="0"/>
              </a:rPr>
              <a:t>2 What types of classes are there in the afternoon?</a:t>
            </a:r>
            <a:r>
              <a:rPr lang="en-US" sz="2400" i="1" dirty="0">
                <a:solidFill>
                  <a:srgbClr val="FF0000"/>
                </a:solidFill>
                <a:latin typeface="Calibri" pitchFamily="34" charset="0"/>
                <a:cs typeface="Calibri" pitchFamily="34" charset="0"/>
                <a:sym typeface="Calibri" pitchFamily="34" charset="0"/>
              </a:rPr>
              <a:t> </a:t>
            </a:r>
            <a:endParaRPr lang="zh-CN" altLang="en-US" sz="2400" i="1" dirty="0">
              <a:solidFill>
                <a:srgbClr val="FF0000"/>
              </a:solidFill>
              <a:latin typeface="Calibri" pitchFamily="34" charset="0"/>
              <a:cs typeface="Calibri" pitchFamily="34" charset="0"/>
              <a:sym typeface="Calibri" pitchFamily="34" charset="0"/>
            </a:endParaRPr>
          </a:p>
          <a:p>
            <a:pPr marL="252413" indent="-457200">
              <a:buFont typeface="Arial" pitchFamily="34" charset="0"/>
              <a:buNone/>
              <a:defRPr/>
            </a:pPr>
            <a:r>
              <a:rPr lang="en-US" sz="2400" i="1" dirty="0">
                <a:solidFill>
                  <a:srgbClr val="FF0000"/>
                </a:solidFill>
                <a:latin typeface="Calibri" pitchFamily="34" charset="0"/>
                <a:cs typeface="Calibri" pitchFamily="34" charset="0"/>
                <a:sym typeface="Calibri" pitchFamily="34" charset="0"/>
              </a:rPr>
              <a:t>   There are special classes with a special focus like</a:t>
            </a:r>
          </a:p>
          <a:p>
            <a:pPr marL="252413" indent="-457200">
              <a:buFont typeface="Arial" pitchFamily="34" charset="0"/>
              <a:buNone/>
              <a:defRPr/>
            </a:pPr>
            <a:r>
              <a:rPr lang="en-US" sz="2400" i="1" dirty="0">
                <a:solidFill>
                  <a:srgbClr val="FF0000"/>
                </a:solidFill>
                <a:latin typeface="Calibri" pitchFamily="34" charset="0"/>
                <a:cs typeface="Calibri" pitchFamily="34" charset="0"/>
                <a:sym typeface="Calibri" pitchFamily="34" charset="0"/>
              </a:rPr>
              <a:t>   English idioms, conversation and pronunciation in the</a:t>
            </a:r>
          </a:p>
          <a:p>
            <a:pPr marL="252413" indent="-457200">
              <a:buFont typeface="Arial" pitchFamily="34" charset="0"/>
              <a:buNone/>
              <a:defRPr/>
            </a:pPr>
            <a:r>
              <a:rPr lang="en-US" sz="2400" i="1" dirty="0">
                <a:solidFill>
                  <a:srgbClr val="FF0000"/>
                </a:solidFill>
                <a:latin typeface="Calibri" pitchFamily="34" charset="0"/>
                <a:cs typeface="Calibri" pitchFamily="34" charset="0"/>
                <a:sym typeface="Calibri" pitchFamily="34" charset="0"/>
              </a:rPr>
              <a:t>   afternoon.</a:t>
            </a:r>
            <a:endParaRPr lang="zh-CN" altLang="en-US" sz="2400" i="1" dirty="0">
              <a:solidFill>
                <a:srgbClr val="FF0000"/>
              </a:solidFill>
              <a:latin typeface="Calibri" pitchFamily="34" charset="0"/>
              <a:sym typeface="宋体" pitchFamily="2" charset="-122"/>
            </a:endParaRPr>
          </a:p>
        </p:txBody>
      </p:sp>
      <p:pic>
        <p:nvPicPr>
          <p:cNvPr id="51206"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60">
                                            <p:txEl>
                                              <p:pRg st="0" end="0"/>
                                            </p:txEl>
                                          </p:spTgt>
                                        </p:tgtEl>
                                        <p:attrNameLst>
                                          <p:attrName>style.visibility</p:attrName>
                                        </p:attrNameLst>
                                      </p:cBhvr>
                                      <p:to>
                                        <p:strVal val="visible"/>
                                      </p:to>
                                    </p:set>
                                    <p:animEffect transition="in" filter="fade">
                                      <p:cBhvr>
                                        <p:cTn id="12" dur="2000"/>
                                        <p:tgtEl>
                                          <p:spTgt spid="491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160">
                                            <p:txEl>
                                              <p:pRg st="1" end="1"/>
                                            </p:txEl>
                                          </p:spTgt>
                                        </p:tgtEl>
                                        <p:attrNameLst>
                                          <p:attrName>style.visibility</p:attrName>
                                        </p:attrNameLst>
                                      </p:cBhvr>
                                      <p:to>
                                        <p:strVal val="visible"/>
                                      </p:to>
                                    </p:set>
                                    <p:animEffect transition="in" filter="fade">
                                      <p:cBhvr>
                                        <p:cTn id="17" dur="2000"/>
                                        <p:tgtEl>
                                          <p:spTgt spid="49160">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9160">
                                            <p:txEl>
                                              <p:pRg st="4" end="4"/>
                                            </p:txEl>
                                          </p:spTgt>
                                        </p:tgtEl>
                                        <p:attrNameLst>
                                          <p:attrName>style.visibility</p:attrName>
                                        </p:attrNameLst>
                                      </p:cBhvr>
                                      <p:to>
                                        <p:strVal val="visible"/>
                                      </p:to>
                                    </p:set>
                                    <p:animEffect transition="in" filter="fade">
                                      <p:cBhvr>
                                        <p:cTn id="20" dur="2000"/>
                                        <p:tgtEl>
                                          <p:spTgt spid="4916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9160">
                                            <p:txEl>
                                              <p:pRg st="2" end="2"/>
                                            </p:txEl>
                                          </p:spTgt>
                                        </p:tgtEl>
                                        <p:attrNameLst>
                                          <p:attrName>style.visibility</p:attrName>
                                        </p:attrNameLst>
                                      </p:cBhvr>
                                      <p:to>
                                        <p:strVal val="visible"/>
                                      </p:to>
                                    </p:set>
                                    <p:animEffect transition="in" filter="slide(fromBottom)">
                                      <p:cBhvr>
                                        <p:cTn id="25" dur="500"/>
                                        <p:tgtEl>
                                          <p:spTgt spid="49160">
                                            <p:txEl>
                                              <p:pRg st="2" end="2"/>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49160">
                                            <p:txEl>
                                              <p:pRg st="3" end="3"/>
                                            </p:txEl>
                                          </p:spTgt>
                                        </p:tgtEl>
                                        <p:attrNameLst>
                                          <p:attrName>style.visibility</p:attrName>
                                        </p:attrNameLst>
                                      </p:cBhvr>
                                      <p:to>
                                        <p:strVal val="visible"/>
                                      </p:to>
                                    </p:set>
                                    <p:animEffect transition="in" filter="slide(fromBottom)">
                                      <p:cBhvr>
                                        <p:cTn id="28" dur="500"/>
                                        <p:tgtEl>
                                          <p:spTgt spid="4916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49160">
                                            <p:txEl>
                                              <p:pRg st="5" end="5"/>
                                            </p:txEl>
                                          </p:spTgt>
                                        </p:tgtEl>
                                        <p:attrNameLst>
                                          <p:attrName>style.visibility</p:attrName>
                                        </p:attrNameLst>
                                      </p:cBhvr>
                                      <p:to>
                                        <p:strVal val="visible"/>
                                      </p:to>
                                    </p:set>
                                    <p:animEffect transition="in" filter="slide(fromBottom)">
                                      <p:cBhvr>
                                        <p:cTn id="33" dur="500"/>
                                        <p:tgtEl>
                                          <p:spTgt spid="49160">
                                            <p:txEl>
                                              <p:pRg st="5" end="5"/>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49160">
                                            <p:txEl>
                                              <p:pRg st="6" end="6"/>
                                            </p:txEl>
                                          </p:spTgt>
                                        </p:tgtEl>
                                        <p:attrNameLst>
                                          <p:attrName>style.visibility</p:attrName>
                                        </p:attrNameLst>
                                      </p:cBhvr>
                                      <p:to>
                                        <p:strVal val="visible"/>
                                      </p:to>
                                    </p:set>
                                    <p:animEffect transition="in" filter="slide(fromBottom)">
                                      <p:cBhvr>
                                        <p:cTn id="36" dur="500"/>
                                        <p:tgtEl>
                                          <p:spTgt spid="49160">
                                            <p:txEl>
                                              <p:pRg st="6" end="6"/>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49160">
                                            <p:txEl>
                                              <p:pRg st="7" end="7"/>
                                            </p:txEl>
                                          </p:spTgt>
                                        </p:tgtEl>
                                        <p:attrNameLst>
                                          <p:attrName>style.visibility</p:attrName>
                                        </p:attrNameLst>
                                      </p:cBhvr>
                                      <p:to>
                                        <p:strVal val="visible"/>
                                      </p:to>
                                    </p:set>
                                    <p:animEffect transition="in" filter="slide(fromBottom)">
                                      <p:cBhvr>
                                        <p:cTn id="39" dur="500"/>
                                        <p:tgtEl>
                                          <p:spTgt spid="491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52227" name="TextBox 2"/>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52228" name="组合 26"/>
          <p:cNvGrpSpPr>
            <a:grpSpLocks/>
          </p:cNvGrpSpPr>
          <p:nvPr/>
        </p:nvGrpSpPr>
        <p:grpSpPr bwMode="auto">
          <a:xfrm>
            <a:off x="785813" y="2022475"/>
            <a:ext cx="7929562" cy="847725"/>
            <a:chOff x="0" y="0"/>
            <a:chExt cx="7548386" cy="846244"/>
          </a:xfrm>
        </p:grpSpPr>
        <p:sp>
          <p:nvSpPr>
            <p:cNvPr id="52231" name="矩形 5"/>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52232" name="TextBox 6"/>
            <p:cNvSpPr>
              <a:spLocks noChangeArrowheads="1"/>
            </p:cNvSpPr>
            <p:nvPr/>
          </p:nvSpPr>
          <p:spPr bwMode="auto">
            <a:xfrm>
              <a:off x="357190" y="15247"/>
              <a:ext cx="7191196"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Read the questions. Then listen to three conversations and answer the questions.</a:t>
              </a:r>
              <a:endParaRPr lang="en-US" altLang="zh-CN" sz="2400">
                <a:solidFill>
                  <a:srgbClr val="000000"/>
                </a:solidFill>
                <a:cs typeface="Arial" charset="0"/>
                <a:sym typeface="Arial" charset="0"/>
              </a:endParaRPr>
            </a:p>
          </p:txBody>
        </p:sp>
      </p:grpSp>
      <p:sp>
        <p:nvSpPr>
          <p:cNvPr id="50184" name="矩形 14"/>
          <p:cNvSpPr>
            <a:spLocks noChangeArrowheads="1"/>
          </p:cNvSpPr>
          <p:nvPr/>
        </p:nvSpPr>
        <p:spPr bwMode="auto">
          <a:xfrm>
            <a:off x="1216025" y="2887663"/>
            <a:ext cx="7029450" cy="4311650"/>
          </a:xfrm>
          <a:prstGeom prst="rect">
            <a:avLst/>
          </a:prstGeom>
          <a:noFill/>
          <a:ln w="9525">
            <a:noFill/>
            <a:miter lim="800000"/>
            <a:headEnd/>
            <a:tailEnd/>
          </a:ln>
        </p:spPr>
        <p:txBody>
          <a:bodyPr>
            <a:spAutoFit/>
          </a:bodyPr>
          <a:lstStyle/>
          <a:p>
            <a:pPr marL="180975" indent="-180975">
              <a:buFont typeface="Arial" charset="0"/>
              <a:buNone/>
            </a:pPr>
            <a:r>
              <a:rPr lang="en-US" altLang="zh-CN" sz="2400" b="1" dirty="0">
                <a:solidFill>
                  <a:srgbClr val="000000"/>
                </a:solidFill>
                <a:latin typeface="Calibri" pitchFamily="34" charset="0"/>
                <a:sym typeface="Calibri" pitchFamily="34" charset="0"/>
              </a:rPr>
              <a:t>Conversation 2</a:t>
            </a:r>
            <a:endParaRPr lang="zh-CN" altLang="en-US" sz="2400" b="1" dirty="0">
              <a:solidFill>
                <a:srgbClr val="000000"/>
              </a:solidFill>
              <a:latin typeface="Calibri" pitchFamily="34" charset="0"/>
              <a:sym typeface="Calibri" pitchFamily="34" charset="0"/>
            </a:endParaRPr>
          </a:p>
          <a:p>
            <a:pPr marL="180975" indent="-180975">
              <a:buFont typeface="Arial" charset="0"/>
              <a:buNone/>
            </a:pPr>
            <a:r>
              <a:rPr lang="en-US" altLang="zh-CN" sz="2400" dirty="0">
                <a:solidFill>
                  <a:srgbClr val="000000"/>
                </a:solidFill>
                <a:latin typeface="Calibri" pitchFamily="34" charset="0"/>
                <a:sym typeface="Calibri" pitchFamily="34" charset="0"/>
              </a:rPr>
              <a:t>1 What did the girl organize at the summer camp?</a:t>
            </a:r>
            <a:endParaRPr lang="zh-CN" altLang="en-US" sz="2400" dirty="0">
              <a:solidFill>
                <a:srgbClr val="000000"/>
              </a:solidFill>
              <a:latin typeface="Calibri" pitchFamily="34" charset="0"/>
              <a:sym typeface="Calibri" pitchFamily="34" charset="0"/>
            </a:endParaRPr>
          </a:p>
          <a:p>
            <a:pPr marL="180975" indent="-180975">
              <a:buFont typeface="Arial" charset="0"/>
              <a:buNone/>
            </a:pPr>
            <a:r>
              <a:rPr lang="en-US" altLang="zh-CN" sz="2400" i="1" dirty="0">
                <a:solidFill>
                  <a:srgbClr val="FF0000"/>
                </a:solidFill>
                <a:latin typeface="Calibri" pitchFamily="34" charset="0"/>
                <a:sym typeface="Calibri" pitchFamily="34" charset="0"/>
              </a:rPr>
              <a:t>   The girl organized games for children at the summer</a:t>
            </a:r>
          </a:p>
          <a:p>
            <a:pPr marL="180975" indent="-180975">
              <a:buFont typeface="Arial" charset="0"/>
              <a:buNone/>
            </a:pPr>
            <a:r>
              <a:rPr lang="zh-CN" altLang="en-US" sz="2400" i="1" dirty="0">
                <a:solidFill>
                  <a:srgbClr val="FF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 camp.</a:t>
            </a:r>
            <a:endParaRPr lang="zh-CN" altLang="en-US" sz="2400" i="1" dirty="0">
              <a:solidFill>
                <a:srgbClr val="FF0000"/>
              </a:solidFill>
              <a:latin typeface="Calibri" pitchFamily="34" charset="0"/>
              <a:sym typeface="Calibri" pitchFamily="34" charset="0"/>
            </a:endParaRPr>
          </a:p>
          <a:p>
            <a:pPr marL="180975" indent="-180975">
              <a:lnSpc>
                <a:spcPts val="2875"/>
              </a:lnSpc>
              <a:spcBef>
                <a:spcPts val="1200"/>
              </a:spcBef>
              <a:buFont typeface="Arial" charset="0"/>
              <a:buNone/>
            </a:pPr>
            <a:r>
              <a:rPr lang="en-US" altLang="zh-CN" sz="2400" dirty="0">
                <a:solidFill>
                  <a:srgbClr val="000000"/>
                </a:solidFill>
                <a:latin typeface="Calibri" pitchFamily="34" charset="0"/>
                <a:sym typeface="Calibri" pitchFamily="34" charset="0"/>
              </a:rPr>
              <a:t>2 What “can be difficult” according to the interviewer?</a:t>
            </a:r>
            <a:endParaRPr lang="zh-CN" altLang="en-US" sz="2400" dirty="0">
              <a:solidFill>
                <a:srgbClr val="000000"/>
              </a:solidFill>
              <a:latin typeface="Calibri" pitchFamily="34" charset="0"/>
              <a:sym typeface="Calibri" pitchFamily="34" charset="0"/>
            </a:endParaRPr>
          </a:p>
          <a:p>
            <a:pPr marL="180975" indent="-180975">
              <a:buFont typeface="Arial" charset="0"/>
              <a:buNone/>
            </a:pPr>
            <a:r>
              <a:rPr lang="en-US" altLang="zh-CN" sz="2400" dirty="0">
                <a:solidFill>
                  <a:srgbClr val="00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Different ages together can be difficult according to the interviewer.</a:t>
            </a:r>
            <a:endParaRPr lang="zh-CN" altLang="en-US" sz="2400" i="1" dirty="0">
              <a:solidFill>
                <a:srgbClr val="FF0000"/>
              </a:solidFill>
              <a:latin typeface="Calibri" pitchFamily="34" charset="0"/>
              <a:sym typeface="Calibri" pitchFamily="34" charset="0"/>
            </a:endParaRPr>
          </a:p>
          <a:p>
            <a:pPr marL="180975" indent="-180975">
              <a:buFont typeface="Arial" charset="0"/>
              <a:buNone/>
            </a:pPr>
            <a:endParaRPr lang="zh-CN" altLang="en-US" sz="2400" dirty="0">
              <a:solidFill>
                <a:srgbClr val="000000"/>
              </a:solidFill>
              <a:latin typeface="Calibri" pitchFamily="34" charset="0"/>
              <a:sym typeface="Calibri" pitchFamily="34" charset="0"/>
            </a:endParaRPr>
          </a:p>
          <a:p>
            <a:pPr marL="180975" indent="-180975">
              <a:buFont typeface="Arial" charset="0"/>
              <a:buNone/>
            </a:pPr>
            <a:endParaRPr lang="zh-CN" altLang="en-US" sz="2400" dirty="0">
              <a:solidFill>
                <a:srgbClr val="000000"/>
              </a:solidFill>
              <a:latin typeface="Calibri" pitchFamily="34" charset="0"/>
              <a:sym typeface="Calibri" pitchFamily="34" charset="0"/>
            </a:endParaRPr>
          </a:p>
          <a:p>
            <a:pPr marL="180975" indent="-180975">
              <a:buFont typeface="Arial" charset="0"/>
              <a:buNone/>
            </a:pPr>
            <a:r>
              <a:rPr lang="en-US" altLang="zh-CN" sz="2400" i="1" dirty="0">
                <a:solidFill>
                  <a:srgbClr val="FF0000"/>
                </a:solidFill>
                <a:latin typeface="Calibri" pitchFamily="34" charset="0"/>
                <a:sym typeface="Calibri" pitchFamily="34" charset="0"/>
              </a:rPr>
              <a:t>    </a:t>
            </a:r>
            <a:endParaRPr lang="zh-CN" altLang="en-US" sz="2400" i="1" dirty="0">
              <a:solidFill>
                <a:srgbClr val="FF0000"/>
              </a:solidFill>
              <a:latin typeface="Calibri" pitchFamily="34" charset="0"/>
              <a:sym typeface="Calibri" pitchFamily="34" charset="0"/>
            </a:endParaRPr>
          </a:p>
          <a:p>
            <a:pPr marL="180975" indent="-180975">
              <a:buFont typeface="Arial" charset="0"/>
              <a:buNone/>
            </a:pPr>
            <a:endParaRPr lang="zh-CN" altLang="en-US" sz="2400" i="1" dirty="0">
              <a:solidFill>
                <a:srgbClr val="FF0000"/>
              </a:solidFill>
              <a:latin typeface="Calibri" pitchFamily="34" charset="0"/>
              <a:sym typeface="Calibri" pitchFamily="34" charset="0"/>
            </a:endParaRPr>
          </a:p>
        </p:txBody>
      </p:sp>
      <p:pic>
        <p:nvPicPr>
          <p:cNvPr id="52230"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4">
                                            <p:txEl>
                                              <p:pRg st="0" end="0"/>
                                            </p:txEl>
                                          </p:spTgt>
                                        </p:tgtEl>
                                        <p:attrNameLst>
                                          <p:attrName>style.visibility</p:attrName>
                                        </p:attrNameLst>
                                      </p:cBhvr>
                                      <p:to>
                                        <p:strVal val="visible"/>
                                      </p:to>
                                    </p:set>
                                    <p:animEffect transition="in" filter="fade">
                                      <p:cBhvr>
                                        <p:cTn id="7" dur="2000"/>
                                        <p:tgtEl>
                                          <p:spTgt spid="50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184">
                                            <p:txEl>
                                              <p:pRg st="1" end="1"/>
                                            </p:txEl>
                                          </p:spTgt>
                                        </p:tgtEl>
                                        <p:attrNameLst>
                                          <p:attrName>style.visibility</p:attrName>
                                        </p:attrNameLst>
                                      </p:cBhvr>
                                      <p:to>
                                        <p:strVal val="visible"/>
                                      </p:to>
                                    </p:set>
                                    <p:animEffect transition="in" filter="fade">
                                      <p:cBhvr>
                                        <p:cTn id="12" dur="2000"/>
                                        <p:tgtEl>
                                          <p:spTgt spid="5018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0184">
                                            <p:txEl>
                                              <p:pRg st="4" end="4"/>
                                            </p:txEl>
                                          </p:spTgt>
                                        </p:tgtEl>
                                        <p:attrNameLst>
                                          <p:attrName>style.visibility</p:attrName>
                                        </p:attrNameLst>
                                      </p:cBhvr>
                                      <p:to>
                                        <p:strVal val="visible"/>
                                      </p:to>
                                    </p:set>
                                    <p:animEffect transition="in" filter="fade">
                                      <p:cBhvr>
                                        <p:cTn id="15" dur="2000"/>
                                        <p:tgtEl>
                                          <p:spTgt spid="5018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50184">
                                            <p:txEl>
                                              <p:pRg st="2" end="2"/>
                                            </p:txEl>
                                          </p:spTgt>
                                        </p:tgtEl>
                                        <p:attrNameLst>
                                          <p:attrName>style.visibility</p:attrName>
                                        </p:attrNameLst>
                                      </p:cBhvr>
                                      <p:to>
                                        <p:strVal val="visible"/>
                                      </p:to>
                                    </p:set>
                                    <p:animEffect transition="in" filter="slide(fromBottom)">
                                      <p:cBhvr>
                                        <p:cTn id="20" dur="500"/>
                                        <p:tgtEl>
                                          <p:spTgt spid="50184">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50184">
                                            <p:txEl>
                                              <p:pRg st="3" end="3"/>
                                            </p:txEl>
                                          </p:spTgt>
                                        </p:tgtEl>
                                        <p:attrNameLst>
                                          <p:attrName>style.visibility</p:attrName>
                                        </p:attrNameLst>
                                      </p:cBhvr>
                                      <p:to>
                                        <p:strVal val="visible"/>
                                      </p:to>
                                    </p:set>
                                    <p:animEffect transition="in" filter="slide(fromBottom)">
                                      <p:cBhvr>
                                        <p:cTn id="23" dur="500"/>
                                        <p:tgtEl>
                                          <p:spTgt spid="5018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50184">
                                            <p:txEl>
                                              <p:pRg st="5" end="5"/>
                                            </p:txEl>
                                          </p:spTgt>
                                        </p:tgtEl>
                                        <p:attrNameLst>
                                          <p:attrName>style.visibility</p:attrName>
                                        </p:attrNameLst>
                                      </p:cBhvr>
                                      <p:to>
                                        <p:strVal val="visible"/>
                                      </p:to>
                                    </p:set>
                                    <p:animEffect transition="in" filter="slide(fromBottom)">
                                      <p:cBhvr>
                                        <p:cTn id="28" dur="500"/>
                                        <p:tgtEl>
                                          <p:spTgt spid="501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53251" name="TextBox 2"/>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53252" name="组合 26"/>
          <p:cNvGrpSpPr>
            <a:grpSpLocks/>
          </p:cNvGrpSpPr>
          <p:nvPr/>
        </p:nvGrpSpPr>
        <p:grpSpPr bwMode="auto">
          <a:xfrm>
            <a:off x="785813" y="2022475"/>
            <a:ext cx="7929562" cy="847725"/>
            <a:chOff x="0" y="0"/>
            <a:chExt cx="7548386" cy="846244"/>
          </a:xfrm>
        </p:grpSpPr>
        <p:sp>
          <p:nvSpPr>
            <p:cNvPr id="53255" name="矩形 5"/>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53256" name="TextBox 6"/>
            <p:cNvSpPr>
              <a:spLocks noChangeArrowheads="1"/>
            </p:cNvSpPr>
            <p:nvPr/>
          </p:nvSpPr>
          <p:spPr bwMode="auto">
            <a:xfrm>
              <a:off x="357190" y="15247"/>
              <a:ext cx="7191196"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Read the questions. Then listen to three conversations and answer the questions.</a:t>
              </a:r>
              <a:endParaRPr lang="en-US" altLang="zh-CN" sz="2400">
                <a:solidFill>
                  <a:srgbClr val="000000"/>
                </a:solidFill>
                <a:cs typeface="Arial" charset="0"/>
                <a:sym typeface="Arial" charset="0"/>
              </a:endParaRPr>
            </a:p>
          </p:txBody>
        </p:sp>
      </p:grpSp>
      <p:sp>
        <p:nvSpPr>
          <p:cNvPr id="51208" name="矩形 14"/>
          <p:cNvSpPr>
            <a:spLocks noChangeArrowheads="1"/>
          </p:cNvSpPr>
          <p:nvPr/>
        </p:nvSpPr>
        <p:spPr bwMode="auto">
          <a:xfrm>
            <a:off x="1216025" y="2887663"/>
            <a:ext cx="6813550" cy="3575050"/>
          </a:xfrm>
          <a:prstGeom prst="rect">
            <a:avLst/>
          </a:prstGeom>
          <a:noFill/>
          <a:ln w="9525">
            <a:noFill/>
            <a:miter lim="800000"/>
            <a:headEnd/>
            <a:tailEnd/>
          </a:ln>
        </p:spPr>
        <p:txBody>
          <a:bodyPr>
            <a:spAutoFit/>
          </a:bodyPr>
          <a:lstStyle/>
          <a:p>
            <a:pPr marL="179388" indent="-179388">
              <a:buFont typeface="Arial" pitchFamily="34" charset="0"/>
              <a:buNone/>
              <a:defRPr/>
            </a:pPr>
            <a:r>
              <a:rPr lang="en-US" sz="2400" b="1" dirty="0">
                <a:solidFill>
                  <a:srgbClr val="000000"/>
                </a:solidFill>
                <a:latin typeface="Calibri" pitchFamily="34" charset="0"/>
                <a:cs typeface="Calibri" pitchFamily="34" charset="0"/>
                <a:sym typeface="Calibri" pitchFamily="34" charset="0"/>
              </a:rPr>
              <a:t>Conversation 3</a:t>
            </a:r>
            <a:endParaRPr lang="zh-CN" altLang="en-US" sz="2400" b="1" dirty="0">
              <a:solidFill>
                <a:srgbClr val="000000"/>
              </a:solidFill>
              <a:latin typeface="Calibri" pitchFamily="34" charset="0"/>
              <a:cs typeface="Calibri" pitchFamily="34" charset="0"/>
              <a:sym typeface="Calibri" pitchFamily="34" charset="0"/>
            </a:endParaRPr>
          </a:p>
          <a:p>
            <a:pPr marL="179388" indent="-179388">
              <a:buFont typeface="Arial" pitchFamily="34" charset="0"/>
              <a:buNone/>
              <a:defRPr/>
            </a:pPr>
            <a:r>
              <a:rPr lang="en-US" sz="2400" dirty="0">
                <a:solidFill>
                  <a:srgbClr val="000000"/>
                </a:solidFill>
                <a:latin typeface="Calibri" pitchFamily="34" charset="0"/>
                <a:cs typeface="Calibri" pitchFamily="34" charset="0"/>
                <a:sym typeface="Calibri" pitchFamily="34" charset="0"/>
              </a:rPr>
              <a:t>1 What does the man want to know? </a:t>
            </a:r>
            <a:endParaRPr lang="zh-CN" altLang="en-US" sz="2400" dirty="0">
              <a:solidFill>
                <a:srgbClr val="000000"/>
              </a:solidFill>
              <a:latin typeface="Calibri" pitchFamily="34" charset="0"/>
              <a:cs typeface="Calibri" pitchFamily="34" charset="0"/>
              <a:sym typeface="Calibri" pitchFamily="34" charset="0"/>
            </a:endParaRPr>
          </a:p>
          <a:p>
            <a:pPr marL="179388" indent="-179388">
              <a:buFont typeface="Arial" pitchFamily="34" charset="0"/>
              <a:buNone/>
              <a:defRPr/>
            </a:pPr>
            <a:r>
              <a:rPr lang="en-US" sz="2400" dirty="0">
                <a:solidFill>
                  <a:srgbClr val="000000"/>
                </a:solidFill>
                <a:latin typeface="Calibri" pitchFamily="34" charset="0"/>
                <a:cs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He wants to get information about online classes.</a:t>
            </a:r>
            <a:endParaRPr lang="zh-CN" altLang="en-US" sz="2400" i="1" dirty="0">
              <a:solidFill>
                <a:srgbClr val="FF0000"/>
              </a:solidFill>
              <a:latin typeface="Calibri" pitchFamily="34" charset="0"/>
              <a:cs typeface="Calibri" pitchFamily="34" charset="0"/>
              <a:sym typeface="Calibri" pitchFamily="34" charset="0"/>
            </a:endParaRPr>
          </a:p>
          <a:p>
            <a:pPr marL="252000" indent="-432000">
              <a:lnSpc>
                <a:spcPts val="2880"/>
              </a:lnSpc>
              <a:spcBef>
                <a:spcPts val="1200"/>
              </a:spcBef>
              <a:buFont typeface="Arial" pitchFamily="34" charset="0"/>
              <a:buNone/>
              <a:defRPr/>
            </a:pPr>
            <a:r>
              <a:rPr lang="en-US" sz="2400" dirty="0">
                <a:solidFill>
                  <a:srgbClr val="000000"/>
                </a:solidFill>
                <a:latin typeface="Calibri" pitchFamily="34" charset="0"/>
                <a:cs typeface="Calibri" pitchFamily="34" charset="0"/>
                <a:sym typeface="Calibri" pitchFamily="34" charset="0"/>
              </a:rPr>
              <a:t>2 Why are online courses more difficult than face-to- face courses, according to the interviewer? </a:t>
            </a:r>
            <a:endParaRPr lang="zh-CN" altLang="en-US" sz="2400" dirty="0">
              <a:solidFill>
                <a:srgbClr val="000000"/>
              </a:solidFill>
              <a:latin typeface="Calibri" pitchFamily="34" charset="0"/>
              <a:cs typeface="Calibri" pitchFamily="34" charset="0"/>
              <a:sym typeface="Calibri" pitchFamily="34" charset="0"/>
            </a:endParaRPr>
          </a:p>
          <a:p>
            <a:pPr marL="252413" indent="-457200">
              <a:buFont typeface="Arial" pitchFamily="34" charset="0"/>
              <a:buNone/>
              <a:defRPr/>
            </a:pPr>
            <a:r>
              <a:rPr lang="en-US" sz="2400" dirty="0">
                <a:solidFill>
                  <a:srgbClr val="000000"/>
                </a:solidFill>
                <a:latin typeface="Calibri" pitchFamily="34" charset="0"/>
                <a:cs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According to the interviewer, the reading and writing for online courses are really quite</a:t>
            </a:r>
            <a:r>
              <a:rPr lang="zh-CN" altLang="en-US" sz="2400" i="1" dirty="0">
                <a:solidFill>
                  <a:srgbClr val="FF0000"/>
                </a:solidFill>
                <a:latin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demanding.</a:t>
            </a:r>
            <a:endParaRPr lang="zh-CN" altLang="en-US" sz="2400" i="1" dirty="0">
              <a:solidFill>
                <a:srgbClr val="FF0000"/>
              </a:solidFill>
              <a:latin typeface="Calibri" pitchFamily="34" charset="0"/>
              <a:cs typeface="Calibri" pitchFamily="34" charset="0"/>
              <a:sym typeface="Calibri" pitchFamily="34" charset="0"/>
            </a:endParaRPr>
          </a:p>
          <a:p>
            <a:pPr marL="180975" indent="-180975">
              <a:buFont typeface="Arial" pitchFamily="34" charset="0"/>
              <a:buNone/>
              <a:defRPr/>
            </a:pPr>
            <a:endParaRPr lang="zh-CN" altLang="en-US" sz="2400" i="1" dirty="0">
              <a:solidFill>
                <a:srgbClr val="FF0000"/>
              </a:solidFill>
              <a:latin typeface="Calibri" pitchFamily="34" charset="0"/>
              <a:cs typeface="Calibri" pitchFamily="34" charset="0"/>
              <a:sym typeface="Calibri" pitchFamily="34" charset="0"/>
            </a:endParaRPr>
          </a:p>
        </p:txBody>
      </p:sp>
      <p:pic>
        <p:nvPicPr>
          <p:cNvPr id="53254"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8">
                                            <p:txEl>
                                              <p:pRg st="0" end="0"/>
                                            </p:txEl>
                                          </p:spTgt>
                                        </p:tgtEl>
                                        <p:attrNameLst>
                                          <p:attrName>style.visibility</p:attrName>
                                        </p:attrNameLst>
                                      </p:cBhvr>
                                      <p:to>
                                        <p:strVal val="visible"/>
                                      </p:to>
                                    </p:set>
                                    <p:animEffect transition="in" filter="fade">
                                      <p:cBhvr>
                                        <p:cTn id="7" dur="2000"/>
                                        <p:tgtEl>
                                          <p:spTgt spid="512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08">
                                            <p:txEl>
                                              <p:pRg st="1" end="1"/>
                                            </p:txEl>
                                          </p:spTgt>
                                        </p:tgtEl>
                                        <p:attrNameLst>
                                          <p:attrName>style.visibility</p:attrName>
                                        </p:attrNameLst>
                                      </p:cBhvr>
                                      <p:to>
                                        <p:strVal val="visible"/>
                                      </p:to>
                                    </p:set>
                                    <p:animEffect transition="in" filter="fade">
                                      <p:cBhvr>
                                        <p:cTn id="12" dur="2000"/>
                                        <p:tgtEl>
                                          <p:spTgt spid="5120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08">
                                            <p:txEl>
                                              <p:pRg st="3" end="3"/>
                                            </p:txEl>
                                          </p:spTgt>
                                        </p:tgtEl>
                                        <p:attrNameLst>
                                          <p:attrName>style.visibility</p:attrName>
                                        </p:attrNameLst>
                                      </p:cBhvr>
                                      <p:to>
                                        <p:strVal val="visible"/>
                                      </p:to>
                                    </p:set>
                                    <p:animEffect transition="in" filter="fade">
                                      <p:cBhvr>
                                        <p:cTn id="15" dur="2000"/>
                                        <p:tgtEl>
                                          <p:spTgt spid="5120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51208">
                                            <p:txEl>
                                              <p:pRg st="2" end="2"/>
                                            </p:txEl>
                                          </p:spTgt>
                                        </p:tgtEl>
                                        <p:attrNameLst>
                                          <p:attrName>style.visibility</p:attrName>
                                        </p:attrNameLst>
                                      </p:cBhvr>
                                      <p:to>
                                        <p:strVal val="visible"/>
                                      </p:to>
                                    </p:set>
                                    <p:animEffect transition="in" filter="slide(fromBottom)">
                                      <p:cBhvr>
                                        <p:cTn id="20" dur="500"/>
                                        <p:tgtEl>
                                          <p:spTgt spid="5120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1208">
                                            <p:txEl>
                                              <p:pRg st="4" end="4"/>
                                            </p:txEl>
                                          </p:spTgt>
                                        </p:tgtEl>
                                        <p:attrNameLst>
                                          <p:attrName>style.visibility</p:attrName>
                                        </p:attrNameLst>
                                      </p:cBhvr>
                                      <p:to>
                                        <p:strVal val="visible"/>
                                      </p:to>
                                    </p:set>
                                    <p:animEffect transition="in" filter="slide(fromBottom)">
                                      <p:cBhvr>
                                        <p:cTn id="25" dur="500"/>
                                        <p:tgtEl>
                                          <p:spTgt spid="512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54275" name="TextBox 2"/>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1857364"/>
            <a:ext cx="7358038" cy="1200692"/>
            <a:chOff x="0" y="-71443"/>
            <a:chExt cx="7358090" cy="1200592"/>
          </a:xfrm>
        </p:grpSpPr>
        <p:sp>
          <p:nvSpPr>
            <p:cNvPr id="54283" name="矩形 5"/>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54284" name="TextBox 6"/>
            <p:cNvSpPr>
              <a:spLocks noChangeArrowheads="1"/>
            </p:cNvSpPr>
            <p:nvPr/>
          </p:nvSpPr>
          <p:spPr bwMode="auto">
            <a:xfrm>
              <a:off x="357166" y="-71443"/>
              <a:ext cx="7000924" cy="1200592"/>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Listen to the three conversations again and write down the expressions that are used to introduce an opinion.</a:t>
              </a:r>
              <a:endParaRPr lang="en-US" altLang="zh-CN" sz="2400" dirty="0">
                <a:solidFill>
                  <a:srgbClr val="000000"/>
                </a:solidFill>
                <a:cs typeface="Arial" charset="0"/>
                <a:sym typeface="Arial" charset="0"/>
              </a:endParaRPr>
            </a:p>
          </p:txBody>
        </p:sp>
      </p:grpSp>
      <p:sp>
        <p:nvSpPr>
          <p:cNvPr id="62471" name="矩形 9"/>
          <p:cNvSpPr>
            <a:spLocks noChangeArrowheads="1"/>
          </p:cNvSpPr>
          <p:nvPr/>
        </p:nvSpPr>
        <p:spPr bwMode="auto">
          <a:xfrm>
            <a:off x="1214438" y="3302000"/>
            <a:ext cx="7000875" cy="2555875"/>
          </a:xfrm>
          <a:prstGeom prst="rect">
            <a:avLst/>
          </a:prstGeom>
          <a:noFill/>
          <a:ln w="9525">
            <a:noFill/>
            <a:miter lim="800000"/>
            <a:headEnd/>
            <a:tailEnd/>
          </a:ln>
        </p:spPr>
        <p:txBody>
          <a:bodyPr>
            <a:spAutoFit/>
          </a:bodyPr>
          <a:lstStyle/>
          <a:p>
            <a:pPr>
              <a:lnSpc>
                <a:spcPts val="2880"/>
              </a:lnSpc>
              <a:spcBef>
                <a:spcPts val="1200"/>
              </a:spcBef>
              <a:buFont typeface="Arial" pitchFamily="34" charset="0"/>
              <a:buNone/>
              <a:defRPr/>
            </a:pPr>
            <a:r>
              <a:rPr lang="en-US" altLang="zh-CN" sz="2400" dirty="0">
                <a:solidFill>
                  <a:srgbClr val="000000"/>
                </a:solidFill>
                <a:latin typeface="Calibri" pitchFamily="34" charset="0"/>
                <a:cs typeface="Calibri" pitchFamily="34" charset="0"/>
                <a:sym typeface="Calibri" pitchFamily="34" charset="0"/>
              </a:rPr>
              <a:t>Conversation 1: 1) _____________________________</a:t>
            </a:r>
          </a:p>
          <a:p>
            <a:pPr>
              <a:lnSpc>
                <a:spcPts val="2880"/>
              </a:lnSpc>
              <a:spcBef>
                <a:spcPts val="1200"/>
              </a:spcBef>
              <a:buFont typeface="Arial" pitchFamily="34" charset="0"/>
              <a:buNone/>
              <a:defRPr/>
            </a:pPr>
            <a:r>
              <a:rPr lang="en-US" altLang="zh-CN" sz="2400" dirty="0">
                <a:solidFill>
                  <a:srgbClr val="000000"/>
                </a:solidFill>
                <a:latin typeface="Calibri" pitchFamily="34" charset="0"/>
                <a:cs typeface="Calibri" pitchFamily="34" charset="0"/>
                <a:sym typeface="Calibri" pitchFamily="34" charset="0"/>
              </a:rPr>
              <a:t>                                  ____________</a:t>
            </a:r>
          </a:p>
          <a:p>
            <a:pPr>
              <a:lnSpc>
                <a:spcPts val="2880"/>
              </a:lnSpc>
              <a:spcBef>
                <a:spcPts val="1200"/>
              </a:spcBef>
              <a:buFont typeface="Arial" pitchFamily="34" charset="0"/>
              <a:buNone/>
              <a:defRPr/>
            </a:pPr>
            <a:r>
              <a:rPr lang="en-US" altLang="zh-CN" sz="2400" dirty="0">
                <a:solidFill>
                  <a:srgbClr val="000000"/>
                </a:solidFill>
                <a:latin typeface="Calibri" pitchFamily="34" charset="0"/>
                <a:cs typeface="Calibri" pitchFamily="34" charset="0"/>
                <a:sym typeface="Calibri" pitchFamily="34" charset="0"/>
              </a:rPr>
              <a:t>Conversation 2: 2</a:t>
            </a:r>
            <a:r>
              <a:rPr lang="en-US" altLang="zh-CN" sz="2400" dirty="0">
                <a:latin typeface="Calibri" pitchFamily="34" charset="0"/>
                <a:cs typeface="Calibri" pitchFamily="34" charset="0"/>
                <a:sym typeface="Calibri" pitchFamily="34" charset="0"/>
              </a:rPr>
              <a:t>)</a:t>
            </a:r>
            <a:r>
              <a:rPr lang="en-US" altLang="zh-CN" sz="2400" dirty="0">
                <a:solidFill>
                  <a:schemeClr val="accent1">
                    <a:lumMod val="75000"/>
                  </a:schemeClr>
                </a:solidFill>
                <a:latin typeface="Calibri" pitchFamily="34" charset="0"/>
                <a:cs typeface="Calibri" pitchFamily="34" charset="0"/>
                <a:sym typeface="Calibri" pitchFamily="34" charset="0"/>
              </a:rPr>
              <a:t> </a:t>
            </a:r>
            <a:r>
              <a:rPr lang="en-US" altLang="zh-CN" sz="2400" dirty="0">
                <a:latin typeface="Calibri" pitchFamily="34" charset="0"/>
                <a:cs typeface="Calibri" pitchFamily="34" charset="0"/>
                <a:sym typeface="Calibri" pitchFamily="34" charset="0"/>
              </a:rPr>
              <a:t>_____________________________</a:t>
            </a:r>
            <a:endParaRPr lang="zh-CN" altLang="en-US" sz="2400" i="1" dirty="0">
              <a:solidFill>
                <a:srgbClr val="FF0000"/>
              </a:solidFill>
              <a:latin typeface="Calibri" pitchFamily="34" charset="0"/>
              <a:cs typeface="Calibri" pitchFamily="34" charset="0"/>
              <a:sym typeface="Calibri" pitchFamily="34" charset="0"/>
            </a:endParaRPr>
          </a:p>
          <a:p>
            <a:pPr>
              <a:lnSpc>
                <a:spcPts val="2880"/>
              </a:lnSpc>
              <a:spcBef>
                <a:spcPts val="1200"/>
              </a:spcBef>
              <a:buFont typeface="Arial" pitchFamily="34" charset="0"/>
              <a:buNone/>
              <a:defRPr/>
            </a:pPr>
            <a:r>
              <a:rPr lang="en-US" altLang="zh-CN" sz="2400" dirty="0">
                <a:solidFill>
                  <a:srgbClr val="000000"/>
                </a:solidFill>
                <a:latin typeface="Calibri" pitchFamily="34" charset="0"/>
                <a:cs typeface="Calibri" pitchFamily="34" charset="0"/>
                <a:sym typeface="Calibri" pitchFamily="34" charset="0"/>
              </a:rPr>
              <a:t>                             3) </a:t>
            </a:r>
            <a:r>
              <a:rPr lang="en-US" altLang="zh-CN" sz="2400" i="1" dirty="0">
                <a:solidFill>
                  <a:srgbClr val="FF0000"/>
                </a:solidFill>
                <a:latin typeface="Calibri" pitchFamily="34" charset="0"/>
                <a:cs typeface="Calibri" pitchFamily="34" charset="0"/>
                <a:sym typeface="Calibri" pitchFamily="34" charset="0"/>
              </a:rPr>
              <a:t> </a:t>
            </a:r>
            <a:r>
              <a:rPr lang="en-US" altLang="zh-CN" sz="2400" i="1" dirty="0">
                <a:latin typeface="Calibri" pitchFamily="34" charset="0"/>
                <a:cs typeface="Calibri" pitchFamily="34" charset="0"/>
                <a:sym typeface="Calibri" pitchFamily="34" charset="0"/>
              </a:rPr>
              <a:t>_____________________________</a:t>
            </a:r>
            <a:endParaRPr lang="zh-CN" altLang="en-US" sz="2400" i="1" dirty="0">
              <a:solidFill>
                <a:srgbClr val="FF0000"/>
              </a:solidFill>
              <a:latin typeface="Calibri" pitchFamily="34" charset="0"/>
              <a:cs typeface="Calibri" pitchFamily="34" charset="0"/>
              <a:sym typeface="Calibri" pitchFamily="34" charset="0"/>
            </a:endParaRPr>
          </a:p>
          <a:p>
            <a:pPr>
              <a:lnSpc>
                <a:spcPts val="2880"/>
              </a:lnSpc>
              <a:spcBef>
                <a:spcPts val="1200"/>
              </a:spcBef>
              <a:buFont typeface="Arial" pitchFamily="34" charset="0"/>
              <a:buNone/>
              <a:defRPr/>
            </a:pPr>
            <a:r>
              <a:rPr lang="en-US" altLang="zh-CN" sz="2400" dirty="0">
                <a:solidFill>
                  <a:srgbClr val="000000"/>
                </a:solidFill>
                <a:latin typeface="Calibri" pitchFamily="34" charset="0"/>
                <a:cs typeface="Calibri" pitchFamily="34" charset="0"/>
                <a:sym typeface="Calibri" pitchFamily="34" charset="0"/>
              </a:rPr>
              <a:t>Conversation 3: 4)  </a:t>
            </a:r>
            <a:r>
              <a:rPr lang="en-US" altLang="zh-CN" sz="2400" dirty="0">
                <a:latin typeface="Calibri" pitchFamily="34" charset="0"/>
                <a:cs typeface="Calibri" pitchFamily="34" charset="0"/>
                <a:sym typeface="Calibri" pitchFamily="34" charset="0"/>
              </a:rPr>
              <a:t>_____________________________</a:t>
            </a:r>
            <a:endParaRPr lang="zh-CN" altLang="en-US" sz="2400" i="1" dirty="0">
              <a:solidFill>
                <a:srgbClr val="FF0000"/>
              </a:solidFill>
              <a:latin typeface="Calibri" pitchFamily="34" charset="0"/>
              <a:sym typeface="宋体" pitchFamily="2" charset="-122"/>
            </a:endParaRPr>
          </a:p>
        </p:txBody>
      </p:sp>
      <p:sp>
        <p:nvSpPr>
          <p:cNvPr id="11" name="TextBox 10"/>
          <p:cNvSpPr txBox="1">
            <a:spLocks noChangeArrowheads="1"/>
          </p:cNvSpPr>
          <p:nvPr/>
        </p:nvSpPr>
        <p:spPr bwMode="auto">
          <a:xfrm>
            <a:off x="3643313" y="3308350"/>
            <a:ext cx="4929187" cy="977900"/>
          </a:xfrm>
          <a:prstGeom prst="rect">
            <a:avLst/>
          </a:prstGeom>
          <a:noFill/>
          <a:ln w="9525">
            <a:noFill/>
            <a:miter lim="800000"/>
            <a:headEnd/>
            <a:tailEnd/>
          </a:ln>
        </p:spPr>
        <p:txBody>
          <a:bodyPr>
            <a:spAutoFit/>
          </a:bodyPr>
          <a:lstStyle/>
          <a:p>
            <a:pPr>
              <a:lnSpc>
                <a:spcPts val="2875"/>
              </a:lnSpc>
              <a:spcBef>
                <a:spcPts val="1200"/>
              </a:spcBef>
              <a:buFont typeface="Arial" charset="0"/>
              <a:buNone/>
            </a:pPr>
            <a:r>
              <a:rPr lang="en-US" altLang="zh-CN" sz="2400" i="1" dirty="0">
                <a:solidFill>
                  <a:srgbClr val="FF0000"/>
                </a:solidFill>
                <a:latin typeface="Calibri" pitchFamily="34" charset="0"/>
                <a:sym typeface="Calibri" pitchFamily="34" charset="0"/>
              </a:rPr>
              <a:t>So for me the most important </a:t>
            </a:r>
            <a:r>
              <a:rPr lang="zh-CN" altLang="en-US" sz="2400" i="1" dirty="0">
                <a:solidFill>
                  <a:srgbClr val="FF0000"/>
                </a:solidFill>
                <a:latin typeface="Calibri" pitchFamily="34" charset="0"/>
                <a:sym typeface="Calibri" pitchFamily="34" charset="0"/>
              </a:rPr>
              <a:t>thing </a:t>
            </a:r>
            <a:endParaRPr lang="en-US" altLang="zh-CN" sz="2400" i="1" dirty="0">
              <a:solidFill>
                <a:srgbClr val="FF0000"/>
              </a:solidFill>
              <a:latin typeface="Calibri" pitchFamily="34" charset="0"/>
              <a:sym typeface="Calibri" pitchFamily="34" charset="0"/>
            </a:endParaRPr>
          </a:p>
          <a:p>
            <a:pPr>
              <a:lnSpc>
                <a:spcPts val="2875"/>
              </a:lnSpc>
              <a:spcBef>
                <a:spcPts val="1200"/>
              </a:spcBef>
              <a:buFont typeface="Arial" charset="0"/>
              <a:buNone/>
            </a:pPr>
            <a:r>
              <a:rPr lang="zh-CN" altLang="en-US" sz="2400" i="1" dirty="0">
                <a:solidFill>
                  <a:srgbClr val="FF0000"/>
                </a:solidFill>
                <a:latin typeface="Calibri" pitchFamily="34" charset="0"/>
                <a:sym typeface="Calibri" pitchFamily="34" charset="0"/>
              </a:rPr>
              <a:t>is to...</a:t>
            </a:r>
            <a:r>
              <a:rPr lang="zh-CN" altLang="en-US" i="1" dirty="0">
                <a:solidFill>
                  <a:srgbClr val="FF0000"/>
                </a:solidFill>
                <a:latin typeface="Calibri" pitchFamily="34" charset="0"/>
                <a:sym typeface="Calibri" pitchFamily="34" charset="0"/>
              </a:rPr>
              <a:t>    </a:t>
            </a:r>
            <a:r>
              <a:rPr lang="zh-CN" altLang="en-US" dirty="0">
                <a:solidFill>
                  <a:srgbClr val="000000"/>
                </a:solidFill>
                <a:latin typeface="Calibri" pitchFamily="34" charset="0"/>
                <a:sym typeface="Calibri" pitchFamily="34" charset="0"/>
              </a:rPr>
              <a:t>     </a:t>
            </a:r>
          </a:p>
        </p:txBody>
      </p:sp>
      <p:sp>
        <p:nvSpPr>
          <p:cNvPr id="55304" name="TextBox 11"/>
          <p:cNvSpPr txBox="1">
            <a:spLocks noChangeArrowheads="1"/>
          </p:cNvSpPr>
          <p:nvPr/>
        </p:nvSpPr>
        <p:spPr bwMode="auto">
          <a:xfrm>
            <a:off x="3643313" y="4324350"/>
            <a:ext cx="3643312"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I suppose I’d have to say …</a:t>
            </a:r>
            <a:endParaRPr lang="zh-CN" altLang="en-US" sz="2400"/>
          </a:p>
        </p:txBody>
      </p:sp>
      <p:sp>
        <p:nvSpPr>
          <p:cNvPr id="55305" name="TextBox 12"/>
          <p:cNvSpPr txBox="1">
            <a:spLocks noChangeArrowheads="1"/>
          </p:cNvSpPr>
          <p:nvPr/>
        </p:nvSpPr>
        <p:spPr bwMode="auto">
          <a:xfrm>
            <a:off x="3571875" y="4824413"/>
            <a:ext cx="3500438"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In my opinion,…</a:t>
            </a:r>
            <a:endParaRPr lang="zh-CN" altLang="en-US" sz="2400"/>
          </a:p>
        </p:txBody>
      </p:sp>
      <p:sp>
        <p:nvSpPr>
          <p:cNvPr id="55306" name="TextBox 13"/>
          <p:cNvSpPr txBox="1">
            <a:spLocks noChangeArrowheads="1"/>
          </p:cNvSpPr>
          <p:nvPr/>
        </p:nvSpPr>
        <p:spPr bwMode="auto">
          <a:xfrm>
            <a:off x="3571875" y="5395913"/>
            <a:ext cx="4500563"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sym typeface="Calibri" pitchFamily="34" charset="0"/>
              </a:rPr>
              <a:t>One thing I’d like to say is that …</a:t>
            </a:r>
            <a:endParaRPr lang="zh-CN" altLang="en-US" sz="2400"/>
          </a:p>
        </p:txBody>
      </p:sp>
      <p:pic>
        <p:nvPicPr>
          <p:cNvPr id="5428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fade">
                                      <p:cBhvr>
                                        <p:cTn id="12" dur="2000"/>
                                        <p:tgtEl>
                                          <p:spTgt spid="6247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slide(fromBottom)">
                                      <p:cBhvr>
                                        <p:cTn id="17" dur="500"/>
                                        <p:tgtEl>
                                          <p:spTgt spid="11">
                                            <p:txEl>
                                              <p:pRg st="0" end="0"/>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slide(fromBottom)">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5304">
                                            <p:txEl>
                                              <p:pRg st="0" end="0"/>
                                            </p:txEl>
                                          </p:spTgt>
                                        </p:tgtEl>
                                        <p:attrNameLst>
                                          <p:attrName>style.visibility</p:attrName>
                                        </p:attrNameLst>
                                      </p:cBhvr>
                                      <p:to>
                                        <p:strVal val="visible"/>
                                      </p:to>
                                    </p:set>
                                    <p:animEffect transition="in" filter="slide(fromBottom)">
                                      <p:cBhvr>
                                        <p:cTn id="25" dur="500"/>
                                        <p:tgtEl>
                                          <p:spTgt spid="5530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5305">
                                            <p:txEl>
                                              <p:pRg st="0" end="0"/>
                                            </p:txEl>
                                          </p:spTgt>
                                        </p:tgtEl>
                                        <p:attrNameLst>
                                          <p:attrName>style.visibility</p:attrName>
                                        </p:attrNameLst>
                                      </p:cBhvr>
                                      <p:to>
                                        <p:strVal val="visible"/>
                                      </p:to>
                                    </p:set>
                                    <p:animEffect transition="in" filter="slide(fromBottom)">
                                      <p:cBhvr>
                                        <p:cTn id="30" dur="500"/>
                                        <p:tgtEl>
                                          <p:spTgt spid="5530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55306">
                                            <p:txEl>
                                              <p:pRg st="0" end="0"/>
                                            </p:txEl>
                                          </p:spTgt>
                                        </p:tgtEl>
                                        <p:attrNameLst>
                                          <p:attrName>style.visibility</p:attrName>
                                        </p:attrNameLst>
                                      </p:cBhvr>
                                      <p:to>
                                        <p:strVal val="visible"/>
                                      </p:to>
                                    </p:set>
                                    <p:animEffect transition="in" filter="slide(fromBottom)">
                                      <p:cBhvr>
                                        <p:cTn id="35" dur="500"/>
                                        <p:tgtEl>
                                          <p:spTgt spid="55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1143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361950">
              <a:defRPr/>
            </a:pPr>
            <a:r>
              <a:rPr lang="en-US" altLang="zh-CN" sz="4800" b="1" dirty="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5299" name="TextBox 2"/>
          <p:cNvSpPr txBox="1">
            <a:spLocks noChangeArrowheads="1"/>
          </p:cNvSpPr>
          <p:nvPr/>
        </p:nvSpPr>
        <p:spPr bwMode="auto">
          <a:xfrm>
            <a:off x="714375" y="1143000"/>
            <a:ext cx="1971675" cy="646113"/>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sp>
        <p:nvSpPr>
          <p:cNvPr id="55300" name="TextBox 8"/>
          <p:cNvSpPr txBox="1">
            <a:spLocks noChangeArrowheads="1"/>
          </p:cNvSpPr>
          <p:nvPr/>
        </p:nvSpPr>
        <p:spPr bwMode="auto">
          <a:xfrm>
            <a:off x="714375" y="1643063"/>
            <a:ext cx="3357563" cy="554037"/>
          </a:xfrm>
          <a:prstGeom prst="rect">
            <a:avLst/>
          </a:prstGeom>
          <a:noFill/>
          <a:ln w="9525">
            <a:noFill/>
            <a:miter lim="800000"/>
            <a:headEnd/>
            <a:tailEnd/>
          </a:ln>
        </p:spPr>
        <p:txBody>
          <a:bodyPr>
            <a:spAutoFit/>
          </a:bodyPr>
          <a:lstStyle/>
          <a:p>
            <a:r>
              <a:rPr lang="en-US" altLang="zh-CN" sz="3000" b="1">
                <a:solidFill>
                  <a:srgbClr val="993300"/>
                </a:solidFill>
                <a:latin typeface="Calibri" pitchFamily="34" charset="0"/>
              </a:rPr>
              <a:t>Speaking skills</a:t>
            </a:r>
            <a:endParaRPr lang="zh-CN" altLang="en-US" sz="3000" b="1">
              <a:solidFill>
                <a:srgbClr val="993300"/>
              </a:solidFill>
              <a:latin typeface="Calibri" pitchFamily="34" charset="0"/>
            </a:endParaRPr>
          </a:p>
        </p:txBody>
      </p:sp>
      <p:graphicFrame>
        <p:nvGraphicFramePr>
          <p:cNvPr id="12" name="表格 11"/>
          <p:cNvGraphicFramePr>
            <a:graphicFrameLocks noGrp="1"/>
          </p:cNvGraphicFramePr>
          <p:nvPr/>
        </p:nvGraphicFramePr>
        <p:xfrm>
          <a:off x="714374" y="2143125"/>
          <a:ext cx="8143905" cy="853440"/>
        </p:xfrm>
        <a:graphic>
          <a:graphicData uri="http://schemas.openxmlformats.org/drawingml/2006/table">
            <a:tbl>
              <a:tblPr firstRow="1" bandRow="1">
                <a:tableStyleId>{F2DE63D5-997A-4646-A377-4702673A728D}</a:tableStyleId>
              </a:tblPr>
              <a:tblGrid>
                <a:gridCol w="8143905"/>
              </a:tblGrid>
              <a:tr h="396240">
                <a:tc>
                  <a:txBody>
                    <a:bodyPr/>
                    <a:lstStyle/>
                    <a:p>
                      <a:pPr algn="ctr"/>
                      <a:r>
                        <a:rPr lang="en-US" altLang="zh-CN" sz="2000" b="0" i="0" dirty="0" smtClean="0"/>
                        <a:t>Additional</a:t>
                      </a:r>
                      <a:r>
                        <a:rPr lang="en-US" altLang="zh-CN" sz="2000" b="0" i="0" baseline="0" dirty="0" smtClean="0"/>
                        <a:t> Tips</a:t>
                      </a:r>
                      <a:endParaRPr lang="zh-CN" altLang="en-US" sz="2000" b="0" i="0" dirty="0"/>
                    </a:p>
                  </a:txBody>
                  <a:tcPr/>
                </a:tc>
              </a:tr>
              <a:tr h="457199">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solidFill>
                            <a:schemeClr val="tx1"/>
                          </a:solidFill>
                          <a:effectLst/>
                          <a:latin typeface="Calibri" pitchFamily="34" charset="0"/>
                          <a:ea typeface="宋体" pitchFamily="2" charset="-122"/>
                          <a:sym typeface="宋体" pitchFamily="2" charset="-122"/>
                        </a:rPr>
                        <a:t>Expressions of introducing an opinion</a:t>
                      </a:r>
                    </a:p>
                  </a:txBody>
                  <a:tcPr/>
                </a:tc>
              </a:tr>
            </a:tbl>
          </a:graphicData>
        </a:graphic>
      </p:graphicFrame>
      <p:graphicFrame>
        <p:nvGraphicFramePr>
          <p:cNvPr id="13" name="表格 12"/>
          <p:cNvGraphicFramePr>
            <a:graphicFrameLocks noGrp="1"/>
          </p:cNvGraphicFramePr>
          <p:nvPr/>
        </p:nvGraphicFramePr>
        <p:xfrm>
          <a:off x="714374" y="2983248"/>
          <a:ext cx="8143905" cy="3088958"/>
        </p:xfrm>
        <a:graphic>
          <a:graphicData uri="http://schemas.openxmlformats.org/drawingml/2006/table">
            <a:tbl>
              <a:tblPr firstRow="1" bandRow="1">
                <a:tableStyleId>{F5AB1C69-6EDB-4FF4-983F-18BD219EF322}</a:tableStyleId>
              </a:tblPr>
              <a:tblGrid>
                <a:gridCol w="2221036"/>
                <a:gridCol w="5922869"/>
              </a:tblGrid>
              <a:tr h="46767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200" b="1" i="0" u="none" strike="noStrike" cap="none" normalizeH="0" baseline="0" dirty="0" smtClean="0">
                          <a:ln>
                            <a:noFill/>
                          </a:ln>
                          <a:solidFill>
                            <a:srgbClr val="FFFFFF"/>
                          </a:solidFill>
                          <a:effectLst/>
                          <a:latin typeface="Calibri" pitchFamily="34" charset="0"/>
                          <a:ea typeface="宋体" pitchFamily="2" charset="-122"/>
                          <a:sym typeface="宋体" pitchFamily="2" charset="-122"/>
                        </a:rPr>
                        <a:t>E</a:t>
                      </a:r>
                      <a:r>
                        <a:rPr kumimoji="0" lang="en-US" altLang="zh-CN" sz="2200" b="1" i="0" u="none" strike="noStrike" cap="none" normalizeH="0" baseline="0" dirty="0" smtClean="0">
                          <a:ln>
                            <a:noFill/>
                          </a:ln>
                          <a:solidFill>
                            <a:srgbClr val="FFFFFF"/>
                          </a:solidFill>
                          <a:effectLst/>
                          <a:latin typeface="Calibri" pitchFamily="34" charset="0"/>
                          <a:ea typeface="宋体" pitchFamily="2" charset="-122"/>
                          <a:sym typeface="宋体" pitchFamily="2" charset="-122"/>
                        </a:rPr>
                        <a:t>xpressions</a:t>
                      </a:r>
                      <a:endParaRPr kumimoji="0" lang="zh-CN" altLang="en-US" sz="2200" b="1" i="0" u="none" strike="noStrike" cap="none" normalizeH="0" baseline="0" dirty="0" smtClean="0">
                        <a:ln>
                          <a:noFill/>
                        </a:ln>
                        <a:solidFill>
                          <a:srgbClr val="FFFFFF"/>
                        </a:solidFill>
                        <a:effectLst/>
                        <a:latin typeface="Calibri" pitchFamily="34" charset="0"/>
                        <a:ea typeface="宋体" pitchFamily="2" charset="-122"/>
                        <a:sym typeface="宋体" pitchFamily="2" charset="-122"/>
                      </a:endParaRPr>
                    </a:p>
                  </a:txBody>
                  <a:tcPr anchor="ctr"/>
                </a:tc>
                <a:tc>
                  <a:txBody>
                    <a:bodyPr/>
                    <a:lstStyle/>
                    <a:p>
                      <a:pPr algn="ctr"/>
                      <a:r>
                        <a:rPr lang="en-US" altLang="zh-CN" sz="2200" dirty="0" smtClean="0"/>
                        <a:t>Usage</a:t>
                      </a:r>
                      <a:endParaRPr lang="zh-CN" altLang="en-US" sz="2200" dirty="0"/>
                    </a:p>
                  </a:txBody>
                  <a:tcPr anchor="ctr"/>
                </a:tc>
              </a:tr>
              <a:tr h="384074">
                <a:tc>
                  <a:txBody>
                    <a:bodyPr/>
                    <a:lstStyle/>
                    <a:p>
                      <a:pPr algn="l"/>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I’m afraid (that)</a:t>
                      </a:r>
                      <a:endParaRPr lang="zh-CN" altLang="en-US" sz="2200" dirty="0"/>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It is used to introduce apologetic refusals and bad news.</a:t>
                      </a:r>
                    </a:p>
                  </a:txBody>
                  <a:tcPr anchor="ctr"/>
                </a:tc>
              </a:tr>
              <a:tr h="38407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 mean </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200" baseline="0" dirty="0" smtClean="0">
                          <a:sym typeface="Calibri" pitchFamily="34" charset="0"/>
                        </a:rPr>
                        <a:t>It is used to correct or soften something the speaker has just said.</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r>
              <a:tr h="38407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 think, I guess, I reckon, and in my view / opinion </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They are used to make opinions sound less dogmatic.</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r>
            </a:tbl>
          </a:graphicData>
        </a:graphic>
      </p:graphicFrame>
      <p:pic>
        <p:nvPicPr>
          <p:cNvPr id="55323"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1143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361950">
              <a:defRPr/>
            </a:pPr>
            <a:r>
              <a:rPr lang="en-US" altLang="zh-CN" sz="4800" b="1" dirty="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5299" name="TextBox 2"/>
          <p:cNvSpPr txBox="1">
            <a:spLocks noChangeArrowheads="1"/>
          </p:cNvSpPr>
          <p:nvPr/>
        </p:nvSpPr>
        <p:spPr bwMode="auto">
          <a:xfrm>
            <a:off x="714375" y="1143000"/>
            <a:ext cx="1971675" cy="646113"/>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sp>
        <p:nvSpPr>
          <p:cNvPr id="55300" name="TextBox 8"/>
          <p:cNvSpPr txBox="1">
            <a:spLocks noChangeArrowheads="1"/>
          </p:cNvSpPr>
          <p:nvPr/>
        </p:nvSpPr>
        <p:spPr bwMode="auto">
          <a:xfrm>
            <a:off x="714375" y="1643063"/>
            <a:ext cx="3357563" cy="554037"/>
          </a:xfrm>
          <a:prstGeom prst="rect">
            <a:avLst/>
          </a:prstGeom>
          <a:noFill/>
          <a:ln w="9525">
            <a:noFill/>
            <a:miter lim="800000"/>
            <a:headEnd/>
            <a:tailEnd/>
          </a:ln>
        </p:spPr>
        <p:txBody>
          <a:bodyPr>
            <a:spAutoFit/>
          </a:bodyPr>
          <a:lstStyle/>
          <a:p>
            <a:r>
              <a:rPr lang="en-US" altLang="zh-CN" sz="3000" b="1">
                <a:solidFill>
                  <a:srgbClr val="993300"/>
                </a:solidFill>
                <a:latin typeface="Calibri" pitchFamily="34" charset="0"/>
              </a:rPr>
              <a:t>Speaking skills</a:t>
            </a:r>
            <a:endParaRPr lang="zh-CN" altLang="en-US" sz="3000" b="1">
              <a:solidFill>
                <a:srgbClr val="993300"/>
              </a:solidFill>
              <a:latin typeface="Calibri" pitchFamily="34" charset="0"/>
            </a:endParaRPr>
          </a:p>
        </p:txBody>
      </p:sp>
      <p:graphicFrame>
        <p:nvGraphicFramePr>
          <p:cNvPr id="12" name="表格 11"/>
          <p:cNvGraphicFramePr>
            <a:graphicFrameLocks noGrp="1"/>
          </p:cNvGraphicFramePr>
          <p:nvPr/>
        </p:nvGraphicFramePr>
        <p:xfrm>
          <a:off x="714374" y="2143125"/>
          <a:ext cx="8143901" cy="853440"/>
        </p:xfrm>
        <a:graphic>
          <a:graphicData uri="http://schemas.openxmlformats.org/drawingml/2006/table">
            <a:tbl>
              <a:tblPr firstRow="1" bandRow="1">
                <a:tableStyleId>{F2DE63D5-997A-4646-A377-4702673A728D}</a:tableStyleId>
              </a:tblPr>
              <a:tblGrid>
                <a:gridCol w="8143901"/>
              </a:tblGrid>
              <a:tr h="396240">
                <a:tc>
                  <a:txBody>
                    <a:bodyPr/>
                    <a:lstStyle/>
                    <a:p>
                      <a:pPr algn="ctr"/>
                      <a:r>
                        <a:rPr lang="en-US" altLang="zh-CN" sz="2000" b="0" i="0" dirty="0" smtClean="0"/>
                        <a:t>Additional</a:t>
                      </a:r>
                      <a:r>
                        <a:rPr lang="en-US" altLang="zh-CN" sz="2000" b="0" i="0" baseline="0" dirty="0" smtClean="0"/>
                        <a:t> Tips</a:t>
                      </a:r>
                      <a:endParaRPr lang="zh-CN" altLang="en-US" sz="2000" b="0" i="0" dirty="0"/>
                    </a:p>
                  </a:txBody>
                  <a:tcPr/>
                </a:tc>
              </a:tr>
              <a:tr h="457199">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solidFill>
                            <a:schemeClr val="tx1"/>
                          </a:solidFill>
                          <a:effectLst/>
                          <a:latin typeface="Calibri" pitchFamily="34" charset="0"/>
                          <a:ea typeface="宋体" pitchFamily="2" charset="-122"/>
                          <a:sym typeface="宋体" pitchFamily="2" charset="-122"/>
                        </a:rPr>
                        <a:t>Expressions of introducing an opinion</a:t>
                      </a:r>
                    </a:p>
                  </a:txBody>
                  <a:tcPr/>
                </a:tc>
              </a:tr>
            </a:tbl>
          </a:graphicData>
        </a:graphic>
      </p:graphicFrame>
      <p:graphicFrame>
        <p:nvGraphicFramePr>
          <p:cNvPr id="13" name="表格 12"/>
          <p:cNvGraphicFramePr>
            <a:graphicFrameLocks noGrp="1"/>
          </p:cNvGraphicFramePr>
          <p:nvPr/>
        </p:nvGraphicFramePr>
        <p:xfrm>
          <a:off x="714374" y="2928938"/>
          <a:ext cx="8143905" cy="3759518"/>
        </p:xfrm>
        <a:graphic>
          <a:graphicData uri="http://schemas.openxmlformats.org/drawingml/2006/table">
            <a:tbl>
              <a:tblPr firstRow="1" bandRow="1">
                <a:tableStyleId>{F5AB1C69-6EDB-4FF4-983F-18BD219EF322}</a:tableStyleId>
              </a:tblPr>
              <a:tblGrid>
                <a:gridCol w="2517178"/>
                <a:gridCol w="5626727"/>
              </a:tblGrid>
              <a:tr h="46767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200" b="1" i="0" u="none" strike="noStrike" cap="none" normalizeH="0" baseline="0" dirty="0" smtClean="0">
                          <a:ln>
                            <a:noFill/>
                          </a:ln>
                          <a:solidFill>
                            <a:srgbClr val="FFFFFF"/>
                          </a:solidFill>
                          <a:effectLst/>
                          <a:latin typeface="Calibri" pitchFamily="34" charset="0"/>
                          <a:ea typeface="宋体" pitchFamily="2" charset="-122"/>
                          <a:sym typeface="宋体" pitchFamily="2" charset="-122"/>
                        </a:rPr>
                        <a:t>E</a:t>
                      </a:r>
                      <a:r>
                        <a:rPr kumimoji="0" lang="en-US" altLang="zh-CN" sz="2200" b="1" i="0" u="none" strike="noStrike" cap="none" normalizeH="0" baseline="0" dirty="0" smtClean="0">
                          <a:ln>
                            <a:noFill/>
                          </a:ln>
                          <a:solidFill>
                            <a:srgbClr val="FFFFFF"/>
                          </a:solidFill>
                          <a:effectLst/>
                          <a:latin typeface="Calibri" pitchFamily="34" charset="0"/>
                          <a:ea typeface="宋体" pitchFamily="2" charset="-122"/>
                          <a:sym typeface="宋体" pitchFamily="2" charset="-122"/>
                        </a:rPr>
                        <a:t>xpressions</a:t>
                      </a:r>
                      <a:endParaRPr kumimoji="0" lang="zh-CN" altLang="en-US" sz="2200" b="1" i="0" u="none" strike="noStrike" cap="none" normalizeH="0" baseline="0" dirty="0" smtClean="0">
                        <a:ln>
                          <a:noFill/>
                        </a:ln>
                        <a:solidFill>
                          <a:srgbClr val="FFFFFF"/>
                        </a:solidFill>
                        <a:effectLst/>
                        <a:latin typeface="Calibri" pitchFamily="34" charset="0"/>
                        <a:ea typeface="宋体" pitchFamily="2" charset="-122"/>
                        <a:sym typeface="宋体" pitchFamily="2" charset="-122"/>
                      </a:endParaRPr>
                    </a:p>
                  </a:txBody>
                  <a:tcPr anchor="ctr"/>
                </a:tc>
                <a:tc>
                  <a:txBody>
                    <a:bodyPr/>
                    <a:lstStyle/>
                    <a:p>
                      <a:pPr algn="ctr"/>
                      <a:r>
                        <a:rPr lang="en-US" altLang="zh-CN" sz="2200" dirty="0" smtClean="0"/>
                        <a:t>Usage</a:t>
                      </a:r>
                      <a:endParaRPr lang="zh-CN" altLang="en-US" sz="2200" dirty="0"/>
                    </a:p>
                  </a:txBody>
                  <a:tcPr anchor="ctr"/>
                </a:tc>
              </a:tr>
              <a:tr h="384074">
                <a:tc>
                  <a:txBody>
                    <a:bodyPr/>
                    <a:lstStyle/>
                    <a:p>
                      <a:pPr algn="ct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As / So far as I’m concerned </a:t>
                      </a:r>
                      <a:endParaRPr lang="zh-CN" altLang="en-US" sz="2200" dirty="0"/>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It is used when you are giving your opinion about something, especially when this may be different from other people’s opinions. </a:t>
                      </a:r>
                    </a:p>
                  </a:txBody>
                  <a:tcPr anchor="ctr"/>
                </a:tc>
              </a:tr>
              <a:tr h="384074">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If you want my advice / opinion </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200" baseline="0" dirty="0" smtClean="0">
                          <a:sym typeface="Calibri" pitchFamily="34" charset="0"/>
                        </a:rPr>
                        <a:t>It is used for emphasizing that you are giving someone your honest advice / opinion, perhaps without being asked for it</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r>
              <a:tr h="384074">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 So to speak, more or less, and sort / kind of</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They are used to soften something which might upset other people</a:t>
                      </a:r>
                      <a:endParaRPr kumimoji="0" lang="zh-CN" altLang="en-US" sz="22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anchor="ctr"/>
                </a:tc>
              </a:tr>
            </a:tbl>
          </a:graphicData>
        </a:graphic>
      </p:graphicFrame>
      <p:pic>
        <p:nvPicPr>
          <p:cNvPr id="55323"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58371" name="TextBox 4"/>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1952625"/>
            <a:ext cx="8358187" cy="846138"/>
            <a:chOff x="0" y="0"/>
            <a:chExt cx="8358214" cy="846244"/>
          </a:xfrm>
        </p:grpSpPr>
        <p:sp>
          <p:nvSpPr>
            <p:cNvPr id="58376"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58377" name="TextBox 7"/>
            <p:cNvSpPr>
              <a:spLocks noChangeArrowheads="1"/>
            </p:cNvSpPr>
            <p:nvPr/>
          </p:nvSpPr>
          <p:spPr bwMode="auto">
            <a:xfrm>
              <a:off x="357190" y="15247"/>
              <a:ext cx="8001024" cy="830997"/>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Work in pairs and role-play the following situations. Use the skills for introducing an opinion.</a:t>
              </a:r>
              <a:endParaRPr lang="en-US" altLang="zh-CN" sz="2400" dirty="0">
                <a:solidFill>
                  <a:srgbClr val="000000"/>
                </a:solidFill>
                <a:cs typeface="Arial" charset="0"/>
                <a:sym typeface="Arial" charset="0"/>
              </a:endParaRPr>
            </a:p>
          </p:txBody>
        </p:sp>
      </p:grpSp>
      <p:sp>
        <p:nvSpPr>
          <p:cNvPr id="59399" name="TextBox 9"/>
          <p:cNvSpPr>
            <a:spLocks noChangeArrowheads="1"/>
          </p:cNvSpPr>
          <p:nvPr/>
        </p:nvSpPr>
        <p:spPr bwMode="auto">
          <a:xfrm>
            <a:off x="1143000" y="2847975"/>
            <a:ext cx="7500966" cy="3662541"/>
          </a:xfrm>
          <a:prstGeom prst="rect">
            <a:avLst/>
          </a:prstGeom>
          <a:noFill/>
          <a:ln w="9525">
            <a:solidFill>
              <a:schemeClr val="tx1"/>
            </a:solidFill>
            <a:miter lim="800000"/>
            <a:headEnd/>
            <a:tailEnd/>
          </a:ln>
        </p:spPr>
        <p:txBody>
          <a:bodyPr wrap="square">
            <a:spAutoFit/>
          </a:bodyPr>
          <a:lstStyle/>
          <a:p>
            <a:pPr>
              <a:buFont typeface="Arial" charset="0"/>
              <a:buNone/>
              <a:defRPr/>
            </a:pPr>
            <a:r>
              <a:rPr lang="en-US" altLang="zh-CN" sz="2400" b="1" dirty="0">
                <a:solidFill>
                  <a:srgbClr val="000000"/>
                </a:solidFill>
                <a:latin typeface="Calibri" pitchFamily="34" charset="0"/>
                <a:sym typeface="Calibri" pitchFamily="34" charset="0"/>
              </a:rPr>
              <a:t>Situation </a:t>
            </a:r>
            <a:r>
              <a:rPr lang="en-US" altLang="zh-CN" sz="2400" b="1" dirty="0" smtClean="0">
                <a:solidFill>
                  <a:srgbClr val="000000"/>
                </a:solidFill>
                <a:latin typeface="Calibri" pitchFamily="34" charset="0"/>
                <a:sym typeface="Calibri" pitchFamily="34" charset="0"/>
              </a:rPr>
              <a:t>1: </a:t>
            </a:r>
            <a:r>
              <a:rPr lang="en-US" altLang="zh-CN" sz="2400" dirty="0" smtClean="0">
                <a:solidFill>
                  <a:schemeClr val="accent6">
                    <a:lumMod val="50000"/>
                  </a:schemeClr>
                </a:solidFill>
                <a:latin typeface="Calibri" pitchFamily="34" charset="0"/>
                <a:sym typeface="Calibri" pitchFamily="34" charset="0"/>
              </a:rPr>
              <a:t>An </a:t>
            </a:r>
            <a:r>
              <a:rPr lang="en-US" altLang="zh-CN" sz="2400" dirty="0">
                <a:solidFill>
                  <a:schemeClr val="accent6">
                    <a:lumMod val="50000"/>
                  </a:schemeClr>
                </a:solidFill>
                <a:latin typeface="Calibri" pitchFamily="34" charset="0"/>
                <a:sym typeface="Calibri" pitchFamily="34" charset="0"/>
              </a:rPr>
              <a:t>interview at a business </a:t>
            </a:r>
            <a:r>
              <a:rPr lang="en-US" altLang="zh-CN" sz="2400" dirty="0" smtClean="0">
                <a:solidFill>
                  <a:schemeClr val="accent6">
                    <a:lumMod val="50000"/>
                  </a:schemeClr>
                </a:solidFill>
                <a:latin typeface="Calibri" pitchFamily="34" charset="0"/>
                <a:sym typeface="Calibri" pitchFamily="34" charset="0"/>
              </a:rPr>
              <a:t>school</a:t>
            </a:r>
          </a:p>
          <a:p>
            <a:pPr>
              <a:buFont typeface="Arial" charset="0"/>
              <a:buNone/>
              <a:defRPr/>
            </a:pPr>
            <a:r>
              <a:rPr lang="en-US" altLang="zh-CN" sz="800" dirty="0" smtClean="0">
                <a:solidFill>
                  <a:schemeClr val="accent6">
                    <a:lumMod val="50000"/>
                  </a:schemeClr>
                </a:solidFill>
                <a:latin typeface="Calibri" pitchFamily="34" charset="0"/>
                <a:sym typeface="Calibri" pitchFamily="34" charset="0"/>
              </a:rPr>
              <a:t> </a:t>
            </a:r>
            <a:endParaRPr lang="en-US" altLang="zh-CN" sz="800" dirty="0">
              <a:solidFill>
                <a:schemeClr val="accent6">
                  <a:lumMod val="50000"/>
                </a:schemeClr>
              </a:solidFill>
              <a:latin typeface="Calibri" pitchFamily="34" charset="0"/>
              <a:sym typeface="Calibri" pitchFamily="34" charset="0"/>
            </a:endParaRPr>
          </a:p>
          <a:p>
            <a:pPr>
              <a:buFont typeface="Arial" charset="0"/>
              <a:buNone/>
              <a:defRPr/>
            </a:pPr>
            <a:r>
              <a:rPr lang="en-US" altLang="zh-CN" sz="2000" i="1" dirty="0" smtClean="0">
                <a:solidFill>
                  <a:srgbClr val="FF0000"/>
                </a:solidFill>
                <a:latin typeface="Calibri" pitchFamily="34" charset="0"/>
                <a:sym typeface="Calibri" pitchFamily="34" charset="0"/>
              </a:rPr>
              <a:t>A</a:t>
            </a:r>
            <a:r>
              <a:rPr lang="en-US" altLang="zh-CN" sz="2000" i="1" dirty="0">
                <a:solidFill>
                  <a:srgbClr val="FF0000"/>
                </a:solidFill>
                <a:latin typeface="Calibri" pitchFamily="34" charset="0"/>
                <a:sym typeface="Calibri" pitchFamily="34" charset="0"/>
              </a:rPr>
              <a:t>: Hello, can I help you?</a:t>
            </a:r>
          </a:p>
          <a:p>
            <a:pPr>
              <a:buFont typeface="Arial" charset="0"/>
              <a:buNone/>
              <a:defRPr/>
            </a:pPr>
            <a:r>
              <a:rPr lang="en-US" altLang="zh-CN" sz="2000" i="1" dirty="0">
                <a:solidFill>
                  <a:srgbClr val="000000"/>
                </a:solidFill>
                <a:latin typeface="Calibri" pitchFamily="34" charset="0"/>
                <a:sym typeface="Calibri" pitchFamily="34" charset="0"/>
              </a:rPr>
              <a:t>B: Yes, I am quite interested in the marketing course </a:t>
            </a:r>
            <a:r>
              <a:rPr lang="en-US" altLang="zh-CN" sz="2000" i="1" dirty="0" smtClean="0">
                <a:solidFill>
                  <a:srgbClr val="000000"/>
                </a:solidFill>
                <a:latin typeface="Calibri" pitchFamily="34" charset="0"/>
                <a:sym typeface="Calibri" pitchFamily="34" charset="0"/>
              </a:rPr>
              <a:t>you offer</a:t>
            </a:r>
            <a:r>
              <a:rPr lang="en-US" altLang="zh-CN" sz="2000" i="1" dirty="0">
                <a:solidFill>
                  <a:srgbClr val="000000"/>
                </a:solidFill>
                <a:latin typeface="Calibri" pitchFamily="34" charset="0"/>
                <a:sym typeface="Calibri" pitchFamily="34" charset="0"/>
              </a:rPr>
              <a:t>.</a:t>
            </a:r>
          </a:p>
          <a:p>
            <a:pPr>
              <a:buFont typeface="Arial" charset="0"/>
              <a:buNone/>
              <a:defRPr/>
            </a:pPr>
            <a:r>
              <a:rPr lang="en-US" altLang="zh-CN" sz="2000" i="1" dirty="0">
                <a:solidFill>
                  <a:srgbClr val="FF0000"/>
                </a:solidFill>
                <a:latin typeface="Calibri" pitchFamily="34" charset="0"/>
                <a:sym typeface="Calibri" pitchFamily="34" charset="0"/>
              </a:rPr>
              <a:t>A: Well, marketing is one of the required courses </a:t>
            </a:r>
            <a:r>
              <a:rPr lang="en-US" altLang="zh-CN" sz="2000" i="1" dirty="0" smtClean="0">
                <a:solidFill>
                  <a:srgbClr val="FF0000"/>
                </a:solidFill>
                <a:latin typeface="Calibri" pitchFamily="34" charset="0"/>
                <a:sym typeface="Calibri" pitchFamily="34" charset="0"/>
              </a:rPr>
              <a:t>for students </a:t>
            </a:r>
            <a:r>
              <a:rPr lang="en-US" altLang="zh-CN" sz="2000" i="1" dirty="0">
                <a:solidFill>
                  <a:srgbClr val="FF0000"/>
                </a:solidFill>
                <a:latin typeface="Calibri" pitchFamily="34" charset="0"/>
                <a:sym typeface="Calibri" pitchFamily="34" charset="0"/>
              </a:rPr>
              <a:t>in our school. Why do you want</a:t>
            </a:r>
            <a:r>
              <a:rPr lang="zh-CN" altLang="en-US" sz="2000" i="1" dirty="0">
                <a:solidFill>
                  <a:srgbClr val="FF0000"/>
                </a:solidFill>
                <a:latin typeface="Calibri" pitchFamily="34" charset="0"/>
                <a:sym typeface="Calibri" pitchFamily="34" charset="0"/>
              </a:rPr>
              <a:t> </a:t>
            </a:r>
            <a:r>
              <a:rPr lang="en-US" altLang="zh-CN" sz="2000" i="1" dirty="0">
                <a:solidFill>
                  <a:srgbClr val="FF0000"/>
                </a:solidFill>
                <a:latin typeface="Calibri" pitchFamily="34" charset="0"/>
                <a:sym typeface="Calibri" pitchFamily="34" charset="0"/>
              </a:rPr>
              <a:t>to take </a:t>
            </a:r>
            <a:r>
              <a:rPr lang="en-US" altLang="zh-CN" sz="2000" i="1" dirty="0" smtClean="0">
                <a:solidFill>
                  <a:srgbClr val="FF0000"/>
                </a:solidFill>
                <a:latin typeface="Calibri" pitchFamily="34" charset="0"/>
                <a:sym typeface="Calibri" pitchFamily="34" charset="0"/>
              </a:rPr>
              <a:t>this course?</a:t>
            </a:r>
          </a:p>
          <a:p>
            <a:pPr>
              <a:defRPr/>
            </a:pPr>
            <a:r>
              <a:rPr lang="en-US" altLang="zh-CN" sz="2000" i="1" dirty="0" smtClean="0">
                <a:latin typeface="Calibri" pitchFamily="34" charset="0"/>
                <a:sym typeface="Calibri" pitchFamily="34" charset="0"/>
              </a:rPr>
              <a:t>B: I’m going to graduate from university next year, and I would like to try to get a job as a salesman. As I see it, some knowledge about marketing is essential for a salesman.</a:t>
            </a:r>
          </a:p>
          <a:p>
            <a:pPr>
              <a:defRPr/>
            </a:pPr>
            <a:r>
              <a:rPr lang="en-US" altLang="zh-CN" sz="2000" i="1" dirty="0" smtClean="0">
                <a:solidFill>
                  <a:srgbClr val="FF0000"/>
                </a:solidFill>
                <a:latin typeface="Calibri" pitchFamily="34" charset="0"/>
                <a:sym typeface="Calibri" pitchFamily="34" charset="0"/>
              </a:rPr>
              <a:t>A: Yes, you’re right. And I believe that this course will provide exactly what a salesman needs. Have you got any working experience in this field?</a:t>
            </a:r>
            <a:endParaRPr lang="zh-CN" altLang="en-US" sz="2000" i="1" dirty="0">
              <a:solidFill>
                <a:srgbClr val="FF0000"/>
              </a:solidFill>
              <a:latin typeface="Calibri" pitchFamily="34" charset="0"/>
              <a:sym typeface="Calibri" pitchFamily="34" charset="0"/>
            </a:endParaRPr>
          </a:p>
        </p:txBody>
      </p:sp>
      <p:sp>
        <p:nvSpPr>
          <p:cNvPr id="10" name="TextBox 9"/>
          <p:cNvSpPr txBox="1">
            <a:spLocks noChangeArrowheads="1"/>
          </p:cNvSpPr>
          <p:nvPr/>
        </p:nvSpPr>
        <p:spPr bwMode="auto">
          <a:xfrm>
            <a:off x="5857884" y="6072206"/>
            <a:ext cx="2357454" cy="461962"/>
          </a:xfrm>
          <a:prstGeom prst="rect">
            <a:avLst/>
          </a:prstGeom>
          <a:noFill/>
          <a:ln w="9525">
            <a:noFill/>
            <a:miter lim="800000"/>
            <a:headEnd/>
            <a:tailEnd/>
          </a:ln>
        </p:spPr>
        <p:txBody>
          <a:bodyPr wrap="square">
            <a:spAutoFit/>
          </a:bodyPr>
          <a:lstStyle/>
          <a:p>
            <a:r>
              <a:rPr lang="en-US" altLang="zh-CN" sz="2400" dirty="0">
                <a:solidFill>
                  <a:srgbClr val="A45200"/>
                </a:solidFill>
                <a:latin typeface="Calibri" pitchFamily="34" charset="0"/>
              </a:rPr>
              <a:t>(To be continued)</a:t>
            </a:r>
            <a:endParaRPr lang="zh-CN" altLang="en-US" sz="2400" dirty="0">
              <a:solidFill>
                <a:srgbClr val="A45200"/>
              </a:solidFill>
              <a:latin typeface="Calibri" pitchFamily="34" charset="0"/>
            </a:endParaRPr>
          </a:p>
        </p:txBody>
      </p:sp>
      <p:pic>
        <p:nvPicPr>
          <p:cNvPr id="58375"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399">
                                            <p:txEl>
                                              <p:pRg st="0" end="0"/>
                                            </p:txEl>
                                          </p:spTgt>
                                        </p:tgtEl>
                                        <p:attrNameLst>
                                          <p:attrName>style.visibility</p:attrName>
                                        </p:attrNameLst>
                                      </p:cBhvr>
                                      <p:to>
                                        <p:strVal val="visible"/>
                                      </p:to>
                                    </p:set>
                                    <p:animEffect transition="in" filter="fade">
                                      <p:cBhvr>
                                        <p:cTn id="12" dur="2000"/>
                                        <p:tgtEl>
                                          <p:spTgt spid="593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399">
                                            <p:txEl>
                                              <p:pRg st="1" end="1"/>
                                            </p:txEl>
                                          </p:spTgt>
                                        </p:tgtEl>
                                        <p:attrNameLst>
                                          <p:attrName>style.visibility</p:attrName>
                                        </p:attrNameLst>
                                      </p:cBhvr>
                                      <p:to>
                                        <p:strVal val="visible"/>
                                      </p:to>
                                    </p:set>
                                    <p:animEffect transition="in" filter="fade">
                                      <p:cBhvr>
                                        <p:cTn id="17" dur="2000"/>
                                        <p:tgtEl>
                                          <p:spTgt spid="593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9399">
                                            <p:txEl>
                                              <p:pRg st="2" end="2"/>
                                            </p:txEl>
                                          </p:spTgt>
                                        </p:tgtEl>
                                        <p:attrNameLst>
                                          <p:attrName>style.visibility</p:attrName>
                                        </p:attrNameLst>
                                      </p:cBhvr>
                                      <p:to>
                                        <p:strVal val="visible"/>
                                      </p:to>
                                    </p:set>
                                    <p:animEffect transition="in" filter="slide(fromBottom)">
                                      <p:cBhvr>
                                        <p:cTn id="22" dur="500"/>
                                        <p:tgtEl>
                                          <p:spTgt spid="59399">
                                            <p:txEl>
                                              <p:pRg st="2" end="2"/>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9399">
                                            <p:txEl>
                                              <p:pRg st="3" end="3"/>
                                            </p:txEl>
                                          </p:spTgt>
                                        </p:tgtEl>
                                        <p:attrNameLst>
                                          <p:attrName>style.visibility</p:attrName>
                                        </p:attrNameLst>
                                      </p:cBhvr>
                                      <p:to>
                                        <p:strVal val="visible"/>
                                      </p:to>
                                    </p:set>
                                    <p:animEffect transition="in" filter="slide(fromBottom)">
                                      <p:cBhvr>
                                        <p:cTn id="25" dur="500"/>
                                        <p:tgtEl>
                                          <p:spTgt spid="59399">
                                            <p:txEl>
                                              <p:pRg st="3" end="3"/>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59399">
                                            <p:txEl>
                                              <p:pRg st="4" end="4"/>
                                            </p:txEl>
                                          </p:spTgt>
                                        </p:tgtEl>
                                        <p:attrNameLst>
                                          <p:attrName>style.visibility</p:attrName>
                                        </p:attrNameLst>
                                      </p:cBhvr>
                                      <p:to>
                                        <p:strVal val="visible"/>
                                      </p:to>
                                    </p:set>
                                    <p:animEffect transition="in" filter="slide(fromBottom)">
                                      <p:cBhvr>
                                        <p:cTn id="28" dur="500"/>
                                        <p:tgtEl>
                                          <p:spTgt spid="59399">
                                            <p:txEl>
                                              <p:pRg st="4" end="4"/>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59399">
                                            <p:txEl>
                                              <p:pRg st="5" end="5"/>
                                            </p:txEl>
                                          </p:spTgt>
                                        </p:tgtEl>
                                        <p:attrNameLst>
                                          <p:attrName>style.visibility</p:attrName>
                                        </p:attrNameLst>
                                      </p:cBhvr>
                                      <p:to>
                                        <p:strVal val="visible"/>
                                      </p:to>
                                    </p:set>
                                    <p:animEffect transition="in" filter="slide(fromBottom)">
                                      <p:cBhvr>
                                        <p:cTn id="31" dur="500"/>
                                        <p:tgtEl>
                                          <p:spTgt spid="59399">
                                            <p:txEl>
                                              <p:pRg st="5" end="5"/>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59399">
                                            <p:txEl>
                                              <p:pRg st="6" end="6"/>
                                            </p:txEl>
                                          </p:spTgt>
                                        </p:tgtEl>
                                        <p:attrNameLst>
                                          <p:attrName>style.visibility</p:attrName>
                                        </p:attrNameLst>
                                      </p:cBhvr>
                                      <p:to>
                                        <p:strVal val="visible"/>
                                      </p:to>
                                    </p:set>
                                    <p:animEffect transition="in" filter="slide(fromBottom)">
                                      <p:cBhvr>
                                        <p:cTn id="34" dur="500"/>
                                        <p:tgtEl>
                                          <p:spTgt spid="59399">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0" nodeType="clickEffect">
                                  <p:stCondLst>
                                    <p:cond delay="0"/>
                                  </p:stCondLst>
                                  <p:iterate type="lt">
                                    <p:tmPct val="0"/>
                                  </p:iterate>
                                  <p:childTnLst>
                                    <p:set>
                                      <p:cBhvr>
                                        <p:cTn id="38" dur="1" fill="hold">
                                          <p:stCondLst>
                                            <p:cond delay="0"/>
                                          </p:stCondLst>
                                        </p:cTn>
                                        <p:tgtEl>
                                          <p:spTgt spid="10"/>
                                        </p:tgtEl>
                                        <p:attrNameLst>
                                          <p:attrName>style.visibility</p:attrName>
                                        </p:attrNameLst>
                                      </p:cBhvr>
                                      <p:to>
                                        <p:strVal val="visible"/>
                                      </p:to>
                                    </p:set>
                                    <p:anim from="(-#ppt_w/2)" to="(#ppt_x)" calcmode="lin" valueType="num">
                                      <p:cBhvr>
                                        <p:cTn id="39" dur="600" fill="hold">
                                          <p:stCondLst>
                                            <p:cond delay="0"/>
                                          </p:stCondLst>
                                        </p:cTn>
                                        <p:tgtEl>
                                          <p:spTgt spid="10"/>
                                        </p:tgtEl>
                                        <p:attrNameLst>
                                          <p:attrName>ppt_x</p:attrName>
                                        </p:attrNameLst>
                                      </p:cBhvr>
                                    </p:anim>
                                    <p:anim from="0" to="-1.0" calcmode="lin" valueType="num">
                                      <p:cBhvr>
                                        <p:cTn id="40" dur="200" decel="50000" autoRev="1" fill="hold">
                                          <p:stCondLst>
                                            <p:cond delay="600"/>
                                          </p:stCondLst>
                                        </p:cTn>
                                        <p:tgtEl>
                                          <p:spTgt spid="10"/>
                                        </p:tgtEl>
                                        <p:attrNameLst>
                                          <p:attrName>xshear</p:attrName>
                                        </p:attrNameLst>
                                      </p:cBhvr>
                                    </p:anim>
                                    <p:animScale>
                                      <p:cBhvr>
                                        <p:cTn id="41" dur="200" decel="100000" autoRev="1" fill="hold">
                                          <p:stCondLst>
                                            <p:cond delay="600"/>
                                          </p:stCondLst>
                                        </p:cTn>
                                        <p:tgtEl>
                                          <p:spTgt spid="10"/>
                                        </p:tgtEl>
                                      </p:cBhvr>
                                      <p:from x="100000" y="100000"/>
                                      <p:to x="80000" y="100000"/>
                                    </p:animScale>
                                    <p:anim by="(#ppt_h/3+#ppt_w*0.1)" calcmode="lin" valueType="num">
                                      <p:cBhvr additive="sum">
                                        <p:cTn id="42" dur="200" decel="100000" autoRev="1" fill="hold">
                                          <p:stCondLst>
                                            <p:cond delay="600"/>
                                          </p:stCondLst>
                                        </p:cTn>
                                        <p:tgtEl>
                                          <p:spTgt spid="1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29" descr="87699.gif">
            <a:hlinkClick r:id="rId2" action="ppaction://hlinksldjump"/>
          </p:cNvPr>
          <p:cNvPicPr>
            <a:picLocks noChangeAspect="1" noChangeArrowheads="1"/>
          </p:cNvPicPr>
          <p:nvPr/>
        </p:nvPicPr>
        <p:blipFill>
          <a:blip r:embed="rId3"/>
          <a:srcRect/>
          <a:stretch>
            <a:fillRect/>
          </a:stretch>
        </p:blipFill>
        <p:spPr bwMode="auto">
          <a:xfrm>
            <a:off x="8320088" y="6176963"/>
            <a:ext cx="466725" cy="466725"/>
          </a:xfrm>
          <a:prstGeom prst="rect">
            <a:avLst/>
          </a:prstGeom>
          <a:noFill/>
          <a:ln w="9525">
            <a:noFill/>
            <a:miter lim="800000"/>
            <a:headEnd/>
            <a:tailEnd/>
          </a:ln>
        </p:spPr>
      </p:pic>
      <p:sp>
        <p:nvSpPr>
          <p:cNvPr id="16387" name="矩形 3"/>
          <p:cNvSpPr>
            <a:spLocks noChangeArrowheads="1"/>
          </p:cNvSpPr>
          <p:nvPr/>
        </p:nvSpPr>
        <p:spPr bwMode="auto">
          <a:xfrm>
            <a:off x="0" y="0"/>
            <a:ext cx="9144000" cy="1143000"/>
          </a:xfrm>
          <a:prstGeom prst="rect">
            <a:avLst/>
          </a:prstGeom>
          <a:solidFill>
            <a:srgbClr val="FFCC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Opening up</a:t>
            </a:r>
            <a:endParaRPr lang="zh-CN" altLang="en-US" sz="4800" b="1">
              <a:latin typeface="Calibri" pitchFamily="34" charset="0"/>
              <a:ea typeface="微软雅黑" pitchFamily="34" charset="-122"/>
              <a:sym typeface="Calibri" pitchFamily="34" charset="0"/>
            </a:endParaRPr>
          </a:p>
        </p:txBody>
      </p:sp>
      <p:sp>
        <p:nvSpPr>
          <p:cNvPr id="6148" name="TextBox 6"/>
          <p:cNvSpPr>
            <a:spLocks noChangeArrowheads="1"/>
          </p:cNvSpPr>
          <p:nvPr/>
        </p:nvSpPr>
        <p:spPr bwMode="auto">
          <a:xfrm>
            <a:off x="357188" y="1285875"/>
            <a:ext cx="8001000" cy="461963"/>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Look at the words in the box and answer the questions. </a:t>
            </a:r>
            <a:endParaRPr lang="zh-CN" altLang="en-US" sz="2400" dirty="0">
              <a:cs typeface="Arial" charset="0"/>
            </a:endParaRPr>
          </a:p>
        </p:txBody>
      </p:sp>
      <p:sp>
        <p:nvSpPr>
          <p:cNvPr id="16389" name="矩形 33"/>
          <p:cNvSpPr>
            <a:spLocks noChangeArrowheads="1"/>
          </p:cNvSpPr>
          <p:nvPr/>
        </p:nvSpPr>
        <p:spPr bwMode="auto">
          <a:xfrm>
            <a:off x="3857625" y="4000500"/>
            <a:ext cx="4572000" cy="369888"/>
          </a:xfrm>
          <a:prstGeom prst="rect">
            <a:avLst/>
          </a:prstGeom>
          <a:noFill/>
          <a:ln w="9525">
            <a:noFill/>
            <a:miter lim="800000"/>
            <a:headEnd/>
            <a:tailEnd/>
          </a:ln>
        </p:spPr>
        <p:txBody>
          <a:bodyPr>
            <a:spAutoFit/>
          </a:bodyPr>
          <a:lstStyle/>
          <a:p>
            <a:pPr>
              <a:buFont typeface="Arial" charset="0"/>
              <a:buNone/>
            </a:pPr>
            <a:endParaRPr lang="zh-CN" altLang="zh-CN">
              <a:solidFill>
                <a:srgbClr val="000000"/>
              </a:solidFill>
              <a:latin typeface="Calibri" pitchFamily="34" charset="0"/>
              <a:sym typeface="Calibri" pitchFamily="34" charset="0"/>
            </a:endParaRPr>
          </a:p>
        </p:txBody>
      </p:sp>
      <p:sp>
        <p:nvSpPr>
          <p:cNvPr id="16390" name="TextBox 32"/>
          <p:cNvSpPr>
            <a:spLocks noChangeArrowheads="1"/>
          </p:cNvSpPr>
          <p:nvPr/>
        </p:nvSpPr>
        <p:spPr bwMode="auto">
          <a:xfrm>
            <a:off x="4502150" y="2057400"/>
            <a:ext cx="3887788" cy="2892425"/>
          </a:xfrm>
          <a:prstGeom prst="rect">
            <a:avLst/>
          </a:prstGeom>
          <a:noFill/>
          <a:ln w="9525">
            <a:noFill/>
            <a:miter lim="800000"/>
            <a:headEnd/>
            <a:tailEnd/>
          </a:ln>
        </p:spPr>
        <p:txBody>
          <a:bodyPr>
            <a:spAutoFit/>
          </a:bodyPr>
          <a:lstStyle/>
          <a:p>
            <a:pPr>
              <a:buFont typeface="Arial" charset="0"/>
              <a:buNone/>
            </a:pPr>
            <a:endParaRPr lang="en-US" altLang="zh-CN" sz="2400" i="1">
              <a:solidFill>
                <a:srgbClr val="FF0000"/>
              </a:solidFill>
              <a:latin typeface="Calibri" pitchFamily="34" charset="0"/>
              <a:sym typeface="Calibri" pitchFamily="34" charset="0"/>
            </a:endParaRPr>
          </a:p>
          <a:p>
            <a:pPr>
              <a:buFont typeface="Arial" charset="0"/>
              <a:buNone/>
            </a:pPr>
            <a:endParaRPr lang="en-US" altLang="zh-CN" sz="2000" i="1">
              <a:solidFill>
                <a:srgbClr val="FF0000"/>
              </a:solidFill>
              <a:latin typeface="Calibri" pitchFamily="34" charset="0"/>
              <a:sym typeface="Calibri" pitchFamily="34" charset="0"/>
            </a:endParaRPr>
          </a:p>
          <a:p>
            <a:pPr>
              <a:buFont typeface="Arial" charset="0"/>
              <a:buNone/>
            </a:pPr>
            <a:endParaRPr lang="en-US" altLang="zh-CN" sz="2000" i="1">
              <a:solidFill>
                <a:srgbClr val="FF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zh-CN" altLang="en-US" sz="2000">
              <a:solidFill>
                <a:srgbClr val="000000"/>
              </a:solidFill>
              <a:latin typeface="Calibri" pitchFamily="34" charset="0"/>
              <a:sym typeface="Calibri" pitchFamily="34" charset="0"/>
            </a:endParaRPr>
          </a:p>
          <a:p>
            <a:pPr>
              <a:buFont typeface="Arial" charset="0"/>
              <a:buNone/>
            </a:pPr>
            <a:endParaRPr lang="zh-CN" altLang="en-US" sz="2000">
              <a:solidFill>
                <a:srgbClr val="00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zh-CN" altLang="en-US" sz="2000">
              <a:solidFill>
                <a:srgbClr val="00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en-US" altLang="zh-CN" sz="2000" i="1">
              <a:solidFill>
                <a:srgbClr val="C00000"/>
              </a:solidFill>
              <a:latin typeface="Calibri" pitchFamily="34" charset="0"/>
              <a:sym typeface="Calibri" pitchFamily="34" charset="0"/>
            </a:endParaRPr>
          </a:p>
          <a:p>
            <a:pPr>
              <a:buFont typeface="Arial" charset="0"/>
              <a:buNone/>
            </a:pPr>
            <a:endParaRPr lang="zh-CN" altLang="en-US" sz="2000" i="1">
              <a:solidFill>
                <a:srgbClr val="C00000"/>
              </a:solidFill>
              <a:latin typeface="Calibri" pitchFamily="34" charset="0"/>
              <a:sym typeface="Calibri" pitchFamily="34" charset="0"/>
            </a:endParaRPr>
          </a:p>
          <a:p>
            <a:pPr>
              <a:buFont typeface="Arial" charset="0"/>
              <a:buNone/>
            </a:pPr>
            <a:r>
              <a:rPr lang="en-US" altLang="zh-CN">
                <a:solidFill>
                  <a:srgbClr val="000000"/>
                </a:solidFill>
                <a:latin typeface="Calibri" pitchFamily="34" charset="0"/>
                <a:sym typeface="Calibri" pitchFamily="34" charset="0"/>
              </a:rPr>
              <a:t> </a:t>
            </a:r>
            <a:endParaRPr lang="zh-CN" altLang="en-US"/>
          </a:p>
        </p:txBody>
      </p:sp>
      <p:sp>
        <p:nvSpPr>
          <p:cNvPr id="11" name="TextBox 10"/>
          <p:cNvSpPr txBox="1">
            <a:spLocks noChangeArrowheads="1"/>
          </p:cNvSpPr>
          <p:nvPr/>
        </p:nvSpPr>
        <p:spPr bwMode="auto">
          <a:xfrm>
            <a:off x="4429124" y="1928813"/>
            <a:ext cx="4071937" cy="4360168"/>
          </a:xfrm>
          <a:prstGeom prst="rect">
            <a:avLst/>
          </a:prstGeom>
          <a:noFill/>
          <a:ln w="9525">
            <a:noFill/>
            <a:miter lim="800000"/>
            <a:headEnd/>
            <a:tailEnd/>
          </a:ln>
        </p:spPr>
        <p:txBody>
          <a:bodyPr>
            <a:spAutoFit/>
          </a:bodyPr>
          <a:lstStyle/>
          <a:p>
            <a:r>
              <a:rPr lang="en-US" altLang="zh-CN" sz="2400" dirty="0">
                <a:latin typeface="+mn-lt"/>
              </a:rPr>
              <a:t>5 Which pair involves one </a:t>
            </a:r>
            <a:r>
              <a:rPr lang="en-US" altLang="zh-CN" sz="2400" dirty="0" smtClean="0">
                <a:latin typeface="+mn-lt"/>
              </a:rPr>
              <a:t>person renting </a:t>
            </a:r>
            <a:r>
              <a:rPr lang="en-US" altLang="zh-CN" sz="2400" dirty="0">
                <a:latin typeface="+mn-lt"/>
              </a:rPr>
              <a:t>a room from the other?</a:t>
            </a:r>
          </a:p>
          <a:p>
            <a:pPr>
              <a:lnSpc>
                <a:spcPts val="3200"/>
              </a:lnSpc>
              <a:buFont typeface="Arial" charset="0"/>
              <a:buNone/>
              <a:defRPr/>
            </a:pPr>
            <a:r>
              <a:rPr lang="en-US" altLang="zh-CN" sz="2400" i="1" dirty="0" smtClean="0">
                <a:solidFill>
                  <a:srgbClr val="FF0000"/>
                </a:solidFill>
                <a:latin typeface="+mn-lt"/>
              </a:rPr>
              <a:t>landlord </a:t>
            </a:r>
            <a:r>
              <a:rPr lang="en-US" altLang="zh-CN" sz="2400" i="1" dirty="0">
                <a:solidFill>
                  <a:srgbClr val="FF0000"/>
                </a:solidFill>
                <a:latin typeface="+mn-lt"/>
              </a:rPr>
              <a:t>and </a:t>
            </a:r>
            <a:r>
              <a:rPr lang="en-US" altLang="zh-CN" sz="2400" i="1" dirty="0" smtClean="0">
                <a:solidFill>
                  <a:srgbClr val="FF0000"/>
                </a:solidFill>
                <a:latin typeface="+mn-lt"/>
              </a:rPr>
              <a:t>tenant</a:t>
            </a:r>
          </a:p>
          <a:p>
            <a:pPr>
              <a:lnSpc>
                <a:spcPts val="3200"/>
              </a:lnSpc>
              <a:defRPr/>
            </a:pPr>
            <a:r>
              <a:rPr lang="en-US" altLang="zh-CN" sz="2400" dirty="0">
                <a:latin typeface="+mn-lt"/>
              </a:rPr>
              <a:t>6 Which word describes </a:t>
            </a:r>
            <a:r>
              <a:rPr lang="en-US" altLang="zh-CN" sz="2400" dirty="0" smtClean="0">
                <a:latin typeface="+mn-lt"/>
              </a:rPr>
              <a:t>people who </a:t>
            </a:r>
            <a:r>
              <a:rPr lang="en-US" altLang="zh-CN" sz="2400" dirty="0">
                <a:latin typeface="+mn-lt"/>
              </a:rPr>
              <a:t>play in the same </a:t>
            </a:r>
            <a:r>
              <a:rPr lang="en-US" altLang="zh-CN" sz="2400" dirty="0" smtClean="0">
                <a:latin typeface="+mn-lt"/>
              </a:rPr>
              <a:t>sports team</a:t>
            </a:r>
            <a:r>
              <a:rPr lang="en-US" altLang="zh-CN" sz="2400" dirty="0">
                <a:latin typeface="+mn-lt"/>
              </a:rPr>
              <a:t>?</a:t>
            </a:r>
          </a:p>
          <a:p>
            <a:pPr>
              <a:lnSpc>
                <a:spcPts val="3200"/>
              </a:lnSpc>
              <a:buFont typeface="Arial" charset="0"/>
              <a:buNone/>
              <a:defRPr/>
            </a:pPr>
            <a:r>
              <a:rPr lang="en-US" altLang="zh-CN" sz="2400" i="1" dirty="0" smtClean="0">
                <a:solidFill>
                  <a:srgbClr val="FF0000"/>
                </a:solidFill>
                <a:latin typeface="+mn-lt"/>
              </a:rPr>
              <a:t>teammates</a:t>
            </a:r>
            <a:endParaRPr lang="en-US" altLang="zh-CN" sz="2400" i="1" dirty="0">
              <a:solidFill>
                <a:srgbClr val="FF0000"/>
              </a:solidFill>
              <a:latin typeface="+mn-lt"/>
            </a:endParaRPr>
          </a:p>
          <a:p>
            <a:r>
              <a:rPr lang="en-US" altLang="zh-CN" sz="2400" dirty="0">
                <a:latin typeface="+mn-lt"/>
              </a:rPr>
              <a:t>7 Which word describes </a:t>
            </a:r>
            <a:r>
              <a:rPr lang="en-US" altLang="zh-CN" sz="2400" dirty="0" smtClean="0">
                <a:latin typeface="+mn-lt"/>
              </a:rPr>
              <a:t>people who </a:t>
            </a:r>
            <a:r>
              <a:rPr lang="en-US" altLang="zh-CN" sz="2400" dirty="0">
                <a:latin typeface="+mn-lt"/>
              </a:rPr>
              <a:t>go to the same class? </a:t>
            </a:r>
            <a:endParaRPr lang="en-US" altLang="zh-CN" sz="2400" dirty="0" smtClean="0">
              <a:latin typeface="+mn-lt"/>
            </a:endParaRPr>
          </a:p>
          <a:p>
            <a:r>
              <a:rPr lang="en-US" altLang="zh-CN" sz="2400" i="1" dirty="0" smtClean="0">
                <a:solidFill>
                  <a:srgbClr val="FF0000"/>
                </a:solidFill>
                <a:latin typeface="+mn-lt"/>
              </a:rPr>
              <a:t>classmates</a:t>
            </a:r>
            <a:endParaRPr lang="en-US" altLang="zh-CN" sz="2400" i="1" dirty="0">
              <a:solidFill>
                <a:srgbClr val="FF0000"/>
              </a:solidFill>
              <a:latin typeface="+mn-lt"/>
            </a:endParaRPr>
          </a:p>
        </p:txBody>
      </p:sp>
      <p:pic>
        <p:nvPicPr>
          <p:cNvPr id="16392" name="图片 7" descr="u=1209744313,3015724634&amp;fm=21&amp;gp=0.jpg"/>
          <p:cNvPicPr>
            <a:picLocks noChangeAspect="1"/>
          </p:cNvPicPr>
          <p:nvPr/>
        </p:nvPicPr>
        <p:blipFill>
          <a:blip r:embed="rId4"/>
          <a:stretch>
            <a:fillRect/>
          </a:stretch>
        </p:blipFill>
        <p:spPr bwMode="auto">
          <a:xfrm>
            <a:off x="857224" y="2071678"/>
            <a:ext cx="2987986" cy="385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0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2000"/>
                                        <p:tgtEl>
                                          <p:spTgt spid="1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animEffect transition="in" filter="fade">
                                      <p:cBhvr>
                                        <p:cTn id="13" dur="2000"/>
                                        <p:tgtEl>
                                          <p:spTgt spid="1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slide(fromBottom)">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slide(fromBottom)">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slide(fromBottom)">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0419" name="TextBox 4"/>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60420" name="组合 26"/>
          <p:cNvGrpSpPr>
            <a:grpSpLocks/>
          </p:cNvGrpSpPr>
          <p:nvPr/>
        </p:nvGrpSpPr>
        <p:grpSpPr bwMode="auto">
          <a:xfrm>
            <a:off x="785813" y="1952625"/>
            <a:ext cx="8358187" cy="846138"/>
            <a:chOff x="0" y="0"/>
            <a:chExt cx="8358214" cy="846244"/>
          </a:xfrm>
        </p:grpSpPr>
        <p:sp>
          <p:nvSpPr>
            <p:cNvPr id="60426"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60427" name="TextBox 7"/>
            <p:cNvSpPr>
              <a:spLocks noChangeArrowheads="1"/>
            </p:cNvSpPr>
            <p:nvPr/>
          </p:nvSpPr>
          <p:spPr bwMode="auto">
            <a:xfrm>
              <a:off x="357190" y="15247"/>
              <a:ext cx="8001024"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role-play the following situations. Use the skills for introducing an opinion.</a:t>
              </a:r>
              <a:endParaRPr lang="en-US" altLang="zh-CN" sz="2400">
                <a:solidFill>
                  <a:srgbClr val="000000"/>
                </a:solidFill>
                <a:cs typeface="Arial" charset="0"/>
                <a:sym typeface="Arial" charset="0"/>
              </a:endParaRPr>
            </a:p>
          </p:txBody>
        </p:sp>
      </p:grpSp>
      <p:sp>
        <p:nvSpPr>
          <p:cNvPr id="59399" name="TextBox 9"/>
          <p:cNvSpPr>
            <a:spLocks noChangeArrowheads="1"/>
          </p:cNvSpPr>
          <p:nvPr/>
        </p:nvSpPr>
        <p:spPr bwMode="auto">
          <a:xfrm>
            <a:off x="1143000" y="2928938"/>
            <a:ext cx="7358063" cy="3477875"/>
          </a:xfrm>
          <a:prstGeom prst="rect">
            <a:avLst/>
          </a:prstGeom>
          <a:noFill/>
          <a:ln w="9525">
            <a:solidFill>
              <a:schemeClr val="tx1"/>
            </a:solidFill>
            <a:miter lim="800000"/>
            <a:headEnd/>
            <a:tailEnd/>
          </a:ln>
        </p:spPr>
        <p:txBody>
          <a:bodyPr>
            <a:spAutoFit/>
          </a:bodyPr>
          <a:lstStyle/>
          <a:p>
            <a:pPr>
              <a:buFont typeface="Arial" charset="0"/>
              <a:buNone/>
            </a:pPr>
            <a:r>
              <a:rPr lang="en-US" altLang="zh-CN" sz="2000" i="1" dirty="0">
                <a:latin typeface="Calibri" pitchFamily="34" charset="0"/>
                <a:sym typeface="Calibri" pitchFamily="34" charset="0"/>
              </a:rPr>
              <a:t>B: Well, I worked as a part-time salesman during </a:t>
            </a:r>
            <a:r>
              <a:rPr lang="en-US" altLang="zh-CN" sz="2000" i="1" dirty="0" smtClean="0">
                <a:latin typeface="Calibri" pitchFamily="34" charset="0"/>
                <a:sym typeface="Calibri" pitchFamily="34" charset="0"/>
              </a:rPr>
              <a:t>this summer holiday.</a:t>
            </a:r>
          </a:p>
          <a:p>
            <a:pPr>
              <a:buFont typeface="Arial" charset="0"/>
              <a:buNone/>
            </a:pPr>
            <a:r>
              <a:rPr lang="en-US" altLang="zh-CN" sz="2000" i="1" dirty="0" smtClean="0">
                <a:solidFill>
                  <a:srgbClr val="FF0000"/>
                </a:solidFill>
                <a:latin typeface="Calibri" pitchFamily="34" charset="0"/>
                <a:sym typeface="Calibri" pitchFamily="34" charset="0"/>
              </a:rPr>
              <a:t>A</a:t>
            </a:r>
            <a:r>
              <a:rPr lang="en-US" altLang="zh-CN" sz="2000" i="1" dirty="0">
                <a:solidFill>
                  <a:srgbClr val="FF0000"/>
                </a:solidFill>
                <a:latin typeface="Calibri" pitchFamily="34" charset="0"/>
                <a:sym typeface="Calibri" pitchFamily="34" charset="0"/>
              </a:rPr>
              <a:t>: I see. What do you expect to learn from this </a:t>
            </a:r>
            <a:r>
              <a:rPr lang="en-US" altLang="zh-CN" sz="2000" i="1" dirty="0" smtClean="0">
                <a:solidFill>
                  <a:srgbClr val="FF0000"/>
                </a:solidFill>
                <a:latin typeface="Calibri" pitchFamily="34" charset="0"/>
                <a:sym typeface="Calibri" pitchFamily="34" charset="0"/>
              </a:rPr>
              <a:t>course?</a:t>
            </a:r>
          </a:p>
          <a:p>
            <a:pPr>
              <a:buFont typeface="Arial" charset="0"/>
              <a:buNone/>
            </a:pPr>
            <a:r>
              <a:rPr lang="en-US" altLang="zh-CN" sz="2000" i="1" dirty="0" smtClean="0">
                <a:latin typeface="Calibri" pitchFamily="34" charset="0"/>
                <a:sym typeface="Calibri" pitchFamily="34" charset="0"/>
              </a:rPr>
              <a:t>B</a:t>
            </a:r>
            <a:r>
              <a:rPr lang="en-US" altLang="zh-CN" sz="2000" i="1" dirty="0">
                <a:latin typeface="Calibri" pitchFamily="34" charset="0"/>
                <a:sym typeface="Calibri" pitchFamily="34" charset="0"/>
              </a:rPr>
              <a:t>: I’m not quite sure. Personally, I think I need to </a:t>
            </a:r>
            <a:r>
              <a:rPr lang="en-US" altLang="zh-CN" sz="2000" i="1" dirty="0" smtClean="0">
                <a:latin typeface="Calibri" pitchFamily="34" charset="0"/>
                <a:sym typeface="Calibri" pitchFamily="34" charset="0"/>
              </a:rPr>
              <a:t>learn how </a:t>
            </a:r>
            <a:r>
              <a:rPr lang="en-US" altLang="zh-CN" sz="2000" i="1" dirty="0">
                <a:latin typeface="Calibri" pitchFamily="34" charset="0"/>
                <a:sym typeface="Calibri" pitchFamily="34" charset="0"/>
              </a:rPr>
              <a:t>to control such elements as product </a:t>
            </a:r>
            <a:r>
              <a:rPr lang="en-US" altLang="zh-CN" sz="2000" i="1" dirty="0" smtClean="0">
                <a:latin typeface="Calibri" pitchFamily="34" charset="0"/>
                <a:sym typeface="Calibri" pitchFamily="34" charset="0"/>
              </a:rPr>
              <a:t>policy, channels </a:t>
            </a:r>
            <a:r>
              <a:rPr lang="en-US" altLang="zh-CN" sz="2000" i="1" dirty="0">
                <a:latin typeface="Calibri" pitchFamily="34" charset="0"/>
                <a:sym typeface="Calibri" pitchFamily="34" charset="0"/>
              </a:rPr>
              <a:t>of </a:t>
            </a:r>
            <a:r>
              <a:rPr lang="en-US" altLang="zh-CN" sz="2000" i="1" dirty="0" smtClean="0">
                <a:latin typeface="Calibri" pitchFamily="34" charset="0"/>
                <a:sym typeface="Calibri" pitchFamily="34" charset="0"/>
              </a:rPr>
              <a:t>distribution, communication </a:t>
            </a:r>
            <a:r>
              <a:rPr lang="en-US" altLang="zh-CN" sz="2000" i="1" dirty="0">
                <a:latin typeface="Calibri" pitchFamily="34" charset="0"/>
                <a:sym typeface="Calibri" pitchFamily="34" charset="0"/>
              </a:rPr>
              <a:t>and pricing </a:t>
            </a:r>
            <a:r>
              <a:rPr lang="en-US" altLang="zh-CN" sz="2000" i="1" dirty="0" smtClean="0">
                <a:latin typeface="Calibri" pitchFamily="34" charset="0"/>
                <a:sym typeface="Calibri" pitchFamily="34" charset="0"/>
              </a:rPr>
              <a:t>to satisfy </a:t>
            </a:r>
            <a:r>
              <a:rPr lang="en-US" altLang="zh-CN" sz="2000" i="1" dirty="0">
                <a:latin typeface="Calibri" pitchFamily="34" charset="0"/>
                <a:sym typeface="Calibri" pitchFamily="34" charset="0"/>
              </a:rPr>
              <a:t>the needs of customers in </a:t>
            </a:r>
            <a:r>
              <a:rPr lang="en-US" altLang="zh-CN" sz="2000" i="1" dirty="0" smtClean="0">
                <a:latin typeface="Calibri" pitchFamily="34" charset="0"/>
                <a:sym typeface="Calibri" pitchFamily="34" charset="0"/>
              </a:rPr>
              <a:t>a profitable </a:t>
            </a:r>
            <a:r>
              <a:rPr lang="en-US" altLang="zh-CN" sz="2000" i="1" dirty="0">
                <a:latin typeface="Calibri" pitchFamily="34" charset="0"/>
                <a:sym typeface="Calibri" pitchFamily="34" charset="0"/>
              </a:rPr>
              <a:t>way</a:t>
            </a:r>
            <a:r>
              <a:rPr lang="en-US" altLang="zh-CN" sz="2000" i="1" dirty="0" smtClean="0">
                <a:latin typeface="Calibri" pitchFamily="34" charset="0"/>
                <a:sym typeface="Calibri" pitchFamily="34" charset="0"/>
              </a:rPr>
              <a:t>.</a:t>
            </a:r>
          </a:p>
          <a:p>
            <a:pPr>
              <a:buFont typeface="Arial" charset="0"/>
              <a:buNone/>
            </a:pPr>
            <a:r>
              <a:rPr lang="en-US" altLang="zh-CN" sz="2000" i="1" dirty="0" smtClean="0">
                <a:solidFill>
                  <a:srgbClr val="FF0000"/>
                </a:solidFill>
                <a:latin typeface="Calibri" pitchFamily="34" charset="0"/>
                <a:sym typeface="Calibri" pitchFamily="34" charset="0"/>
              </a:rPr>
              <a:t>A: I see. Then I’m sure this course will offer what you need. In addition, this course will demonstrate the role of marketing in the company, and explore the relationship of marketing to other functions.</a:t>
            </a:r>
          </a:p>
          <a:p>
            <a:pPr>
              <a:buFont typeface="Arial" charset="0"/>
              <a:buNone/>
            </a:pPr>
            <a:r>
              <a:rPr lang="en-US" altLang="zh-CN" sz="2000" i="1" dirty="0" smtClean="0">
                <a:solidFill>
                  <a:srgbClr val="000000"/>
                </a:solidFill>
                <a:latin typeface="Calibri" pitchFamily="34" charset="0"/>
                <a:sym typeface="Calibri" pitchFamily="34" charset="0"/>
              </a:rPr>
              <a:t>B: </a:t>
            </a:r>
            <a:r>
              <a:rPr lang="en-US" altLang="zh-CN" sz="2000" i="1" dirty="0" smtClean="0">
                <a:latin typeface="Calibri" pitchFamily="34" charset="0"/>
                <a:sym typeface="Calibri" pitchFamily="34" charset="0"/>
              </a:rPr>
              <a:t>I’m convinced that this course is exactly what I need. Could I ask some questions about the course?</a:t>
            </a:r>
            <a:endParaRPr lang="zh-CN" altLang="en-US" sz="2000" i="1" dirty="0">
              <a:solidFill>
                <a:srgbClr val="FF0000"/>
              </a:solidFill>
              <a:latin typeface="Calibri" pitchFamily="34" charset="0"/>
              <a:sym typeface="Calibri" pitchFamily="34" charset="0"/>
            </a:endParaRPr>
          </a:p>
        </p:txBody>
      </p:sp>
      <p:sp>
        <p:nvSpPr>
          <p:cNvPr id="60422" name="TextBox 10"/>
          <p:cNvSpPr>
            <a:spLocks noChangeArrowheads="1"/>
          </p:cNvSpPr>
          <p:nvPr/>
        </p:nvSpPr>
        <p:spPr bwMode="auto">
          <a:xfrm>
            <a:off x="5643563" y="2428875"/>
            <a:ext cx="3500437" cy="584200"/>
          </a:xfrm>
          <a:prstGeom prst="rect">
            <a:avLst/>
          </a:prstGeom>
          <a:noFill/>
          <a:ln w="9525">
            <a:noFill/>
            <a:miter lim="800000"/>
            <a:headEnd/>
            <a:tailEnd/>
          </a:ln>
        </p:spPr>
        <p:txBody>
          <a:bodyPr>
            <a:spAutoFit/>
          </a:bodyPr>
          <a:lstStyle/>
          <a:p>
            <a:pPr>
              <a:buFont typeface="Arial" charset="0"/>
              <a:buNone/>
            </a:pPr>
            <a:endParaRPr lang="zh-CN" altLang="en-US" sz="1400">
              <a:solidFill>
                <a:srgbClr val="000000"/>
              </a:solidFill>
              <a:latin typeface="Calibri" pitchFamily="34" charset="0"/>
              <a:sym typeface="Calibri" pitchFamily="34" charset="0"/>
            </a:endParaRPr>
          </a:p>
          <a:p>
            <a:pPr>
              <a:buFont typeface="Arial" charset="0"/>
              <a:buNone/>
            </a:pPr>
            <a:endParaRPr lang="zh-CN" altLang="en-US">
              <a:solidFill>
                <a:srgbClr val="000000"/>
              </a:solidFill>
              <a:latin typeface="Calibri" pitchFamily="34" charset="0"/>
              <a:sym typeface="宋体" pitchFamily="2" charset="-122"/>
            </a:endParaRPr>
          </a:p>
        </p:txBody>
      </p:sp>
      <p:pic>
        <p:nvPicPr>
          <p:cNvPr id="60425"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1" name="TextBox 10"/>
          <p:cNvSpPr txBox="1">
            <a:spLocks noChangeArrowheads="1"/>
          </p:cNvSpPr>
          <p:nvPr/>
        </p:nvSpPr>
        <p:spPr bwMode="auto">
          <a:xfrm>
            <a:off x="5929322" y="6000768"/>
            <a:ext cx="2357454" cy="461962"/>
          </a:xfrm>
          <a:prstGeom prst="rect">
            <a:avLst/>
          </a:prstGeom>
          <a:noFill/>
          <a:ln w="9525">
            <a:noFill/>
            <a:miter lim="800000"/>
            <a:headEnd/>
            <a:tailEnd/>
          </a:ln>
        </p:spPr>
        <p:txBody>
          <a:bodyPr wrap="square">
            <a:spAutoFit/>
          </a:bodyPr>
          <a:lstStyle/>
          <a:p>
            <a:r>
              <a:rPr lang="en-US" altLang="zh-CN" sz="2400" dirty="0">
                <a:solidFill>
                  <a:srgbClr val="A45200"/>
                </a:solidFill>
                <a:latin typeface="Calibri" pitchFamily="34" charset="0"/>
              </a:rPr>
              <a:t>(To be continued)</a:t>
            </a:r>
            <a:endParaRPr lang="zh-CN" altLang="en-US" sz="2400" dirty="0">
              <a:solidFill>
                <a:srgbClr val="A452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9399">
                                            <p:txEl>
                                              <p:pRg st="0" end="0"/>
                                            </p:txEl>
                                          </p:spTgt>
                                        </p:tgtEl>
                                        <p:attrNameLst>
                                          <p:attrName>style.visibility</p:attrName>
                                        </p:attrNameLst>
                                      </p:cBhvr>
                                      <p:to>
                                        <p:strVal val="visible"/>
                                      </p:to>
                                    </p:set>
                                    <p:animEffect transition="in" filter="slide(fromBottom)">
                                      <p:cBhvr>
                                        <p:cTn id="7" dur="500"/>
                                        <p:tgtEl>
                                          <p:spTgt spid="5939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9399">
                                            <p:txEl>
                                              <p:pRg st="1" end="1"/>
                                            </p:txEl>
                                          </p:spTgt>
                                        </p:tgtEl>
                                        <p:attrNameLst>
                                          <p:attrName>style.visibility</p:attrName>
                                        </p:attrNameLst>
                                      </p:cBhvr>
                                      <p:to>
                                        <p:strVal val="visible"/>
                                      </p:to>
                                    </p:set>
                                    <p:animEffect transition="in" filter="slide(fromBottom)">
                                      <p:cBhvr>
                                        <p:cTn id="10" dur="500"/>
                                        <p:tgtEl>
                                          <p:spTgt spid="59399">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9399">
                                            <p:txEl>
                                              <p:pRg st="2" end="2"/>
                                            </p:txEl>
                                          </p:spTgt>
                                        </p:tgtEl>
                                        <p:attrNameLst>
                                          <p:attrName>style.visibility</p:attrName>
                                        </p:attrNameLst>
                                      </p:cBhvr>
                                      <p:to>
                                        <p:strVal val="visible"/>
                                      </p:to>
                                    </p:set>
                                    <p:animEffect transition="in" filter="slide(fromBottom)">
                                      <p:cBhvr>
                                        <p:cTn id="13" dur="500"/>
                                        <p:tgtEl>
                                          <p:spTgt spid="59399">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9399">
                                            <p:txEl>
                                              <p:pRg st="3" end="3"/>
                                            </p:txEl>
                                          </p:spTgt>
                                        </p:tgtEl>
                                        <p:attrNameLst>
                                          <p:attrName>style.visibility</p:attrName>
                                        </p:attrNameLst>
                                      </p:cBhvr>
                                      <p:to>
                                        <p:strVal val="visible"/>
                                      </p:to>
                                    </p:set>
                                    <p:animEffect transition="in" filter="slide(fromBottom)">
                                      <p:cBhvr>
                                        <p:cTn id="16" dur="500"/>
                                        <p:tgtEl>
                                          <p:spTgt spid="59399">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9399">
                                            <p:txEl>
                                              <p:pRg st="4" end="4"/>
                                            </p:txEl>
                                          </p:spTgt>
                                        </p:tgtEl>
                                        <p:attrNameLst>
                                          <p:attrName>style.visibility</p:attrName>
                                        </p:attrNameLst>
                                      </p:cBhvr>
                                      <p:to>
                                        <p:strVal val="visible"/>
                                      </p:to>
                                    </p:set>
                                    <p:animEffect transition="in" filter="slide(fromBottom)">
                                      <p:cBhvr>
                                        <p:cTn id="19" dur="500"/>
                                        <p:tgtEl>
                                          <p:spTgt spid="5939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4" presetClass="entr" presetSubtype="0" fill="hold" grpId="0" nodeType="clickEffect">
                                  <p:stCondLst>
                                    <p:cond delay="0"/>
                                  </p:stCondLst>
                                  <p:iterate type="lt">
                                    <p:tmPct val="0"/>
                                  </p:iterate>
                                  <p:childTnLst>
                                    <p:set>
                                      <p:cBhvr>
                                        <p:cTn id="23" dur="1" fill="hold">
                                          <p:stCondLst>
                                            <p:cond delay="0"/>
                                          </p:stCondLst>
                                        </p:cTn>
                                        <p:tgtEl>
                                          <p:spTgt spid="11"/>
                                        </p:tgtEl>
                                        <p:attrNameLst>
                                          <p:attrName>style.visibility</p:attrName>
                                        </p:attrNameLst>
                                      </p:cBhvr>
                                      <p:to>
                                        <p:strVal val="visible"/>
                                      </p:to>
                                    </p:set>
                                    <p:anim from="(-#ppt_w/2)" to="(#ppt_x)" calcmode="lin" valueType="num">
                                      <p:cBhvr>
                                        <p:cTn id="24" dur="600" fill="hold">
                                          <p:stCondLst>
                                            <p:cond delay="0"/>
                                          </p:stCondLst>
                                        </p:cTn>
                                        <p:tgtEl>
                                          <p:spTgt spid="11"/>
                                        </p:tgtEl>
                                        <p:attrNameLst>
                                          <p:attrName>ppt_x</p:attrName>
                                        </p:attrNameLst>
                                      </p:cBhvr>
                                    </p:anim>
                                    <p:anim from="0" to="-1.0" calcmode="lin" valueType="num">
                                      <p:cBhvr>
                                        <p:cTn id="25" dur="200" decel="50000" autoRev="1" fill="hold">
                                          <p:stCondLst>
                                            <p:cond delay="600"/>
                                          </p:stCondLst>
                                        </p:cTn>
                                        <p:tgtEl>
                                          <p:spTgt spid="11"/>
                                        </p:tgtEl>
                                        <p:attrNameLst>
                                          <p:attrName>xshear</p:attrName>
                                        </p:attrNameLst>
                                      </p:cBhvr>
                                    </p:anim>
                                    <p:animScale>
                                      <p:cBhvr>
                                        <p:cTn id="26" dur="200" decel="100000" autoRev="1" fill="hold">
                                          <p:stCondLst>
                                            <p:cond delay="600"/>
                                          </p:stCondLst>
                                        </p:cTn>
                                        <p:tgtEl>
                                          <p:spTgt spid="11"/>
                                        </p:tgtEl>
                                      </p:cBhvr>
                                      <p:from x="100000" y="100000"/>
                                      <p:to x="80000" y="100000"/>
                                    </p:animScale>
                                    <p:anim by="(#ppt_h/3+#ppt_w*0.1)" calcmode="lin" valueType="num">
                                      <p:cBhvr additive="sum">
                                        <p:cTn id="27" dur="200" decel="100000" autoRev="1" fill="hold">
                                          <p:stCondLst>
                                            <p:cond delay="600"/>
                                          </p:stCondLst>
                                        </p:cTn>
                                        <p:tgtEl>
                                          <p:spTgt spid="1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1443" name="TextBox 4"/>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61444" name="组合 26"/>
          <p:cNvGrpSpPr>
            <a:grpSpLocks/>
          </p:cNvGrpSpPr>
          <p:nvPr/>
        </p:nvGrpSpPr>
        <p:grpSpPr bwMode="auto">
          <a:xfrm>
            <a:off x="785813" y="1952625"/>
            <a:ext cx="8358187" cy="846138"/>
            <a:chOff x="0" y="0"/>
            <a:chExt cx="8358214" cy="846244"/>
          </a:xfrm>
        </p:grpSpPr>
        <p:sp>
          <p:nvSpPr>
            <p:cNvPr id="61449"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61450" name="TextBox 7"/>
            <p:cNvSpPr>
              <a:spLocks noChangeArrowheads="1"/>
            </p:cNvSpPr>
            <p:nvPr/>
          </p:nvSpPr>
          <p:spPr bwMode="auto">
            <a:xfrm>
              <a:off x="357190" y="15247"/>
              <a:ext cx="8001024"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role-play the following situations. Use the skills for introducing an opinion.</a:t>
              </a:r>
              <a:endParaRPr lang="en-US" altLang="zh-CN" sz="2400">
                <a:solidFill>
                  <a:srgbClr val="000000"/>
                </a:solidFill>
                <a:cs typeface="Arial" charset="0"/>
                <a:sym typeface="Arial" charset="0"/>
              </a:endParaRPr>
            </a:p>
          </p:txBody>
        </p:sp>
      </p:grpSp>
      <p:sp>
        <p:nvSpPr>
          <p:cNvPr id="59399" name="TextBox 9"/>
          <p:cNvSpPr>
            <a:spLocks noChangeArrowheads="1"/>
          </p:cNvSpPr>
          <p:nvPr/>
        </p:nvSpPr>
        <p:spPr bwMode="auto">
          <a:xfrm>
            <a:off x="1143000" y="2973388"/>
            <a:ext cx="7429500" cy="2554545"/>
          </a:xfrm>
          <a:prstGeom prst="rect">
            <a:avLst/>
          </a:prstGeom>
          <a:noFill/>
          <a:ln w="9525">
            <a:solidFill>
              <a:schemeClr val="tx1"/>
            </a:solidFill>
            <a:miter lim="800000"/>
            <a:headEnd/>
            <a:tailEnd/>
          </a:ln>
        </p:spPr>
        <p:txBody>
          <a:bodyPr>
            <a:spAutoFit/>
          </a:bodyPr>
          <a:lstStyle/>
          <a:p>
            <a:pPr>
              <a:buFont typeface="Arial" charset="0"/>
              <a:buNone/>
            </a:pPr>
            <a:r>
              <a:rPr lang="en-US" altLang="zh-CN" sz="2000" i="1" dirty="0" smtClean="0">
                <a:solidFill>
                  <a:srgbClr val="FF0000"/>
                </a:solidFill>
                <a:latin typeface="Calibri" pitchFamily="34" charset="0"/>
                <a:sym typeface="Calibri" pitchFamily="34" charset="0"/>
              </a:rPr>
              <a:t>A</a:t>
            </a:r>
            <a:r>
              <a:rPr lang="en-US" altLang="zh-CN" sz="2000" i="1" dirty="0">
                <a:solidFill>
                  <a:srgbClr val="FF0000"/>
                </a:solidFill>
                <a:latin typeface="Calibri" pitchFamily="34" charset="0"/>
                <a:sym typeface="Calibri" pitchFamily="34" charset="0"/>
              </a:rPr>
              <a:t>: Go ahead, </a:t>
            </a:r>
            <a:r>
              <a:rPr lang="en-US" altLang="zh-CN" sz="2000" i="1" dirty="0" smtClean="0">
                <a:solidFill>
                  <a:srgbClr val="FF0000"/>
                </a:solidFill>
                <a:latin typeface="Calibri" pitchFamily="34" charset="0"/>
                <a:sym typeface="Calibri" pitchFamily="34" charset="0"/>
              </a:rPr>
              <a:t>please.</a:t>
            </a:r>
          </a:p>
          <a:p>
            <a:pPr>
              <a:buFont typeface="Arial" charset="0"/>
              <a:buNone/>
            </a:pPr>
            <a:r>
              <a:rPr lang="en-US" altLang="zh-CN" sz="2000" i="1" dirty="0" smtClean="0">
                <a:solidFill>
                  <a:srgbClr val="000000"/>
                </a:solidFill>
                <a:latin typeface="Calibri" pitchFamily="34" charset="0"/>
                <a:sym typeface="Calibri" pitchFamily="34" charset="0"/>
              </a:rPr>
              <a:t>B: How often do we meet for classes?</a:t>
            </a:r>
          </a:p>
          <a:p>
            <a:pPr>
              <a:buFont typeface="Arial" charset="0"/>
              <a:buNone/>
            </a:pPr>
            <a:r>
              <a:rPr lang="en-US" altLang="zh-CN" sz="2000" i="1" dirty="0" smtClean="0">
                <a:solidFill>
                  <a:srgbClr val="FF0000"/>
                </a:solidFill>
                <a:latin typeface="Calibri" pitchFamily="34" charset="0"/>
                <a:sym typeface="Calibri" pitchFamily="34" charset="0"/>
              </a:rPr>
              <a:t>A: Once a week.</a:t>
            </a:r>
          </a:p>
          <a:p>
            <a:pPr>
              <a:buFont typeface="Arial" charset="0"/>
              <a:buNone/>
            </a:pPr>
            <a:r>
              <a:rPr lang="en-US" altLang="zh-CN" sz="2000" i="1" dirty="0" smtClean="0">
                <a:solidFill>
                  <a:srgbClr val="000000"/>
                </a:solidFill>
                <a:latin typeface="Calibri" pitchFamily="34" charset="0"/>
                <a:sym typeface="Calibri" pitchFamily="34" charset="0"/>
              </a:rPr>
              <a:t>B: Do I have any other opportunities to meet my</a:t>
            </a:r>
            <a:r>
              <a:rPr lang="zh-CN" altLang="en-US" sz="2000" i="1" dirty="0" smtClean="0">
                <a:solidFill>
                  <a:srgbClr val="000000"/>
                </a:solidFill>
                <a:latin typeface="Calibri" pitchFamily="34" charset="0"/>
                <a:sym typeface="Calibri" pitchFamily="34" charset="0"/>
              </a:rPr>
              <a:t> </a:t>
            </a:r>
            <a:r>
              <a:rPr lang="en-US" altLang="zh-CN" sz="2000" i="1" dirty="0" smtClean="0">
                <a:solidFill>
                  <a:srgbClr val="000000"/>
                </a:solidFill>
                <a:latin typeface="Calibri" pitchFamily="34" charset="0"/>
                <a:sym typeface="Calibri" pitchFamily="34" charset="0"/>
              </a:rPr>
              <a:t>tutor apart from during class?</a:t>
            </a:r>
          </a:p>
          <a:p>
            <a:pPr>
              <a:buFont typeface="Arial" charset="0"/>
              <a:buNone/>
            </a:pPr>
            <a:r>
              <a:rPr lang="en-US" altLang="zh-CN" sz="2000" i="1" dirty="0" smtClean="0">
                <a:solidFill>
                  <a:srgbClr val="FF0000"/>
                </a:solidFill>
                <a:latin typeface="Calibri" pitchFamily="34" charset="0"/>
                <a:sym typeface="Calibri" pitchFamily="34" charset="0"/>
              </a:rPr>
              <a:t>A: Yes. That’s every Thursday afternoon, three</a:t>
            </a:r>
            <a:r>
              <a:rPr lang="zh-CN" altLang="en-US" sz="2000" i="1" dirty="0" smtClean="0">
                <a:solidFill>
                  <a:srgbClr val="FF0000"/>
                </a:solidFill>
                <a:latin typeface="Calibri" pitchFamily="34" charset="0"/>
                <a:sym typeface="Calibri" pitchFamily="34" charset="0"/>
              </a:rPr>
              <a:t> </a:t>
            </a:r>
            <a:r>
              <a:rPr lang="en-US" altLang="zh-CN" sz="2000" i="1" dirty="0" smtClean="0">
                <a:solidFill>
                  <a:srgbClr val="FF0000"/>
                </a:solidFill>
                <a:latin typeface="Calibri" pitchFamily="34" charset="0"/>
                <a:sym typeface="Calibri" pitchFamily="34" charset="0"/>
              </a:rPr>
              <a:t>to four.</a:t>
            </a:r>
          </a:p>
          <a:p>
            <a:pPr>
              <a:buFont typeface="Arial" charset="0"/>
              <a:buNone/>
            </a:pPr>
            <a:r>
              <a:rPr lang="en-US" altLang="zh-CN" sz="2000" i="1" dirty="0" smtClean="0">
                <a:solidFill>
                  <a:srgbClr val="000000"/>
                </a:solidFill>
                <a:latin typeface="Calibri" pitchFamily="34" charset="0"/>
                <a:sym typeface="Calibri" pitchFamily="34" charset="0"/>
              </a:rPr>
              <a:t>B: I see. Thank you!</a:t>
            </a:r>
            <a:endParaRPr lang="zh-CN" altLang="en-US" sz="2000" dirty="0">
              <a:solidFill>
                <a:srgbClr val="000000"/>
              </a:solidFill>
              <a:latin typeface="Calibri" pitchFamily="34" charset="0"/>
              <a:sym typeface="Calibri" pitchFamily="34" charset="0"/>
            </a:endParaRPr>
          </a:p>
          <a:p>
            <a:pPr>
              <a:buFont typeface="Arial" charset="0"/>
              <a:buNone/>
            </a:pPr>
            <a:endParaRPr lang="zh-CN" altLang="en-US" sz="2000" i="1" dirty="0">
              <a:solidFill>
                <a:srgbClr val="FF0000"/>
              </a:solidFill>
              <a:latin typeface="Calibri" pitchFamily="34" charset="0"/>
              <a:sym typeface="Calibri" pitchFamily="34" charset="0"/>
            </a:endParaRPr>
          </a:p>
        </p:txBody>
      </p:sp>
      <p:pic>
        <p:nvPicPr>
          <p:cNvPr id="61447"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59399">
                                            <p:txEl>
                                              <p:pRg st="0" end="0"/>
                                            </p:txEl>
                                          </p:spTgt>
                                        </p:tgtEl>
                                        <p:attrNameLst>
                                          <p:attrName>style.visibility</p:attrName>
                                        </p:attrNameLst>
                                      </p:cBhvr>
                                      <p:to>
                                        <p:strVal val="visible"/>
                                      </p:to>
                                    </p:set>
                                    <p:animEffect transition="in" filter="slide(fromBottom)">
                                      <p:cBhvr>
                                        <p:cTn id="7" dur="500"/>
                                        <p:tgtEl>
                                          <p:spTgt spid="5939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9399">
                                            <p:txEl>
                                              <p:pRg st="1" end="1"/>
                                            </p:txEl>
                                          </p:spTgt>
                                        </p:tgtEl>
                                        <p:attrNameLst>
                                          <p:attrName>style.visibility</p:attrName>
                                        </p:attrNameLst>
                                      </p:cBhvr>
                                      <p:to>
                                        <p:strVal val="visible"/>
                                      </p:to>
                                    </p:set>
                                    <p:animEffect transition="in" filter="slide(fromBottom)">
                                      <p:cBhvr>
                                        <p:cTn id="10" dur="500"/>
                                        <p:tgtEl>
                                          <p:spTgt spid="59399">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9399">
                                            <p:txEl>
                                              <p:pRg st="2" end="2"/>
                                            </p:txEl>
                                          </p:spTgt>
                                        </p:tgtEl>
                                        <p:attrNameLst>
                                          <p:attrName>style.visibility</p:attrName>
                                        </p:attrNameLst>
                                      </p:cBhvr>
                                      <p:to>
                                        <p:strVal val="visible"/>
                                      </p:to>
                                    </p:set>
                                    <p:animEffect transition="in" filter="slide(fromBottom)">
                                      <p:cBhvr>
                                        <p:cTn id="13" dur="500"/>
                                        <p:tgtEl>
                                          <p:spTgt spid="59399">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9399">
                                            <p:txEl>
                                              <p:pRg st="3" end="3"/>
                                            </p:txEl>
                                          </p:spTgt>
                                        </p:tgtEl>
                                        <p:attrNameLst>
                                          <p:attrName>style.visibility</p:attrName>
                                        </p:attrNameLst>
                                      </p:cBhvr>
                                      <p:to>
                                        <p:strVal val="visible"/>
                                      </p:to>
                                    </p:set>
                                    <p:animEffect transition="in" filter="slide(fromBottom)">
                                      <p:cBhvr>
                                        <p:cTn id="16" dur="500"/>
                                        <p:tgtEl>
                                          <p:spTgt spid="59399">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9399">
                                            <p:txEl>
                                              <p:pRg st="4" end="4"/>
                                            </p:txEl>
                                          </p:spTgt>
                                        </p:tgtEl>
                                        <p:attrNameLst>
                                          <p:attrName>style.visibility</p:attrName>
                                        </p:attrNameLst>
                                      </p:cBhvr>
                                      <p:to>
                                        <p:strVal val="visible"/>
                                      </p:to>
                                    </p:set>
                                    <p:animEffect transition="in" filter="slide(fromBottom)">
                                      <p:cBhvr>
                                        <p:cTn id="19" dur="500"/>
                                        <p:tgtEl>
                                          <p:spTgt spid="59399">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9399">
                                            <p:txEl>
                                              <p:pRg st="5" end="5"/>
                                            </p:txEl>
                                          </p:spTgt>
                                        </p:tgtEl>
                                        <p:attrNameLst>
                                          <p:attrName>style.visibility</p:attrName>
                                        </p:attrNameLst>
                                      </p:cBhvr>
                                      <p:to>
                                        <p:strVal val="visible"/>
                                      </p:to>
                                    </p:set>
                                    <p:animEffect transition="in" filter="slide(fromBottom)">
                                      <p:cBhvr>
                                        <p:cTn id="22" dur="500"/>
                                        <p:tgtEl>
                                          <p:spTgt spid="593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3491" name="TextBox 4"/>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63492" name="组合 26"/>
          <p:cNvGrpSpPr>
            <a:grpSpLocks/>
          </p:cNvGrpSpPr>
          <p:nvPr/>
        </p:nvGrpSpPr>
        <p:grpSpPr bwMode="auto">
          <a:xfrm>
            <a:off x="785813" y="2071688"/>
            <a:ext cx="8358187" cy="830262"/>
            <a:chOff x="0" y="0"/>
            <a:chExt cx="7072362" cy="830997"/>
          </a:xfrm>
        </p:grpSpPr>
        <p:sp>
          <p:nvSpPr>
            <p:cNvPr id="63496"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63497" name="TextBox 7"/>
            <p:cNvSpPr>
              <a:spLocks noChangeArrowheads="1"/>
            </p:cNvSpPr>
            <p:nvPr/>
          </p:nvSpPr>
          <p:spPr bwMode="auto">
            <a:xfrm>
              <a:off x="357190" y="0"/>
              <a:ext cx="6715172"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role-play the following situations. Use the skills for introducing an opinion.</a:t>
              </a:r>
              <a:endParaRPr lang="en-US" altLang="zh-CN" sz="2400">
                <a:solidFill>
                  <a:srgbClr val="000000"/>
                </a:solidFill>
                <a:cs typeface="Arial" charset="0"/>
                <a:sym typeface="Arial" charset="0"/>
              </a:endParaRPr>
            </a:p>
          </p:txBody>
        </p:sp>
      </p:grpSp>
      <p:sp>
        <p:nvSpPr>
          <p:cNvPr id="10" name="TextBox 9"/>
          <p:cNvSpPr txBox="1">
            <a:spLocks noChangeArrowheads="1"/>
          </p:cNvSpPr>
          <p:nvPr/>
        </p:nvSpPr>
        <p:spPr bwMode="auto">
          <a:xfrm>
            <a:off x="5715008" y="5786454"/>
            <a:ext cx="2357437" cy="461963"/>
          </a:xfrm>
          <a:prstGeom prst="rect">
            <a:avLst/>
          </a:prstGeom>
          <a:noFill/>
          <a:ln w="9525">
            <a:noFill/>
            <a:miter lim="800000"/>
            <a:headEnd/>
            <a:tailEnd/>
          </a:ln>
        </p:spPr>
        <p:txBody>
          <a:bodyPr>
            <a:spAutoFit/>
          </a:bodyPr>
          <a:lstStyle/>
          <a:p>
            <a:r>
              <a:rPr lang="en-US" altLang="zh-CN" sz="2400" dirty="0">
                <a:solidFill>
                  <a:srgbClr val="A45200"/>
                </a:solidFill>
                <a:latin typeface="Calibri" pitchFamily="34" charset="0"/>
              </a:rPr>
              <a:t>(To be continued)</a:t>
            </a:r>
            <a:endParaRPr lang="zh-CN" altLang="en-US" sz="2400" dirty="0">
              <a:solidFill>
                <a:srgbClr val="A45200"/>
              </a:solidFill>
              <a:latin typeface="Calibri" pitchFamily="34" charset="0"/>
            </a:endParaRPr>
          </a:p>
        </p:txBody>
      </p:sp>
      <p:pic>
        <p:nvPicPr>
          <p:cNvPr id="63495" name="图片 13" descr="87699.gif">
            <a:hlinkClick r:id="rId2" action="ppaction://hlinksldjump"/>
          </p:cNvPr>
          <p:cNvPicPr>
            <a:picLocks noChangeAspect="1" noChangeArrowheads="1"/>
          </p:cNvPicPr>
          <p:nvPr/>
        </p:nvPicPr>
        <p:blipFill>
          <a:blip r:embed="rId3"/>
          <a:srcRect/>
          <a:stretch>
            <a:fillRect/>
          </a:stretch>
        </p:blipFill>
        <p:spPr bwMode="auto">
          <a:xfrm>
            <a:off x="8358214" y="6143644"/>
            <a:ext cx="466725" cy="466725"/>
          </a:xfrm>
          <a:prstGeom prst="rect">
            <a:avLst/>
          </a:prstGeom>
          <a:noFill/>
          <a:ln w="9525">
            <a:noFill/>
            <a:miter lim="800000"/>
            <a:headEnd/>
            <a:tailEnd/>
          </a:ln>
        </p:spPr>
      </p:pic>
      <p:sp>
        <p:nvSpPr>
          <p:cNvPr id="11" name="TextBox 9"/>
          <p:cNvSpPr>
            <a:spLocks noChangeArrowheads="1"/>
          </p:cNvSpPr>
          <p:nvPr/>
        </p:nvSpPr>
        <p:spPr bwMode="auto">
          <a:xfrm>
            <a:off x="1214438" y="2857500"/>
            <a:ext cx="7500966" cy="3384000"/>
          </a:xfrm>
          <a:prstGeom prst="rect">
            <a:avLst/>
          </a:prstGeom>
          <a:noFill/>
          <a:ln w="9525">
            <a:solidFill>
              <a:schemeClr val="tx1"/>
            </a:solidFill>
            <a:miter lim="800000"/>
            <a:headEnd/>
            <a:tailEnd/>
          </a:ln>
        </p:spPr>
        <p:txBody>
          <a:bodyPr wrap="square">
            <a:spAutoFit/>
          </a:bodyPr>
          <a:lstStyle/>
          <a:p>
            <a:pPr>
              <a:lnSpc>
                <a:spcPts val="2800"/>
              </a:lnSpc>
              <a:buFont typeface="Arial" charset="0"/>
              <a:buNone/>
              <a:defRPr/>
            </a:pPr>
            <a:r>
              <a:rPr lang="en-US" altLang="zh-CN" sz="2400" b="1" dirty="0">
                <a:solidFill>
                  <a:srgbClr val="000000"/>
                </a:solidFill>
                <a:latin typeface="Calibri" pitchFamily="34" charset="0"/>
                <a:sym typeface="Calibri" pitchFamily="34" charset="0"/>
              </a:rPr>
              <a:t>Situation </a:t>
            </a:r>
            <a:r>
              <a:rPr lang="en-US" altLang="zh-CN" sz="2400" b="1" dirty="0" smtClean="0">
                <a:solidFill>
                  <a:srgbClr val="000000"/>
                </a:solidFill>
                <a:latin typeface="Calibri" pitchFamily="34" charset="0"/>
                <a:sym typeface="Calibri" pitchFamily="34" charset="0"/>
              </a:rPr>
              <a:t>2: </a:t>
            </a:r>
            <a:r>
              <a:rPr lang="en-US" altLang="zh-CN" sz="2400" dirty="0" smtClean="0">
                <a:solidFill>
                  <a:schemeClr val="accent6">
                    <a:lumMod val="50000"/>
                  </a:schemeClr>
                </a:solidFill>
                <a:latin typeface="Calibri" pitchFamily="34" charset="0"/>
                <a:sym typeface="Calibri" pitchFamily="34" charset="0"/>
              </a:rPr>
              <a:t>Shall </a:t>
            </a:r>
            <a:r>
              <a:rPr lang="en-US" altLang="zh-CN" sz="2400" dirty="0">
                <a:solidFill>
                  <a:schemeClr val="accent6">
                    <a:lumMod val="50000"/>
                  </a:schemeClr>
                </a:solidFill>
                <a:latin typeface="Calibri" pitchFamily="34" charset="0"/>
                <a:sym typeface="Calibri" pitchFamily="34" charset="0"/>
              </a:rPr>
              <a:t>we get an air conditioner? </a:t>
            </a:r>
            <a:endParaRPr lang="zh-CN" altLang="en-US" sz="2400" dirty="0">
              <a:solidFill>
                <a:schemeClr val="accent6">
                  <a:lumMod val="50000"/>
                </a:schemeClr>
              </a:solidFill>
              <a:latin typeface="Calibri" pitchFamily="34" charset="0"/>
              <a:sym typeface="Calibri" pitchFamily="34" charset="0"/>
            </a:endParaRPr>
          </a:p>
          <a:p>
            <a:pPr>
              <a:spcBef>
                <a:spcPts val="1200"/>
              </a:spcBef>
              <a:buFont typeface="Arial" charset="0"/>
              <a:buNone/>
              <a:defRPr/>
            </a:pPr>
            <a:r>
              <a:rPr lang="en-US" altLang="zh-CN" sz="2000" i="1" dirty="0">
                <a:solidFill>
                  <a:srgbClr val="FF0000"/>
                </a:solidFill>
                <a:latin typeface="Calibri" pitchFamily="34" charset="0"/>
                <a:sym typeface="Calibri" pitchFamily="34" charset="0"/>
              </a:rPr>
              <a:t>A: It is getting increasingly hot. I’m thinking of </a:t>
            </a:r>
            <a:r>
              <a:rPr lang="en-US" altLang="zh-CN" sz="2000" i="1" dirty="0" smtClean="0">
                <a:solidFill>
                  <a:srgbClr val="FF0000"/>
                </a:solidFill>
                <a:latin typeface="Calibri" pitchFamily="34" charset="0"/>
                <a:sym typeface="Calibri" pitchFamily="34" charset="0"/>
              </a:rPr>
              <a:t>installing </a:t>
            </a:r>
            <a:r>
              <a:rPr lang="en-US" altLang="zh-CN" sz="2000" i="1" dirty="0">
                <a:solidFill>
                  <a:srgbClr val="FF0000"/>
                </a:solidFill>
                <a:latin typeface="Calibri" pitchFamily="34" charset="0"/>
                <a:sym typeface="Calibri" pitchFamily="34" charset="0"/>
              </a:rPr>
              <a:t>an air conditioner in the dorm. What do you </a:t>
            </a:r>
            <a:r>
              <a:rPr lang="en-US" altLang="zh-CN" sz="2000" i="1" dirty="0" smtClean="0">
                <a:solidFill>
                  <a:srgbClr val="FF0000"/>
                </a:solidFill>
                <a:latin typeface="Calibri" pitchFamily="34" charset="0"/>
                <a:sym typeface="Calibri" pitchFamily="34" charset="0"/>
              </a:rPr>
              <a:t>think?</a:t>
            </a:r>
            <a:endParaRPr lang="en-US" altLang="zh-CN" sz="2000" i="1" dirty="0">
              <a:solidFill>
                <a:srgbClr val="FF0000"/>
              </a:solidFill>
              <a:latin typeface="Calibri" pitchFamily="34" charset="0"/>
              <a:sym typeface="Calibri" pitchFamily="34" charset="0"/>
            </a:endParaRPr>
          </a:p>
          <a:p>
            <a:pPr>
              <a:buFont typeface="Arial" charset="0"/>
              <a:buNone/>
              <a:defRPr/>
            </a:pPr>
            <a:r>
              <a:rPr lang="en-US" altLang="zh-CN" sz="2000" i="1" dirty="0" smtClean="0">
                <a:solidFill>
                  <a:srgbClr val="000000"/>
                </a:solidFill>
                <a:latin typeface="Calibri" pitchFamily="34" charset="0"/>
                <a:sym typeface="Calibri" pitchFamily="34" charset="0"/>
              </a:rPr>
              <a:t>B</a:t>
            </a:r>
            <a:r>
              <a:rPr lang="en-US" altLang="zh-CN" sz="2000" i="1" dirty="0">
                <a:solidFill>
                  <a:srgbClr val="000000"/>
                </a:solidFill>
                <a:latin typeface="Calibri" pitchFamily="34" charset="0"/>
                <a:sym typeface="Calibri" pitchFamily="34" charset="0"/>
              </a:rPr>
              <a:t>: </a:t>
            </a:r>
            <a:r>
              <a:rPr lang="en-US" altLang="zh-CN" sz="2000" i="1" dirty="0">
                <a:latin typeface="Calibri" pitchFamily="34" charset="0"/>
                <a:sym typeface="Calibri" pitchFamily="34" charset="0"/>
              </a:rPr>
              <a:t>If you ask me, it is not necessary to install</a:t>
            </a:r>
            <a:r>
              <a:rPr lang="zh-CN" altLang="en-US" sz="2000" i="1" dirty="0">
                <a:latin typeface="Calibri" pitchFamily="34" charset="0"/>
                <a:sym typeface="Calibri" pitchFamily="34" charset="0"/>
              </a:rPr>
              <a:t> </a:t>
            </a:r>
            <a:r>
              <a:rPr lang="en-US" altLang="zh-CN" sz="2000" i="1" dirty="0">
                <a:latin typeface="Calibri" pitchFamily="34" charset="0"/>
                <a:sym typeface="Calibri" pitchFamily="34" charset="0"/>
              </a:rPr>
              <a:t>one. When </a:t>
            </a:r>
            <a:r>
              <a:rPr lang="en-US" altLang="zh-CN" sz="2000" i="1" dirty="0" smtClean="0">
                <a:latin typeface="Calibri" pitchFamily="34" charset="0"/>
                <a:sym typeface="Calibri" pitchFamily="34" charset="0"/>
              </a:rPr>
              <a:t>it </a:t>
            </a:r>
            <a:r>
              <a:rPr lang="en-US" altLang="zh-CN" sz="2000" i="1" dirty="0">
                <a:latin typeface="Calibri" pitchFamily="34" charset="0"/>
                <a:sym typeface="Calibri" pitchFamily="34" charset="0"/>
              </a:rPr>
              <a:t>is getting really hot, we will be</a:t>
            </a:r>
            <a:r>
              <a:rPr lang="zh-CN" altLang="en-US" sz="2000" i="1" dirty="0">
                <a:latin typeface="Calibri" pitchFamily="34" charset="0"/>
                <a:sym typeface="Calibri" pitchFamily="34" charset="0"/>
              </a:rPr>
              <a:t> </a:t>
            </a:r>
            <a:r>
              <a:rPr lang="en-US" altLang="zh-CN" sz="2000" i="1" dirty="0">
                <a:latin typeface="Calibri" pitchFamily="34" charset="0"/>
                <a:sym typeface="Calibri" pitchFamily="34" charset="0"/>
              </a:rPr>
              <a:t>at home to spend </a:t>
            </a:r>
            <a:r>
              <a:rPr lang="en-US" altLang="zh-CN" sz="2000" i="1" dirty="0" smtClean="0">
                <a:latin typeface="Calibri" pitchFamily="34" charset="0"/>
                <a:sym typeface="Calibri" pitchFamily="34" charset="0"/>
              </a:rPr>
              <a:t>the </a:t>
            </a:r>
            <a:r>
              <a:rPr lang="en-US" altLang="zh-CN" sz="2000" i="1" dirty="0">
                <a:latin typeface="Calibri" pitchFamily="34" charset="0"/>
                <a:sym typeface="Calibri" pitchFamily="34" charset="0"/>
              </a:rPr>
              <a:t>summer holidays</a:t>
            </a:r>
            <a:r>
              <a:rPr lang="en-US" altLang="zh-CN" sz="2000" i="1" dirty="0" smtClean="0">
                <a:latin typeface="Calibri" pitchFamily="34" charset="0"/>
                <a:sym typeface="Calibri" pitchFamily="34" charset="0"/>
              </a:rPr>
              <a:t>.</a:t>
            </a:r>
          </a:p>
          <a:p>
            <a:pPr>
              <a:buFont typeface="Arial" charset="0"/>
              <a:buNone/>
            </a:pPr>
            <a:r>
              <a:rPr lang="en-US" altLang="zh-CN" sz="2000" i="1" dirty="0" smtClean="0">
                <a:solidFill>
                  <a:srgbClr val="FF0000"/>
                </a:solidFill>
                <a:latin typeface="Calibri" pitchFamily="34" charset="0"/>
                <a:sym typeface="Calibri" pitchFamily="34" charset="0"/>
              </a:rPr>
              <a:t>A: But there is still one month before we go</a:t>
            </a:r>
            <a:r>
              <a:rPr lang="zh-CN" altLang="en-US" sz="2000" i="1" dirty="0" smtClean="0">
                <a:solidFill>
                  <a:srgbClr val="FF0000"/>
                </a:solidFill>
                <a:latin typeface="Calibri" pitchFamily="34" charset="0"/>
                <a:sym typeface="Calibri" pitchFamily="34" charset="0"/>
              </a:rPr>
              <a:t> </a:t>
            </a:r>
            <a:r>
              <a:rPr lang="en-US" altLang="zh-CN" sz="2000" i="1" dirty="0" smtClean="0">
                <a:solidFill>
                  <a:srgbClr val="FF0000"/>
                </a:solidFill>
                <a:latin typeface="Calibri" pitchFamily="34" charset="0"/>
                <a:sym typeface="Calibri" pitchFamily="34" charset="0"/>
              </a:rPr>
              <a:t>home. And more importantly, when we are</a:t>
            </a:r>
            <a:r>
              <a:rPr lang="zh-CN" altLang="en-US" sz="2000" i="1" dirty="0" smtClean="0">
                <a:solidFill>
                  <a:srgbClr val="FF0000"/>
                </a:solidFill>
                <a:latin typeface="Calibri" pitchFamily="34" charset="0"/>
                <a:sym typeface="Calibri" pitchFamily="34" charset="0"/>
              </a:rPr>
              <a:t> </a:t>
            </a:r>
            <a:r>
              <a:rPr lang="en-US" altLang="zh-CN" sz="2000" i="1" dirty="0" smtClean="0">
                <a:solidFill>
                  <a:srgbClr val="FF0000"/>
                </a:solidFill>
                <a:latin typeface="Calibri" pitchFamily="34" charset="0"/>
                <a:sym typeface="Calibri" pitchFamily="34" charset="0"/>
              </a:rPr>
              <a:t>having the final exams, it will be over 30°C .</a:t>
            </a:r>
          </a:p>
          <a:p>
            <a:pPr>
              <a:buFont typeface="Arial" charset="0"/>
              <a:buNone/>
            </a:pPr>
            <a:r>
              <a:rPr lang="en-US" altLang="zh-CN" sz="2000" i="1" dirty="0" smtClean="0">
                <a:solidFill>
                  <a:srgbClr val="000000"/>
                </a:solidFill>
                <a:latin typeface="Calibri" pitchFamily="34" charset="0"/>
                <a:sym typeface="Calibri" pitchFamily="34" charset="0"/>
              </a:rPr>
              <a:t>B: But I think </a:t>
            </a:r>
            <a:r>
              <a:rPr lang="en-US" altLang="zh-CN" sz="2000" i="1" dirty="0" smtClean="0">
                <a:latin typeface="Calibri" pitchFamily="34" charset="0"/>
                <a:sym typeface="Calibri" pitchFamily="34" charset="0"/>
              </a:rPr>
              <a:t>that it is unnecessary to spend so</a:t>
            </a:r>
            <a:r>
              <a:rPr lang="zh-CN" altLang="en-US" sz="2000" i="1" dirty="0" smtClean="0">
                <a:latin typeface="Calibri" pitchFamily="34" charset="0"/>
                <a:sym typeface="Calibri" pitchFamily="34" charset="0"/>
              </a:rPr>
              <a:t> </a:t>
            </a:r>
            <a:r>
              <a:rPr lang="en-US" altLang="zh-CN" sz="2000" i="1" dirty="0" smtClean="0">
                <a:latin typeface="Calibri" pitchFamily="34" charset="0"/>
                <a:sym typeface="Calibri" pitchFamily="34" charset="0"/>
              </a:rPr>
              <a:t>much money to buy an air conditioner just</a:t>
            </a:r>
            <a:r>
              <a:rPr lang="zh-CN" altLang="en-US" sz="2000" i="1" dirty="0" smtClean="0">
                <a:latin typeface="Calibri" pitchFamily="34" charset="0"/>
                <a:sym typeface="Calibri" pitchFamily="34" charset="0"/>
              </a:rPr>
              <a:t> </a:t>
            </a:r>
            <a:r>
              <a:rPr lang="en-US" altLang="zh-CN" sz="2000" i="1" dirty="0" smtClean="0">
                <a:latin typeface="Calibri" pitchFamily="34" charset="0"/>
                <a:sym typeface="Calibri" pitchFamily="34" charset="0"/>
              </a:rPr>
              <a:t>for two or three weeks, not to mention the electricity </a:t>
            </a:r>
            <a:r>
              <a:rPr lang="en-US" altLang="zh-CN" sz="2000" i="1" dirty="0" smtClean="0">
                <a:solidFill>
                  <a:srgbClr val="000000"/>
                </a:solidFill>
                <a:latin typeface="Calibri" pitchFamily="34" charset="0"/>
                <a:sym typeface="Calibri" pitchFamily="34" charset="0"/>
              </a:rPr>
              <a:t>bill.</a:t>
            </a:r>
            <a:r>
              <a:rPr lang="en-US" altLang="zh-CN" sz="2000" dirty="0" smtClean="0">
                <a:solidFill>
                  <a:srgbClr val="A45200"/>
                </a:solidFill>
              </a:rPr>
              <a:t>  </a:t>
            </a:r>
            <a:endParaRPr lang="zh-CN" altLang="en-US" sz="2000" dirty="0" smtClean="0">
              <a:solidFill>
                <a:srgbClr val="A45200"/>
              </a:solidFill>
            </a:endParaRPr>
          </a:p>
          <a:p>
            <a:pPr>
              <a:buFont typeface="Arial" charset="0"/>
              <a:buNone/>
              <a:defRPr/>
            </a:pPr>
            <a:endParaRPr lang="en-US" altLang="zh-CN" sz="2000" i="1" dirty="0" smtClean="0">
              <a:latin typeface="Calibri" pitchFamily="34" charset="0"/>
              <a:sym typeface="Calibri" pitchFamily="34" charset="0"/>
            </a:endParaRPr>
          </a:p>
          <a:p>
            <a:pPr>
              <a:buFont typeface="Arial" charset="0"/>
              <a:buNone/>
              <a:defRPr/>
            </a:pPr>
            <a:endParaRPr lang="zh-CN" altLang="en-US" sz="2000" i="1" dirty="0">
              <a:latin typeface="Calibri" pitchFamily="34" charset="0"/>
              <a:sym typeface="Calibri" pitchFamily="34" charset="0"/>
            </a:endParaRPr>
          </a:p>
          <a:p>
            <a:pPr>
              <a:buFont typeface="Arial" charset="0"/>
              <a:buNone/>
              <a:defRPr/>
            </a:pPr>
            <a:endParaRPr lang="zh-CN" altLang="en-US" sz="2000" i="1" dirty="0">
              <a:solidFill>
                <a:srgbClr val="000000"/>
              </a:solidFill>
              <a:latin typeface="Calibri" pitchFamily="34" charset="0"/>
              <a:sym typeface="Calibri" pitchFamily="34" charset="0"/>
            </a:endParaRPr>
          </a:p>
          <a:p>
            <a:pPr>
              <a:buFont typeface="Arial" charset="0"/>
              <a:buNone/>
              <a:defRPr/>
            </a:pPr>
            <a:endParaRPr lang="zh-CN" altLang="en-US" sz="1400" i="1" dirty="0">
              <a:solidFill>
                <a:srgbClr val="000000"/>
              </a:solidFill>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iterate type="lt">
                                    <p:tmPct val="0"/>
                                  </p:iterate>
                                  <p:childTnLst>
                                    <p:set>
                                      <p:cBhvr>
                                        <p:cTn id="6" dur="1" fill="hold">
                                          <p:stCondLst>
                                            <p:cond delay="0"/>
                                          </p:stCondLst>
                                        </p:cTn>
                                        <p:tgtEl>
                                          <p:spTgt spid="10"/>
                                        </p:tgtEl>
                                        <p:attrNameLst>
                                          <p:attrName>style.visibility</p:attrName>
                                        </p:attrNameLst>
                                      </p:cBhvr>
                                      <p:to>
                                        <p:strVal val="visible"/>
                                      </p:to>
                                    </p:set>
                                    <p:anim from="(-#ppt_w/2)" to="(#ppt_x)" calcmode="lin" valueType="num">
                                      <p:cBhvr>
                                        <p:cTn id="7" dur="600" fill="hold">
                                          <p:stCondLst>
                                            <p:cond delay="0"/>
                                          </p:stCondLst>
                                        </p:cTn>
                                        <p:tgtEl>
                                          <p:spTgt spid="10"/>
                                        </p:tgtEl>
                                        <p:attrNameLst>
                                          <p:attrName>ppt_x</p:attrName>
                                        </p:attrNameLst>
                                      </p:cBhvr>
                                    </p:anim>
                                    <p:anim from="0" to="-1.0" calcmode="lin" valueType="num">
                                      <p:cBhvr>
                                        <p:cTn id="8" dur="200" decel="50000" autoRev="1" fill="hold">
                                          <p:stCondLst>
                                            <p:cond delay="600"/>
                                          </p:stCondLst>
                                        </p:cTn>
                                        <p:tgtEl>
                                          <p:spTgt spid="10"/>
                                        </p:tgtEl>
                                        <p:attrNameLst>
                                          <p:attrName>xshear</p:attrName>
                                        </p:attrNameLst>
                                      </p:cBhvr>
                                    </p:anim>
                                    <p:animScale>
                                      <p:cBhvr>
                                        <p:cTn id="9" dur="200" decel="100000" autoRev="1" fill="hold">
                                          <p:stCondLst>
                                            <p:cond delay="600"/>
                                          </p:stCondLst>
                                        </p:cTn>
                                        <p:tgtEl>
                                          <p:spTgt spid="10"/>
                                        </p:tgtEl>
                                      </p:cBhvr>
                                      <p:from x="100000" y="100000"/>
                                      <p:to x="80000" y="100000"/>
                                    </p:animScale>
                                    <p:anim by="(#ppt_h/3+#ppt_w*0.1)" calcmode="lin" valueType="num">
                                      <p:cBhvr additive="sum">
                                        <p:cTn id="10" dur="200" decel="100000" autoRev="1" fill="hold">
                                          <p:stCondLst>
                                            <p:cond delay="600"/>
                                          </p:stCondLst>
                                        </p:cTn>
                                        <p:tgtEl>
                                          <p:spTgt spid="10"/>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20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slide(fromBottom)">
                                      <p:cBhvr>
                                        <p:cTn id="20" dur="500"/>
                                        <p:tgtEl>
                                          <p:spTgt spid="11">
                                            <p:txEl>
                                              <p:pRg st="1" end="1"/>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slide(fromBottom)">
                                      <p:cBhvr>
                                        <p:cTn id="23" dur="500"/>
                                        <p:tgtEl>
                                          <p:spTgt spid="11">
                                            <p:txEl>
                                              <p:pRg st="2" end="2"/>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slide(fromBottom)">
                                      <p:cBhvr>
                                        <p:cTn id="26" dur="500"/>
                                        <p:tgtEl>
                                          <p:spTgt spid="11">
                                            <p:txEl>
                                              <p:pRg st="3" end="3"/>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slide(fromBottom)">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5539" name="TextBox 4"/>
          <p:cNvSpPr>
            <a:spLocks noChangeArrowheads="1"/>
          </p:cNvSpPr>
          <p:nvPr/>
        </p:nvSpPr>
        <p:spPr bwMode="auto">
          <a:xfrm>
            <a:off x="714375" y="1214438"/>
            <a:ext cx="1971675"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Role-play</a:t>
            </a:r>
            <a:endParaRPr lang="zh-CN" altLang="en-US" sz="3200" b="1" u="sng">
              <a:solidFill>
                <a:srgbClr val="31859B"/>
              </a:solidFill>
              <a:latin typeface="Calibri" pitchFamily="34" charset="0"/>
              <a:sym typeface="宋体" pitchFamily="2" charset="-122"/>
            </a:endParaRPr>
          </a:p>
        </p:txBody>
      </p:sp>
      <p:grpSp>
        <p:nvGrpSpPr>
          <p:cNvPr id="65540" name="组合 26"/>
          <p:cNvGrpSpPr>
            <a:grpSpLocks/>
          </p:cNvGrpSpPr>
          <p:nvPr/>
        </p:nvGrpSpPr>
        <p:grpSpPr bwMode="auto">
          <a:xfrm>
            <a:off x="785813" y="2071688"/>
            <a:ext cx="8358187" cy="830262"/>
            <a:chOff x="0" y="0"/>
            <a:chExt cx="7072362" cy="830997"/>
          </a:xfrm>
        </p:grpSpPr>
        <p:sp>
          <p:nvSpPr>
            <p:cNvPr id="65545"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65546" name="TextBox 7"/>
            <p:cNvSpPr>
              <a:spLocks noChangeArrowheads="1"/>
            </p:cNvSpPr>
            <p:nvPr/>
          </p:nvSpPr>
          <p:spPr bwMode="auto">
            <a:xfrm>
              <a:off x="357190" y="0"/>
              <a:ext cx="6715172"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Work in pairs and role-play the following situations. Use the skills for introducing an opinion.</a:t>
              </a:r>
              <a:endParaRPr lang="en-US" altLang="zh-CN" sz="2400">
                <a:solidFill>
                  <a:srgbClr val="000000"/>
                </a:solidFill>
                <a:cs typeface="Arial" charset="0"/>
                <a:sym typeface="Arial" charset="0"/>
              </a:endParaRPr>
            </a:p>
          </p:txBody>
        </p:sp>
      </p:grpSp>
      <p:sp>
        <p:nvSpPr>
          <p:cNvPr id="72710" name="TextBox 10"/>
          <p:cNvSpPr>
            <a:spLocks noChangeArrowheads="1"/>
          </p:cNvSpPr>
          <p:nvPr/>
        </p:nvSpPr>
        <p:spPr bwMode="auto">
          <a:xfrm>
            <a:off x="1214438" y="2928938"/>
            <a:ext cx="7429500" cy="2923877"/>
          </a:xfrm>
          <a:prstGeom prst="rect">
            <a:avLst/>
          </a:prstGeom>
          <a:noFill/>
          <a:ln w="9525">
            <a:solidFill>
              <a:schemeClr val="tx1"/>
            </a:solidFill>
            <a:miter lim="800000"/>
            <a:headEnd/>
            <a:tailEnd/>
          </a:ln>
        </p:spPr>
        <p:txBody>
          <a:bodyPr>
            <a:spAutoFit/>
          </a:bodyPr>
          <a:lstStyle/>
          <a:p>
            <a:pPr>
              <a:buFont typeface="Arial" charset="0"/>
              <a:buNone/>
            </a:pPr>
            <a:r>
              <a:rPr lang="en-US" altLang="zh-CN" sz="2000" i="1" dirty="0">
                <a:solidFill>
                  <a:srgbClr val="FF0000"/>
                </a:solidFill>
                <a:latin typeface="Calibri" pitchFamily="34" charset="0"/>
                <a:sym typeface="Calibri" pitchFamily="34" charset="0"/>
              </a:rPr>
              <a:t>A: For me the most important thing is not</a:t>
            </a:r>
            <a:r>
              <a:rPr lang="zh-CN" altLang="en-US" sz="2000" i="1" dirty="0">
                <a:solidFill>
                  <a:srgbClr val="FF0000"/>
                </a:solidFill>
                <a:latin typeface="Calibri" pitchFamily="34" charset="0"/>
                <a:sym typeface="Calibri" pitchFamily="34" charset="0"/>
              </a:rPr>
              <a:t> </a:t>
            </a:r>
            <a:r>
              <a:rPr lang="en-US" altLang="zh-CN" sz="2000" i="1" dirty="0">
                <a:solidFill>
                  <a:srgbClr val="FF0000"/>
                </a:solidFill>
                <a:latin typeface="Calibri" pitchFamily="34" charset="0"/>
                <a:sym typeface="Calibri" pitchFamily="34" charset="0"/>
              </a:rPr>
              <a:t>money, but </a:t>
            </a:r>
            <a:r>
              <a:rPr lang="en-US" altLang="zh-CN" sz="2000" i="1" dirty="0" smtClean="0">
                <a:solidFill>
                  <a:srgbClr val="FF0000"/>
                </a:solidFill>
                <a:latin typeface="Calibri" pitchFamily="34" charset="0"/>
                <a:sym typeface="Calibri" pitchFamily="34" charset="0"/>
              </a:rPr>
              <a:t>to have </a:t>
            </a:r>
            <a:r>
              <a:rPr lang="en-US" altLang="zh-CN" sz="2000" i="1" dirty="0">
                <a:solidFill>
                  <a:srgbClr val="FF0000"/>
                </a:solidFill>
                <a:latin typeface="Calibri" pitchFamily="34" charset="0"/>
                <a:sym typeface="Calibri" pitchFamily="34" charset="0"/>
              </a:rPr>
              <a:t>a good rest during the</a:t>
            </a:r>
            <a:r>
              <a:rPr lang="zh-CN" altLang="en-US" sz="2000" i="1" dirty="0">
                <a:solidFill>
                  <a:srgbClr val="FF0000"/>
                </a:solidFill>
                <a:latin typeface="Calibri" pitchFamily="34" charset="0"/>
                <a:sym typeface="Calibri" pitchFamily="34" charset="0"/>
              </a:rPr>
              <a:t> </a:t>
            </a:r>
            <a:r>
              <a:rPr lang="en-US" altLang="zh-CN" sz="2000" i="1" dirty="0">
                <a:solidFill>
                  <a:srgbClr val="FF0000"/>
                </a:solidFill>
                <a:latin typeface="Calibri" pitchFamily="34" charset="0"/>
                <a:sym typeface="Calibri" pitchFamily="34" charset="0"/>
              </a:rPr>
              <a:t>examination time. I </a:t>
            </a:r>
            <a:r>
              <a:rPr lang="en-US" altLang="zh-CN" sz="2000" i="1" dirty="0" smtClean="0">
                <a:solidFill>
                  <a:srgbClr val="FF0000"/>
                </a:solidFill>
                <a:latin typeface="Calibri" pitchFamily="34" charset="0"/>
                <a:sym typeface="Calibri" pitchFamily="34" charset="0"/>
              </a:rPr>
              <a:t>couldn’t sleep </a:t>
            </a:r>
            <a:r>
              <a:rPr lang="en-US" altLang="zh-CN" sz="2000" i="1" dirty="0">
                <a:solidFill>
                  <a:srgbClr val="FF0000"/>
                </a:solidFill>
                <a:latin typeface="Calibri" pitchFamily="34" charset="0"/>
                <a:sym typeface="Calibri" pitchFamily="34" charset="0"/>
              </a:rPr>
              <a:t>well</a:t>
            </a:r>
            <a:r>
              <a:rPr lang="zh-CN" altLang="en-US" sz="2000" i="1" dirty="0">
                <a:solidFill>
                  <a:srgbClr val="FF0000"/>
                </a:solidFill>
                <a:latin typeface="Calibri" pitchFamily="34" charset="0"/>
                <a:sym typeface="Calibri" pitchFamily="34" charset="0"/>
              </a:rPr>
              <a:t> </a:t>
            </a:r>
            <a:r>
              <a:rPr lang="en-US" altLang="zh-CN" sz="2000" i="1" dirty="0">
                <a:solidFill>
                  <a:srgbClr val="FF0000"/>
                </a:solidFill>
                <a:latin typeface="Calibri" pitchFamily="34" charset="0"/>
                <a:sym typeface="Calibri" pitchFamily="34" charset="0"/>
              </a:rPr>
              <a:t>without an air conditioner in hot weather.</a:t>
            </a:r>
            <a:endParaRPr lang="zh-CN" altLang="en-US" sz="2000" i="1" dirty="0">
              <a:solidFill>
                <a:srgbClr val="FF0000"/>
              </a:solidFill>
              <a:latin typeface="Calibri" pitchFamily="34" charset="0"/>
              <a:sym typeface="Calibri" pitchFamily="34" charset="0"/>
            </a:endParaRPr>
          </a:p>
          <a:p>
            <a:pPr>
              <a:buFont typeface="Arial" charset="0"/>
              <a:buNone/>
            </a:pPr>
            <a:r>
              <a:rPr lang="en-US" altLang="zh-CN" sz="2000" i="1" dirty="0">
                <a:solidFill>
                  <a:srgbClr val="000000"/>
                </a:solidFill>
                <a:latin typeface="Calibri" pitchFamily="34" charset="0"/>
                <a:sym typeface="Calibri" pitchFamily="34" charset="0"/>
              </a:rPr>
              <a:t>B: Anyhow, it’s perfectly OK for </a:t>
            </a:r>
            <a:r>
              <a:rPr lang="en-US" altLang="zh-CN" sz="2000" i="1" dirty="0">
                <a:latin typeface="Calibri" pitchFamily="34" charset="0"/>
                <a:sym typeface="Calibri" pitchFamily="34" charset="0"/>
              </a:rPr>
              <a:t>me to go</a:t>
            </a:r>
            <a:r>
              <a:rPr lang="zh-CN" altLang="en-US" sz="2000" i="1" dirty="0">
                <a:latin typeface="Calibri" pitchFamily="34" charset="0"/>
                <a:sym typeface="Calibri" pitchFamily="34" charset="0"/>
              </a:rPr>
              <a:t> </a:t>
            </a:r>
            <a:r>
              <a:rPr lang="en-US" altLang="zh-CN" sz="2000" i="1" dirty="0">
                <a:latin typeface="Calibri" pitchFamily="34" charset="0"/>
                <a:sym typeface="Calibri" pitchFamily="34" charset="0"/>
              </a:rPr>
              <a:t>without an </a:t>
            </a:r>
            <a:r>
              <a:rPr lang="en-US" altLang="zh-CN" sz="2000" i="1" dirty="0" smtClean="0">
                <a:latin typeface="Calibri" pitchFamily="34" charset="0"/>
                <a:sym typeface="Calibri" pitchFamily="34" charset="0"/>
              </a:rPr>
              <a:t>air </a:t>
            </a:r>
            <a:r>
              <a:rPr lang="en-US" altLang="zh-CN" sz="2000" i="1" dirty="0" smtClean="0">
                <a:solidFill>
                  <a:srgbClr val="000000"/>
                </a:solidFill>
                <a:latin typeface="Calibri" pitchFamily="34" charset="0"/>
                <a:sym typeface="Calibri" pitchFamily="34" charset="0"/>
              </a:rPr>
              <a:t>conditioner</a:t>
            </a:r>
            <a:r>
              <a:rPr lang="en-US" altLang="zh-CN" sz="2000" i="1" dirty="0">
                <a:solidFill>
                  <a:srgbClr val="000000"/>
                </a:solidFill>
                <a:latin typeface="Calibri" pitchFamily="34" charset="0"/>
                <a:sym typeface="Calibri" pitchFamily="34" charset="0"/>
              </a:rPr>
              <a:t>. And I’m afraid</a:t>
            </a:r>
            <a:r>
              <a:rPr lang="zh-CN" altLang="en-US" sz="2000" i="1" dirty="0">
                <a:solidFill>
                  <a:srgbClr val="000000"/>
                </a:solidFill>
                <a:latin typeface="Calibri" pitchFamily="34" charset="0"/>
                <a:sym typeface="Calibri" pitchFamily="34" charset="0"/>
              </a:rPr>
              <a:t> </a:t>
            </a:r>
            <a:r>
              <a:rPr lang="en-US" altLang="zh-CN" sz="2000" i="1" dirty="0">
                <a:solidFill>
                  <a:srgbClr val="000000"/>
                </a:solidFill>
                <a:latin typeface="Calibri" pitchFamily="34" charset="0"/>
                <a:sym typeface="Calibri" pitchFamily="34" charset="0"/>
              </a:rPr>
              <a:t>that the other </a:t>
            </a:r>
            <a:r>
              <a:rPr lang="en-US" altLang="zh-CN" sz="2000" i="1" dirty="0" smtClean="0">
                <a:solidFill>
                  <a:srgbClr val="000000"/>
                </a:solidFill>
                <a:latin typeface="Calibri" pitchFamily="34" charset="0"/>
                <a:sym typeface="Calibri" pitchFamily="34" charset="0"/>
              </a:rPr>
              <a:t>two roommates </a:t>
            </a:r>
            <a:r>
              <a:rPr lang="en-US" altLang="zh-CN" sz="2000" i="1" dirty="0">
                <a:solidFill>
                  <a:srgbClr val="000000"/>
                </a:solidFill>
                <a:latin typeface="Calibri" pitchFamily="34" charset="0"/>
                <a:sym typeface="Calibri" pitchFamily="34" charset="0"/>
              </a:rPr>
              <a:t>don’t need an</a:t>
            </a:r>
            <a:r>
              <a:rPr lang="zh-CN" altLang="en-US" sz="2000" i="1" dirty="0">
                <a:solidFill>
                  <a:srgbClr val="000000"/>
                </a:solidFill>
                <a:latin typeface="Calibri" pitchFamily="34" charset="0"/>
                <a:sym typeface="Calibri" pitchFamily="34" charset="0"/>
              </a:rPr>
              <a:t> </a:t>
            </a:r>
            <a:r>
              <a:rPr lang="en-US" altLang="zh-CN" sz="2000" i="1" dirty="0">
                <a:solidFill>
                  <a:srgbClr val="000000"/>
                </a:solidFill>
                <a:latin typeface="Calibri" pitchFamily="34" charset="0"/>
                <a:sym typeface="Calibri" pitchFamily="34" charset="0"/>
              </a:rPr>
              <a:t>air conditioner either</a:t>
            </a:r>
            <a:r>
              <a:rPr lang="en-US" altLang="zh-CN" sz="2000" i="1" dirty="0" smtClean="0">
                <a:solidFill>
                  <a:srgbClr val="000000"/>
                </a:solidFill>
                <a:latin typeface="Calibri" pitchFamily="34" charset="0"/>
                <a:sym typeface="Calibri" pitchFamily="34" charset="0"/>
              </a:rPr>
              <a:t>.</a:t>
            </a:r>
          </a:p>
          <a:p>
            <a:pPr>
              <a:buFont typeface="Arial" charset="0"/>
              <a:buNone/>
            </a:pPr>
            <a:r>
              <a:rPr lang="en-US" altLang="zh-CN" sz="2000" i="1" dirty="0" smtClean="0">
                <a:solidFill>
                  <a:srgbClr val="FF0000"/>
                </a:solidFill>
                <a:latin typeface="Calibri" pitchFamily="34" charset="0"/>
                <a:sym typeface="Calibri" pitchFamily="34" charset="0"/>
              </a:rPr>
              <a:t>A: I will talk to them later. One thing I’d like to say is that it is still very hot in September and October in this city. I believe that you’ll find that an air conditioner is essential at the beginning of next semester</a:t>
            </a:r>
            <a:r>
              <a:rPr lang="en-US" altLang="zh-CN" sz="2400" i="1" dirty="0" smtClean="0">
                <a:solidFill>
                  <a:srgbClr val="FF0000"/>
                </a:solidFill>
                <a:latin typeface="Calibri" pitchFamily="34" charset="0"/>
                <a:sym typeface="Calibri" pitchFamily="34" charset="0"/>
              </a:rPr>
              <a:t>.</a:t>
            </a:r>
            <a:endParaRPr lang="zh-CN" altLang="en-US" sz="2400" i="1" dirty="0">
              <a:solidFill>
                <a:srgbClr val="000000"/>
              </a:solidFill>
              <a:latin typeface="Calibri" pitchFamily="34" charset="0"/>
              <a:sym typeface="Calibri" pitchFamily="34" charset="0"/>
            </a:endParaRPr>
          </a:p>
        </p:txBody>
      </p:sp>
      <p:pic>
        <p:nvPicPr>
          <p:cNvPr id="6554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2710">
                                            <p:txEl>
                                              <p:pRg st="0" end="0"/>
                                            </p:txEl>
                                          </p:spTgt>
                                        </p:tgtEl>
                                        <p:attrNameLst>
                                          <p:attrName>style.visibility</p:attrName>
                                        </p:attrNameLst>
                                      </p:cBhvr>
                                      <p:to>
                                        <p:strVal val="visible"/>
                                      </p:to>
                                    </p:set>
                                    <p:animEffect transition="in" filter="slide(fromBottom)">
                                      <p:cBhvr>
                                        <p:cTn id="7" dur="500"/>
                                        <p:tgtEl>
                                          <p:spTgt spid="72710">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2710">
                                            <p:txEl>
                                              <p:pRg st="1" end="1"/>
                                            </p:txEl>
                                          </p:spTgt>
                                        </p:tgtEl>
                                        <p:attrNameLst>
                                          <p:attrName>style.visibility</p:attrName>
                                        </p:attrNameLst>
                                      </p:cBhvr>
                                      <p:to>
                                        <p:strVal val="visible"/>
                                      </p:to>
                                    </p:set>
                                    <p:animEffect transition="in" filter="slide(fromBottom)">
                                      <p:cBhvr>
                                        <p:cTn id="10" dur="500"/>
                                        <p:tgtEl>
                                          <p:spTgt spid="72710">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72710">
                                            <p:txEl>
                                              <p:pRg st="2" end="2"/>
                                            </p:txEl>
                                          </p:spTgt>
                                        </p:tgtEl>
                                        <p:attrNameLst>
                                          <p:attrName>style.visibility</p:attrName>
                                        </p:attrNameLst>
                                      </p:cBhvr>
                                      <p:to>
                                        <p:strVal val="visible"/>
                                      </p:to>
                                    </p:set>
                                    <p:animEffect transition="in" filter="slide(fromBottom)">
                                      <p:cBhvr>
                                        <p:cTn id="13" dur="500"/>
                                        <p:tgtEl>
                                          <p:spTgt spid="727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6563" name="TextBox 4"/>
          <p:cNvSpPr>
            <a:spLocks noChangeArrowheads="1"/>
          </p:cNvSpPr>
          <p:nvPr/>
        </p:nvSpPr>
        <p:spPr bwMode="auto">
          <a:xfrm>
            <a:off x="714375" y="121443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Group discussion</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2308225"/>
            <a:ext cx="8358187" cy="847725"/>
            <a:chOff x="0" y="0"/>
            <a:chExt cx="7072362" cy="846244"/>
          </a:xfrm>
        </p:grpSpPr>
        <p:sp>
          <p:nvSpPr>
            <p:cNvPr id="66570"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66571" name="TextBox 7"/>
            <p:cNvSpPr>
              <a:spLocks noChangeArrowheads="1"/>
            </p:cNvSpPr>
            <p:nvPr/>
          </p:nvSpPr>
          <p:spPr bwMode="auto">
            <a:xfrm>
              <a:off x="357190" y="15247"/>
              <a:ext cx="6715172" cy="830997"/>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Read the questions. Then listen to a woman talking about her avatar and answer the questions.</a:t>
              </a:r>
              <a:endParaRPr lang="en-US" altLang="zh-CN" sz="2400" dirty="0">
                <a:solidFill>
                  <a:srgbClr val="000000"/>
                </a:solidFill>
                <a:cs typeface="Arial" charset="0"/>
                <a:sym typeface="Arial" charset="0"/>
              </a:endParaRPr>
            </a:p>
          </p:txBody>
        </p:sp>
      </p:grpSp>
      <p:sp>
        <p:nvSpPr>
          <p:cNvPr id="66565" name="TextBox 8"/>
          <p:cNvSpPr>
            <a:spLocks noChangeArrowheads="1"/>
          </p:cNvSpPr>
          <p:nvPr/>
        </p:nvSpPr>
        <p:spPr bwMode="auto">
          <a:xfrm>
            <a:off x="725488" y="1785938"/>
            <a:ext cx="2489200"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000000"/>
                </a:solidFill>
                <a:latin typeface="Calibri" pitchFamily="34" charset="0"/>
                <a:sym typeface="Calibri" pitchFamily="34" charset="0"/>
              </a:rPr>
              <a:t>Get ideas</a:t>
            </a:r>
            <a:endParaRPr lang="zh-CN" altLang="en-US" sz="3000" b="1">
              <a:solidFill>
                <a:srgbClr val="000000"/>
              </a:solidFill>
              <a:latin typeface="Calibri" pitchFamily="34" charset="0"/>
              <a:sym typeface="宋体" pitchFamily="2" charset="-122"/>
            </a:endParaRPr>
          </a:p>
        </p:txBody>
      </p:sp>
      <p:sp>
        <p:nvSpPr>
          <p:cNvPr id="66566" name="TextBox 16"/>
          <p:cNvSpPr>
            <a:spLocks noChangeArrowheads="1"/>
          </p:cNvSpPr>
          <p:nvPr/>
        </p:nvSpPr>
        <p:spPr bwMode="auto">
          <a:xfrm>
            <a:off x="928688" y="857250"/>
            <a:ext cx="7000875" cy="923925"/>
          </a:xfrm>
          <a:prstGeom prst="rect">
            <a:avLst/>
          </a:prstGeom>
          <a:noFill/>
          <a:ln w="9525">
            <a:noFill/>
            <a:miter lim="800000"/>
            <a:headEnd/>
            <a:tailEnd/>
          </a:ln>
        </p:spPr>
        <p:txBody>
          <a:bodyPr>
            <a:spAutoFit/>
          </a:bodyPr>
          <a:lstStyle/>
          <a:p>
            <a:pPr>
              <a:buFont typeface="Arial" charset="0"/>
              <a:buNone/>
            </a:pPr>
            <a:endParaRPr lang="zh-CN" altLang="zh-CN">
              <a:solidFill>
                <a:srgbClr val="000000"/>
              </a:solidFill>
              <a:latin typeface="Calibri" pitchFamily="34" charset="0"/>
              <a:sym typeface="宋体" pitchFamily="2" charset="-122"/>
            </a:endParaRPr>
          </a:p>
          <a:p>
            <a:pPr>
              <a:buFont typeface="Arial" charset="0"/>
              <a:buNone/>
            </a:pPr>
            <a:endParaRPr lang="zh-CN" altLang="zh-CN">
              <a:solidFill>
                <a:srgbClr val="000000"/>
              </a:solidFill>
              <a:latin typeface="Calibri" pitchFamily="34" charset="0"/>
              <a:sym typeface="宋体" pitchFamily="2" charset="-122"/>
            </a:endParaRPr>
          </a:p>
          <a:p>
            <a:pPr>
              <a:buFont typeface="Arial" charset="0"/>
              <a:buNone/>
            </a:pPr>
            <a:endParaRPr lang="zh-CN" altLang="zh-CN">
              <a:solidFill>
                <a:srgbClr val="000000"/>
              </a:solidFill>
              <a:latin typeface="Calibri" pitchFamily="34" charset="0"/>
              <a:sym typeface="宋体" pitchFamily="2" charset="-122"/>
            </a:endParaRPr>
          </a:p>
        </p:txBody>
      </p:sp>
      <p:sp>
        <p:nvSpPr>
          <p:cNvPr id="61450" name="矩形 11"/>
          <p:cNvSpPr>
            <a:spLocks noChangeArrowheads="1"/>
          </p:cNvSpPr>
          <p:nvPr/>
        </p:nvSpPr>
        <p:spPr bwMode="auto">
          <a:xfrm>
            <a:off x="1182688" y="3214688"/>
            <a:ext cx="7318375" cy="3441700"/>
          </a:xfrm>
          <a:prstGeom prst="rect">
            <a:avLst/>
          </a:prstGeom>
          <a:noFill/>
          <a:ln w="9525">
            <a:noFill/>
            <a:miter lim="800000"/>
            <a:headEnd/>
            <a:tailEnd/>
          </a:ln>
        </p:spPr>
        <p:txBody>
          <a:bodyPr>
            <a:spAutoFit/>
          </a:bodyPr>
          <a:lstStyle/>
          <a:p>
            <a:pPr marL="179388" indent="-179388">
              <a:buFont typeface="Arial" pitchFamily="34" charset="0"/>
              <a:buNone/>
              <a:defRPr/>
            </a:pPr>
            <a:r>
              <a:rPr lang="en-US" sz="2400" dirty="0">
                <a:solidFill>
                  <a:srgbClr val="000000"/>
                </a:solidFill>
                <a:latin typeface="Calibri" pitchFamily="34" charset="0"/>
                <a:cs typeface="Calibri" pitchFamily="34" charset="0"/>
                <a:sym typeface="Calibri" pitchFamily="34" charset="0"/>
              </a:rPr>
              <a:t>1 Where did she hear about </a:t>
            </a:r>
            <a:r>
              <a:rPr lang="en-US" sz="2400" i="1" dirty="0">
                <a:solidFill>
                  <a:srgbClr val="000000"/>
                </a:solidFill>
                <a:latin typeface="Calibri" pitchFamily="34" charset="0"/>
                <a:cs typeface="Calibri" pitchFamily="34" charset="0"/>
                <a:sym typeface="Calibri" pitchFamily="34" charset="0"/>
              </a:rPr>
              <a:t>Second Life?</a:t>
            </a:r>
          </a:p>
          <a:p>
            <a:pPr marL="179388" indent="-179388">
              <a:buFont typeface="Arial" pitchFamily="34" charset="0"/>
              <a:buNone/>
              <a:defRPr/>
            </a:pPr>
            <a:endParaRPr lang="zh-CN" altLang="en-US" sz="2400" i="1" dirty="0">
              <a:solidFill>
                <a:srgbClr val="000000"/>
              </a:solidFill>
              <a:latin typeface="Calibri" pitchFamily="34" charset="0"/>
              <a:cs typeface="Calibri" pitchFamily="34" charset="0"/>
              <a:sym typeface="Calibri" pitchFamily="34" charset="0"/>
            </a:endParaRPr>
          </a:p>
          <a:p>
            <a:pPr marL="179388" indent="-179388">
              <a:lnSpc>
                <a:spcPts val="3100"/>
              </a:lnSpc>
              <a:spcBef>
                <a:spcPts val="1200"/>
              </a:spcBef>
              <a:buFont typeface="Arial" pitchFamily="34" charset="0"/>
              <a:buNone/>
              <a:defRPr/>
            </a:pPr>
            <a:r>
              <a:rPr lang="en-US" sz="2400" dirty="0">
                <a:solidFill>
                  <a:srgbClr val="000000"/>
                </a:solidFill>
                <a:latin typeface="Calibri" pitchFamily="34" charset="0"/>
                <a:cs typeface="Calibri" pitchFamily="34" charset="0"/>
                <a:sym typeface="Calibri" pitchFamily="34" charset="0"/>
              </a:rPr>
              <a:t>2 What did she change about her appearance? </a:t>
            </a:r>
            <a:endParaRPr lang="zh-CN" altLang="en-US" sz="2400" dirty="0">
              <a:solidFill>
                <a:srgbClr val="000000"/>
              </a:solidFill>
              <a:latin typeface="Calibri" pitchFamily="34" charset="0"/>
              <a:cs typeface="Calibri" pitchFamily="34" charset="0"/>
              <a:sym typeface="Calibri" pitchFamily="34" charset="0"/>
            </a:endParaRPr>
          </a:p>
          <a:p>
            <a:pPr marL="179388" indent="-455613">
              <a:lnSpc>
                <a:spcPts val="3100"/>
              </a:lnSpc>
              <a:buFont typeface="Arial" pitchFamily="34" charset="0"/>
              <a:buNone/>
              <a:defRPr/>
            </a:pPr>
            <a:r>
              <a:rPr lang="en-US" sz="2400" dirty="0">
                <a:solidFill>
                  <a:srgbClr val="000000"/>
                </a:solidFill>
                <a:latin typeface="Calibri" pitchFamily="34" charset="0"/>
                <a:cs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She didn’t change her appearance very much except her  hair color.</a:t>
            </a:r>
            <a:endParaRPr lang="zh-CN" altLang="en-US" sz="2400" i="1" dirty="0">
              <a:solidFill>
                <a:srgbClr val="FF0000"/>
              </a:solidFill>
              <a:latin typeface="Calibri" pitchFamily="34" charset="0"/>
              <a:cs typeface="Calibri" pitchFamily="34" charset="0"/>
              <a:sym typeface="Calibri" pitchFamily="34" charset="0"/>
            </a:endParaRPr>
          </a:p>
          <a:p>
            <a:pPr marL="179388" indent="-179388">
              <a:lnSpc>
                <a:spcPts val="2880"/>
              </a:lnSpc>
              <a:spcBef>
                <a:spcPts val="600"/>
              </a:spcBef>
              <a:buFont typeface="Arial" pitchFamily="34" charset="0"/>
              <a:buNone/>
              <a:defRPr/>
            </a:pPr>
            <a:r>
              <a:rPr lang="en-US" sz="2400" dirty="0">
                <a:solidFill>
                  <a:srgbClr val="000000"/>
                </a:solidFill>
                <a:latin typeface="Calibri" pitchFamily="34" charset="0"/>
                <a:cs typeface="Calibri" pitchFamily="34" charset="0"/>
                <a:sym typeface="Calibri" pitchFamily="34" charset="0"/>
              </a:rPr>
              <a:t>3 What job did she decide to do in </a:t>
            </a:r>
            <a:r>
              <a:rPr lang="en-US" sz="2400" i="1" dirty="0">
                <a:solidFill>
                  <a:srgbClr val="000000"/>
                </a:solidFill>
                <a:latin typeface="Calibri" pitchFamily="34" charset="0"/>
                <a:cs typeface="Calibri" pitchFamily="34" charset="0"/>
                <a:sym typeface="Calibri" pitchFamily="34" charset="0"/>
              </a:rPr>
              <a:t>Second Life?</a:t>
            </a:r>
            <a:endParaRPr lang="zh-CN" altLang="en-US" sz="2400" i="1" dirty="0">
              <a:solidFill>
                <a:srgbClr val="000000"/>
              </a:solidFill>
              <a:latin typeface="Calibri" pitchFamily="34" charset="0"/>
              <a:cs typeface="Calibri" pitchFamily="34" charset="0"/>
              <a:sym typeface="Calibri" pitchFamily="34" charset="0"/>
            </a:endParaRPr>
          </a:p>
          <a:p>
            <a:pPr marL="179388" indent="-179388">
              <a:buFont typeface="Arial" pitchFamily="34" charset="0"/>
              <a:buNone/>
              <a:defRPr/>
            </a:pPr>
            <a:r>
              <a:rPr lang="en-US" sz="2400" dirty="0">
                <a:solidFill>
                  <a:srgbClr val="000000"/>
                </a:solidFill>
                <a:latin typeface="Calibri" pitchFamily="34" charset="0"/>
                <a:cs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She decided to be a businesswoman in </a:t>
            </a:r>
            <a:r>
              <a:rPr lang="en-US" sz="2400" dirty="0">
                <a:solidFill>
                  <a:srgbClr val="FF0000"/>
                </a:solidFill>
                <a:latin typeface="Calibri" pitchFamily="34" charset="0"/>
                <a:cs typeface="Calibri" pitchFamily="34" charset="0"/>
                <a:sym typeface="Calibri" pitchFamily="34" charset="0"/>
              </a:rPr>
              <a:t>Second  Life</a:t>
            </a:r>
            <a:r>
              <a:rPr lang="en-US" sz="2400" i="1" dirty="0">
                <a:solidFill>
                  <a:srgbClr val="FF0000"/>
                </a:solidFill>
                <a:latin typeface="Calibri" pitchFamily="34" charset="0"/>
                <a:cs typeface="Calibri" pitchFamily="34" charset="0"/>
                <a:sym typeface="Calibri" pitchFamily="34" charset="0"/>
              </a:rPr>
              <a:t>.</a:t>
            </a:r>
            <a:endParaRPr lang="zh-CN" altLang="en-US" sz="2400" i="1" dirty="0">
              <a:solidFill>
                <a:srgbClr val="FF0000"/>
              </a:solidFill>
              <a:latin typeface="Calibri" pitchFamily="34" charset="0"/>
              <a:cs typeface="Calibri" pitchFamily="34" charset="0"/>
              <a:sym typeface="Calibri" pitchFamily="34" charset="0"/>
            </a:endParaRPr>
          </a:p>
          <a:p>
            <a:pPr marL="179388" indent="-179388">
              <a:buFont typeface="Arial" pitchFamily="34" charset="0"/>
              <a:buNone/>
              <a:defRPr/>
            </a:pPr>
            <a:endParaRPr lang="zh-CN" altLang="en-US" sz="2400" dirty="0">
              <a:solidFill>
                <a:srgbClr val="000000"/>
              </a:solidFill>
              <a:latin typeface="Calibri" pitchFamily="34" charset="0"/>
              <a:sym typeface="宋体" pitchFamily="2" charset="-122"/>
            </a:endParaRPr>
          </a:p>
        </p:txBody>
      </p:sp>
      <p:sp>
        <p:nvSpPr>
          <p:cNvPr id="70665" name="TextBox 10"/>
          <p:cNvSpPr txBox="1">
            <a:spLocks noChangeArrowheads="1"/>
          </p:cNvSpPr>
          <p:nvPr/>
        </p:nvSpPr>
        <p:spPr bwMode="auto">
          <a:xfrm>
            <a:off x="1357313" y="3643313"/>
            <a:ext cx="6715125" cy="461962"/>
          </a:xfrm>
          <a:prstGeom prst="rect">
            <a:avLst/>
          </a:prstGeom>
          <a:noFill/>
          <a:ln w="9525">
            <a:noFill/>
            <a:miter lim="800000"/>
            <a:headEnd/>
            <a:tailEnd/>
          </a:ln>
        </p:spPr>
        <p:txBody>
          <a:bodyPr>
            <a:spAutoFit/>
          </a:bodyPr>
          <a:lstStyle/>
          <a:p>
            <a:pPr>
              <a:buFont typeface="Arial" charset="0"/>
              <a:buNone/>
            </a:pPr>
            <a:r>
              <a:rPr lang="en-US" altLang="zh-CN" dirty="0">
                <a:solidFill>
                  <a:srgbClr val="000000"/>
                </a:solidFill>
                <a:latin typeface="Calibri" pitchFamily="34" charset="0"/>
                <a:sym typeface="Calibri" pitchFamily="34" charset="0"/>
              </a:rPr>
              <a:t> </a:t>
            </a:r>
            <a:r>
              <a:rPr lang="en-US" altLang="zh-CN" sz="2400" i="1" dirty="0">
                <a:solidFill>
                  <a:srgbClr val="FF0000"/>
                </a:solidFill>
                <a:latin typeface="Calibri" pitchFamily="34" charset="0"/>
                <a:sym typeface="Calibri" pitchFamily="34" charset="0"/>
              </a:rPr>
              <a:t>She heard about </a:t>
            </a:r>
            <a:r>
              <a:rPr lang="en-US" altLang="zh-CN" sz="2400" dirty="0">
                <a:solidFill>
                  <a:srgbClr val="FF0000"/>
                </a:solidFill>
                <a:latin typeface="Calibri" pitchFamily="34" charset="0"/>
                <a:sym typeface="Calibri" pitchFamily="34" charset="0"/>
              </a:rPr>
              <a:t>Second Life </a:t>
            </a:r>
            <a:r>
              <a:rPr lang="en-US" altLang="zh-CN" sz="2400" i="1" dirty="0">
                <a:solidFill>
                  <a:srgbClr val="FF0000"/>
                </a:solidFill>
                <a:latin typeface="Calibri" pitchFamily="34" charset="0"/>
                <a:sym typeface="Calibri" pitchFamily="34" charset="0"/>
              </a:rPr>
              <a:t>on BBC breakfast TV.</a:t>
            </a:r>
            <a:endParaRPr lang="zh-CN" altLang="en-US" sz="2400" i="1" dirty="0">
              <a:solidFill>
                <a:srgbClr val="FF0000"/>
              </a:solidFill>
              <a:latin typeface="Calibri" pitchFamily="34" charset="0"/>
              <a:sym typeface="Calibri" pitchFamily="34" charset="0"/>
            </a:endParaRPr>
          </a:p>
        </p:txBody>
      </p:sp>
      <p:pic>
        <p:nvPicPr>
          <p:cNvPr id="66569"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50">
                                            <p:txEl>
                                              <p:pRg st="0" end="0"/>
                                            </p:txEl>
                                          </p:spTgt>
                                        </p:tgtEl>
                                        <p:attrNameLst>
                                          <p:attrName>style.visibility</p:attrName>
                                        </p:attrNameLst>
                                      </p:cBhvr>
                                      <p:to>
                                        <p:strVal val="visible"/>
                                      </p:to>
                                    </p:set>
                                    <p:animEffect transition="in" filter="fade">
                                      <p:cBhvr>
                                        <p:cTn id="12" dur="2000"/>
                                        <p:tgtEl>
                                          <p:spTgt spid="6145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50">
                                            <p:txEl>
                                              <p:pRg st="2" end="2"/>
                                            </p:txEl>
                                          </p:spTgt>
                                        </p:tgtEl>
                                        <p:attrNameLst>
                                          <p:attrName>style.visibility</p:attrName>
                                        </p:attrNameLst>
                                      </p:cBhvr>
                                      <p:to>
                                        <p:strVal val="visible"/>
                                      </p:to>
                                    </p:set>
                                    <p:animEffect transition="in" filter="fade">
                                      <p:cBhvr>
                                        <p:cTn id="15" dur="2000"/>
                                        <p:tgtEl>
                                          <p:spTgt spid="6145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450">
                                            <p:txEl>
                                              <p:pRg st="4" end="4"/>
                                            </p:txEl>
                                          </p:spTgt>
                                        </p:tgtEl>
                                        <p:attrNameLst>
                                          <p:attrName>style.visibility</p:attrName>
                                        </p:attrNameLst>
                                      </p:cBhvr>
                                      <p:to>
                                        <p:strVal val="visible"/>
                                      </p:to>
                                    </p:set>
                                    <p:animEffect transition="in" filter="fade">
                                      <p:cBhvr>
                                        <p:cTn id="18" dur="2000"/>
                                        <p:tgtEl>
                                          <p:spTgt spid="6145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0665">
                                            <p:txEl>
                                              <p:pRg st="0" end="0"/>
                                            </p:txEl>
                                          </p:spTgt>
                                        </p:tgtEl>
                                        <p:attrNameLst>
                                          <p:attrName>style.visibility</p:attrName>
                                        </p:attrNameLst>
                                      </p:cBhvr>
                                      <p:to>
                                        <p:strVal val="visible"/>
                                      </p:to>
                                    </p:set>
                                    <p:animEffect transition="in" filter="slide(fromBottom)">
                                      <p:cBhvr>
                                        <p:cTn id="23" dur="500"/>
                                        <p:tgtEl>
                                          <p:spTgt spid="7066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61450">
                                            <p:txEl>
                                              <p:pRg st="3" end="3"/>
                                            </p:txEl>
                                          </p:spTgt>
                                        </p:tgtEl>
                                        <p:attrNameLst>
                                          <p:attrName>style.visibility</p:attrName>
                                        </p:attrNameLst>
                                      </p:cBhvr>
                                      <p:to>
                                        <p:strVal val="visible"/>
                                      </p:to>
                                    </p:set>
                                    <p:animEffect transition="in" filter="slide(fromBottom)">
                                      <p:cBhvr>
                                        <p:cTn id="28" dur="500"/>
                                        <p:tgtEl>
                                          <p:spTgt spid="6145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61450">
                                            <p:txEl>
                                              <p:pRg st="5" end="5"/>
                                            </p:txEl>
                                          </p:spTgt>
                                        </p:tgtEl>
                                        <p:attrNameLst>
                                          <p:attrName>style.visibility</p:attrName>
                                        </p:attrNameLst>
                                      </p:cBhvr>
                                      <p:to>
                                        <p:strVal val="visible"/>
                                      </p:to>
                                    </p:set>
                                    <p:animEffect transition="in" filter="slide(fromBottom)">
                                      <p:cBhvr>
                                        <p:cTn id="33" dur="500"/>
                                        <p:tgtEl>
                                          <p:spTgt spid="614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7587" name="TextBox 4"/>
          <p:cNvSpPr>
            <a:spLocks noChangeArrowheads="1"/>
          </p:cNvSpPr>
          <p:nvPr/>
        </p:nvSpPr>
        <p:spPr bwMode="auto">
          <a:xfrm>
            <a:off x="714375" y="121443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Group discussion</a:t>
            </a:r>
            <a:endParaRPr lang="zh-CN" altLang="en-US" sz="3200" b="1" u="sng">
              <a:solidFill>
                <a:srgbClr val="31859B"/>
              </a:solidFill>
              <a:latin typeface="Calibri" pitchFamily="34" charset="0"/>
              <a:sym typeface="宋体" pitchFamily="2" charset="-122"/>
            </a:endParaRPr>
          </a:p>
        </p:txBody>
      </p:sp>
      <p:grpSp>
        <p:nvGrpSpPr>
          <p:cNvPr id="67588" name="组合 26"/>
          <p:cNvGrpSpPr>
            <a:grpSpLocks/>
          </p:cNvGrpSpPr>
          <p:nvPr/>
        </p:nvGrpSpPr>
        <p:grpSpPr bwMode="auto">
          <a:xfrm>
            <a:off x="785813" y="2308225"/>
            <a:ext cx="8358187" cy="847725"/>
            <a:chOff x="0" y="0"/>
            <a:chExt cx="7072362" cy="846244"/>
          </a:xfrm>
        </p:grpSpPr>
        <p:sp>
          <p:nvSpPr>
            <p:cNvPr id="67593"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67594" name="TextBox 7"/>
            <p:cNvSpPr>
              <a:spLocks noChangeArrowheads="1"/>
            </p:cNvSpPr>
            <p:nvPr/>
          </p:nvSpPr>
          <p:spPr bwMode="auto">
            <a:xfrm>
              <a:off x="357190" y="15247"/>
              <a:ext cx="6715172"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Read the questions. Then listen to a woman talking about her avatar and answer the questions.</a:t>
              </a:r>
              <a:endParaRPr lang="en-US" altLang="zh-CN" sz="2400">
                <a:solidFill>
                  <a:srgbClr val="000000"/>
                </a:solidFill>
                <a:cs typeface="Arial" charset="0"/>
                <a:sym typeface="Arial" charset="0"/>
              </a:endParaRPr>
            </a:p>
          </p:txBody>
        </p:sp>
      </p:grpSp>
      <p:sp>
        <p:nvSpPr>
          <p:cNvPr id="67589" name="TextBox 8"/>
          <p:cNvSpPr>
            <a:spLocks noChangeArrowheads="1"/>
          </p:cNvSpPr>
          <p:nvPr/>
        </p:nvSpPr>
        <p:spPr bwMode="auto">
          <a:xfrm>
            <a:off x="725488" y="1785938"/>
            <a:ext cx="2489200"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000000"/>
                </a:solidFill>
                <a:latin typeface="Calibri" pitchFamily="34" charset="0"/>
                <a:sym typeface="Calibri" pitchFamily="34" charset="0"/>
              </a:rPr>
              <a:t>Get ideas</a:t>
            </a:r>
            <a:endParaRPr lang="zh-CN" altLang="en-US" sz="3000" b="1">
              <a:solidFill>
                <a:srgbClr val="000000"/>
              </a:solidFill>
              <a:latin typeface="Calibri" pitchFamily="34" charset="0"/>
              <a:sym typeface="宋体" pitchFamily="2" charset="-122"/>
            </a:endParaRPr>
          </a:p>
        </p:txBody>
      </p:sp>
      <p:sp>
        <p:nvSpPr>
          <p:cNvPr id="67590" name="TextBox 16"/>
          <p:cNvSpPr>
            <a:spLocks noChangeArrowheads="1"/>
          </p:cNvSpPr>
          <p:nvPr/>
        </p:nvSpPr>
        <p:spPr bwMode="auto">
          <a:xfrm>
            <a:off x="928688" y="857250"/>
            <a:ext cx="7000875" cy="923925"/>
          </a:xfrm>
          <a:prstGeom prst="rect">
            <a:avLst/>
          </a:prstGeom>
          <a:noFill/>
          <a:ln w="9525">
            <a:noFill/>
            <a:miter lim="800000"/>
            <a:headEnd/>
            <a:tailEnd/>
          </a:ln>
        </p:spPr>
        <p:txBody>
          <a:bodyPr>
            <a:spAutoFit/>
          </a:bodyPr>
          <a:lstStyle/>
          <a:p>
            <a:pPr>
              <a:buFont typeface="Arial" charset="0"/>
              <a:buNone/>
            </a:pPr>
            <a:endParaRPr lang="zh-CN" altLang="zh-CN">
              <a:solidFill>
                <a:srgbClr val="000000"/>
              </a:solidFill>
              <a:latin typeface="Calibri" pitchFamily="34" charset="0"/>
              <a:sym typeface="宋体" pitchFamily="2" charset="-122"/>
            </a:endParaRPr>
          </a:p>
          <a:p>
            <a:pPr>
              <a:buFont typeface="Arial" charset="0"/>
              <a:buNone/>
            </a:pPr>
            <a:endParaRPr lang="zh-CN" altLang="zh-CN">
              <a:solidFill>
                <a:srgbClr val="000000"/>
              </a:solidFill>
              <a:latin typeface="Calibri" pitchFamily="34" charset="0"/>
              <a:sym typeface="宋体" pitchFamily="2" charset="-122"/>
            </a:endParaRPr>
          </a:p>
          <a:p>
            <a:pPr>
              <a:buFont typeface="Arial" charset="0"/>
              <a:buNone/>
            </a:pPr>
            <a:endParaRPr lang="zh-CN" altLang="zh-CN">
              <a:solidFill>
                <a:srgbClr val="000000"/>
              </a:solidFill>
              <a:latin typeface="Calibri" pitchFamily="34" charset="0"/>
              <a:sym typeface="宋体" pitchFamily="2" charset="-122"/>
            </a:endParaRPr>
          </a:p>
        </p:txBody>
      </p:sp>
      <p:sp>
        <p:nvSpPr>
          <p:cNvPr id="62474" name="矩形 11"/>
          <p:cNvSpPr>
            <a:spLocks noChangeArrowheads="1"/>
          </p:cNvSpPr>
          <p:nvPr/>
        </p:nvSpPr>
        <p:spPr bwMode="auto">
          <a:xfrm>
            <a:off x="973138" y="3216275"/>
            <a:ext cx="7416800" cy="2462213"/>
          </a:xfrm>
          <a:prstGeom prst="rect">
            <a:avLst/>
          </a:prstGeom>
          <a:noFill/>
          <a:ln w="9525">
            <a:noFill/>
            <a:miter lim="800000"/>
            <a:headEnd/>
            <a:tailEnd/>
          </a:ln>
        </p:spPr>
        <p:txBody>
          <a:bodyPr>
            <a:spAutoFit/>
          </a:bodyPr>
          <a:lstStyle/>
          <a:p>
            <a:pPr marL="179388">
              <a:buFont typeface="Arial" pitchFamily="34" charset="0"/>
              <a:buNone/>
              <a:defRPr/>
            </a:pPr>
            <a:r>
              <a:rPr lang="en-US" sz="2400" dirty="0">
                <a:solidFill>
                  <a:srgbClr val="000000"/>
                </a:solidFill>
                <a:latin typeface="Calibri" pitchFamily="34" charset="0"/>
                <a:cs typeface="Calibri" pitchFamily="34" charset="0"/>
                <a:sym typeface="Calibri" pitchFamily="34" charset="0"/>
              </a:rPr>
              <a:t>4 What is the “one thing that hasn’t changed” for her in</a:t>
            </a:r>
          </a:p>
          <a:p>
            <a:pPr marL="179388">
              <a:buFont typeface="Arial" pitchFamily="34" charset="0"/>
              <a:buNone/>
              <a:defRPr/>
            </a:pPr>
            <a:r>
              <a:rPr lang="zh-CN" altLang="en-US" sz="2400" dirty="0">
                <a:solidFill>
                  <a:srgbClr val="000000"/>
                </a:solidFill>
                <a:latin typeface="Calibri" pitchFamily="34" charset="0"/>
                <a:sym typeface="Calibri" pitchFamily="34" charset="0"/>
              </a:rPr>
              <a:t>   </a:t>
            </a:r>
            <a:r>
              <a:rPr lang="en-US" sz="2400" dirty="0">
                <a:solidFill>
                  <a:srgbClr val="000000"/>
                </a:solidFill>
                <a:latin typeface="Calibri" pitchFamily="34" charset="0"/>
                <a:cs typeface="Calibri" pitchFamily="34" charset="0"/>
                <a:sym typeface="Calibri" pitchFamily="34" charset="0"/>
              </a:rPr>
              <a:t> </a:t>
            </a:r>
            <a:r>
              <a:rPr lang="en-US" sz="2400" i="1" dirty="0">
                <a:solidFill>
                  <a:srgbClr val="000000"/>
                </a:solidFill>
                <a:latin typeface="Calibri" pitchFamily="34" charset="0"/>
                <a:cs typeface="Calibri" pitchFamily="34" charset="0"/>
                <a:sym typeface="Calibri" pitchFamily="34" charset="0"/>
              </a:rPr>
              <a:t>Second Life?</a:t>
            </a:r>
            <a:r>
              <a:rPr lang="en-US" sz="2400" dirty="0">
                <a:solidFill>
                  <a:srgbClr val="000000"/>
                </a:solidFill>
                <a:latin typeface="Calibri" pitchFamily="34" charset="0"/>
                <a:cs typeface="Calibri" pitchFamily="34" charset="0"/>
                <a:sym typeface="Calibri" pitchFamily="34" charset="0"/>
              </a:rPr>
              <a:t> </a:t>
            </a:r>
            <a:endParaRPr lang="zh-CN" altLang="en-US" sz="2400" dirty="0">
              <a:solidFill>
                <a:srgbClr val="000000"/>
              </a:solidFill>
              <a:latin typeface="Calibri" pitchFamily="34" charset="0"/>
              <a:cs typeface="Calibri" pitchFamily="34" charset="0"/>
              <a:sym typeface="Calibri" pitchFamily="34" charset="0"/>
            </a:endParaRPr>
          </a:p>
          <a:p>
            <a:pPr marL="179388">
              <a:buFont typeface="Arial" pitchFamily="34" charset="0"/>
              <a:buNone/>
              <a:defRPr/>
            </a:pPr>
            <a:r>
              <a:rPr lang="en-US" sz="2400" dirty="0">
                <a:solidFill>
                  <a:srgbClr val="000000"/>
                </a:solidFill>
                <a:latin typeface="Calibri" pitchFamily="34" charset="0"/>
                <a:cs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Her personality is the one thing that hasn’t changed.</a:t>
            </a:r>
            <a:endParaRPr lang="en-US" sz="2400" dirty="0">
              <a:solidFill>
                <a:srgbClr val="000000"/>
              </a:solidFill>
              <a:latin typeface="Calibri" pitchFamily="34" charset="0"/>
              <a:cs typeface="Calibri" pitchFamily="34" charset="0"/>
              <a:sym typeface="Calibri" pitchFamily="34" charset="0"/>
            </a:endParaRPr>
          </a:p>
          <a:p>
            <a:pPr marL="179388">
              <a:spcBef>
                <a:spcPts val="1200"/>
              </a:spcBef>
              <a:buFont typeface="Arial" pitchFamily="34" charset="0"/>
              <a:buNone/>
              <a:defRPr/>
            </a:pPr>
            <a:r>
              <a:rPr lang="en-US" sz="2400" dirty="0">
                <a:solidFill>
                  <a:srgbClr val="000000"/>
                </a:solidFill>
                <a:latin typeface="Calibri" pitchFamily="34" charset="0"/>
                <a:cs typeface="Calibri" pitchFamily="34" charset="0"/>
                <a:sym typeface="Calibri" pitchFamily="34" charset="0"/>
              </a:rPr>
              <a:t>5 What type of buildings does she talk about?</a:t>
            </a:r>
            <a:endParaRPr lang="zh-CN" altLang="en-US" sz="2400" dirty="0">
              <a:solidFill>
                <a:srgbClr val="000000"/>
              </a:solidFill>
              <a:latin typeface="Calibri" pitchFamily="34" charset="0"/>
              <a:cs typeface="Calibri" pitchFamily="34" charset="0"/>
              <a:sym typeface="Calibri" pitchFamily="34" charset="0"/>
            </a:endParaRPr>
          </a:p>
          <a:p>
            <a:pPr marL="179388" indent="-455613">
              <a:buFont typeface="Arial" pitchFamily="34" charset="0"/>
              <a:buNone/>
              <a:defRPr/>
            </a:pPr>
            <a:r>
              <a:rPr lang="en-US" sz="2400" i="1" dirty="0">
                <a:solidFill>
                  <a:srgbClr val="FF0000"/>
                </a:solidFill>
                <a:latin typeface="Calibri" pitchFamily="34" charset="0"/>
                <a:cs typeface="Calibri" pitchFamily="34" charset="0"/>
                <a:sym typeface="Calibri" pitchFamily="34" charset="0"/>
              </a:rPr>
              <a:t>    </a:t>
            </a:r>
            <a:r>
              <a:rPr lang="zh-CN" altLang="en-US" sz="2400" i="1" dirty="0">
                <a:solidFill>
                  <a:srgbClr val="FF0000"/>
                </a:solidFill>
                <a:latin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It’s a shop. You can set up and pay for the building</a:t>
            </a:r>
            <a:r>
              <a:rPr lang="zh-CN" altLang="en-US" sz="2400" i="1" dirty="0">
                <a:solidFill>
                  <a:srgbClr val="FF0000"/>
                </a:solidFill>
                <a:latin typeface="Calibri" pitchFamily="34" charset="0"/>
                <a:sym typeface="Calibri" pitchFamily="34" charset="0"/>
              </a:rPr>
              <a:t>.</a:t>
            </a:r>
          </a:p>
          <a:p>
            <a:pPr marL="179388" indent="-455613">
              <a:buFont typeface="Arial" pitchFamily="34" charset="0"/>
              <a:buNone/>
              <a:defRPr/>
            </a:pPr>
            <a:r>
              <a:rPr lang="zh-CN" altLang="en-US" sz="2400" i="1" dirty="0">
                <a:solidFill>
                  <a:srgbClr val="FF0000"/>
                </a:solidFill>
                <a:latin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Then you</a:t>
            </a:r>
            <a:r>
              <a:rPr lang="zh-CN" altLang="en-US" sz="2400" i="1" dirty="0">
                <a:solidFill>
                  <a:srgbClr val="FF0000"/>
                </a:solidFill>
                <a:latin typeface="Calibri" pitchFamily="34" charset="0"/>
                <a:sym typeface="Calibri" pitchFamily="34" charset="0"/>
              </a:rPr>
              <a:t> </a:t>
            </a:r>
            <a:r>
              <a:rPr lang="en-US" sz="2400" i="1" dirty="0">
                <a:solidFill>
                  <a:srgbClr val="FF0000"/>
                </a:solidFill>
                <a:latin typeface="Calibri" pitchFamily="34" charset="0"/>
                <a:cs typeface="Calibri" pitchFamily="34" charset="0"/>
                <a:sym typeface="Calibri" pitchFamily="34" charset="0"/>
              </a:rPr>
              <a:t>can work in it as a businesswoman.</a:t>
            </a:r>
            <a:endParaRPr lang="zh-CN" altLang="en-US" sz="2400" dirty="0">
              <a:solidFill>
                <a:srgbClr val="000000"/>
              </a:solidFill>
              <a:latin typeface="Calibri" pitchFamily="34" charset="0"/>
              <a:sym typeface="宋体" pitchFamily="2" charset="-122"/>
            </a:endParaRPr>
          </a:p>
        </p:txBody>
      </p:sp>
      <p:pic>
        <p:nvPicPr>
          <p:cNvPr id="6759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74">
                                            <p:txEl>
                                              <p:pRg st="0" end="0"/>
                                            </p:txEl>
                                          </p:spTgt>
                                        </p:tgtEl>
                                        <p:attrNameLst>
                                          <p:attrName>style.visibility</p:attrName>
                                        </p:attrNameLst>
                                      </p:cBhvr>
                                      <p:to>
                                        <p:strVal val="visible"/>
                                      </p:to>
                                    </p:set>
                                    <p:animEffect transition="in" filter="fade">
                                      <p:cBhvr>
                                        <p:cTn id="7" dur="2000"/>
                                        <p:tgtEl>
                                          <p:spTgt spid="624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474">
                                            <p:txEl>
                                              <p:pRg st="1" end="1"/>
                                            </p:txEl>
                                          </p:spTgt>
                                        </p:tgtEl>
                                        <p:attrNameLst>
                                          <p:attrName>style.visibility</p:attrName>
                                        </p:attrNameLst>
                                      </p:cBhvr>
                                      <p:to>
                                        <p:strVal val="visible"/>
                                      </p:to>
                                    </p:set>
                                    <p:animEffect transition="in" filter="fade">
                                      <p:cBhvr>
                                        <p:cTn id="10" dur="2000"/>
                                        <p:tgtEl>
                                          <p:spTgt spid="624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474">
                                            <p:txEl>
                                              <p:pRg st="3" end="3"/>
                                            </p:txEl>
                                          </p:spTgt>
                                        </p:tgtEl>
                                        <p:attrNameLst>
                                          <p:attrName>style.visibility</p:attrName>
                                        </p:attrNameLst>
                                      </p:cBhvr>
                                      <p:to>
                                        <p:strVal val="visible"/>
                                      </p:to>
                                    </p:set>
                                    <p:animEffect transition="in" filter="fade">
                                      <p:cBhvr>
                                        <p:cTn id="13" dur="2000"/>
                                        <p:tgtEl>
                                          <p:spTgt spid="6247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2474">
                                            <p:txEl>
                                              <p:pRg st="2" end="2"/>
                                            </p:txEl>
                                          </p:spTgt>
                                        </p:tgtEl>
                                        <p:attrNameLst>
                                          <p:attrName>style.visibility</p:attrName>
                                        </p:attrNameLst>
                                      </p:cBhvr>
                                      <p:to>
                                        <p:strVal val="visible"/>
                                      </p:to>
                                    </p:set>
                                    <p:animEffect transition="in" filter="slide(fromBottom)">
                                      <p:cBhvr>
                                        <p:cTn id="18" dur="500"/>
                                        <p:tgtEl>
                                          <p:spTgt spid="6247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2474">
                                            <p:txEl>
                                              <p:pRg st="4" end="4"/>
                                            </p:txEl>
                                          </p:spTgt>
                                        </p:tgtEl>
                                        <p:attrNameLst>
                                          <p:attrName>style.visibility</p:attrName>
                                        </p:attrNameLst>
                                      </p:cBhvr>
                                      <p:to>
                                        <p:strVal val="visible"/>
                                      </p:to>
                                    </p:set>
                                    <p:animEffect transition="in" filter="slide(fromBottom)">
                                      <p:cBhvr>
                                        <p:cTn id="23" dur="500"/>
                                        <p:tgtEl>
                                          <p:spTgt spid="62474">
                                            <p:txEl>
                                              <p:pRg st="4" end="4"/>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62474">
                                            <p:txEl>
                                              <p:pRg st="5" end="5"/>
                                            </p:txEl>
                                          </p:spTgt>
                                        </p:tgtEl>
                                        <p:attrNameLst>
                                          <p:attrName>style.visibility</p:attrName>
                                        </p:attrNameLst>
                                      </p:cBhvr>
                                      <p:to>
                                        <p:strVal val="visible"/>
                                      </p:to>
                                    </p:set>
                                    <p:animEffect transition="in" filter="slide(fromBottom)">
                                      <p:cBhvr>
                                        <p:cTn id="26" dur="500"/>
                                        <p:tgtEl>
                                          <p:spTgt spid="62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8611" name="TextBox 4"/>
          <p:cNvSpPr>
            <a:spLocks noChangeArrowheads="1"/>
          </p:cNvSpPr>
          <p:nvPr/>
        </p:nvSpPr>
        <p:spPr bwMode="auto">
          <a:xfrm>
            <a:off x="714375" y="121443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Group discussion</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2308225"/>
            <a:ext cx="8358187" cy="847725"/>
            <a:chOff x="0" y="0"/>
            <a:chExt cx="8358214" cy="846244"/>
          </a:xfrm>
        </p:grpSpPr>
        <p:sp>
          <p:nvSpPr>
            <p:cNvPr id="68624" name="矩形 6"/>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68625" name="TextBox 7"/>
            <p:cNvSpPr>
              <a:spLocks noChangeArrowheads="1"/>
            </p:cNvSpPr>
            <p:nvPr/>
          </p:nvSpPr>
          <p:spPr bwMode="auto">
            <a:xfrm>
              <a:off x="357190" y="15247"/>
              <a:ext cx="8001024" cy="830997"/>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cs typeface="Arial" charset="0"/>
                  <a:sym typeface="Calibri" pitchFamily="34" charset="0"/>
                </a:rPr>
                <a:t>Read the expressions. Then listen to the talk again and check (✔) the expressions you hear.</a:t>
              </a:r>
              <a:endParaRPr lang="en-US" altLang="zh-CN" sz="2400">
                <a:solidFill>
                  <a:srgbClr val="000000"/>
                </a:solidFill>
                <a:cs typeface="Arial" charset="0"/>
                <a:sym typeface="Arial" charset="0"/>
              </a:endParaRPr>
            </a:p>
          </p:txBody>
        </p:sp>
      </p:grpSp>
      <p:sp>
        <p:nvSpPr>
          <p:cNvPr id="68613" name="TextBox 8"/>
          <p:cNvSpPr>
            <a:spLocks noChangeArrowheads="1"/>
          </p:cNvSpPr>
          <p:nvPr/>
        </p:nvSpPr>
        <p:spPr bwMode="auto">
          <a:xfrm>
            <a:off x="725488" y="1785938"/>
            <a:ext cx="2489200"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000000"/>
                </a:solidFill>
                <a:latin typeface="Calibri" pitchFamily="34" charset="0"/>
                <a:sym typeface="Calibri" pitchFamily="34" charset="0"/>
              </a:rPr>
              <a:t>Get ideas</a:t>
            </a:r>
            <a:endParaRPr lang="zh-CN" altLang="en-US" sz="3000" b="1">
              <a:solidFill>
                <a:srgbClr val="000000"/>
              </a:solidFill>
              <a:latin typeface="Calibri" pitchFamily="34" charset="0"/>
              <a:sym typeface="宋体" pitchFamily="2" charset="-122"/>
            </a:endParaRPr>
          </a:p>
        </p:txBody>
      </p:sp>
      <p:sp>
        <p:nvSpPr>
          <p:cNvPr id="68614" name="TextBox 16"/>
          <p:cNvSpPr>
            <a:spLocks noChangeArrowheads="1"/>
          </p:cNvSpPr>
          <p:nvPr/>
        </p:nvSpPr>
        <p:spPr bwMode="auto">
          <a:xfrm>
            <a:off x="928688" y="857250"/>
            <a:ext cx="7000875" cy="923925"/>
          </a:xfrm>
          <a:prstGeom prst="rect">
            <a:avLst/>
          </a:prstGeom>
          <a:noFill/>
          <a:ln w="9525">
            <a:noFill/>
            <a:miter lim="800000"/>
            <a:headEnd/>
            <a:tailEnd/>
          </a:ln>
        </p:spPr>
        <p:txBody>
          <a:bodyPr>
            <a:spAutoFit/>
          </a:bodyPr>
          <a:lstStyle/>
          <a:p>
            <a:pPr>
              <a:buFont typeface="Arial" charset="0"/>
              <a:buNone/>
            </a:pPr>
            <a:endParaRPr lang="zh-CN" altLang="zh-CN">
              <a:solidFill>
                <a:srgbClr val="000000"/>
              </a:solidFill>
              <a:latin typeface="Calibri" pitchFamily="34" charset="0"/>
              <a:sym typeface="宋体" pitchFamily="2" charset="-122"/>
            </a:endParaRPr>
          </a:p>
          <a:p>
            <a:pPr>
              <a:buFont typeface="Arial" charset="0"/>
              <a:buNone/>
            </a:pPr>
            <a:endParaRPr lang="zh-CN" altLang="zh-CN">
              <a:solidFill>
                <a:srgbClr val="000000"/>
              </a:solidFill>
              <a:latin typeface="Calibri" pitchFamily="34" charset="0"/>
              <a:sym typeface="宋体" pitchFamily="2" charset="-122"/>
            </a:endParaRPr>
          </a:p>
          <a:p>
            <a:pPr>
              <a:buFont typeface="Arial" charset="0"/>
              <a:buNone/>
            </a:pPr>
            <a:endParaRPr lang="zh-CN" altLang="zh-CN">
              <a:solidFill>
                <a:srgbClr val="000000"/>
              </a:solidFill>
              <a:latin typeface="Calibri" pitchFamily="34" charset="0"/>
              <a:sym typeface="宋体" pitchFamily="2" charset="-122"/>
            </a:endParaRPr>
          </a:p>
        </p:txBody>
      </p:sp>
      <p:sp>
        <p:nvSpPr>
          <p:cNvPr id="63498" name="矩形 11"/>
          <p:cNvSpPr>
            <a:spLocks noChangeArrowheads="1"/>
          </p:cNvSpPr>
          <p:nvPr/>
        </p:nvSpPr>
        <p:spPr bwMode="auto">
          <a:xfrm>
            <a:off x="1214438" y="3214688"/>
            <a:ext cx="7572375" cy="2678112"/>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latin typeface="Calibri" pitchFamily="34" charset="0"/>
                <a:sym typeface="Calibri" pitchFamily="34" charset="0"/>
              </a:rPr>
              <a:t>☐ 1 (You can) create a different version of yourself.</a:t>
            </a:r>
            <a:endParaRPr lang="zh-CN" altLang="en-US" sz="2400">
              <a:solidFill>
                <a:srgbClr val="000000"/>
              </a:solidFill>
              <a:latin typeface="Calibri" pitchFamily="34" charset="0"/>
              <a:sym typeface="Calibri" pitchFamily="34" charset="0"/>
            </a:endParaRPr>
          </a:p>
          <a:p>
            <a:pPr>
              <a:buFont typeface="Arial" charset="0"/>
              <a:buNone/>
            </a:pPr>
            <a:r>
              <a:rPr lang="en-US" altLang="zh-CN" sz="2400">
                <a:solidFill>
                  <a:srgbClr val="000000"/>
                </a:solidFill>
                <a:latin typeface="Calibri" pitchFamily="34" charset="0"/>
                <a:sym typeface="Calibri" pitchFamily="34" charset="0"/>
              </a:rPr>
              <a:t>☐ 2 I reinvented myself as ...</a:t>
            </a:r>
            <a:endParaRPr lang="zh-CN" altLang="en-US" sz="2400">
              <a:solidFill>
                <a:srgbClr val="000000"/>
              </a:solidFill>
              <a:latin typeface="Calibri" pitchFamily="34" charset="0"/>
              <a:sym typeface="Calibri" pitchFamily="34" charset="0"/>
            </a:endParaRPr>
          </a:p>
          <a:p>
            <a:pPr>
              <a:buFont typeface="Arial" charset="0"/>
              <a:buNone/>
            </a:pPr>
            <a:r>
              <a:rPr lang="en-US" altLang="zh-CN" sz="2400">
                <a:solidFill>
                  <a:srgbClr val="000000"/>
                </a:solidFill>
                <a:latin typeface="Calibri" pitchFamily="34" charset="0"/>
                <a:sym typeface="Calibri" pitchFamily="34" charset="0"/>
              </a:rPr>
              <a:t>☐ 3 I created a new image of myself.</a:t>
            </a:r>
            <a:endParaRPr lang="zh-CN" altLang="en-US" sz="2400">
              <a:solidFill>
                <a:srgbClr val="000000"/>
              </a:solidFill>
              <a:latin typeface="Calibri" pitchFamily="34" charset="0"/>
              <a:sym typeface="Calibri" pitchFamily="34" charset="0"/>
            </a:endParaRPr>
          </a:p>
          <a:p>
            <a:pPr>
              <a:buFont typeface="Arial" charset="0"/>
              <a:buNone/>
            </a:pPr>
            <a:r>
              <a:rPr lang="en-US" altLang="zh-CN" sz="2400">
                <a:solidFill>
                  <a:srgbClr val="000000"/>
                </a:solidFill>
                <a:latin typeface="Calibri" pitchFamily="34" charset="0"/>
                <a:sym typeface="Calibri" pitchFamily="34" charset="0"/>
              </a:rPr>
              <a:t>☐ 4 I didn’t change my appearance that much.</a:t>
            </a:r>
            <a:endParaRPr lang="zh-CN" altLang="en-US" sz="2400">
              <a:solidFill>
                <a:srgbClr val="000000"/>
              </a:solidFill>
              <a:latin typeface="Calibri" pitchFamily="34" charset="0"/>
              <a:sym typeface="Calibri" pitchFamily="34" charset="0"/>
            </a:endParaRPr>
          </a:p>
          <a:p>
            <a:pPr>
              <a:buFont typeface="Arial" charset="0"/>
              <a:buNone/>
            </a:pPr>
            <a:r>
              <a:rPr lang="en-US" altLang="zh-CN" sz="2400">
                <a:solidFill>
                  <a:srgbClr val="000000"/>
                </a:solidFill>
                <a:latin typeface="Calibri" pitchFamily="34" charset="0"/>
                <a:sym typeface="Calibri" pitchFamily="34" charset="0"/>
              </a:rPr>
              <a:t>☐ 5 One thing I decided to alter was ...</a:t>
            </a:r>
            <a:endParaRPr lang="zh-CN" altLang="en-US" sz="2400">
              <a:solidFill>
                <a:srgbClr val="000000"/>
              </a:solidFill>
              <a:latin typeface="Calibri" pitchFamily="34" charset="0"/>
              <a:sym typeface="Calibri" pitchFamily="34" charset="0"/>
            </a:endParaRPr>
          </a:p>
          <a:p>
            <a:pPr>
              <a:buFont typeface="Arial" charset="0"/>
              <a:buNone/>
            </a:pPr>
            <a:r>
              <a:rPr lang="en-US" altLang="zh-CN" sz="2400">
                <a:solidFill>
                  <a:srgbClr val="000000"/>
                </a:solidFill>
                <a:latin typeface="Calibri" pitchFamily="34" charset="0"/>
                <a:sym typeface="Calibri" pitchFamily="34" charset="0"/>
              </a:rPr>
              <a:t>☐ 6 One thing that hasn’t changed is ...</a:t>
            </a:r>
            <a:endParaRPr lang="zh-CN" altLang="en-US" sz="2400">
              <a:solidFill>
                <a:srgbClr val="000000"/>
              </a:solidFill>
              <a:latin typeface="Calibri" pitchFamily="34" charset="0"/>
              <a:sym typeface="Calibri" pitchFamily="34" charset="0"/>
            </a:endParaRPr>
          </a:p>
          <a:p>
            <a:pPr>
              <a:buFont typeface="Arial" charset="0"/>
              <a:buNone/>
            </a:pPr>
            <a:r>
              <a:rPr lang="en-US" altLang="zh-CN" sz="2400">
                <a:solidFill>
                  <a:srgbClr val="000000"/>
                </a:solidFill>
                <a:latin typeface="Calibri" pitchFamily="34" charset="0"/>
                <a:sym typeface="Calibri" pitchFamily="34" charset="0"/>
              </a:rPr>
              <a:t>☐ 7 My avatar is based on …</a:t>
            </a:r>
            <a:endParaRPr lang="zh-CN" altLang="en-US" sz="2400">
              <a:solidFill>
                <a:srgbClr val="000000"/>
              </a:solidFill>
              <a:latin typeface="Calibri" pitchFamily="34" charset="0"/>
              <a:sym typeface="宋体" pitchFamily="2" charset="-122"/>
            </a:endParaRPr>
          </a:p>
        </p:txBody>
      </p:sp>
      <p:sp>
        <p:nvSpPr>
          <p:cNvPr id="11" name="TextBox 10"/>
          <p:cNvSpPr txBox="1">
            <a:spLocks noChangeArrowheads="1"/>
          </p:cNvSpPr>
          <p:nvPr/>
        </p:nvSpPr>
        <p:spPr bwMode="auto">
          <a:xfrm flipH="1">
            <a:off x="1285875" y="3273425"/>
            <a:ext cx="357188" cy="369888"/>
          </a:xfrm>
          <a:prstGeom prst="rect">
            <a:avLst/>
          </a:prstGeom>
          <a:noFill/>
          <a:ln w="9525">
            <a:noFill/>
            <a:miter lim="800000"/>
            <a:headEnd/>
            <a:tailEnd/>
          </a:ln>
        </p:spPr>
        <p:txBody>
          <a:bodyPr>
            <a:spAutoFit/>
          </a:bodyPr>
          <a:lstStyle/>
          <a:p>
            <a:pPr>
              <a:buFont typeface="Arial" charset="0"/>
              <a:buNone/>
              <a:defRPr/>
            </a:pPr>
            <a:r>
              <a:rPr lang="zh-CN" altLang="en-US" dirty="0">
                <a:solidFill>
                  <a:srgbClr val="FF0000"/>
                </a:solidFill>
                <a:latin typeface="+mn-lt"/>
                <a:ea typeface="宋体" charset="-122"/>
              </a:rPr>
              <a:t>√</a:t>
            </a:r>
          </a:p>
        </p:txBody>
      </p:sp>
      <p:sp>
        <p:nvSpPr>
          <p:cNvPr id="12" name="TextBox 11"/>
          <p:cNvSpPr txBox="1">
            <a:spLocks noChangeArrowheads="1"/>
          </p:cNvSpPr>
          <p:nvPr/>
        </p:nvSpPr>
        <p:spPr bwMode="auto">
          <a:xfrm>
            <a:off x="1285875" y="4000500"/>
            <a:ext cx="357188" cy="369888"/>
          </a:xfrm>
          <a:prstGeom prst="rect">
            <a:avLst/>
          </a:prstGeom>
          <a:noFill/>
          <a:ln w="9525">
            <a:noFill/>
            <a:miter lim="800000"/>
            <a:headEnd/>
            <a:tailEnd/>
          </a:ln>
        </p:spPr>
        <p:txBody>
          <a:bodyPr>
            <a:spAutoFit/>
          </a:bodyPr>
          <a:lstStyle/>
          <a:p>
            <a:pPr>
              <a:buFont typeface="Arial" charset="0"/>
              <a:buNone/>
              <a:defRPr/>
            </a:pPr>
            <a:r>
              <a:rPr lang="zh-CN" altLang="en-US" dirty="0">
                <a:solidFill>
                  <a:srgbClr val="FF0000"/>
                </a:solidFill>
                <a:latin typeface="+mn-lt"/>
                <a:ea typeface="宋体" charset="-122"/>
              </a:rPr>
              <a:t>√</a:t>
            </a:r>
          </a:p>
        </p:txBody>
      </p:sp>
      <p:sp>
        <p:nvSpPr>
          <p:cNvPr id="13" name="TextBox 12"/>
          <p:cNvSpPr txBox="1">
            <a:spLocks noChangeArrowheads="1"/>
          </p:cNvSpPr>
          <p:nvPr/>
        </p:nvSpPr>
        <p:spPr bwMode="auto">
          <a:xfrm>
            <a:off x="1285875" y="4357688"/>
            <a:ext cx="357188" cy="369887"/>
          </a:xfrm>
          <a:prstGeom prst="rect">
            <a:avLst/>
          </a:prstGeom>
          <a:noFill/>
          <a:ln w="9525">
            <a:noFill/>
            <a:miter lim="800000"/>
            <a:headEnd/>
            <a:tailEnd/>
          </a:ln>
        </p:spPr>
        <p:txBody>
          <a:bodyPr>
            <a:spAutoFit/>
          </a:bodyPr>
          <a:lstStyle/>
          <a:p>
            <a:pPr>
              <a:buFont typeface="Arial" charset="0"/>
              <a:buNone/>
              <a:defRPr/>
            </a:pPr>
            <a:r>
              <a:rPr lang="zh-CN" altLang="en-US" dirty="0">
                <a:solidFill>
                  <a:srgbClr val="FF0000"/>
                </a:solidFill>
                <a:latin typeface="+mn-lt"/>
                <a:ea typeface="宋体" charset="-122"/>
              </a:rPr>
              <a:t>√</a:t>
            </a:r>
          </a:p>
        </p:txBody>
      </p:sp>
      <p:sp>
        <p:nvSpPr>
          <p:cNvPr id="14" name="TextBox 13"/>
          <p:cNvSpPr txBox="1">
            <a:spLocks noChangeArrowheads="1"/>
          </p:cNvSpPr>
          <p:nvPr/>
        </p:nvSpPr>
        <p:spPr bwMode="auto">
          <a:xfrm>
            <a:off x="1285875" y="4714875"/>
            <a:ext cx="357188" cy="369888"/>
          </a:xfrm>
          <a:prstGeom prst="rect">
            <a:avLst/>
          </a:prstGeom>
          <a:noFill/>
          <a:ln w="9525">
            <a:noFill/>
            <a:miter lim="800000"/>
            <a:headEnd/>
            <a:tailEnd/>
          </a:ln>
        </p:spPr>
        <p:txBody>
          <a:bodyPr>
            <a:spAutoFit/>
          </a:bodyPr>
          <a:lstStyle/>
          <a:p>
            <a:pPr>
              <a:buFont typeface="Arial" charset="0"/>
              <a:buNone/>
              <a:defRPr/>
            </a:pPr>
            <a:r>
              <a:rPr lang="zh-CN" altLang="en-US" dirty="0">
                <a:solidFill>
                  <a:srgbClr val="FF0000"/>
                </a:solidFill>
                <a:latin typeface="+mn-lt"/>
                <a:ea typeface="宋体" charset="-122"/>
              </a:rPr>
              <a:t>√</a:t>
            </a:r>
          </a:p>
        </p:txBody>
      </p:sp>
      <p:sp>
        <p:nvSpPr>
          <p:cNvPr id="15" name="TextBox 14"/>
          <p:cNvSpPr txBox="1">
            <a:spLocks noChangeArrowheads="1"/>
          </p:cNvSpPr>
          <p:nvPr/>
        </p:nvSpPr>
        <p:spPr bwMode="auto">
          <a:xfrm>
            <a:off x="1285875" y="5072063"/>
            <a:ext cx="357188" cy="369887"/>
          </a:xfrm>
          <a:prstGeom prst="rect">
            <a:avLst/>
          </a:prstGeom>
          <a:noFill/>
          <a:ln w="9525">
            <a:noFill/>
            <a:miter lim="800000"/>
            <a:headEnd/>
            <a:tailEnd/>
          </a:ln>
        </p:spPr>
        <p:txBody>
          <a:bodyPr>
            <a:spAutoFit/>
          </a:bodyPr>
          <a:lstStyle/>
          <a:p>
            <a:pPr>
              <a:buFont typeface="Arial" charset="0"/>
              <a:buNone/>
              <a:defRPr/>
            </a:pPr>
            <a:r>
              <a:rPr lang="zh-CN" altLang="en-US" dirty="0">
                <a:solidFill>
                  <a:srgbClr val="FF0000"/>
                </a:solidFill>
                <a:latin typeface="+mn-lt"/>
                <a:ea typeface="宋体" charset="-122"/>
              </a:rPr>
              <a:t>√</a:t>
            </a:r>
          </a:p>
        </p:txBody>
      </p:sp>
      <p:sp>
        <p:nvSpPr>
          <p:cNvPr id="17" name="TextBox 16"/>
          <p:cNvSpPr txBox="1">
            <a:spLocks noChangeArrowheads="1"/>
          </p:cNvSpPr>
          <p:nvPr/>
        </p:nvSpPr>
        <p:spPr bwMode="auto">
          <a:xfrm>
            <a:off x="1214438" y="3643313"/>
            <a:ext cx="500062" cy="369887"/>
          </a:xfrm>
          <a:prstGeom prst="rect">
            <a:avLst/>
          </a:prstGeom>
          <a:noFill/>
          <a:ln w="9525">
            <a:noFill/>
            <a:miter lim="800000"/>
            <a:headEnd/>
            <a:tailEnd/>
          </a:ln>
        </p:spPr>
        <p:txBody>
          <a:bodyPr>
            <a:spAutoFit/>
          </a:bodyPr>
          <a:lstStyle/>
          <a:p>
            <a:pPr>
              <a:buFont typeface="Arial" charset="0"/>
              <a:buNone/>
            </a:pPr>
            <a:endParaRPr lang="zh-CN" altLang="en-US"/>
          </a:p>
        </p:txBody>
      </p:sp>
      <p:sp>
        <p:nvSpPr>
          <p:cNvPr id="18" name="TextBox 17"/>
          <p:cNvSpPr txBox="1">
            <a:spLocks noChangeArrowheads="1"/>
          </p:cNvSpPr>
          <p:nvPr/>
        </p:nvSpPr>
        <p:spPr bwMode="auto">
          <a:xfrm>
            <a:off x="1214438" y="5429250"/>
            <a:ext cx="500062" cy="369888"/>
          </a:xfrm>
          <a:prstGeom prst="rect">
            <a:avLst/>
          </a:prstGeom>
          <a:noFill/>
          <a:ln w="9525">
            <a:noFill/>
            <a:miter lim="800000"/>
            <a:headEnd/>
            <a:tailEnd/>
          </a:ln>
        </p:spPr>
        <p:txBody>
          <a:bodyPr>
            <a:spAutoFit/>
          </a:bodyPr>
          <a:lstStyle/>
          <a:p>
            <a:pPr>
              <a:buFont typeface="Arial" charset="0"/>
              <a:buNone/>
            </a:pPr>
            <a:endParaRPr lang="zh-CN" altLang="en-US"/>
          </a:p>
        </p:txBody>
      </p:sp>
      <p:pic>
        <p:nvPicPr>
          <p:cNvPr id="68623"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498">
                                            <p:txEl>
                                              <p:pRg st="0" end="0"/>
                                            </p:txEl>
                                          </p:spTgt>
                                        </p:tgtEl>
                                        <p:attrNameLst>
                                          <p:attrName>style.visibility</p:attrName>
                                        </p:attrNameLst>
                                      </p:cBhvr>
                                      <p:to>
                                        <p:strVal val="visible"/>
                                      </p:to>
                                    </p:set>
                                    <p:animEffect transition="in" filter="fade">
                                      <p:cBhvr>
                                        <p:cTn id="12" dur="2000"/>
                                        <p:tgtEl>
                                          <p:spTgt spid="6349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3498">
                                            <p:txEl>
                                              <p:pRg st="1" end="1"/>
                                            </p:txEl>
                                          </p:spTgt>
                                        </p:tgtEl>
                                        <p:attrNameLst>
                                          <p:attrName>style.visibility</p:attrName>
                                        </p:attrNameLst>
                                      </p:cBhvr>
                                      <p:to>
                                        <p:strVal val="visible"/>
                                      </p:to>
                                    </p:set>
                                    <p:animEffect transition="in" filter="fade">
                                      <p:cBhvr>
                                        <p:cTn id="15" dur="2000"/>
                                        <p:tgtEl>
                                          <p:spTgt spid="6349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3498">
                                            <p:txEl>
                                              <p:pRg st="2" end="2"/>
                                            </p:txEl>
                                          </p:spTgt>
                                        </p:tgtEl>
                                        <p:attrNameLst>
                                          <p:attrName>style.visibility</p:attrName>
                                        </p:attrNameLst>
                                      </p:cBhvr>
                                      <p:to>
                                        <p:strVal val="visible"/>
                                      </p:to>
                                    </p:set>
                                    <p:animEffect transition="in" filter="fade">
                                      <p:cBhvr>
                                        <p:cTn id="18" dur="2000"/>
                                        <p:tgtEl>
                                          <p:spTgt spid="6349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3498">
                                            <p:txEl>
                                              <p:pRg st="3" end="3"/>
                                            </p:txEl>
                                          </p:spTgt>
                                        </p:tgtEl>
                                        <p:attrNameLst>
                                          <p:attrName>style.visibility</p:attrName>
                                        </p:attrNameLst>
                                      </p:cBhvr>
                                      <p:to>
                                        <p:strVal val="visible"/>
                                      </p:to>
                                    </p:set>
                                    <p:animEffect transition="in" filter="fade">
                                      <p:cBhvr>
                                        <p:cTn id="21" dur="2000"/>
                                        <p:tgtEl>
                                          <p:spTgt spid="6349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3498">
                                            <p:txEl>
                                              <p:pRg st="4" end="4"/>
                                            </p:txEl>
                                          </p:spTgt>
                                        </p:tgtEl>
                                        <p:attrNameLst>
                                          <p:attrName>style.visibility</p:attrName>
                                        </p:attrNameLst>
                                      </p:cBhvr>
                                      <p:to>
                                        <p:strVal val="visible"/>
                                      </p:to>
                                    </p:set>
                                    <p:animEffect transition="in" filter="fade">
                                      <p:cBhvr>
                                        <p:cTn id="24" dur="2000"/>
                                        <p:tgtEl>
                                          <p:spTgt spid="63498">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3498">
                                            <p:txEl>
                                              <p:pRg st="5" end="5"/>
                                            </p:txEl>
                                          </p:spTgt>
                                        </p:tgtEl>
                                        <p:attrNameLst>
                                          <p:attrName>style.visibility</p:attrName>
                                        </p:attrNameLst>
                                      </p:cBhvr>
                                      <p:to>
                                        <p:strVal val="visible"/>
                                      </p:to>
                                    </p:set>
                                    <p:animEffect transition="in" filter="fade">
                                      <p:cBhvr>
                                        <p:cTn id="27" dur="2000"/>
                                        <p:tgtEl>
                                          <p:spTgt spid="6349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3498">
                                            <p:txEl>
                                              <p:pRg st="6" end="6"/>
                                            </p:txEl>
                                          </p:spTgt>
                                        </p:tgtEl>
                                        <p:attrNameLst>
                                          <p:attrName>style.visibility</p:attrName>
                                        </p:attrNameLst>
                                      </p:cBhvr>
                                      <p:to>
                                        <p:strVal val="visible"/>
                                      </p:to>
                                    </p:set>
                                    <p:animEffect transition="in" filter="fade">
                                      <p:cBhvr>
                                        <p:cTn id="30" dur="2000"/>
                                        <p:tgtEl>
                                          <p:spTgt spid="6349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slide(fromBottom)">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nodePh="1">
                                  <p:stCondLst>
                                    <p:cond delay="0"/>
                                  </p:stCondLst>
                                  <p:endCondLst>
                                    <p:cond evt="begin" delay="0">
                                      <p:tn val="38"/>
                                    </p:cond>
                                  </p:endCondLst>
                                  <p:childTnLst>
                                    <p:set>
                                      <p:cBhvr>
                                        <p:cTn id="39" dur="1" fill="hold">
                                          <p:stCondLst>
                                            <p:cond delay="0"/>
                                          </p:stCondLst>
                                        </p:cTn>
                                        <p:tgtEl>
                                          <p:spTgt spid="17"/>
                                        </p:tgtEl>
                                        <p:attrNameLst>
                                          <p:attrName>style.visibility</p:attrName>
                                        </p:attrNameLst>
                                      </p:cBhvr>
                                      <p:to>
                                        <p:strVal val="visible"/>
                                      </p:to>
                                    </p:set>
                                    <p:animEffect transition="in" filter="slide(fromBottom)">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slide(fromBottom)">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Effect transition="in" filter="slide(fromBottom)">
                                      <p:cBhvr>
                                        <p:cTn id="50" dur="500"/>
                                        <p:tgtEl>
                                          <p:spTgt spid="1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slide(fromBottom)">
                                      <p:cBhvr>
                                        <p:cTn id="55" dur="500"/>
                                        <p:tgtEl>
                                          <p:spTgt spid="1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5">
                                            <p:txEl>
                                              <p:pRg st="0" end="0"/>
                                            </p:txEl>
                                          </p:spTgt>
                                        </p:tgtEl>
                                        <p:attrNameLst>
                                          <p:attrName>style.visibility</p:attrName>
                                        </p:attrNameLst>
                                      </p:cBhvr>
                                      <p:to>
                                        <p:strVal val="visible"/>
                                      </p:to>
                                    </p:set>
                                    <p:animEffect transition="in" filter="slide(fromBottom)">
                                      <p:cBhvr>
                                        <p:cTn id="60" dur="500"/>
                                        <p:tgtEl>
                                          <p:spTgt spid="1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nodePh="1">
                                  <p:stCondLst>
                                    <p:cond delay="0"/>
                                  </p:stCondLst>
                                  <p:endCondLst>
                                    <p:cond evt="begin" delay="0">
                                      <p:tn val="63"/>
                                    </p:cond>
                                  </p:endCondLst>
                                  <p:childTnLst>
                                    <p:set>
                                      <p:cBhvr>
                                        <p:cTn id="64" dur="1" fill="hold">
                                          <p:stCondLst>
                                            <p:cond delay="0"/>
                                          </p:stCondLst>
                                        </p:cTn>
                                        <p:tgtEl>
                                          <p:spTgt spid="18"/>
                                        </p:tgtEl>
                                        <p:attrNameLst>
                                          <p:attrName>style.visibility</p:attrName>
                                        </p:attrNameLst>
                                      </p:cBhvr>
                                      <p:to>
                                        <p:strVal val="visible"/>
                                      </p:to>
                                    </p:set>
                                    <p:animEffect transition="in" filter="slide(fromBottom)">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9635" name="TextBox 4"/>
          <p:cNvSpPr>
            <a:spLocks noChangeArrowheads="1"/>
          </p:cNvSpPr>
          <p:nvPr/>
        </p:nvSpPr>
        <p:spPr bwMode="auto">
          <a:xfrm>
            <a:off x="714375" y="121443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Group discussion</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2286000"/>
            <a:ext cx="7858125" cy="831850"/>
            <a:chOff x="0" y="0"/>
            <a:chExt cx="7806257" cy="830997"/>
          </a:xfrm>
        </p:grpSpPr>
        <p:sp>
          <p:nvSpPr>
            <p:cNvPr id="69679" name="矩形 6"/>
            <p:cNvSpPr>
              <a:spLocks noChangeArrowheads="1"/>
            </p:cNvSpPr>
            <p:nvPr/>
          </p:nvSpPr>
          <p:spPr bwMode="auto">
            <a:xfrm>
              <a:off x="0" y="1"/>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3</a:t>
              </a:r>
              <a:endParaRPr lang="en-US" altLang="zh-CN" sz="2400">
                <a:solidFill>
                  <a:schemeClr val="bg1"/>
                </a:solidFill>
                <a:latin typeface="Calibri" pitchFamily="34" charset="0"/>
                <a:sym typeface="Calibri" pitchFamily="34" charset="0"/>
              </a:endParaRPr>
            </a:p>
          </p:txBody>
        </p:sp>
        <p:sp>
          <p:nvSpPr>
            <p:cNvPr id="69680" name="TextBox 7"/>
            <p:cNvSpPr>
              <a:spLocks noChangeArrowheads="1"/>
            </p:cNvSpPr>
            <p:nvPr/>
          </p:nvSpPr>
          <p:spPr bwMode="auto">
            <a:xfrm>
              <a:off x="357190" y="0"/>
              <a:ext cx="7449067" cy="830997"/>
            </a:xfrm>
            <a:prstGeom prst="rect">
              <a:avLst/>
            </a:prstGeom>
            <a:noFill/>
            <a:ln w="9525">
              <a:noFill/>
              <a:miter lim="800000"/>
              <a:headEnd/>
              <a:tailEnd/>
            </a:ln>
          </p:spPr>
          <p:txBody>
            <a:bodyPr>
              <a:spAutoFit/>
            </a:bodyPr>
            <a:lstStyle/>
            <a:p>
              <a:pPr>
                <a:buFont typeface="Arial" charset="0"/>
                <a:buNone/>
              </a:pPr>
              <a:r>
                <a:rPr lang="en-US" altLang="zh-CN" sz="2400" dirty="0" smtClean="0">
                  <a:solidFill>
                    <a:srgbClr val="000000"/>
                  </a:solidFill>
                  <a:cs typeface="Arial" charset="0"/>
                  <a:sym typeface="Calibri" pitchFamily="34" charset="0"/>
                </a:rPr>
                <a:t>Work in pairs. Think of the following questions and create a different version of yourself in Second Life. </a:t>
              </a:r>
              <a:endParaRPr lang="en-US" altLang="zh-CN" sz="2400" dirty="0">
                <a:solidFill>
                  <a:srgbClr val="000000"/>
                </a:solidFill>
                <a:cs typeface="Arial" charset="0"/>
                <a:sym typeface="Arial" charset="0"/>
              </a:endParaRPr>
            </a:p>
          </p:txBody>
        </p:sp>
      </p:grpSp>
      <p:sp>
        <p:nvSpPr>
          <p:cNvPr id="69637" name="TextBox 8"/>
          <p:cNvSpPr>
            <a:spLocks noChangeArrowheads="1"/>
          </p:cNvSpPr>
          <p:nvPr/>
        </p:nvSpPr>
        <p:spPr bwMode="auto">
          <a:xfrm>
            <a:off x="725488" y="1785938"/>
            <a:ext cx="4703762"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000000"/>
                </a:solidFill>
                <a:latin typeface="Calibri" pitchFamily="34" charset="0"/>
                <a:sym typeface="Calibri" pitchFamily="34" charset="0"/>
              </a:rPr>
              <a:t>Discuss and organize ideas</a:t>
            </a:r>
            <a:endParaRPr lang="zh-CN" altLang="en-US" sz="3000" b="1">
              <a:solidFill>
                <a:srgbClr val="000000"/>
              </a:solidFill>
              <a:latin typeface="Calibri" pitchFamily="34" charset="0"/>
              <a:sym typeface="宋体" pitchFamily="2" charset="-122"/>
            </a:endParaRPr>
          </a:p>
        </p:txBody>
      </p:sp>
      <p:pic>
        <p:nvPicPr>
          <p:cNvPr id="69638"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4" name="矩形 13"/>
          <p:cNvSpPr/>
          <p:nvPr/>
        </p:nvSpPr>
        <p:spPr>
          <a:xfrm>
            <a:off x="1214414" y="3180236"/>
            <a:ext cx="6858048" cy="2308324"/>
          </a:xfrm>
          <a:prstGeom prst="rect">
            <a:avLst/>
          </a:prstGeom>
        </p:spPr>
        <p:txBody>
          <a:bodyPr wrap="square">
            <a:spAutoFit/>
          </a:bodyPr>
          <a:lstStyle/>
          <a:p>
            <a:r>
              <a:rPr lang="en-US" altLang="zh-CN" sz="2400" dirty="0" smtClean="0">
                <a:latin typeface="+mn-lt"/>
              </a:rPr>
              <a:t>What would your appearance be like? </a:t>
            </a:r>
          </a:p>
          <a:p>
            <a:r>
              <a:rPr lang="en-US" altLang="zh-CN" sz="2400" dirty="0" smtClean="0">
                <a:latin typeface="+mn-lt"/>
              </a:rPr>
              <a:t>What kind of personality would you have? </a:t>
            </a:r>
          </a:p>
          <a:p>
            <a:r>
              <a:rPr lang="en-US" altLang="zh-CN" sz="2400" dirty="0" smtClean="0">
                <a:latin typeface="+mn-lt"/>
              </a:rPr>
              <a:t>What job would you like to do? </a:t>
            </a:r>
          </a:p>
          <a:p>
            <a:r>
              <a:rPr lang="en-US" altLang="zh-CN" sz="2400" dirty="0" smtClean="0">
                <a:latin typeface="+mn-lt"/>
              </a:rPr>
              <a:t>What is your dream? </a:t>
            </a:r>
          </a:p>
          <a:p>
            <a:r>
              <a:rPr lang="en-US" altLang="zh-CN" sz="2400" dirty="0" smtClean="0">
                <a:latin typeface="+mn-lt"/>
              </a:rPr>
              <a:t>What kind of people would you like to meet? </a:t>
            </a:r>
          </a:p>
          <a:p>
            <a:r>
              <a:rPr lang="en-US" altLang="zh-CN" sz="2400" dirty="0" smtClean="0">
                <a:latin typeface="+mn-lt"/>
              </a:rPr>
              <a:t>What kind of places would you like to visit? …</a:t>
            </a:r>
            <a:endParaRPr lang="en-US" altLang="zh-CN"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1285875" y="3286125"/>
          <a:ext cx="6667505" cy="2643206"/>
        </p:xfrm>
        <a:graphic>
          <a:graphicData uri="http://schemas.openxmlformats.org/drawingml/2006/table">
            <a:tbl>
              <a:tblPr firstRow="1" bandRow="1">
                <a:tableStyleId>{8799B23B-EC83-4686-B30A-512413B5E67A}</a:tableStyleId>
              </a:tblPr>
              <a:tblGrid>
                <a:gridCol w="1396051"/>
                <a:gridCol w="722117"/>
                <a:gridCol w="3937133"/>
                <a:gridCol w="612204"/>
              </a:tblGrid>
              <a:tr h="42862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42862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428628">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428628">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428628">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500066">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69634"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69635" name="TextBox 4"/>
          <p:cNvSpPr>
            <a:spLocks noChangeArrowheads="1"/>
          </p:cNvSpPr>
          <p:nvPr/>
        </p:nvSpPr>
        <p:spPr bwMode="auto">
          <a:xfrm>
            <a:off x="714375" y="121443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Group discussion</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2286000"/>
            <a:ext cx="7858125" cy="831850"/>
            <a:chOff x="0" y="0"/>
            <a:chExt cx="7806257" cy="830997"/>
          </a:xfrm>
        </p:grpSpPr>
        <p:sp>
          <p:nvSpPr>
            <p:cNvPr id="69679" name="矩形 6"/>
            <p:cNvSpPr>
              <a:spLocks noChangeArrowheads="1"/>
            </p:cNvSpPr>
            <p:nvPr/>
          </p:nvSpPr>
          <p:spPr bwMode="auto">
            <a:xfrm>
              <a:off x="0" y="1"/>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4</a:t>
              </a:r>
              <a:endParaRPr lang="en-US" altLang="zh-CN" sz="2400" dirty="0">
                <a:solidFill>
                  <a:schemeClr val="bg1"/>
                </a:solidFill>
                <a:latin typeface="Calibri" pitchFamily="34" charset="0"/>
                <a:sym typeface="Calibri" pitchFamily="34" charset="0"/>
              </a:endParaRPr>
            </a:p>
          </p:txBody>
        </p:sp>
        <p:sp>
          <p:nvSpPr>
            <p:cNvPr id="69680" name="TextBox 7"/>
            <p:cNvSpPr>
              <a:spLocks noChangeArrowheads="1"/>
            </p:cNvSpPr>
            <p:nvPr/>
          </p:nvSpPr>
          <p:spPr bwMode="auto">
            <a:xfrm>
              <a:off x="357190" y="0"/>
              <a:ext cx="7449067" cy="830997"/>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Use the following table to organize information about the new identity you create. </a:t>
              </a:r>
              <a:endParaRPr lang="en-US" altLang="zh-CN" sz="2400" dirty="0">
                <a:solidFill>
                  <a:srgbClr val="000000"/>
                </a:solidFill>
                <a:cs typeface="Arial" charset="0"/>
                <a:sym typeface="Arial" charset="0"/>
              </a:endParaRPr>
            </a:p>
          </p:txBody>
        </p:sp>
      </p:grpSp>
      <p:sp>
        <p:nvSpPr>
          <p:cNvPr id="69637" name="TextBox 8"/>
          <p:cNvSpPr>
            <a:spLocks noChangeArrowheads="1"/>
          </p:cNvSpPr>
          <p:nvPr/>
        </p:nvSpPr>
        <p:spPr bwMode="auto">
          <a:xfrm>
            <a:off x="725488" y="1785938"/>
            <a:ext cx="4703762"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000000"/>
                </a:solidFill>
                <a:latin typeface="Calibri" pitchFamily="34" charset="0"/>
                <a:sym typeface="Calibri" pitchFamily="34" charset="0"/>
              </a:rPr>
              <a:t>Discuss and organize ideas</a:t>
            </a:r>
            <a:endParaRPr lang="zh-CN" altLang="en-US" sz="3000" b="1">
              <a:solidFill>
                <a:srgbClr val="000000"/>
              </a:solidFill>
              <a:latin typeface="Calibri" pitchFamily="34" charset="0"/>
              <a:sym typeface="宋体" pitchFamily="2" charset="-122"/>
            </a:endParaRPr>
          </a:p>
        </p:txBody>
      </p:sp>
      <p:pic>
        <p:nvPicPr>
          <p:cNvPr id="69638"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12" name="TextBox 11"/>
          <p:cNvSpPr txBox="1"/>
          <p:nvPr/>
        </p:nvSpPr>
        <p:spPr>
          <a:xfrm>
            <a:off x="1357313" y="3286124"/>
            <a:ext cx="2143125" cy="2692400"/>
          </a:xfrm>
          <a:prstGeom prst="rect">
            <a:avLst/>
          </a:prstGeom>
          <a:noFill/>
        </p:spPr>
        <p:txBody>
          <a:bodyPr>
            <a:spAutoFit/>
          </a:bodyPr>
          <a:lstStyle/>
          <a:p>
            <a:pPr>
              <a:spcBef>
                <a:spcPts val="600"/>
              </a:spcBef>
              <a:defRPr/>
            </a:pPr>
            <a:r>
              <a:rPr lang="en-US" altLang="zh-CN" sz="2400" dirty="0">
                <a:latin typeface="+mn-lt"/>
              </a:rPr>
              <a:t>name</a:t>
            </a:r>
          </a:p>
          <a:p>
            <a:pPr>
              <a:spcBef>
                <a:spcPts val="600"/>
              </a:spcBef>
              <a:defRPr/>
            </a:pPr>
            <a:r>
              <a:rPr lang="en-US" altLang="zh-CN" sz="2400" dirty="0">
                <a:latin typeface="+mn-lt"/>
              </a:rPr>
              <a:t>age</a:t>
            </a:r>
          </a:p>
          <a:p>
            <a:pPr>
              <a:spcBef>
                <a:spcPts val="600"/>
              </a:spcBef>
              <a:defRPr/>
            </a:pPr>
            <a:r>
              <a:rPr lang="en-US" altLang="zh-CN" sz="2400" dirty="0">
                <a:latin typeface="+mn-lt"/>
              </a:rPr>
              <a:t>height</a:t>
            </a:r>
          </a:p>
          <a:p>
            <a:pPr>
              <a:spcBef>
                <a:spcPts val="600"/>
              </a:spcBef>
              <a:defRPr/>
            </a:pPr>
            <a:r>
              <a:rPr lang="en-US" altLang="zh-CN" sz="2400" dirty="0">
                <a:latin typeface="+mn-lt"/>
              </a:rPr>
              <a:t>weight</a:t>
            </a:r>
          </a:p>
          <a:p>
            <a:pPr>
              <a:spcBef>
                <a:spcPts val="600"/>
              </a:spcBef>
              <a:defRPr/>
            </a:pPr>
            <a:r>
              <a:rPr lang="en-US" altLang="zh-CN" sz="2400" dirty="0">
                <a:latin typeface="+mn-lt"/>
              </a:rPr>
              <a:t>hair color</a:t>
            </a:r>
          </a:p>
          <a:p>
            <a:pPr>
              <a:spcBef>
                <a:spcPts val="600"/>
              </a:spcBef>
              <a:defRPr/>
            </a:pPr>
            <a:r>
              <a:rPr lang="en-US" altLang="zh-CN" sz="2400" dirty="0">
                <a:latin typeface="+mn-lt"/>
              </a:rPr>
              <a:t>eye color </a:t>
            </a:r>
          </a:p>
        </p:txBody>
      </p:sp>
      <p:sp>
        <p:nvSpPr>
          <p:cNvPr id="13" name="矩形 12"/>
          <p:cNvSpPr/>
          <p:nvPr/>
        </p:nvSpPr>
        <p:spPr>
          <a:xfrm>
            <a:off x="3429000" y="3286124"/>
            <a:ext cx="3929063" cy="2692400"/>
          </a:xfrm>
          <a:prstGeom prst="rect">
            <a:avLst/>
          </a:prstGeom>
        </p:spPr>
        <p:txBody>
          <a:bodyPr>
            <a:spAutoFit/>
          </a:bodyPr>
          <a:lstStyle/>
          <a:p>
            <a:pPr>
              <a:spcBef>
                <a:spcPts val="600"/>
              </a:spcBef>
              <a:defRPr/>
            </a:pPr>
            <a:r>
              <a:rPr lang="en-US" altLang="zh-CN" sz="2400" dirty="0">
                <a:latin typeface="+mn-lt"/>
              </a:rPr>
              <a:t>personality </a:t>
            </a:r>
          </a:p>
          <a:p>
            <a:pPr>
              <a:spcBef>
                <a:spcPts val="600"/>
              </a:spcBef>
              <a:defRPr/>
            </a:pPr>
            <a:r>
              <a:rPr lang="en-US" altLang="zh-CN" sz="2400" dirty="0">
                <a:latin typeface="+mn-lt"/>
              </a:rPr>
              <a:t>job</a:t>
            </a:r>
            <a:endParaRPr lang="zh-CN" altLang="en-US" sz="2400" dirty="0">
              <a:latin typeface="+mn-lt"/>
            </a:endParaRPr>
          </a:p>
          <a:p>
            <a:pPr>
              <a:spcBef>
                <a:spcPts val="600"/>
              </a:spcBef>
              <a:defRPr/>
            </a:pPr>
            <a:r>
              <a:rPr lang="en-US" altLang="zh-CN" sz="2400" dirty="0">
                <a:latin typeface="+mn-lt"/>
              </a:rPr>
              <a:t>dream</a:t>
            </a:r>
          </a:p>
          <a:p>
            <a:pPr>
              <a:spcBef>
                <a:spcPts val="600"/>
              </a:spcBef>
              <a:defRPr/>
            </a:pPr>
            <a:r>
              <a:rPr lang="en-US" altLang="zh-CN" sz="2400" dirty="0">
                <a:latin typeface="+mn-lt"/>
              </a:rPr>
              <a:t>people I’d like to meet</a:t>
            </a:r>
          </a:p>
          <a:p>
            <a:pPr>
              <a:spcBef>
                <a:spcPts val="600"/>
              </a:spcBef>
              <a:defRPr/>
            </a:pPr>
            <a:r>
              <a:rPr lang="en-US" altLang="zh-CN" sz="2400" dirty="0">
                <a:latin typeface="+mn-lt"/>
              </a:rPr>
              <a:t>favorite places to hang out</a:t>
            </a:r>
          </a:p>
          <a:p>
            <a:pPr>
              <a:spcBef>
                <a:spcPts val="600"/>
              </a:spcBef>
              <a:defRPr/>
            </a:pPr>
            <a:r>
              <a:rPr lang="en-US" altLang="zh-CN" sz="2400" dirty="0">
                <a:latin typeface="+mn-lt"/>
              </a:rPr>
              <a:t>motto or personal philosophy</a:t>
            </a:r>
            <a:endParaRPr lang="zh-CN"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70659" name="TextBox 4"/>
          <p:cNvSpPr>
            <a:spLocks noChangeArrowheads="1"/>
          </p:cNvSpPr>
          <p:nvPr/>
        </p:nvSpPr>
        <p:spPr bwMode="auto">
          <a:xfrm>
            <a:off x="714375" y="121443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Group discussion</a:t>
            </a:r>
            <a:endParaRPr lang="zh-CN" altLang="en-US" sz="3200" b="1" u="sng">
              <a:solidFill>
                <a:srgbClr val="31859B"/>
              </a:solidFill>
              <a:latin typeface="Calibri" pitchFamily="34" charset="0"/>
              <a:sym typeface="宋体" pitchFamily="2" charset="-122"/>
            </a:endParaRPr>
          </a:p>
        </p:txBody>
      </p:sp>
      <p:sp>
        <p:nvSpPr>
          <p:cNvPr id="70660" name="TextBox 8"/>
          <p:cNvSpPr>
            <a:spLocks noChangeArrowheads="1"/>
          </p:cNvSpPr>
          <p:nvPr/>
        </p:nvSpPr>
        <p:spPr bwMode="auto">
          <a:xfrm>
            <a:off x="725488" y="1785938"/>
            <a:ext cx="4703762" cy="554037"/>
          </a:xfrm>
          <a:prstGeom prst="rect">
            <a:avLst/>
          </a:prstGeom>
          <a:noFill/>
          <a:ln w="9525">
            <a:noFill/>
            <a:miter lim="800000"/>
            <a:headEnd/>
            <a:tailEnd/>
          </a:ln>
        </p:spPr>
        <p:txBody>
          <a:bodyPr>
            <a:spAutoFit/>
          </a:bodyPr>
          <a:lstStyle/>
          <a:p>
            <a:pPr>
              <a:buFont typeface="Arial" charset="0"/>
              <a:buNone/>
            </a:pPr>
            <a:r>
              <a:rPr lang="en-US" altLang="zh-CN" sz="3000" b="1">
                <a:solidFill>
                  <a:srgbClr val="000000"/>
                </a:solidFill>
                <a:latin typeface="Calibri" pitchFamily="34" charset="0"/>
                <a:sym typeface="Calibri" pitchFamily="34" charset="0"/>
              </a:rPr>
              <a:t>Present ideas</a:t>
            </a:r>
            <a:endParaRPr lang="zh-CN" altLang="en-US" sz="3000" b="1">
              <a:solidFill>
                <a:srgbClr val="000000"/>
              </a:solidFill>
              <a:latin typeface="Calibri" pitchFamily="34" charset="0"/>
              <a:sym typeface="宋体" pitchFamily="2" charset="-122"/>
            </a:endParaRPr>
          </a:p>
        </p:txBody>
      </p:sp>
      <p:sp>
        <p:nvSpPr>
          <p:cNvPr id="77831" name="TextBox 11"/>
          <p:cNvSpPr>
            <a:spLocks noChangeArrowheads="1"/>
          </p:cNvSpPr>
          <p:nvPr/>
        </p:nvSpPr>
        <p:spPr bwMode="auto">
          <a:xfrm>
            <a:off x="1182688" y="2970213"/>
            <a:ext cx="7246937" cy="3554819"/>
          </a:xfrm>
          <a:prstGeom prst="rect">
            <a:avLst/>
          </a:prstGeom>
          <a:noFill/>
          <a:ln w="9525">
            <a:noFill/>
            <a:miter lim="800000"/>
            <a:headEnd/>
            <a:tailEnd/>
          </a:ln>
        </p:spPr>
        <p:txBody>
          <a:bodyPr>
            <a:spAutoFit/>
          </a:bodyPr>
          <a:lstStyle/>
          <a:p>
            <a:pPr>
              <a:lnSpc>
                <a:spcPts val="3000"/>
              </a:lnSpc>
              <a:spcBef>
                <a:spcPts val="600"/>
              </a:spcBef>
              <a:buFont typeface="Arial" charset="0"/>
              <a:buNone/>
            </a:pPr>
            <a:r>
              <a:rPr lang="en-US" altLang="zh-CN" sz="2400" i="1" dirty="0" smtClean="0">
                <a:solidFill>
                  <a:srgbClr val="FF0000"/>
                </a:solidFill>
                <a:latin typeface="Calibri" pitchFamily="34" charset="0"/>
                <a:sym typeface="Calibri" pitchFamily="34" charset="0"/>
              </a:rPr>
              <a:t>I’m a 22-year-old girl studying in a Chinese university. I want to create a new image of myself. One thing I decide to alter is my appearance. I hope I can be 175 cm tall, and my weight is about 50 kg. I want to make my eyes blue and my hair blonde. I want to become a fashionable and attractive girl so that I can become a good actress and a charming cover girl. I want to be famous. I won’t change my personality much. I will still be a positive, easy-going and honest girl as I am now. </a:t>
            </a:r>
            <a:endParaRPr lang="zh-CN" altLang="en-US" sz="2400" i="1" dirty="0">
              <a:solidFill>
                <a:srgbClr val="FF0000"/>
              </a:solidFill>
            </a:endParaRPr>
          </a:p>
        </p:txBody>
      </p:sp>
      <p:pic>
        <p:nvPicPr>
          <p:cNvPr id="7066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grpSp>
        <p:nvGrpSpPr>
          <p:cNvPr id="2" name="组合 26"/>
          <p:cNvGrpSpPr>
            <a:grpSpLocks/>
          </p:cNvGrpSpPr>
          <p:nvPr/>
        </p:nvGrpSpPr>
        <p:grpSpPr bwMode="auto">
          <a:xfrm>
            <a:off x="785813" y="2286000"/>
            <a:ext cx="8715375" cy="461963"/>
            <a:chOff x="0" y="0"/>
            <a:chExt cx="7880602" cy="596698"/>
          </a:xfrm>
        </p:grpSpPr>
        <p:sp>
          <p:nvSpPr>
            <p:cNvPr id="70664" name="矩形 6"/>
            <p:cNvSpPr>
              <a:spLocks noChangeArrowheads="1"/>
            </p:cNvSpPr>
            <p:nvPr/>
          </p:nvSpPr>
          <p:spPr bwMode="auto">
            <a:xfrm>
              <a:off x="0" y="0"/>
              <a:ext cx="357174" cy="596698"/>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5</a:t>
              </a:r>
              <a:endParaRPr lang="en-US" altLang="zh-CN" sz="2400" dirty="0">
                <a:solidFill>
                  <a:schemeClr val="bg1"/>
                </a:solidFill>
                <a:latin typeface="Calibri" pitchFamily="34" charset="0"/>
                <a:sym typeface="Calibri" pitchFamily="34" charset="0"/>
              </a:endParaRPr>
            </a:p>
          </p:txBody>
        </p:sp>
        <p:sp>
          <p:nvSpPr>
            <p:cNvPr id="70665" name="TextBox 7"/>
            <p:cNvSpPr>
              <a:spLocks noChangeArrowheads="1"/>
            </p:cNvSpPr>
            <p:nvPr/>
          </p:nvSpPr>
          <p:spPr bwMode="auto">
            <a:xfrm>
              <a:off x="357190" y="0"/>
              <a:ext cx="7523412" cy="596698"/>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Describe your new identity to your group members.</a:t>
              </a:r>
              <a:endParaRPr lang="en-US" altLang="zh-CN" sz="2400" dirty="0">
                <a:solidFill>
                  <a:srgbClr val="000000"/>
                </a:solidFill>
                <a:cs typeface="Arial" charset="0"/>
                <a:sym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7831">
                                            <p:txEl>
                                              <p:pRg st="0" end="0"/>
                                            </p:txEl>
                                          </p:spTgt>
                                        </p:tgtEl>
                                        <p:attrNameLst>
                                          <p:attrName>style.visibility</p:attrName>
                                        </p:attrNameLst>
                                      </p:cBhvr>
                                      <p:to>
                                        <p:strVal val="visible"/>
                                      </p:to>
                                    </p:set>
                                    <p:animEffect transition="in" filter="slide(fromBottom)">
                                      <p:cBhvr>
                                        <p:cTn id="12" dur="500"/>
                                        <p:tgtEl>
                                          <p:spTgt spid="778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29" descr="87699.gif">
            <a:hlinkClick r:id="rId2" action="ppaction://hlinksldjump"/>
          </p:cNvPr>
          <p:cNvPicPr>
            <a:picLocks noChangeAspect="1" noChangeArrowheads="1"/>
          </p:cNvPicPr>
          <p:nvPr/>
        </p:nvPicPr>
        <p:blipFill>
          <a:blip r:embed="rId3"/>
          <a:srcRect/>
          <a:stretch>
            <a:fillRect/>
          </a:stretch>
        </p:blipFill>
        <p:spPr bwMode="auto">
          <a:xfrm>
            <a:off x="8320088" y="6176963"/>
            <a:ext cx="466725" cy="466725"/>
          </a:xfrm>
          <a:prstGeom prst="rect">
            <a:avLst/>
          </a:prstGeom>
          <a:noFill/>
          <a:ln w="9525">
            <a:noFill/>
            <a:miter lim="800000"/>
            <a:headEnd/>
            <a:tailEnd/>
          </a:ln>
        </p:spPr>
      </p:pic>
      <p:sp>
        <p:nvSpPr>
          <p:cNvPr id="16387" name="矩形 3"/>
          <p:cNvSpPr>
            <a:spLocks noChangeArrowheads="1"/>
          </p:cNvSpPr>
          <p:nvPr/>
        </p:nvSpPr>
        <p:spPr bwMode="auto">
          <a:xfrm>
            <a:off x="0" y="0"/>
            <a:ext cx="9144000" cy="1143000"/>
          </a:xfrm>
          <a:prstGeom prst="rect">
            <a:avLst/>
          </a:prstGeom>
          <a:solidFill>
            <a:srgbClr val="FFCC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Opening up</a:t>
            </a:r>
            <a:endParaRPr lang="zh-CN" altLang="en-US" sz="4800" b="1">
              <a:latin typeface="Calibri" pitchFamily="34" charset="0"/>
              <a:ea typeface="微软雅黑" pitchFamily="34" charset="-122"/>
              <a:sym typeface="Calibri" pitchFamily="34" charset="0"/>
            </a:endParaRPr>
          </a:p>
        </p:txBody>
      </p:sp>
      <p:sp>
        <p:nvSpPr>
          <p:cNvPr id="6148" name="TextBox 6"/>
          <p:cNvSpPr>
            <a:spLocks noChangeArrowheads="1"/>
          </p:cNvSpPr>
          <p:nvPr/>
        </p:nvSpPr>
        <p:spPr bwMode="auto">
          <a:xfrm>
            <a:off x="357188" y="1285875"/>
            <a:ext cx="8001000" cy="461963"/>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Look at the words in the box and answer the questions. </a:t>
            </a:r>
            <a:endParaRPr lang="zh-CN" altLang="en-US" sz="2400" dirty="0">
              <a:cs typeface="Arial" charset="0"/>
            </a:endParaRPr>
          </a:p>
        </p:txBody>
      </p:sp>
      <p:sp>
        <p:nvSpPr>
          <p:cNvPr id="16389" name="矩形 33"/>
          <p:cNvSpPr>
            <a:spLocks noChangeArrowheads="1"/>
          </p:cNvSpPr>
          <p:nvPr/>
        </p:nvSpPr>
        <p:spPr bwMode="auto">
          <a:xfrm>
            <a:off x="3857625" y="4000500"/>
            <a:ext cx="4572000" cy="369888"/>
          </a:xfrm>
          <a:prstGeom prst="rect">
            <a:avLst/>
          </a:prstGeom>
          <a:noFill/>
          <a:ln w="9525">
            <a:noFill/>
            <a:miter lim="800000"/>
            <a:headEnd/>
            <a:tailEnd/>
          </a:ln>
        </p:spPr>
        <p:txBody>
          <a:bodyPr>
            <a:spAutoFit/>
          </a:bodyPr>
          <a:lstStyle/>
          <a:p>
            <a:pPr>
              <a:buFont typeface="Arial" charset="0"/>
              <a:buNone/>
            </a:pPr>
            <a:endParaRPr lang="zh-CN" altLang="zh-CN">
              <a:solidFill>
                <a:srgbClr val="000000"/>
              </a:solidFill>
              <a:latin typeface="Calibri" pitchFamily="34" charset="0"/>
              <a:sym typeface="Calibri" pitchFamily="34" charset="0"/>
            </a:endParaRPr>
          </a:p>
        </p:txBody>
      </p:sp>
      <p:sp>
        <p:nvSpPr>
          <p:cNvPr id="16390" name="TextBox 32"/>
          <p:cNvSpPr>
            <a:spLocks noChangeArrowheads="1"/>
          </p:cNvSpPr>
          <p:nvPr/>
        </p:nvSpPr>
        <p:spPr bwMode="auto">
          <a:xfrm>
            <a:off x="4502150" y="2057400"/>
            <a:ext cx="3887788" cy="2892425"/>
          </a:xfrm>
          <a:prstGeom prst="rect">
            <a:avLst/>
          </a:prstGeom>
          <a:noFill/>
          <a:ln w="9525">
            <a:noFill/>
            <a:miter lim="800000"/>
            <a:headEnd/>
            <a:tailEnd/>
          </a:ln>
        </p:spPr>
        <p:txBody>
          <a:bodyPr>
            <a:spAutoFit/>
          </a:bodyPr>
          <a:lstStyle/>
          <a:p>
            <a:pPr>
              <a:buFont typeface="Arial" charset="0"/>
              <a:buNone/>
            </a:pPr>
            <a:endParaRPr lang="en-US" altLang="zh-CN" sz="2400" i="1">
              <a:solidFill>
                <a:srgbClr val="FF0000"/>
              </a:solidFill>
              <a:latin typeface="Calibri" pitchFamily="34" charset="0"/>
              <a:sym typeface="Calibri" pitchFamily="34" charset="0"/>
            </a:endParaRPr>
          </a:p>
          <a:p>
            <a:pPr>
              <a:buFont typeface="Arial" charset="0"/>
              <a:buNone/>
            </a:pPr>
            <a:endParaRPr lang="en-US" altLang="zh-CN" sz="2000" i="1">
              <a:solidFill>
                <a:srgbClr val="FF0000"/>
              </a:solidFill>
              <a:latin typeface="Calibri" pitchFamily="34" charset="0"/>
              <a:sym typeface="Calibri" pitchFamily="34" charset="0"/>
            </a:endParaRPr>
          </a:p>
          <a:p>
            <a:pPr>
              <a:buFont typeface="Arial" charset="0"/>
              <a:buNone/>
            </a:pPr>
            <a:endParaRPr lang="en-US" altLang="zh-CN" sz="2000" i="1">
              <a:solidFill>
                <a:srgbClr val="FF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zh-CN" altLang="en-US" sz="2000">
              <a:solidFill>
                <a:srgbClr val="000000"/>
              </a:solidFill>
              <a:latin typeface="Calibri" pitchFamily="34" charset="0"/>
              <a:sym typeface="Calibri" pitchFamily="34" charset="0"/>
            </a:endParaRPr>
          </a:p>
          <a:p>
            <a:pPr>
              <a:buFont typeface="Arial" charset="0"/>
              <a:buNone/>
            </a:pPr>
            <a:endParaRPr lang="zh-CN" altLang="en-US" sz="2000">
              <a:solidFill>
                <a:srgbClr val="00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zh-CN" altLang="en-US" sz="2000">
              <a:solidFill>
                <a:srgbClr val="000000"/>
              </a:solidFill>
              <a:latin typeface="Calibri" pitchFamily="34" charset="0"/>
              <a:sym typeface="Calibri" pitchFamily="34" charset="0"/>
            </a:endParaRPr>
          </a:p>
          <a:p>
            <a:pPr>
              <a:buFont typeface="Arial" charset="0"/>
              <a:buNone/>
            </a:pPr>
            <a:r>
              <a:rPr lang="en-US" altLang="zh-CN" sz="2000">
                <a:solidFill>
                  <a:srgbClr val="000000"/>
                </a:solidFill>
                <a:latin typeface="Calibri" pitchFamily="34" charset="0"/>
                <a:sym typeface="Calibri" pitchFamily="34" charset="0"/>
              </a:rPr>
              <a:t>   </a:t>
            </a:r>
            <a:endParaRPr lang="en-US" altLang="zh-CN" sz="2000" i="1">
              <a:solidFill>
                <a:srgbClr val="C00000"/>
              </a:solidFill>
              <a:latin typeface="Calibri" pitchFamily="34" charset="0"/>
              <a:sym typeface="Calibri" pitchFamily="34" charset="0"/>
            </a:endParaRPr>
          </a:p>
          <a:p>
            <a:pPr>
              <a:buFont typeface="Arial" charset="0"/>
              <a:buNone/>
            </a:pPr>
            <a:endParaRPr lang="zh-CN" altLang="en-US" sz="2000" i="1">
              <a:solidFill>
                <a:srgbClr val="C00000"/>
              </a:solidFill>
              <a:latin typeface="Calibri" pitchFamily="34" charset="0"/>
              <a:sym typeface="Calibri" pitchFamily="34" charset="0"/>
            </a:endParaRPr>
          </a:p>
          <a:p>
            <a:pPr>
              <a:buFont typeface="Arial" charset="0"/>
              <a:buNone/>
            </a:pPr>
            <a:r>
              <a:rPr lang="en-US" altLang="zh-CN">
                <a:solidFill>
                  <a:srgbClr val="000000"/>
                </a:solidFill>
                <a:latin typeface="Calibri" pitchFamily="34" charset="0"/>
                <a:sym typeface="Calibri" pitchFamily="34" charset="0"/>
              </a:rPr>
              <a:t> </a:t>
            </a:r>
            <a:endParaRPr lang="zh-CN" altLang="en-US"/>
          </a:p>
        </p:txBody>
      </p:sp>
      <p:sp>
        <p:nvSpPr>
          <p:cNvPr id="11" name="TextBox 10"/>
          <p:cNvSpPr txBox="1">
            <a:spLocks noChangeArrowheads="1"/>
          </p:cNvSpPr>
          <p:nvPr/>
        </p:nvSpPr>
        <p:spPr bwMode="auto">
          <a:xfrm>
            <a:off x="4643438" y="1928813"/>
            <a:ext cx="4071937" cy="4360168"/>
          </a:xfrm>
          <a:prstGeom prst="rect">
            <a:avLst/>
          </a:prstGeom>
          <a:noFill/>
          <a:ln w="9525">
            <a:noFill/>
            <a:miter lim="800000"/>
            <a:headEnd/>
            <a:tailEnd/>
          </a:ln>
        </p:spPr>
        <p:txBody>
          <a:bodyPr>
            <a:spAutoFit/>
          </a:bodyPr>
          <a:lstStyle/>
          <a:p>
            <a:r>
              <a:rPr lang="en-US" altLang="zh-CN" sz="2400" dirty="0" smtClean="0">
                <a:latin typeface="+mn-lt"/>
              </a:rPr>
              <a:t>8 </a:t>
            </a:r>
            <a:r>
              <a:rPr lang="en-US" altLang="zh-CN" sz="2400" dirty="0">
                <a:latin typeface="+mn-lt"/>
              </a:rPr>
              <a:t>Which </a:t>
            </a:r>
            <a:r>
              <a:rPr lang="en-US" altLang="zh-CN" sz="2400" dirty="0" smtClean="0">
                <a:latin typeface="+mn-lt"/>
              </a:rPr>
              <a:t>word describes a person who is part of a club?</a:t>
            </a:r>
            <a:endParaRPr lang="en-US" altLang="zh-CN" sz="2400" dirty="0">
              <a:latin typeface="+mn-lt"/>
            </a:endParaRPr>
          </a:p>
          <a:p>
            <a:pPr>
              <a:lnSpc>
                <a:spcPts val="3200"/>
              </a:lnSpc>
              <a:buFont typeface="Arial" charset="0"/>
              <a:buNone/>
              <a:defRPr/>
            </a:pPr>
            <a:r>
              <a:rPr lang="en-US" altLang="zh-CN" sz="2400" i="1" dirty="0" smtClean="0">
                <a:solidFill>
                  <a:srgbClr val="FF0000"/>
                </a:solidFill>
                <a:latin typeface="+mn-lt"/>
              </a:rPr>
              <a:t>member</a:t>
            </a:r>
          </a:p>
          <a:p>
            <a:pPr>
              <a:lnSpc>
                <a:spcPts val="3200"/>
              </a:lnSpc>
              <a:defRPr/>
            </a:pPr>
            <a:r>
              <a:rPr lang="en-US" altLang="zh-CN" sz="2400" dirty="0" smtClean="0">
                <a:latin typeface="+mn-lt"/>
              </a:rPr>
              <a:t>9 </a:t>
            </a:r>
            <a:r>
              <a:rPr lang="en-US" altLang="zh-CN" sz="2400" dirty="0">
                <a:latin typeface="+mn-lt"/>
              </a:rPr>
              <a:t>Which word </a:t>
            </a:r>
            <a:r>
              <a:rPr lang="en-US" altLang="zh-CN" sz="2400" dirty="0" smtClean="0">
                <a:latin typeface="+mn-lt"/>
              </a:rPr>
              <a:t>is a general word for “someone who you do something with”?</a:t>
            </a:r>
            <a:endParaRPr lang="en-US" altLang="zh-CN" sz="2400" dirty="0">
              <a:latin typeface="+mn-lt"/>
            </a:endParaRPr>
          </a:p>
          <a:p>
            <a:pPr>
              <a:lnSpc>
                <a:spcPts val="3200"/>
              </a:lnSpc>
              <a:buFont typeface="Arial" charset="0"/>
              <a:buNone/>
              <a:defRPr/>
            </a:pPr>
            <a:r>
              <a:rPr lang="en-US" altLang="zh-CN" sz="2400" i="1" dirty="0" smtClean="0">
                <a:solidFill>
                  <a:srgbClr val="FF0000"/>
                </a:solidFill>
                <a:latin typeface="+mn-lt"/>
              </a:rPr>
              <a:t>partner</a:t>
            </a:r>
            <a:endParaRPr lang="en-US" altLang="zh-CN" sz="2400" i="1" dirty="0">
              <a:solidFill>
                <a:srgbClr val="FF0000"/>
              </a:solidFill>
              <a:latin typeface="+mn-lt"/>
            </a:endParaRPr>
          </a:p>
          <a:p>
            <a:r>
              <a:rPr lang="en-US" altLang="zh-CN" sz="2400" dirty="0" smtClean="0">
                <a:latin typeface="+mn-lt"/>
              </a:rPr>
              <a:t>10 </a:t>
            </a:r>
            <a:r>
              <a:rPr lang="en-US" altLang="zh-CN" sz="2400" dirty="0">
                <a:latin typeface="+mn-lt"/>
              </a:rPr>
              <a:t>Which word </a:t>
            </a:r>
            <a:r>
              <a:rPr lang="en-US" altLang="zh-CN" sz="2400" dirty="0" smtClean="0">
                <a:latin typeface="+mn-lt"/>
              </a:rPr>
              <a:t>refers to the members of your husband’s or wife’s family?</a:t>
            </a:r>
          </a:p>
          <a:p>
            <a:r>
              <a:rPr lang="en-US" altLang="zh-CN" sz="2400" i="1" dirty="0" smtClean="0">
                <a:solidFill>
                  <a:srgbClr val="FF0000"/>
                </a:solidFill>
                <a:latin typeface="+mn-lt"/>
              </a:rPr>
              <a:t>in-laws</a:t>
            </a:r>
            <a:endParaRPr lang="en-US" altLang="zh-CN" sz="2400" i="1" dirty="0">
              <a:solidFill>
                <a:srgbClr val="FF0000"/>
              </a:solidFill>
              <a:latin typeface="+mn-lt"/>
            </a:endParaRPr>
          </a:p>
        </p:txBody>
      </p:sp>
      <p:pic>
        <p:nvPicPr>
          <p:cNvPr id="16392" name="图片 7" descr="u=1209744313,3015724634&amp;fm=21&amp;gp=0.jpg"/>
          <p:cNvPicPr>
            <a:picLocks noChangeAspect="1"/>
          </p:cNvPicPr>
          <p:nvPr/>
        </p:nvPicPr>
        <p:blipFill>
          <a:blip r:embed="rId4"/>
          <a:stretch>
            <a:fillRect/>
          </a:stretch>
        </p:blipFill>
        <p:spPr bwMode="auto">
          <a:xfrm>
            <a:off x="857224" y="2071678"/>
            <a:ext cx="2987986" cy="385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0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2000"/>
                                        <p:tgtEl>
                                          <p:spTgt spid="1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animEffect transition="in" filter="fade">
                                      <p:cBhvr>
                                        <p:cTn id="13" dur="2000"/>
                                        <p:tgtEl>
                                          <p:spTgt spid="1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slide(fromBottom)">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slide(fromBottom)">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slide(fromBottom)">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p:cNvSpPr>
            <a:spLocks noChangeArrowheads="1"/>
          </p:cNvSpPr>
          <p:nvPr/>
        </p:nvSpPr>
        <p:spPr bwMode="auto">
          <a:xfrm>
            <a:off x="0" y="0"/>
            <a:ext cx="9144000" cy="1143000"/>
          </a:xfrm>
          <a:prstGeom prst="rect">
            <a:avLst/>
          </a:prstGeom>
          <a:solidFill>
            <a:srgbClr val="92D05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Speaking for communication</a:t>
            </a:r>
            <a:endParaRPr lang="zh-CN" altLang="en-US" sz="4800" b="1">
              <a:latin typeface="Calibri" pitchFamily="34" charset="0"/>
              <a:ea typeface="微软雅黑" pitchFamily="34" charset="-122"/>
              <a:sym typeface="Calibri" pitchFamily="34" charset="0"/>
            </a:endParaRPr>
          </a:p>
        </p:txBody>
      </p:sp>
      <p:sp>
        <p:nvSpPr>
          <p:cNvPr id="70659" name="TextBox 4"/>
          <p:cNvSpPr>
            <a:spLocks noChangeArrowheads="1"/>
          </p:cNvSpPr>
          <p:nvPr/>
        </p:nvSpPr>
        <p:spPr bwMode="auto">
          <a:xfrm>
            <a:off x="714375" y="1000108"/>
            <a:ext cx="3455988" cy="646112"/>
          </a:xfrm>
          <a:prstGeom prst="rect">
            <a:avLst/>
          </a:prstGeom>
          <a:noFill/>
          <a:ln w="9525">
            <a:noFill/>
            <a:miter lim="800000"/>
            <a:headEnd/>
            <a:tailEnd/>
          </a:ln>
        </p:spPr>
        <p:txBody>
          <a:bodyPr wrap="none">
            <a:spAutoFit/>
          </a:bodyPr>
          <a:lstStyle/>
          <a:p>
            <a:pPr>
              <a:buFont typeface="Arial" charset="0"/>
              <a:buNone/>
            </a:pPr>
            <a:r>
              <a:rPr lang="en-US" altLang="zh-CN" sz="3600" b="1" u="sng" dirty="0">
                <a:solidFill>
                  <a:srgbClr val="31859B"/>
                </a:solidFill>
                <a:latin typeface="Calibri" pitchFamily="34" charset="0"/>
                <a:sym typeface="Calibri" pitchFamily="34" charset="0"/>
              </a:rPr>
              <a:t>Group discussion</a:t>
            </a:r>
            <a:endParaRPr lang="zh-CN" altLang="en-US" sz="3200" b="1" u="sng" dirty="0">
              <a:solidFill>
                <a:srgbClr val="31859B"/>
              </a:solidFill>
              <a:latin typeface="Calibri" pitchFamily="34" charset="0"/>
              <a:sym typeface="宋体" pitchFamily="2" charset="-122"/>
            </a:endParaRPr>
          </a:p>
        </p:txBody>
      </p:sp>
      <p:sp>
        <p:nvSpPr>
          <p:cNvPr id="70660" name="TextBox 8"/>
          <p:cNvSpPr>
            <a:spLocks noChangeArrowheads="1"/>
          </p:cNvSpPr>
          <p:nvPr/>
        </p:nvSpPr>
        <p:spPr bwMode="auto">
          <a:xfrm>
            <a:off x="725488" y="1428736"/>
            <a:ext cx="4703762" cy="554037"/>
          </a:xfrm>
          <a:prstGeom prst="rect">
            <a:avLst/>
          </a:prstGeom>
          <a:noFill/>
          <a:ln w="9525">
            <a:noFill/>
            <a:miter lim="800000"/>
            <a:headEnd/>
            <a:tailEnd/>
          </a:ln>
        </p:spPr>
        <p:txBody>
          <a:bodyPr>
            <a:spAutoFit/>
          </a:bodyPr>
          <a:lstStyle/>
          <a:p>
            <a:pPr>
              <a:buFont typeface="Arial" charset="0"/>
              <a:buNone/>
            </a:pPr>
            <a:r>
              <a:rPr lang="en-US" altLang="zh-CN" sz="3000" b="1" dirty="0">
                <a:solidFill>
                  <a:srgbClr val="000000"/>
                </a:solidFill>
                <a:latin typeface="Calibri" pitchFamily="34" charset="0"/>
                <a:sym typeface="Calibri" pitchFamily="34" charset="0"/>
              </a:rPr>
              <a:t>Present ideas</a:t>
            </a:r>
            <a:endParaRPr lang="zh-CN" altLang="en-US" sz="3000" b="1" dirty="0">
              <a:solidFill>
                <a:srgbClr val="000000"/>
              </a:solidFill>
              <a:latin typeface="Calibri" pitchFamily="34" charset="0"/>
              <a:sym typeface="宋体" pitchFamily="2" charset="-122"/>
            </a:endParaRPr>
          </a:p>
        </p:txBody>
      </p:sp>
      <p:sp>
        <p:nvSpPr>
          <p:cNvPr id="77831" name="TextBox 11"/>
          <p:cNvSpPr>
            <a:spLocks noChangeArrowheads="1"/>
          </p:cNvSpPr>
          <p:nvPr/>
        </p:nvSpPr>
        <p:spPr bwMode="auto">
          <a:xfrm>
            <a:off x="1142976" y="2357434"/>
            <a:ext cx="7572428" cy="3939540"/>
          </a:xfrm>
          <a:prstGeom prst="rect">
            <a:avLst/>
          </a:prstGeom>
          <a:noFill/>
          <a:ln w="9525">
            <a:noFill/>
            <a:miter lim="800000"/>
            <a:headEnd/>
            <a:tailEnd/>
          </a:ln>
        </p:spPr>
        <p:txBody>
          <a:bodyPr wrap="square">
            <a:spAutoFit/>
          </a:bodyPr>
          <a:lstStyle/>
          <a:p>
            <a:pPr algn="just">
              <a:lnSpc>
                <a:spcPts val="3000"/>
              </a:lnSpc>
              <a:spcBef>
                <a:spcPts val="600"/>
              </a:spcBef>
              <a:buFont typeface="Arial" charset="0"/>
              <a:buNone/>
            </a:pPr>
            <a:r>
              <a:rPr lang="en-US" altLang="zh-CN" sz="2300" i="1" dirty="0" smtClean="0">
                <a:solidFill>
                  <a:srgbClr val="FF0000"/>
                </a:solidFill>
                <a:latin typeface="Calibri" pitchFamily="34" charset="0"/>
                <a:sym typeface="Calibri" pitchFamily="34" charset="0"/>
              </a:rPr>
              <a:t>But I hope I can be more outgoing. The things that haven’t changed are my perception of perfect happiness and my dream. For me, perfect happiness means perfect health, lots of money in my wallet and lots of love in my heart. Traveling around the world has long been my dream. I want to have enough money and time to go traveling, and I want to go to different places in the world and meet a lot of humorous and knowledgeable people. And when I come back home, I want to hang out with my friends at coffee bars and shopping malls. I long for that exciting and fun life, and I bet I’ll enjoy it. </a:t>
            </a:r>
            <a:endParaRPr lang="zh-CN" altLang="en-US" sz="2300" i="1" dirty="0">
              <a:solidFill>
                <a:srgbClr val="FF0000"/>
              </a:solidFill>
            </a:endParaRPr>
          </a:p>
        </p:txBody>
      </p:sp>
      <p:pic>
        <p:nvPicPr>
          <p:cNvPr id="70662"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grpSp>
        <p:nvGrpSpPr>
          <p:cNvPr id="2" name="组合 26"/>
          <p:cNvGrpSpPr>
            <a:grpSpLocks/>
          </p:cNvGrpSpPr>
          <p:nvPr/>
        </p:nvGrpSpPr>
        <p:grpSpPr bwMode="auto">
          <a:xfrm>
            <a:off x="785813" y="1928798"/>
            <a:ext cx="8715375" cy="461963"/>
            <a:chOff x="0" y="0"/>
            <a:chExt cx="7880602" cy="596698"/>
          </a:xfrm>
        </p:grpSpPr>
        <p:sp>
          <p:nvSpPr>
            <p:cNvPr id="70664" name="矩形 6"/>
            <p:cNvSpPr>
              <a:spLocks noChangeArrowheads="1"/>
            </p:cNvSpPr>
            <p:nvPr/>
          </p:nvSpPr>
          <p:spPr bwMode="auto">
            <a:xfrm>
              <a:off x="0" y="0"/>
              <a:ext cx="357174" cy="596698"/>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dirty="0" smtClean="0">
                  <a:solidFill>
                    <a:schemeClr val="bg1"/>
                  </a:solidFill>
                  <a:latin typeface="Calibri" pitchFamily="34" charset="0"/>
                  <a:sym typeface="Calibri" pitchFamily="34" charset="0"/>
                </a:rPr>
                <a:t>5</a:t>
              </a:r>
              <a:endParaRPr lang="en-US" altLang="zh-CN" sz="2400" dirty="0">
                <a:solidFill>
                  <a:schemeClr val="bg1"/>
                </a:solidFill>
                <a:latin typeface="Calibri" pitchFamily="34" charset="0"/>
                <a:sym typeface="Calibri" pitchFamily="34" charset="0"/>
              </a:endParaRPr>
            </a:p>
          </p:txBody>
        </p:sp>
        <p:sp>
          <p:nvSpPr>
            <p:cNvPr id="70665" name="TextBox 7"/>
            <p:cNvSpPr>
              <a:spLocks noChangeArrowheads="1"/>
            </p:cNvSpPr>
            <p:nvPr/>
          </p:nvSpPr>
          <p:spPr bwMode="auto">
            <a:xfrm>
              <a:off x="357190" y="0"/>
              <a:ext cx="7523412" cy="596698"/>
            </a:xfrm>
            <a:prstGeom prst="rect">
              <a:avLst/>
            </a:prstGeom>
            <a:noFill/>
            <a:ln w="9525">
              <a:noFill/>
              <a:miter lim="800000"/>
              <a:headEnd/>
              <a:tailEnd/>
            </a:ln>
          </p:spPr>
          <p:txBody>
            <a:bodyPr>
              <a:spAutoFit/>
            </a:bodyPr>
            <a:lstStyle/>
            <a:p>
              <a:pPr>
                <a:buFont typeface="Arial" charset="0"/>
                <a:buNone/>
              </a:pPr>
              <a:r>
                <a:rPr lang="en-US" altLang="zh-CN" sz="2400" dirty="0">
                  <a:solidFill>
                    <a:srgbClr val="000000"/>
                  </a:solidFill>
                  <a:cs typeface="Arial" charset="0"/>
                  <a:sym typeface="Calibri" pitchFamily="34" charset="0"/>
                </a:rPr>
                <a:t>Describe your new identity to your group members.</a:t>
              </a:r>
              <a:endParaRPr lang="en-US" altLang="zh-CN" sz="2400" dirty="0">
                <a:solidFill>
                  <a:srgbClr val="000000"/>
                </a:solidFill>
                <a:cs typeface="Arial" charset="0"/>
                <a:sym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7831">
                                            <p:txEl>
                                              <p:pRg st="0" end="0"/>
                                            </p:txEl>
                                          </p:spTgt>
                                        </p:tgtEl>
                                        <p:attrNameLst>
                                          <p:attrName>style.visibility</p:attrName>
                                        </p:attrNameLst>
                                      </p:cBhvr>
                                      <p:to>
                                        <p:strVal val="visible"/>
                                      </p:to>
                                    </p:set>
                                    <p:animEffect transition="in" filter="slide(fromBottom)">
                                      <p:cBhvr>
                                        <p:cTn id="7" dur="500"/>
                                        <p:tgtEl>
                                          <p:spTgt spid="778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3"/>
          <p:cNvSpPr>
            <a:spLocks noChangeArrowheads="1"/>
          </p:cNvSpPr>
          <p:nvPr/>
        </p:nvSpPr>
        <p:spPr bwMode="auto">
          <a:xfrm>
            <a:off x="0" y="0"/>
            <a:ext cx="9144000" cy="1143000"/>
          </a:xfrm>
          <a:prstGeom prst="rect">
            <a:avLst/>
          </a:prstGeom>
          <a:solidFill>
            <a:srgbClr val="92CCDC"/>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Further practice in listening</a:t>
            </a:r>
            <a:endParaRPr lang="zh-CN" altLang="en-US" sz="4800" b="1">
              <a:latin typeface="Calibri" pitchFamily="34" charset="0"/>
              <a:ea typeface="微软雅黑" pitchFamily="34" charset="-122"/>
              <a:sym typeface="Calibri" pitchFamily="34" charset="0"/>
            </a:endParaRPr>
          </a:p>
        </p:txBody>
      </p:sp>
      <p:sp>
        <p:nvSpPr>
          <p:cNvPr id="72707" name="TextBox 2"/>
          <p:cNvSpPr>
            <a:spLocks noChangeArrowheads="1"/>
          </p:cNvSpPr>
          <p:nvPr/>
        </p:nvSpPr>
        <p:spPr bwMode="auto">
          <a:xfrm>
            <a:off x="714375" y="1214438"/>
            <a:ext cx="3976688"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Short conversations</a:t>
            </a:r>
            <a:endParaRPr lang="zh-CN" altLang="en-US" sz="3200" b="1" u="sng">
              <a:solidFill>
                <a:srgbClr val="31859B"/>
              </a:solidFill>
              <a:latin typeface="Calibri" pitchFamily="34" charset="0"/>
              <a:sym typeface="宋体" pitchFamily="2" charset="-122"/>
            </a:endParaRPr>
          </a:p>
        </p:txBody>
      </p:sp>
      <p:sp>
        <p:nvSpPr>
          <p:cNvPr id="75781" name="TextBox 15"/>
          <p:cNvSpPr txBox="1">
            <a:spLocks noChangeArrowheads="1"/>
          </p:cNvSpPr>
          <p:nvPr/>
        </p:nvSpPr>
        <p:spPr bwMode="auto">
          <a:xfrm>
            <a:off x="714375" y="1857375"/>
            <a:ext cx="7000875" cy="461963"/>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1 Q: What does the man mean?</a:t>
            </a:r>
            <a:endParaRPr lang="zh-CN" altLang="en-US" sz="2400">
              <a:latin typeface="Calibri" pitchFamily="34" charset="0"/>
            </a:endParaRPr>
          </a:p>
        </p:txBody>
      </p:sp>
      <p:sp>
        <p:nvSpPr>
          <p:cNvPr id="75782" name="TextBox 16"/>
          <p:cNvSpPr txBox="1">
            <a:spLocks noChangeArrowheads="1"/>
          </p:cNvSpPr>
          <p:nvPr/>
        </p:nvSpPr>
        <p:spPr bwMode="auto">
          <a:xfrm>
            <a:off x="1285875" y="2214563"/>
            <a:ext cx="6858000" cy="8302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B  He hopes that the woman can stay at this job for a</a:t>
            </a:r>
          </a:p>
          <a:p>
            <a:pPr>
              <a:buFont typeface="Arial" charset="0"/>
              <a:buNone/>
            </a:pPr>
            <a:r>
              <a:rPr lang="en-US" altLang="zh-CN" sz="2400" i="1">
                <a:solidFill>
                  <a:srgbClr val="FF0000"/>
                </a:solidFill>
                <a:latin typeface="Calibri" pitchFamily="34" charset="0"/>
              </a:rPr>
              <a:t>    long time.</a:t>
            </a:r>
            <a:endParaRPr lang="zh-CN" altLang="en-US" sz="2400" i="1">
              <a:solidFill>
                <a:srgbClr val="FF0000"/>
              </a:solidFill>
              <a:latin typeface="Calibri" pitchFamily="34" charset="0"/>
            </a:endParaRPr>
          </a:p>
        </p:txBody>
      </p:sp>
      <p:sp>
        <p:nvSpPr>
          <p:cNvPr id="75783" name="TextBox 18"/>
          <p:cNvSpPr txBox="1">
            <a:spLocks noChangeArrowheads="1"/>
          </p:cNvSpPr>
          <p:nvPr/>
        </p:nvSpPr>
        <p:spPr bwMode="auto">
          <a:xfrm>
            <a:off x="714375" y="2928938"/>
            <a:ext cx="7358063" cy="461962"/>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2 Q: What’s the relationship between Robert and Rose?</a:t>
            </a:r>
            <a:endParaRPr lang="zh-CN" altLang="en-US" sz="2400">
              <a:latin typeface="Calibri" pitchFamily="34" charset="0"/>
            </a:endParaRPr>
          </a:p>
        </p:txBody>
      </p:sp>
      <p:sp>
        <p:nvSpPr>
          <p:cNvPr id="75784" name="TextBox 19"/>
          <p:cNvSpPr txBox="1">
            <a:spLocks noChangeArrowheads="1"/>
          </p:cNvSpPr>
          <p:nvPr/>
        </p:nvSpPr>
        <p:spPr bwMode="auto">
          <a:xfrm>
            <a:off x="1285875" y="3324225"/>
            <a:ext cx="5357813"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C  Half-brother and half-sister.</a:t>
            </a:r>
            <a:endParaRPr lang="zh-CN" altLang="en-US" sz="2400" i="1">
              <a:solidFill>
                <a:srgbClr val="FF0000"/>
              </a:solidFill>
              <a:latin typeface="Calibri" pitchFamily="34" charset="0"/>
            </a:endParaRPr>
          </a:p>
        </p:txBody>
      </p:sp>
      <p:sp>
        <p:nvSpPr>
          <p:cNvPr id="75785" name="TextBox 20"/>
          <p:cNvSpPr txBox="1">
            <a:spLocks noChangeArrowheads="1"/>
          </p:cNvSpPr>
          <p:nvPr/>
        </p:nvSpPr>
        <p:spPr bwMode="auto">
          <a:xfrm>
            <a:off x="714375" y="3714750"/>
            <a:ext cx="9358313" cy="461963"/>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3 Q: How will identity thieves use the stolen personal information?</a:t>
            </a:r>
            <a:endParaRPr lang="zh-CN" altLang="en-US" sz="2400">
              <a:latin typeface="Calibri" pitchFamily="34" charset="0"/>
            </a:endParaRPr>
          </a:p>
        </p:txBody>
      </p:sp>
      <p:sp>
        <p:nvSpPr>
          <p:cNvPr id="75786" name="TextBox 21"/>
          <p:cNvSpPr txBox="1">
            <a:spLocks noChangeArrowheads="1"/>
          </p:cNvSpPr>
          <p:nvPr/>
        </p:nvSpPr>
        <p:spPr bwMode="auto">
          <a:xfrm>
            <a:off x="1285875" y="4098925"/>
            <a:ext cx="6858000" cy="8302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C  They will use the credit cards in your name without</a:t>
            </a:r>
          </a:p>
          <a:p>
            <a:pPr>
              <a:buFont typeface="Arial" charset="0"/>
              <a:buNone/>
            </a:pPr>
            <a:r>
              <a:rPr lang="en-US" altLang="zh-CN" sz="2400" i="1">
                <a:solidFill>
                  <a:srgbClr val="FF0000"/>
                </a:solidFill>
                <a:latin typeface="Calibri" pitchFamily="34" charset="0"/>
              </a:rPr>
              <a:t>     paying the bills.</a:t>
            </a:r>
            <a:endParaRPr lang="zh-CN" altLang="en-US" sz="2400" i="1">
              <a:solidFill>
                <a:srgbClr val="FF0000"/>
              </a:solidFill>
              <a:latin typeface="Calibri" pitchFamily="34" charset="0"/>
            </a:endParaRPr>
          </a:p>
        </p:txBody>
      </p:sp>
      <p:sp>
        <p:nvSpPr>
          <p:cNvPr id="11" name="矩形 4"/>
          <p:cNvSpPr>
            <a:spLocks noChangeArrowheads="1"/>
          </p:cNvSpPr>
          <p:nvPr/>
        </p:nvSpPr>
        <p:spPr bwMode="auto">
          <a:xfrm>
            <a:off x="714375" y="4824413"/>
            <a:ext cx="7215188" cy="461962"/>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4 Q: What does the woman think of her female boss?</a:t>
            </a:r>
            <a:endParaRPr lang="zh-CN" altLang="en-US" sz="2400">
              <a:latin typeface="Calibri" pitchFamily="34" charset="0"/>
            </a:endParaRPr>
          </a:p>
        </p:txBody>
      </p:sp>
      <p:sp>
        <p:nvSpPr>
          <p:cNvPr id="12" name="TextBox 5"/>
          <p:cNvSpPr txBox="1">
            <a:spLocks noChangeArrowheads="1"/>
          </p:cNvSpPr>
          <p:nvPr/>
        </p:nvSpPr>
        <p:spPr bwMode="auto">
          <a:xfrm>
            <a:off x="1285875" y="5181600"/>
            <a:ext cx="6000750"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D  She is considerate.</a:t>
            </a:r>
            <a:endParaRPr lang="zh-CN" altLang="en-US" sz="2400" i="1">
              <a:solidFill>
                <a:srgbClr val="FF0000"/>
              </a:solidFill>
              <a:latin typeface="Calibri" pitchFamily="34" charset="0"/>
            </a:endParaRPr>
          </a:p>
        </p:txBody>
      </p:sp>
      <p:sp>
        <p:nvSpPr>
          <p:cNvPr id="13" name="矩形 6"/>
          <p:cNvSpPr>
            <a:spLocks noChangeArrowheads="1"/>
          </p:cNvSpPr>
          <p:nvPr/>
        </p:nvSpPr>
        <p:spPr bwMode="auto">
          <a:xfrm>
            <a:off x="714375" y="5538788"/>
            <a:ext cx="7286625" cy="461962"/>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5 Q: Why didn’t the woman see Barry yesterday?</a:t>
            </a:r>
            <a:endParaRPr lang="zh-CN" altLang="en-US" sz="2400">
              <a:latin typeface="Calibri" pitchFamily="34" charset="0"/>
            </a:endParaRPr>
          </a:p>
        </p:txBody>
      </p:sp>
      <p:sp>
        <p:nvSpPr>
          <p:cNvPr id="14" name="TextBox 7"/>
          <p:cNvSpPr txBox="1">
            <a:spLocks noChangeArrowheads="1"/>
          </p:cNvSpPr>
          <p:nvPr/>
        </p:nvSpPr>
        <p:spPr bwMode="auto">
          <a:xfrm>
            <a:off x="1285875" y="5895975"/>
            <a:ext cx="6286500"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A  He has already changed his job.</a:t>
            </a:r>
            <a:endParaRPr lang="zh-CN" altLang="en-US" sz="2400" i="1">
              <a:solidFill>
                <a:srgbClr val="FF0000"/>
              </a:solidFill>
              <a:latin typeface="Calibri" pitchFamily="34" charset="0"/>
            </a:endParaRPr>
          </a:p>
        </p:txBody>
      </p:sp>
      <p:pic>
        <p:nvPicPr>
          <p:cNvPr id="72718"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Effect transition="in" filter="fade">
                                      <p:cBhvr>
                                        <p:cTn id="7" dur="2000"/>
                                        <p:tgtEl>
                                          <p:spTgt spid="757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5782">
                                            <p:txEl>
                                              <p:pRg st="0" end="0"/>
                                            </p:txEl>
                                          </p:spTgt>
                                        </p:tgtEl>
                                        <p:attrNameLst>
                                          <p:attrName>style.visibility</p:attrName>
                                        </p:attrNameLst>
                                      </p:cBhvr>
                                      <p:to>
                                        <p:strVal val="visible"/>
                                      </p:to>
                                    </p:set>
                                    <p:animEffect transition="in" filter="slide(fromBottom)">
                                      <p:cBhvr>
                                        <p:cTn id="12" dur="500"/>
                                        <p:tgtEl>
                                          <p:spTgt spid="75782">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75782">
                                            <p:txEl>
                                              <p:pRg st="1" end="1"/>
                                            </p:txEl>
                                          </p:spTgt>
                                        </p:tgtEl>
                                        <p:attrNameLst>
                                          <p:attrName>style.visibility</p:attrName>
                                        </p:attrNameLst>
                                      </p:cBhvr>
                                      <p:to>
                                        <p:strVal val="visible"/>
                                      </p:to>
                                    </p:set>
                                    <p:animEffect transition="in" filter="slide(fromBottom)">
                                      <p:cBhvr>
                                        <p:cTn id="15" dur="500"/>
                                        <p:tgtEl>
                                          <p:spTgt spid="7578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5783">
                                            <p:txEl>
                                              <p:pRg st="0" end="0"/>
                                            </p:txEl>
                                          </p:spTgt>
                                        </p:tgtEl>
                                        <p:attrNameLst>
                                          <p:attrName>style.visibility</p:attrName>
                                        </p:attrNameLst>
                                      </p:cBhvr>
                                      <p:to>
                                        <p:strVal val="visible"/>
                                      </p:to>
                                    </p:set>
                                    <p:animEffect transition="in" filter="fade">
                                      <p:cBhvr>
                                        <p:cTn id="20" dur="2000"/>
                                        <p:tgtEl>
                                          <p:spTgt spid="7578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5784">
                                            <p:txEl>
                                              <p:pRg st="0" end="0"/>
                                            </p:txEl>
                                          </p:spTgt>
                                        </p:tgtEl>
                                        <p:attrNameLst>
                                          <p:attrName>style.visibility</p:attrName>
                                        </p:attrNameLst>
                                      </p:cBhvr>
                                      <p:to>
                                        <p:strVal val="visible"/>
                                      </p:to>
                                    </p:set>
                                    <p:animEffect transition="in" filter="slide(fromBottom)">
                                      <p:cBhvr>
                                        <p:cTn id="25" dur="500"/>
                                        <p:tgtEl>
                                          <p:spTgt spid="7578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5785">
                                            <p:txEl>
                                              <p:pRg st="0" end="0"/>
                                            </p:txEl>
                                          </p:spTgt>
                                        </p:tgtEl>
                                        <p:attrNameLst>
                                          <p:attrName>style.visibility</p:attrName>
                                        </p:attrNameLst>
                                      </p:cBhvr>
                                      <p:to>
                                        <p:strVal val="visible"/>
                                      </p:to>
                                    </p:set>
                                    <p:animEffect transition="in" filter="fade">
                                      <p:cBhvr>
                                        <p:cTn id="30" dur="2000"/>
                                        <p:tgtEl>
                                          <p:spTgt spid="7578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75786">
                                            <p:txEl>
                                              <p:pRg st="0" end="0"/>
                                            </p:txEl>
                                          </p:spTgt>
                                        </p:tgtEl>
                                        <p:attrNameLst>
                                          <p:attrName>style.visibility</p:attrName>
                                        </p:attrNameLst>
                                      </p:cBhvr>
                                      <p:to>
                                        <p:strVal val="visible"/>
                                      </p:to>
                                    </p:set>
                                    <p:animEffect transition="in" filter="slide(fromBottom)">
                                      <p:cBhvr>
                                        <p:cTn id="35" dur="500"/>
                                        <p:tgtEl>
                                          <p:spTgt spid="75786">
                                            <p:txEl>
                                              <p:pRg st="0" end="0"/>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75786">
                                            <p:txEl>
                                              <p:pRg st="1" end="1"/>
                                            </p:txEl>
                                          </p:spTgt>
                                        </p:tgtEl>
                                        <p:attrNameLst>
                                          <p:attrName>style.visibility</p:attrName>
                                        </p:attrNameLst>
                                      </p:cBhvr>
                                      <p:to>
                                        <p:strVal val="visible"/>
                                      </p:to>
                                    </p:set>
                                    <p:animEffect transition="in" filter="slide(fromBottom)">
                                      <p:cBhvr>
                                        <p:cTn id="38" dur="500"/>
                                        <p:tgtEl>
                                          <p:spTgt spid="7578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20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slide(fromBottom)">
                                      <p:cBhvr>
                                        <p:cTn id="48" dur="500"/>
                                        <p:tgtEl>
                                          <p:spTgt spid="1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animEffect transition="in" filter="fade">
                                      <p:cBhvr>
                                        <p:cTn id="53" dur="2000"/>
                                        <p:tgtEl>
                                          <p:spTgt spid="1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slide(fromBottom)">
                                      <p:cBhvr>
                                        <p:cTn id="5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3"/>
          <p:cNvSpPr>
            <a:spLocks noChangeArrowheads="1"/>
          </p:cNvSpPr>
          <p:nvPr/>
        </p:nvSpPr>
        <p:spPr bwMode="auto">
          <a:xfrm>
            <a:off x="0" y="0"/>
            <a:ext cx="9144000" cy="1143000"/>
          </a:xfrm>
          <a:prstGeom prst="rect">
            <a:avLst/>
          </a:prstGeom>
          <a:solidFill>
            <a:srgbClr val="92CCDC"/>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Further practice in listening</a:t>
            </a:r>
            <a:endParaRPr lang="zh-CN" altLang="en-US" sz="4800" b="1">
              <a:latin typeface="Calibri" pitchFamily="34" charset="0"/>
              <a:ea typeface="微软雅黑" pitchFamily="34" charset="-122"/>
              <a:sym typeface="Calibri" pitchFamily="34" charset="0"/>
            </a:endParaRPr>
          </a:p>
        </p:txBody>
      </p:sp>
      <p:sp>
        <p:nvSpPr>
          <p:cNvPr id="73731" name="TextBox 2"/>
          <p:cNvSpPr>
            <a:spLocks noChangeArrowheads="1"/>
          </p:cNvSpPr>
          <p:nvPr/>
        </p:nvSpPr>
        <p:spPr bwMode="auto">
          <a:xfrm>
            <a:off x="714375" y="1211263"/>
            <a:ext cx="4071938" cy="646112"/>
          </a:xfrm>
          <a:prstGeom prst="rect">
            <a:avLst/>
          </a:prstGeom>
          <a:noFill/>
          <a:ln w="9525">
            <a:noFill/>
            <a:miter lim="800000"/>
            <a:headEnd/>
            <a:tailEnd/>
          </a:ln>
        </p:spPr>
        <p:txBody>
          <a:bodyPr>
            <a:spAutoFit/>
          </a:bodyPr>
          <a:lstStyle/>
          <a:p>
            <a:pPr>
              <a:buFont typeface="Arial" charset="0"/>
              <a:buNone/>
            </a:pPr>
            <a:r>
              <a:rPr lang="en-US" altLang="zh-CN" sz="3600" b="1" u="sng">
                <a:solidFill>
                  <a:srgbClr val="31859B"/>
                </a:solidFill>
                <a:latin typeface="Calibri" pitchFamily="34" charset="0"/>
                <a:sym typeface="Calibri" pitchFamily="34" charset="0"/>
              </a:rPr>
              <a:t>Long conversation </a:t>
            </a:r>
            <a:endParaRPr lang="zh-CN" altLang="en-US" sz="3200" b="1" u="sng">
              <a:solidFill>
                <a:srgbClr val="31859B"/>
              </a:solidFill>
              <a:latin typeface="Calibri" pitchFamily="34" charset="0"/>
              <a:sym typeface="宋体" pitchFamily="2" charset="-122"/>
            </a:endParaRPr>
          </a:p>
        </p:txBody>
      </p:sp>
      <p:sp>
        <p:nvSpPr>
          <p:cNvPr id="77828" name="TextBox 6"/>
          <p:cNvSpPr txBox="1">
            <a:spLocks noChangeArrowheads="1"/>
          </p:cNvSpPr>
          <p:nvPr/>
        </p:nvSpPr>
        <p:spPr bwMode="auto">
          <a:xfrm>
            <a:off x="714375" y="1928813"/>
            <a:ext cx="5857875" cy="461962"/>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1 Q: Why did Charlie feel stressed?</a:t>
            </a:r>
            <a:endParaRPr lang="zh-CN" altLang="en-US" sz="2400">
              <a:latin typeface="Calibri" pitchFamily="34" charset="0"/>
            </a:endParaRPr>
          </a:p>
        </p:txBody>
      </p:sp>
      <p:sp>
        <p:nvSpPr>
          <p:cNvPr id="77829" name="TextBox 7"/>
          <p:cNvSpPr txBox="1">
            <a:spLocks noChangeArrowheads="1"/>
          </p:cNvSpPr>
          <p:nvPr/>
        </p:nvSpPr>
        <p:spPr bwMode="auto">
          <a:xfrm>
            <a:off x="714375" y="2752725"/>
            <a:ext cx="8001000" cy="461963"/>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2 Q: What does Ms. Parker say about changing majors? </a:t>
            </a:r>
            <a:endParaRPr lang="zh-CN" altLang="en-US" sz="2400">
              <a:latin typeface="Calibri" pitchFamily="34" charset="0"/>
            </a:endParaRPr>
          </a:p>
        </p:txBody>
      </p:sp>
      <p:sp>
        <p:nvSpPr>
          <p:cNvPr id="77830" name="TextBox 9"/>
          <p:cNvSpPr txBox="1">
            <a:spLocks noChangeArrowheads="1"/>
          </p:cNvSpPr>
          <p:nvPr/>
        </p:nvSpPr>
        <p:spPr bwMode="auto">
          <a:xfrm>
            <a:off x="714375" y="3538538"/>
            <a:ext cx="5214938" cy="461962"/>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3 Q: What kind of person is Charlie?</a:t>
            </a:r>
            <a:endParaRPr lang="zh-CN" altLang="en-US" sz="2400">
              <a:latin typeface="Calibri" pitchFamily="34" charset="0"/>
            </a:endParaRPr>
          </a:p>
        </p:txBody>
      </p:sp>
      <p:sp>
        <p:nvSpPr>
          <p:cNvPr id="77831" name="TextBox 10"/>
          <p:cNvSpPr txBox="1">
            <a:spLocks noChangeArrowheads="1"/>
          </p:cNvSpPr>
          <p:nvPr/>
        </p:nvSpPr>
        <p:spPr bwMode="auto">
          <a:xfrm>
            <a:off x="714375" y="4313238"/>
            <a:ext cx="7358063" cy="830262"/>
          </a:xfrm>
          <a:prstGeom prst="rect">
            <a:avLst/>
          </a:prstGeom>
          <a:noFill/>
          <a:ln w="9525">
            <a:noFill/>
            <a:miter lim="800000"/>
            <a:headEnd/>
            <a:tailEnd/>
          </a:ln>
        </p:spPr>
        <p:txBody>
          <a:bodyPr>
            <a:spAutoFit/>
          </a:bodyPr>
          <a:lstStyle/>
          <a:p>
            <a:pPr>
              <a:buFont typeface="Arial" charset="0"/>
              <a:buNone/>
            </a:pPr>
            <a:r>
              <a:rPr lang="en-US" altLang="zh-CN" sz="2400">
                <a:latin typeface="Calibri" pitchFamily="34" charset="0"/>
              </a:rPr>
              <a:t>4 Q: What major does Ms. Parker suggest that Charlie</a:t>
            </a:r>
          </a:p>
          <a:p>
            <a:pPr>
              <a:buFont typeface="Arial" charset="0"/>
              <a:buNone/>
            </a:pPr>
            <a:r>
              <a:rPr lang="en-US" altLang="zh-CN" sz="2400">
                <a:latin typeface="Calibri" pitchFamily="34" charset="0"/>
              </a:rPr>
              <a:t>         may choose?</a:t>
            </a:r>
            <a:endParaRPr lang="zh-CN" altLang="en-US" sz="2400">
              <a:latin typeface="Calibri" pitchFamily="34" charset="0"/>
            </a:endParaRPr>
          </a:p>
        </p:txBody>
      </p:sp>
      <p:sp>
        <p:nvSpPr>
          <p:cNvPr id="77833" name="TextBox 11"/>
          <p:cNvSpPr txBox="1">
            <a:spLocks noChangeArrowheads="1"/>
          </p:cNvSpPr>
          <p:nvPr/>
        </p:nvSpPr>
        <p:spPr bwMode="auto">
          <a:xfrm>
            <a:off x="1285875" y="2324100"/>
            <a:ext cx="7215188"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C  Because he had to make a crucial decision.</a:t>
            </a:r>
            <a:endParaRPr lang="zh-CN" altLang="en-US" sz="2400" i="1">
              <a:solidFill>
                <a:srgbClr val="FF0000"/>
              </a:solidFill>
              <a:latin typeface="Calibri" pitchFamily="34" charset="0"/>
            </a:endParaRPr>
          </a:p>
        </p:txBody>
      </p:sp>
      <p:sp>
        <p:nvSpPr>
          <p:cNvPr id="77834" name="TextBox 12"/>
          <p:cNvSpPr txBox="1">
            <a:spLocks noChangeArrowheads="1"/>
          </p:cNvSpPr>
          <p:nvPr/>
        </p:nvSpPr>
        <p:spPr bwMode="auto">
          <a:xfrm>
            <a:off x="1285875" y="3109913"/>
            <a:ext cx="6786563"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D  Most students change their major at least once.</a:t>
            </a:r>
            <a:endParaRPr lang="zh-CN" altLang="en-US" sz="2400" i="1">
              <a:solidFill>
                <a:srgbClr val="FF0000"/>
              </a:solidFill>
              <a:latin typeface="Calibri" pitchFamily="34" charset="0"/>
            </a:endParaRPr>
          </a:p>
        </p:txBody>
      </p:sp>
      <p:sp>
        <p:nvSpPr>
          <p:cNvPr id="77835" name="TextBox 14"/>
          <p:cNvSpPr txBox="1">
            <a:spLocks noChangeArrowheads="1"/>
          </p:cNvSpPr>
          <p:nvPr/>
        </p:nvSpPr>
        <p:spPr bwMode="auto">
          <a:xfrm>
            <a:off x="1285875" y="3929063"/>
            <a:ext cx="5572125"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A  He is a big picture kind of guy.</a:t>
            </a:r>
            <a:endParaRPr lang="zh-CN" altLang="en-US" sz="2400" i="1">
              <a:solidFill>
                <a:srgbClr val="FF0000"/>
              </a:solidFill>
              <a:latin typeface="Calibri" pitchFamily="34" charset="0"/>
            </a:endParaRPr>
          </a:p>
        </p:txBody>
      </p:sp>
      <p:sp>
        <p:nvSpPr>
          <p:cNvPr id="77836" name="TextBox 15"/>
          <p:cNvSpPr txBox="1">
            <a:spLocks noChangeArrowheads="1"/>
          </p:cNvSpPr>
          <p:nvPr/>
        </p:nvSpPr>
        <p:spPr bwMode="auto">
          <a:xfrm>
            <a:off x="1285875" y="5038725"/>
            <a:ext cx="2143125" cy="461963"/>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B  Marketing.</a:t>
            </a:r>
            <a:endParaRPr lang="zh-CN" altLang="en-US" sz="2400" i="1">
              <a:solidFill>
                <a:srgbClr val="FF0000"/>
              </a:solidFill>
              <a:latin typeface="Calibri" pitchFamily="34" charset="0"/>
            </a:endParaRPr>
          </a:p>
        </p:txBody>
      </p:sp>
      <p:pic>
        <p:nvPicPr>
          <p:cNvPr id="73740"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animEffect transition="in" filter="fade">
                                      <p:cBhvr>
                                        <p:cTn id="7" dur="2000"/>
                                        <p:tgtEl>
                                          <p:spTgt spid="778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7833">
                                            <p:txEl>
                                              <p:pRg st="0" end="0"/>
                                            </p:txEl>
                                          </p:spTgt>
                                        </p:tgtEl>
                                        <p:attrNameLst>
                                          <p:attrName>style.visibility</p:attrName>
                                        </p:attrNameLst>
                                      </p:cBhvr>
                                      <p:to>
                                        <p:strVal val="visible"/>
                                      </p:to>
                                    </p:set>
                                    <p:animEffect transition="in" filter="slide(fromBottom)">
                                      <p:cBhvr>
                                        <p:cTn id="12" dur="500"/>
                                        <p:tgtEl>
                                          <p:spTgt spid="778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829">
                                            <p:txEl>
                                              <p:pRg st="0" end="0"/>
                                            </p:txEl>
                                          </p:spTgt>
                                        </p:tgtEl>
                                        <p:attrNameLst>
                                          <p:attrName>style.visibility</p:attrName>
                                        </p:attrNameLst>
                                      </p:cBhvr>
                                      <p:to>
                                        <p:strVal val="visible"/>
                                      </p:to>
                                    </p:set>
                                    <p:animEffect transition="in" filter="fade">
                                      <p:cBhvr>
                                        <p:cTn id="17" dur="2000"/>
                                        <p:tgtEl>
                                          <p:spTgt spid="7782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7834">
                                            <p:txEl>
                                              <p:pRg st="0" end="0"/>
                                            </p:txEl>
                                          </p:spTgt>
                                        </p:tgtEl>
                                        <p:attrNameLst>
                                          <p:attrName>style.visibility</p:attrName>
                                        </p:attrNameLst>
                                      </p:cBhvr>
                                      <p:to>
                                        <p:strVal val="visible"/>
                                      </p:to>
                                    </p:set>
                                    <p:animEffect transition="in" filter="slide(fromBottom)">
                                      <p:cBhvr>
                                        <p:cTn id="22" dur="500"/>
                                        <p:tgtEl>
                                          <p:spTgt spid="778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830">
                                            <p:txEl>
                                              <p:pRg st="0" end="0"/>
                                            </p:txEl>
                                          </p:spTgt>
                                        </p:tgtEl>
                                        <p:attrNameLst>
                                          <p:attrName>style.visibility</p:attrName>
                                        </p:attrNameLst>
                                      </p:cBhvr>
                                      <p:to>
                                        <p:strVal val="visible"/>
                                      </p:to>
                                    </p:set>
                                    <p:animEffect transition="in" filter="fade">
                                      <p:cBhvr>
                                        <p:cTn id="27" dur="2000"/>
                                        <p:tgtEl>
                                          <p:spTgt spid="7783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77835">
                                            <p:txEl>
                                              <p:pRg st="0" end="0"/>
                                            </p:txEl>
                                          </p:spTgt>
                                        </p:tgtEl>
                                        <p:attrNameLst>
                                          <p:attrName>style.visibility</p:attrName>
                                        </p:attrNameLst>
                                      </p:cBhvr>
                                      <p:to>
                                        <p:strVal val="visible"/>
                                      </p:to>
                                    </p:set>
                                    <p:animEffect transition="in" filter="slide(fromBottom)">
                                      <p:cBhvr>
                                        <p:cTn id="32" dur="500"/>
                                        <p:tgtEl>
                                          <p:spTgt spid="778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831">
                                            <p:txEl>
                                              <p:pRg st="0" end="0"/>
                                            </p:txEl>
                                          </p:spTgt>
                                        </p:tgtEl>
                                        <p:attrNameLst>
                                          <p:attrName>style.visibility</p:attrName>
                                        </p:attrNameLst>
                                      </p:cBhvr>
                                      <p:to>
                                        <p:strVal val="visible"/>
                                      </p:to>
                                    </p:set>
                                    <p:animEffect transition="in" filter="fade">
                                      <p:cBhvr>
                                        <p:cTn id="37" dur="2000"/>
                                        <p:tgtEl>
                                          <p:spTgt spid="77831">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7831">
                                            <p:txEl>
                                              <p:pRg st="1" end="1"/>
                                            </p:txEl>
                                          </p:spTgt>
                                        </p:tgtEl>
                                        <p:attrNameLst>
                                          <p:attrName>style.visibility</p:attrName>
                                        </p:attrNameLst>
                                      </p:cBhvr>
                                      <p:to>
                                        <p:strVal val="visible"/>
                                      </p:to>
                                    </p:set>
                                    <p:animEffect transition="in" filter="fade">
                                      <p:cBhvr>
                                        <p:cTn id="40" dur="2000"/>
                                        <p:tgtEl>
                                          <p:spTgt spid="7783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77836"/>
                                        </p:tgtEl>
                                        <p:attrNameLst>
                                          <p:attrName>style.visibility</p:attrName>
                                        </p:attrNameLst>
                                      </p:cBhvr>
                                      <p:to>
                                        <p:strVal val="visible"/>
                                      </p:to>
                                    </p:set>
                                    <p:animEffect transition="in" filter="slide(fromBottom)">
                                      <p:cBhvr>
                                        <p:cTn id="45" dur="5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3"/>
          <p:cNvSpPr>
            <a:spLocks noChangeArrowheads="1"/>
          </p:cNvSpPr>
          <p:nvPr/>
        </p:nvSpPr>
        <p:spPr bwMode="auto">
          <a:xfrm>
            <a:off x="0" y="0"/>
            <a:ext cx="9144000" cy="1143000"/>
          </a:xfrm>
          <a:prstGeom prst="rect">
            <a:avLst/>
          </a:prstGeom>
          <a:solidFill>
            <a:srgbClr val="92CCDC"/>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Further practice in listening</a:t>
            </a:r>
            <a:endParaRPr lang="zh-CN" altLang="en-US" sz="4800" b="1">
              <a:latin typeface="Calibri" pitchFamily="34" charset="0"/>
              <a:ea typeface="微软雅黑" pitchFamily="34" charset="-122"/>
              <a:sym typeface="Calibri" pitchFamily="34" charset="0"/>
            </a:endParaRPr>
          </a:p>
        </p:txBody>
      </p:sp>
      <p:sp>
        <p:nvSpPr>
          <p:cNvPr id="74755" name="TextBox 2"/>
          <p:cNvSpPr>
            <a:spLocks noChangeArrowheads="1"/>
          </p:cNvSpPr>
          <p:nvPr/>
        </p:nvSpPr>
        <p:spPr bwMode="auto">
          <a:xfrm>
            <a:off x="714375" y="1214438"/>
            <a:ext cx="20304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Passage 1</a:t>
            </a:r>
            <a:endParaRPr lang="zh-CN" altLang="en-US" sz="3200" b="1" u="sng">
              <a:solidFill>
                <a:srgbClr val="31859B"/>
              </a:solidFill>
              <a:latin typeface="Calibri" pitchFamily="34" charset="0"/>
              <a:sym typeface="宋体" pitchFamily="2" charset="-122"/>
            </a:endParaRPr>
          </a:p>
        </p:txBody>
      </p:sp>
      <p:sp>
        <p:nvSpPr>
          <p:cNvPr id="78852" name="TextBox 6"/>
          <p:cNvSpPr txBox="1">
            <a:spLocks noChangeArrowheads="1"/>
          </p:cNvSpPr>
          <p:nvPr/>
        </p:nvSpPr>
        <p:spPr bwMode="auto">
          <a:xfrm>
            <a:off x="714375" y="1785938"/>
            <a:ext cx="7643813" cy="758825"/>
          </a:xfrm>
          <a:prstGeom prst="rect">
            <a:avLst/>
          </a:prstGeom>
          <a:noFill/>
          <a:ln w="9525">
            <a:noFill/>
            <a:miter lim="800000"/>
            <a:headEnd/>
            <a:tailEnd/>
          </a:ln>
        </p:spPr>
        <p:txBody>
          <a:bodyPr>
            <a:spAutoFit/>
          </a:bodyPr>
          <a:lstStyle/>
          <a:p>
            <a:pPr>
              <a:lnSpc>
                <a:spcPts val="2600"/>
              </a:lnSpc>
              <a:buFont typeface="Arial" charset="0"/>
              <a:buNone/>
            </a:pPr>
            <a:r>
              <a:rPr lang="en-US" altLang="zh-CN" sz="2400">
                <a:latin typeface="Calibri" pitchFamily="34" charset="0"/>
              </a:rPr>
              <a:t>1 Q: How many differences between female and male</a:t>
            </a:r>
          </a:p>
          <a:p>
            <a:pPr>
              <a:lnSpc>
                <a:spcPts val="2600"/>
              </a:lnSpc>
              <a:buFont typeface="Arial" charset="0"/>
              <a:buNone/>
            </a:pPr>
            <a:r>
              <a:rPr lang="en-US" altLang="zh-CN" sz="2400">
                <a:latin typeface="Calibri" pitchFamily="34" charset="0"/>
              </a:rPr>
              <a:t>        managers are mentioned in the passage?</a:t>
            </a:r>
            <a:endParaRPr lang="zh-CN" altLang="en-US" sz="2400">
              <a:latin typeface="Calibri" pitchFamily="34" charset="0"/>
            </a:endParaRPr>
          </a:p>
        </p:txBody>
      </p:sp>
      <p:sp>
        <p:nvSpPr>
          <p:cNvPr id="78854" name="TextBox 7"/>
          <p:cNvSpPr txBox="1">
            <a:spLocks noChangeArrowheads="1"/>
          </p:cNvSpPr>
          <p:nvPr/>
        </p:nvSpPr>
        <p:spPr bwMode="auto">
          <a:xfrm>
            <a:off x="1000125" y="2428875"/>
            <a:ext cx="6715125" cy="461963"/>
          </a:xfrm>
          <a:prstGeom prst="rect">
            <a:avLst/>
          </a:prstGeom>
          <a:noFill/>
          <a:ln w="9525">
            <a:noFill/>
            <a:miter lim="800000"/>
            <a:headEnd/>
            <a:tailEnd/>
          </a:ln>
        </p:spPr>
        <p:txBody>
          <a:bodyPr>
            <a:spAutoFit/>
          </a:bodyPr>
          <a:lstStyle/>
          <a:p>
            <a:pPr>
              <a:buFont typeface="Arial" charset="0"/>
              <a:buNone/>
            </a:pPr>
            <a:r>
              <a:rPr lang="en-US" altLang="zh-CN" b="1"/>
              <a:t>     </a:t>
            </a:r>
            <a:r>
              <a:rPr lang="en-US" altLang="zh-CN" sz="2400" i="1">
                <a:solidFill>
                  <a:srgbClr val="FF0000"/>
                </a:solidFill>
                <a:latin typeface="Calibri" pitchFamily="34" charset="0"/>
              </a:rPr>
              <a:t>C  Four.</a:t>
            </a:r>
            <a:endParaRPr lang="zh-CN" altLang="en-US" sz="2400" i="1">
              <a:solidFill>
                <a:srgbClr val="FF0000"/>
              </a:solidFill>
              <a:latin typeface="Calibri" pitchFamily="34" charset="0"/>
            </a:endParaRPr>
          </a:p>
        </p:txBody>
      </p:sp>
      <p:sp>
        <p:nvSpPr>
          <p:cNvPr id="2" name="TextBox 8"/>
          <p:cNvSpPr txBox="1">
            <a:spLocks noChangeArrowheads="1"/>
          </p:cNvSpPr>
          <p:nvPr/>
        </p:nvSpPr>
        <p:spPr bwMode="auto">
          <a:xfrm>
            <a:off x="714375" y="2786063"/>
            <a:ext cx="7429500" cy="758825"/>
          </a:xfrm>
          <a:prstGeom prst="rect">
            <a:avLst/>
          </a:prstGeom>
          <a:noFill/>
          <a:ln w="9525">
            <a:noFill/>
            <a:miter lim="800000"/>
            <a:headEnd/>
            <a:tailEnd/>
          </a:ln>
        </p:spPr>
        <p:txBody>
          <a:bodyPr>
            <a:spAutoFit/>
          </a:bodyPr>
          <a:lstStyle/>
          <a:p>
            <a:pPr>
              <a:lnSpc>
                <a:spcPts val="2600"/>
              </a:lnSpc>
              <a:buFont typeface="Arial" charset="0"/>
              <a:buNone/>
            </a:pPr>
            <a:r>
              <a:rPr lang="en-US" altLang="zh-CN" sz="2400">
                <a:latin typeface="Calibri" pitchFamily="34" charset="0"/>
              </a:rPr>
              <a:t>2 Q: How do the female bosses treat the individuals they</a:t>
            </a:r>
          </a:p>
          <a:p>
            <a:pPr>
              <a:lnSpc>
                <a:spcPts val="2600"/>
              </a:lnSpc>
              <a:buFont typeface="Arial" charset="0"/>
              <a:buNone/>
            </a:pPr>
            <a:r>
              <a:rPr lang="en-US" altLang="zh-CN" sz="2400">
                <a:latin typeface="Calibri" pitchFamily="34" charset="0"/>
              </a:rPr>
              <a:t>        work with?</a:t>
            </a:r>
            <a:endParaRPr lang="zh-CN" altLang="en-US" sz="2400">
              <a:latin typeface="Calibri" pitchFamily="34" charset="0"/>
            </a:endParaRPr>
          </a:p>
        </p:txBody>
      </p:sp>
      <p:sp>
        <p:nvSpPr>
          <p:cNvPr id="78856" name="TextBox 10"/>
          <p:cNvSpPr txBox="1">
            <a:spLocks noChangeArrowheads="1"/>
          </p:cNvSpPr>
          <p:nvPr/>
        </p:nvSpPr>
        <p:spPr bwMode="auto">
          <a:xfrm>
            <a:off x="1214438" y="3455988"/>
            <a:ext cx="7929562" cy="758825"/>
          </a:xfrm>
          <a:prstGeom prst="rect">
            <a:avLst/>
          </a:prstGeom>
          <a:noFill/>
          <a:ln w="9525">
            <a:noFill/>
            <a:miter lim="800000"/>
            <a:headEnd/>
            <a:tailEnd/>
          </a:ln>
        </p:spPr>
        <p:txBody>
          <a:bodyPr>
            <a:spAutoFit/>
          </a:bodyPr>
          <a:lstStyle/>
          <a:p>
            <a:pPr>
              <a:lnSpc>
                <a:spcPts val="2600"/>
              </a:lnSpc>
              <a:buFont typeface="Arial" charset="0"/>
              <a:buNone/>
            </a:pPr>
            <a:r>
              <a:rPr lang="en-US" altLang="zh-CN" sz="2400" i="1">
                <a:solidFill>
                  <a:srgbClr val="FF0000"/>
                </a:solidFill>
                <a:latin typeface="Calibri" pitchFamily="34" charset="0"/>
              </a:rPr>
              <a:t> C  Female bosses usually encourage them and</a:t>
            </a:r>
          </a:p>
          <a:p>
            <a:pPr>
              <a:lnSpc>
                <a:spcPts val="2600"/>
              </a:lnSpc>
              <a:buFont typeface="Arial" charset="0"/>
              <a:buNone/>
            </a:pPr>
            <a:r>
              <a:rPr lang="en-US" altLang="zh-CN" sz="2400" i="1">
                <a:solidFill>
                  <a:srgbClr val="FF0000"/>
                </a:solidFill>
                <a:latin typeface="Calibri" pitchFamily="34" charset="0"/>
              </a:rPr>
              <a:t>     guide them.</a:t>
            </a:r>
            <a:endParaRPr lang="zh-CN" altLang="en-US" sz="2400" i="1">
              <a:solidFill>
                <a:srgbClr val="FF0000"/>
              </a:solidFill>
              <a:latin typeface="Calibri" pitchFamily="34" charset="0"/>
            </a:endParaRPr>
          </a:p>
        </p:txBody>
      </p:sp>
      <p:sp>
        <p:nvSpPr>
          <p:cNvPr id="9" name="TextBox 12"/>
          <p:cNvSpPr txBox="1">
            <a:spLocks noChangeArrowheads="1"/>
          </p:cNvSpPr>
          <p:nvPr/>
        </p:nvSpPr>
        <p:spPr bwMode="auto">
          <a:xfrm>
            <a:off x="714375" y="4143375"/>
            <a:ext cx="7358063" cy="758825"/>
          </a:xfrm>
          <a:prstGeom prst="rect">
            <a:avLst/>
          </a:prstGeom>
          <a:noFill/>
          <a:ln w="9525">
            <a:noFill/>
            <a:miter lim="800000"/>
            <a:headEnd/>
            <a:tailEnd/>
          </a:ln>
        </p:spPr>
        <p:txBody>
          <a:bodyPr>
            <a:spAutoFit/>
          </a:bodyPr>
          <a:lstStyle/>
          <a:p>
            <a:pPr>
              <a:lnSpc>
                <a:spcPts val="2600"/>
              </a:lnSpc>
              <a:buFont typeface="Arial" charset="0"/>
              <a:buNone/>
            </a:pPr>
            <a:r>
              <a:rPr lang="en-US" altLang="zh-CN" sz="2400">
                <a:latin typeface="Calibri" pitchFamily="34" charset="0"/>
              </a:rPr>
              <a:t>3 Q: What is the possible reason that female managers</a:t>
            </a:r>
          </a:p>
          <a:p>
            <a:pPr>
              <a:lnSpc>
                <a:spcPts val="2600"/>
              </a:lnSpc>
              <a:buFont typeface="Arial" charset="0"/>
              <a:buNone/>
            </a:pPr>
            <a:r>
              <a:rPr lang="en-US" altLang="zh-CN" sz="2400">
                <a:latin typeface="Calibri" pitchFamily="34" charset="0"/>
              </a:rPr>
              <a:t>         are more likely to get their work done on time?</a:t>
            </a:r>
            <a:endParaRPr lang="zh-CN" altLang="en-US" sz="2400">
              <a:latin typeface="Calibri" pitchFamily="34" charset="0"/>
            </a:endParaRPr>
          </a:p>
        </p:txBody>
      </p:sp>
      <p:sp>
        <p:nvSpPr>
          <p:cNvPr id="10" name="TextBox 11"/>
          <p:cNvSpPr txBox="1">
            <a:spLocks noChangeArrowheads="1"/>
          </p:cNvSpPr>
          <p:nvPr/>
        </p:nvSpPr>
        <p:spPr bwMode="auto">
          <a:xfrm>
            <a:off x="1214438" y="4857750"/>
            <a:ext cx="7000875" cy="758825"/>
          </a:xfrm>
          <a:prstGeom prst="rect">
            <a:avLst/>
          </a:prstGeom>
          <a:noFill/>
          <a:ln w="9525">
            <a:noFill/>
            <a:miter lim="800000"/>
            <a:headEnd/>
            <a:tailEnd/>
          </a:ln>
        </p:spPr>
        <p:txBody>
          <a:bodyPr>
            <a:spAutoFit/>
          </a:bodyPr>
          <a:lstStyle/>
          <a:p>
            <a:pPr>
              <a:lnSpc>
                <a:spcPts val="2600"/>
              </a:lnSpc>
              <a:buFont typeface="Arial" charset="0"/>
              <a:buNone/>
            </a:pPr>
            <a:r>
              <a:rPr lang="en-US" altLang="zh-CN" sz="2400" i="1">
                <a:solidFill>
                  <a:srgbClr val="FF0000"/>
                </a:solidFill>
                <a:latin typeface="Calibri" pitchFamily="34" charset="0"/>
              </a:rPr>
              <a:t> A Because they are more likely to be dismissed for</a:t>
            </a:r>
          </a:p>
          <a:p>
            <a:pPr>
              <a:lnSpc>
                <a:spcPts val="2600"/>
              </a:lnSpc>
              <a:buFont typeface="Arial" charset="0"/>
              <a:buNone/>
            </a:pPr>
            <a:r>
              <a:rPr lang="en-US" altLang="zh-CN" sz="2400" i="1">
                <a:solidFill>
                  <a:srgbClr val="FF0000"/>
                </a:solidFill>
                <a:latin typeface="Calibri" pitchFamily="34" charset="0"/>
              </a:rPr>
              <a:t>     poor work.</a:t>
            </a:r>
            <a:endParaRPr lang="zh-CN" altLang="en-US" sz="2400" i="1">
              <a:solidFill>
                <a:srgbClr val="FF0000"/>
              </a:solidFill>
              <a:latin typeface="Calibri" pitchFamily="34" charset="0"/>
            </a:endParaRPr>
          </a:p>
        </p:txBody>
      </p:sp>
      <p:sp>
        <p:nvSpPr>
          <p:cNvPr id="11" name="TextBox 13"/>
          <p:cNvSpPr txBox="1">
            <a:spLocks noChangeArrowheads="1"/>
          </p:cNvSpPr>
          <p:nvPr/>
        </p:nvSpPr>
        <p:spPr bwMode="auto">
          <a:xfrm>
            <a:off x="714375" y="5527675"/>
            <a:ext cx="7215188" cy="758825"/>
          </a:xfrm>
          <a:prstGeom prst="rect">
            <a:avLst/>
          </a:prstGeom>
          <a:noFill/>
          <a:ln w="9525">
            <a:noFill/>
            <a:miter lim="800000"/>
            <a:headEnd/>
            <a:tailEnd/>
          </a:ln>
        </p:spPr>
        <p:txBody>
          <a:bodyPr>
            <a:spAutoFit/>
          </a:bodyPr>
          <a:lstStyle/>
          <a:p>
            <a:pPr>
              <a:lnSpc>
                <a:spcPts val="2600"/>
              </a:lnSpc>
              <a:buFont typeface="Arial" charset="0"/>
              <a:buNone/>
            </a:pPr>
            <a:r>
              <a:rPr lang="en-US" altLang="zh-CN" sz="2400">
                <a:latin typeface="Calibri" pitchFamily="34" charset="0"/>
              </a:rPr>
              <a:t>4 Q: What can we learn from the passage about women</a:t>
            </a:r>
          </a:p>
          <a:p>
            <a:pPr>
              <a:lnSpc>
                <a:spcPts val="2600"/>
              </a:lnSpc>
              <a:buFont typeface="Arial" charset="0"/>
              <a:buNone/>
            </a:pPr>
            <a:r>
              <a:rPr lang="en-US" altLang="zh-CN" sz="2400">
                <a:latin typeface="Calibri" pitchFamily="34" charset="0"/>
              </a:rPr>
              <a:t>         managers?</a:t>
            </a:r>
            <a:endParaRPr lang="zh-CN" altLang="en-US" sz="2400">
              <a:latin typeface="Calibri" pitchFamily="34" charset="0"/>
            </a:endParaRPr>
          </a:p>
        </p:txBody>
      </p:sp>
      <p:sp>
        <p:nvSpPr>
          <p:cNvPr id="12" name="TextBox 14"/>
          <p:cNvSpPr txBox="1">
            <a:spLocks noChangeArrowheads="1"/>
          </p:cNvSpPr>
          <p:nvPr/>
        </p:nvSpPr>
        <p:spPr bwMode="auto">
          <a:xfrm>
            <a:off x="1285875" y="6215063"/>
            <a:ext cx="6500813" cy="461962"/>
          </a:xfrm>
          <a:prstGeom prst="rect">
            <a:avLst/>
          </a:prstGeom>
          <a:noFill/>
          <a:ln w="9525">
            <a:noFill/>
            <a:miter lim="800000"/>
            <a:headEnd/>
            <a:tailEnd/>
          </a:ln>
        </p:spPr>
        <p:txBody>
          <a:bodyPr>
            <a:spAutoFit/>
          </a:bodyPr>
          <a:lstStyle/>
          <a:p>
            <a:pPr>
              <a:buFont typeface="Arial" charset="0"/>
              <a:buNone/>
            </a:pPr>
            <a:r>
              <a:rPr lang="en-US" altLang="zh-CN" sz="2400" i="1">
                <a:solidFill>
                  <a:srgbClr val="FF0000"/>
                </a:solidFill>
                <a:latin typeface="Calibri" pitchFamily="34" charset="0"/>
              </a:rPr>
              <a:t>B  Women managers often face a double standard.</a:t>
            </a:r>
            <a:endParaRPr lang="zh-CN" altLang="en-US" sz="2400" i="1">
              <a:solidFill>
                <a:srgbClr val="FF0000"/>
              </a:solidFill>
              <a:latin typeface="Calibri" pitchFamily="34" charset="0"/>
            </a:endParaRPr>
          </a:p>
        </p:txBody>
      </p:sp>
      <p:pic>
        <p:nvPicPr>
          <p:cNvPr id="74764"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28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fade">
                                      <p:cBhvr>
                                        <p:cTn id="7" dur="2000"/>
                                        <p:tgtEl>
                                          <p:spTgt spid="7885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852">
                                            <p:txEl>
                                              <p:pRg st="1" end="1"/>
                                            </p:txEl>
                                          </p:spTgt>
                                        </p:tgtEl>
                                        <p:attrNameLst>
                                          <p:attrName>style.visibility</p:attrName>
                                        </p:attrNameLst>
                                      </p:cBhvr>
                                      <p:to>
                                        <p:strVal val="visible"/>
                                      </p:to>
                                    </p:set>
                                    <p:animEffect transition="in" filter="fade">
                                      <p:cBhvr>
                                        <p:cTn id="10" dur="2000"/>
                                        <p:tgtEl>
                                          <p:spTgt spid="7885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78854"/>
                                        </p:tgtEl>
                                        <p:attrNameLst>
                                          <p:attrName>style.visibility</p:attrName>
                                        </p:attrNameLst>
                                      </p:cBhvr>
                                      <p:to>
                                        <p:strVal val="visible"/>
                                      </p:to>
                                    </p:set>
                                    <p:animEffect transition="in" filter="slide(fromBottom)">
                                      <p:cBhvr>
                                        <p:cTn id="15" dur="500"/>
                                        <p:tgtEl>
                                          <p:spTgt spid="788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2000"/>
                                        <p:tgtEl>
                                          <p:spTgt spid="2">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2000"/>
                                        <p:tgtEl>
                                          <p:spTgt spid="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8856"/>
                                        </p:tgtEl>
                                        <p:attrNameLst>
                                          <p:attrName>style.visibility</p:attrName>
                                        </p:attrNameLst>
                                      </p:cBhvr>
                                      <p:to>
                                        <p:strVal val="visible"/>
                                      </p:to>
                                    </p:set>
                                    <p:animEffect transition="in" filter="slide(fromBottom)">
                                      <p:cBhvr>
                                        <p:cTn id="28" dur="500"/>
                                        <p:tgtEl>
                                          <p:spTgt spid="7885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2000"/>
                                        <p:tgtEl>
                                          <p:spTgt spid="9">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20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lide(fromBottom)">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fade">
                                      <p:cBhvr>
                                        <p:cTn id="46" dur="2000"/>
                                        <p:tgtEl>
                                          <p:spTgt spid="11">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Effect transition="in" filter="fade">
                                      <p:cBhvr>
                                        <p:cTn id="49" dur="2000"/>
                                        <p:tgtEl>
                                          <p:spTgt spid="11">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slide(fromBottom)">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p:bldP spid="78856" grpId="0"/>
      <p:bldP spid="10"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3"/>
          <p:cNvSpPr>
            <a:spLocks noChangeArrowheads="1"/>
          </p:cNvSpPr>
          <p:nvPr/>
        </p:nvSpPr>
        <p:spPr bwMode="auto">
          <a:xfrm>
            <a:off x="0" y="0"/>
            <a:ext cx="9144000" cy="1143000"/>
          </a:xfrm>
          <a:prstGeom prst="rect">
            <a:avLst/>
          </a:prstGeom>
          <a:solidFill>
            <a:srgbClr val="92CCDC"/>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Further practice in listening</a:t>
            </a:r>
            <a:endParaRPr lang="zh-CN" altLang="en-US" sz="4800" b="1">
              <a:latin typeface="Calibri" pitchFamily="34" charset="0"/>
              <a:ea typeface="微软雅黑" pitchFamily="34" charset="-122"/>
              <a:sym typeface="Calibri" pitchFamily="34" charset="0"/>
            </a:endParaRPr>
          </a:p>
        </p:txBody>
      </p:sp>
      <p:sp>
        <p:nvSpPr>
          <p:cNvPr id="75779" name="TextBox 2"/>
          <p:cNvSpPr>
            <a:spLocks noChangeArrowheads="1"/>
          </p:cNvSpPr>
          <p:nvPr/>
        </p:nvSpPr>
        <p:spPr bwMode="auto">
          <a:xfrm>
            <a:off x="714375" y="1214438"/>
            <a:ext cx="20304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Passage 2</a:t>
            </a:r>
            <a:endParaRPr lang="zh-CN" altLang="en-US" sz="3200" b="1" u="sng">
              <a:solidFill>
                <a:srgbClr val="31859B"/>
              </a:solidFill>
              <a:latin typeface="Calibri" pitchFamily="34" charset="0"/>
              <a:sym typeface="宋体" pitchFamily="2" charset="-122"/>
            </a:endParaRPr>
          </a:p>
        </p:txBody>
      </p:sp>
      <p:sp>
        <p:nvSpPr>
          <p:cNvPr id="68612" name="矩形 4"/>
          <p:cNvSpPr>
            <a:spLocks noChangeArrowheads="1"/>
          </p:cNvSpPr>
          <p:nvPr/>
        </p:nvSpPr>
        <p:spPr bwMode="auto">
          <a:xfrm>
            <a:off x="928688" y="2108200"/>
            <a:ext cx="7072312" cy="4154488"/>
          </a:xfrm>
          <a:prstGeom prst="rect">
            <a:avLst/>
          </a:prstGeom>
          <a:noFill/>
          <a:ln w="9525">
            <a:noFill/>
            <a:miter lim="800000"/>
            <a:headEnd/>
            <a:tailEnd/>
          </a:ln>
        </p:spPr>
        <p:txBody>
          <a:bodyPr>
            <a:spAutoFit/>
          </a:bodyPr>
          <a:lstStyle/>
          <a:p>
            <a:pPr marL="457200" indent="-457200">
              <a:buFont typeface="Arial" charset="0"/>
              <a:buNone/>
            </a:pPr>
            <a:r>
              <a:rPr lang="en-US" altLang="zh-CN" sz="2400">
                <a:solidFill>
                  <a:srgbClr val="FF0000"/>
                </a:solidFill>
                <a:latin typeface="Calibri" pitchFamily="34" charset="0"/>
                <a:sym typeface="Calibri" pitchFamily="34" charset="0"/>
              </a:rPr>
              <a:t> 1) </a:t>
            </a:r>
            <a:r>
              <a:rPr lang="en-US" altLang="zh-CN" sz="2400" i="1">
                <a:solidFill>
                  <a:srgbClr val="FF0000"/>
                </a:solidFill>
                <a:latin typeface="Calibri" pitchFamily="34" charset="0"/>
                <a:sym typeface="Calibri" pitchFamily="34" charset="0"/>
              </a:rPr>
              <a:t>infancy</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2) </a:t>
            </a:r>
            <a:r>
              <a:rPr lang="en-US" altLang="zh-CN" sz="2400" i="1">
                <a:solidFill>
                  <a:srgbClr val="FF0000"/>
                </a:solidFill>
                <a:latin typeface="Calibri" pitchFamily="34" charset="0"/>
                <a:sym typeface="Calibri" pitchFamily="34" charset="0"/>
              </a:rPr>
              <a:t>assumed</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3) </a:t>
            </a:r>
            <a:r>
              <a:rPr lang="en-US" altLang="zh-CN" sz="2400" i="1">
                <a:solidFill>
                  <a:srgbClr val="FF0000"/>
                </a:solidFill>
                <a:latin typeface="Calibri" pitchFamily="34" charset="0"/>
                <a:sym typeface="Calibri" pitchFamily="34" charset="0"/>
              </a:rPr>
              <a:t>inherited</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4) </a:t>
            </a:r>
            <a:r>
              <a:rPr lang="en-US" altLang="zh-CN" sz="2400" i="1">
                <a:solidFill>
                  <a:srgbClr val="FF0000"/>
                </a:solidFill>
                <a:latin typeface="Calibri" pitchFamily="34" charset="0"/>
                <a:sym typeface="Calibri" pitchFamily="34" charset="0"/>
              </a:rPr>
              <a:t>rooted</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5) </a:t>
            </a:r>
            <a:r>
              <a:rPr lang="en-US" altLang="zh-CN" sz="2400" i="1">
                <a:solidFill>
                  <a:srgbClr val="FF0000"/>
                </a:solidFill>
                <a:latin typeface="Calibri" pitchFamily="34" charset="0"/>
                <a:sym typeface="Calibri" pitchFamily="34" charset="0"/>
              </a:rPr>
              <a:t>fairs</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6) </a:t>
            </a:r>
            <a:r>
              <a:rPr lang="en-US" altLang="zh-CN" sz="2400" i="1">
                <a:solidFill>
                  <a:srgbClr val="FF0000"/>
                </a:solidFill>
                <a:latin typeface="Calibri" pitchFamily="34" charset="0"/>
                <a:sym typeface="Calibri" pitchFamily="34" charset="0"/>
              </a:rPr>
              <a:t>compensate for</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7) </a:t>
            </a:r>
            <a:r>
              <a:rPr lang="en-US" altLang="zh-CN" sz="2400" i="1">
                <a:solidFill>
                  <a:srgbClr val="FF0000"/>
                </a:solidFill>
                <a:latin typeface="Calibri" pitchFamily="34" charset="0"/>
                <a:sym typeface="Calibri" pitchFamily="34" charset="0"/>
              </a:rPr>
              <a:t>cement</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8) </a:t>
            </a:r>
            <a:r>
              <a:rPr lang="en-US" altLang="zh-CN" sz="2400" i="1">
                <a:solidFill>
                  <a:srgbClr val="FF0000"/>
                </a:solidFill>
                <a:latin typeface="Calibri" pitchFamily="34" charset="0"/>
                <a:sym typeface="Calibri" pitchFamily="34" charset="0"/>
              </a:rPr>
              <a:t>witness</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i="1">
                <a:solidFill>
                  <a:srgbClr val="FF0000"/>
                </a:solidFill>
                <a:latin typeface="Calibri" pitchFamily="34" charset="0"/>
                <a:sym typeface="Calibri" pitchFamily="34" charset="0"/>
              </a:rPr>
              <a:t> </a:t>
            </a:r>
            <a:r>
              <a:rPr lang="en-US" altLang="zh-CN" sz="2400">
                <a:solidFill>
                  <a:srgbClr val="FF0000"/>
                </a:solidFill>
                <a:latin typeface="Calibri" pitchFamily="34" charset="0"/>
                <a:sym typeface="Calibri" pitchFamily="34" charset="0"/>
              </a:rPr>
              <a:t>9) </a:t>
            </a:r>
            <a:r>
              <a:rPr lang="en-US" altLang="zh-CN" sz="2400" i="1">
                <a:solidFill>
                  <a:srgbClr val="FF0000"/>
                </a:solidFill>
                <a:latin typeface="Calibri" pitchFamily="34" charset="0"/>
                <a:sym typeface="Calibri" pitchFamily="34" charset="0"/>
              </a:rPr>
              <a:t>exposed to </a:t>
            </a:r>
            <a:endParaRPr lang="zh-CN" altLang="en-US" sz="2400" i="1">
              <a:solidFill>
                <a:srgbClr val="FF0000"/>
              </a:solidFill>
              <a:latin typeface="Calibri" pitchFamily="34" charset="0"/>
              <a:sym typeface="Calibri" pitchFamily="34" charset="0"/>
            </a:endParaRPr>
          </a:p>
          <a:p>
            <a:pPr marL="457200" indent="-457200">
              <a:buFont typeface="Arial" charset="0"/>
              <a:buNone/>
            </a:pPr>
            <a:r>
              <a:rPr lang="en-US" altLang="zh-CN" sz="2400">
                <a:solidFill>
                  <a:srgbClr val="FF0000"/>
                </a:solidFill>
                <a:latin typeface="Calibri" pitchFamily="34" charset="0"/>
                <a:sym typeface="Calibri" pitchFamily="34" charset="0"/>
              </a:rPr>
              <a:t>10) </a:t>
            </a:r>
            <a:r>
              <a:rPr lang="en-US" altLang="zh-CN" sz="2400" i="1">
                <a:solidFill>
                  <a:srgbClr val="FF0000"/>
                </a:solidFill>
                <a:latin typeface="Calibri" pitchFamily="34" charset="0"/>
                <a:sym typeface="Calibri" pitchFamily="34" charset="0"/>
              </a:rPr>
              <a:t>contributed to</a:t>
            </a:r>
            <a:endParaRPr lang="zh-CN" altLang="en-US" sz="2400" i="1">
              <a:solidFill>
                <a:srgbClr val="FF0000"/>
              </a:solidFill>
              <a:latin typeface="Calibri" pitchFamily="34" charset="0"/>
              <a:sym typeface="Calibri" pitchFamily="34" charset="0"/>
            </a:endParaRPr>
          </a:p>
          <a:p>
            <a:pPr marL="457200" indent="-457200">
              <a:buFont typeface="Arial" charset="0"/>
              <a:buNone/>
            </a:pPr>
            <a:endParaRPr lang="zh-CN" altLang="en-US" sz="2400" i="1">
              <a:solidFill>
                <a:srgbClr val="FF0000"/>
              </a:solidFill>
              <a:latin typeface="Calibri" pitchFamily="34" charset="0"/>
              <a:sym typeface="Calibri" pitchFamily="34" charset="0"/>
            </a:endParaRPr>
          </a:p>
        </p:txBody>
      </p:sp>
      <p:pic>
        <p:nvPicPr>
          <p:cNvPr id="75781" name="Picture 6" descr="C:\Users\Administrator\Desktop\8，原版\B2U8_页面_32_图像_0001.jpg"/>
          <p:cNvPicPr>
            <a:picLocks noChangeAspect="1" noChangeArrowheads="1"/>
          </p:cNvPicPr>
          <p:nvPr/>
        </p:nvPicPr>
        <p:blipFill>
          <a:blip r:embed="rId2"/>
          <a:srcRect/>
          <a:stretch>
            <a:fillRect/>
          </a:stretch>
        </p:blipFill>
        <p:spPr bwMode="auto">
          <a:xfrm>
            <a:off x="3643313" y="1571625"/>
            <a:ext cx="4857750" cy="4546600"/>
          </a:xfrm>
          <a:prstGeom prst="rect">
            <a:avLst/>
          </a:prstGeom>
          <a:noFill/>
          <a:ln w="9525">
            <a:noFill/>
            <a:miter lim="800000"/>
            <a:headEnd/>
            <a:tailEnd/>
          </a:ln>
        </p:spPr>
      </p:pic>
      <p:pic>
        <p:nvPicPr>
          <p:cNvPr id="75782" name="图片 13"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Effect transition="in" filter="slide(fromBottom)">
                                      <p:cBhvr>
                                        <p:cTn id="7" dur="500"/>
                                        <p:tgtEl>
                                          <p:spTgt spid="686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8612">
                                            <p:txEl>
                                              <p:pRg st="1" end="1"/>
                                            </p:txEl>
                                          </p:spTgt>
                                        </p:tgtEl>
                                        <p:attrNameLst>
                                          <p:attrName>style.visibility</p:attrName>
                                        </p:attrNameLst>
                                      </p:cBhvr>
                                      <p:to>
                                        <p:strVal val="visible"/>
                                      </p:to>
                                    </p:set>
                                    <p:animEffect transition="in" filter="slide(fromBottom)">
                                      <p:cBhvr>
                                        <p:cTn id="12" dur="500"/>
                                        <p:tgtEl>
                                          <p:spTgt spid="686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8612">
                                            <p:txEl>
                                              <p:pRg st="2" end="2"/>
                                            </p:txEl>
                                          </p:spTgt>
                                        </p:tgtEl>
                                        <p:attrNameLst>
                                          <p:attrName>style.visibility</p:attrName>
                                        </p:attrNameLst>
                                      </p:cBhvr>
                                      <p:to>
                                        <p:strVal val="visible"/>
                                      </p:to>
                                    </p:set>
                                    <p:animEffect transition="in" filter="slide(fromBottom)">
                                      <p:cBhvr>
                                        <p:cTn id="17" dur="500"/>
                                        <p:tgtEl>
                                          <p:spTgt spid="686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8612">
                                            <p:txEl>
                                              <p:pRg st="3" end="3"/>
                                            </p:txEl>
                                          </p:spTgt>
                                        </p:tgtEl>
                                        <p:attrNameLst>
                                          <p:attrName>style.visibility</p:attrName>
                                        </p:attrNameLst>
                                      </p:cBhvr>
                                      <p:to>
                                        <p:strVal val="visible"/>
                                      </p:to>
                                    </p:set>
                                    <p:animEffect transition="in" filter="slide(fromBottom)">
                                      <p:cBhvr>
                                        <p:cTn id="22" dur="500"/>
                                        <p:tgtEl>
                                          <p:spTgt spid="686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8612">
                                            <p:txEl>
                                              <p:pRg st="4" end="4"/>
                                            </p:txEl>
                                          </p:spTgt>
                                        </p:tgtEl>
                                        <p:attrNameLst>
                                          <p:attrName>style.visibility</p:attrName>
                                        </p:attrNameLst>
                                      </p:cBhvr>
                                      <p:to>
                                        <p:strVal val="visible"/>
                                      </p:to>
                                    </p:set>
                                    <p:animEffect transition="in" filter="slide(fromBottom)">
                                      <p:cBhvr>
                                        <p:cTn id="27" dur="500"/>
                                        <p:tgtEl>
                                          <p:spTgt spid="686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8612">
                                            <p:txEl>
                                              <p:pRg st="5" end="5"/>
                                            </p:txEl>
                                          </p:spTgt>
                                        </p:tgtEl>
                                        <p:attrNameLst>
                                          <p:attrName>style.visibility</p:attrName>
                                        </p:attrNameLst>
                                      </p:cBhvr>
                                      <p:to>
                                        <p:strVal val="visible"/>
                                      </p:to>
                                    </p:set>
                                    <p:animEffect transition="in" filter="slide(fromBottom)">
                                      <p:cBhvr>
                                        <p:cTn id="32" dur="500"/>
                                        <p:tgtEl>
                                          <p:spTgt spid="686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8612">
                                            <p:txEl>
                                              <p:pRg st="6" end="6"/>
                                            </p:txEl>
                                          </p:spTgt>
                                        </p:tgtEl>
                                        <p:attrNameLst>
                                          <p:attrName>style.visibility</p:attrName>
                                        </p:attrNameLst>
                                      </p:cBhvr>
                                      <p:to>
                                        <p:strVal val="visible"/>
                                      </p:to>
                                    </p:set>
                                    <p:animEffect transition="in" filter="slide(fromBottom)">
                                      <p:cBhvr>
                                        <p:cTn id="37" dur="500"/>
                                        <p:tgtEl>
                                          <p:spTgt spid="686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8612">
                                            <p:txEl>
                                              <p:pRg st="7" end="7"/>
                                            </p:txEl>
                                          </p:spTgt>
                                        </p:tgtEl>
                                        <p:attrNameLst>
                                          <p:attrName>style.visibility</p:attrName>
                                        </p:attrNameLst>
                                      </p:cBhvr>
                                      <p:to>
                                        <p:strVal val="visible"/>
                                      </p:to>
                                    </p:set>
                                    <p:animEffect transition="in" filter="slide(fromBottom)">
                                      <p:cBhvr>
                                        <p:cTn id="42" dur="500"/>
                                        <p:tgtEl>
                                          <p:spTgt spid="686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8612">
                                            <p:txEl>
                                              <p:pRg st="8" end="8"/>
                                            </p:txEl>
                                          </p:spTgt>
                                        </p:tgtEl>
                                        <p:attrNameLst>
                                          <p:attrName>style.visibility</p:attrName>
                                        </p:attrNameLst>
                                      </p:cBhvr>
                                      <p:to>
                                        <p:strVal val="visible"/>
                                      </p:to>
                                    </p:set>
                                    <p:animEffect transition="in" filter="slide(fromBottom)">
                                      <p:cBhvr>
                                        <p:cTn id="47" dur="500"/>
                                        <p:tgtEl>
                                          <p:spTgt spid="6861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8612">
                                            <p:txEl>
                                              <p:pRg st="9" end="9"/>
                                            </p:txEl>
                                          </p:spTgt>
                                        </p:tgtEl>
                                        <p:attrNameLst>
                                          <p:attrName>style.visibility</p:attrName>
                                        </p:attrNameLst>
                                      </p:cBhvr>
                                      <p:to>
                                        <p:strVal val="visible"/>
                                      </p:to>
                                    </p:set>
                                    <p:animEffect transition="in" filter="slide(fromBottom)">
                                      <p:cBhvr>
                                        <p:cTn id="52" dur="500"/>
                                        <p:tgtEl>
                                          <p:spTgt spid="686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uiExpand="1" build="p" bldLvl="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3"/>
          <p:cNvSpPr>
            <a:spLocks noChangeArrowheads="1"/>
          </p:cNvSpPr>
          <p:nvPr/>
        </p:nvSpPr>
        <p:spPr bwMode="auto">
          <a:xfrm>
            <a:off x="0" y="0"/>
            <a:ext cx="9144000" cy="1143000"/>
          </a:xfrm>
          <a:prstGeom prst="rect">
            <a:avLst/>
          </a:prstGeom>
          <a:solidFill>
            <a:srgbClr val="BFBFBF"/>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Wrapping up</a:t>
            </a:r>
            <a:endParaRPr lang="zh-CN" altLang="en-US" sz="4800" b="1">
              <a:latin typeface="Calibri" pitchFamily="34" charset="0"/>
              <a:ea typeface="微软雅黑" pitchFamily="34" charset="-122"/>
              <a:sym typeface="Calibri" pitchFamily="34" charset="0"/>
            </a:endParaRPr>
          </a:p>
        </p:txBody>
      </p:sp>
      <p:sp>
        <p:nvSpPr>
          <p:cNvPr id="69635" name="矩形 2"/>
          <p:cNvSpPr>
            <a:spLocks noChangeArrowheads="1"/>
          </p:cNvSpPr>
          <p:nvPr/>
        </p:nvSpPr>
        <p:spPr bwMode="auto">
          <a:xfrm>
            <a:off x="1071563" y="1214438"/>
            <a:ext cx="6929437" cy="830262"/>
          </a:xfrm>
          <a:prstGeom prst="rect">
            <a:avLst/>
          </a:prstGeom>
          <a:noFill/>
          <a:ln w="9525">
            <a:noFill/>
            <a:miter lim="800000"/>
            <a:headEnd/>
            <a:tailEnd/>
          </a:ln>
        </p:spPr>
        <p:txBody>
          <a:bodyPr>
            <a:spAutoFit/>
          </a:bodyPr>
          <a:lstStyle/>
          <a:p>
            <a:pPr>
              <a:buFont typeface="Arial" charset="0"/>
              <a:buNone/>
            </a:pPr>
            <a:r>
              <a:rPr lang="en-US" altLang="zh-CN" sz="2400">
                <a:solidFill>
                  <a:srgbClr val="000000"/>
                </a:solidFill>
                <a:sym typeface="Arial" charset="0"/>
              </a:rPr>
              <a:t>Use the following self-assessment checklist to check what you have learned in this unit.</a:t>
            </a:r>
            <a:endParaRPr lang="zh-CN" altLang="en-US"/>
          </a:p>
        </p:txBody>
      </p:sp>
      <p:graphicFrame>
        <p:nvGraphicFramePr>
          <p:cNvPr id="69636" name="Group 4"/>
          <p:cNvGraphicFramePr>
            <a:graphicFrameLocks noGrp="1"/>
          </p:cNvGraphicFramePr>
          <p:nvPr/>
        </p:nvGraphicFramePr>
        <p:xfrm>
          <a:off x="1214438" y="2143125"/>
          <a:ext cx="6858024" cy="3508377"/>
        </p:xfrm>
        <a:graphic>
          <a:graphicData uri="http://schemas.openxmlformats.org/drawingml/2006/table">
            <a:tbl>
              <a:tblPr/>
              <a:tblGrid>
                <a:gridCol w="4389733"/>
                <a:gridCol w="890497"/>
                <a:gridCol w="1577794"/>
              </a:tblGrid>
              <a:tr h="6016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800" b="1" i="0" u="none" strike="noStrike" cap="none" normalizeH="0" baseline="0" dirty="0" smtClean="0">
                          <a:ln>
                            <a:noFill/>
                          </a:ln>
                          <a:solidFill>
                            <a:srgbClr val="FFFFFF"/>
                          </a:solidFill>
                          <a:effectLst/>
                          <a:latin typeface="Calibri" pitchFamily="34" charset="0"/>
                          <a:ea typeface="宋体" pitchFamily="2" charset="-122"/>
                          <a:cs typeface="Calibri" pitchFamily="34" charset="0"/>
                          <a:sym typeface="Calibri" pitchFamily="34" charset="0"/>
                        </a:rPr>
                        <a:t>Skills</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sym typeface="宋体"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800" b="1" i="0" u="none" strike="noStrike" cap="none" normalizeH="0" baseline="0" dirty="0" smtClean="0">
                          <a:ln>
                            <a:noFill/>
                          </a:ln>
                          <a:solidFill>
                            <a:srgbClr val="FFFFFF"/>
                          </a:solidFill>
                          <a:effectLst/>
                          <a:latin typeface="Calibri" pitchFamily="34" charset="0"/>
                          <a:ea typeface="宋体" pitchFamily="2" charset="-122"/>
                          <a:cs typeface="Calibri" pitchFamily="34" charset="0"/>
                          <a:sym typeface="Calibri" pitchFamily="34" charset="0"/>
                        </a:rPr>
                        <a:t>OK</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sym typeface="宋体"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800" b="1" i="0" u="none" strike="noStrike" cap="none" normalizeH="0" baseline="0" dirty="0" smtClean="0">
                          <a:ln>
                            <a:noFill/>
                          </a:ln>
                          <a:solidFill>
                            <a:srgbClr val="FFFFFF"/>
                          </a:solidFill>
                          <a:effectLst/>
                          <a:latin typeface="Calibri" pitchFamily="34" charset="0"/>
                          <a:ea typeface="宋体" pitchFamily="2" charset="-122"/>
                          <a:cs typeface="Calibri" pitchFamily="34" charset="0"/>
                          <a:sym typeface="Calibri" pitchFamily="34" charset="0"/>
                        </a:rPr>
                        <a:t>Needs work</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sym typeface="宋体"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60166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4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 can talk about my family.</a:t>
                      </a:r>
                      <a:endParaRPr kumimoji="0" lang="zh-CN" altLang="en-US" sz="24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7397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4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 can take notes in a T-chart.	</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r h="74136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4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 can introduce an opinion.	</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82391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400" b="0" i="0" u="none" strike="noStrike" cap="none" normalizeH="0" baseline="0" dirty="0" smtClean="0">
                          <a:ln>
                            <a:noFill/>
                          </a:ln>
                          <a:solidFill>
                            <a:srgbClr val="000000"/>
                          </a:solidFill>
                          <a:effectLst/>
                          <a:latin typeface="Calibri" pitchFamily="34" charset="0"/>
                          <a:ea typeface="宋体" pitchFamily="2" charset="-122"/>
                          <a:sym typeface="宋体" pitchFamily="2" charset="-122"/>
                        </a:rPr>
                        <a:t>I can describe a new identity I created.</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sym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bl>
          </a:graphicData>
        </a:graphic>
      </p:graphicFrame>
      <p:sp>
        <p:nvSpPr>
          <p:cNvPr id="69662" name="矩形 5"/>
          <p:cNvSpPr>
            <a:spLocks noChangeArrowheads="1"/>
          </p:cNvSpPr>
          <p:nvPr/>
        </p:nvSpPr>
        <p:spPr bwMode="auto">
          <a:xfrm>
            <a:off x="5929313" y="2928938"/>
            <a:ext cx="214312" cy="214312"/>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3" name="矩形 6"/>
          <p:cNvSpPr>
            <a:spLocks noChangeArrowheads="1"/>
          </p:cNvSpPr>
          <p:nvPr/>
        </p:nvSpPr>
        <p:spPr bwMode="auto">
          <a:xfrm>
            <a:off x="7215188" y="3643313"/>
            <a:ext cx="214312" cy="214312"/>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4" name="矩形 7"/>
          <p:cNvSpPr>
            <a:spLocks noChangeArrowheads="1"/>
          </p:cNvSpPr>
          <p:nvPr/>
        </p:nvSpPr>
        <p:spPr bwMode="auto">
          <a:xfrm>
            <a:off x="5929313" y="3643313"/>
            <a:ext cx="214312" cy="214312"/>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5" name="矩形 8"/>
          <p:cNvSpPr>
            <a:spLocks noChangeArrowheads="1"/>
          </p:cNvSpPr>
          <p:nvPr/>
        </p:nvSpPr>
        <p:spPr bwMode="auto">
          <a:xfrm>
            <a:off x="7215188" y="4357688"/>
            <a:ext cx="214312" cy="214312"/>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6" name="矩形 9"/>
          <p:cNvSpPr>
            <a:spLocks noChangeArrowheads="1"/>
          </p:cNvSpPr>
          <p:nvPr/>
        </p:nvSpPr>
        <p:spPr bwMode="auto">
          <a:xfrm>
            <a:off x="5929313" y="4357688"/>
            <a:ext cx="214312" cy="214312"/>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7" name="矩形 10"/>
          <p:cNvSpPr>
            <a:spLocks noChangeArrowheads="1"/>
          </p:cNvSpPr>
          <p:nvPr/>
        </p:nvSpPr>
        <p:spPr bwMode="auto">
          <a:xfrm>
            <a:off x="5929313" y="5143500"/>
            <a:ext cx="214312" cy="214313"/>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8" name="矩形 11"/>
          <p:cNvSpPr>
            <a:spLocks noChangeArrowheads="1"/>
          </p:cNvSpPr>
          <p:nvPr/>
        </p:nvSpPr>
        <p:spPr bwMode="auto">
          <a:xfrm>
            <a:off x="7215188" y="5143500"/>
            <a:ext cx="214312" cy="214313"/>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sp>
        <p:nvSpPr>
          <p:cNvPr id="69669" name="矩形 12"/>
          <p:cNvSpPr>
            <a:spLocks noChangeArrowheads="1"/>
          </p:cNvSpPr>
          <p:nvPr/>
        </p:nvSpPr>
        <p:spPr bwMode="auto">
          <a:xfrm>
            <a:off x="7215188" y="2928938"/>
            <a:ext cx="214312" cy="214312"/>
          </a:xfrm>
          <a:prstGeom prst="rect">
            <a:avLst/>
          </a:prstGeom>
          <a:noFill/>
          <a:ln w="25400">
            <a:solidFill>
              <a:schemeClr val="tx1"/>
            </a:solidFill>
            <a:miter lim="800000"/>
            <a:headEnd/>
            <a:tailEnd/>
          </a:ln>
        </p:spPr>
        <p:txBody>
          <a:bodyPr anchor="ctr"/>
          <a:lstStyle/>
          <a:p>
            <a:pPr algn="ctr">
              <a:buFont typeface="Arial" charset="0"/>
              <a:buNone/>
            </a:pPr>
            <a:endParaRPr lang="zh-CN" altLang="zh-CN">
              <a:solidFill>
                <a:srgbClr val="FFFFFF"/>
              </a:solidFill>
              <a:latin typeface="宋体" pitchFamily="2" charset="-122"/>
              <a:sym typeface="宋体" pitchFamily="2" charset="-122"/>
            </a:endParaRPr>
          </a:p>
        </p:txBody>
      </p:sp>
      <p:pic>
        <p:nvPicPr>
          <p:cNvPr id="76838" name="图片 13"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p:cTn id="7" dur="1000" fill="hold"/>
                                        <p:tgtEl>
                                          <p:spTgt spid="69635"/>
                                        </p:tgtEl>
                                        <p:attrNameLst>
                                          <p:attrName>ppt_w</p:attrName>
                                        </p:attrNameLst>
                                      </p:cBhvr>
                                      <p:tavLst>
                                        <p:tav tm="0">
                                          <p:val>
                                            <p:strVal val="#ppt_w*0.70"/>
                                          </p:val>
                                        </p:tav>
                                        <p:tav tm="100000">
                                          <p:val>
                                            <p:strVal val="#ppt_w"/>
                                          </p:val>
                                        </p:tav>
                                      </p:tavLst>
                                    </p:anim>
                                    <p:anim calcmode="lin" valueType="num">
                                      <p:cBhvr>
                                        <p:cTn id="8" dur="1000" fill="hold"/>
                                        <p:tgtEl>
                                          <p:spTgt spid="69635"/>
                                        </p:tgtEl>
                                        <p:attrNameLst>
                                          <p:attrName>ppt_h</p:attrName>
                                        </p:attrNameLst>
                                      </p:cBhvr>
                                      <p:tavLst>
                                        <p:tav tm="0">
                                          <p:val>
                                            <p:strVal val="#ppt_h"/>
                                          </p:val>
                                        </p:tav>
                                        <p:tav tm="100000">
                                          <p:val>
                                            <p:strVal val="#ppt_h"/>
                                          </p:val>
                                        </p:tav>
                                      </p:tavLst>
                                    </p:anim>
                                    <p:animEffect transition="in" filter="fade">
                                      <p:cBhvr>
                                        <p:cTn id="9" dur="1000"/>
                                        <p:tgtEl>
                                          <p:spTgt spid="6963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9636"/>
                                        </p:tgtEl>
                                        <p:attrNameLst>
                                          <p:attrName>style.visibility</p:attrName>
                                        </p:attrNameLst>
                                      </p:cBhvr>
                                      <p:to>
                                        <p:strVal val="visible"/>
                                      </p:to>
                                    </p:set>
                                    <p:animEffect>
                                      <p:cBhvr>
                                        <p:cTn id="14" dur="500"/>
                                        <p:tgtEl>
                                          <p:spTgt spid="696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9662"/>
                                        </p:tgtEl>
                                        <p:attrNameLst>
                                          <p:attrName>style.visibility</p:attrName>
                                        </p:attrNameLst>
                                      </p:cBhvr>
                                      <p:to>
                                        <p:strVal val="visible"/>
                                      </p:to>
                                    </p:set>
                                    <p:animEffect>
                                      <p:cBhvr>
                                        <p:cTn id="17" dur="500"/>
                                        <p:tgtEl>
                                          <p:spTgt spid="6966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9669"/>
                                        </p:tgtEl>
                                        <p:attrNameLst>
                                          <p:attrName>style.visibility</p:attrName>
                                        </p:attrNameLst>
                                      </p:cBhvr>
                                      <p:to>
                                        <p:strVal val="visible"/>
                                      </p:to>
                                    </p:set>
                                    <p:animEffect>
                                      <p:cBhvr>
                                        <p:cTn id="20" dur="500"/>
                                        <p:tgtEl>
                                          <p:spTgt spid="6966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9663"/>
                                        </p:tgtEl>
                                        <p:attrNameLst>
                                          <p:attrName>style.visibility</p:attrName>
                                        </p:attrNameLst>
                                      </p:cBhvr>
                                      <p:to>
                                        <p:strVal val="visible"/>
                                      </p:to>
                                    </p:set>
                                    <p:animEffect>
                                      <p:cBhvr>
                                        <p:cTn id="23" dur="500"/>
                                        <p:tgtEl>
                                          <p:spTgt spid="6966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9664"/>
                                        </p:tgtEl>
                                        <p:attrNameLst>
                                          <p:attrName>style.visibility</p:attrName>
                                        </p:attrNameLst>
                                      </p:cBhvr>
                                      <p:to>
                                        <p:strVal val="visible"/>
                                      </p:to>
                                    </p:set>
                                    <p:animEffect>
                                      <p:cBhvr>
                                        <p:cTn id="26" dur="500"/>
                                        <p:tgtEl>
                                          <p:spTgt spid="696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9666"/>
                                        </p:tgtEl>
                                        <p:attrNameLst>
                                          <p:attrName>style.visibility</p:attrName>
                                        </p:attrNameLst>
                                      </p:cBhvr>
                                      <p:to>
                                        <p:strVal val="visible"/>
                                      </p:to>
                                    </p:set>
                                    <p:animEffect>
                                      <p:cBhvr>
                                        <p:cTn id="29" dur="500"/>
                                        <p:tgtEl>
                                          <p:spTgt spid="6966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665"/>
                                        </p:tgtEl>
                                        <p:attrNameLst>
                                          <p:attrName>style.visibility</p:attrName>
                                        </p:attrNameLst>
                                      </p:cBhvr>
                                      <p:to>
                                        <p:strVal val="visible"/>
                                      </p:to>
                                    </p:set>
                                    <p:animEffect>
                                      <p:cBhvr>
                                        <p:cTn id="32" dur="500"/>
                                        <p:tgtEl>
                                          <p:spTgt spid="6966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9668"/>
                                        </p:tgtEl>
                                        <p:attrNameLst>
                                          <p:attrName>style.visibility</p:attrName>
                                        </p:attrNameLst>
                                      </p:cBhvr>
                                      <p:to>
                                        <p:strVal val="visible"/>
                                      </p:to>
                                    </p:set>
                                    <p:animEffect>
                                      <p:cBhvr>
                                        <p:cTn id="35" dur="500"/>
                                        <p:tgtEl>
                                          <p:spTgt spid="6966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667"/>
                                        </p:tgtEl>
                                        <p:attrNameLst>
                                          <p:attrName>style.visibility</p:attrName>
                                        </p:attrNameLst>
                                      </p:cBhvr>
                                      <p:to>
                                        <p:strVal val="visible"/>
                                      </p:to>
                                    </p:set>
                                    <p:animEffect>
                                      <p:cBhvr>
                                        <p:cTn id="38" dur="500"/>
                                        <p:tgtEl>
                                          <p:spTgt spid="69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ldLvl="0" autoUpdateAnimBg="0"/>
      <p:bldP spid="69662" grpId="0" bldLvl="0" animBg="1" autoUpdateAnimBg="0"/>
      <p:bldP spid="69663" grpId="0" bldLvl="0" animBg="1" autoUpdateAnimBg="0"/>
      <p:bldP spid="69664" grpId="0" bldLvl="0" animBg="1" autoUpdateAnimBg="0"/>
      <p:bldP spid="69665" grpId="0" bldLvl="0" animBg="1" autoUpdateAnimBg="0"/>
      <p:bldP spid="69666" grpId="0" bldLvl="0" animBg="1" autoUpdateAnimBg="0"/>
      <p:bldP spid="69667" grpId="0" bldLvl="0" animBg="1" autoUpdateAnimBg="0"/>
      <p:bldP spid="69668" grpId="0" bldLvl="0" animBg="1" autoUpdateAnimBg="0"/>
      <p:bldP spid="69669" grpId="0" bldLvl="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3"/>
          <p:cNvSpPr>
            <a:spLocks noChangeArrowheads="1"/>
          </p:cNvSpPr>
          <p:nvPr/>
        </p:nvSpPr>
        <p:spPr bwMode="auto">
          <a:xfrm>
            <a:off x="0" y="0"/>
            <a:ext cx="9144000" cy="1143000"/>
          </a:xfrm>
          <a:prstGeom prst="rect">
            <a:avLst/>
          </a:prstGeom>
          <a:solidFill>
            <a:srgbClr val="FFCCCC"/>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Fun time</a:t>
            </a:r>
            <a:endParaRPr lang="zh-CN" altLang="en-US" sz="4800" b="1">
              <a:latin typeface="Calibri" pitchFamily="34" charset="0"/>
              <a:ea typeface="微软雅黑" pitchFamily="34" charset="-122"/>
              <a:sym typeface="Calibri" pitchFamily="34" charset="0"/>
            </a:endParaRPr>
          </a:p>
        </p:txBody>
      </p:sp>
      <p:sp>
        <p:nvSpPr>
          <p:cNvPr id="77827" name="TextBox 4"/>
          <p:cNvSpPr txBox="1">
            <a:spLocks noChangeArrowheads="1"/>
          </p:cNvSpPr>
          <p:nvPr/>
        </p:nvSpPr>
        <p:spPr bwMode="auto">
          <a:xfrm>
            <a:off x="857250" y="1643063"/>
            <a:ext cx="7643813" cy="461962"/>
          </a:xfrm>
          <a:prstGeom prst="rect">
            <a:avLst/>
          </a:prstGeom>
          <a:noFill/>
          <a:ln w="9525">
            <a:noFill/>
            <a:miter lim="800000"/>
            <a:headEnd/>
            <a:tailEnd/>
          </a:ln>
        </p:spPr>
        <p:txBody>
          <a:bodyPr>
            <a:spAutoFit/>
          </a:bodyPr>
          <a:lstStyle/>
          <a:p>
            <a:pPr algn="ctr"/>
            <a:r>
              <a:rPr lang="en-US" altLang="zh-CN" sz="2400" dirty="0">
                <a:cs typeface="Arial" charset="0"/>
              </a:rPr>
              <a:t>Enjoy the video clip from </a:t>
            </a:r>
            <a:r>
              <a:rPr lang="en-US" altLang="zh-CN" sz="2400" i="1" dirty="0">
                <a:cs typeface="Arial" charset="0"/>
              </a:rPr>
              <a:t>The Big Bang Theory</a:t>
            </a:r>
            <a:r>
              <a:rPr lang="en-US" altLang="zh-CN" sz="2400" dirty="0">
                <a:cs typeface="Arial" charset="0"/>
              </a:rPr>
              <a:t>.</a:t>
            </a:r>
          </a:p>
        </p:txBody>
      </p:sp>
      <p:pic>
        <p:nvPicPr>
          <p:cNvPr id="77828" name="图片 7" descr="0001.搜狐高清-生活大爆炸第4季第11集(000953000-001442001)_00_00_25.bmp">
            <a:hlinkClick r:id="rId2" action="ppaction://hlinkfile"/>
          </p:cNvPr>
          <p:cNvPicPr>
            <a:picLocks noChangeAspect="1"/>
          </p:cNvPicPr>
          <p:nvPr/>
        </p:nvPicPr>
        <p:blipFill>
          <a:blip r:embed="rId3"/>
          <a:srcRect/>
          <a:stretch>
            <a:fillRect/>
          </a:stretch>
        </p:blipFill>
        <p:spPr bwMode="auto">
          <a:xfrm>
            <a:off x="1390650" y="2214563"/>
            <a:ext cx="6610350" cy="3635375"/>
          </a:xfrm>
          <a:prstGeom prst="rect">
            <a:avLst/>
          </a:prstGeom>
          <a:noFill/>
          <a:ln w="9525">
            <a:noFill/>
            <a:miter lim="800000"/>
            <a:headEnd/>
            <a:tailEnd/>
          </a:ln>
        </p:spPr>
      </p:pic>
      <p:pic>
        <p:nvPicPr>
          <p:cNvPr id="77829" name="图片 13" descr="87699.gif">
            <a:hlinkClick r:id="rId4" action="ppaction://hlinksldjump"/>
          </p:cNvPr>
          <p:cNvPicPr>
            <a:picLocks noChangeAspect="1" noChangeArrowheads="1"/>
          </p:cNvPicPr>
          <p:nvPr/>
        </p:nvPicPr>
        <p:blipFill>
          <a:blip r:embed="rId5"/>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直接连接符 39"/>
          <p:cNvSpPr>
            <a:spLocks noChangeShapeType="1"/>
          </p:cNvSpPr>
          <p:nvPr/>
        </p:nvSpPr>
        <p:spPr bwMode="auto">
          <a:xfrm>
            <a:off x="0" y="3714750"/>
            <a:ext cx="9144000" cy="1588"/>
          </a:xfrm>
          <a:prstGeom prst="line">
            <a:avLst/>
          </a:prstGeom>
          <a:noFill/>
          <a:ln w="38100">
            <a:solidFill>
              <a:schemeClr val="tx1"/>
            </a:solidFill>
            <a:round/>
            <a:headEnd/>
            <a:tailEnd/>
          </a:ln>
        </p:spPr>
        <p:txBody>
          <a:bodyPr/>
          <a:lstStyle/>
          <a:p>
            <a:endParaRPr lang="zh-CN" altLang="en-US"/>
          </a:p>
        </p:txBody>
      </p:sp>
      <p:sp>
        <p:nvSpPr>
          <p:cNvPr id="17411"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8196" name="圆角矩形 41"/>
          <p:cNvSpPr>
            <a:spLocks noChangeArrowheads="1"/>
          </p:cNvSpPr>
          <p:nvPr/>
        </p:nvSpPr>
        <p:spPr bwMode="auto">
          <a:xfrm>
            <a:off x="642938"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2" action="ppaction://hlinksldjump"/>
              </a:rPr>
              <a:t>Sharing</a:t>
            </a:r>
            <a:endParaRPr lang="zh-CN" altLang="en-US" sz="3200" b="1">
              <a:latin typeface="微软雅黑" pitchFamily="34" charset="-122"/>
              <a:ea typeface="微软雅黑" pitchFamily="34" charset="-122"/>
              <a:sym typeface="微软雅黑" pitchFamily="34" charset="-122"/>
            </a:endParaRPr>
          </a:p>
        </p:txBody>
      </p:sp>
      <p:sp>
        <p:nvSpPr>
          <p:cNvPr id="8197" name="圆角矩形 42"/>
          <p:cNvSpPr>
            <a:spLocks noChangeArrowheads="1"/>
          </p:cNvSpPr>
          <p:nvPr/>
        </p:nvSpPr>
        <p:spPr bwMode="auto">
          <a:xfrm>
            <a:off x="3357563"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3" action="ppaction://hlinksldjump"/>
              </a:rPr>
              <a:t>Listening</a:t>
            </a:r>
            <a:endParaRPr lang="en-US" altLang="zh-CN" sz="3200" b="1">
              <a:latin typeface="微软雅黑" pitchFamily="34" charset="-122"/>
              <a:ea typeface="微软雅黑" pitchFamily="34" charset="-122"/>
              <a:sym typeface="微软雅黑" pitchFamily="34" charset="-122"/>
            </a:endParaRPr>
          </a:p>
        </p:txBody>
      </p:sp>
      <p:sp>
        <p:nvSpPr>
          <p:cNvPr id="8198" name="圆角矩形 43"/>
          <p:cNvSpPr>
            <a:spLocks noChangeArrowheads="1"/>
          </p:cNvSpPr>
          <p:nvPr/>
        </p:nvSpPr>
        <p:spPr bwMode="auto">
          <a:xfrm>
            <a:off x="6072188" y="3000375"/>
            <a:ext cx="2214562" cy="1428750"/>
          </a:xfrm>
          <a:prstGeom prst="roundRect">
            <a:avLst>
              <a:gd name="adj" fmla="val 16667"/>
            </a:avLst>
          </a:prstGeom>
          <a:gradFill rotWithShape="1">
            <a:gsLst>
              <a:gs pos="0">
                <a:srgbClr val="C96C1F"/>
              </a:gs>
              <a:gs pos="79999">
                <a:srgbClr val="FF8F33"/>
              </a:gs>
              <a:gs pos="100000">
                <a:srgbClr val="FF8F35"/>
              </a:gs>
            </a:gsLst>
            <a:lin ang="5400000" scaled="1"/>
          </a:gradFill>
          <a:ln w="9525">
            <a:solidFill>
              <a:srgbClr val="F79646"/>
            </a:solidFill>
            <a:round/>
            <a:headEnd/>
            <a:tailEnd/>
          </a:ln>
        </p:spPr>
        <p:txBody>
          <a:bodyPr anchor="ctr"/>
          <a:lstStyle/>
          <a:p>
            <a:pPr algn="ctr">
              <a:buFont typeface="Arial" charset="0"/>
              <a:buNone/>
            </a:pPr>
            <a:r>
              <a:rPr lang="en-US" altLang="zh-CN" sz="3200" b="1">
                <a:latin typeface="微软雅黑" pitchFamily="34" charset="-122"/>
                <a:ea typeface="微软雅黑" pitchFamily="34" charset="-122"/>
                <a:sym typeface="微软雅黑" pitchFamily="34" charset="-122"/>
                <a:hlinkClick r:id="rId4" action="ppaction://hlinksldjump"/>
              </a:rPr>
              <a:t>Viewing</a:t>
            </a:r>
            <a:endParaRPr lang="zh-CN" altLang="en-US" sz="3200" b="1">
              <a:latin typeface="微软雅黑" pitchFamily="34" charset="-122"/>
              <a:ea typeface="微软雅黑" pitchFamily="34" charset="-122"/>
              <a:sym typeface="微软雅黑" pitchFamily="34" charset="-122"/>
            </a:endParaRPr>
          </a:p>
        </p:txBody>
      </p:sp>
      <p:pic>
        <p:nvPicPr>
          <p:cNvPr id="17415" name="图片 6" descr="87699.gif">
            <a:hlinkClick r:id="rId5" action="ppaction://hlinksldjump"/>
          </p:cNvPr>
          <p:cNvPicPr>
            <a:picLocks noChangeAspect="1" noChangeArrowheads="1"/>
          </p:cNvPicPr>
          <p:nvPr/>
        </p:nvPicPr>
        <p:blipFill>
          <a:blip r:embed="rId6"/>
          <a:srcRect/>
          <a:stretch>
            <a:fillRect/>
          </a:stretch>
        </p:blipFill>
        <p:spPr bwMode="auto">
          <a:xfrm>
            <a:off x="8320088" y="61769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p:cTn id="7" dur="500" fill="hold"/>
                                        <p:tgtEl>
                                          <p:spTgt spid="8198"/>
                                        </p:tgtEl>
                                        <p:attrNameLst>
                                          <p:attrName>ppt_x</p:attrName>
                                        </p:attrNameLst>
                                      </p:cBhvr>
                                      <p:tavLst>
                                        <p:tav tm="0">
                                          <p:val>
                                            <p:strVal val="0-#ppt_w/2"/>
                                          </p:val>
                                        </p:tav>
                                        <p:tav tm="100000">
                                          <p:val>
                                            <p:strVal val="#ppt_x"/>
                                          </p:val>
                                        </p:tav>
                                      </p:tavLst>
                                    </p:anim>
                                    <p:anim calcmode="lin" valueType="num">
                                      <p:cBhvr>
                                        <p:cTn id="8" dur="500" fill="hold"/>
                                        <p:tgtEl>
                                          <p:spTgt spid="81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ppt_x</p:attrName>
                                        </p:attrNameLst>
                                      </p:cBhvr>
                                      <p:tavLst>
                                        <p:tav tm="0">
                                          <p:val>
                                            <p:strVal val="0-#ppt_w/2"/>
                                          </p:val>
                                        </p:tav>
                                        <p:tav tm="100000">
                                          <p:val>
                                            <p:strVal val="#ppt_x"/>
                                          </p:val>
                                        </p:tav>
                                      </p:tavLst>
                                    </p:anim>
                                    <p:anim calcmode="lin" valueType="num">
                                      <p:cBhvr>
                                        <p:cTn id="12" dur="500" fill="hold"/>
                                        <p:tgtEl>
                                          <p:spTgt spid="819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196"/>
                                        </p:tgtEl>
                                        <p:attrNameLst>
                                          <p:attrName>style.visibility</p:attrName>
                                        </p:attrNameLst>
                                      </p:cBhvr>
                                      <p:to>
                                        <p:strVal val="visible"/>
                                      </p:to>
                                    </p:set>
                                    <p:anim calcmode="lin" valueType="num">
                                      <p:cBhvr>
                                        <p:cTn id="15" dur="500" fill="hold"/>
                                        <p:tgtEl>
                                          <p:spTgt spid="8196"/>
                                        </p:tgtEl>
                                        <p:attrNameLst>
                                          <p:attrName>ppt_x</p:attrName>
                                        </p:attrNameLst>
                                      </p:cBhvr>
                                      <p:tavLst>
                                        <p:tav tm="0">
                                          <p:val>
                                            <p:strVal val="0-#ppt_w/2"/>
                                          </p:val>
                                        </p:tav>
                                        <p:tav tm="100000">
                                          <p:val>
                                            <p:strVal val="#ppt_x"/>
                                          </p:val>
                                        </p:tav>
                                      </p:tavLst>
                                    </p:anim>
                                    <p:anim calcmode="lin" valueType="num">
                                      <p:cBhvr>
                                        <p:cTn id="16" dur="500" fill="hold"/>
                                        <p:tgtEl>
                                          <p:spTgt spid="819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p:cTn id="19" dur="500" fill="hold"/>
                                        <p:tgtEl>
                                          <p:spTgt spid="8194"/>
                                        </p:tgtEl>
                                        <p:attrNameLst>
                                          <p:attrName>ppt_x</p:attrName>
                                        </p:attrNameLst>
                                      </p:cBhvr>
                                      <p:tavLst>
                                        <p:tav tm="0">
                                          <p:val>
                                            <p:strVal val="0-#ppt_w/2"/>
                                          </p:val>
                                        </p:tav>
                                        <p:tav tm="100000">
                                          <p:val>
                                            <p:strVal val="#ppt_x"/>
                                          </p:val>
                                        </p:tav>
                                      </p:tavLst>
                                    </p:anim>
                                    <p:anim calcmode="lin" valueType="num">
                                      <p:cBhvr>
                                        <p:cTn id="20"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500" fill="hold"/>
                                        <p:tgtEl>
                                          <p:spTgt spid="8196"/>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6" grpId="0" bldLvl="0" animBg="1" autoUpdateAnimBg="0"/>
      <p:bldP spid="8196" grpId="1" bldLvl="0" animBg="1" autoUpdateAnimBg="0"/>
      <p:bldP spid="8197" grpId="0" bldLvl="0" animBg="1" autoUpdateAnimBg="0"/>
      <p:bldP spid="8198"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18435" name="TextBox 25"/>
          <p:cNvSpPr>
            <a:spLocks noChangeArrowheads="1"/>
          </p:cNvSpPr>
          <p:nvPr/>
        </p:nvSpPr>
        <p:spPr bwMode="auto">
          <a:xfrm>
            <a:off x="714375" y="1214438"/>
            <a:ext cx="1624013" cy="646112"/>
          </a:xfrm>
          <a:prstGeom prst="rect">
            <a:avLst/>
          </a:prstGeom>
          <a:noFill/>
          <a:ln w="9525">
            <a:noFill/>
            <a:miter lim="800000"/>
            <a:headEnd/>
            <a:tailEnd/>
          </a:ln>
        </p:spPr>
        <p:txBody>
          <a:bodyPr wrap="none">
            <a:spAutoFit/>
          </a:bodyPr>
          <a:lstStyle/>
          <a:p>
            <a:pPr>
              <a:buFont typeface="Arial" charset="0"/>
              <a:buNone/>
            </a:pPr>
            <a:r>
              <a:rPr lang="en-US" altLang="zh-CN" sz="3600" b="1" u="sng">
                <a:solidFill>
                  <a:srgbClr val="31859B"/>
                </a:solidFill>
                <a:latin typeface="Calibri" pitchFamily="34" charset="0"/>
                <a:sym typeface="Calibri" pitchFamily="34" charset="0"/>
              </a:rPr>
              <a:t>Sharing</a:t>
            </a:r>
            <a:endParaRPr lang="zh-CN" altLang="en-US" sz="3200" b="1" u="sng">
              <a:solidFill>
                <a:srgbClr val="31859B"/>
              </a:solidFill>
              <a:latin typeface="Calibri" pitchFamily="34" charset="0"/>
              <a:sym typeface="宋体" pitchFamily="2" charset="-122"/>
            </a:endParaRPr>
          </a:p>
        </p:txBody>
      </p:sp>
      <p:grpSp>
        <p:nvGrpSpPr>
          <p:cNvPr id="2" name="组合 26"/>
          <p:cNvGrpSpPr>
            <a:grpSpLocks/>
          </p:cNvGrpSpPr>
          <p:nvPr/>
        </p:nvGrpSpPr>
        <p:grpSpPr bwMode="auto">
          <a:xfrm>
            <a:off x="785813" y="2000250"/>
            <a:ext cx="7072312" cy="484188"/>
            <a:chOff x="0" y="-22196"/>
            <a:chExt cx="7072339" cy="483861"/>
          </a:xfrm>
        </p:grpSpPr>
        <p:sp>
          <p:nvSpPr>
            <p:cNvPr id="18443" name="矩形 2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1</a:t>
              </a:r>
              <a:endParaRPr lang="en-US" altLang="zh-CN" sz="2400">
                <a:solidFill>
                  <a:schemeClr val="bg1"/>
                </a:solidFill>
                <a:latin typeface="Calibri" pitchFamily="34" charset="0"/>
                <a:sym typeface="Calibri" pitchFamily="34" charset="0"/>
              </a:endParaRPr>
            </a:p>
          </p:txBody>
        </p:sp>
        <p:sp>
          <p:nvSpPr>
            <p:cNvPr id="18444" name="TextBox 29"/>
            <p:cNvSpPr>
              <a:spLocks noChangeArrowheads="1"/>
            </p:cNvSpPr>
            <p:nvPr/>
          </p:nvSpPr>
          <p:spPr bwMode="auto">
            <a:xfrm>
              <a:off x="357166" y="-22196"/>
              <a:ext cx="6715173" cy="461192"/>
            </a:xfrm>
            <a:prstGeom prst="rect">
              <a:avLst/>
            </a:prstGeom>
            <a:noFill/>
            <a:ln w="9525">
              <a:noFill/>
              <a:miter lim="800000"/>
              <a:headEnd/>
              <a:tailEnd/>
            </a:ln>
          </p:spPr>
          <p:txBody>
            <a:bodyPr>
              <a:spAutoFit/>
            </a:bodyPr>
            <a:lstStyle/>
            <a:p>
              <a:r>
                <a:rPr lang="en-US" altLang="zh-CN" sz="2400" dirty="0">
                  <a:cs typeface="Arial" charset="0"/>
                </a:rPr>
                <a:t>Watch a podcast for its general idea.</a:t>
              </a:r>
              <a:endParaRPr lang="zh-CN" altLang="en-US" sz="2400" dirty="0">
                <a:cs typeface="Arial" charset="0"/>
              </a:endParaRPr>
            </a:p>
          </p:txBody>
        </p:sp>
      </p:grpSp>
      <p:grpSp>
        <p:nvGrpSpPr>
          <p:cNvPr id="3" name="组合 7"/>
          <p:cNvGrpSpPr>
            <a:grpSpLocks/>
          </p:cNvGrpSpPr>
          <p:nvPr/>
        </p:nvGrpSpPr>
        <p:grpSpPr bwMode="auto">
          <a:xfrm>
            <a:off x="785813" y="3786188"/>
            <a:ext cx="7072312" cy="474662"/>
            <a:chOff x="0" y="0"/>
            <a:chExt cx="7072338" cy="473800"/>
          </a:xfrm>
        </p:grpSpPr>
        <p:sp>
          <p:nvSpPr>
            <p:cNvPr id="18441" name="矩形 8"/>
            <p:cNvSpPr>
              <a:spLocks noChangeArrowheads="1"/>
            </p:cNvSpPr>
            <p:nvPr/>
          </p:nvSpPr>
          <p:spPr bwMode="auto">
            <a:xfrm>
              <a:off x="0" y="0"/>
              <a:ext cx="357174" cy="461665"/>
            </a:xfrm>
            <a:prstGeom prst="rect">
              <a:avLst/>
            </a:prstGeom>
            <a:solidFill>
              <a:srgbClr val="31859B"/>
            </a:solidFill>
            <a:ln w="9525">
              <a:noFill/>
              <a:miter lim="800000"/>
              <a:headEnd/>
              <a:tailEnd/>
            </a:ln>
          </p:spPr>
          <p:txBody>
            <a:bodyPr>
              <a:spAutoFit/>
            </a:bodyPr>
            <a:lstStyle/>
            <a:p>
              <a:pPr>
                <a:buFont typeface="Arial" charset="0"/>
                <a:buNone/>
              </a:pPr>
              <a:r>
                <a:rPr lang="en-US" altLang="zh-CN" sz="2400" b="1">
                  <a:solidFill>
                    <a:schemeClr val="bg1"/>
                  </a:solidFill>
                  <a:latin typeface="Calibri" pitchFamily="34" charset="0"/>
                  <a:sym typeface="Calibri" pitchFamily="34" charset="0"/>
                </a:rPr>
                <a:t>2</a:t>
              </a:r>
              <a:endParaRPr lang="en-US" altLang="zh-CN" sz="2400">
                <a:solidFill>
                  <a:schemeClr val="bg1"/>
                </a:solidFill>
                <a:latin typeface="Calibri" pitchFamily="34" charset="0"/>
                <a:sym typeface="Calibri" pitchFamily="34" charset="0"/>
              </a:endParaRPr>
            </a:p>
          </p:txBody>
        </p:sp>
        <p:sp>
          <p:nvSpPr>
            <p:cNvPr id="18442" name="TextBox 9"/>
            <p:cNvSpPr>
              <a:spLocks noChangeArrowheads="1"/>
            </p:cNvSpPr>
            <p:nvPr/>
          </p:nvSpPr>
          <p:spPr bwMode="auto">
            <a:xfrm>
              <a:off x="357166" y="12679"/>
              <a:ext cx="6715172" cy="461121"/>
            </a:xfrm>
            <a:prstGeom prst="rect">
              <a:avLst/>
            </a:prstGeom>
            <a:noFill/>
            <a:ln w="9525">
              <a:noFill/>
              <a:miter lim="800000"/>
              <a:headEnd/>
              <a:tailEnd/>
            </a:ln>
          </p:spPr>
          <p:txBody>
            <a:bodyPr>
              <a:spAutoFit/>
            </a:bodyPr>
            <a:lstStyle/>
            <a:p>
              <a:r>
                <a:rPr lang="en-US" altLang="zh-CN" sz="2400" dirty="0">
                  <a:cs typeface="Arial" charset="0"/>
                </a:rPr>
                <a:t>Watch Part 1 and fill in the blanks.</a:t>
              </a:r>
              <a:endParaRPr lang="zh-CN" altLang="en-US" sz="2400" dirty="0">
                <a:cs typeface="Arial" charset="0"/>
              </a:endParaRPr>
            </a:p>
          </p:txBody>
        </p:sp>
      </p:grpSp>
      <p:sp>
        <p:nvSpPr>
          <p:cNvPr id="9226" name="矩形 10"/>
          <p:cNvSpPr>
            <a:spLocks noChangeArrowheads="1"/>
          </p:cNvSpPr>
          <p:nvPr/>
        </p:nvSpPr>
        <p:spPr bwMode="auto">
          <a:xfrm>
            <a:off x="1143000" y="4214813"/>
            <a:ext cx="7072313" cy="1570037"/>
          </a:xfrm>
          <a:prstGeom prst="rect">
            <a:avLst/>
          </a:prstGeom>
          <a:noFill/>
          <a:ln w="9525">
            <a:noFill/>
            <a:miter lim="800000"/>
            <a:headEnd/>
            <a:tailEnd/>
          </a:ln>
        </p:spPr>
        <p:txBody>
          <a:bodyPr>
            <a:spAutoFit/>
          </a:bodyPr>
          <a:lstStyle/>
          <a:p>
            <a:pPr>
              <a:buFont typeface="Arial" charset="0"/>
              <a:buNone/>
            </a:pPr>
            <a:r>
              <a:rPr lang="en-US" altLang="zh-CN" sz="2400" dirty="0">
                <a:solidFill>
                  <a:srgbClr val="FF0000"/>
                </a:solidFill>
                <a:latin typeface="Calibri" pitchFamily="34" charset="0"/>
                <a:sym typeface="Calibri" pitchFamily="34" charset="0"/>
              </a:rPr>
              <a:t>1)  </a:t>
            </a:r>
            <a:r>
              <a:rPr lang="en-US" altLang="zh-CN" sz="2400" i="1" dirty="0">
                <a:solidFill>
                  <a:srgbClr val="FF0000"/>
                </a:solidFill>
                <a:latin typeface="Calibri" pitchFamily="34" charset="0"/>
                <a:sym typeface="Calibri" pitchFamily="34" charset="0"/>
              </a:rPr>
              <a:t>come from</a:t>
            </a:r>
            <a:endParaRPr lang="zh-CN" altLang="en-US" sz="2400" i="1" dirty="0">
              <a:solidFill>
                <a:srgbClr val="FF0000"/>
              </a:solidFill>
              <a:latin typeface="Calibri" pitchFamily="34" charset="0"/>
              <a:sym typeface="Calibri" pitchFamily="34" charset="0"/>
            </a:endParaRPr>
          </a:p>
          <a:p>
            <a:pPr>
              <a:buFont typeface="Arial" charset="0"/>
              <a:buNone/>
            </a:pPr>
            <a:r>
              <a:rPr lang="en-US" altLang="zh-CN" sz="2400" dirty="0">
                <a:solidFill>
                  <a:srgbClr val="FF0000"/>
                </a:solidFill>
                <a:latin typeface="Calibri" pitchFamily="34" charset="0"/>
                <a:sym typeface="Calibri" pitchFamily="34" charset="0"/>
              </a:rPr>
              <a:t>2)  </a:t>
            </a:r>
            <a:r>
              <a:rPr lang="en-US" altLang="zh-CN" sz="2400" i="1" dirty="0">
                <a:solidFill>
                  <a:srgbClr val="FF0000"/>
                </a:solidFill>
                <a:latin typeface="Calibri" pitchFamily="34" charset="0"/>
                <a:sym typeface="Calibri" pitchFamily="34" charset="0"/>
              </a:rPr>
              <a:t>most of my family</a:t>
            </a:r>
            <a:endParaRPr lang="zh-CN" altLang="en-US" sz="2400" i="1" dirty="0">
              <a:solidFill>
                <a:srgbClr val="FF0000"/>
              </a:solidFill>
              <a:latin typeface="Calibri" pitchFamily="34" charset="0"/>
              <a:sym typeface="Calibri" pitchFamily="34" charset="0"/>
            </a:endParaRPr>
          </a:p>
          <a:p>
            <a:pPr>
              <a:buFont typeface="Arial" charset="0"/>
              <a:buNone/>
            </a:pPr>
            <a:r>
              <a:rPr lang="en-US" altLang="zh-CN" sz="2400" dirty="0">
                <a:solidFill>
                  <a:srgbClr val="FF0000"/>
                </a:solidFill>
                <a:latin typeface="Calibri" pitchFamily="34" charset="0"/>
                <a:sym typeface="Calibri" pitchFamily="34" charset="0"/>
              </a:rPr>
              <a:t>3)  </a:t>
            </a:r>
            <a:r>
              <a:rPr lang="en-US" altLang="zh-CN" sz="2400" i="1" dirty="0">
                <a:solidFill>
                  <a:srgbClr val="FF0000"/>
                </a:solidFill>
                <a:latin typeface="Calibri" pitchFamily="34" charset="0"/>
                <a:sym typeface="Calibri" pitchFamily="34" charset="0"/>
              </a:rPr>
              <a:t>talking to people</a:t>
            </a:r>
            <a:endParaRPr lang="zh-CN" altLang="en-US" sz="2400" i="1" dirty="0">
              <a:solidFill>
                <a:srgbClr val="FF0000"/>
              </a:solidFill>
              <a:latin typeface="Calibri" pitchFamily="34" charset="0"/>
              <a:sym typeface="Calibri" pitchFamily="34" charset="0"/>
            </a:endParaRPr>
          </a:p>
          <a:p>
            <a:pPr>
              <a:buFont typeface="Arial" charset="0"/>
              <a:buNone/>
            </a:pPr>
            <a:endParaRPr lang="zh-CN" altLang="en-US" sz="2400" i="1" dirty="0">
              <a:solidFill>
                <a:srgbClr val="FF0000"/>
              </a:solidFill>
              <a:latin typeface="Calibri" pitchFamily="34" charset="0"/>
              <a:sym typeface="Calibri" pitchFamily="34" charset="0"/>
            </a:endParaRPr>
          </a:p>
        </p:txBody>
      </p:sp>
      <p:pic>
        <p:nvPicPr>
          <p:cNvPr id="18439" name="图片 11" descr="87699.gif">
            <a:hlinkClick r:id="rId2" action="ppaction://hlinksldjump"/>
          </p:cNvPr>
          <p:cNvPicPr>
            <a:picLocks noChangeAspect="1" noChangeArrowheads="1"/>
          </p:cNvPicPr>
          <p:nvPr/>
        </p:nvPicPr>
        <p:blipFill>
          <a:blip r:embed="rId3"/>
          <a:srcRect/>
          <a:stretch>
            <a:fillRect/>
          </a:stretch>
        </p:blipFill>
        <p:spPr bwMode="auto">
          <a:xfrm>
            <a:off x="8429625" y="6215063"/>
            <a:ext cx="466725" cy="466725"/>
          </a:xfrm>
          <a:prstGeom prst="rect">
            <a:avLst/>
          </a:prstGeom>
          <a:noFill/>
          <a:ln w="9525">
            <a:noFill/>
            <a:miter lim="800000"/>
            <a:headEnd/>
            <a:tailEnd/>
          </a:ln>
        </p:spPr>
      </p:pic>
      <p:sp>
        <p:nvSpPr>
          <p:cNvPr id="9228" name="TextBox 12"/>
          <p:cNvSpPr>
            <a:spLocks noChangeArrowheads="1"/>
          </p:cNvSpPr>
          <p:nvPr/>
        </p:nvSpPr>
        <p:spPr bwMode="auto">
          <a:xfrm>
            <a:off x="1143000" y="2500313"/>
            <a:ext cx="7215188" cy="1246187"/>
          </a:xfrm>
          <a:prstGeom prst="rect">
            <a:avLst/>
          </a:prstGeom>
          <a:noFill/>
          <a:ln w="9525">
            <a:noFill/>
            <a:miter lim="800000"/>
            <a:headEnd/>
            <a:tailEnd/>
          </a:ln>
        </p:spPr>
        <p:txBody>
          <a:bodyPr>
            <a:spAutoFit/>
          </a:bodyPr>
          <a:lstStyle/>
          <a:p>
            <a:pPr>
              <a:lnSpc>
                <a:spcPts val="3000"/>
              </a:lnSpc>
              <a:buFont typeface="Arial" charset="0"/>
              <a:buNone/>
            </a:pPr>
            <a:r>
              <a:rPr lang="en-US" altLang="zh-CN" sz="2400" i="1" dirty="0">
                <a:solidFill>
                  <a:srgbClr val="FF0000"/>
                </a:solidFill>
                <a:latin typeface="Calibri" pitchFamily="34" charset="0"/>
                <a:sym typeface="Calibri" pitchFamily="34" charset="0"/>
              </a:rPr>
              <a:t>The podcast is mainly about what people know about their family, their similarities with parents or siblings, and what they know about their family history.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228">
                                            <p:txEl>
                                              <p:pRg st="0" end="0"/>
                                            </p:txEl>
                                          </p:spTgt>
                                        </p:tgtEl>
                                        <p:attrNameLst>
                                          <p:attrName>style.visibility</p:attrName>
                                        </p:attrNameLst>
                                      </p:cBhvr>
                                      <p:to>
                                        <p:strVal val="visible"/>
                                      </p:to>
                                    </p:set>
                                    <p:animEffect transition="in" filter="slide(fromBottom)">
                                      <p:cBhvr>
                                        <p:cTn id="12" dur="500"/>
                                        <p:tgtEl>
                                          <p:spTgt spid="92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226">
                                            <p:txEl>
                                              <p:pRg st="0" end="0"/>
                                            </p:txEl>
                                          </p:spTgt>
                                        </p:tgtEl>
                                        <p:attrNameLst>
                                          <p:attrName>style.visibility</p:attrName>
                                        </p:attrNameLst>
                                      </p:cBhvr>
                                      <p:to>
                                        <p:strVal val="visible"/>
                                      </p:to>
                                    </p:set>
                                    <p:animEffect transition="in" filter="slide(fromBottom)">
                                      <p:cBhvr>
                                        <p:cTn id="22" dur="500"/>
                                        <p:tgtEl>
                                          <p:spTgt spid="922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226">
                                            <p:txEl>
                                              <p:pRg st="1" end="1"/>
                                            </p:txEl>
                                          </p:spTgt>
                                        </p:tgtEl>
                                        <p:attrNameLst>
                                          <p:attrName>style.visibility</p:attrName>
                                        </p:attrNameLst>
                                      </p:cBhvr>
                                      <p:to>
                                        <p:strVal val="visible"/>
                                      </p:to>
                                    </p:set>
                                    <p:animEffect transition="in" filter="slide(fromBottom)">
                                      <p:cBhvr>
                                        <p:cTn id="27" dur="500"/>
                                        <p:tgtEl>
                                          <p:spTgt spid="922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226">
                                            <p:txEl>
                                              <p:pRg st="2" end="2"/>
                                            </p:txEl>
                                          </p:spTgt>
                                        </p:tgtEl>
                                        <p:attrNameLst>
                                          <p:attrName>style.visibility</p:attrName>
                                        </p:attrNameLst>
                                      </p:cBhvr>
                                      <p:to>
                                        <p:strVal val="visible"/>
                                      </p:to>
                                    </p:set>
                                    <p:animEffect transition="in" filter="slide(fromBottom)">
                                      <p:cBhvr>
                                        <p:cTn id="32" dur="500"/>
                                        <p:tgtEl>
                                          <p:spTgt spid="9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uiExpand="1" build="p"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Group 3"/>
          <p:cNvGraphicFramePr>
            <a:graphicFrameLocks noGrp="1"/>
          </p:cNvGraphicFramePr>
          <p:nvPr/>
        </p:nvGraphicFramePr>
        <p:xfrm>
          <a:off x="500063" y="1428750"/>
          <a:ext cx="8215312" cy="4429142"/>
        </p:xfrm>
        <a:graphic>
          <a:graphicData uri="http://schemas.openxmlformats.org/drawingml/2006/table">
            <a:tbl>
              <a:tblPr/>
              <a:tblGrid>
                <a:gridCol w="4214812"/>
                <a:gridCol w="4000500"/>
              </a:tblGrid>
              <a:tr h="410143">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000" b="1" i="0" u="none" strike="noStrike" cap="none" normalizeH="0" baseline="0" dirty="0" smtClean="0">
                          <a:ln>
                            <a:noFill/>
                          </a:ln>
                          <a:solidFill>
                            <a:schemeClr val="bg1"/>
                          </a:solidFill>
                          <a:effectLst/>
                          <a:latin typeface="Calibri" pitchFamily="34" charset="0"/>
                          <a:ea typeface="宋体" pitchFamily="2" charset="-122"/>
                          <a:cs typeface="Calibri" pitchFamily="34" charset="0"/>
                          <a:sym typeface="Calibri" pitchFamily="34" charset="0"/>
                        </a:rPr>
                        <a:t>Cultural Notes</a:t>
                      </a:r>
                      <a:endParaRPr kumimoji="0" lang="en-US" sz="2000" b="0" i="1" u="none" strike="noStrike" cap="none" normalizeH="0" baseline="0" dirty="0" smtClean="0">
                        <a:ln>
                          <a:noFill/>
                        </a:ln>
                        <a:solidFill>
                          <a:schemeClr val="bg1"/>
                        </a:solidFill>
                        <a:effectLst/>
                        <a:latin typeface="Calibri" pitchFamily="34" charset="0"/>
                        <a:ea typeface="宋体" pitchFamily="2" charset="-122"/>
                        <a:sym typeface="宋体" pitchFamily="2" charset="-122"/>
                      </a:endParaRPr>
                    </a:p>
                  </a:txBody>
                  <a:tcPr horzOverflow="overflow">
                    <a:lnL w="9525" cap="flat" cmpd="sng" algn="ctr">
                      <a:solidFill>
                        <a:srgbClr val="F79646"/>
                      </a:solidFill>
                      <a:prstDash val="solid"/>
                      <a:round/>
                      <a:headEnd type="none" w="med" len="med"/>
                      <a:tailEnd type="none" w="med" len="med"/>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solidFill>
                      <a:srgbClr val="F79646"/>
                    </a:solidFill>
                  </a:tcPr>
                </a:tc>
                <a:tc hMerge="1">
                  <a:txBody>
                    <a:bodyPr/>
                    <a:lstStyle/>
                    <a:p>
                      <a:endParaRPr lang="zh-CN" altLang="en-US"/>
                    </a:p>
                  </a:txBody>
                  <a:tcPr/>
                </a:tc>
              </a:tr>
              <a:tr h="4018999">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sym typeface="Calibri" pitchFamily="34" charset="0"/>
                      </a:endParaRPr>
                    </a:p>
                  </a:txBody>
                  <a:tcPr horzOverflow="overflow">
                    <a:lnL w="9525" cap="flat" cmpd="sng" algn="ctr">
                      <a:solidFill>
                        <a:srgbClr val="F79646"/>
                      </a:solidFill>
                      <a:prstDash val="solid"/>
                      <a:round/>
                      <a:headEnd type="none" w="med" len="med"/>
                      <a:tailEnd type="none" w="med" len="med"/>
                    </a:lnL>
                    <a:lnR>
                      <a:noFill/>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000" b="0" i="0" u="none" strike="noStrike" cap="none" normalizeH="0" baseline="0" dirty="0" smtClean="0">
                        <a:ln>
                          <a:noFill/>
                        </a:ln>
                        <a:solidFill>
                          <a:schemeClr val="tx1"/>
                        </a:solidFill>
                        <a:effectLst/>
                        <a:latin typeface="Calibri" pitchFamily="34" charset="0"/>
                        <a:ea typeface="宋体" pitchFamily="2" charset="-122"/>
                        <a:sym typeface="宋体" pitchFamily="2" charset="-122"/>
                      </a:endParaRPr>
                    </a:p>
                  </a:txBody>
                  <a:tcPr horzOverflow="overflow">
                    <a:lnL>
                      <a:noFill/>
                    </a:lnL>
                    <a:lnR w="9525" cap="flat" cmpd="sng" algn="ctr">
                      <a:solidFill>
                        <a:srgbClr val="F79646"/>
                      </a:solidFill>
                      <a:prstDash val="solid"/>
                      <a:round/>
                      <a:headEnd type="none" w="med" len="med"/>
                      <a:tailEnd type="none" w="med" len="med"/>
                    </a:lnR>
                    <a:lnT w="9525" cap="flat" cmpd="sng" algn="ctr">
                      <a:solidFill>
                        <a:srgbClr val="F79646"/>
                      </a:solidFill>
                      <a:prstDash val="solid"/>
                      <a:round/>
                      <a:headEnd type="none" w="med" len="med"/>
                      <a:tailEnd type="none" w="med" len="med"/>
                    </a:lnT>
                    <a:lnB w="9525" cap="flat" cmpd="sng" algn="ctr">
                      <a:solidFill>
                        <a:srgbClr val="F79646"/>
                      </a:solidFill>
                      <a:prstDash val="solid"/>
                      <a:round/>
                      <a:headEnd type="none" w="med" len="med"/>
                      <a:tailEnd type="none" w="med" len="med"/>
                    </a:lnB>
                    <a:lnTlToBr>
                      <a:noFill/>
                    </a:lnTlToBr>
                    <a:lnBlToTr>
                      <a:noFill/>
                    </a:lnBlToTr>
                    <a:noFill/>
                  </a:tcPr>
                </a:tc>
              </a:tr>
            </a:tbl>
          </a:graphicData>
        </a:graphic>
      </p:graphicFrame>
      <p:sp>
        <p:nvSpPr>
          <p:cNvPr id="19467" name="矩形 3"/>
          <p:cNvSpPr>
            <a:spLocks noChangeArrowheads="1"/>
          </p:cNvSpPr>
          <p:nvPr/>
        </p:nvSpPr>
        <p:spPr bwMode="auto">
          <a:xfrm>
            <a:off x="0" y="0"/>
            <a:ext cx="9144000" cy="1143000"/>
          </a:xfrm>
          <a:prstGeom prst="rect">
            <a:avLst/>
          </a:prstGeom>
          <a:solidFill>
            <a:srgbClr val="FF9900"/>
          </a:solidFill>
          <a:ln w="9525">
            <a:noFill/>
            <a:miter lim="800000"/>
            <a:headEnd/>
            <a:tailEnd/>
          </a:ln>
        </p:spPr>
        <p:txBody>
          <a:bodyPr anchor="ctr"/>
          <a:lstStyle/>
          <a:p>
            <a:pPr indent="361950">
              <a:buFont typeface="Arial" charset="0"/>
              <a:buNone/>
            </a:pPr>
            <a:r>
              <a:rPr lang="en-US" altLang="zh-CN" sz="4800" b="1">
                <a:latin typeface="Calibri" pitchFamily="34" charset="0"/>
                <a:ea typeface="微软雅黑" pitchFamily="34" charset="-122"/>
                <a:sym typeface="Calibri" pitchFamily="34" charset="0"/>
              </a:rPr>
              <a:t>Listening to the world</a:t>
            </a:r>
            <a:endParaRPr lang="zh-CN" altLang="en-US" sz="4800" b="1">
              <a:latin typeface="Calibri" pitchFamily="34" charset="0"/>
              <a:ea typeface="微软雅黑" pitchFamily="34" charset="-122"/>
              <a:sym typeface="Calibri" pitchFamily="34" charset="0"/>
            </a:endParaRPr>
          </a:p>
        </p:txBody>
      </p:sp>
      <p:sp>
        <p:nvSpPr>
          <p:cNvPr id="19468" name="TextBox 6"/>
          <p:cNvSpPr txBox="1">
            <a:spLocks noChangeArrowheads="1"/>
          </p:cNvSpPr>
          <p:nvPr/>
        </p:nvSpPr>
        <p:spPr bwMode="auto">
          <a:xfrm>
            <a:off x="500063" y="1857375"/>
            <a:ext cx="4143375" cy="3786188"/>
          </a:xfrm>
          <a:prstGeom prst="rect">
            <a:avLst/>
          </a:prstGeom>
          <a:noFill/>
          <a:ln w="9525">
            <a:noFill/>
            <a:miter lim="800000"/>
            <a:headEnd/>
            <a:tailEnd/>
          </a:ln>
        </p:spPr>
        <p:txBody>
          <a:bodyPr>
            <a:spAutoFit/>
          </a:bodyPr>
          <a:lstStyle/>
          <a:p>
            <a:pPr>
              <a:buFont typeface="Arial" charset="0"/>
              <a:buNone/>
            </a:pPr>
            <a:r>
              <a:rPr lang="en-US" altLang="zh-CN" sz="2400" b="1" dirty="0">
                <a:latin typeface="Calibri" pitchFamily="34" charset="0"/>
                <a:sym typeface="宋体" pitchFamily="2" charset="-122"/>
              </a:rPr>
              <a:t>Brighton</a:t>
            </a:r>
            <a:r>
              <a:rPr lang="en-US" altLang="zh-CN" sz="2400" dirty="0">
                <a:latin typeface="Calibri" pitchFamily="34" charset="0"/>
                <a:sym typeface="宋体" pitchFamily="2" charset="-122"/>
              </a:rPr>
              <a:t>: </a:t>
            </a:r>
          </a:p>
          <a:p>
            <a:pPr>
              <a:buFont typeface="Arial" charset="0"/>
              <a:buNone/>
            </a:pPr>
            <a:r>
              <a:rPr lang="en-US" altLang="zh-CN" sz="2400" dirty="0">
                <a:latin typeface="Calibri" pitchFamily="34" charset="0"/>
                <a:sym typeface="宋体" pitchFamily="2" charset="-122"/>
              </a:rPr>
              <a:t>a town, historic county of Sussex, England, which makes up the major part of the city of Brighton and Hove. It is a seaside resort on the English Channel, 51 miles south of central London. It has been a popular place for holidays since the 18th century.</a:t>
            </a:r>
            <a:endParaRPr lang="zh-CN" altLang="en-US" sz="2400" dirty="0">
              <a:latin typeface="Calibri" pitchFamily="34" charset="0"/>
              <a:sym typeface="宋体" pitchFamily="2" charset="-122"/>
            </a:endParaRPr>
          </a:p>
        </p:txBody>
      </p:sp>
      <p:pic>
        <p:nvPicPr>
          <p:cNvPr id="19469" name="图片 5" descr="u=316718940,969747551&amp;fm=21&amp;gp=0.jpg"/>
          <p:cNvPicPr>
            <a:picLocks noChangeAspect="1"/>
          </p:cNvPicPr>
          <p:nvPr/>
        </p:nvPicPr>
        <p:blipFill>
          <a:blip r:embed="rId2"/>
          <a:srcRect/>
          <a:stretch>
            <a:fillRect/>
          </a:stretch>
        </p:blipFill>
        <p:spPr bwMode="auto">
          <a:xfrm>
            <a:off x="4500563" y="1857375"/>
            <a:ext cx="4214812" cy="4000500"/>
          </a:xfrm>
          <a:prstGeom prst="rect">
            <a:avLst/>
          </a:prstGeom>
          <a:noFill/>
          <a:ln w="9525">
            <a:noFill/>
            <a:miter lim="800000"/>
            <a:headEnd/>
            <a:tailEnd/>
          </a:ln>
        </p:spPr>
      </p:pic>
      <p:pic>
        <p:nvPicPr>
          <p:cNvPr id="19470" name="图片 11" descr="87699.gif">
            <a:hlinkClick r:id="rId3" action="ppaction://hlinksldjump"/>
          </p:cNvPr>
          <p:cNvPicPr>
            <a:picLocks noChangeAspect="1" noChangeArrowheads="1"/>
          </p:cNvPicPr>
          <p:nvPr/>
        </p:nvPicPr>
        <p:blipFill>
          <a:blip r:embed="rId4"/>
          <a:srcRect/>
          <a:stretch>
            <a:fillRect/>
          </a:stretch>
        </p:blipFill>
        <p:spPr bwMode="auto">
          <a:xfrm>
            <a:off x="8429625" y="6215063"/>
            <a:ext cx="466725"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15"/>
                                        </p:tgtEl>
                                        <p:attrNameLst>
                                          <p:attrName>style.visibility</p:attrName>
                                        </p:attrNameLst>
                                      </p:cBhvr>
                                      <p:to>
                                        <p:strVal val="visible"/>
                                      </p:to>
                                    </p:set>
                                    <p:animEffec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4241</TotalTime>
  <Pages>0</Pages>
  <Words>5039</Words>
  <Characters>0</Characters>
  <Application>WPS Office</Application>
  <DocSecurity>0</DocSecurity>
  <PresentationFormat>全屏显示(4:3)</PresentationFormat>
  <Lines>0</Lines>
  <Paragraphs>685</Paragraphs>
  <Slides>66</Slides>
  <Notes>0</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zhangyifei</cp:lastModifiedBy>
  <cp:revision>1558</cp:revision>
  <dcterms:created xsi:type="dcterms:W3CDTF">2015-08-11T12:42:17Z</dcterms:created>
  <dcterms:modified xsi:type="dcterms:W3CDTF">2015-10-30T05:52:53Z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2052-9.1.0.5133</vt:lpwstr>
  </property>
</Properties>
</file>