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448" r:id="rId5"/>
    <p:sldId id="529" r:id="rId7"/>
    <p:sldId id="447" r:id="rId8"/>
    <p:sldId id="449" r:id="rId9"/>
    <p:sldId id="450" r:id="rId10"/>
    <p:sldId id="452" r:id="rId11"/>
    <p:sldId id="451" r:id="rId12"/>
    <p:sldId id="453" r:id="rId13"/>
    <p:sldId id="454" r:id="rId14"/>
    <p:sldId id="577" r:id="rId15"/>
    <p:sldId id="578" r:id="rId16"/>
    <p:sldId id="579" r:id="rId17"/>
    <p:sldId id="580" r:id="rId18"/>
    <p:sldId id="595" r:id="rId19"/>
    <p:sldId id="596" r:id="rId20"/>
    <p:sldId id="466" r:id="rId21"/>
    <p:sldId id="597" r:id="rId22"/>
    <p:sldId id="469" r:id="rId23"/>
    <p:sldId id="467" r:id="rId24"/>
    <p:sldId id="468" r:id="rId25"/>
    <p:sldId id="591" r:id="rId26"/>
    <p:sldId id="594" r:id="rId27"/>
    <p:sldId id="588" r:id="rId28"/>
    <p:sldId id="475" r:id="rId29"/>
    <p:sldId id="592" r:id="rId30"/>
    <p:sldId id="593" r:id="rId31"/>
    <p:sldId id="471" r:id="rId32"/>
    <p:sldId id="668" r:id="rId33"/>
    <p:sldId id="669" r:id="rId34"/>
    <p:sldId id="670" r:id="rId35"/>
    <p:sldId id="672" r:id="rId36"/>
    <p:sldId id="671" r:id="rId37"/>
    <p:sldId id="673" r:id="rId38"/>
    <p:sldId id="674" r:id="rId39"/>
    <p:sldId id="675" r:id="rId40"/>
    <p:sldId id="676" r:id="rId41"/>
    <p:sldId id="677" r:id="rId42"/>
    <p:sldId id="737" r:id="rId43"/>
    <p:sldId id="738" r:id="rId44"/>
    <p:sldId id="739" r:id="rId45"/>
    <p:sldId id="740" r:id="rId46"/>
    <p:sldId id="741" r:id="rId47"/>
    <p:sldId id="742" r:id="rId48"/>
    <p:sldId id="743" r:id="rId49"/>
    <p:sldId id="744" r:id="rId50"/>
    <p:sldId id="745" r:id="rId51"/>
    <p:sldId id="746" r:id="rId52"/>
    <p:sldId id="747" r:id="rId53"/>
    <p:sldId id="748" r:id="rId54"/>
    <p:sldId id="749" r:id="rId55"/>
    <p:sldId id="750" r:id="rId56"/>
    <p:sldId id="751" r:id="rId57"/>
    <p:sldId id="752" r:id="rId58"/>
    <p:sldId id="753" r:id="rId59"/>
    <p:sldId id="754" r:id="rId60"/>
    <p:sldId id="755" r:id="rId61"/>
    <p:sldId id="756" r:id="rId62"/>
    <p:sldId id="757" r:id="rId63"/>
    <p:sldId id="758" r:id="rId64"/>
    <p:sldId id="759" r:id="rId65"/>
    <p:sldId id="486" r:id="rId66"/>
    <p:sldId id="487" r:id="rId67"/>
    <p:sldId id="488" r:id="rId68"/>
    <p:sldId id="539" r:id="rId69"/>
    <p:sldId id="540" r:id="rId70"/>
    <p:sldId id="542" r:id="rId71"/>
    <p:sldId id="495" r:id="rId72"/>
    <p:sldId id="544" r:id="rId73"/>
    <p:sldId id="545" r:id="rId74"/>
    <p:sldId id="546" r:id="rId75"/>
    <p:sldId id="547" r:id="rId76"/>
    <p:sldId id="548" r:id="rId77"/>
    <p:sldId id="549" r:id="rId78"/>
    <p:sldId id="550" r:id="rId79"/>
    <p:sldId id="551" r:id="rId80"/>
    <p:sldId id="552" r:id="rId81"/>
    <p:sldId id="524" r:id="rId82"/>
    <p:sldId id="526" r:id="rId83"/>
    <p:sldId id="525" r:id="rId84"/>
    <p:sldId id="527" r:id="rId85"/>
    <p:sldId id="515" r:id="rId86"/>
    <p:sldId id="516" r:id="rId87"/>
    <p:sldId id="517" r:id="rId88"/>
    <p:sldId id="518" r:id="rId89"/>
    <p:sldId id="519" r:id="rId90"/>
    <p:sldId id="520" r:id="rId91"/>
    <p:sldId id="522" r:id="rId92"/>
    <p:sldId id="273" r:id="rId93"/>
    <p:sldId id="278" r:id="rId94"/>
    <p:sldId id="566" r:id="rId95"/>
    <p:sldId id="567" r:id="rId96"/>
    <p:sldId id="279" r:id="rId97"/>
    <p:sldId id="411" r:id="rId98"/>
    <p:sldId id="569" r:id="rId99"/>
    <p:sldId id="570" r:id="rId100"/>
    <p:sldId id="407" r:id="rId101"/>
    <p:sldId id="571" r:id="rId102"/>
    <p:sldId id="572" r:id="rId103"/>
    <p:sldId id="573" r:id="rId104"/>
    <p:sldId id="409" r:id="rId105"/>
    <p:sldId id="574" r:id="rId106"/>
    <p:sldId id="575" r:id="rId107"/>
    <p:sldId id="415" r:id="rId108"/>
    <p:sldId id="576" r:id="rId109"/>
    <p:sldId id="419" r:id="rId110"/>
    <p:sldId id="557" r:id="rId111"/>
    <p:sldId id="558" r:id="rId112"/>
    <p:sldId id="559" r:id="rId113"/>
    <p:sldId id="560" r:id="rId114"/>
    <p:sldId id="426" r:id="rId115"/>
    <p:sldId id="435" r:id="rId116"/>
    <p:sldId id="436" r:id="rId117"/>
    <p:sldId id="587" r:id="rId118"/>
    <p:sldId id="440" r:id="rId119"/>
    <p:sldId id="441" r:id="rId120"/>
    <p:sldId id="442" r:id="rId121"/>
    <p:sldId id="561" r:id="rId122"/>
    <p:sldId id="564" r:id="rId1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00"/>
    <a:srgbClr val="336600"/>
    <a:srgbClr val="2DC8FF"/>
    <a:srgbClr val="8E0000"/>
    <a:srgbClr val="71AE0E"/>
    <a:srgbClr val="B40000"/>
    <a:srgbClr val="FF9999"/>
    <a:srgbClr val="99CC00"/>
    <a:srgbClr val="E2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autoAdjust="0"/>
    <p:restoredTop sz="92163"/>
  </p:normalViewPr>
  <p:slideViewPr>
    <p:cSldViewPr snapToObjects="1">
      <p:cViewPr>
        <p:scale>
          <a:sx n="100" d="100"/>
          <a:sy n="100" d="100"/>
        </p:scale>
        <p:origin x="138" y="708"/>
      </p:cViewPr>
      <p:guideLst>
        <p:guide orient="horz" pos="2160"/>
        <p:guide pos="2662"/>
      </p:guideLst>
    </p:cSldViewPr>
  </p:slideViewPr>
  <p:notesTextViewPr>
    <p:cViewPr>
      <p:scale>
        <a:sx n="100" d="100"/>
        <a:sy n="100" d="100"/>
      </p:scale>
      <p:origin x="0" y="0"/>
    </p:cViewPr>
  </p:notesTextViewPr>
  <p:sorterViewPr>
    <p:cViewPr>
      <p:scale>
        <a:sx n="66" d="100"/>
        <a:sy n="66" d="100"/>
      </p:scale>
      <p:origin x="0" y="473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ln>
        </p:spPr>
      </p:sp>
      <p:sp>
        <p:nvSpPr>
          <p:cNvPr id="3246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139267"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AA31EE46-0019-4961-845C-C6BF13F331A7}"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bwMode="auto">
          <a:noFill/>
          <a:ln>
            <a:solidFill>
              <a:srgbClr val="000000"/>
            </a:solidFill>
            <a:miter lim="800000"/>
          </a:ln>
        </p:spPr>
      </p:sp>
      <p:sp>
        <p:nvSpPr>
          <p:cNvPr id="153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1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74C74D9-43F3-4368-9815-4A048F2C73FD}" type="slidenum">
              <a:rPr lang="zh-CN" altLang="en-US"/>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bwMode="auto">
          <a:noFill/>
          <a:ln>
            <a:solidFill>
              <a:srgbClr val="000000"/>
            </a:solidFill>
            <a:miter lim="800000"/>
          </a:ln>
        </p:spPr>
      </p:sp>
      <p:sp>
        <p:nvSpPr>
          <p:cNvPr id="153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1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74C74D9-43F3-4368-9815-4A048F2C73FD}" type="slidenum">
              <a:rPr lang="zh-CN" altLang="en-US"/>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p:cNvSpPr>
            <a:spLocks noGrp="1" noRot="1" noChangeAspect="1"/>
          </p:cNvSpPr>
          <p:nvPr>
            <p:ph type="sldImg"/>
          </p:nvPr>
        </p:nvSpPr>
        <p:spPr bwMode="auto">
          <a:noFill/>
          <a:ln>
            <a:solidFill>
              <a:srgbClr val="000000"/>
            </a:solidFill>
            <a:miter lim="800000"/>
          </a:ln>
        </p:spPr>
      </p:sp>
      <p:sp>
        <p:nvSpPr>
          <p:cNvPr id="1710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6896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0DB050B-0B13-4A71-9D7D-2735323ED5B8}" type="slidenum">
              <a:rPr lang="zh-CN" altLang="en-US"/>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p:cNvSpPr>
          <p:nvPr>
            <p:ph type="sldImg"/>
          </p:nvPr>
        </p:nvSpPr>
        <p:spPr bwMode="auto">
          <a:noFill/>
          <a:ln>
            <a:solidFill>
              <a:srgbClr val="000000"/>
            </a:solidFill>
            <a:miter lim="800000"/>
          </a:ln>
        </p:spPr>
      </p:sp>
      <p:sp>
        <p:nvSpPr>
          <p:cNvPr id="17613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30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8A644FB-554E-41A2-BE6F-2070247D1D4E}" type="slidenum">
              <a:rPr lang="zh-CN" altLang="en-US"/>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p:cNvSpPr>
            <a:spLocks noGrp="1" noRot="1" noChangeAspect="1"/>
          </p:cNvSpPr>
          <p:nvPr>
            <p:ph type="sldImg"/>
          </p:nvPr>
        </p:nvSpPr>
        <p:spPr bwMode="auto">
          <a:noFill/>
          <a:ln>
            <a:solidFill>
              <a:srgbClr val="000000"/>
            </a:solidFill>
            <a:miter lim="800000"/>
          </a:ln>
        </p:spPr>
      </p:sp>
      <p:sp>
        <p:nvSpPr>
          <p:cNvPr id="1730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10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0371CA4-C4C4-46FD-B488-90898D010C86}" type="slidenum">
              <a:rPr lang="zh-CN" altLang="en-US"/>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幻灯片图像占位符 1"/>
          <p:cNvSpPr>
            <a:spLocks noGrp="1" noRot="1" noChangeAspect="1" noTextEdit="1"/>
          </p:cNvSpPr>
          <p:nvPr>
            <p:ph type="sldImg"/>
          </p:nvPr>
        </p:nvSpPr>
        <p:spPr bwMode="auto">
          <a:noFill/>
          <a:ln>
            <a:solidFill>
              <a:srgbClr val="000000"/>
            </a:solidFill>
            <a:miter lim="800000"/>
          </a:ln>
        </p:spPr>
      </p:sp>
      <p:sp>
        <p:nvSpPr>
          <p:cNvPr id="34713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1011"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30D03FAE-8B1A-4AF1-B782-A18C8C422717}"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p:cNvSpPr>
          <p:nvPr>
            <p:ph type="sldImg"/>
          </p:nvPr>
        </p:nvSpPr>
        <p:spPr bwMode="auto">
          <a:noFill/>
          <a:ln>
            <a:solidFill>
              <a:srgbClr val="000000"/>
            </a:solidFill>
            <a:miter lim="800000"/>
          </a:ln>
        </p:spPr>
      </p:sp>
      <p:sp>
        <p:nvSpPr>
          <p:cNvPr id="17613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30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8A644FB-554E-41A2-BE6F-2070247D1D4E}" type="slidenum">
              <a:rPr lang="zh-CN" altLang="en-US"/>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p:cNvSpPr>
          <p:nvPr>
            <p:ph type="sldImg"/>
          </p:nvPr>
        </p:nvSpPr>
        <p:spPr bwMode="auto">
          <a:noFill/>
          <a:ln>
            <a:solidFill>
              <a:srgbClr val="000000"/>
            </a:solidFill>
            <a:miter lim="800000"/>
          </a:ln>
        </p:spPr>
      </p:sp>
      <p:sp>
        <p:nvSpPr>
          <p:cNvPr id="17613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30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8A644FB-554E-41A2-BE6F-2070247D1D4E}" type="slidenum">
              <a:rPr lang="zh-CN" altLang="en-US"/>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p:cNvSpPr>
          <p:nvPr>
            <p:ph type="sldImg"/>
          </p:nvPr>
        </p:nvSpPr>
        <p:spPr bwMode="auto">
          <a:noFill/>
          <a:ln>
            <a:solidFill>
              <a:srgbClr val="000000"/>
            </a:solidFill>
            <a:miter lim="800000"/>
          </a:ln>
        </p:spPr>
      </p:sp>
      <p:sp>
        <p:nvSpPr>
          <p:cNvPr id="17613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305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8A644FB-554E-41A2-BE6F-2070247D1D4E}" type="slidenum">
              <a:rPr lang="zh-CN" altLang="en-US"/>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p:cNvSpPr>
            <a:spLocks noGrp="1" noRot="1" noChangeAspect="1"/>
          </p:cNvSpPr>
          <p:nvPr>
            <p:ph type="sldImg"/>
          </p:nvPr>
        </p:nvSpPr>
        <p:spPr bwMode="auto">
          <a:noFill/>
          <a:ln>
            <a:solidFill>
              <a:srgbClr val="000000"/>
            </a:solidFill>
            <a:miter lim="800000"/>
          </a:ln>
        </p:spPr>
      </p:sp>
      <p:sp>
        <p:nvSpPr>
          <p:cNvPr id="17817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751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6F4AFF2-A2F9-477F-8F0F-9546374963DB}"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ln>
        </p:spPr>
      </p:sp>
      <p:sp>
        <p:nvSpPr>
          <p:cNvPr id="3246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9267"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AA31EE46-0019-4961-845C-C6BF13F331A7}"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ln>
        </p:spPr>
      </p:sp>
      <p:sp>
        <p:nvSpPr>
          <p:cNvPr id="21197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E7F24BE-808F-457B-A722-CF20A209101D}" type="slidenum">
              <a:rPr lang="zh-CN" altLang="en-US"/>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ln>
        </p:spPr>
      </p:sp>
      <p:sp>
        <p:nvSpPr>
          <p:cNvPr id="21197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E7F24BE-808F-457B-A722-CF20A209101D}" type="slidenum">
              <a:rPr lang="zh-CN" altLang="en-US"/>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ln>
        </p:spPr>
      </p:sp>
      <p:sp>
        <p:nvSpPr>
          <p:cNvPr id="23347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67BE9704-E3C8-466D-B02F-9208A4C9D880}"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ln>
        </p:spPr>
      </p:sp>
      <p:sp>
        <p:nvSpPr>
          <p:cNvPr id="23347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67BE9704-E3C8-466D-B02F-9208A4C9D880}"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ln>
        </p:spPr>
      </p:sp>
      <p:sp>
        <p:nvSpPr>
          <p:cNvPr id="23552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6A17BC62-5AEF-4B39-A66A-5706ED3AC782}"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ln>
        </p:spPr>
      </p:sp>
      <p:sp>
        <p:nvSpPr>
          <p:cNvPr id="2416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49A25AD0-1147-4099-9558-D3B39D81C4D1}"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ln>
        </p:spPr>
      </p:sp>
      <p:sp>
        <p:nvSpPr>
          <p:cNvPr id="2437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0127B037-994A-48F6-B78B-E7E7E51D8555}"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ln>
        </p:spPr>
      </p:sp>
      <p:sp>
        <p:nvSpPr>
          <p:cNvPr id="2457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122BBDA7-D4F5-414D-856C-BA67A43105D9}"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ln>
        </p:spPr>
      </p:sp>
      <p:sp>
        <p:nvSpPr>
          <p:cNvPr id="2478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43D12E82-1BEB-42C5-9305-45481AD1CE10}"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p:nvPr>
        </p:nvSpPr>
        <p:spPr bwMode="auto">
          <a:noFill/>
          <a:ln>
            <a:solidFill>
              <a:srgbClr val="000000"/>
            </a:solidFill>
            <a:miter lim="800000"/>
          </a:ln>
        </p:spPr>
      </p:sp>
      <p:sp>
        <p:nvSpPr>
          <p:cNvPr id="1392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926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26DBC02-CD75-4B21-9C07-BE6114A99417}" type="slidenum">
              <a:rPr lang="zh-CN" altLang="en-US"/>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幻灯片图像占位符 1"/>
          <p:cNvSpPr>
            <a:spLocks noGrp="1" noRot="1" noChangeAspect="1"/>
          </p:cNvSpPr>
          <p:nvPr>
            <p:ph type="sldImg"/>
          </p:nvPr>
        </p:nvSpPr>
        <p:spPr bwMode="auto">
          <a:noFill/>
          <a:ln>
            <a:solidFill>
              <a:srgbClr val="000000"/>
            </a:solidFill>
            <a:miter lim="800000"/>
          </a:ln>
        </p:spPr>
      </p:sp>
      <p:sp>
        <p:nvSpPr>
          <p:cNvPr id="2928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19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275F6B-8E8C-438F-A4C0-22B821D4D61C}" type="slidenum">
              <a:rPr lang="zh-CN" altLang="en-US"/>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幻灯片图像占位符 1"/>
          <p:cNvSpPr>
            <a:spLocks noGrp="1" noRot="1" noChangeAspect="1"/>
          </p:cNvSpPr>
          <p:nvPr>
            <p:ph type="sldImg"/>
          </p:nvPr>
        </p:nvSpPr>
        <p:spPr bwMode="auto">
          <a:noFill/>
          <a:ln>
            <a:solidFill>
              <a:srgbClr val="000000"/>
            </a:solidFill>
            <a:miter lim="800000"/>
          </a:ln>
        </p:spPr>
      </p:sp>
      <p:sp>
        <p:nvSpPr>
          <p:cNvPr id="2949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39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9D5024D2-367F-4778-AE51-0591B3340A26}" type="slidenum">
              <a:rPr lang="zh-CN" altLang="en-US"/>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幻灯片图像占位符 1"/>
          <p:cNvSpPr>
            <a:spLocks noGrp="1" noRot="1" noChangeAspect="1"/>
          </p:cNvSpPr>
          <p:nvPr>
            <p:ph type="sldImg"/>
          </p:nvPr>
        </p:nvSpPr>
        <p:spPr bwMode="auto">
          <a:noFill/>
          <a:ln>
            <a:solidFill>
              <a:srgbClr val="000000"/>
            </a:solidFill>
            <a:miter lim="800000"/>
          </a:ln>
        </p:spPr>
      </p:sp>
      <p:sp>
        <p:nvSpPr>
          <p:cNvPr id="2928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19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F275F6B-8E8C-438F-A4C0-22B821D4D61C}" type="slidenum">
              <a:rPr lang="zh-CN" altLang="en-US"/>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p:cNvSpPr>
            <a:spLocks noGrp="1" noRot="1" noChangeAspect="1"/>
          </p:cNvSpPr>
          <p:nvPr>
            <p:ph type="sldImg"/>
          </p:nvPr>
        </p:nvSpPr>
        <p:spPr bwMode="auto">
          <a:noFill/>
          <a:ln>
            <a:solidFill>
              <a:srgbClr val="000000"/>
            </a:solidFill>
            <a:miter lim="800000"/>
          </a:ln>
        </p:spPr>
      </p:sp>
      <p:sp>
        <p:nvSpPr>
          <p:cNvPr id="145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54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F95083A-7F0F-4406-971F-75324602A7F3}" type="slidenum">
              <a:rPr lang="zh-CN" altLang="en-US"/>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p:cNvSpPr>
            <a:spLocks noGrp="1" noRot="1" noChangeAspect="1"/>
          </p:cNvSpPr>
          <p:nvPr>
            <p:ph type="sldImg"/>
          </p:nvPr>
        </p:nvSpPr>
        <p:spPr bwMode="auto">
          <a:noFill/>
          <a:ln>
            <a:solidFill>
              <a:srgbClr val="000000"/>
            </a:solidFill>
            <a:miter lim="800000"/>
          </a:ln>
        </p:spPr>
      </p:sp>
      <p:sp>
        <p:nvSpPr>
          <p:cNvPr id="14233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233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D021F9C-7488-4ABC-9372-B10826CD6159}" type="slidenum">
              <a:rPr lang="zh-CN" altLang="en-US"/>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p:cNvSpPr>
            <a:spLocks noGrp="1" noRot="1" noChangeAspect="1"/>
          </p:cNvSpPr>
          <p:nvPr>
            <p:ph type="sldImg"/>
          </p:nvPr>
        </p:nvSpPr>
        <p:spPr bwMode="auto">
          <a:noFill/>
          <a:ln>
            <a:solidFill>
              <a:srgbClr val="000000"/>
            </a:solidFill>
            <a:miter lim="800000"/>
          </a:ln>
        </p:spPr>
      </p:sp>
      <p:sp>
        <p:nvSpPr>
          <p:cNvPr id="151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9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85ADE09-AA3F-487A-A6BC-659C7BF6FFE8}" type="slidenum">
              <a:rPr lang="zh-CN" altLang="en-US"/>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上面挤，下面空</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bwMode="auto">
          <a:noFill/>
          <a:ln>
            <a:solidFill>
              <a:srgbClr val="000000"/>
            </a:solidFill>
            <a:miter lim="800000"/>
          </a:ln>
        </p:spPr>
      </p:sp>
      <p:sp>
        <p:nvSpPr>
          <p:cNvPr id="153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1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74C74D9-43F3-4368-9815-4A048F2C73FD}" type="slidenum">
              <a:rPr lang="zh-CN" altLang="en-US"/>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bwMode="auto">
          <a:noFill/>
          <a:ln>
            <a:solidFill>
              <a:srgbClr val="000000"/>
            </a:solidFill>
            <a:miter lim="800000"/>
          </a:ln>
        </p:spPr>
      </p:sp>
      <p:sp>
        <p:nvSpPr>
          <p:cNvPr id="153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1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74C74D9-43F3-4368-9815-4A048F2C73FD}" type="slidenum">
              <a:rPr lang="zh-CN" altLang="en-US"/>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bwMode="auto">
          <a:noFill/>
          <a:ln>
            <a:solidFill>
              <a:srgbClr val="000000"/>
            </a:solidFill>
            <a:miter lim="800000"/>
          </a:ln>
        </p:spPr>
      </p:sp>
      <p:sp>
        <p:nvSpPr>
          <p:cNvPr id="153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155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74C74D9-43F3-4368-9815-4A048F2C73FD}"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600200"/>
            <a:ext cx="8229600" cy="4724400"/>
          </a:xfrm>
        </p:spPr>
        <p:txBody>
          <a:bodyPr/>
          <a:lstStyle/>
          <a:p>
            <a:pPr lvl="0"/>
            <a:endParaRPr lang="zh-CN" altLang="en-US" noProof="0" smtClean="0"/>
          </a:p>
        </p:txBody>
      </p:sp>
      <p:sp>
        <p:nvSpPr>
          <p:cNvPr id="4" name="Rectangle 3"/>
          <p:cNvSpPr>
            <a:spLocks noGrp="1" noChangeArrowheads="1"/>
          </p:cNvSpPr>
          <p:nvPr>
            <p:ph type="dt" sz="half" idx="10"/>
          </p:nvPr>
        </p:nvSpPr>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p:txBody>
          <a:bodyPr/>
          <a:lstStyle>
            <a:lvl1pPr>
              <a:defRPr/>
            </a:lvl1pPr>
          </a:lstStyle>
          <a:p>
            <a:fld id="{D6D3ECDD-51ED-C64F-82F9-84E15EF0CAFF}"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105.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2.xml"/><Relationship Id="rId4" Type="http://schemas.openxmlformats.org/officeDocument/2006/relationships/image" Target="../media/image54.jpeg"/><Relationship Id="rId3" Type="http://schemas.openxmlformats.org/officeDocument/2006/relationships/image" Target="../media/image52.jpeg"/><Relationship Id="rId2" Type="http://schemas.openxmlformats.org/officeDocument/2006/relationships/image" Target="../media/image16.jpeg"/><Relationship Id="rId1" Type="http://schemas.openxmlformats.org/officeDocument/2006/relationships/slide" Target="slide88.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image" Target="../media/image55.jpeg"/><Relationship Id="rId1" Type="http://schemas.openxmlformats.org/officeDocument/2006/relationships/image" Target="../media/image53.jpeg"/></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56.jpeg"/><Relationship Id="rId1" Type="http://schemas.openxmlformats.org/officeDocument/2006/relationships/image" Target="../media/image55.jpeg"/></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55.jpeg"/><Relationship Id="rId1" Type="http://schemas.openxmlformats.org/officeDocument/2006/relationships/image" Target="../media/image57.jpeg"/></Relationships>
</file>

<file path=ppt/slides/_rels/slide109.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slide" Target="slide88.xml"/><Relationship Id="rId2" Type="http://schemas.openxmlformats.org/officeDocument/2006/relationships/image" Target="../media/image55.jpeg"/><Relationship Id="rId1" Type="http://schemas.openxmlformats.org/officeDocument/2006/relationships/image" Target="../media/image5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7.xml"/><Relationship Id="rId2" Type="http://schemas.openxmlformats.org/officeDocument/2006/relationships/image" Target="../media/image53.jpeg"/><Relationship Id="rId1" Type="http://schemas.openxmlformats.org/officeDocument/2006/relationships/image" Target="../media/image59.jpeg"/></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59.jpeg"/><Relationship Id="rId1" Type="http://schemas.openxmlformats.org/officeDocument/2006/relationships/image" Target="../media/image24.png"/></Relationships>
</file>

<file path=ppt/slides/_rels/slide112.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59.jpeg"/><Relationship Id="rId1" Type="http://schemas.openxmlformats.org/officeDocument/2006/relationships/image" Target="../media/image24.png"/></Relationships>
</file>

<file path=ppt/slides/_rels/slide113.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2.xml"/><Relationship Id="rId4" Type="http://schemas.openxmlformats.org/officeDocument/2006/relationships/image" Target="../media/image59.jpeg"/><Relationship Id="rId3" Type="http://schemas.openxmlformats.org/officeDocument/2006/relationships/image" Target="../media/image16.jpeg"/><Relationship Id="rId2" Type="http://schemas.openxmlformats.org/officeDocument/2006/relationships/slide" Target="slide88.xml"/><Relationship Id="rId1" Type="http://schemas.openxmlformats.org/officeDocument/2006/relationships/image" Target="../media/image24.png"/></Relationships>
</file>

<file path=ppt/slides/_rels/slide114.xml.rels><?xml version="1.0" encoding="UTF-8" standalone="yes"?>
<Relationships xmlns="http://schemas.openxmlformats.org/package/2006/relationships"><Relationship Id="rId9" Type="http://schemas.openxmlformats.org/officeDocument/2006/relationships/notesSlide" Target="../notesSlides/notesSlide61.xml"/><Relationship Id="rId8" Type="http://schemas.openxmlformats.org/officeDocument/2006/relationships/slideLayout" Target="../slideLayouts/slideLayout2.xml"/><Relationship Id="rId7" Type="http://schemas.openxmlformats.org/officeDocument/2006/relationships/image" Target="../media/image62.jpeg"/><Relationship Id="rId6" Type="http://schemas.openxmlformats.org/officeDocument/2006/relationships/slide" Target="slide117.xml"/><Relationship Id="rId5" Type="http://schemas.openxmlformats.org/officeDocument/2006/relationships/image" Target="../media/image16.jpeg"/><Relationship Id="rId4" Type="http://schemas.openxmlformats.org/officeDocument/2006/relationships/slide" Target="slide4.xml"/><Relationship Id="rId3" Type="http://schemas.openxmlformats.org/officeDocument/2006/relationships/slide" Target="slide115.xml"/><Relationship Id="rId2" Type="http://schemas.openxmlformats.org/officeDocument/2006/relationships/image" Target="../media/image61.png"/><Relationship Id="rId1" Type="http://schemas.openxmlformats.org/officeDocument/2006/relationships/image" Target="../media/image60.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63.jpe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jpeg"/></Relationships>
</file>

<file path=ppt/slides/_rels/slide117.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64.jpeg"/><Relationship Id="rId2" Type="http://schemas.openxmlformats.org/officeDocument/2006/relationships/image" Target="../media/image16.jpeg"/><Relationship Id="rId1" Type="http://schemas.openxmlformats.org/officeDocument/2006/relationships/slide" Target="slide114.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image" Target="../media/image6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jpeg"/><Relationship Id="rId7" Type="http://schemas.openxmlformats.org/officeDocument/2006/relationships/image" Target="../media/image11.png"/><Relationship Id="rId6" Type="http://schemas.openxmlformats.org/officeDocument/2006/relationships/image" Target="../media/image16.jpeg"/><Relationship Id="rId5" Type="http://schemas.openxmlformats.org/officeDocument/2006/relationships/slide" Target="slide4.xml"/><Relationship Id="rId4" Type="http://schemas.openxmlformats.org/officeDocument/2006/relationships/slide" Target="slide81.xml"/><Relationship Id="rId3" Type="http://schemas.openxmlformats.org/officeDocument/2006/relationships/slide" Target="slide1.xml"/><Relationship Id="rId2" Type="http://schemas.openxmlformats.org/officeDocument/2006/relationships/slide" Target="slide19.xml"/><Relationship Id="rId10" Type="http://schemas.openxmlformats.org/officeDocument/2006/relationships/notesSlide" Target="../notesSlides/notesSlide1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5.jpeg"/><Relationship Id="rId2" Type="http://schemas.openxmlformats.org/officeDocument/2006/relationships/slide" Target="slide7.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9.GIF"/><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5.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2.jpeg"/><Relationship Id="rId3" Type="http://schemas.openxmlformats.org/officeDocument/2006/relationships/slide" Target="slide7.xml"/><Relationship Id="rId2" Type="http://schemas.openxmlformats.org/officeDocument/2006/relationships/image" Target="../media/image26.png"/><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7.xml"/><Relationship Id="rId2" Type="http://schemas.openxmlformats.org/officeDocument/2006/relationships/image" Target="../media/image26.png"/><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5.xml"/><Relationship Id="rId7" Type="http://schemas.openxmlformats.org/officeDocument/2006/relationships/image" Target="../media/image12.png"/><Relationship Id="rId6" Type="http://schemas.openxmlformats.org/officeDocument/2006/relationships/slide" Target="slide4.xml"/><Relationship Id="rId5" Type="http://schemas.openxmlformats.org/officeDocument/2006/relationships/image" Target="../media/image11.png"/><Relationship Id="rId4" Type="http://schemas.openxmlformats.org/officeDocument/2006/relationships/slide" Target="slide10.xml"/><Relationship Id="rId3" Type="http://schemas.openxmlformats.org/officeDocument/2006/relationships/image" Target="../media/image10.png"/><Relationship Id="rId2" Type="http://schemas.openxmlformats.org/officeDocument/2006/relationships/slide" Target="slide88.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image" Target="../media/image13.jpeg"/><Relationship Id="rId10" Type="http://schemas.openxmlformats.org/officeDocument/2006/relationships/slide" Target="slide114.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jpeg"/><Relationship Id="rId7" Type="http://schemas.openxmlformats.org/officeDocument/2006/relationships/slide" Target="slide4.xml"/><Relationship Id="rId6" Type="http://schemas.openxmlformats.org/officeDocument/2006/relationships/slide" Target="slide18.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image" Target="../media/image15.png"/><Relationship Id="rId2" Type="http://schemas.openxmlformats.org/officeDocument/2006/relationships/image" Target="../media/image12.png"/><Relationship Id="rId10" Type="http://schemas.openxmlformats.org/officeDocument/2006/relationships/slideLayout" Target="../slideLayouts/slideLayout2.xml"/><Relationship Id="rId1"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slide" Target="slide5.xml"/><Relationship Id="rId2" Type="http://schemas.openxmlformats.org/officeDocument/2006/relationships/image" Target="../media/image19.jpeg"/><Relationship Id="rId1" Type="http://schemas.openxmlformats.org/officeDocument/2006/relationships/image" Target="../media/image18.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5.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jpeg"/><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6.jpeg"/><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36.jpeg"/><Relationship Id="rId1" Type="http://schemas.openxmlformats.org/officeDocument/2006/relationships/image" Target="../media/image3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6.jpeg"/><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36.jpeg"/><Relationship Id="rId1" Type="http://schemas.openxmlformats.org/officeDocument/2006/relationships/image" Target="../media/image37.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4.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5.xml"/><Relationship Id="rId5" Type="http://schemas.openxmlformats.org/officeDocument/2006/relationships/image" Target="../media/image40.jpeg"/><Relationship Id="rId4" Type="http://schemas.openxmlformats.org/officeDocument/2006/relationships/image" Target="../media/image39.jpeg"/><Relationship Id="rId3" Type="http://schemas.openxmlformats.org/officeDocument/2006/relationships/image" Target="../media/image16.jpeg"/><Relationship Id="rId2" Type="http://schemas.openxmlformats.org/officeDocument/2006/relationships/slide" Target="slide16.xml"/><Relationship Id="rId1" Type="http://schemas.openxmlformats.org/officeDocument/2006/relationships/image" Target="../media/image38.jpeg"/></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2.jpeg"/><Relationship Id="rId6" Type="http://schemas.openxmlformats.org/officeDocument/2006/relationships/image" Target="../media/image16.jpeg"/><Relationship Id="rId5" Type="http://schemas.openxmlformats.org/officeDocument/2006/relationships/slide" Target="slide16.xml"/><Relationship Id="rId4" Type="http://schemas.openxmlformats.org/officeDocument/2006/relationships/slide" Target="slide84.xml"/><Relationship Id="rId3" Type="http://schemas.openxmlformats.org/officeDocument/2006/relationships/slide" Target="slide82.xml"/><Relationship Id="rId2" Type="http://schemas.openxmlformats.org/officeDocument/2006/relationships/image" Target="../media/image41.png"/><Relationship Id="rId1" Type="http://schemas.openxmlformats.org/officeDocument/2006/relationships/slide" Target="slide83.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slide" Target="slide81.xml"/><Relationship Id="rId2" Type="http://schemas.openxmlformats.org/officeDocument/2006/relationships/image" Target="../media/image42.jpeg"/><Relationship Id="rId1" Type="http://schemas.openxmlformats.org/officeDocument/2006/relationships/image" Target="../media/image43.jpe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16.jpeg"/><Relationship Id="rId3" Type="http://schemas.openxmlformats.org/officeDocument/2006/relationships/slide" Target="slide81.xml"/><Relationship Id="rId2" Type="http://schemas.openxmlformats.org/officeDocument/2006/relationships/slide" Target="slide7.xml"/><Relationship Id="rId1" Type="http://schemas.openxmlformats.org/officeDocument/2006/relationships/image" Target="../media/image43.jpeg"/></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jpeg"/><Relationship Id="rId3" Type="http://schemas.openxmlformats.org/officeDocument/2006/relationships/image" Target="../media/image16.jpeg"/><Relationship Id="rId2" Type="http://schemas.openxmlformats.org/officeDocument/2006/relationships/slide" Target="slide81.xml"/><Relationship Id="rId1" Type="http://schemas.openxmlformats.org/officeDocument/2006/relationships/image" Target="../media/image43.jpe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44.jpeg"/><Relationship Id="rId1" Type="http://schemas.openxmlformats.org/officeDocument/2006/relationships/image" Target="../media/image43.jpeg"/></Relationships>
</file>

<file path=ppt/slides/_rels/slide8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8.png"/><Relationship Id="rId7" Type="http://schemas.microsoft.com/office/2007/relationships/media" Target="file:///D:\2015\&#24453;&#23436;&#25104;&#24037;&#20316;\&#26032;&#35270;&#37326;&#31532;&#19977;&#29256;&#35835;&#20889;&#35838;&#20214;&#26816;&#27979;\&#35835;&#20889;2\&#26816;&#27979;&#23436;&#25104;&#30340;\Unit%205\section%20A\A-listen%20&amp;%20talk.mp3" TargetMode="External"/><Relationship Id="rId6" Type="http://schemas.openxmlformats.org/officeDocument/2006/relationships/audio" Target="file:///D:\2015\&#24453;&#23436;&#25104;&#24037;&#20316;\&#26032;&#35270;&#37326;&#31532;&#19977;&#29256;&#35835;&#20889;&#35838;&#20214;&#26816;&#27979;\&#35835;&#20889;2\&#26816;&#27979;&#23436;&#25104;&#30340;\Unit%205\section%20A\A-listen%20&amp;%20talk.mp3" TargetMode="External"/><Relationship Id="rId5" Type="http://schemas.openxmlformats.org/officeDocument/2006/relationships/image" Target="../media/image47.jpeg"/><Relationship Id="rId4" Type="http://schemas.openxmlformats.org/officeDocument/2006/relationships/image" Target="../media/image46.jpeg"/><Relationship Id="rId3" Type="http://schemas.openxmlformats.org/officeDocument/2006/relationships/image" Target="../media/image45.jpeg"/><Relationship Id="rId2" Type="http://schemas.openxmlformats.org/officeDocument/2006/relationships/image" Target="../media/image26.png"/><Relationship Id="rId10" Type="http://schemas.openxmlformats.org/officeDocument/2006/relationships/notesSlide" Target="../notesSlides/notesSlide34.xml"/><Relationship Id="rId1" Type="http://schemas.openxmlformats.org/officeDocument/2006/relationships/slide" Target="slide87.xml"/></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 Id="rId3" Type="http://schemas.openxmlformats.org/officeDocument/2006/relationships/image" Target="../media/image16.jpeg"/><Relationship Id="rId2" Type="http://schemas.openxmlformats.org/officeDocument/2006/relationships/slide" Target="slide16.xml"/><Relationship Id="rId1" Type="http://schemas.openxmlformats.org/officeDocument/2006/relationships/image" Target="../media/image49.jpeg"/></Relationships>
</file>

<file path=ppt/slides/_rels/slide88.xml.rels><?xml version="1.0" encoding="UTF-8" standalone="yes"?>
<Relationships xmlns="http://schemas.openxmlformats.org/package/2006/relationships"><Relationship Id="rId9" Type="http://schemas.openxmlformats.org/officeDocument/2006/relationships/themeOverride" Target="../theme/themeOverride2.xml"/><Relationship Id="rId8" Type="http://schemas.openxmlformats.org/officeDocument/2006/relationships/image" Target="../media/image51.jpeg"/><Relationship Id="rId7" Type="http://schemas.openxmlformats.org/officeDocument/2006/relationships/image" Target="../media/image16.jpeg"/><Relationship Id="rId6" Type="http://schemas.openxmlformats.org/officeDocument/2006/relationships/slide" Target="slide4.xml"/><Relationship Id="rId5" Type="http://schemas.openxmlformats.org/officeDocument/2006/relationships/slide" Target="slide110.xml"/><Relationship Id="rId4" Type="http://schemas.openxmlformats.org/officeDocument/2006/relationships/slide" Target="slide106.xml"/><Relationship Id="rId3" Type="http://schemas.openxmlformats.org/officeDocument/2006/relationships/slide" Target="slide89.xml"/><Relationship Id="rId2" Type="http://schemas.openxmlformats.org/officeDocument/2006/relationships/image" Target="../media/image10.png"/><Relationship Id="rId11" Type="http://schemas.openxmlformats.org/officeDocument/2006/relationships/notesSlide" Target="../notesSlides/notesSlide36.xml"/><Relationship Id="rId10" Type="http://schemas.openxmlformats.org/officeDocument/2006/relationships/slideLayout" Target="../slideLayouts/slideLayout2.xml"/><Relationship Id="rId1" Type="http://schemas.openxmlformats.org/officeDocument/2006/relationships/image" Target="../media/image50.pn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52.jpe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jpe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52.jpe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jpe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35.png"/></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35.pn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35.pn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5"/>
          <p:cNvSpPr txBox="1">
            <a:spLocks noChangeArrowheads="1"/>
          </p:cNvSpPr>
          <p:nvPr/>
        </p:nvSpPr>
        <p:spPr bwMode="auto">
          <a:xfrm>
            <a:off x="179512" y="6318250"/>
            <a:ext cx="10072688" cy="523220"/>
          </a:xfrm>
          <a:prstGeom prst="rect">
            <a:avLst/>
          </a:prstGeom>
          <a:noFill/>
          <a:ln w="9525">
            <a:noFill/>
            <a:miter lim="800000"/>
          </a:ln>
        </p:spPr>
        <p:txBody>
          <a:bodyPr>
            <a:spAutoFit/>
          </a:bodyPr>
          <a:lstStyle/>
          <a:p>
            <a:pPr>
              <a:defRPr/>
            </a:pPr>
            <a:r>
              <a:rPr lang="en-US" altLang="zh-CN" sz="1400" b="1" dirty="0">
                <a:solidFill>
                  <a:schemeClr val="bg1"/>
                </a:solidFill>
                <a:latin typeface="Bodoni MT Condensed" pitchFamily="18" charset="0"/>
                <a:ea typeface="HY견명조"/>
                <a:cs typeface="Times New Roman" panose="02020603050405020304" pitchFamily="18" charset="0"/>
              </a:rPr>
              <a:t>FOREIGH LANGUAGE TEACHING AND RESEARCH PRESS      </a:t>
            </a:r>
            <a:endParaRPr lang="en-US" altLang="zh-CN" sz="1400" b="1" dirty="0" smtClean="0">
              <a:solidFill>
                <a:schemeClr val="bg1"/>
              </a:solidFill>
              <a:latin typeface="Bodoni MT Condensed" pitchFamily="18" charset="0"/>
              <a:ea typeface="HY견명조"/>
              <a:cs typeface="Times New Roman" panose="02020603050405020304" pitchFamily="18" charset="0"/>
            </a:endParaRPr>
          </a:p>
          <a:p>
            <a:pPr>
              <a:defRPr/>
            </a:pPr>
            <a:r>
              <a:rPr lang="en-US" altLang="zh-CN" sz="1400" b="1" dirty="0" smtClean="0">
                <a:solidFill>
                  <a:schemeClr val="bg1"/>
                </a:solidFill>
                <a:latin typeface="Bodoni MT Condensed" pitchFamily="18" charset="0"/>
                <a:ea typeface="HY견명조"/>
                <a:cs typeface="Times New Roman" panose="02020603050405020304" pitchFamily="18" charset="0"/>
              </a:rPr>
              <a:t>AIR </a:t>
            </a:r>
            <a:r>
              <a:rPr lang="en-US" altLang="zh-CN" sz="1400" b="1" dirty="0">
                <a:solidFill>
                  <a:schemeClr val="bg1"/>
                </a:solidFill>
                <a:latin typeface="Bodoni MT Condensed" pitchFamily="18" charset="0"/>
                <a:ea typeface="HY견명조"/>
                <a:cs typeface="Times New Roman" panose="02020603050405020304" pitchFamily="18" charset="0"/>
              </a:rPr>
              <a:t>FORCE ENGINEERING UNIVERTISY</a:t>
            </a:r>
            <a:endParaRPr lang="zh-CN" altLang="en-US" sz="1400" b="1" dirty="0">
              <a:solidFill>
                <a:schemeClr val="bg1"/>
              </a:solidFill>
              <a:latin typeface="Bodoni MT Condensed" pitchFamily="18" charset="0"/>
              <a:ea typeface="HY견명조"/>
              <a:cs typeface="Times New Roman" panose="02020603050405020304" pitchFamily="18" charset="0"/>
            </a:endParaRPr>
          </a:p>
        </p:txBody>
      </p:sp>
      <p:grpSp>
        <p:nvGrpSpPr>
          <p:cNvPr id="17" name="组合 16"/>
          <p:cNvGrpSpPr/>
          <p:nvPr/>
        </p:nvGrpSpPr>
        <p:grpSpPr>
          <a:xfrm>
            <a:off x="0" y="0"/>
            <a:ext cx="9144000" cy="6858000"/>
            <a:chOff x="0" y="0"/>
            <a:chExt cx="9144000" cy="685800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1"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2</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sp>
          <p:nvSpPr>
            <p:cNvPr id="27" name="Text Box 14"/>
            <p:cNvSpPr txBox="1">
              <a:spLocks noChangeArrowheads="1"/>
            </p:cNvSpPr>
            <p:nvPr/>
          </p:nvSpPr>
          <p:spPr bwMode="auto">
            <a:xfrm>
              <a:off x="410525" y="4987365"/>
              <a:ext cx="8519193" cy="584775"/>
            </a:xfrm>
            <a:prstGeom prst="rect">
              <a:avLst/>
            </a:prstGeom>
            <a:noFill/>
            <a:ln w="9525">
              <a:noFill/>
              <a:miter lim="800000"/>
            </a:ln>
            <a:effectLst>
              <a:outerShdw sx="1000" sy="1000" algn="ctr" rotWithShape="0">
                <a:schemeClr val="tx2"/>
              </a:outerShdw>
            </a:effectLst>
          </p:spPr>
          <p:txBody>
            <a:bodyPr wrap="square">
              <a:spAutoFit/>
            </a:bodyPr>
            <a:lstStyle/>
            <a:p>
              <a:pPr latinLnBrk="1">
                <a:spcBef>
                  <a:spcPct val="50000"/>
                </a:spcBef>
                <a:defRPr/>
              </a:pPr>
              <a:r>
                <a:rPr lang="en-US" altLang="zh-CN" sz="3200" b="1" dirty="0" smtClean="0">
                  <a:solidFill>
                    <a:schemeClr val="accent3">
                      <a:lumMod val="50000"/>
                    </a:schemeClr>
                  </a:solidFill>
                  <a:latin typeface="Georgia" panose="02040502050405020303" pitchFamily="18" charset="0"/>
                  <a:ea typeface="Gulim" panose="020B0600000101010101" pitchFamily="34" charset="-127"/>
                </a:rPr>
                <a:t>Spend or save – The student’s dilemma</a:t>
              </a:r>
              <a:endParaRPr lang="zh-CN" altLang="en-US" sz="3200" b="1" dirty="0">
                <a:solidFill>
                  <a:schemeClr val="accent3">
                    <a:lumMod val="50000"/>
                  </a:schemeClr>
                </a:solidFill>
                <a:latin typeface="Georgia" panose="02040502050405020303" pitchFamily="18" charset="0"/>
                <a:ea typeface="Gulim" panose="020B0600000101010101" pitchFamily="34" charset="-127"/>
              </a:endParaRPr>
            </a:p>
          </p:txBody>
        </p:sp>
        <p:sp>
          <p:nvSpPr>
            <p:cNvPr id="28" name="Text Box 15"/>
            <p:cNvSpPr txBox="1">
              <a:spLocks noChangeArrowheads="1"/>
            </p:cNvSpPr>
            <p:nvPr/>
          </p:nvSpPr>
          <p:spPr bwMode="auto">
            <a:xfrm>
              <a:off x="1321594" y="4293096"/>
              <a:ext cx="6500812" cy="646112"/>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a:t>
              </a:r>
              <a:r>
                <a:rPr kumimoji="1" lang="en-US" altLang="zh-CN" sz="3600" b="1" dirty="0" smtClean="0">
                  <a:effectLst>
                    <a:outerShdw blurRad="38100" dist="38100" dir="2700000" algn="tl">
                      <a:srgbClr val="000000">
                        <a:alpha val="43137"/>
                      </a:srgbClr>
                    </a:outerShdw>
                  </a:effectLst>
                  <a:latin typeface="+mj-lt"/>
                  <a:ea typeface="华文彩云" pitchFamily="2" charset="-122"/>
                </a:rPr>
                <a:t>5 </a:t>
              </a:r>
              <a:r>
                <a:rPr kumimoji="1" lang="en-US" altLang="zh-CN" sz="3600" b="1" dirty="0">
                  <a:effectLst>
                    <a:outerShdw blurRad="38100" dist="38100" dir="2700000" algn="tl">
                      <a:srgbClr val="000000">
                        <a:alpha val="43137"/>
                      </a:srgbClr>
                    </a:outerShdw>
                  </a:effectLst>
                  <a:latin typeface="+mj-lt"/>
                  <a:ea typeface="华文彩云" pitchFamily="2" charset="-122"/>
                </a:rPr>
                <a:t>Section A</a:t>
              </a:r>
              <a:endParaRPr kumimoji="1" lang="en-US" altLang="zh-CN" sz="3600" b="1" dirty="0">
                <a:effectLst>
                  <a:outerShdw blurRad="38100" dist="38100" dir="2700000" algn="tl">
                    <a:srgbClr val="000000">
                      <a:alpha val="43137"/>
                    </a:srgbClr>
                  </a:outerShdw>
                </a:effectLst>
                <a:latin typeface="+mj-lt"/>
                <a:ea typeface="华文彩云" pitchFamily="2" charset="-122"/>
              </a:endParaRPr>
            </a:p>
          </p:txBody>
        </p:sp>
      </p:grpSp>
      <p:sp>
        <p:nvSpPr>
          <p:cNvPr id="19"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grpSp>
        <p:nvGrpSpPr>
          <p:cNvPr id="25" name="组合 41"/>
          <p:cNvGrpSpPr/>
          <p:nvPr/>
        </p:nvGrpSpPr>
        <p:grpSpPr bwMode="auto">
          <a:xfrm>
            <a:off x="562924" y="1565176"/>
            <a:ext cx="6049301" cy="2650238"/>
            <a:chOff x="1643042" y="1746396"/>
            <a:chExt cx="5715039" cy="2393442"/>
          </a:xfrm>
        </p:grpSpPr>
        <p:grpSp>
          <p:nvGrpSpPr>
            <p:cNvPr id="33" name="组合 14"/>
            <p:cNvGrpSpPr/>
            <p:nvPr/>
          </p:nvGrpSpPr>
          <p:grpSpPr bwMode="auto">
            <a:xfrm>
              <a:off x="3090851" y="1746396"/>
              <a:ext cx="4267230" cy="2393441"/>
              <a:chOff x="3836591" y="195098"/>
              <a:chExt cx="4807418" cy="3850875"/>
            </a:xfrm>
          </p:grpSpPr>
          <p:sp>
            <p:nvSpPr>
              <p:cNvPr id="37" name="矩形 36"/>
              <p:cNvSpPr/>
              <p:nvPr/>
            </p:nvSpPr>
            <p:spPr>
              <a:xfrm>
                <a:off x="5428333" y="195098"/>
                <a:ext cx="1572068" cy="1902456"/>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38" name="矩形 37"/>
              <p:cNvSpPr/>
              <p:nvPr/>
            </p:nvSpPr>
            <p:spPr>
              <a:xfrm>
                <a:off x="7071940" y="2097554"/>
                <a:ext cx="1572069" cy="1859043"/>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39" name="矩形 38"/>
              <p:cNvSpPr/>
              <p:nvPr/>
            </p:nvSpPr>
            <p:spPr>
              <a:xfrm>
                <a:off x="3836591" y="2186930"/>
                <a:ext cx="1493375" cy="1859043"/>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pic>
          <p:nvPicPr>
            <p:cNvPr id="34" name="Picture 19" descr="school"/>
            <p:cNvPicPr>
              <a:picLocks noChangeAspect="1" noChangeArrowheads="1"/>
            </p:cNvPicPr>
            <p:nvPr/>
          </p:nvPicPr>
          <p:blipFill>
            <a:blip r:embed="rId2" cstate="print"/>
            <a:stretch>
              <a:fillRect/>
            </a:stretch>
          </p:blipFill>
          <p:spPr bwMode="auto">
            <a:xfrm>
              <a:off x="3052752" y="1782761"/>
              <a:ext cx="1368435" cy="1130735"/>
            </a:xfrm>
            <a:prstGeom prst="rect">
              <a:avLst/>
            </a:prstGeom>
            <a:ln>
              <a:noFill/>
            </a:ln>
            <a:effectLst>
              <a:outerShdw blurRad="292100" dist="139700" dir="2700000" algn="tl" rotWithShape="0">
                <a:srgbClr val="333333">
                  <a:alpha val="65000"/>
                </a:srgbClr>
              </a:outerShdw>
            </a:effectLst>
          </p:spPr>
        </p:pic>
        <p:pic>
          <p:nvPicPr>
            <p:cNvPr id="35" name="Picture 33" descr="BoysAtComputer"/>
            <p:cNvPicPr>
              <a:picLocks noChangeArrowheads="1"/>
            </p:cNvPicPr>
            <p:nvPr/>
          </p:nvPicPr>
          <p:blipFill>
            <a:blip r:embed="rId3" cstate="print"/>
            <a:stretch>
              <a:fillRect/>
            </a:stretch>
          </p:blipFill>
          <p:spPr bwMode="auto">
            <a:xfrm>
              <a:off x="1643042" y="3044165"/>
              <a:ext cx="1368435" cy="1095134"/>
            </a:xfrm>
            <a:prstGeom prst="rect">
              <a:avLst/>
            </a:prstGeom>
            <a:ln>
              <a:noFill/>
            </a:ln>
            <a:effectLst>
              <a:outerShdw blurRad="292100" dist="139700" dir="2700000" algn="tl" rotWithShape="0">
                <a:srgbClr val="333333">
                  <a:alpha val="65000"/>
                </a:srgbClr>
              </a:outerShdw>
            </a:effectLst>
          </p:spPr>
        </p:pic>
        <p:pic>
          <p:nvPicPr>
            <p:cNvPr id="36" name="Picture 31" descr="onlineuni"/>
            <p:cNvPicPr>
              <a:picLocks noChangeAspect="1" noChangeArrowheads="1"/>
            </p:cNvPicPr>
            <p:nvPr/>
          </p:nvPicPr>
          <p:blipFill>
            <a:blip r:embed="rId4" cstate="print"/>
            <a:srcRect t="30969"/>
            <a:stretch>
              <a:fillRect/>
            </a:stretch>
          </p:blipFill>
          <p:spPr bwMode="auto">
            <a:xfrm>
              <a:off x="4485723" y="3045554"/>
              <a:ext cx="1345945" cy="1094284"/>
            </a:xfrm>
            <a:prstGeom prst="rect">
              <a:avLst/>
            </a:prstGeom>
            <a:ln>
              <a:noFill/>
            </a:ln>
            <a:effectLst>
              <a:outerShdw blurRad="292100" dist="139700" dir="2700000" algn="tl" rotWithShape="0">
                <a:srgbClr val="333333">
                  <a:alpha val="65000"/>
                </a:srgbClr>
              </a:outerShdw>
            </a:effec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57290" y="2285992"/>
            <a:ext cx="6529392" cy="35719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2579" name="TextBox 8"/>
          <p:cNvSpPr txBox="1">
            <a:spLocks noChangeArrowheads="1"/>
          </p:cNvSpPr>
          <p:nvPr/>
        </p:nvSpPr>
        <p:spPr bwMode="auto">
          <a:xfrm>
            <a:off x="1438306" y="1500174"/>
            <a:ext cx="7634288" cy="461665"/>
          </a:xfrm>
          <a:prstGeom prst="rect">
            <a:avLst/>
          </a:prstGeom>
          <a:noFill/>
          <a:ln w="9525">
            <a:noFill/>
            <a:miter lim="800000"/>
          </a:ln>
        </p:spPr>
        <p:txBody>
          <a:bodyPr>
            <a:spAutoFit/>
          </a:bodyPr>
          <a:lstStyle/>
          <a:p>
            <a:pPr eaLnBrk="0" hangingPunct="0"/>
            <a:r>
              <a:rPr lang="en-US" altLang="zh-CN" sz="2400" dirty="0" smtClean="0">
                <a:latin typeface="Helvetica"/>
                <a:ea typeface="楷体_GB2312" pitchFamily="49" charset="-122"/>
              </a:rPr>
              <a:t>2. </a:t>
            </a:r>
            <a:r>
              <a:rPr lang="en-US" altLang="zh-CN" sz="2400" dirty="0" smtClean="0">
                <a:latin typeface="Helvetica"/>
                <a:ea typeface="楷体_GB2312" pitchFamily="49" charset="-122"/>
                <a:cs typeface="Arial" panose="020B0604020202020204" pitchFamily="34" charset="0"/>
              </a:rPr>
              <a:t>How much are your monthly expenses?</a:t>
            </a:r>
            <a:endParaRPr lang="en-US" altLang="zh-CN" sz="2400" dirty="0">
              <a:latin typeface="Helvetica"/>
              <a:ea typeface="楷体_GB2312" pitchFamily="49" charset="-122"/>
              <a:cs typeface="Arial" panose="020B0604020202020204" pitchFamily="34" charset="0"/>
            </a:endParaRPr>
          </a:p>
        </p:txBody>
      </p:sp>
      <p:sp>
        <p:nvSpPr>
          <p:cNvPr id="10" name="TextBox 12"/>
          <p:cNvSpPr txBox="1">
            <a:spLocks noChangeArrowheads="1"/>
          </p:cNvSpPr>
          <p:nvPr/>
        </p:nvSpPr>
        <p:spPr bwMode="auto">
          <a:xfrm>
            <a:off x="1785918" y="2643182"/>
            <a:ext cx="5886450" cy="2862322"/>
          </a:xfrm>
          <a:prstGeom prst="rect">
            <a:avLst/>
          </a:prstGeom>
          <a:noFill/>
          <a:ln w="9525">
            <a:noFill/>
            <a:miter lim="800000"/>
          </a:ln>
        </p:spPr>
        <p:txBody>
          <a:bodyPr>
            <a:spAutoFit/>
          </a:bodyPr>
          <a:lstStyle/>
          <a:p>
            <a:pPr marL="342900" indent="-342900">
              <a:lnSpc>
                <a:spcPct val="150000"/>
              </a:lnSpc>
            </a:pPr>
            <a:r>
              <a:rPr lang="en-US" altLang="zh-CN" sz="2400" dirty="0" smtClean="0">
                <a:latin typeface="Helvetica"/>
                <a:ea typeface="楷体_GB2312" pitchFamily="49" charset="-122"/>
                <a:cs typeface="Arial" panose="020B0604020202020204" pitchFamily="34" charset="0"/>
              </a:rPr>
              <a:t>□ 500 </a:t>
            </a:r>
            <a:r>
              <a:rPr lang="en-US" altLang="zh-CN" sz="2400" dirty="0" err="1" smtClean="0">
                <a:latin typeface="Helvetica"/>
                <a:ea typeface="楷体_GB2312" pitchFamily="49" charset="-122"/>
                <a:cs typeface="Arial" panose="020B0604020202020204" pitchFamily="34" charset="0"/>
              </a:rPr>
              <a:t>yuan</a:t>
            </a:r>
            <a:r>
              <a:rPr lang="en-US" altLang="zh-CN" sz="2400" dirty="0" smtClean="0">
                <a:latin typeface="Helvetica"/>
                <a:ea typeface="楷体_GB2312" pitchFamily="49" charset="-122"/>
                <a:cs typeface="Arial" panose="020B0604020202020204" pitchFamily="34" charset="0"/>
              </a:rPr>
              <a:t> or less</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501-800 </a:t>
            </a:r>
            <a:r>
              <a:rPr lang="en-US" altLang="zh-CN" sz="2400" dirty="0" err="1" smtClean="0">
                <a:latin typeface="Helvetica"/>
                <a:ea typeface="楷体_GB2312" pitchFamily="49" charset="-122"/>
                <a:cs typeface="Arial" panose="020B0604020202020204" pitchFamily="34" charset="0"/>
              </a:rPr>
              <a:t>yuan</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801-1,000 </a:t>
            </a:r>
            <a:r>
              <a:rPr lang="en-US" altLang="zh-CN" sz="2400" dirty="0" err="1" smtClean="0">
                <a:latin typeface="Helvetica"/>
                <a:ea typeface="楷体_GB2312" pitchFamily="49" charset="-122"/>
                <a:cs typeface="Arial" panose="020B0604020202020204" pitchFamily="34" charset="0"/>
              </a:rPr>
              <a:t>yuan</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1,001-1,500 </a:t>
            </a:r>
            <a:r>
              <a:rPr lang="en-US" altLang="zh-CN" sz="2400" dirty="0" err="1" smtClean="0">
                <a:latin typeface="Helvetica"/>
                <a:ea typeface="楷体_GB2312" pitchFamily="49" charset="-122"/>
                <a:cs typeface="Arial" panose="020B0604020202020204" pitchFamily="34" charset="0"/>
              </a:rPr>
              <a:t>yuan</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Over 1,500 </a:t>
            </a:r>
            <a:r>
              <a:rPr lang="en-US" altLang="zh-CN" sz="2400" dirty="0" err="1" smtClean="0">
                <a:latin typeface="Helvetica"/>
                <a:ea typeface="楷体_GB2312" pitchFamily="49" charset="-122"/>
                <a:cs typeface="Arial" panose="020B0604020202020204" pitchFamily="34" charset="0"/>
              </a:rPr>
              <a:t>yuan</a:t>
            </a:r>
            <a:endParaRPr lang="zh-CN" altLang="en-US" sz="2400" dirty="0">
              <a:latin typeface="Helvetica"/>
              <a:ea typeface="楷体_GB2312" pitchFamily="49" charset="-122"/>
              <a:cs typeface="Arial" panose="020B0604020202020204" pitchFamily="34" charset="0"/>
            </a:endParaRPr>
          </a:p>
        </p:txBody>
      </p:sp>
      <p:pic>
        <p:nvPicPr>
          <p:cNvPr id="8"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077" y="928670"/>
            <a:ext cx="8947517" cy="56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28596" y="1428736"/>
            <a:ext cx="6731028" cy="4964436"/>
          </a:xfrm>
          <a:prstGeom prst="rect">
            <a:avLst/>
          </a:prstGeom>
          <a:noFill/>
        </p:spPr>
        <p:txBody>
          <a:bodyPr wrap="square" rtlCol="0">
            <a:spAutoFit/>
          </a:bodyPr>
          <a:lstStyle/>
          <a:p>
            <a:pPr algn="just">
              <a:lnSpc>
                <a:spcPct val="110000"/>
              </a:lnSpc>
              <a:defRPr/>
            </a:pPr>
            <a:r>
              <a:rPr lang="en-US" altLang="zh-CN" sz="2600" b="1" dirty="0" smtClean="0">
                <a:solidFill>
                  <a:schemeClr val="accent6">
                    <a:lumMod val="75000"/>
                  </a:schemeClr>
                </a:solidFill>
                <a:latin typeface="华文楷体" pitchFamily="2" charset="-122"/>
                <a:ea typeface="华文楷体" pitchFamily="2" charset="-122"/>
                <a:cs typeface="Arial" panose="020B0604020202020204" pitchFamily="34" charset="0"/>
              </a:rPr>
              <a:t>Sample</a:t>
            </a:r>
            <a:r>
              <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rPr>
              <a:t>: </a:t>
            </a:r>
            <a:endPar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endParaRPr>
          </a:p>
          <a:p>
            <a:pPr algn="just"/>
            <a:r>
              <a:rPr lang="en-US" altLang="zh-CN" sz="2400" dirty="0" smtClean="0"/>
              <a:t>      Thrifty people tend to use their money very carefully. They often say, “A penny saved is a penny earned.” So, they don’t go shopping unless there is a large sale on the things they need. By doing this, they can usually save about 30 percent of money they otherwise have to spend. Similarly, they often conserve electricity. For example, they don’t often use air conditioning in summer; instead, they use electric fans. Finally, they don’t often eat out at</a:t>
            </a:r>
            <a:endParaRPr lang="en-US" altLang="zh-CN" sz="2400" dirty="0" smtClean="0"/>
          </a:p>
          <a:p>
            <a:pPr algn="just"/>
            <a:r>
              <a:rPr lang="en-US" altLang="zh-CN" sz="2400" dirty="0" smtClean="0"/>
              <a:t>restaurants. They calculate that by cooking at home they can probably save a large sum of money each month.</a:t>
            </a:r>
            <a:endParaRPr lang="en-US" altLang="zh-CN" sz="2400" b="1" dirty="0">
              <a:solidFill>
                <a:srgbClr val="FF6600"/>
              </a:solidFill>
              <a:latin typeface="Helvetica" pitchFamily="34" charset="0"/>
              <a:ea typeface="Cambria Math" panose="02040503050406030204" pitchFamily="18" charset="0"/>
              <a:cs typeface="Arial" panose="020B0604020202020204" pitchFamily="34" charset="0"/>
            </a:endParaRPr>
          </a:p>
        </p:txBody>
      </p:sp>
      <p:sp>
        <p:nvSpPr>
          <p:cNvPr id="8" name="右箭头 7">
            <a:hlinkClick r:id="" action="ppaction://hlinkshowjump?jump=nextslide"/>
          </p:cNvPr>
          <p:cNvSpPr/>
          <p:nvPr/>
        </p:nvSpPr>
        <p:spPr>
          <a:xfrm>
            <a:off x="5272130" y="607220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077" y="928670"/>
            <a:ext cx="8947517" cy="56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500034" y="1571612"/>
            <a:ext cx="6500858" cy="4225772"/>
          </a:xfrm>
          <a:prstGeom prst="rect">
            <a:avLst/>
          </a:prstGeom>
          <a:noFill/>
        </p:spPr>
        <p:txBody>
          <a:bodyPr wrap="square" rtlCol="0">
            <a:spAutoFit/>
          </a:bodyPr>
          <a:lstStyle/>
          <a:p>
            <a:pPr algn="just">
              <a:lnSpc>
                <a:spcPct val="110000"/>
              </a:lnSpc>
              <a:defRPr/>
            </a:pPr>
            <a:r>
              <a:rPr lang="en-US" altLang="zh-CN" sz="2600" b="1" dirty="0" smtClean="0">
                <a:solidFill>
                  <a:schemeClr val="accent6">
                    <a:lumMod val="75000"/>
                  </a:schemeClr>
                </a:solidFill>
                <a:latin typeface="华文楷体" pitchFamily="2" charset="-122"/>
                <a:ea typeface="华文楷体" pitchFamily="2" charset="-122"/>
                <a:cs typeface="Arial" panose="020B0604020202020204" pitchFamily="34" charset="0"/>
              </a:rPr>
              <a:t>Sample</a:t>
            </a:r>
            <a:r>
              <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rPr>
              <a:t>: </a:t>
            </a:r>
            <a:endPar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endParaRPr>
          </a:p>
          <a:p>
            <a:pPr algn="just"/>
            <a:r>
              <a:rPr lang="en-US" altLang="zh-CN" sz="2400" dirty="0" smtClean="0"/>
              <a:t>      In contrast, non-thrifty people often spend money carelessly and lavishly. They never wait for a sale if they want to shop. They go shopping anywhere and anytime they want. Also, they never think about saving electricity to reduce their bill. They like to have their air conditioning on 24 hours a day in summer. Moreover, they often eat out and prefer going to fancy restaurants. They never care whether they can save money by eating at home or only by ordering specials offered at restaurants.</a:t>
            </a:r>
            <a:endParaRPr lang="en-US" altLang="zh-CN" sz="2400" b="1" dirty="0">
              <a:solidFill>
                <a:srgbClr val="FF6600"/>
              </a:solidFill>
              <a:latin typeface="Helvetica" pitchFamily="34" charset="0"/>
              <a:ea typeface="Cambria Math" panose="02040503050406030204" pitchFamily="18" charset="0"/>
              <a:cs typeface="Arial" panose="020B0604020202020204" pitchFamily="34" charset="0"/>
            </a:endParaRPr>
          </a:p>
        </p:txBody>
      </p:sp>
      <p:sp>
        <p:nvSpPr>
          <p:cNvPr id="8" name="右箭头 7">
            <a:hlinkClick r:id="" action="ppaction://hlinkshowjump?jump=nextslide"/>
          </p:cNvPr>
          <p:cNvSpPr/>
          <p:nvPr/>
        </p:nvSpPr>
        <p:spPr>
          <a:xfrm>
            <a:off x="5129254" y="6000768"/>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077" y="928670"/>
            <a:ext cx="8947517" cy="56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642910" y="1765345"/>
            <a:ext cx="6072230" cy="3949671"/>
          </a:xfrm>
          <a:prstGeom prst="rect">
            <a:avLst/>
          </a:prstGeom>
          <a:noFill/>
        </p:spPr>
        <p:txBody>
          <a:bodyPr wrap="square" rtlCol="0">
            <a:spAutoFit/>
          </a:bodyPr>
          <a:lstStyle/>
          <a:p>
            <a:pPr algn="just">
              <a:lnSpc>
                <a:spcPct val="150000"/>
              </a:lnSpc>
              <a:defRPr/>
            </a:pPr>
            <a:r>
              <a:rPr lang="en-US" altLang="zh-CN" sz="2600" b="1" dirty="0" smtClean="0">
                <a:solidFill>
                  <a:schemeClr val="accent6">
                    <a:lumMod val="75000"/>
                  </a:schemeClr>
                </a:solidFill>
                <a:latin typeface="华文楷体" pitchFamily="2" charset="-122"/>
                <a:ea typeface="华文楷体" pitchFamily="2" charset="-122"/>
                <a:cs typeface="Arial" panose="020B0604020202020204" pitchFamily="34" charset="0"/>
              </a:rPr>
              <a:t>Sample</a:t>
            </a:r>
            <a:r>
              <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rPr>
              <a:t>: </a:t>
            </a:r>
            <a:endPar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endParaRPr>
          </a:p>
          <a:p>
            <a:pPr algn="just">
              <a:lnSpc>
                <a:spcPct val="150000"/>
              </a:lnSpc>
              <a:defRPr/>
            </a:pPr>
            <a:r>
              <a:rPr lang="en-US" altLang="zh-CN" sz="2400" dirty="0" smtClean="0">
                <a:latin typeface="Helvetica" pitchFamily="34" charset="0"/>
                <a:ea typeface="Cambria Math" panose="02040503050406030204" pitchFamily="18" charset="0"/>
                <a:cs typeface="Arial" panose="020B0604020202020204" pitchFamily="34" charset="0"/>
              </a:rPr>
              <a:t>      In conclusion, people always have their own lifestyles, and some are thriftier than others. The most important thing is that people should choose a lifestyle that is meaningful to them and can make them feel happy.</a:t>
            </a:r>
            <a:endParaRPr lang="en-US" altLang="zh-CN" sz="2400" b="1" dirty="0">
              <a:solidFill>
                <a:srgbClr val="FF6600"/>
              </a:solidFill>
              <a:latin typeface="Helvetica" pitchFamily="34" charset="0"/>
              <a:ea typeface="Cambria Math" panose="02040503050406030204" pitchFamily="18" charset="0"/>
              <a:cs typeface="Arial" panose="020B0604020202020204" pitchFamily="34" charset="0"/>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99652" y="1579235"/>
            <a:ext cx="3115092" cy="492443"/>
          </a:xfrm>
          <a:prstGeom prst="rect">
            <a:avLst/>
          </a:prstGeom>
          <a:noFill/>
          <a:ln>
            <a:solidFill>
              <a:srgbClr val="FF6600"/>
            </a:solidFill>
          </a:ln>
          <a:effectLst>
            <a:glow rad="63500">
              <a:schemeClr val="accent6">
                <a:satMod val="175000"/>
                <a:alpha val="40000"/>
              </a:schemeClr>
            </a:glow>
          </a:effectLst>
        </p:spPr>
        <p:txBody>
          <a:bodyPr wrap="square" rtlCol="0">
            <a:spAutoFit/>
          </a:bodyPr>
          <a:lstStyle/>
          <a:p>
            <a:r>
              <a:rPr lang="en-US" altLang="zh-CN" sz="2600" b="1" dirty="0" smtClean="0">
                <a:latin typeface="Helvetica" pitchFamily="34" charset="0"/>
                <a:ea typeface="楷体_GB2312" pitchFamily="49" charset="-122"/>
              </a:rPr>
              <a:t>Writing practice</a:t>
            </a:r>
            <a:endParaRPr lang="zh-CN" altLang="en-US" sz="2600" b="1" dirty="0"/>
          </a:p>
        </p:txBody>
      </p:sp>
      <p:sp>
        <p:nvSpPr>
          <p:cNvPr id="25" name="Rectangle 1"/>
          <p:cNvSpPr>
            <a:spLocks noChangeArrowheads="1"/>
          </p:cNvSpPr>
          <p:nvPr/>
        </p:nvSpPr>
        <p:spPr bwMode="auto">
          <a:xfrm>
            <a:off x="562253" y="2786058"/>
            <a:ext cx="5295631" cy="2308324"/>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eaLnBrk="0" hangingPunct="0">
              <a:lnSpc>
                <a:spcPct val="150000"/>
              </a:lnSpc>
              <a:defRPr/>
            </a:pPr>
            <a:r>
              <a:rPr lang="en-US" altLang="zh-CN" sz="2400" b="1" i="1" dirty="0" smtClean="0">
                <a:latin typeface="Helvetica" pitchFamily="34" charset="0"/>
                <a:ea typeface="Cambria Math" panose="02040503050406030204" pitchFamily="18" charset="0"/>
                <a:cs typeface="Arial" panose="020B0604020202020204" pitchFamily="34" charset="0"/>
              </a:rPr>
              <a:t>Directions</a:t>
            </a:r>
            <a:r>
              <a:rPr lang="en-US" altLang="zh-CN" sz="2400" b="1" i="1" dirty="0">
                <a:latin typeface="Helvetica" pitchFamily="34" charset="0"/>
                <a:ea typeface="Cambria Math" panose="02040503050406030204" pitchFamily="18" charset="0"/>
                <a:cs typeface="Arial" panose="020B0604020202020204" pitchFamily="34" charset="0"/>
              </a:rPr>
              <a:t>:  </a:t>
            </a:r>
            <a:r>
              <a:rPr lang="en-US" altLang="zh-CN" sz="2400" i="1" dirty="0" smtClean="0">
                <a:latin typeface="Helvetica" pitchFamily="34" charset="0"/>
                <a:ea typeface="Cambria Math" panose="02040503050406030204" pitchFamily="18" charset="0"/>
                <a:cs typeface="Arial" panose="020B0604020202020204" pitchFamily="34" charset="0"/>
              </a:rPr>
              <a:t>Write an essay of no less than 150 words on one of the following topics. One topic has an outline you can follow.</a:t>
            </a:r>
            <a:endParaRPr lang="en-US" altLang="zh-CN" sz="2400" i="1" dirty="0">
              <a:latin typeface="Helvetica" pitchFamily="34" charset="0"/>
              <a:ea typeface="Cambria Math" panose="02040503050406030204" pitchFamily="18" charset="0"/>
              <a:cs typeface="Arial" panose="020B0604020202020204" pitchFamily="34" charset="0"/>
            </a:endParaRPr>
          </a:p>
        </p:txBody>
      </p:sp>
      <p:pic>
        <p:nvPicPr>
          <p:cNvPr id="7"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pic>
        <p:nvPicPr>
          <p:cNvPr id="8" name="图片 7" descr="estanteria-libros-arbol-muebles-modernos-ahoramas-reformas-interiorismo.jpg"/>
          <p:cNvPicPr>
            <a:picLocks noChangeAspect="1"/>
          </p:cNvPicPr>
          <p:nvPr/>
        </p:nvPicPr>
        <p:blipFill>
          <a:blip r:embed="rId2"/>
          <a:srcRect l="16666" r="16667"/>
          <a:stretch>
            <a:fillRect/>
          </a:stretch>
        </p:blipFill>
        <p:spPr>
          <a:xfrm>
            <a:off x="5572132" y="1338710"/>
            <a:ext cx="3250938" cy="4876372"/>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grpSp>
        <p:nvGrpSpPr>
          <p:cNvPr id="23" name="组合 22"/>
          <p:cNvGrpSpPr/>
          <p:nvPr/>
        </p:nvGrpSpPr>
        <p:grpSpPr>
          <a:xfrm>
            <a:off x="285720" y="1533532"/>
            <a:ext cx="8620156" cy="4824426"/>
            <a:chOff x="214282" y="1357299"/>
            <a:chExt cx="8620156" cy="4824426"/>
          </a:xfrm>
        </p:grpSpPr>
        <p:sp>
          <p:nvSpPr>
            <p:cNvPr id="8" name="矩形 7"/>
            <p:cNvSpPr/>
            <p:nvPr/>
          </p:nvSpPr>
          <p:spPr>
            <a:xfrm>
              <a:off x="214282" y="1357299"/>
              <a:ext cx="8620156" cy="4824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10000"/>
                </a:lnSpc>
              </a:pPr>
              <a:r>
                <a:rPr lang="en-US" altLang="zh-CN" sz="2400" b="1" dirty="0" smtClean="0"/>
                <a:t>Topic:   </a:t>
              </a:r>
              <a:r>
                <a:rPr lang="en-US" altLang="zh-CN" sz="2400" dirty="0" smtClean="0"/>
                <a:t>Bryan and Peter</a:t>
              </a:r>
              <a:endParaRPr lang="en-US" altLang="zh-CN" sz="2400" dirty="0" smtClean="0"/>
            </a:p>
            <a:p>
              <a:pPr>
                <a:lnSpc>
                  <a:spcPct val="110000"/>
                </a:lnSpc>
              </a:pPr>
              <a:r>
                <a:rPr lang="en-US" altLang="zh-CN" sz="2400" b="1" dirty="0" smtClean="0"/>
                <a:t>Introduction:   </a:t>
              </a:r>
              <a:r>
                <a:rPr lang="en-US" altLang="zh-CN" sz="2400" dirty="0" smtClean="0"/>
                <a:t>Thesis statement: Even though Bryan and Peter are  close friends, their spending habit is very different.</a:t>
              </a:r>
              <a:endParaRPr lang="en-US" altLang="zh-CN" sz="2400" dirty="0" smtClean="0"/>
            </a:p>
            <a:p>
              <a:pPr>
                <a:lnSpc>
                  <a:spcPct val="110000"/>
                </a:lnSpc>
              </a:pPr>
              <a:r>
                <a:rPr lang="en-US" altLang="zh-CN" sz="2400" b="1" dirty="0" smtClean="0"/>
                <a:t>Body:</a:t>
              </a:r>
              <a:endParaRPr lang="en-US" altLang="zh-CN" sz="2400" b="1" dirty="0" smtClean="0"/>
            </a:p>
            <a:p>
              <a:pPr>
                <a:lnSpc>
                  <a:spcPct val="110000"/>
                </a:lnSpc>
              </a:pPr>
              <a:r>
                <a:rPr lang="en-US" altLang="zh-CN" sz="2400" dirty="0" smtClean="0"/>
                <a:t>Subject A: Bryan</a:t>
              </a:r>
              <a:endParaRPr lang="en-US" altLang="zh-CN" sz="2400" dirty="0" smtClean="0"/>
            </a:p>
            <a:p>
              <a:pPr>
                <a:lnSpc>
                  <a:spcPct val="110000"/>
                </a:lnSpc>
              </a:pPr>
              <a:r>
                <a:rPr lang="en-US" altLang="zh-CN" sz="2400" dirty="0" smtClean="0"/>
                <a:t>• Only spends money when it’s necessary;</a:t>
              </a:r>
              <a:endParaRPr lang="en-US" altLang="zh-CN" sz="2400" dirty="0" smtClean="0"/>
            </a:p>
            <a:p>
              <a:pPr>
                <a:lnSpc>
                  <a:spcPct val="110000"/>
                </a:lnSpc>
              </a:pPr>
              <a:r>
                <a:rPr lang="en-US" altLang="zh-CN" sz="2400" dirty="0" smtClean="0"/>
                <a:t>• Saves money whenever he can.</a:t>
              </a:r>
              <a:endParaRPr lang="en-US" altLang="zh-CN" sz="2400" dirty="0" smtClean="0"/>
            </a:p>
            <a:p>
              <a:pPr>
                <a:lnSpc>
                  <a:spcPct val="110000"/>
                </a:lnSpc>
              </a:pPr>
              <a:r>
                <a:rPr lang="en-US" altLang="zh-CN" sz="2400" dirty="0" smtClean="0"/>
                <a:t>Subject B: Peter</a:t>
              </a:r>
              <a:endParaRPr lang="en-US" altLang="zh-CN" sz="2400" dirty="0" smtClean="0"/>
            </a:p>
            <a:p>
              <a:pPr>
                <a:lnSpc>
                  <a:spcPct val="110000"/>
                </a:lnSpc>
              </a:pPr>
              <a:r>
                <a:rPr lang="en-US" altLang="zh-CN" sz="2400" dirty="0" smtClean="0"/>
                <a:t>• Often spends money on expensive items;</a:t>
              </a:r>
              <a:endParaRPr lang="en-US" altLang="zh-CN" sz="2400" dirty="0" smtClean="0"/>
            </a:p>
            <a:p>
              <a:pPr>
                <a:lnSpc>
                  <a:spcPct val="110000"/>
                </a:lnSpc>
              </a:pPr>
              <a:r>
                <a:rPr lang="en-US" altLang="zh-CN" sz="2400" dirty="0" smtClean="0"/>
                <a:t>• Never saves any money for the future.</a:t>
              </a:r>
              <a:endParaRPr lang="en-US" altLang="zh-CN" sz="2400" dirty="0" smtClean="0"/>
            </a:p>
            <a:p>
              <a:pPr>
                <a:lnSpc>
                  <a:spcPct val="110000"/>
                </a:lnSpc>
              </a:pPr>
              <a:r>
                <a:rPr lang="en-US" altLang="zh-CN" sz="2400" b="1" dirty="0" smtClean="0"/>
                <a:t>Conclusion:  </a:t>
              </a:r>
              <a:r>
                <a:rPr lang="en-US" altLang="zh-CN" sz="2400" dirty="0" smtClean="0"/>
                <a:t>Bryan and Peter are very different in the way they spend money.</a:t>
              </a:r>
              <a:endParaRPr lang="zh-CN" altLang="en-US" sz="2400" dirty="0"/>
            </a:p>
          </p:txBody>
        </p:sp>
        <p:cxnSp>
          <p:nvCxnSpPr>
            <p:cNvPr id="10" name="直接连接符 9"/>
            <p:cNvCxnSpPr/>
            <p:nvPr/>
          </p:nvCxnSpPr>
          <p:spPr>
            <a:xfrm>
              <a:off x="214282" y="1784338"/>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4282" y="2143116"/>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14282" y="2571744"/>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4282" y="3000372"/>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4282" y="3429000"/>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4282" y="3857628"/>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4282" y="4214818"/>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4282" y="4643446"/>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4282" y="5000636"/>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14282" y="5429264"/>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14282" y="5786454"/>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42910" y="1999086"/>
            <a:ext cx="4143404" cy="3287302"/>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85786" y="2248153"/>
            <a:ext cx="3929090" cy="3323987"/>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anose="02040503050406030204" pitchFamily="18" charset="0"/>
                <a:cs typeface="Arial" panose="020B0604020202020204" pitchFamily="34" charset="0"/>
              </a:defRPr>
            </a:lvl1pPr>
          </a:lstStyle>
          <a:p>
            <a:pPr>
              <a:lnSpc>
                <a:spcPct val="150000"/>
              </a:lnSpc>
            </a:pPr>
            <a:r>
              <a:rPr lang="en-US" altLang="zh-CN" sz="2800" b="1" dirty="0" smtClean="0">
                <a:solidFill>
                  <a:srgbClr val="FF6600"/>
                </a:solidFill>
              </a:rPr>
              <a:t>More topics:</a:t>
            </a:r>
            <a:endParaRPr lang="en-US" altLang="zh-CN" sz="2800" dirty="0" smtClean="0"/>
          </a:p>
          <a:p>
            <a:pPr>
              <a:lnSpc>
                <a:spcPct val="150000"/>
              </a:lnSpc>
            </a:pPr>
            <a:r>
              <a:rPr lang="en-US" altLang="zh-CN" sz="2800" dirty="0" smtClean="0"/>
              <a:t>• Two different teaching   </a:t>
            </a:r>
            <a:endParaRPr lang="en-US" altLang="zh-CN" sz="2800" dirty="0" smtClean="0"/>
          </a:p>
          <a:p>
            <a:pPr>
              <a:lnSpc>
                <a:spcPct val="150000"/>
              </a:lnSpc>
            </a:pPr>
            <a:r>
              <a:rPr lang="en-US" altLang="zh-CN" sz="2800" dirty="0" smtClean="0"/>
              <a:t>   styles</a:t>
            </a:r>
            <a:endParaRPr lang="en-US" altLang="zh-CN" sz="2800" dirty="0" smtClean="0"/>
          </a:p>
          <a:p>
            <a:pPr>
              <a:lnSpc>
                <a:spcPct val="150000"/>
              </a:lnSpc>
            </a:pPr>
            <a:r>
              <a:rPr lang="en-US" altLang="zh-CN" sz="2800" dirty="0" smtClean="0"/>
              <a:t>• My two best friends</a:t>
            </a:r>
            <a:endParaRPr lang="en-US" altLang="zh-CN" sz="2800" dirty="0" smtClean="0"/>
          </a:p>
          <a:p>
            <a:pPr>
              <a:lnSpc>
                <a:spcPct val="150000"/>
              </a:lnSpc>
            </a:pPr>
            <a:endParaRPr lang="en-US" altLang="zh-CN" sz="2800" dirty="0"/>
          </a:p>
        </p:txBody>
      </p:sp>
      <p:pic>
        <p:nvPicPr>
          <p:cNvPr id="10" name="Picture 4">
            <a:hlinkClick r:id="rId1" action="ppaction://hlinksldjump"/>
          </p:cNvPr>
          <p:cNvPicPr>
            <a:picLocks noChangeAspect="1" noChangeArrowheads="1"/>
          </p:cNvPicPr>
          <p:nvPr/>
        </p:nvPicPr>
        <p:blipFill>
          <a:blip r:embed="rId2"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 name="Picture 2" descr="H:\2015年修改\图片18.jpg"/>
          <p:cNvPicPr>
            <a:picLocks noChangeAspect="1" noChangeArrowheads="1"/>
          </p:cNvPicPr>
          <p:nvPr/>
        </p:nvPicPr>
        <p:blipFill>
          <a:blip r:embed="rId3"/>
          <a:srcRect/>
          <a:stretch>
            <a:fillRect/>
          </a:stretch>
        </p:blipFill>
        <p:spPr bwMode="auto">
          <a:xfrm>
            <a:off x="0" y="0"/>
            <a:ext cx="7302500" cy="1163637"/>
          </a:xfrm>
          <a:prstGeom prst="rect">
            <a:avLst/>
          </a:prstGeom>
          <a:noFill/>
        </p:spPr>
      </p:pic>
      <p:pic>
        <p:nvPicPr>
          <p:cNvPr id="9" name="图片 8" descr="essay-writing.jpg"/>
          <p:cNvPicPr>
            <a:picLocks noChangeAspect="1"/>
          </p:cNvPicPr>
          <p:nvPr/>
        </p:nvPicPr>
        <p:blipFill>
          <a:blip r:embed="rId4"/>
          <a:stretch>
            <a:fillRect/>
          </a:stretch>
        </p:blipFill>
        <p:spPr>
          <a:xfrm>
            <a:off x="5143504" y="1928802"/>
            <a:ext cx="3357554" cy="35415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estanteria-libros-arbol-muebles-modernos-ahoramas-reformas-interiorismo.jpg"/>
          <p:cNvPicPr>
            <a:picLocks noChangeAspect="1"/>
          </p:cNvPicPr>
          <p:nvPr/>
        </p:nvPicPr>
        <p:blipFill>
          <a:blip r:embed="rId1"/>
          <a:srcRect l="16666" r="16667"/>
          <a:stretch>
            <a:fillRect/>
          </a:stretch>
        </p:blipFill>
        <p:spPr>
          <a:xfrm>
            <a:off x="5677031" y="1338710"/>
            <a:ext cx="3250938" cy="4876372"/>
          </a:xfrm>
          <a:prstGeom prst="rect">
            <a:avLst/>
          </a:prstGeom>
        </p:spPr>
      </p:pic>
      <p:sp>
        <p:nvSpPr>
          <p:cNvPr id="13" name="Rectangle 1"/>
          <p:cNvSpPr>
            <a:spLocks noChangeArrowheads="1"/>
          </p:cNvSpPr>
          <p:nvPr/>
        </p:nvSpPr>
        <p:spPr bwMode="auto">
          <a:xfrm>
            <a:off x="500033" y="3286124"/>
            <a:ext cx="5072099" cy="1532727"/>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marL="457200" indent="-457200" eaLnBrk="0" hangingPunct="0">
              <a:lnSpc>
                <a:spcPct val="120000"/>
              </a:lnSpc>
              <a:defRPr/>
            </a:pPr>
            <a:r>
              <a:rPr lang="en-US" altLang="zh-CN" sz="2600" b="1" i="1" dirty="0" smtClean="0">
                <a:solidFill>
                  <a:srgbClr val="FF6600"/>
                </a:solidFill>
                <a:latin typeface="Helvetica"/>
                <a:cs typeface="Times New Roman" panose="02020603050405020304" pitchFamily="18" charset="0"/>
              </a:rPr>
              <a:t>You are expected to</a:t>
            </a:r>
            <a:endParaRPr lang="en-US" altLang="zh-CN" sz="2600" b="1" i="1" dirty="0" smtClean="0">
              <a:solidFill>
                <a:srgbClr val="FF6600"/>
              </a:solidFill>
              <a:latin typeface="Helvetica"/>
              <a:cs typeface="Times New Roman" panose="02020603050405020304" pitchFamily="18" charset="0"/>
            </a:endParaRPr>
          </a:p>
          <a:p>
            <a:pPr marL="457200" indent="-457200" eaLnBrk="0" hangingPunct="0">
              <a:lnSpc>
                <a:spcPct val="120000"/>
              </a:lnSpc>
              <a:defRPr/>
            </a:pPr>
            <a:r>
              <a:rPr lang="en-US" altLang="zh-CN" sz="2600" b="1" i="1" dirty="0" smtClean="0">
                <a:solidFill>
                  <a:srgbClr val="FF6600"/>
                </a:solidFill>
                <a:latin typeface="Helvetica"/>
                <a:cs typeface="Times New Roman" panose="02020603050405020304" pitchFamily="18" charset="0"/>
              </a:rPr>
              <a:t>give a speech on the topic </a:t>
            </a:r>
            <a:endParaRPr lang="en-US" altLang="zh-CN" sz="2600" b="1" i="1" dirty="0" smtClean="0">
              <a:solidFill>
                <a:srgbClr val="FF6600"/>
              </a:solidFill>
              <a:latin typeface="Helvetica"/>
              <a:cs typeface="Times New Roman" panose="02020603050405020304" pitchFamily="18" charset="0"/>
            </a:endParaRPr>
          </a:p>
          <a:p>
            <a:pPr marL="457200" indent="-457200" eaLnBrk="0" hangingPunct="0">
              <a:lnSpc>
                <a:spcPct val="120000"/>
              </a:lnSpc>
              <a:defRPr/>
            </a:pPr>
            <a:r>
              <a:rPr lang="en-US" altLang="zh-CN" sz="2600" b="1" i="1" dirty="0" smtClean="0">
                <a:solidFill>
                  <a:srgbClr val="FF6600"/>
                </a:solidFill>
                <a:latin typeface="Helvetica"/>
                <a:cs typeface="Times New Roman" panose="02020603050405020304" pitchFamily="18" charset="0"/>
              </a:rPr>
              <a:t>---My Understanding of Money.</a:t>
            </a:r>
            <a:endParaRPr lang="en-US" altLang="zh-CN" sz="2600" b="1" i="1" dirty="0">
              <a:solidFill>
                <a:srgbClr val="FF6600"/>
              </a:solidFill>
              <a:latin typeface="Helvetica"/>
              <a:ea typeface="Cambria Math" panose="02040503050406030204" pitchFamily="18" charset="0"/>
              <a:cs typeface="Arial" panose="020B0604020202020204" pitchFamily="34" charset="0"/>
            </a:endParaRPr>
          </a:p>
        </p:txBody>
      </p:sp>
      <p:sp>
        <p:nvSpPr>
          <p:cNvPr id="9" name="Rectangle 1"/>
          <p:cNvSpPr>
            <a:spLocks noChangeArrowheads="1"/>
          </p:cNvSpPr>
          <p:nvPr/>
        </p:nvSpPr>
        <p:spPr bwMode="auto">
          <a:xfrm>
            <a:off x="-32" y="2285992"/>
            <a:ext cx="6304343" cy="584775"/>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indent="501650" algn="just" eaLnBrk="0" hangingPunct="0">
              <a:defRPr/>
            </a:pPr>
            <a:r>
              <a:rPr kumimoji="1" lang="en-US" altLang="zh-CN" sz="3200" b="1" i="1" dirty="0">
                <a:solidFill>
                  <a:srgbClr val="C00000"/>
                </a:solidFill>
                <a:latin typeface="华文彩云" pitchFamily="2" charset="-122"/>
                <a:ea typeface="华文彩云" pitchFamily="2" charset="-122"/>
              </a:rPr>
              <a:t>M</a:t>
            </a:r>
            <a:r>
              <a:rPr kumimoji="1" lang="en-US" altLang="zh-CN" sz="2800" b="1" i="1" dirty="0" smtClean="0"/>
              <a:t>ake </a:t>
            </a:r>
            <a:r>
              <a:rPr kumimoji="1" lang="en-US" altLang="zh-CN" sz="2800" b="1" i="1" dirty="0"/>
              <a:t>a speech on the following topic.</a:t>
            </a:r>
            <a:r>
              <a:rPr lang="en-US" altLang="zh-CN" sz="2800" b="1" i="1" dirty="0">
                <a:solidFill>
                  <a:srgbClr val="0070C0"/>
                </a:solidFill>
                <a:ea typeface="宋体" panose="02010600030101010101" pitchFamily="2" charset="-122"/>
              </a:rPr>
              <a:t> </a:t>
            </a:r>
            <a:endParaRPr lang="en-US" altLang="zh-CN" sz="2800" b="1" i="1" dirty="0">
              <a:solidFill>
                <a:srgbClr val="0070C0"/>
              </a:solidFill>
              <a:ea typeface="宋体" panose="02010600030101010101" pitchFamily="2" charset="-122"/>
            </a:endParaRPr>
          </a:p>
        </p:txBody>
      </p:sp>
      <p:pic>
        <p:nvPicPr>
          <p:cNvPr id="66562" name="Picture 2" descr="H:\2015年修改\图片20.jpg"/>
          <p:cNvPicPr>
            <a:picLocks noChangeAspect="1" noChangeArrowheads="1"/>
          </p:cNvPicPr>
          <p:nvPr/>
        </p:nvPicPr>
        <p:blipFill>
          <a:blip r:embed="rId2"/>
          <a:srcRect/>
          <a:stretch>
            <a:fillRect/>
          </a:stretch>
        </p:blipFill>
        <p:spPr bwMode="auto">
          <a:xfrm>
            <a:off x="0" y="0"/>
            <a:ext cx="7516813" cy="1163637"/>
          </a:xfrm>
          <a:prstGeom prst="rect">
            <a:avLst/>
          </a:prstGeom>
          <a:noFill/>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92540" y="2214554"/>
            <a:ext cx="7108484" cy="3405741"/>
          </a:xfrm>
          <a:prstGeom prst="rect">
            <a:avLst/>
          </a:prstGeom>
        </p:spPr>
        <p:txBody>
          <a:bodyPr wrap="square">
            <a:spAutoFit/>
          </a:bodyPr>
          <a:lstStyle/>
          <a:p>
            <a:pPr marL="120650" indent="-120650" algn="just">
              <a:lnSpc>
                <a:spcPct val="200000"/>
              </a:lnSpc>
              <a:defRPr/>
            </a:pPr>
            <a:r>
              <a:rPr lang="en-US" altLang="zh-CN" sz="2800" b="1" dirty="0" smtClean="0">
                <a:solidFill>
                  <a:srgbClr val="FF6600"/>
                </a:solidFill>
                <a:latin typeface="Helvetica"/>
              </a:rPr>
              <a:t>Part I. Opening part of the speech </a:t>
            </a:r>
            <a:endParaRPr lang="zh-CN" altLang="en-US" sz="2800" b="1" dirty="0" smtClean="0">
              <a:solidFill>
                <a:srgbClr val="FF6600"/>
              </a:solidFill>
              <a:latin typeface="Helvetica"/>
            </a:endParaRPr>
          </a:p>
          <a:p>
            <a:pPr marL="120650" indent="-120650" algn="just">
              <a:lnSpc>
                <a:spcPct val="200000"/>
              </a:lnSpc>
              <a:defRPr/>
            </a:pPr>
            <a:r>
              <a:rPr lang="en-US" altLang="zh-CN" sz="2800" dirty="0" smtClean="0">
                <a:latin typeface="Helvetica"/>
              </a:rPr>
              <a:t>1.Definition of money; </a:t>
            </a:r>
            <a:endParaRPr lang="zh-CN" altLang="en-US" sz="2800" dirty="0" smtClean="0">
              <a:latin typeface="Helvetica"/>
            </a:endParaRPr>
          </a:p>
          <a:p>
            <a:pPr marL="120650" indent="-120650" algn="just">
              <a:lnSpc>
                <a:spcPct val="200000"/>
              </a:lnSpc>
              <a:defRPr/>
            </a:pPr>
            <a:r>
              <a:rPr lang="en-US" altLang="zh-CN" sz="2800" dirty="0" smtClean="0">
                <a:latin typeface="Helvetica"/>
              </a:rPr>
              <a:t>2.Function of money;</a:t>
            </a:r>
            <a:endParaRPr lang="en-US" altLang="zh-CN" sz="2800" dirty="0" smtClean="0">
              <a:latin typeface="Helvetica"/>
            </a:endParaRPr>
          </a:p>
          <a:p>
            <a:pPr marL="120650" indent="-120650" algn="just">
              <a:lnSpc>
                <a:spcPct val="200000"/>
              </a:lnSpc>
              <a:defRPr/>
            </a:pPr>
            <a:r>
              <a:rPr lang="en-US" altLang="zh-CN" sz="2800" dirty="0" smtClean="0">
                <a:latin typeface="Helvetica"/>
              </a:rPr>
              <a:t>3.Attribute of money.</a:t>
            </a:r>
            <a:endParaRPr lang="zh-CN" altLang="en-US" sz="2800" dirty="0">
              <a:latin typeface="Helvetica"/>
            </a:endParaRPr>
          </a:p>
        </p:txBody>
      </p:sp>
      <p:sp>
        <p:nvSpPr>
          <p:cNvPr id="18" name="圆角矩形 17"/>
          <p:cNvSpPr/>
          <p:nvPr/>
        </p:nvSpPr>
        <p:spPr>
          <a:xfrm>
            <a:off x="565539" y="2285991"/>
            <a:ext cx="7864113" cy="3643339"/>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a:hlinkClick r:id="" action="ppaction://hlinkshowjump?jump=nextslide"/>
          </p:cNvPr>
          <p:cNvSpPr/>
          <p:nvPr/>
        </p:nvSpPr>
        <p:spPr>
          <a:xfrm>
            <a:off x="6629452" y="607220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3" name="Picture 2" descr="H:\2015年修改\图片20.jpg"/>
          <p:cNvPicPr>
            <a:picLocks noChangeAspect="1" noChangeArrowheads="1"/>
          </p:cNvPicPr>
          <p:nvPr/>
        </p:nvPicPr>
        <p:blipFill>
          <a:blip r:embed="rId1"/>
          <a:srcRect/>
          <a:stretch>
            <a:fillRect/>
          </a:stretch>
        </p:blipFill>
        <p:spPr bwMode="auto">
          <a:xfrm>
            <a:off x="0" y="0"/>
            <a:ext cx="7516813" cy="1163637"/>
          </a:xfrm>
          <a:prstGeom prst="rect">
            <a:avLst/>
          </a:prstGeom>
          <a:noFill/>
        </p:spPr>
      </p:pic>
      <p:sp>
        <p:nvSpPr>
          <p:cNvPr id="9" name="Rectangle 1"/>
          <p:cNvSpPr>
            <a:spLocks noChangeArrowheads="1"/>
          </p:cNvSpPr>
          <p:nvPr/>
        </p:nvSpPr>
        <p:spPr bwMode="auto">
          <a:xfrm>
            <a:off x="535350" y="1364921"/>
            <a:ext cx="6608418" cy="492443"/>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lvl="0">
              <a:defRPr/>
            </a:pPr>
            <a:r>
              <a:rPr kumimoji="1" lang="en-US" altLang="zh-CN" sz="2600" b="1" i="1" kern="0" dirty="0" smtClean="0">
                <a:solidFill>
                  <a:schemeClr val="accent6">
                    <a:lumMod val="50000"/>
                  </a:schemeClr>
                </a:solidFill>
                <a:latin typeface="Helvetica"/>
              </a:rPr>
              <a:t>You can follow the outline given below.</a:t>
            </a:r>
            <a:endParaRPr kumimoji="1" lang="zh-CN" altLang="en-US" sz="2600" b="1" i="1" kern="0" dirty="0" smtClean="0">
              <a:solidFill>
                <a:schemeClr val="accent6">
                  <a:lumMod val="50000"/>
                </a:schemeClr>
              </a:solidFill>
              <a:latin typeface="Helvetica"/>
            </a:endParaRPr>
          </a:p>
        </p:txBody>
      </p:sp>
      <p:pic>
        <p:nvPicPr>
          <p:cNvPr id="10" name="图片 9" descr="estanteria-libros-arbol-muebles-modernos-ahoramas-reformas-interiorismo.jpg"/>
          <p:cNvPicPr>
            <a:picLocks noChangeAspect="1"/>
          </p:cNvPicPr>
          <p:nvPr/>
        </p:nvPicPr>
        <p:blipFill>
          <a:blip r:embed="rId2" cstate="print"/>
          <a:srcRect l="16666" r="16667"/>
          <a:stretch>
            <a:fillRect/>
          </a:stretch>
        </p:blipFill>
        <p:spPr>
          <a:xfrm>
            <a:off x="6500826" y="3143248"/>
            <a:ext cx="1613932" cy="24208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estanteria-libros-arbol-muebles-modernos-ahoramas-reformas-interiorismo.jpg"/>
          <p:cNvPicPr>
            <a:picLocks noChangeAspect="1"/>
          </p:cNvPicPr>
          <p:nvPr/>
        </p:nvPicPr>
        <p:blipFill>
          <a:blip r:embed="rId1" cstate="print"/>
          <a:srcRect l="16666" r="16667"/>
          <a:stretch>
            <a:fillRect/>
          </a:stretch>
        </p:blipFill>
        <p:spPr>
          <a:xfrm>
            <a:off x="7072330" y="3071810"/>
            <a:ext cx="1465473" cy="2198193"/>
          </a:xfrm>
          <a:prstGeom prst="rect">
            <a:avLst/>
          </a:prstGeom>
        </p:spPr>
      </p:pic>
      <p:sp>
        <p:nvSpPr>
          <p:cNvPr id="21" name="Rectangle 1"/>
          <p:cNvSpPr>
            <a:spLocks noChangeArrowheads="1"/>
          </p:cNvSpPr>
          <p:nvPr/>
        </p:nvSpPr>
        <p:spPr bwMode="auto">
          <a:xfrm>
            <a:off x="535350" y="1364921"/>
            <a:ext cx="6608418" cy="492443"/>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lvl="0">
              <a:defRPr/>
            </a:pPr>
            <a:r>
              <a:rPr kumimoji="1" lang="en-US" altLang="zh-CN" sz="2600" b="1" i="1" kern="0" dirty="0" smtClean="0">
                <a:solidFill>
                  <a:schemeClr val="accent6">
                    <a:lumMod val="50000"/>
                  </a:schemeClr>
                </a:solidFill>
                <a:latin typeface="Helvetica"/>
              </a:rPr>
              <a:t>You can follow the outline given below.</a:t>
            </a:r>
            <a:endParaRPr kumimoji="1" lang="zh-CN" altLang="en-US" sz="2600" b="1" i="1" kern="0" dirty="0" smtClean="0">
              <a:solidFill>
                <a:schemeClr val="accent6">
                  <a:lumMod val="50000"/>
                </a:schemeClr>
              </a:solidFill>
              <a:latin typeface="Helvetica"/>
            </a:endParaRPr>
          </a:p>
        </p:txBody>
      </p:sp>
      <p:sp>
        <p:nvSpPr>
          <p:cNvPr id="28" name="圆角矩形 27"/>
          <p:cNvSpPr/>
          <p:nvPr/>
        </p:nvSpPr>
        <p:spPr>
          <a:xfrm>
            <a:off x="500034" y="2071679"/>
            <a:ext cx="8037769" cy="3929090"/>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88786" y="2301463"/>
            <a:ext cx="7812304" cy="4056495"/>
          </a:xfrm>
          <a:prstGeom prst="rect">
            <a:avLst/>
          </a:prstGeom>
        </p:spPr>
        <p:txBody>
          <a:bodyPr wrap="square">
            <a:spAutoFit/>
          </a:bodyPr>
          <a:lstStyle/>
          <a:p>
            <a:pPr marL="120650" indent="-120650" algn="just">
              <a:lnSpc>
                <a:spcPct val="120000"/>
              </a:lnSpc>
              <a:defRPr/>
            </a:pPr>
            <a:r>
              <a:rPr lang="en-US" altLang="zh-CN" sz="2800" b="1" dirty="0" smtClean="0">
                <a:solidFill>
                  <a:srgbClr val="FF6600"/>
                </a:solidFill>
                <a:latin typeface="Helvetica"/>
              </a:rPr>
              <a:t>Part II. Your attitude towards money</a:t>
            </a:r>
            <a:endParaRPr lang="en-US" altLang="zh-CN" sz="2800" b="1" dirty="0" smtClean="0">
              <a:solidFill>
                <a:srgbClr val="FF6600"/>
              </a:solidFill>
              <a:latin typeface="Helvetica"/>
            </a:endParaRPr>
          </a:p>
          <a:p>
            <a:pPr marL="120650" indent="-120650" algn="just">
              <a:lnSpc>
                <a:spcPct val="120000"/>
              </a:lnSpc>
              <a:defRPr/>
            </a:pPr>
            <a:r>
              <a:rPr lang="en-US" altLang="zh-CN" sz="2800" dirty="0" smtClean="0">
                <a:latin typeface="Helvetica"/>
              </a:rPr>
              <a:t>1. Money is important;</a:t>
            </a:r>
            <a:endParaRPr lang="en-US" altLang="zh-CN" sz="2800" dirty="0" smtClean="0">
              <a:latin typeface="Helvetica"/>
            </a:endParaRPr>
          </a:p>
          <a:p>
            <a:pPr marL="120650" indent="-120650" algn="just">
              <a:lnSpc>
                <a:spcPct val="120000"/>
              </a:lnSpc>
              <a:defRPr/>
            </a:pPr>
            <a:r>
              <a:rPr lang="en-US" altLang="zh-CN" sz="2800" dirty="0" smtClean="0">
                <a:latin typeface="Helvetica"/>
              </a:rPr>
              <a:t>2. Money in not everything./Money can’t </a:t>
            </a:r>
            <a:endParaRPr lang="en-US" altLang="zh-CN" sz="2800" dirty="0" smtClean="0">
              <a:latin typeface="Helvetica"/>
            </a:endParaRPr>
          </a:p>
          <a:p>
            <a:pPr marL="120650" indent="-120650" algn="just">
              <a:lnSpc>
                <a:spcPct val="120000"/>
              </a:lnSpc>
              <a:defRPr/>
            </a:pPr>
            <a:r>
              <a:rPr lang="en-US" altLang="zh-CN" sz="2800" dirty="0" smtClean="0">
                <a:latin typeface="Helvetica"/>
              </a:rPr>
              <a:t>	   buy everything.</a:t>
            </a:r>
            <a:endParaRPr lang="en-US" altLang="zh-CN" sz="2800" dirty="0" smtClean="0">
              <a:latin typeface="Helvetica"/>
            </a:endParaRPr>
          </a:p>
          <a:p>
            <a:pPr marL="120650" indent="-120650" algn="just">
              <a:lnSpc>
                <a:spcPct val="120000"/>
              </a:lnSpc>
              <a:defRPr/>
            </a:pPr>
            <a:r>
              <a:rPr lang="en-US" altLang="zh-CN" sz="2800" b="1" dirty="0" smtClean="0">
                <a:solidFill>
                  <a:srgbClr val="FF6600"/>
                </a:solidFill>
                <a:latin typeface="Helvetica"/>
              </a:rPr>
              <a:t>Part III. How to treat money properly.</a:t>
            </a:r>
            <a:endParaRPr lang="en-US" altLang="zh-CN" sz="2800" b="1" dirty="0" smtClean="0">
              <a:solidFill>
                <a:srgbClr val="FF6600"/>
              </a:solidFill>
              <a:latin typeface="Helvetica"/>
            </a:endParaRPr>
          </a:p>
          <a:p>
            <a:pPr eaLnBrk="0" hangingPunct="0">
              <a:defRPr/>
            </a:pPr>
            <a:r>
              <a:rPr lang="en-US" altLang="zh-CN" sz="2800" dirty="0" smtClean="0">
                <a:latin typeface="Helvetica"/>
              </a:rPr>
              <a:t>1. Wrong ways of treating money ;</a:t>
            </a:r>
            <a:endParaRPr lang="en-US" altLang="zh-CN" sz="2800" dirty="0" smtClean="0">
              <a:latin typeface="Helvetica"/>
            </a:endParaRPr>
          </a:p>
          <a:p>
            <a:pPr eaLnBrk="0" hangingPunct="0">
              <a:defRPr/>
            </a:pPr>
            <a:r>
              <a:rPr lang="en-US" altLang="zh-CN" sz="2800" dirty="0" smtClean="0">
                <a:latin typeface="Helvetica"/>
              </a:rPr>
              <a:t>2. How to treat money rightly.</a:t>
            </a:r>
            <a:endParaRPr lang="en-US" altLang="zh-CN" sz="2800" dirty="0" smtClean="0">
              <a:latin typeface="Helvetica"/>
            </a:endParaRPr>
          </a:p>
          <a:p>
            <a:pPr marL="120650" indent="-120650" algn="just">
              <a:lnSpc>
                <a:spcPct val="120000"/>
              </a:lnSpc>
              <a:defRPr/>
            </a:pPr>
            <a:endParaRPr lang="zh-CN" altLang="en-US" sz="2800" dirty="0">
              <a:latin typeface="Helvetica"/>
            </a:endParaRPr>
          </a:p>
        </p:txBody>
      </p:sp>
      <p:sp>
        <p:nvSpPr>
          <p:cNvPr id="19" name="右箭头 18">
            <a:hlinkClick r:id="" action="ppaction://hlinkshowjump?jump=nextslide"/>
          </p:cNvPr>
          <p:cNvSpPr/>
          <p:nvPr/>
        </p:nvSpPr>
        <p:spPr>
          <a:xfrm>
            <a:off x="6700890" y="607220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7" name="Picture 2" descr="H:\2015年修改\图片20.jpg"/>
          <p:cNvPicPr>
            <a:picLocks noChangeAspect="1" noChangeArrowheads="1"/>
          </p:cNvPicPr>
          <p:nvPr/>
        </p:nvPicPr>
        <p:blipFill>
          <a:blip r:embed="rId2"/>
          <a:srcRect/>
          <a:stretch>
            <a:fillRect/>
          </a:stretch>
        </p:blipFill>
        <p:spPr bwMode="auto">
          <a:xfrm>
            <a:off x="0" y="0"/>
            <a:ext cx="7516813"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estanteria-libros-arbol-muebles-modernos-ahoramas-reformas-interiorismo.jpg"/>
          <p:cNvPicPr>
            <a:picLocks noChangeAspect="1"/>
          </p:cNvPicPr>
          <p:nvPr/>
        </p:nvPicPr>
        <p:blipFill>
          <a:blip r:embed="rId1" cstate="print"/>
          <a:srcRect l="16666" r="16667"/>
          <a:stretch>
            <a:fillRect/>
          </a:stretch>
        </p:blipFill>
        <p:spPr>
          <a:xfrm>
            <a:off x="7358082" y="3357562"/>
            <a:ext cx="1234490" cy="1851721"/>
          </a:xfrm>
          <a:prstGeom prst="rect">
            <a:avLst/>
          </a:prstGeom>
        </p:spPr>
      </p:pic>
      <p:sp>
        <p:nvSpPr>
          <p:cNvPr id="21" name="Rectangle 1"/>
          <p:cNvSpPr>
            <a:spLocks noChangeArrowheads="1"/>
          </p:cNvSpPr>
          <p:nvPr/>
        </p:nvSpPr>
        <p:spPr bwMode="auto">
          <a:xfrm>
            <a:off x="606788" y="1364921"/>
            <a:ext cx="7037046" cy="492443"/>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lvl="0">
              <a:defRPr/>
            </a:pPr>
            <a:r>
              <a:rPr kumimoji="1" lang="en-US" altLang="zh-CN" sz="2600" b="1" i="1" kern="0" dirty="0" smtClean="0">
                <a:solidFill>
                  <a:schemeClr val="accent6">
                    <a:lumMod val="50000"/>
                  </a:schemeClr>
                </a:solidFill>
                <a:latin typeface="Helvetica"/>
              </a:rPr>
              <a:t>You may adopt the following expressions.</a:t>
            </a:r>
            <a:endParaRPr kumimoji="1" lang="zh-CN" altLang="en-US" sz="2600" b="1" i="1" kern="0" dirty="0" smtClean="0">
              <a:solidFill>
                <a:schemeClr val="accent6">
                  <a:lumMod val="50000"/>
                </a:schemeClr>
              </a:solidFill>
              <a:latin typeface="Helvetica"/>
            </a:endParaRPr>
          </a:p>
        </p:txBody>
      </p:sp>
      <p:sp>
        <p:nvSpPr>
          <p:cNvPr id="22" name="矩形 21"/>
          <p:cNvSpPr/>
          <p:nvPr/>
        </p:nvSpPr>
        <p:spPr>
          <a:xfrm>
            <a:off x="653470" y="2448857"/>
            <a:ext cx="7418992" cy="3453253"/>
          </a:xfrm>
          <a:prstGeom prst="rect">
            <a:avLst/>
          </a:prstGeom>
        </p:spPr>
        <p:txBody>
          <a:bodyPr wrap="square">
            <a:spAutoFit/>
          </a:bodyPr>
          <a:lstStyle/>
          <a:p>
            <a:pPr>
              <a:lnSpc>
                <a:spcPct val="130000"/>
              </a:lnSpc>
              <a:defRPr/>
            </a:pPr>
            <a:r>
              <a:rPr lang="en-US" altLang="zh-CN" sz="2400" dirty="0" smtClean="0">
                <a:latin typeface="Helvetica"/>
              </a:rPr>
              <a:t>Money, whatever form it takes, is essential for buying goods and services.  </a:t>
            </a:r>
            <a:endParaRPr lang="en-US" altLang="zh-CN" sz="2400" dirty="0" smtClean="0">
              <a:latin typeface="Helvetica"/>
            </a:endParaRPr>
          </a:p>
          <a:p>
            <a:pPr>
              <a:lnSpc>
                <a:spcPct val="130000"/>
              </a:lnSpc>
              <a:defRPr/>
            </a:pPr>
            <a:r>
              <a:rPr lang="en-US" altLang="zh-CN" sz="2400" dirty="0" smtClean="0">
                <a:latin typeface="Helvetica"/>
              </a:rPr>
              <a:t>Money can buy certain comforts and offer some </a:t>
            </a:r>
            <a:endParaRPr lang="en-US" altLang="zh-CN" sz="2400" dirty="0" smtClean="0">
              <a:latin typeface="Helvetica"/>
            </a:endParaRPr>
          </a:p>
          <a:p>
            <a:pPr>
              <a:lnSpc>
                <a:spcPct val="130000"/>
              </a:lnSpc>
              <a:defRPr/>
            </a:pPr>
            <a:r>
              <a:rPr lang="en-US" altLang="zh-CN" sz="2400" dirty="0" smtClean="0">
                <a:latin typeface="Helvetica"/>
              </a:rPr>
              <a:t>security, but it is not the answer for everything. </a:t>
            </a:r>
            <a:endParaRPr lang="en-US" altLang="zh-CN" sz="2400" dirty="0" smtClean="0">
              <a:latin typeface="Helvetica"/>
            </a:endParaRPr>
          </a:p>
          <a:p>
            <a:pPr>
              <a:lnSpc>
                <a:spcPct val="130000"/>
              </a:lnSpc>
            </a:pPr>
            <a:r>
              <a:rPr lang="en-US" altLang="zh-CN" sz="2400" dirty="0" smtClean="0">
                <a:latin typeface="Helvetica"/>
              </a:rPr>
              <a:t>We will be disappointed if we count/rely on wealth</a:t>
            </a:r>
            <a:endParaRPr lang="en-US" altLang="zh-CN" sz="2400" dirty="0" smtClean="0">
              <a:latin typeface="Helvetica"/>
            </a:endParaRPr>
          </a:p>
          <a:p>
            <a:pPr>
              <a:lnSpc>
                <a:spcPct val="130000"/>
              </a:lnSpc>
            </a:pPr>
            <a:r>
              <a:rPr lang="en-US" altLang="zh-CN" sz="2400" dirty="0" smtClean="0">
                <a:latin typeface="Helvetica"/>
              </a:rPr>
              <a:t>or physical comforts alone for happiness. </a:t>
            </a:r>
            <a:endParaRPr lang="en-US" altLang="zh-CN" sz="2400" dirty="0" smtClean="0">
              <a:latin typeface="Helvetica"/>
            </a:endParaRPr>
          </a:p>
          <a:p>
            <a:pPr>
              <a:lnSpc>
                <a:spcPct val="130000"/>
              </a:lnSpc>
            </a:pPr>
            <a:r>
              <a:rPr lang="en-US" altLang="zh-CN" sz="2400" dirty="0" smtClean="0">
                <a:latin typeface="Helvetica"/>
              </a:rPr>
              <a:t>Riches are not an end of life, but an instrument of life.</a:t>
            </a:r>
            <a:endParaRPr lang="en-US" altLang="zh-CN" sz="2400" dirty="0" smtClean="0">
              <a:latin typeface="Helvetica"/>
            </a:endParaRPr>
          </a:p>
        </p:txBody>
      </p:sp>
      <p:sp>
        <p:nvSpPr>
          <p:cNvPr id="17" name="圆角矩形 16"/>
          <p:cNvSpPr/>
          <p:nvPr/>
        </p:nvSpPr>
        <p:spPr>
          <a:xfrm>
            <a:off x="479990" y="2071678"/>
            <a:ext cx="8163976" cy="410848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2015年修改\图片20.jpg"/>
          <p:cNvPicPr>
            <a:picLocks noChangeAspect="1" noChangeArrowheads="1"/>
          </p:cNvPicPr>
          <p:nvPr/>
        </p:nvPicPr>
        <p:blipFill>
          <a:blip r:embed="rId2"/>
          <a:srcRect/>
          <a:stretch>
            <a:fillRect/>
          </a:stretch>
        </p:blipFill>
        <p:spPr bwMode="auto">
          <a:xfrm>
            <a:off x="0" y="0"/>
            <a:ext cx="7516813" cy="1163637"/>
          </a:xfrm>
          <a:prstGeom prst="rect">
            <a:avLst/>
          </a:prstGeom>
          <a:noFill/>
        </p:spPr>
      </p:pic>
      <p:pic>
        <p:nvPicPr>
          <p:cNvPr id="10"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57290" y="2285992"/>
            <a:ext cx="6529392" cy="35719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2579" name="TextBox 8"/>
          <p:cNvSpPr txBox="1">
            <a:spLocks noChangeArrowheads="1"/>
          </p:cNvSpPr>
          <p:nvPr/>
        </p:nvSpPr>
        <p:spPr bwMode="auto">
          <a:xfrm>
            <a:off x="1366868" y="1471602"/>
            <a:ext cx="7634288" cy="461665"/>
          </a:xfrm>
          <a:prstGeom prst="rect">
            <a:avLst/>
          </a:prstGeom>
          <a:noFill/>
          <a:ln w="9525">
            <a:noFill/>
            <a:miter lim="800000"/>
          </a:ln>
        </p:spPr>
        <p:txBody>
          <a:bodyPr>
            <a:spAutoFit/>
          </a:bodyPr>
          <a:lstStyle/>
          <a:p>
            <a:pPr eaLnBrk="0" hangingPunct="0"/>
            <a:r>
              <a:rPr lang="en-US" altLang="zh-CN" sz="2400" dirty="0" smtClean="0">
                <a:latin typeface="Helvetica"/>
                <a:ea typeface="楷体_GB2312" pitchFamily="49" charset="-122"/>
              </a:rPr>
              <a:t>3. </a:t>
            </a:r>
            <a:r>
              <a:rPr lang="en-US" altLang="zh-CN" sz="2400" dirty="0" smtClean="0">
                <a:latin typeface="Helvetica"/>
                <a:ea typeface="楷体_GB2312" pitchFamily="49" charset="-122"/>
                <a:cs typeface="Arial" panose="020B0604020202020204" pitchFamily="34" charset="0"/>
              </a:rPr>
              <a:t>Do you spend money based on your budget?</a:t>
            </a:r>
            <a:endParaRPr lang="en-US" altLang="zh-CN" sz="2400" dirty="0">
              <a:latin typeface="Helvetica"/>
              <a:ea typeface="楷体_GB2312" pitchFamily="49" charset="-122"/>
              <a:cs typeface="Arial" panose="020B0604020202020204" pitchFamily="34" charset="0"/>
            </a:endParaRPr>
          </a:p>
        </p:txBody>
      </p:sp>
      <p:sp>
        <p:nvSpPr>
          <p:cNvPr id="10" name="TextBox 12"/>
          <p:cNvSpPr txBox="1">
            <a:spLocks noChangeArrowheads="1"/>
          </p:cNvSpPr>
          <p:nvPr/>
        </p:nvSpPr>
        <p:spPr bwMode="auto">
          <a:xfrm>
            <a:off x="1785918" y="2857496"/>
            <a:ext cx="2857520" cy="2308324"/>
          </a:xfrm>
          <a:prstGeom prst="rect">
            <a:avLst/>
          </a:prstGeom>
          <a:noFill/>
          <a:ln w="9525">
            <a:noFill/>
            <a:miter lim="800000"/>
          </a:ln>
        </p:spPr>
        <p:txBody>
          <a:bodyPr wrap="square">
            <a:spAutoFit/>
          </a:bodyPr>
          <a:lstStyle/>
          <a:p>
            <a:pPr marL="342900" indent="-342900">
              <a:lnSpc>
                <a:spcPct val="200000"/>
              </a:lnSpc>
            </a:pPr>
            <a:r>
              <a:rPr lang="en-US" altLang="zh-CN" sz="2400" dirty="0" smtClean="0">
                <a:latin typeface="Helvetica"/>
                <a:ea typeface="楷体_GB2312" pitchFamily="49" charset="-122"/>
                <a:cs typeface="Arial" panose="020B0604020202020204" pitchFamily="34" charset="0"/>
              </a:rPr>
              <a:t>□ Always</a:t>
            </a:r>
            <a:endParaRPr lang="en-US" altLang="zh-CN" sz="2400" dirty="0" smtClean="0">
              <a:latin typeface="Helvetica"/>
              <a:ea typeface="楷体_GB2312" pitchFamily="49" charset="-122"/>
              <a:cs typeface="Arial" panose="020B0604020202020204" pitchFamily="34" charset="0"/>
            </a:endParaRPr>
          </a:p>
          <a:p>
            <a:pPr marL="342900" indent="-342900">
              <a:lnSpc>
                <a:spcPct val="200000"/>
              </a:lnSpc>
            </a:pPr>
            <a:r>
              <a:rPr lang="en-US" altLang="zh-CN" sz="2400" dirty="0" smtClean="0">
                <a:latin typeface="Helvetica"/>
                <a:ea typeface="楷体_GB2312" pitchFamily="49" charset="-122"/>
                <a:cs typeface="Arial" panose="020B0604020202020204" pitchFamily="34" charset="0"/>
              </a:rPr>
              <a:t>□ Sometimes</a:t>
            </a:r>
            <a:endParaRPr lang="en-US" altLang="zh-CN" sz="2400" dirty="0" smtClean="0">
              <a:latin typeface="Helvetica"/>
              <a:ea typeface="楷体_GB2312" pitchFamily="49" charset="-122"/>
              <a:cs typeface="Arial" panose="020B0604020202020204" pitchFamily="34" charset="0"/>
            </a:endParaRPr>
          </a:p>
          <a:p>
            <a:pPr marL="342900" indent="-342900">
              <a:lnSpc>
                <a:spcPct val="200000"/>
              </a:lnSpc>
            </a:pPr>
            <a:r>
              <a:rPr lang="en-US" altLang="zh-CN" sz="2400" dirty="0" smtClean="0">
                <a:latin typeface="Helvetica"/>
                <a:ea typeface="楷体_GB2312" pitchFamily="49" charset="-122"/>
                <a:cs typeface="Arial" panose="020B0604020202020204" pitchFamily="34" charset="0"/>
              </a:rPr>
              <a:t>□ Never</a:t>
            </a:r>
            <a:endParaRPr lang="zh-CN" altLang="en-US" sz="2400" dirty="0">
              <a:latin typeface="Helvetica"/>
              <a:ea typeface="楷体_GB2312" pitchFamily="49" charset="-122"/>
              <a:cs typeface="Arial" panose="020B0604020202020204" pitchFamily="34" charset="0"/>
            </a:endParaRPr>
          </a:p>
        </p:txBody>
      </p:sp>
      <p:pic>
        <p:nvPicPr>
          <p:cNvPr id="8"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09383" y="2500306"/>
            <a:ext cx="5605625" cy="2160591"/>
          </a:xfrm>
          <a:prstGeom prst="rect">
            <a:avLst/>
          </a:prstGeom>
          <a:noFill/>
          <a:ln w="9525">
            <a:noFill/>
            <a:miter lim="800000"/>
          </a:ln>
          <a:effectLst>
            <a:prstShdw prst="shdw17" dist="17961" dir="2700000">
              <a:schemeClr val="accent1">
                <a:gamma/>
                <a:shade val="60000"/>
                <a:invGamma/>
                <a:alpha val="50000"/>
              </a:schemeClr>
            </a:prstShdw>
          </a:effectLst>
        </p:spPr>
        <p:txBody>
          <a:bodyPr wrap="square" anchor="ctr">
            <a:spAutoFit/>
          </a:bodyPr>
          <a:lstStyle/>
          <a:p>
            <a:pPr marL="457200" indent="-457200" eaLnBrk="0" hangingPunct="0">
              <a:lnSpc>
                <a:spcPct val="120000"/>
              </a:lnSpc>
              <a:defRPr/>
            </a:pPr>
            <a:r>
              <a:rPr lang="en-US" altLang="zh-CN" sz="2800" b="1" dirty="0" smtClean="0">
                <a:solidFill>
                  <a:srgbClr val="FF6600"/>
                </a:solidFill>
                <a:latin typeface="Helvetica" pitchFamily="34" charset="0"/>
                <a:ea typeface="Cambria Math" panose="02040503050406030204" pitchFamily="18" charset="0"/>
                <a:cs typeface="Arial" panose="020B0604020202020204" pitchFamily="34" charset="0"/>
              </a:rPr>
              <a:t>     Translate </a:t>
            </a:r>
            <a:r>
              <a:rPr lang="en-US" altLang="zh-CN" sz="2800" b="1" dirty="0">
                <a:solidFill>
                  <a:srgbClr val="FF6600"/>
                </a:solidFill>
                <a:latin typeface="Helvetica" pitchFamily="34" charset="0"/>
                <a:ea typeface="Cambria Math" panose="02040503050406030204" pitchFamily="18" charset="0"/>
                <a:cs typeface="Arial" panose="020B0604020202020204" pitchFamily="34" charset="0"/>
              </a:rPr>
              <a:t>a paragraph based on a summary of the text by using the expressions from the </a:t>
            </a:r>
            <a:r>
              <a:rPr lang="en-US" altLang="zh-CN" sz="2800" b="1" dirty="0" smtClean="0">
                <a:solidFill>
                  <a:srgbClr val="FF6600"/>
                </a:solidFill>
                <a:latin typeface="Helvetica" pitchFamily="34" charset="0"/>
                <a:ea typeface="Cambria Math" panose="02040503050406030204" pitchFamily="18" charset="0"/>
                <a:cs typeface="Arial" panose="020B0604020202020204" pitchFamily="34" charset="0"/>
              </a:rPr>
              <a:t>text.</a:t>
            </a:r>
            <a:endParaRPr lang="en-US" altLang="zh-CN" sz="2800" b="1" dirty="0">
              <a:solidFill>
                <a:srgbClr val="FF6600"/>
              </a:solidFill>
              <a:latin typeface="Helvetica" pitchFamily="34" charset="0"/>
              <a:ea typeface="Cambria Math" panose="02040503050406030204" pitchFamily="18" charset="0"/>
              <a:cs typeface="Arial" panose="020B0604020202020204" pitchFamily="34" charset="0"/>
            </a:endParaRPr>
          </a:p>
        </p:txBody>
      </p:sp>
      <p:pic>
        <p:nvPicPr>
          <p:cNvPr id="67586" name="Picture 2" descr="H:\2015年修改\图片21.jpg"/>
          <p:cNvPicPr>
            <a:picLocks noChangeAspect="1" noChangeArrowheads="1"/>
          </p:cNvPicPr>
          <p:nvPr/>
        </p:nvPicPr>
        <p:blipFill>
          <a:blip r:embed="rId1"/>
          <a:srcRect/>
          <a:stretch>
            <a:fillRect/>
          </a:stretch>
        </p:blipFill>
        <p:spPr bwMode="auto">
          <a:xfrm>
            <a:off x="0" y="-24"/>
            <a:ext cx="4949825" cy="1163637"/>
          </a:xfrm>
          <a:prstGeom prst="rect">
            <a:avLst/>
          </a:prstGeom>
          <a:noFill/>
        </p:spPr>
      </p:pic>
      <p:pic>
        <p:nvPicPr>
          <p:cNvPr id="6" name="图片 5" descr="estanteria-libros-arbol-muebles-modernos-ahoramas-reformas-interiorismo.jpg"/>
          <p:cNvPicPr>
            <a:picLocks noChangeAspect="1"/>
          </p:cNvPicPr>
          <p:nvPr/>
        </p:nvPicPr>
        <p:blipFill>
          <a:blip r:embed="rId2"/>
          <a:srcRect l="16666" r="16667"/>
          <a:stretch>
            <a:fillRect/>
          </a:stretch>
        </p:blipFill>
        <p:spPr>
          <a:xfrm>
            <a:off x="5677031" y="1305353"/>
            <a:ext cx="3250938" cy="4876372"/>
          </a:xfrm>
          <a:prstGeom prst="rect">
            <a:avLst/>
          </a:prstGeom>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142984"/>
            <a:ext cx="9001156" cy="550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214282" y="1790729"/>
            <a:ext cx="4900643" cy="4424353"/>
          </a:xfrm>
          <a:prstGeom prst="rect">
            <a:avLst/>
          </a:prstGeom>
        </p:spPr>
        <p:txBody>
          <a:bodyPr wrap="square">
            <a:spAutoFit/>
          </a:bodyPr>
          <a:lstStyle/>
          <a:p>
            <a:pPr>
              <a:lnSpc>
                <a:spcPct val="200000"/>
              </a:lnSpc>
            </a:pPr>
            <a:r>
              <a:rPr lang="zh-CN" altLang="en-US" sz="2400" dirty="0" smtClean="0">
                <a:latin typeface="华文楷体" pitchFamily="2" charset="-122"/>
                <a:ea typeface="华文楷体" pitchFamily="2" charset="-122"/>
                <a:cs typeface="Arial" panose="020B0604020202020204" pitchFamily="34" charset="0"/>
              </a:rPr>
              <a:t>政府告诉我们要消费的更多</a:t>
            </a:r>
            <a:r>
              <a:rPr lang="zh-CN" altLang="en-US" sz="2400" b="1" dirty="0" smtClean="0">
                <a:solidFill>
                  <a:srgbClr val="FF6600"/>
                </a:solidFill>
                <a:latin typeface="华文楷体" pitchFamily="2" charset="-122"/>
                <a:ea typeface="华文楷体" pitchFamily="2" charset="-122"/>
                <a:cs typeface="Arial" panose="020B0604020202020204" pitchFamily="34" charset="0"/>
              </a:rPr>
              <a:t>走出衰退</a:t>
            </a:r>
            <a:r>
              <a:rPr lang="zh-CN" altLang="en-US" sz="2400" dirty="0" smtClean="0">
                <a:latin typeface="华文楷体" pitchFamily="2" charset="-122"/>
                <a:ea typeface="华文楷体" pitchFamily="2" charset="-122"/>
                <a:cs typeface="Arial" panose="020B0604020202020204" pitchFamily="34" charset="0"/>
              </a:rPr>
              <a:t>。然而我们又被告知</a:t>
            </a:r>
            <a:r>
              <a:rPr lang="zh-CN" altLang="en-US" sz="2400" b="1" dirty="0" smtClean="0">
                <a:solidFill>
                  <a:srgbClr val="FF6600"/>
                </a:solidFill>
                <a:latin typeface="华文楷体" pitchFamily="2" charset="-122"/>
                <a:ea typeface="华文楷体" pitchFamily="2" charset="-122"/>
                <a:cs typeface="Arial" panose="020B0604020202020204" pitchFamily="34" charset="0"/>
              </a:rPr>
              <a:t>节省更多</a:t>
            </a:r>
            <a:r>
              <a:rPr lang="zh-CN" altLang="en-US" sz="2400" dirty="0" smtClean="0">
                <a:latin typeface="华文楷体" pitchFamily="2" charset="-122"/>
                <a:ea typeface="华文楷体" pitchFamily="2" charset="-122"/>
                <a:cs typeface="Arial" panose="020B0604020202020204" pitchFamily="34" charset="0"/>
              </a:rPr>
              <a:t>的钱来解决衰退问题。银行提供较高的</a:t>
            </a:r>
            <a:r>
              <a:rPr lang="zh-CN" altLang="en-US" sz="2400" b="1" dirty="0" smtClean="0">
                <a:solidFill>
                  <a:srgbClr val="FF6600"/>
                </a:solidFill>
                <a:latin typeface="华文楷体" pitchFamily="2" charset="-122"/>
                <a:ea typeface="华文楷体" pitchFamily="2" charset="-122"/>
                <a:cs typeface="Arial" panose="020B0604020202020204" pitchFamily="34" charset="0"/>
              </a:rPr>
              <a:t>利率</a:t>
            </a:r>
            <a:r>
              <a:rPr lang="zh-CN" altLang="en-US" sz="2400" dirty="0" smtClean="0">
                <a:latin typeface="华文楷体" pitchFamily="2" charset="-122"/>
                <a:ea typeface="华文楷体" pitchFamily="2" charset="-122"/>
                <a:cs typeface="Arial" panose="020B0604020202020204" pitchFamily="34" charset="0"/>
              </a:rPr>
              <a:t>鼓励我们存钱，同时又提供</a:t>
            </a:r>
            <a:r>
              <a:rPr lang="zh-CN" altLang="en-US" sz="2400" b="1" dirty="0" smtClean="0">
                <a:solidFill>
                  <a:srgbClr val="FF6600"/>
                </a:solidFill>
                <a:latin typeface="华文楷体" pitchFamily="2" charset="-122"/>
                <a:ea typeface="华文楷体" pitchFamily="2" charset="-122"/>
                <a:cs typeface="Arial" panose="020B0604020202020204" pitchFamily="34" charset="0"/>
              </a:rPr>
              <a:t>信用卡</a:t>
            </a:r>
            <a:r>
              <a:rPr lang="zh-CN" altLang="en-US" sz="2400" dirty="0" smtClean="0">
                <a:latin typeface="华文楷体" pitchFamily="2" charset="-122"/>
                <a:ea typeface="华文楷体" pitchFamily="2" charset="-122"/>
                <a:cs typeface="Arial" panose="020B0604020202020204" pitchFamily="34" charset="0"/>
              </a:rPr>
              <a:t>让我们花的更多。无论如何，一个</a:t>
            </a:r>
            <a:r>
              <a:rPr lang="zh-CN" altLang="en-US" sz="2400" b="1" dirty="0" smtClean="0">
                <a:solidFill>
                  <a:srgbClr val="FF6600"/>
                </a:solidFill>
                <a:latin typeface="华文楷体" pitchFamily="2" charset="-122"/>
                <a:ea typeface="华文楷体" pitchFamily="2" charset="-122"/>
                <a:cs typeface="Arial" panose="020B0604020202020204" pitchFamily="34" charset="0"/>
              </a:rPr>
              <a:t>成功的学生</a:t>
            </a:r>
            <a:r>
              <a:rPr lang="zh-CN" altLang="en-US" sz="2400" dirty="0" smtClean="0">
                <a:latin typeface="华文楷体" pitchFamily="2" charset="-122"/>
                <a:ea typeface="华文楷体" pitchFamily="2" charset="-122"/>
                <a:cs typeface="Arial" panose="020B0604020202020204" pitchFamily="34" charset="0"/>
              </a:rPr>
              <a:t>所需需要的很多技</a:t>
            </a:r>
            <a:endParaRPr lang="zh-CN" altLang="en-US" sz="2400" dirty="0"/>
          </a:p>
        </p:txBody>
      </p:sp>
      <p:sp>
        <p:nvSpPr>
          <p:cNvPr id="2" name="线形标注 2(带强调线) 1"/>
          <p:cNvSpPr/>
          <p:nvPr/>
        </p:nvSpPr>
        <p:spPr>
          <a:xfrm rot="10800000">
            <a:off x="4000496" y="2571744"/>
            <a:ext cx="612067" cy="45720"/>
          </a:xfrm>
          <a:prstGeom prst="accentCallout2">
            <a:avLst>
              <a:gd name="adj1" fmla="val 18750"/>
              <a:gd name="adj2" fmla="val -8333"/>
              <a:gd name="adj3" fmla="val 18750"/>
              <a:gd name="adj4" fmla="val -16667"/>
              <a:gd name="adj5" fmla="val 376993"/>
              <a:gd name="adj6" fmla="val -71475"/>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000628" y="1785926"/>
            <a:ext cx="1782530" cy="738664"/>
          </a:xfrm>
          <a:prstGeom prst="rect">
            <a:avLst/>
          </a:prstGeom>
          <a:noFill/>
        </p:spPr>
        <p:txBody>
          <a:bodyPr wrap="square" rtlCol="0">
            <a:spAutoFit/>
          </a:bodyPr>
          <a:lstStyle/>
          <a:p>
            <a:r>
              <a:rPr lang="en-US" altLang="zh-CN" sz="2100" b="1" dirty="0" smtClean="0">
                <a:solidFill>
                  <a:srgbClr val="FF6600"/>
                </a:solidFill>
              </a:rPr>
              <a:t>get out of the recession</a:t>
            </a:r>
            <a:endParaRPr lang="zh-CN" altLang="en-US" sz="2100" b="1" dirty="0">
              <a:solidFill>
                <a:srgbClr val="FF6600"/>
              </a:solidFill>
            </a:endParaRPr>
          </a:p>
        </p:txBody>
      </p:sp>
      <p:sp>
        <p:nvSpPr>
          <p:cNvPr id="17" name="TextBox 16"/>
          <p:cNvSpPr txBox="1"/>
          <p:nvPr/>
        </p:nvSpPr>
        <p:spPr>
          <a:xfrm>
            <a:off x="5072066" y="4714884"/>
            <a:ext cx="1639655" cy="738664"/>
          </a:xfrm>
          <a:prstGeom prst="rect">
            <a:avLst/>
          </a:prstGeom>
          <a:noFill/>
        </p:spPr>
        <p:txBody>
          <a:bodyPr wrap="square" rtlCol="0">
            <a:spAutoFit/>
          </a:bodyPr>
          <a:lstStyle/>
          <a:p>
            <a:r>
              <a:rPr lang="en-US" altLang="zh-CN" sz="2100" b="1" dirty="0" smtClean="0">
                <a:solidFill>
                  <a:srgbClr val="FF6600"/>
                </a:solidFill>
              </a:rPr>
              <a:t>a successful student</a:t>
            </a:r>
            <a:endParaRPr lang="zh-CN" altLang="en-US" sz="2100" b="1" dirty="0">
              <a:solidFill>
                <a:srgbClr val="FF6600"/>
              </a:solidFill>
            </a:endParaRPr>
          </a:p>
        </p:txBody>
      </p:sp>
      <p:sp>
        <p:nvSpPr>
          <p:cNvPr id="12" name="线形标注 2(带强调线) 11"/>
          <p:cNvSpPr/>
          <p:nvPr/>
        </p:nvSpPr>
        <p:spPr>
          <a:xfrm rot="10800000" flipV="1">
            <a:off x="3357554" y="3357562"/>
            <a:ext cx="1152000" cy="45719"/>
          </a:xfrm>
          <a:prstGeom prst="accentCallout2">
            <a:avLst>
              <a:gd name="adj1" fmla="val 18750"/>
              <a:gd name="adj2" fmla="val -8333"/>
              <a:gd name="adj3" fmla="val 43142"/>
              <a:gd name="adj4" fmla="val -8474"/>
              <a:gd name="adj5" fmla="val -700026"/>
              <a:gd name="adj6" fmla="val -54786"/>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rot="10800000">
            <a:off x="602414" y="4714884"/>
            <a:ext cx="612000" cy="45719"/>
          </a:xfrm>
          <a:prstGeom prst="accentCallout2">
            <a:avLst>
              <a:gd name="adj1" fmla="val 18750"/>
              <a:gd name="adj2" fmla="val -8333"/>
              <a:gd name="adj3" fmla="val 18750"/>
              <a:gd name="adj4" fmla="val -16667"/>
              <a:gd name="adj5" fmla="val 2114069"/>
              <a:gd name="adj6" fmla="val -634106"/>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线形标注 2(带强调线) 14"/>
          <p:cNvSpPr/>
          <p:nvPr/>
        </p:nvSpPr>
        <p:spPr>
          <a:xfrm rot="10800000" flipV="1">
            <a:off x="357158" y="5454983"/>
            <a:ext cx="864000" cy="45719"/>
          </a:xfrm>
          <a:prstGeom prst="accentCallout2">
            <a:avLst>
              <a:gd name="adj1" fmla="val 18750"/>
              <a:gd name="adj2" fmla="val -8333"/>
              <a:gd name="adj3" fmla="val 18750"/>
              <a:gd name="adj4" fmla="val -16667"/>
              <a:gd name="adj5" fmla="val -2315907"/>
              <a:gd name="adj6" fmla="val -499980"/>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000628" y="2640923"/>
            <a:ext cx="1428760" cy="415498"/>
          </a:xfrm>
          <a:prstGeom prst="rect">
            <a:avLst/>
          </a:prstGeom>
          <a:noFill/>
        </p:spPr>
        <p:txBody>
          <a:bodyPr wrap="square" rtlCol="0">
            <a:spAutoFit/>
          </a:bodyPr>
          <a:lstStyle/>
          <a:p>
            <a:r>
              <a:rPr lang="en-US" altLang="zh-CN" sz="2100" b="1" dirty="0" smtClean="0">
                <a:solidFill>
                  <a:srgbClr val="FF6600"/>
                </a:solidFill>
              </a:rPr>
              <a:t>save more</a:t>
            </a:r>
            <a:endParaRPr lang="zh-CN" altLang="en-US" sz="2100" b="1" dirty="0">
              <a:solidFill>
                <a:srgbClr val="FF6600"/>
              </a:solidFill>
            </a:endParaRPr>
          </a:p>
        </p:txBody>
      </p:sp>
      <p:sp>
        <p:nvSpPr>
          <p:cNvPr id="20" name="TextBox 19"/>
          <p:cNvSpPr txBox="1"/>
          <p:nvPr/>
        </p:nvSpPr>
        <p:spPr>
          <a:xfrm>
            <a:off x="5007468" y="3426741"/>
            <a:ext cx="1993424" cy="415498"/>
          </a:xfrm>
          <a:prstGeom prst="rect">
            <a:avLst/>
          </a:prstGeom>
          <a:noFill/>
        </p:spPr>
        <p:txBody>
          <a:bodyPr wrap="square" rtlCol="0">
            <a:spAutoFit/>
          </a:bodyPr>
          <a:lstStyle/>
          <a:p>
            <a:r>
              <a:rPr lang="en-US" altLang="zh-CN" sz="2100" b="1" dirty="0" smtClean="0">
                <a:solidFill>
                  <a:srgbClr val="FF6600"/>
                </a:solidFill>
              </a:rPr>
              <a:t>interest rates</a:t>
            </a:r>
            <a:endParaRPr lang="zh-CN" altLang="en-US" sz="2100" b="1" dirty="0">
              <a:solidFill>
                <a:srgbClr val="FF6600"/>
              </a:solidFill>
            </a:endParaRPr>
          </a:p>
        </p:txBody>
      </p:sp>
      <p:sp>
        <p:nvSpPr>
          <p:cNvPr id="21" name="TextBox 20"/>
          <p:cNvSpPr txBox="1"/>
          <p:nvPr/>
        </p:nvSpPr>
        <p:spPr>
          <a:xfrm>
            <a:off x="5004048" y="3998245"/>
            <a:ext cx="1639654" cy="415498"/>
          </a:xfrm>
          <a:prstGeom prst="rect">
            <a:avLst/>
          </a:prstGeom>
          <a:noFill/>
        </p:spPr>
        <p:txBody>
          <a:bodyPr wrap="square" rtlCol="0">
            <a:spAutoFit/>
          </a:bodyPr>
          <a:lstStyle/>
          <a:p>
            <a:r>
              <a:rPr lang="en-US" altLang="zh-CN" sz="2100" b="1" dirty="0" smtClean="0">
                <a:solidFill>
                  <a:srgbClr val="FF6600"/>
                </a:solidFill>
              </a:rPr>
              <a:t>credit card</a:t>
            </a:r>
            <a:endParaRPr lang="zh-CN" altLang="en-US" sz="2100" b="1" dirty="0">
              <a:solidFill>
                <a:srgbClr val="FF6600"/>
              </a:solidFill>
            </a:endParaRPr>
          </a:p>
        </p:txBody>
      </p:sp>
      <p:sp>
        <p:nvSpPr>
          <p:cNvPr id="24" name="右箭头 23">
            <a:hlinkClick r:id="" action="ppaction://hlinkshowjump?jump=nextslide"/>
          </p:cNvPr>
          <p:cNvSpPr/>
          <p:nvPr/>
        </p:nvSpPr>
        <p:spPr>
          <a:xfrm>
            <a:off x="5072066" y="5617760"/>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26" name="Picture 2" descr="H:\2015年修改\图片21.jpg"/>
          <p:cNvPicPr>
            <a:picLocks noChangeAspect="1" noChangeArrowheads="1"/>
          </p:cNvPicPr>
          <p:nvPr/>
        </p:nvPicPr>
        <p:blipFill>
          <a:blip r:embed="rId2"/>
          <a:srcRect/>
          <a:stretch>
            <a:fillRect/>
          </a:stretch>
        </p:blipFill>
        <p:spPr bwMode="auto">
          <a:xfrm>
            <a:off x="0" y="-24"/>
            <a:ext cx="4949825" cy="1163637"/>
          </a:xfrm>
          <a:prstGeom prst="rect">
            <a:avLst/>
          </a:prstGeom>
          <a:noFill/>
        </p:spPr>
      </p:pic>
      <p:cxnSp>
        <p:nvCxnSpPr>
          <p:cNvPr id="27" name="直接连接符 26"/>
          <p:cNvCxnSpPr/>
          <p:nvPr/>
        </p:nvCxnSpPr>
        <p:spPr>
          <a:xfrm>
            <a:off x="326217" y="3286124"/>
            <a:ext cx="245255" cy="1588"/>
          </a:xfrm>
          <a:prstGeom prst="line">
            <a:avLst/>
          </a:prstGeom>
          <a:ln>
            <a:solidFill>
              <a:srgbClr val="FF6600"/>
            </a:solidFill>
          </a:ln>
        </p:spPr>
        <p:style>
          <a:lnRef idx="3">
            <a:schemeClr val="accent6"/>
          </a:lnRef>
          <a:fillRef idx="0">
            <a:schemeClr val="accent6"/>
          </a:fillRef>
          <a:effectRef idx="2">
            <a:schemeClr val="accent6"/>
          </a:effectRef>
          <a:fontRef idx="minor">
            <a:schemeClr val="tx1"/>
          </a:fontRef>
        </p:style>
      </p:cxnSp>
      <p:sp>
        <p:nvSpPr>
          <p:cNvPr id="29" name="线形标注 2(带强调线) 28"/>
          <p:cNvSpPr/>
          <p:nvPr/>
        </p:nvSpPr>
        <p:spPr>
          <a:xfrm rot="10800000" flipV="1">
            <a:off x="1000100" y="6215082"/>
            <a:ext cx="1296000" cy="45719"/>
          </a:xfrm>
          <a:prstGeom prst="accentCallout2">
            <a:avLst>
              <a:gd name="adj1" fmla="val 18750"/>
              <a:gd name="adj2" fmla="val -8333"/>
              <a:gd name="adj3" fmla="val 18750"/>
              <a:gd name="adj4" fmla="val -16667"/>
              <a:gd name="adj5" fmla="val -1784646"/>
              <a:gd name="adj6" fmla="val -241109"/>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7" grpId="0"/>
      <p:bldP spid="12" grpId="0" animBg="1"/>
      <p:bldP spid="13" grpId="0" animBg="1"/>
      <p:bldP spid="15" grpId="0" animBg="1"/>
      <p:bldP spid="18" grpId="0"/>
      <p:bldP spid="20" grpId="0"/>
      <p:bldP spid="21" grpId="0"/>
      <p:bldP spid="24" grpId="0" animBg="1"/>
      <p:bldP spid="2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142984"/>
            <a:ext cx="9001156" cy="550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285720" y="1761359"/>
            <a:ext cx="4632416" cy="4524315"/>
          </a:xfrm>
          <a:prstGeom prst="rect">
            <a:avLst/>
          </a:prstGeom>
        </p:spPr>
        <p:txBody>
          <a:bodyPr wrap="square">
            <a:spAutoFit/>
          </a:bodyPr>
          <a:lstStyle/>
          <a:p>
            <a:pPr>
              <a:lnSpc>
                <a:spcPct val="200000"/>
              </a:lnSpc>
            </a:pPr>
            <a:r>
              <a:rPr lang="zh-CN" altLang="en-US" sz="2400" dirty="0" smtClean="0">
                <a:latin typeface="华文楷体" pitchFamily="2" charset="-122"/>
                <a:ea typeface="华文楷体" pitchFamily="2" charset="-122"/>
                <a:cs typeface="Arial" panose="020B0604020202020204" pitchFamily="34" charset="0"/>
              </a:rPr>
              <a:t>能可以</a:t>
            </a:r>
            <a:r>
              <a:rPr lang="zh-CN" altLang="en-US" sz="2400" b="1" dirty="0" smtClean="0">
                <a:solidFill>
                  <a:srgbClr val="FF6600"/>
                </a:solidFill>
                <a:latin typeface="华文楷体" pitchFamily="2" charset="-122"/>
                <a:ea typeface="华文楷体" pitchFamily="2" charset="-122"/>
                <a:cs typeface="Arial" panose="020B0604020202020204" pitchFamily="34" charset="0"/>
              </a:rPr>
              <a:t>应用</a:t>
            </a:r>
            <a:r>
              <a:rPr lang="zh-CN" altLang="en-US" sz="2400" dirty="0" smtClean="0">
                <a:latin typeface="华文楷体" pitchFamily="2" charset="-122"/>
                <a:ea typeface="华文楷体" pitchFamily="2" charset="-122"/>
                <a:cs typeface="Arial" panose="020B0604020202020204" pitchFamily="34" charset="0"/>
              </a:rPr>
              <a:t>到你的财务中去。你可以在金融问题变得</a:t>
            </a:r>
            <a:r>
              <a:rPr lang="zh-CN" altLang="en-US" sz="2400" b="1" dirty="0" smtClean="0">
                <a:solidFill>
                  <a:srgbClr val="FF6600"/>
                </a:solidFill>
                <a:latin typeface="华文楷体" pitchFamily="2" charset="-122"/>
                <a:ea typeface="华文楷体" pitchFamily="2" charset="-122"/>
                <a:cs typeface="Arial" panose="020B0604020202020204" pitchFamily="34" charset="0"/>
              </a:rPr>
              <a:t>失控</a:t>
            </a:r>
            <a:r>
              <a:rPr lang="zh-CN" altLang="en-US" sz="2400" dirty="0" smtClean="0">
                <a:latin typeface="华文楷体" pitchFamily="2" charset="-122"/>
                <a:ea typeface="华文楷体" pitchFamily="2" charset="-122"/>
                <a:cs typeface="Arial" panose="020B0604020202020204" pitchFamily="34" charset="0"/>
              </a:rPr>
              <a:t>之前向</a:t>
            </a:r>
            <a:r>
              <a:rPr lang="zh-CN" altLang="en-US" sz="2400" b="1" dirty="0" smtClean="0">
                <a:solidFill>
                  <a:srgbClr val="FF6600"/>
                </a:solidFill>
                <a:latin typeface="华文楷体" pitchFamily="2" charset="-122"/>
                <a:ea typeface="华文楷体" pitchFamily="2" charset="-122"/>
                <a:cs typeface="Arial" panose="020B0604020202020204" pitchFamily="34" charset="0"/>
              </a:rPr>
              <a:t>金融扫盲班</a:t>
            </a:r>
            <a:r>
              <a:rPr lang="zh-CN" altLang="en-US" sz="2400" dirty="0" smtClean="0">
                <a:latin typeface="华文楷体" pitchFamily="2" charset="-122"/>
                <a:ea typeface="华文楷体" pitchFamily="2" charset="-122"/>
                <a:cs typeface="Arial" panose="020B0604020202020204" pitchFamily="34" charset="0"/>
              </a:rPr>
              <a:t>或学校的</a:t>
            </a:r>
            <a:r>
              <a:rPr lang="zh-CN" altLang="en-US" sz="2400" b="1" dirty="0" smtClean="0">
                <a:solidFill>
                  <a:srgbClr val="FF6600"/>
                </a:solidFill>
                <a:latin typeface="华文楷体" pitchFamily="2" charset="-122"/>
                <a:ea typeface="华文楷体" pitchFamily="2" charset="-122"/>
                <a:cs typeface="Arial" panose="020B0604020202020204" pitchFamily="34" charset="0"/>
              </a:rPr>
              <a:t>财务援助</a:t>
            </a:r>
            <a:r>
              <a:rPr lang="zh-CN" altLang="en-US" sz="2400" dirty="0" smtClean="0">
                <a:latin typeface="华文楷体" pitchFamily="2" charset="-122"/>
                <a:ea typeface="华文楷体" pitchFamily="2" charset="-122"/>
                <a:cs typeface="Arial" panose="020B0604020202020204" pitchFamily="34" charset="0"/>
              </a:rPr>
              <a:t>办公室</a:t>
            </a:r>
            <a:r>
              <a:rPr lang="zh-CN" altLang="en-US" sz="2400" b="1" dirty="0" smtClean="0">
                <a:solidFill>
                  <a:srgbClr val="FF6600"/>
                </a:solidFill>
                <a:latin typeface="华文楷体" pitchFamily="2" charset="-122"/>
                <a:ea typeface="华文楷体" pitchFamily="2" charset="-122"/>
                <a:cs typeface="Arial" panose="020B0604020202020204" pitchFamily="34" charset="0"/>
              </a:rPr>
              <a:t>寻求帮助</a:t>
            </a:r>
            <a:r>
              <a:rPr lang="zh-CN" altLang="en-US" sz="2400" dirty="0" smtClean="0">
                <a:latin typeface="华文楷体" pitchFamily="2" charset="-122"/>
                <a:ea typeface="华文楷体" pitchFamily="2" charset="-122"/>
                <a:cs typeface="Arial" panose="020B0604020202020204" pitchFamily="34" charset="0"/>
              </a:rPr>
              <a:t>。当你学会了</a:t>
            </a:r>
            <a:r>
              <a:rPr lang="zh-CN" altLang="en-US" sz="2400" b="1" dirty="0" smtClean="0">
                <a:solidFill>
                  <a:srgbClr val="FF6600"/>
                </a:solidFill>
                <a:latin typeface="华文楷体" pitchFamily="2" charset="-122"/>
                <a:ea typeface="华文楷体" pitchFamily="2" charset="-122"/>
                <a:cs typeface="Arial" panose="020B0604020202020204" pitchFamily="34" charset="0"/>
              </a:rPr>
              <a:t>平衡</a:t>
            </a:r>
            <a:r>
              <a:rPr lang="zh-CN" altLang="en-US" sz="2400" dirty="0" smtClean="0">
                <a:latin typeface="华文楷体" pitchFamily="2" charset="-122"/>
                <a:ea typeface="华文楷体" pitchFamily="2" charset="-122"/>
                <a:cs typeface="Arial" panose="020B0604020202020204" pitchFamily="34" charset="0"/>
              </a:rPr>
              <a:t>收支，你就会拥有</a:t>
            </a:r>
            <a:r>
              <a:rPr lang="zh-CN" altLang="en-US" sz="2400" b="1" dirty="0" smtClean="0">
                <a:solidFill>
                  <a:srgbClr val="FF6600"/>
                </a:solidFill>
                <a:latin typeface="华文楷体" pitchFamily="2" charset="-122"/>
                <a:ea typeface="华文楷体" pitchFamily="2" charset="-122"/>
                <a:cs typeface="Arial" panose="020B0604020202020204" pitchFamily="34" charset="0"/>
              </a:rPr>
              <a:t>成功且富饶</a:t>
            </a:r>
            <a:r>
              <a:rPr lang="zh-CN" altLang="en-US" sz="2400" dirty="0" smtClean="0">
                <a:latin typeface="华文楷体" pitchFamily="2" charset="-122"/>
                <a:ea typeface="华文楷体" pitchFamily="2" charset="-122"/>
                <a:cs typeface="Arial" panose="020B0604020202020204" pitchFamily="34" charset="0"/>
              </a:rPr>
              <a:t>的生活。</a:t>
            </a:r>
            <a:endParaRPr lang="zh-CN" altLang="en-US" sz="2400" dirty="0"/>
          </a:p>
        </p:txBody>
      </p:sp>
      <p:sp>
        <p:nvSpPr>
          <p:cNvPr id="2" name="线形标注 2(带强调线) 1"/>
          <p:cNvSpPr/>
          <p:nvPr/>
        </p:nvSpPr>
        <p:spPr>
          <a:xfrm rot="10800000">
            <a:off x="1357291" y="2526023"/>
            <a:ext cx="612067" cy="45720"/>
          </a:xfrm>
          <a:prstGeom prst="accentCallout2">
            <a:avLst>
              <a:gd name="adj1" fmla="val 18750"/>
              <a:gd name="adj2" fmla="val -8333"/>
              <a:gd name="adj3" fmla="val 18750"/>
              <a:gd name="adj4" fmla="val -16667"/>
              <a:gd name="adj5" fmla="val 1128021"/>
              <a:gd name="adj6" fmla="val -488962"/>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929190" y="1761359"/>
            <a:ext cx="1962503" cy="430887"/>
          </a:xfrm>
          <a:prstGeom prst="rect">
            <a:avLst/>
          </a:prstGeom>
          <a:noFill/>
        </p:spPr>
        <p:txBody>
          <a:bodyPr wrap="square" rtlCol="0">
            <a:spAutoFit/>
          </a:bodyPr>
          <a:lstStyle/>
          <a:p>
            <a:r>
              <a:rPr lang="en-US" altLang="zh-CN" sz="2200" b="1" dirty="0" smtClean="0">
                <a:solidFill>
                  <a:srgbClr val="FF6600"/>
                </a:solidFill>
              </a:rPr>
              <a:t>apply</a:t>
            </a:r>
            <a:endParaRPr lang="zh-CN" altLang="en-US" sz="2200" b="1" dirty="0">
              <a:solidFill>
                <a:srgbClr val="FF6600"/>
              </a:solidFill>
            </a:endParaRPr>
          </a:p>
        </p:txBody>
      </p:sp>
      <p:sp>
        <p:nvSpPr>
          <p:cNvPr id="17" name="TextBox 16"/>
          <p:cNvSpPr txBox="1"/>
          <p:nvPr/>
        </p:nvSpPr>
        <p:spPr>
          <a:xfrm>
            <a:off x="4929190" y="4355435"/>
            <a:ext cx="1228137" cy="430887"/>
          </a:xfrm>
          <a:prstGeom prst="rect">
            <a:avLst/>
          </a:prstGeom>
          <a:noFill/>
        </p:spPr>
        <p:txBody>
          <a:bodyPr wrap="square" rtlCol="0">
            <a:spAutoFit/>
          </a:bodyPr>
          <a:lstStyle/>
          <a:p>
            <a:r>
              <a:rPr lang="en-US" altLang="zh-CN" sz="2200" b="1" dirty="0" smtClean="0">
                <a:solidFill>
                  <a:srgbClr val="FF6600"/>
                </a:solidFill>
              </a:rPr>
              <a:t>balance</a:t>
            </a:r>
            <a:endParaRPr lang="zh-CN" altLang="en-US" sz="2200" b="1" dirty="0">
              <a:solidFill>
                <a:srgbClr val="FF6600"/>
              </a:solidFill>
            </a:endParaRPr>
          </a:p>
        </p:txBody>
      </p:sp>
      <p:sp>
        <p:nvSpPr>
          <p:cNvPr id="12" name="线形标注 2(带强调线) 11"/>
          <p:cNvSpPr/>
          <p:nvPr/>
        </p:nvSpPr>
        <p:spPr>
          <a:xfrm rot="10800000" flipV="1">
            <a:off x="3143241" y="3214686"/>
            <a:ext cx="666523" cy="45719"/>
          </a:xfrm>
          <a:prstGeom prst="accentCallout2">
            <a:avLst>
              <a:gd name="adj1" fmla="val 18750"/>
              <a:gd name="adj2" fmla="val -8333"/>
              <a:gd name="adj3" fmla="val 43142"/>
              <a:gd name="adj4" fmla="val -8474"/>
              <a:gd name="adj5" fmla="val -1295315"/>
              <a:gd name="adj6" fmla="val -185368"/>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线形标注 2(带强调线) 12"/>
          <p:cNvSpPr/>
          <p:nvPr/>
        </p:nvSpPr>
        <p:spPr>
          <a:xfrm rot="10800000">
            <a:off x="428596" y="3954785"/>
            <a:ext cx="1404000" cy="45719"/>
          </a:xfrm>
          <a:prstGeom prst="accentCallout2">
            <a:avLst>
              <a:gd name="adj1" fmla="val 18750"/>
              <a:gd name="adj2" fmla="val -8333"/>
              <a:gd name="adj3" fmla="val 18750"/>
              <a:gd name="adj4" fmla="val -16667"/>
              <a:gd name="adj5" fmla="val 2016186"/>
              <a:gd name="adj6" fmla="val -225802"/>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线形标注 2(带强调线) 14"/>
          <p:cNvSpPr/>
          <p:nvPr/>
        </p:nvSpPr>
        <p:spPr>
          <a:xfrm rot="10800000" flipV="1">
            <a:off x="4071935" y="4659823"/>
            <a:ext cx="576000" cy="45719"/>
          </a:xfrm>
          <a:prstGeom prst="accentCallout2">
            <a:avLst>
              <a:gd name="adj1" fmla="val 18750"/>
              <a:gd name="adj2" fmla="val -8333"/>
              <a:gd name="adj3" fmla="val 18750"/>
              <a:gd name="adj4" fmla="val -16667"/>
              <a:gd name="adj5" fmla="val -205341"/>
              <a:gd name="adj6" fmla="val -63019"/>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带强调线) 15"/>
          <p:cNvSpPr/>
          <p:nvPr/>
        </p:nvSpPr>
        <p:spPr>
          <a:xfrm rot="10800000">
            <a:off x="1071538" y="4714884"/>
            <a:ext cx="1116000" cy="49605"/>
          </a:xfrm>
          <a:prstGeom prst="accentCallout2">
            <a:avLst>
              <a:gd name="adj1" fmla="val 18750"/>
              <a:gd name="adj2" fmla="val -8333"/>
              <a:gd name="adj3" fmla="val 18750"/>
              <a:gd name="adj4" fmla="val -16667"/>
              <a:gd name="adj5" fmla="val 1318329"/>
              <a:gd name="adj6" fmla="val -247234"/>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929190" y="2285992"/>
            <a:ext cx="2297038" cy="430887"/>
          </a:xfrm>
          <a:prstGeom prst="rect">
            <a:avLst/>
          </a:prstGeom>
          <a:noFill/>
        </p:spPr>
        <p:txBody>
          <a:bodyPr wrap="square" rtlCol="0">
            <a:spAutoFit/>
          </a:bodyPr>
          <a:lstStyle/>
          <a:p>
            <a:r>
              <a:rPr lang="en-US" altLang="zh-CN" sz="2200" b="1" dirty="0" smtClean="0">
                <a:solidFill>
                  <a:srgbClr val="FF6600"/>
                </a:solidFill>
              </a:rPr>
              <a:t>get out of control</a:t>
            </a:r>
            <a:endParaRPr lang="zh-CN" altLang="en-US" sz="2200" b="1" dirty="0">
              <a:solidFill>
                <a:srgbClr val="FF6600"/>
              </a:solidFill>
            </a:endParaRPr>
          </a:p>
        </p:txBody>
      </p:sp>
      <p:sp>
        <p:nvSpPr>
          <p:cNvPr id="20" name="TextBox 19"/>
          <p:cNvSpPr txBox="1"/>
          <p:nvPr/>
        </p:nvSpPr>
        <p:spPr>
          <a:xfrm>
            <a:off x="4929190" y="2786058"/>
            <a:ext cx="2297038" cy="769441"/>
          </a:xfrm>
          <a:prstGeom prst="rect">
            <a:avLst/>
          </a:prstGeom>
          <a:noFill/>
        </p:spPr>
        <p:txBody>
          <a:bodyPr wrap="square" rtlCol="0">
            <a:spAutoFit/>
          </a:bodyPr>
          <a:lstStyle/>
          <a:p>
            <a:r>
              <a:rPr lang="en-US" altLang="zh-CN" sz="2200" b="1" dirty="0" smtClean="0">
                <a:solidFill>
                  <a:srgbClr val="FF6600"/>
                </a:solidFill>
              </a:rPr>
              <a:t>financial literacy classes</a:t>
            </a:r>
            <a:endParaRPr lang="zh-CN" altLang="en-US" sz="2200" b="1" dirty="0">
              <a:solidFill>
                <a:srgbClr val="FF6600"/>
              </a:solidFill>
            </a:endParaRPr>
          </a:p>
        </p:txBody>
      </p:sp>
      <p:sp>
        <p:nvSpPr>
          <p:cNvPr id="21" name="TextBox 20"/>
          <p:cNvSpPr txBox="1"/>
          <p:nvPr/>
        </p:nvSpPr>
        <p:spPr>
          <a:xfrm>
            <a:off x="4929190" y="3926807"/>
            <a:ext cx="2723456" cy="430887"/>
          </a:xfrm>
          <a:prstGeom prst="rect">
            <a:avLst/>
          </a:prstGeom>
          <a:noFill/>
        </p:spPr>
        <p:txBody>
          <a:bodyPr wrap="square" rtlCol="0">
            <a:spAutoFit/>
          </a:bodyPr>
          <a:lstStyle/>
          <a:p>
            <a:r>
              <a:rPr lang="en-US" altLang="zh-CN" sz="2200" b="1" dirty="0" smtClean="0">
                <a:solidFill>
                  <a:srgbClr val="FF6600"/>
                </a:solidFill>
              </a:rPr>
              <a:t>seek help</a:t>
            </a:r>
            <a:endParaRPr lang="zh-CN" altLang="en-US" sz="2200" b="1" dirty="0">
              <a:solidFill>
                <a:srgbClr val="FF6600"/>
              </a:solidFill>
            </a:endParaRPr>
          </a:p>
        </p:txBody>
      </p:sp>
      <p:sp>
        <p:nvSpPr>
          <p:cNvPr id="22" name="右箭头 21">
            <a:hlinkClick r:id="" action="ppaction://hlinkshowjump?jump=nextslide"/>
          </p:cNvPr>
          <p:cNvSpPr/>
          <p:nvPr/>
        </p:nvSpPr>
        <p:spPr>
          <a:xfrm>
            <a:off x="5140276" y="5770077"/>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effectLst/>
              </a:rPr>
              <a:t>Samples</a:t>
            </a:r>
            <a:endParaRPr lang="zh-CN" altLang="en-US" sz="1600" dirty="0">
              <a:ln>
                <a:solidFill>
                  <a:schemeClr val="tx1"/>
                </a:solidFill>
              </a:ln>
              <a:solidFill>
                <a:schemeClr val="tx1"/>
              </a:solidFill>
              <a:effectLst/>
            </a:endParaRPr>
          </a:p>
        </p:txBody>
      </p:sp>
      <p:pic>
        <p:nvPicPr>
          <p:cNvPr id="28" name="Picture 2" descr="H:\2015年修改\图片21.jpg"/>
          <p:cNvPicPr>
            <a:picLocks noChangeAspect="1" noChangeArrowheads="1"/>
          </p:cNvPicPr>
          <p:nvPr/>
        </p:nvPicPr>
        <p:blipFill>
          <a:blip r:embed="rId2"/>
          <a:srcRect/>
          <a:stretch>
            <a:fillRect/>
          </a:stretch>
        </p:blipFill>
        <p:spPr bwMode="auto">
          <a:xfrm>
            <a:off x="0" y="-24"/>
            <a:ext cx="4949825" cy="1163637"/>
          </a:xfrm>
          <a:prstGeom prst="rect">
            <a:avLst/>
          </a:prstGeom>
          <a:noFill/>
        </p:spPr>
      </p:pic>
      <p:sp>
        <p:nvSpPr>
          <p:cNvPr id="24" name="线形标注 2(带强调线) 23"/>
          <p:cNvSpPr/>
          <p:nvPr/>
        </p:nvSpPr>
        <p:spPr>
          <a:xfrm rot="10800000">
            <a:off x="3143241" y="3950898"/>
            <a:ext cx="1152000" cy="49605"/>
          </a:xfrm>
          <a:prstGeom prst="accentCallout2">
            <a:avLst>
              <a:gd name="adj1" fmla="val 18750"/>
              <a:gd name="adj2" fmla="val -8333"/>
              <a:gd name="adj3" fmla="val 18750"/>
              <a:gd name="adj4" fmla="val -16667"/>
              <a:gd name="adj5" fmla="val 655874"/>
              <a:gd name="adj6" fmla="val -61243"/>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4929190" y="3498179"/>
            <a:ext cx="2723456" cy="430887"/>
          </a:xfrm>
          <a:prstGeom prst="rect">
            <a:avLst/>
          </a:prstGeom>
          <a:noFill/>
        </p:spPr>
        <p:txBody>
          <a:bodyPr wrap="square" rtlCol="0">
            <a:spAutoFit/>
          </a:bodyPr>
          <a:lstStyle/>
          <a:p>
            <a:r>
              <a:rPr lang="en-US" altLang="zh-CN" sz="2200" b="1" dirty="0" smtClean="0">
                <a:solidFill>
                  <a:srgbClr val="FF6600"/>
                </a:solidFill>
              </a:rPr>
              <a:t>financial aid</a:t>
            </a:r>
            <a:endParaRPr lang="zh-CN" altLang="en-US" sz="2200" b="1" dirty="0">
              <a:solidFill>
                <a:srgbClr val="FF6600"/>
              </a:solidFill>
            </a:endParaRPr>
          </a:p>
        </p:txBody>
      </p:sp>
      <p:sp>
        <p:nvSpPr>
          <p:cNvPr id="29" name="线形标注 2(带强调线) 28"/>
          <p:cNvSpPr/>
          <p:nvPr/>
        </p:nvSpPr>
        <p:spPr>
          <a:xfrm rot="10800000" flipV="1">
            <a:off x="2857489" y="5429264"/>
            <a:ext cx="1404000" cy="45719"/>
          </a:xfrm>
          <a:prstGeom prst="accentCallout2">
            <a:avLst>
              <a:gd name="adj1" fmla="val 18750"/>
              <a:gd name="adj2" fmla="val -8333"/>
              <a:gd name="adj3" fmla="val 18750"/>
              <a:gd name="adj4" fmla="val -16667"/>
              <a:gd name="adj5" fmla="val -290991"/>
              <a:gd name="adj6" fmla="val -51561"/>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4929190" y="5000636"/>
            <a:ext cx="2011286" cy="769441"/>
          </a:xfrm>
          <a:prstGeom prst="rect">
            <a:avLst/>
          </a:prstGeom>
          <a:noFill/>
        </p:spPr>
        <p:txBody>
          <a:bodyPr wrap="square" rtlCol="0">
            <a:spAutoFit/>
          </a:bodyPr>
          <a:lstStyle/>
          <a:p>
            <a:r>
              <a:rPr lang="en-US" altLang="zh-CN" sz="2200" b="1" dirty="0" smtClean="0">
                <a:solidFill>
                  <a:srgbClr val="FF6600"/>
                </a:solidFill>
              </a:rPr>
              <a:t>successful and productive</a:t>
            </a:r>
            <a:endParaRPr lang="zh-CN" altLang="en-US" sz="2200" b="1"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linds(horizontal)">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7" grpId="0"/>
      <p:bldP spid="12" grpId="0" animBg="1"/>
      <p:bldP spid="13" grpId="0" animBg="1"/>
      <p:bldP spid="15" grpId="0" animBg="1"/>
      <p:bldP spid="16" grpId="0" animBg="1"/>
      <p:bldP spid="18" grpId="0"/>
      <p:bldP spid="20" grpId="0"/>
      <p:bldP spid="21" grpId="0"/>
      <p:bldP spid="22" grpId="0" animBg="1"/>
      <p:bldP spid="24" grpId="0" animBg="1"/>
      <p:bldP spid="25" grpId="0"/>
      <p:bldP spid="29" grpId="0" animBg="1"/>
      <p:bldP spid="3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85794"/>
            <a:ext cx="8834438" cy="607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5720" y="1499200"/>
            <a:ext cx="6500858" cy="4930196"/>
          </a:xfrm>
          <a:prstGeom prst="rect">
            <a:avLst/>
          </a:prstGeom>
          <a:noFill/>
        </p:spPr>
        <p:txBody>
          <a:bodyPr wrap="square" rtlCol="0">
            <a:spAutoFit/>
          </a:bodyPr>
          <a:lstStyle/>
          <a:p>
            <a:pPr algn="just">
              <a:lnSpc>
                <a:spcPct val="120000"/>
              </a:lnSpc>
            </a:pPr>
            <a:r>
              <a:rPr kumimoji="1" lang="en-US" altLang="zh-CN" sz="2200" dirty="0" smtClean="0">
                <a:latin typeface="Helvetica"/>
              </a:rPr>
              <a:t>The government tells us to </a:t>
            </a:r>
            <a:r>
              <a:rPr lang="en-US" altLang="zh-CN" sz="2200" dirty="0" smtClean="0">
                <a:latin typeface="Helvetica" pitchFamily="34" charset="0"/>
                <a:ea typeface="Cambria Math" panose="02040503050406030204" pitchFamily="18" charset="0"/>
                <a:cs typeface="Arial" panose="020B0604020202020204" pitchFamily="34" charset="0"/>
              </a:rPr>
              <a:t>spend more</a:t>
            </a:r>
            <a:r>
              <a:rPr kumimoji="1" lang="en-US" altLang="zh-CN" sz="2200" dirty="0" smtClean="0">
                <a:latin typeface="Helvetica"/>
              </a:rPr>
              <a:t> to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get out of</a:t>
            </a:r>
            <a:r>
              <a:rPr kumimoji="1" lang="en-US" altLang="zh-CN" sz="2200" dirty="0" smtClean="0">
                <a:latin typeface="Helvetica"/>
              </a:rPr>
              <a:t>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the</a:t>
            </a:r>
            <a:r>
              <a:rPr kumimoji="1" lang="en-US" altLang="zh-CN" sz="2200" dirty="0" smtClean="0">
                <a:latin typeface="Helvetica"/>
              </a:rPr>
              <a:t>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recession</a:t>
            </a:r>
            <a:r>
              <a:rPr kumimoji="1" lang="en-US" altLang="zh-CN" sz="2200" dirty="0" smtClean="0">
                <a:latin typeface="Helvetica"/>
              </a:rPr>
              <a:t>. however, we are also told to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save more </a:t>
            </a:r>
            <a:r>
              <a:rPr kumimoji="1" lang="en-US" altLang="zh-CN" sz="2200" dirty="0" smtClean="0">
                <a:latin typeface="Helvetica"/>
              </a:rPr>
              <a:t>to help solve the recession. banks offer </a:t>
            </a:r>
            <a:r>
              <a:rPr lang="en-US" altLang="zh-CN" sz="2200" dirty="0" smtClean="0">
                <a:latin typeface="Helvetica" pitchFamily="34" charset="0"/>
                <a:ea typeface="Cambria Math" panose="02040503050406030204" pitchFamily="18" charset="0"/>
                <a:cs typeface="Arial" panose="020B0604020202020204" pitchFamily="34" charset="0"/>
              </a:rPr>
              <a:t>higher</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 interest rates </a:t>
            </a:r>
            <a:r>
              <a:rPr kumimoji="1" lang="en-US" altLang="zh-CN" sz="2200" dirty="0" smtClean="0">
                <a:latin typeface="Helvetica"/>
              </a:rPr>
              <a:t>to encourage us to save and also send us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credit card </a:t>
            </a:r>
            <a:r>
              <a:rPr kumimoji="1" lang="en-US" altLang="zh-CN" sz="2200" dirty="0" smtClean="0">
                <a:latin typeface="Helvetica"/>
              </a:rPr>
              <a:t>offers</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 </a:t>
            </a:r>
            <a:r>
              <a:rPr kumimoji="1" lang="en-US" altLang="zh-CN" sz="2200" dirty="0" smtClean="0">
                <a:latin typeface="Helvetica"/>
              </a:rPr>
              <a:t>so we can spend more. Anyway, many of the skills you need as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a successful student </a:t>
            </a:r>
            <a:r>
              <a:rPr kumimoji="1" lang="en-US" altLang="zh-CN" sz="2200" dirty="0" smtClean="0">
                <a:latin typeface="Helvetica"/>
              </a:rPr>
              <a:t>can be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applied</a:t>
            </a:r>
            <a:r>
              <a:rPr kumimoji="1" lang="en-US" altLang="zh-CN" sz="2200" dirty="0" smtClean="0">
                <a:latin typeface="Helvetica"/>
              </a:rPr>
              <a:t> to your finances</a:t>
            </a:r>
            <a:r>
              <a:rPr kumimoji="1" lang="en-US" altLang="zh-CN" sz="2200" dirty="0" smtClean="0">
                <a:latin typeface="Helvetica"/>
                <a:ea typeface="宋体" panose="02010600030101010101" pitchFamily="2" charset="-122"/>
              </a:rPr>
              <a:t>.</a:t>
            </a:r>
            <a:r>
              <a:rPr kumimoji="1" lang="en-US" altLang="zh-CN" sz="2200" dirty="0" smtClean="0">
                <a:solidFill>
                  <a:srgbClr val="0070C0"/>
                </a:solidFill>
                <a:latin typeface="Helvetica"/>
                <a:ea typeface="宋体" panose="02010600030101010101" pitchFamily="2" charset="-122"/>
              </a:rPr>
              <a:t> </a:t>
            </a:r>
            <a:r>
              <a:rPr kumimoji="1" lang="en-US" altLang="zh-CN" sz="2200" dirty="0" smtClean="0">
                <a:latin typeface="Helvetica"/>
              </a:rPr>
              <a:t>You could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seek help </a:t>
            </a:r>
            <a:r>
              <a:rPr kumimoji="1" lang="en-US" altLang="zh-CN" sz="2200" dirty="0" smtClean="0">
                <a:latin typeface="Helvetica"/>
              </a:rPr>
              <a:t>from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financial literacy classes</a:t>
            </a:r>
            <a:r>
              <a:rPr kumimoji="1" lang="en-US" altLang="zh-CN" sz="2200" dirty="0" smtClean="0">
                <a:latin typeface="Helvetica"/>
              </a:rPr>
              <a:t> or school’s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financial aid </a:t>
            </a:r>
            <a:r>
              <a:rPr lang="en-US" altLang="zh-CN" sz="2200" dirty="0" smtClean="0">
                <a:latin typeface="Helvetica" pitchFamily="34" charset="0"/>
                <a:ea typeface="Cambria Math" panose="02040503050406030204" pitchFamily="18" charset="0"/>
                <a:cs typeface="Arial" panose="020B0604020202020204" pitchFamily="34" charset="0"/>
              </a:rPr>
              <a:t>office</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 </a:t>
            </a:r>
            <a:r>
              <a:rPr kumimoji="1" lang="en-US" altLang="zh-CN" sz="2200" dirty="0" smtClean="0">
                <a:latin typeface="Helvetica"/>
              </a:rPr>
              <a:t>before your financial problems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get out of control</a:t>
            </a:r>
            <a:r>
              <a:rPr kumimoji="1" lang="en-US" altLang="zh-CN" sz="2200" dirty="0" smtClean="0">
                <a:latin typeface="Helvetica"/>
              </a:rPr>
              <a:t>. As you learn to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balance</a:t>
            </a:r>
            <a:r>
              <a:rPr kumimoji="1" lang="en-US" altLang="zh-CN" sz="2200" dirty="0" smtClean="0">
                <a:latin typeface="Helvetica"/>
              </a:rPr>
              <a:t> spending and saving, you will have a </a:t>
            </a:r>
            <a:r>
              <a:rPr lang="en-US" altLang="zh-CN" sz="2200" dirty="0" smtClean="0">
                <a:solidFill>
                  <a:srgbClr val="FF6600"/>
                </a:solidFill>
                <a:latin typeface="Helvetica" pitchFamily="34" charset="0"/>
                <a:ea typeface="Cambria Math" panose="02040503050406030204" pitchFamily="18" charset="0"/>
                <a:cs typeface="Arial" panose="020B0604020202020204" pitchFamily="34" charset="0"/>
              </a:rPr>
              <a:t>successful and productive</a:t>
            </a:r>
            <a:r>
              <a:rPr kumimoji="1" lang="en-US" altLang="zh-CN" sz="2200" dirty="0" smtClean="0">
                <a:latin typeface="Helvetica"/>
              </a:rPr>
              <a:t> life.</a:t>
            </a:r>
            <a:endParaRPr kumimoji="1" lang="en-US" altLang="zh-CN" sz="2200" dirty="0" smtClean="0">
              <a:solidFill>
                <a:srgbClr val="FFC000"/>
              </a:solidFill>
              <a:latin typeface="Helvetica"/>
              <a:ea typeface="宋体" panose="02010600030101010101" pitchFamily="2" charset="-122"/>
            </a:endParaRPr>
          </a:p>
        </p:txBody>
      </p:sp>
      <p:pic>
        <p:nvPicPr>
          <p:cNvPr id="11" name="Picture 4">
            <a:hlinkClick r:id="rId2" action="ppaction://hlinksldjump"/>
          </p:cNvPr>
          <p:cNvPicPr>
            <a:picLocks noChangeAspect="1" noChangeArrowheads="1"/>
          </p:cNvPicPr>
          <p:nvPr/>
        </p:nvPicPr>
        <p:blipFill>
          <a:blip r:embed="rId3" cstate="print">
            <a:clrChange>
              <a:clrFrom>
                <a:srgbClr val="FDFEF6"/>
              </a:clrFrom>
              <a:clrTo>
                <a:srgbClr val="FDFEF6">
                  <a:alpha val="0"/>
                </a:srgbClr>
              </a:clrTo>
            </a:clrChange>
          </a:blip>
          <a:srcRect/>
          <a:stretch>
            <a:fillRect/>
          </a:stretch>
        </p:blipFill>
        <p:spPr bwMode="auto">
          <a:xfrm>
            <a:off x="8572528" y="6181725"/>
            <a:ext cx="434975" cy="458788"/>
          </a:xfrm>
          <a:prstGeom prst="rect">
            <a:avLst/>
          </a:prstGeom>
          <a:noFill/>
          <a:ln w="9525">
            <a:noFill/>
            <a:miter lim="800000"/>
            <a:headEnd/>
            <a:tailEnd/>
          </a:ln>
        </p:spPr>
      </p:pic>
      <p:pic>
        <p:nvPicPr>
          <p:cNvPr id="9" name="Picture 2" descr="H:\2015年修改\图片21.jpg"/>
          <p:cNvPicPr>
            <a:picLocks noChangeAspect="1" noChangeArrowheads="1"/>
          </p:cNvPicPr>
          <p:nvPr/>
        </p:nvPicPr>
        <p:blipFill>
          <a:blip r:embed="rId4"/>
          <a:srcRect/>
          <a:stretch>
            <a:fillRect/>
          </a:stretch>
        </p:blipFill>
        <p:spPr bwMode="auto">
          <a:xfrm>
            <a:off x="0" y="-24"/>
            <a:ext cx="4949825" cy="1163637"/>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0"/>
            <a:ext cx="9144028" cy="6639957"/>
            <a:chOff x="0" y="0"/>
            <a:chExt cx="9144028" cy="6639957"/>
          </a:xfrm>
        </p:grpSpPr>
        <p:pic>
          <p:nvPicPr>
            <p:cNvPr id="2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00000">
              <a:off x="3610218" y="4179542"/>
              <a:ext cx="5512187" cy="160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697837" y="3625650"/>
              <a:ext cx="1863921" cy="400110"/>
            </a:xfrm>
            <a:prstGeom prst="rect">
              <a:avLst/>
            </a:prstGeom>
            <a:noFill/>
          </p:spPr>
          <p:txBody>
            <a:bodyPr wrap="square" rtlCol="0">
              <a:spAutoFit/>
            </a:bodyPr>
            <a:lstStyle/>
            <a:p>
              <a:r>
                <a:rPr lang="en-US" altLang="zh-CN" sz="2000" dirty="0">
                  <a:ln w="18415" cmpd="sng">
                    <a:solidFill>
                      <a:srgbClr val="FFFFFF"/>
                    </a:solidFill>
                    <a:prstDash val="solid"/>
                  </a:ln>
                  <a:solidFill>
                    <a:schemeClr val="bg1"/>
                  </a:solidFill>
                  <a:latin typeface="+mj-lt"/>
                </a:rPr>
                <a:t>Thematic study</a:t>
              </a:r>
              <a:endParaRPr lang="en-US" altLang="zh-CN" sz="2000" dirty="0">
                <a:ln w="18415" cmpd="sng">
                  <a:solidFill>
                    <a:srgbClr val="FFFFFF"/>
                  </a:solidFill>
                  <a:prstDash val="solid"/>
                </a:ln>
                <a:solidFill>
                  <a:schemeClr val="bg1"/>
                </a:solidFill>
                <a:latin typeface="+mj-lt"/>
              </a:endParaRPr>
            </a:p>
          </p:txBody>
        </p:sp>
        <p:sp>
          <p:nvSpPr>
            <p:cNvPr id="14" name="Rectangle 10"/>
            <p:cNvSpPr/>
            <p:nvPr/>
          </p:nvSpPr>
          <p:spPr>
            <a:xfrm>
              <a:off x="0" y="0"/>
              <a:ext cx="9144000" cy="92867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5" name="TextBox 14"/>
            <p:cNvSpPr txBox="1"/>
            <p:nvPr/>
          </p:nvSpPr>
          <p:spPr>
            <a:xfrm>
              <a:off x="1095356" y="149346"/>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A</a:t>
              </a:r>
              <a:endParaRPr lang="en-US" altLang="zh-CN" sz="4000" b="1" i="1" dirty="0">
                <a:latin typeface="Helvetica" pitchFamily="34" charset="0"/>
                <a:ea typeface="Arial Unicode MS" pitchFamily="34" charset="-122"/>
                <a:cs typeface="Helvetica Neue"/>
              </a:endParaRPr>
            </a:p>
          </p:txBody>
        </p:sp>
        <p:sp>
          <p:nvSpPr>
            <p:cNvPr id="18" name="Isosceles Triangle 15"/>
            <p:cNvSpPr/>
            <p:nvPr/>
          </p:nvSpPr>
          <p:spPr>
            <a:xfrm flipV="1">
              <a:off x="1593319" y="526518"/>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160553" y="357166"/>
              <a:ext cx="1111202" cy="400110"/>
            </a:xfrm>
            <a:prstGeom prst="rect">
              <a:avLst/>
            </a:prstGeom>
            <a:noFill/>
          </p:spPr>
          <p:txBody>
            <a:bodyPr wrap="none" rtlCol="0">
              <a:spAutoFit/>
            </a:bodyPr>
            <a:lstStyle/>
            <a:p>
              <a:r>
                <a:rPr lang="en-US" sz="2000" b="1" i="1" dirty="0" smtClean="0">
                  <a:latin typeface="Helvetica" pitchFamily="34" charset="0"/>
                  <a:cs typeface="Helvetica Neue"/>
                </a:rPr>
                <a:t>Section</a:t>
              </a:r>
              <a:endParaRPr lang="en-US" sz="2000" b="1" i="1" dirty="0">
                <a:latin typeface="Helvetica" pitchFamily="34" charset="0"/>
                <a:cs typeface="Helvetica Neue"/>
              </a:endParaRPr>
            </a:p>
          </p:txBody>
        </p:sp>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6446" y="1340768"/>
              <a:ext cx="3200400" cy="628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22"/>
            <p:cNvSpPr>
              <a:spLocks noChangeArrowheads="1"/>
            </p:cNvSpPr>
            <p:nvPr/>
          </p:nvSpPr>
          <p:spPr bwMode="auto">
            <a:xfrm>
              <a:off x="5769955" y="1412301"/>
              <a:ext cx="3365120" cy="461665"/>
            </a:xfrm>
            <a:prstGeom prst="rect">
              <a:avLst/>
            </a:prstGeom>
            <a:noFill/>
            <a:ln w="9525">
              <a:noFill/>
              <a:miter lim="800000"/>
            </a:ln>
          </p:spPr>
          <p:txBody>
            <a:bodyPr wrap="square">
              <a:spAutoFit/>
            </a:bodyPr>
            <a:lstStyle/>
            <a:p>
              <a:pPr eaLnBrk="0" hangingPunct="0"/>
              <a:r>
                <a:rPr lang="en-US" altLang="zh-CN" sz="2400" dirty="0" smtClean="0">
                  <a:solidFill>
                    <a:srgbClr val="000000"/>
                  </a:solidFill>
                  <a:latin typeface="Helvetica" pitchFamily="34" charset="0"/>
                </a:rPr>
                <a:t>   Summary</a:t>
              </a:r>
              <a:endParaRPr lang="zh-CN" altLang="en-US" sz="2400" b="1" dirty="0">
                <a:solidFill>
                  <a:srgbClr val="FFFF00"/>
                </a:solidFill>
                <a:effectLst>
                  <a:outerShdw blurRad="38100" dist="38100" dir="2700000" algn="tl">
                    <a:srgbClr val="000000"/>
                  </a:outerShdw>
                </a:effectLst>
                <a:latin typeface="Helvetica" pitchFamily="34" charset="0"/>
                <a:ea typeface="宋体" panose="02010600030101010101" pitchFamily="2" charset="-122"/>
                <a:cs typeface="Times New Roman" panose="02020603050405020304" pitchFamily="18" charset="0"/>
              </a:endParaRPr>
            </a:p>
          </p:txBody>
        </p:sp>
        <p:pic>
          <p:nvPicPr>
            <p:cNvPr id="1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00000">
              <a:off x="3610219" y="2303598"/>
              <a:ext cx="5533809" cy="183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a:hlinkClick r:id="rId3" action="ppaction://hlinksldjump"/>
            </p:cNvPr>
            <p:cNvSpPr txBox="1"/>
            <p:nvPr/>
          </p:nvSpPr>
          <p:spPr>
            <a:xfrm>
              <a:off x="4714876" y="2802435"/>
              <a:ext cx="3380385" cy="769441"/>
            </a:xfrm>
            <a:prstGeom prst="rect">
              <a:avLst/>
            </a:prstGeom>
            <a:noFill/>
          </p:spPr>
          <p:txBody>
            <a:bodyPr wrap="square" rtlCol="0">
              <a:spAutoFit/>
            </a:bodyPr>
            <a:lstStyle/>
            <a:p>
              <a:pPr algn="ct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Revision of </a:t>
              </a:r>
              <a:endPar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a:p>
              <a:pPr algn="ct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the </a:t>
              </a: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Useful Expressions</a:t>
              </a:r>
              <a:endPar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pic>
          <p:nvPicPr>
            <p:cNvPr id="22" name="Picture 4">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a:hlinkClick r:id="rId6" action="ppaction://hlinksldjump"/>
            </p:cNvPr>
            <p:cNvSpPr txBox="1"/>
            <p:nvPr/>
          </p:nvSpPr>
          <p:spPr>
            <a:xfrm>
              <a:off x="4406325" y="4516947"/>
              <a:ext cx="3380385" cy="769441"/>
            </a:xfrm>
            <a:prstGeom prst="rect">
              <a:avLst/>
            </a:prstGeom>
            <a:noFill/>
          </p:spPr>
          <p:txBody>
            <a:bodyPr wrap="square" rtlCol="0">
              <a:spAutoFit/>
            </a:bodyPr>
            <a:lstStyle/>
            <a:p>
              <a:pPr algn="ct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Revision of </a:t>
              </a:r>
              <a:endPar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a:p>
              <a:pPr algn="ct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the Functional Patterns</a:t>
              </a:r>
              <a:endPar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grpSp>
      <p:sp>
        <p:nvSpPr>
          <p:cNvPr id="27" name="TextBox 26"/>
          <p:cNvSpPr txBox="1"/>
          <p:nvPr/>
        </p:nvSpPr>
        <p:spPr>
          <a:xfrm>
            <a:off x="1807275" y="-24"/>
            <a:ext cx="562224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 </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pic>
        <p:nvPicPr>
          <p:cNvPr id="25" name="图片 24" descr="coffee_and_book.jpg"/>
          <p:cNvPicPr>
            <a:picLocks noChangeAspect="1"/>
          </p:cNvPicPr>
          <p:nvPr/>
        </p:nvPicPr>
        <p:blipFill>
          <a:blip r:embed="rId7"/>
          <a:srcRect l="16786" r="20492" b="22765"/>
          <a:stretch>
            <a:fillRect/>
          </a:stretch>
        </p:blipFill>
        <p:spPr>
          <a:xfrm>
            <a:off x="214282" y="2428868"/>
            <a:ext cx="3644325" cy="285752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55576" y="1285860"/>
          <a:ext cx="7704857" cy="5088289"/>
        </p:xfrm>
        <a:graphic>
          <a:graphicData uri="http://schemas.openxmlformats.org/drawingml/2006/table">
            <a:tbl>
              <a:tblPr firstRow="1" bandRow="1">
                <a:tableStyleId>{22838BEF-8BB2-4498-84A7-C5851F593DF1}</a:tableStyleId>
              </a:tblPr>
              <a:tblGrid>
                <a:gridCol w="3102044"/>
                <a:gridCol w="4602813"/>
              </a:tblGrid>
              <a:tr h="498433">
                <a:tc>
                  <a:txBody>
                    <a:bodyPr/>
                    <a:lstStyle/>
                    <a:p>
                      <a:r>
                        <a:rPr lang="en-US" altLang="zh-CN" sz="2200" b="0" dirty="0" smtClean="0">
                          <a:latin typeface="华文楷体" pitchFamily="2" charset="-122"/>
                          <a:ea typeface="华文楷体" pitchFamily="2" charset="-122"/>
                        </a:rPr>
                        <a:t>1. </a:t>
                      </a:r>
                      <a:r>
                        <a:rPr lang="zh-CN" altLang="en-US" sz="2200" b="0" dirty="0" smtClean="0">
                          <a:latin typeface="华文楷体" pitchFamily="2" charset="-122"/>
                          <a:ea typeface="华文楷体" pitchFamily="2" charset="-122"/>
                        </a:rPr>
                        <a:t>提供较高的利率</a:t>
                      </a:r>
                      <a:endParaRPr lang="zh-CN" altLang="en-US" sz="2200" b="0" dirty="0">
                        <a:latin typeface="华文楷体" pitchFamily="2" charset="-122"/>
                        <a:ea typeface="华文楷体" pitchFamily="2" charset="-122"/>
                      </a:endParaRPr>
                    </a:p>
                  </a:txBody>
                  <a:tcPr anchor="ctr"/>
                </a:tc>
                <a:tc>
                  <a:txBody>
                    <a:bodyPr/>
                    <a:lstStyle/>
                    <a:p>
                      <a:endParaRPr lang="zh-CN" altLang="en-US" sz="2000" b="0" dirty="0">
                        <a:latin typeface="华文楷体" pitchFamily="2" charset="-122"/>
                        <a:ea typeface="华文楷体" pitchFamily="2" charset="-122"/>
                      </a:endParaRPr>
                    </a:p>
                  </a:txBody>
                  <a:tcPr anchor="ctr"/>
                </a:tc>
              </a:tr>
              <a:tr h="430261">
                <a:tc>
                  <a:txBody>
                    <a:bodyPr/>
                    <a:lstStyle/>
                    <a:p>
                      <a:r>
                        <a:rPr lang="en-US" altLang="zh-CN" sz="2200" dirty="0" smtClean="0">
                          <a:latin typeface="华文楷体" pitchFamily="2" charset="-122"/>
                          <a:ea typeface="华文楷体" pitchFamily="2" charset="-122"/>
                        </a:rPr>
                        <a:t>2. </a:t>
                      </a:r>
                      <a:r>
                        <a:rPr lang="zh-CN" altLang="en-US" sz="2200" dirty="0" smtClean="0">
                          <a:latin typeface="华文楷体" pitchFamily="2" charset="-122"/>
                          <a:ea typeface="华文楷体" pitchFamily="2" charset="-122"/>
                        </a:rPr>
                        <a:t>支付信用卡账单</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3. </a:t>
                      </a:r>
                      <a:r>
                        <a:rPr lang="zh-CN" altLang="en-US" sz="2200" dirty="0" smtClean="0">
                          <a:latin typeface="华文楷体" pitchFamily="2" charset="-122"/>
                          <a:ea typeface="华文楷体" pitchFamily="2" charset="-122"/>
                        </a:rPr>
                        <a:t>彼此相左的信息</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4. </a:t>
                      </a:r>
                      <a:r>
                        <a:rPr lang="zh-CN" altLang="en-US" sz="2200" dirty="0" smtClean="0">
                          <a:latin typeface="华文楷体" pitchFamily="2" charset="-122"/>
                          <a:ea typeface="华文楷体" pitchFamily="2" charset="-122"/>
                        </a:rPr>
                        <a:t>传统价值观</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5. </a:t>
                      </a:r>
                      <a:r>
                        <a:rPr lang="zh-CN" altLang="en-US" sz="2200" dirty="0" smtClean="0">
                          <a:latin typeface="华文楷体" pitchFamily="2" charset="-122"/>
                          <a:ea typeface="华文楷体" pitchFamily="2" charset="-122"/>
                        </a:rPr>
                        <a:t>美国价值观的核心</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6. </a:t>
                      </a:r>
                      <a:r>
                        <a:rPr lang="zh-CN" altLang="en-US" sz="2200" dirty="0" smtClean="0">
                          <a:latin typeface="华文楷体" pitchFamily="2" charset="-122"/>
                          <a:ea typeface="华文楷体" pitchFamily="2" charset="-122"/>
                        </a:rPr>
                        <a:t>广告浸入日常生活</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670564">
                <a:tc>
                  <a:txBody>
                    <a:bodyPr/>
                    <a:lstStyle/>
                    <a:p>
                      <a:r>
                        <a:rPr lang="en-US" altLang="zh-CN" sz="2200" dirty="0" smtClean="0">
                          <a:latin typeface="华文楷体" pitchFamily="2" charset="-122"/>
                          <a:ea typeface="华文楷体" pitchFamily="2" charset="-122"/>
                        </a:rPr>
                        <a:t>7. </a:t>
                      </a:r>
                      <a:r>
                        <a:rPr lang="zh-CN" altLang="en-US" sz="2200" dirty="0" smtClean="0">
                          <a:latin typeface="华文楷体" pitchFamily="2" charset="-122"/>
                          <a:ea typeface="华文楷体" pitchFamily="2" charset="-122"/>
                        </a:rPr>
                        <a:t>据计算</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8. </a:t>
                      </a:r>
                      <a:r>
                        <a:rPr lang="zh-CN" altLang="en-US" sz="2200" dirty="0" smtClean="0">
                          <a:latin typeface="华文楷体" pitchFamily="2" charset="-122"/>
                          <a:ea typeface="华文楷体" pitchFamily="2" charset="-122"/>
                        </a:rPr>
                        <a:t>尽最大努力</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9. </a:t>
                      </a:r>
                      <a:r>
                        <a:rPr lang="zh-CN" altLang="en-US" sz="2200" dirty="0" smtClean="0">
                          <a:latin typeface="华文楷体" pitchFamily="2" charset="-122"/>
                          <a:ea typeface="华文楷体" pitchFamily="2" charset="-122"/>
                        </a:rPr>
                        <a:t>凝聚在我们的意识里</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dirty="0" smtClean="0">
                          <a:latin typeface="华文楷体" pitchFamily="2" charset="-122"/>
                          <a:ea typeface="华文楷体" pitchFamily="2" charset="-122"/>
                        </a:rPr>
                        <a:t>10. </a:t>
                      </a:r>
                      <a:r>
                        <a:rPr lang="zh-CN" altLang="en-US" sz="2200" dirty="0" smtClean="0">
                          <a:latin typeface="华文楷体" pitchFamily="2" charset="-122"/>
                          <a:ea typeface="华文楷体" pitchFamily="2" charset="-122"/>
                        </a:rPr>
                        <a:t>满足你的愿望</a:t>
                      </a:r>
                      <a:endParaRPr lang="zh-CN" altLang="en-US" sz="2200" dirty="0">
                        <a:latin typeface="华文楷体" pitchFamily="2" charset="-122"/>
                        <a:ea typeface="华文楷体" pitchFamily="2" charset="-122"/>
                      </a:endParaRPr>
                    </a:p>
                  </a:txBody>
                  <a:tcPr anchor="ctr"/>
                </a:tc>
                <a:tc>
                  <a:txBody>
                    <a:bodyPr/>
                    <a:lstStyle/>
                    <a:p>
                      <a:endParaRPr lang="zh-CN" altLang="en-US" sz="2000" dirty="0">
                        <a:latin typeface="华文楷体" pitchFamily="2" charset="-122"/>
                        <a:ea typeface="华文楷体" pitchFamily="2" charset="-122"/>
                      </a:endParaRPr>
                    </a:p>
                  </a:txBody>
                  <a:tcPr anchor="ctr"/>
                </a:tc>
              </a:tr>
            </a:tbl>
          </a:graphicData>
        </a:graphic>
      </p:graphicFrame>
      <p:sp>
        <p:nvSpPr>
          <p:cNvPr id="6" name="TextBox 5"/>
          <p:cNvSpPr txBox="1"/>
          <p:nvPr/>
        </p:nvSpPr>
        <p:spPr>
          <a:xfrm>
            <a:off x="3890298" y="1364352"/>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offer higher interest rates</a:t>
            </a:r>
            <a:endParaRPr lang="zh-CN" altLang="en-US" sz="2200" dirty="0">
              <a:latin typeface="Helvetica" pitchFamily="34" charset="0"/>
              <a:ea typeface="Cambria Math" panose="02040503050406030204" pitchFamily="18" charset="0"/>
              <a:cs typeface="Arial" panose="020B0604020202020204" pitchFamily="34" charset="0"/>
            </a:endParaRPr>
          </a:p>
        </p:txBody>
      </p:sp>
      <p:sp>
        <p:nvSpPr>
          <p:cNvPr id="7" name="TextBox 6"/>
          <p:cNvSpPr txBox="1"/>
          <p:nvPr/>
        </p:nvSpPr>
        <p:spPr>
          <a:xfrm>
            <a:off x="3890298" y="1746224"/>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pay  credit card bill</a:t>
            </a:r>
            <a:endParaRPr lang="zh-CN" altLang="en-US" sz="2200" dirty="0">
              <a:latin typeface="Helvetica" pitchFamily="34" charset="0"/>
              <a:ea typeface="Cambria Math" panose="02040503050406030204" pitchFamily="18" charset="0"/>
              <a:cs typeface="Arial" panose="020B0604020202020204" pitchFamily="34" charset="0"/>
            </a:endParaRPr>
          </a:p>
        </p:txBody>
      </p:sp>
      <p:sp>
        <p:nvSpPr>
          <p:cNvPr id="8" name="TextBox 7"/>
          <p:cNvSpPr txBox="1"/>
          <p:nvPr/>
        </p:nvSpPr>
        <p:spPr>
          <a:xfrm>
            <a:off x="3890298" y="2214554"/>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messages at odds with each other</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9" name="TextBox 8"/>
          <p:cNvSpPr txBox="1"/>
          <p:nvPr/>
        </p:nvSpPr>
        <p:spPr>
          <a:xfrm>
            <a:off x="3890298" y="2714620"/>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traditional values</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10" name="TextBox 9"/>
          <p:cNvSpPr txBox="1"/>
          <p:nvPr/>
        </p:nvSpPr>
        <p:spPr>
          <a:xfrm>
            <a:off x="3890298" y="3286124"/>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core American values</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11" name="TextBox 10"/>
          <p:cNvSpPr txBox="1"/>
          <p:nvPr/>
        </p:nvSpPr>
        <p:spPr>
          <a:xfrm>
            <a:off x="3890298" y="3786190"/>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advertisements invade daily lives</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12" name="TextBox 11"/>
          <p:cNvSpPr txBox="1"/>
          <p:nvPr/>
        </p:nvSpPr>
        <p:spPr>
          <a:xfrm>
            <a:off x="3929058" y="4357694"/>
            <a:ext cx="4824536" cy="430887"/>
          </a:xfrm>
          <a:prstGeom prst="rect">
            <a:avLst/>
          </a:prstGeom>
          <a:noFill/>
        </p:spPr>
        <p:txBody>
          <a:bodyPr wrap="square" rtlCol="0">
            <a:spAutoFit/>
          </a:bodyPr>
          <a:lstStyle/>
          <a:p>
            <a:r>
              <a:rPr lang="en-US" altLang="zh-CN" sz="2200" dirty="0" smtClean="0">
                <a:latin typeface="Helvetica" pitchFamily="34" charset="0"/>
                <a:ea typeface="Cambria Math" panose="02040503050406030204" pitchFamily="18" charset="0"/>
                <a:cs typeface="Arial" panose="020B0604020202020204" pitchFamily="34" charset="0"/>
              </a:rPr>
              <a:t>it’s been calculated that</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13" name="TextBox 12"/>
          <p:cNvSpPr txBox="1"/>
          <p:nvPr/>
        </p:nvSpPr>
        <p:spPr>
          <a:xfrm>
            <a:off x="3929058" y="5024003"/>
            <a:ext cx="4824536" cy="308931"/>
          </a:xfrm>
          <a:prstGeom prst="rect">
            <a:avLst/>
          </a:prstGeom>
          <a:noFill/>
        </p:spPr>
        <p:txBody>
          <a:bodyPr wrap="square" rtlCol="0">
            <a:spAutoFit/>
          </a:bodyPr>
          <a:lstStyle/>
          <a:p>
            <a:pPr indent="-186055">
              <a:lnSpc>
                <a:spcPct val="60000"/>
              </a:lnSpc>
              <a:spcBef>
                <a:spcPct val="50000"/>
              </a:spcBef>
              <a:defRPr/>
            </a:pPr>
            <a:r>
              <a:rPr lang="en-US" altLang="zh-CN" sz="2200" dirty="0" smtClean="0">
                <a:latin typeface="Helvetica" pitchFamily="34" charset="0"/>
                <a:ea typeface="Cambria Math" panose="02040503050406030204" pitchFamily="18" charset="0"/>
                <a:cs typeface="Arial" panose="020B0604020202020204" pitchFamily="34" charset="0"/>
              </a:rPr>
              <a:t>do one’s utmost</a:t>
            </a:r>
            <a:endParaRPr lang="en-US" altLang="zh-CN" sz="2200" dirty="0">
              <a:latin typeface="Helvetica" pitchFamily="34" charset="0"/>
              <a:ea typeface="Cambria Math" panose="02040503050406030204" pitchFamily="18" charset="0"/>
              <a:cs typeface="Arial" panose="020B0604020202020204" pitchFamily="34" charset="0"/>
            </a:endParaRPr>
          </a:p>
        </p:txBody>
      </p:sp>
      <p:sp>
        <p:nvSpPr>
          <p:cNvPr id="14" name="TextBox 13"/>
          <p:cNvSpPr txBox="1"/>
          <p:nvPr/>
        </p:nvSpPr>
        <p:spPr>
          <a:xfrm>
            <a:off x="3890298" y="5549025"/>
            <a:ext cx="4824536" cy="308867"/>
          </a:xfrm>
          <a:prstGeom prst="rect">
            <a:avLst/>
          </a:prstGeom>
          <a:noFill/>
        </p:spPr>
        <p:txBody>
          <a:bodyPr wrap="square" rtlCol="0">
            <a:spAutoFit/>
          </a:bodyPr>
          <a:lstStyle>
            <a:defPPr>
              <a:defRPr lang="zh-CN"/>
            </a:defPPr>
            <a:lvl1pPr indent="-186055">
              <a:lnSpc>
                <a:spcPct val="60000"/>
              </a:lnSpc>
              <a:spcBef>
                <a:spcPct val="50000"/>
              </a:spcBef>
              <a:defRPr sz="2000">
                <a:latin typeface="Helvetica" pitchFamily="34" charset="0"/>
                <a:ea typeface="Cambria Math" panose="02040503050406030204" pitchFamily="18" charset="0"/>
                <a:cs typeface="Arial" panose="020B0604020202020204" pitchFamily="34" charset="0"/>
              </a:defRPr>
            </a:lvl1pPr>
          </a:lstStyle>
          <a:p>
            <a:r>
              <a:rPr lang="en-US" altLang="zh-CN" sz="2200" dirty="0" smtClean="0"/>
              <a:t>cement into our consciousness</a:t>
            </a:r>
            <a:endParaRPr lang="en-US" altLang="zh-CN" sz="2200" dirty="0"/>
          </a:p>
        </p:txBody>
      </p:sp>
      <p:sp>
        <p:nvSpPr>
          <p:cNvPr id="15" name="TextBox 14"/>
          <p:cNvSpPr txBox="1"/>
          <p:nvPr/>
        </p:nvSpPr>
        <p:spPr>
          <a:xfrm>
            <a:off x="3890868" y="6027291"/>
            <a:ext cx="4824536" cy="308867"/>
          </a:xfrm>
          <a:prstGeom prst="rect">
            <a:avLst/>
          </a:prstGeom>
          <a:noFill/>
        </p:spPr>
        <p:txBody>
          <a:bodyPr wrap="square" rtlCol="0">
            <a:spAutoFit/>
          </a:bodyPr>
          <a:lstStyle>
            <a:defPPr>
              <a:defRPr lang="zh-CN"/>
            </a:defPPr>
            <a:lvl1pPr indent="-186055">
              <a:lnSpc>
                <a:spcPct val="60000"/>
              </a:lnSpc>
              <a:spcBef>
                <a:spcPct val="50000"/>
              </a:spcBef>
              <a:defRPr sz="2000">
                <a:latin typeface="Helvetica" pitchFamily="34" charset="0"/>
                <a:ea typeface="Cambria Math" panose="02040503050406030204" pitchFamily="18" charset="0"/>
                <a:cs typeface="Arial" panose="020B0604020202020204" pitchFamily="34" charset="0"/>
              </a:defRPr>
            </a:lvl1pPr>
          </a:lstStyle>
          <a:p>
            <a:r>
              <a:rPr lang="en-US" altLang="zh-CN" sz="2200" dirty="0" smtClean="0"/>
              <a:t>satisfy your desires</a:t>
            </a:r>
            <a:endParaRPr lang="en-US" altLang="zh-CN" sz="2200" dirty="0"/>
          </a:p>
        </p:txBody>
      </p:sp>
      <p:pic>
        <p:nvPicPr>
          <p:cNvPr id="68610" name="Picture 2" descr="H:\2015年修改\图片22.jpg"/>
          <p:cNvPicPr>
            <a:picLocks noChangeAspect="1" noChangeArrowheads="1"/>
          </p:cNvPicPr>
          <p:nvPr/>
        </p:nvPicPr>
        <p:blipFill>
          <a:blip r:embed="rId1"/>
          <a:srcRect r="5201"/>
          <a:stretch>
            <a:fillRect/>
          </a:stretch>
        </p:blipFill>
        <p:spPr bwMode="auto">
          <a:xfrm>
            <a:off x="0" y="0"/>
            <a:ext cx="9144000" cy="1279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00034" y="1290759"/>
          <a:ext cx="8286808" cy="4995761"/>
        </p:xfrm>
        <a:graphic>
          <a:graphicData uri="http://schemas.openxmlformats.org/drawingml/2006/table">
            <a:tbl>
              <a:tblPr firstRow="1" bandRow="1">
                <a:tableStyleId>{22838BEF-8BB2-4498-84A7-C5851F593DF1}</a:tableStyleId>
              </a:tblPr>
              <a:tblGrid>
                <a:gridCol w="3020425"/>
                <a:gridCol w="5266383"/>
              </a:tblGrid>
              <a:tr h="498433">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lang="en-US" altLang="zh-CN" sz="2200" kern="1200" dirty="0" smtClean="0">
                          <a:solidFill>
                            <a:schemeClr val="dk1"/>
                          </a:solidFill>
                          <a:latin typeface="华文楷体" pitchFamily="2" charset="-122"/>
                          <a:ea typeface="华文楷体" pitchFamily="2" charset="-122"/>
                          <a:cs typeface="+mn-cs"/>
                        </a:rPr>
                        <a:t> </a:t>
                      </a:r>
                      <a:r>
                        <a:rPr lang="en-US" altLang="zh-CN" sz="2200" b="0" kern="1200" dirty="0" smtClean="0">
                          <a:solidFill>
                            <a:schemeClr val="dk1"/>
                          </a:solidFill>
                          <a:latin typeface="华文楷体" pitchFamily="2" charset="-122"/>
                          <a:ea typeface="华文楷体" pitchFamily="2" charset="-122"/>
                          <a:cs typeface="+mn-cs"/>
                        </a:rPr>
                        <a:t>11. </a:t>
                      </a:r>
                      <a:r>
                        <a:rPr lang="zh-CN" altLang="en-US" sz="2200" b="0" kern="1200" dirty="0" smtClean="0">
                          <a:solidFill>
                            <a:schemeClr val="dk1"/>
                          </a:solidFill>
                          <a:latin typeface="华文楷体" pitchFamily="2" charset="-122"/>
                          <a:ea typeface="华文楷体" pitchFamily="2" charset="-122"/>
                          <a:cs typeface="+mn-cs"/>
                        </a:rPr>
                        <a:t>延迟</a:t>
                      </a:r>
                      <a:endParaRPr lang="zh-CN" altLang="en-US" sz="2200" b="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b="0" dirty="0">
                        <a:latin typeface="华文楷体" pitchFamily="2" charset="-122"/>
                        <a:ea typeface="华文楷体" pitchFamily="2" charset="-122"/>
                      </a:endParaRPr>
                    </a:p>
                  </a:txBody>
                  <a:tcPr anchor="ctr"/>
                </a:tc>
              </a:tr>
              <a:tr h="501699">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defRPr/>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12. </a:t>
                      </a:r>
                      <a:r>
                        <a:rPr lang="zh-CN" altLang="en-US" sz="2200" kern="1200" dirty="0" smtClean="0">
                          <a:solidFill>
                            <a:schemeClr val="dk1"/>
                          </a:solidFill>
                          <a:latin typeface="华文楷体" pitchFamily="2" charset="-122"/>
                          <a:ea typeface="华文楷体" pitchFamily="2" charset="-122"/>
                          <a:cs typeface="+mn-cs"/>
                        </a:rPr>
                        <a:t>全新的滑雪装备</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13. </a:t>
                      </a:r>
                      <a:r>
                        <a:rPr lang="zh-CN" altLang="en-US" sz="2200" kern="1200" dirty="0" smtClean="0">
                          <a:solidFill>
                            <a:schemeClr val="dk1"/>
                          </a:solidFill>
                          <a:latin typeface="华文楷体" pitchFamily="2" charset="-122"/>
                          <a:ea typeface="华文楷体" pitchFamily="2" charset="-122"/>
                          <a:cs typeface="+mn-cs"/>
                        </a:rPr>
                        <a:t>矛盾但很明确的信息</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14. </a:t>
                      </a:r>
                      <a:r>
                        <a:rPr lang="zh-CN" altLang="en-US" sz="2200" kern="1200" dirty="0" smtClean="0">
                          <a:solidFill>
                            <a:schemeClr val="dk1"/>
                          </a:solidFill>
                          <a:latin typeface="华文楷体" pitchFamily="2" charset="-122"/>
                          <a:ea typeface="华文楷体" pitchFamily="2" charset="-122"/>
                          <a:cs typeface="+mn-cs"/>
                        </a:rPr>
                        <a:t>满足我们的物质欲望</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15. </a:t>
                      </a:r>
                      <a:r>
                        <a:rPr lang="zh-CN" altLang="en-US" sz="2200" kern="1200" dirty="0" smtClean="0">
                          <a:solidFill>
                            <a:schemeClr val="dk1"/>
                          </a:solidFill>
                          <a:latin typeface="华文楷体" pitchFamily="2" charset="-122"/>
                          <a:ea typeface="华文楷体" pitchFamily="2" charset="-122"/>
                          <a:cs typeface="+mn-cs"/>
                        </a:rPr>
                        <a:t>掂量自己的生活</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16. </a:t>
                      </a:r>
                      <a:r>
                        <a:rPr lang="zh-CN" altLang="en-US" sz="2200" kern="1200" dirty="0" smtClean="0">
                          <a:solidFill>
                            <a:schemeClr val="dk1"/>
                          </a:solidFill>
                          <a:latin typeface="华文楷体" pitchFamily="2" charset="-122"/>
                          <a:ea typeface="华文楷体" pitchFamily="2" charset="-122"/>
                          <a:cs typeface="+mn-cs"/>
                        </a:rPr>
                        <a:t>教育中一个关键因素</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506598">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17.</a:t>
                      </a:r>
                      <a:r>
                        <a:rPr lang="zh-CN" altLang="en-US" sz="2200" kern="1200" dirty="0" smtClean="0">
                          <a:solidFill>
                            <a:schemeClr val="dk1"/>
                          </a:solidFill>
                          <a:latin typeface="华文楷体" pitchFamily="2" charset="-122"/>
                          <a:ea typeface="华文楷体" pitchFamily="2" charset="-122"/>
                          <a:cs typeface="+mn-cs"/>
                        </a:rPr>
                        <a:t>专注首要目标</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defRPr/>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18. </a:t>
                      </a:r>
                      <a:r>
                        <a:rPr lang="zh-CN" altLang="en-US" sz="2200" kern="1200" dirty="0" smtClean="0">
                          <a:solidFill>
                            <a:schemeClr val="dk1"/>
                          </a:solidFill>
                          <a:latin typeface="华文楷体" pitchFamily="2" charset="-122"/>
                          <a:ea typeface="华文楷体" pitchFamily="2" charset="-122"/>
                          <a:cs typeface="+mn-cs"/>
                        </a:rPr>
                        <a:t>金融扫盲班</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zh-CN" altLang="en-US" sz="2200" kern="1200" dirty="0" smtClean="0">
                          <a:solidFill>
                            <a:schemeClr val="dk1"/>
                          </a:solidFill>
                          <a:latin typeface="华文楷体" pitchFamily="2" charset="-122"/>
                          <a:ea typeface="华文楷体" pitchFamily="2" charset="-122"/>
                          <a:cs typeface="+mn-cs"/>
                        </a:rPr>
                        <a:t> </a:t>
                      </a:r>
                      <a:r>
                        <a:rPr lang="en-US" altLang="zh-CN" sz="2200" kern="1200" dirty="0" smtClean="0">
                          <a:solidFill>
                            <a:schemeClr val="dk1"/>
                          </a:solidFill>
                          <a:latin typeface="华文楷体" pitchFamily="2" charset="-122"/>
                          <a:ea typeface="华文楷体" pitchFamily="2" charset="-122"/>
                          <a:cs typeface="+mn-cs"/>
                        </a:rPr>
                        <a:t>19. </a:t>
                      </a:r>
                      <a:r>
                        <a:rPr lang="zh-CN" altLang="en-US" sz="2200" kern="1200" dirty="0" smtClean="0">
                          <a:solidFill>
                            <a:schemeClr val="dk1"/>
                          </a:solidFill>
                          <a:latin typeface="华文楷体" pitchFamily="2" charset="-122"/>
                          <a:ea typeface="华文楷体" pitchFamily="2" charset="-122"/>
                          <a:cs typeface="+mn-cs"/>
                        </a:rPr>
                        <a:t>建立一个预算方案</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anose="05000000000000000000" pitchFamily="2" charset="2"/>
                        <a:buNone/>
                      </a:pPr>
                      <a:r>
                        <a:rPr lang="en-US" altLang="zh-CN" sz="2200" kern="1200" dirty="0" smtClean="0">
                          <a:solidFill>
                            <a:schemeClr val="dk1"/>
                          </a:solidFill>
                          <a:latin typeface="华文楷体" pitchFamily="2" charset="-122"/>
                          <a:ea typeface="华文楷体" pitchFamily="2" charset="-122"/>
                          <a:cs typeface="+mn-cs"/>
                        </a:rPr>
                        <a:t> 20. </a:t>
                      </a:r>
                      <a:r>
                        <a:rPr lang="zh-CN" altLang="en-US" sz="2200" kern="1200" dirty="0" smtClean="0">
                          <a:solidFill>
                            <a:schemeClr val="dk1"/>
                          </a:solidFill>
                          <a:latin typeface="华文楷体" pitchFamily="2" charset="-122"/>
                          <a:ea typeface="华文楷体" pitchFamily="2" charset="-122"/>
                          <a:cs typeface="+mn-cs"/>
                        </a:rPr>
                        <a:t>平衡支出和储蓄</a:t>
                      </a:r>
                      <a:endParaRPr lang="zh-CN" altLang="en-US" sz="2200"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bl>
          </a:graphicData>
        </a:graphic>
      </p:graphicFrame>
      <p:sp>
        <p:nvSpPr>
          <p:cNvPr id="6" name="TextBox 5"/>
          <p:cNvSpPr txBox="1"/>
          <p:nvPr/>
        </p:nvSpPr>
        <p:spPr>
          <a:xfrm>
            <a:off x="3571868" y="1285860"/>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put off</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7" name="TextBox 6"/>
          <p:cNvSpPr txBox="1"/>
          <p:nvPr/>
        </p:nvSpPr>
        <p:spPr>
          <a:xfrm>
            <a:off x="3605116" y="1824327"/>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new ski equipment</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8" name="TextBox 7"/>
          <p:cNvSpPr txBox="1"/>
          <p:nvPr/>
        </p:nvSpPr>
        <p:spPr>
          <a:xfrm>
            <a:off x="3605148" y="2285992"/>
            <a:ext cx="5610322"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contradictory but explicit messages</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9" name="TextBox 8"/>
          <p:cNvSpPr txBox="1"/>
          <p:nvPr/>
        </p:nvSpPr>
        <p:spPr>
          <a:xfrm>
            <a:off x="3605116" y="4824723"/>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financial literacy class</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10" name="TextBox 9"/>
          <p:cNvSpPr txBox="1"/>
          <p:nvPr/>
        </p:nvSpPr>
        <p:spPr>
          <a:xfrm>
            <a:off x="3605116" y="2824459"/>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satisfy our material appetite</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11" name="TextBox 10"/>
          <p:cNvSpPr txBox="1"/>
          <p:nvPr/>
        </p:nvSpPr>
        <p:spPr>
          <a:xfrm>
            <a:off x="3605116" y="3324525"/>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take stock of your life</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12" name="TextBox 11"/>
          <p:cNvSpPr txBox="1"/>
          <p:nvPr/>
        </p:nvSpPr>
        <p:spPr>
          <a:xfrm>
            <a:off x="3605116" y="3824591"/>
            <a:ext cx="4824536" cy="461665"/>
          </a:xfrm>
          <a:prstGeom prst="rect">
            <a:avLst/>
          </a:prstGeom>
          <a:noFill/>
        </p:spPr>
        <p:txBody>
          <a:bodyPr wrap="square" rtlCol="0">
            <a:spAutoFit/>
          </a:bodyPr>
          <a:lstStyle/>
          <a:p>
            <a:r>
              <a:rPr lang="en-US" altLang="zh-CN" sz="2400" dirty="0" smtClean="0">
                <a:latin typeface="Helvetica" pitchFamily="34" charset="0"/>
                <a:ea typeface="Cambria Math" panose="02040503050406030204" pitchFamily="18" charset="0"/>
                <a:cs typeface="Arial" panose="020B0604020202020204" pitchFamily="34" charset="0"/>
              </a:rPr>
              <a:t>a key ingredient of education</a:t>
            </a:r>
            <a:endParaRPr lang="en-US" altLang="zh-CN" sz="2400" dirty="0">
              <a:latin typeface="Helvetica" pitchFamily="34" charset="0"/>
              <a:ea typeface="Cambria Math" panose="02040503050406030204" pitchFamily="18" charset="0"/>
              <a:cs typeface="Arial" panose="020B0604020202020204" pitchFamily="34" charset="0"/>
            </a:endParaRPr>
          </a:p>
        </p:txBody>
      </p:sp>
      <p:sp>
        <p:nvSpPr>
          <p:cNvPr id="13" name="TextBox 12"/>
          <p:cNvSpPr txBox="1"/>
          <p:nvPr/>
        </p:nvSpPr>
        <p:spPr>
          <a:xfrm>
            <a:off x="3605116" y="4400952"/>
            <a:ext cx="4824536" cy="313932"/>
          </a:xfrm>
          <a:prstGeom prst="rect">
            <a:avLst/>
          </a:prstGeom>
          <a:noFill/>
        </p:spPr>
        <p:txBody>
          <a:bodyPr wrap="square" rtlCol="0">
            <a:spAutoFit/>
          </a:bodyPr>
          <a:lstStyle/>
          <a:p>
            <a:pPr indent="-186055">
              <a:lnSpc>
                <a:spcPct val="60000"/>
              </a:lnSpc>
              <a:spcBef>
                <a:spcPct val="50000"/>
              </a:spcBef>
              <a:defRPr/>
            </a:pPr>
            <a:r>
              <a:rPr lang="en-US" altLang="zh-CN" sz="2400" dirty="0" smtClean="0">
                <a:latin typeface="Helvetica" pitchFamily="34" charset="0"/>
                <a:ea typeface="Cambria Math" panose="02040503050406030204" pitchFamily="18" charset="0"/>
                <a:cs typeface="Arial" panose="020B0604020202020204" pitchFamily="34" charset="0"/>
              </a:rPr>
              <a:t>focus on prime objective</a:t>
            </a:r>
            <a:endParaRPr lang="en-US" altLang="zh-CN" sz="2400" dirty="0" smtClean="0">
              <a:latin typeface="Helvetica" pitchFamily="34" charset="0"/>
              <a:ea typeface="Cambria Math" panose="02040503050406030204" pitchFamily="18" charset="0"/>
              <a:cs typeface="Arial" panose="020B0604020202020204" pitchFamily="34" charset="0"/>
            </a:endParaRPr>
          </a:p>
        </p:txBody>
      </p:sp>
      <p:sp>
        <p:nvSpPr>
          <p:cNvPr id="14" name="TextBox 13"/>
          <p:cNvSpPr txBox="1"/>
          <p:nvPr/>
        </p:nvSpPr>
        <p:spPr>
          <a:xfrm>
            <a:off x="3605116" y="5401084"/>
            <a:ext cx="4824536" cy="313932"/>
          </a:xfrm>
          <a:prstGeom prst="rect">
            <a:avLst/>
          </a:prstGeom>
          <a:noFill/>
        </p:spPr>
        <p:txBody>
          <a:bodyPr wrap="square" rtlCol="0">
            <a:spAutoFit/>
          </a:bodyPr>
          <a:lstStyle>
            <a:defPPr>
              <a:defRPr lang="zh-CN"/>
            </a:defPPr>
            <a:lvl1pPr indent="-186055">
              <a:lnSpc>
                <a:spcPct val="60000"/>
              </a:lnSpc>
              <a:spcBef>
                <a:spcPct val="50000"/>
              </a:spcBef>
              <a:defRPr sz="2000">
                <a:latin typeface="Helvetica" pitchFamily="34" charset="0"/>
                <a:ea typeface="Cambria Math" panose="02040503050406030204" pitchFamily="18" charset="0"/>
                <a:cs typeface="Arial" panose="020B0604020202020204" pitchFamily="34" charset="0"/>
              </a:defRPr>
            </a:lvl1pPr>
          </a:lstStyle>
          <a:p>
            <a:r>
              <a:rPr lang="en-US" altLang="zh-CN" sz="2400" dirty="0" smtClean="0"/>
              <a:t>set up a budget</a:t>
            </a:r>
            <a:endParaRPr lang="en-US" altLang="zh-CN" sz="2400" dirty="0"/>
          </a:p>
        </p:txBody>
      </p:sp>
      <p:sp>
        <p:nvSpPr>
          <p:cNvPr id="15" name="TextBox 14"/>
          <p:cNvSpPr txBox="1"/>
          <p:nvPr/>
        </p:nvSpPr>
        <p:spPr>
          <a:xfrm>
            <a:off x="3605116" y="5901150"/>
            <a:ext cx="4824536" cy="313932"/>
          </a:xfrm>
          <a:prstGeom prst="rect">
            <a:avLst/>
          </a:prstGeom>
          <a:noFill/>
        </p:spPr>
        <p:txBody>
          <a:bodyPr wrap="square" rtlCol="0">
            <a:spAutoFit/>
          </a:bodyPr>
          <a:lstStyle>
            <a:defPPr>
              <a:defRPr lang="zh-CN"/>
            </a:defPPr>
            <a:lvl1pPr indent="-186055">
              <a:lnSpc>
                <a:spcPct val="60000"/>
              </a:lnSpc>
              <a:spcBef>
                <a:spcPct val="50000"/>
              </a:spcBef>
              <a:defRPr sz="2000">
                <a:latin typeface="Helvetica" pitchFamily="34" charset="0"/>
                <a:ea typeface="Cambria Math" panose="02040503050406030204" pitchFamily="18" charset="0"/>
                <a:cs typeface="Arial" panose="020B0604020202020204" pitchFamily="34" charset="0"/>
              </a:defRPr>
            </a:lvl1pPr>
          </a:lstStyle>
          <a:p>
            <a:r>
              <a:rPr lang="en-US" altLang="zh-CN" sz="2400" dirty="0" smtClean="0"/>
              <a:t>balance spending and saving</a:t>
            </a:r>
            <a:endParaRPr lang="en-US" altLang="zh-CN" sz="2400" dirty="0"/>
          </a:p>
        </p:txBody>
      </p:sp>
      <p:pic>
        <p:nvPicPr>
          <p:cNvPr id="21" name="Picture 2" descr="H:\2015年修改\图片22.jpg"/>
          <p:cNvPicPr>
            <a:picLocks noChangeAspect="1" noChangeArrowheads="1"/>
          </p:cNvPicPr>
          <p:nvPr/>
        </p:nvPicPr>
        <p:blipFill>
          <a:blip r:embed="rId1">
            <a:clrChange>
              <a:clrFrom>
                <a:srgbClr val="FBFBFB"/>
              </a:clrFrom>
              <a:clrTo>
                <a:srgbClr val="FBFBFB">
                  <a:alpha val="0"/>
                </a:srgbClr>
              </a:clrTo>
            </a:clrChange>
          </a:blip>
          <a:srcRect r="5201"/>
          <a:stretch>
            <a:fillRect/>
          </a:stretch>
        </p:blipFill>
        <p:spPr bwMode="auto">
          <a:xfrm>
            <a:off x="0" y="0"/>
            <a:ext cx="9144000" cy="1279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nvGraphicFramePr>
        <p:xfrm>
          <a:off x="250491" y="1738199"/>
          <a:ext cx="8679194" cy="4285192"/>
        </p:xfrm>
        <a:graphic>
          <a:graphicData uri="http://schemas.openxmlformats.org/drawingml/2006/table">
            <a:tbl>
              <a:tblPr firstRow="1" bandRow="1">
                <a:tableStyleId>{5C22544A-7EE6-4342-B048-85BDC9FD1C3A}</a:tableStyleId>
              </a:tblPr>
              <a:tblGrid>
                <a:gridCol w="3938458"/>
                <a:gridCol w="4740736"/>
              </a:tblGrid>
              <a:tr h="6906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effectLst>
                            <a:outerShdw blurRad="38100" dist="38100" dir="2700000" algn="tl">
                              <a:srgbClr val="000000">
                                <a:alpha val="43137"/>
                              </a:srgbClr>
                            </a:outerShdw>
                          </a:effectLst>
                        </a:rPr>
                        <a:t>        Functions &amp; Usages</a:t>
                      </a:r>
                      <a:endParaRPr lang="zh-CN" altLang="en-US" sz="2800" dirty="0" smtClean="0">
                        <a:solidFill>
                          <a:srgbClr val="FFFF00"/>
                        </a:solidFill>
                        <a:effectLst>
                          <a:outerShdw blurRad="38100" dist="38100" dir="2700000" algn="tl">
                            <a:srgbClr val="000000">
                              <a:alpha val="43137"/>
                            </a:srgbClr>
                          </a:outerShdw>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effectLst>
                            <a:outerShdw blurRad="38100" dist="38100" dir="2700000" algn="tl">
                              <a:srgbClr val="000000">
                                <a:alpha val="43137"/>
                              </a:srgbClr>
                            </a:outerShdw>
                          </a:effectLst>
                        </a:rPr>
                        <a:t>            Sentence</a:t>
                      </a:r>
                      <a:r>
                        <a:rPr lang="en-US" altLang="zh-CN" sz="2800" baseline="0" dirty="0" smtClean="0">
                          <a:effectLst>
                            <a:outerShdw blurRad="38100" dist="38100" dir="2700000" algn="tl">
                              <a:srgbClr val="000000">
                                <a:alpha val="43137"/>
                              </a:srgbClr>
                            </a:outerShdw>
                          </a:effectLst>
                        </a:rPr>
                        <a:t> Patterns</a:t>
                      </a:r>
                      <a:endParaRPr lang="zh-CN" altLang="en-US" sz="2800" dirty="0" smtClean="0">
                        <a:solidFill>
                          <a:srgbClr val="FFFF00"/>
                        </a:solidFill>
                        <a:effectLst>
                          <a:outerShdw blurRad="38100" dist="38100" dir="2700000" algn="tl">
                            <a:srgbClr val="000000">
                              <a:alpha val="43137"/>
                            </a:srgbClr>
                          </a:outerShdw>
                        </a:effectLst>
                      </a:endParaRPr>
                    </a:p>
                  </a:txBody>
                  <a:tcPr/>
                </a:tc>
              </a:tr>
              <a:tr h="1143008">
                <a:tc>
                  <a:txBody>
                    <a:bodyPr/>
                    <a:lstStyle/>
                    <a:p>
                      <a:pPr marL="457200" marR="0" indent="-457200" algn="l" defTabSz="914400" rtl="0" eaLnBrk="1" fontAlgn="auto" latinLnBrk="0" hangingPunct="1">
                        <a:lnSpc>
                          <a:spcPct val="100000"/>
                        </a:lnSpc>
                        <a:spcBef>
                          <a:spcPts val="0"/>
                        </a:spcBef>
                        <a:spcAft>
                          <a:spcPts val="0"/>
                        </a:spcAft>
                        <a:buClrTx/>
                        <a:buSzTx/>
                        <a:buFontTx/>
                        <a:buNone/>
                        <a:defRPr/>
                      </a:pPr>
                      <a:r>
                        <a:rPr kumimoji="1" lang="zh-CN" altLang="en-US" sz="2800" b="1" dirty="0" smtClean="0">
                          <a:solidFill>
                            <a:srgbClr val="000000"/>
                          </a:solidFill>
                          <a:latin typeface="华文楷体" pitchFamily="2" charset="-122"/>
                          <a:ea typeface="华文楷体" pitchFamily="2" charset="-122"/>
                        </a:rPr>
                        <a:t>用于列举“人们熟知的</a:t>
                      </a:r>
                      <a:endParaRPr kumimoji="1" lang="en-US" altLang="zh-CN" sz="2800" b="1" dirty="0" smtClean="0">
                        <a:solidFill>
                          <a:srgbClr val="000000"/>
                        </a:solidFill>
                        <a:latin typeface="华文楷体" pitchFamily="2" charset="-122"/>
                        <a:ea typeface="华文楷体" pitchFamily="2" charset="-122"/>
                      </a:endParaRPr>
                    </a:p>
                    <a:p>
                      <a:pPr marL="457200" marR="0" indent="-457200" algn="l" defTabSz="914400" rtl="0" eaLnBrk="1" fontAlgn="auto" latinLnBrk="0" hangingPunct="1">
                        <a:lnSpc>
                          <a:spcPct val="100000"/>
                        </a:lnSpc>
                        <a:spcBef>
                          <a:spcPts val="0"/>
                        </a:spcBef>
                        <a:spcAft>
                          <a:spcPts val="0"/>
                        </a:spcAft>
                        <a:buClrTx/>
                        <a:buSzTx/>
                        <a:buFontTx/>
                        <a:buNone/>
                        <a:defRPr/>
                      </a:pPr>
                      <a:r>
                        <a:rPr kumimoji="1" lang="zh-CN" altLang="en-US" sz="2800" b="1" dirty="0" smtClean="0">
                          <a:solidFill>
                            <a:srgbClr val="000000"/>
                          </a:solidFill>
                          <a:latin typeface="华文楷体" pitchFamily="2" charset="-122"/>
                          <a:ea typeface="华文楷体" pitchFamily="2" charset="-122"/>
                        </a:rPr>
                        <a:t>事例”。</a:t>
                      </a:r>
                      <a:endParaRPr kumimoji="1" lang="zh-CN" altLang="en-US" sz="2800" b="1" dirty="0" smtClean="0">
                        <a:solidFill>
                          <a:srgbClr val="000000"/>
                        </a:solidFill>
                        <a:latin typeface="华文楷体" pitchFamily="2" charset="-122"/>
                        <a:ea typeface="华文楷体" pitchFamily="2" charset="-122"/>
                      </a:endParaRPr>
                    </a:p>
                  </a:txBody>
                  <a:tcPr anchor="ctr" anchorCtr="1"/>
                </a:tc>
                <a:tc>
                  <a:txBody>
                    <a:bodyPr/>
                    <a:lstStyle/>
                    <a:p>
                      <a:pPr algn="l">
                        <a:lnSpc>
                          <a:spcPct val="100000"/>
                        </a:lnSpc>
                        <a:spcBef>
                          <a:spcPct val="50000"/>
                        </a:spcBef>
                        <a:defRPr/>
                      </a:pPr>
                      <a:endParaRPr kumimoji="1" lang="en-US" altLang="zh-CN" sz="2800" b="1" dirty="0">
                        <a:solidFill>
                          <a:srgbClr val="000000"/>
                        </a:solidFill>
                        <a:latin typeface="华文楷体" pitchFamily="2" charset="-122"/>
                        <a:ea typeface="华文楷体" pitchFamily="2" charset="-122"/>
                      </a:endParaRPr>
                    </a:p>
                  </a:txBody>
                  <a:tcPr/>
                </a:tc>
              </a:tr>
              <a:tr h="108501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2800" b="1" kern="1200" dirty="0" smtClean="0">
                          <a:solidFill>
                            <a:srgbClr val="000000"/>
                          </a:solidFill>
                          <a:latin typeface="华文楷体" pitchFamily="2" charset="-122"/>
                          <a:ea typeface="华文楷体" pitchFamily="2" charset="-122"/>
                        </a:rPr>
                        <a:t> 用于引出“有说服力的     </a:t>
                      </a:r>
                      <a:endParaRPr kumimoji="1" lang="en-US" altLang="zh-CN" sz="2800" b="1" kern="1200" dirty="0" smtClean="0">
                        <a:solidFill>
                          <a:srgbClr val="000000"/>
                        </a:solidFill>
                        <a:latin typeface="华文楷体" pitchFamily="2" charset="-122"/>
                        <a:ea typeface="华文楷体"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2800" b="1" kern="1200" dirty="0" smtClean="0">
                          <a:solidFill>
                            <a:srgbClr val="000000"/>
                          </a:solidFill>
                          <a:latin typeface="华文楷体" pitchFamily="2" charset="-122"/>
                          <a:ea typeface="华文楷体" pitchFamily="2" charset="-122"/>
                        </a:rPr>
                        <a:t> </a:t>
                      </a:r>
                      <a:r>
                        <a:rPr kumimoji="1" lang="zh-CN" altLang="en-US" sz="2800" b="1" kern="1200" dirty="0" smtClean="0">
                          <a:solidFill>
                            <a:srgbClr val="000000"/>
                          </a:solidFill>
                          <a:latin typeface="华文楷体" pitchFamily="2" charset="-122"/>
                          <a:ea typeface="华文楷体" pitchFamily="2" charset="-122"/>
                        </a:rPr>
                        <a:t>数据”。 </a:t>
                      </a:r>
                      <a:endParaRPr kumimoji="1" lang="zh-CN" altLang="en-US" sz="2800" b="1" kern="1200" dirty="0" smtClean="0">
                        <a:solidFill>
                          <a:srgbClr val="000000"/>
                        </a:solidFill>
                        <a:latin typeface="华文楷体" pitchFamily="2" charset="-122"/>
                        <a:ea typeface="华文楷体" pitchFamily="2" charset="-122"/>
                      </a:endParaRPr>
                    </a:p>
                  </a:txBody>
                  <a:tcPr anchor="ctr"/>
                </a:tc>
                <a:tc>
                  <a:txBody>
                    <a:bodyPr/>
                    <a:lstStyle/>
                    <a:p>
                      <a:pPr algn="l">
                        <a:lnSpc>
                          <a:spcPct val="100000"/>
                        </a:lnSpc>
                      </a:pPr>
                      <a:endParaRPr lang="zh-CN" altLang="en-US" sz="2800" dirty="0"/>
                    </a:p>
                  </a:txBody>
                  <a:tcPr/>
                </a:tc>
              </a:tr>
              <a:tr h="136649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2800" b="1" kern="1200" dirty="0" smtClean="0">
                          <a:solidFill>
                            <a:srgbClr val="000000"/>
                          </a:solidFill>
                          <a:latin typeface="华文楷体" pitchFamily="2" charset="-122"/>
                          <a:ea typeface="华文楷体" pitchFamily="2" charset="-122"/>
                        </a:rPr>
                        <a:t> 用于表达“某人学会某 </a:t>
                      </a:r>
                      <a:endParaRPr kumimoji="1" lang="en-US" altLang="zh-CN" sz="2800" b="1" kern="1200" dirty="0" smtClean="0">
                        <a:solidFill>
                          <a:srgbClr val="000000"/>
                        </a:solidFill>
                        <a:latin typeface="华文楷体" pitchFamily="2" charset="-122"/>
                        <a:ea typeface="华文楷体"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2800" b="1" kern="1200" dirty="0" smtClean="0">
                          <a:solidFill>
                            <a:srgbClr val="000000"/>
                          </a:solidFill>
                          <a:latin typeface="华文楷体" pitchFamily="2" charset="-122"/>
                          <a:ea typeface="华文楷体" pitchFamily="2" charset="-122"/>
                        </a:rPr>
                        <a:t> </a:t>
                      </a:r>
                      <a:r>
                        <a:rPr kumimoji="1" lang="zh-CN" altLang="en-US" sz="2800" b="1" kern="1200" dirty="0" smtClean="0">
                          <a:solidFill>
                            <a:srgbClr val="000000"/>
                          </a:solidFill>
                          <a:latin typeface="华文楷体" pitchFamily="2" charset="-122"/>
                          <a:ea typeface="华文楷体" pitchFamily="2" charset="-122"/>
                        </a:rPr>
                        <a:t>事就会有所收获”。</a:t>
                      </a:r>
                      <a:endParaRPr kumimoji="1" lang="zh-CN" altLang="en-US" sz="2800" b="1" kern="1200" dirty="0" smtClean="0">
                        <a:solidFill>
                          <a:srgbClr val="000000"/>
                        </a:solidFill>
                        <a:latin typeface="华文楷体" pitchFamily="2" charset="-122"/>
                        <a:ea typeface="华文楷体" pitchFamily="2" charset="-122"/>
                      </a:endParaRPr>
                    </a:p>
                  </a:txBody>
                  <a:tcPr anchor="ctr"/>
                </a:tc>
                <a:tc>
                  <a:txBody>
                    <a:bodyPr/>
                    <a:lstStyle/>
                    <a:p>
                      <a:pPr algn="l">
                        <a:lnSpc>
                          <a:spcPct val="100000"/>
                        </a:lnSpc>
                      </a:pPr>
                      <a:endParaRPr lang="zh-CN" altLang="en-US" sz="2800" dirty="0"/>
                    </a:p>
                  </a:txBody>
                  <a:tcPr/>
                </a:tc>
              </a:tr>
            </a:tbl>
          </a:graphicData>
        </a:graphic>
      </p:graphicFrame>
      <p:sp>
        <p:nvSpPr>
          <p:cNvPr id="13" name="矩形 12"/>
          <p:cNvSpPr>
            <a:spLocks noChangeArrowheads="1"/>
          </p:cNvSpPr>
          <p:nvPr/>
        </p:nvSpPr>
        <p:spPr bwMode="auto">
          <a:xfrm>
            <a:off x="4000496" y="2598003"/>
            <a:ext cx="4548190" cy="830997"/>
          </a:xfrm>
          <a:prstGeom prst="rect">
            <a:avLst/>
          </a:prstGeom>
          <a:noFill/>
          <a:ln w="9525">
            <a:noFill/>
            <a:miter lim="800000"/>
          </a:ln>
        </p:spPr>
        <p:txBody>
          <a:bodyPr wrap="square" anchor="ctr" anchorCtr="1">
            <a:spAutoFit/>
          </a:bodyPr>
          <a:lstStyle/>
          <a:p>
            <a:pPr marL="457200" indent="-457200"/>
            <a:r>
              <a:rPr kumimoji="1" lang="en-US" altLang="zh-CN" sz="2400" b="1" dirty="0" smtClean="0">
                <a:solidFill>
                  <a:schemeClr val="accent1">
                    <a:lumMod val="50000"/>
                  </a:schemeClr>
                </a:solidFill>
                <a:latin typeface="Helvetica"/>
              </a:rPr>
              <a:t> Here’s another familiar </a:t>
            </a:r>
            <a:endParaRPr kumimoji="1" lang="en-US" altLang="zh-CN" sz="2400" b="1" dirty="0" smtClean="0">
              <a:solidFill>
                <a:schemeClr val="accent1">
                  <a:lumMod val="50000"/>
                </a:schemeClr>
              </a:solidFill>
              <a:latin typeface="Helvetica"/>
            </a:endParaRPr>
          </a:p>
          <a:p>
            <a:pPr marL="457200" indent="-457200"/>
            <a:r>
              <a:rPr kumimoji="1" lang="en-US" altLang="zh-CN" sz="2400" b="1" dirty="0" smtClean="0">
                <a:solidFill>
                  <a:schemeClr val="accent1">
                    <a:lumMod val="50000"/>
                  </a:schemeClr>
                </a:solidFill>
                <a:latin typeface="Helvetica"/>
              </a:rPr>
              <a:t> example: …</a:t>
            </a:r>
            <a:endParaRPr kumimoji="1" lang="en-US" altLang="zh-CN" sz="2400" b="1" dirty="0" smtClean="0">
              <a:solidFill>
                <a:schemeClr val="accent1">
                  <a:lumMod val="50000"/>
                </a:schemeClr>
              </a:solidFill>
              <a:latin typeface="Helvetica"/>
            </a:endParaRPr>
          </a:p>
        </p:txBody>
      </p:sp>
      <p:sp>
        <p:nvSpPr>
          <p:cNvPr id="14" name="矩形 13"/>
          <p:cNvSpPr>
            <a:spLocks noChangeArrowheads="1"/>
          </p:cNvSpPr>
          <p:nvPr/>
        </p:nvSpPr>
        <p:spPr bwMode="auto">
          <a:xfrm>
            <a:off x="4214810" y="3786190"/>
            <a:ext cx="4643437" cy="461665"/>
          </a:xfrm>
          <a:prstGeom prst="rect">
            <a:avLst/>
          </a:prstGeom>
          <a:noFill/>
          <a:ln w="9525">
            <a:noFill/>
            <a:miter lim="800000"/>
          </a:ln>
        </p:spPr>
        <p:txBody>
          <a:bodyPr anchor="ctr" anchorCtr="1">
            <a:spAutoFit/>
          </a:bodyPr>
          <a:lstStyle/>
          <a:p>
            <a:r>
              <a:rPr kumimoji="1" lang="en-US" altLang="zh-CN" sz="2400" b="1" dirty="0" smtClean="0">
                <a:solidFill>
                  <a:schemeClr val="accent1">
                    <a:lumMod val="50000"/>
                  </a:schemeClr>
                </a:solidFill>
                <a:latin typeface="Helvetica"/>
              </a:rPr>
              <a:t>It’s been calculated that…</a:t>
            </a:r>
            <a:endParaRPr kumimoji="1" lang="en-US" altLang="zh-CN" sz="2400" b="1" dirty="0" smtClean="0">
              <a:solidFill>
                <a:schemeClr val="accent1">
                  <a:lumMod val="50000"/>
                </a:schemeClr>
              </a:solidFill>
              <a:latin typeface="Helvetica"/>
            </a:endParaRPr>
          </a:p>
        </p:txBody>
      </p:sp>
      <p:sp>
        <p:nvSpPr>
          <p:cNvPr id="15" name="矩形 14"/>
          <p:cNvSpPr>
            <a:spLocks noChangeArrowheads="1"/>
          </p:cNvSpPr>
          <p:nvPr/>
        </p:nvSpPr>
        <p:spPr bwMode="auto">
          <a:xfrm>
            <a:off x="4572033" y="4955457"/>
            <a:ext cx="4643437" cy="830997"/>
          </a:xfrm>
          <a:prstGeom prst="rect">
            <a:avLst/>
          </a:prstGeom>
          <a:noFill/>
          <a:ln w="9525">
            <a:noFill/>
            <a:miter lim="800000"/>
          </a:ln>
        </p:spPr>
        <p:txBody>
          <a:bodyPr anchor="ctr" anchorCtr="0">
            <a:spAutoFit/>
          </a:bodyPr>
          <a:lstStyle/>
          <a:p>
            <a:r>
              <a:rPr kumimoji="1" lang="en-US" altLang="zh-CN" sz="2400" b="1" dirty="0" smtClean="0">
                <a:solidFill>
                  <a:schemeClr val="accent1">
                    <a:lumMod val="50000"/>
                  </a:schemeClr>
                </a:solidFill>
                <a:latin typeface="Helvetica"/>
              </a:rPr>
              <a:t>As sb. learn to do </a:t>
            </a:r>
            <a:r>
              <a:rPr kumimoji="1" lang="en-US" altLang="zh-CN" sz="2400" b="1" dirty="0" err="1" smtClean="0">
                <a:solidFill>
                  <a:schemeClr val="accent1">
                    <a:lumMod val="50000"/>
                  </a:schemeClr>
                </a:solidFill>
                <a:latin typeface="Helvetica"/>
              </a:rPr>
              <a:t>sth</a:t>
            </a:r>
            <a:r>
              <a:rPr kumimoji="1" lang="en-US" altLang="zh-CN" sz="2400" b="1" dirty="0" smtClean="0">
                <a:solidFill>
                  <a:schemeClr val="accent1">
                    <a:lumMod val="50000"/>
                  </a:schemeClr>
                </a:solidFill>
                <a:latin typeface="Helvetica"/>
              </a:rPr>
              <a:t>., sb.  </a:t>
            </a:r>
            <a:endParaRPr kumimoji="1" lang="en-US" altLang="zh-CN" sz="2400" b="1" dirty="0" smtClean="0">
              <a:solidFill>
                <a:schemeClr val="accent1">
                  <a:lumMod val="50000"/>
                </a:schemeClr>
              </a:solidFill>
              <a:latin typeface="Helvetica"/>
            </a:endParaRPr>
          </a:p>
          <a:p>
            <a:r>
              <a:rPr kumimoji="1" lang="en-US" altLang="zh-CN" sz="2400" b="1" dirty="0" smtClean="0">
                <a:solidFill>
                  <a:schemeClr val="accent1">
                    <a:lumMod val="50000"/>
                  </a:schemeClr>
                </a:solidFill>
                <a:latin typeface="Helvetica"/>
              </a:rPr>
              <a:t>will do </a:t>
            </a:r>
            <a:r>
              <a:rPr kumimoji="1" lang="en-US" altLang="zh-CN" sz="2400" b="1" dirty="0" err="1" smtClean="0">
                <a:solidFill>
                  <a:schemeClr val="accent1">
                    <a:lumMod val="50000"/>
                  </a:schemeClr>
                </a:solidFill>
                <a:latin typeface="Helvetica"/>
              </a:rPr>
              <a:t>sth</a:t>
            </a:r>
            <a:r>
              <a:rPr kumimoji="1" lang="en-US" altLang="zh-CN" sz="2400" b="1" dirty="0" smtClean="0">
                <a:solidFill>
                  <a:schemeClr val="accent1">
                    <a:lumMod val="50000"/>
                  </a:schemeClr>
                </a:solidFill>
                <a:latin typeface="Helvetica"/>
              </a:rPr>
              <a:t>.</a:t>
            </a:r>
            <a:endParaRPr kumimoji="1" lang="en-US" altLang="zh-CN" sz="2400" b="1" dirty="0" smtClean="0">
              <a:solidFill>
                <a:schemeClr val="accent1">
                  <a:lumMod val="50000"/>
                </a:schemeClr>
              </a:solidFill>
              <a:latin typeface="Helvetica"/>
            </a:endParaRPr>
          </a:p>
        </p:txBody>
      </p:sp>
      <p:pic>
        <p:nvPicPr>
          <p:cNvPr id="18" name="Picture 4">
            <a:hlinkClick r:id="rId1" action="ppaction://hlinksldjump"/>
          </p:cNvPr>
          <p:cNvPicPr>
            <a:picLocks noChangeAspect="1" noChangeArrowheads="1"/>
          </p:cNvPicPr>
          <p:nvPr/>
        </p:nvPicPr>
        <p:blipFill>
          <a:blip r:embed="rId2"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9634" name="Picture 2" descr="H:\2015年修改\图片23.jpg"/>
          <p:cNvPicPr>
            <a:picLocks noChangeAspect="1" noChangeArrowheads="1"/>
          </p:cNvPicPr>
          <p:nvPr/>
        </p:nvPicPr>
        <p:blipFill>
          <a:blip r:embed="rId3"/>
          <a:srcRect r="3760"/>
          <a:stretch>
            <a:fillRect/>
          </a:stretch>
        </p:blipFill>
        <p:spPr bwMode="auto">
          <a:xfrm>
            <a:off x="0" y="0"/>
            <a:ext cx="9144000" cy="12795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mf700-00452559.tif"/>
          <p:cNvPicPr>
            <a:picLocks noChangeAspect="1"/>
          </p:cNvPicPr>
          <p:nvPr/>
        </p:nvPicPr>
        <p:blipFill>
          <a:blip r:embed="rId1" cstate="print"/>
          <a:stretch>
            <a:fillRect/>
          </a:stretch>
        </p:blipFill>
        <p:spPr>
          <a:xfrm>
            <a:off x="142844" y="1556793"/>
            <a:ext cx="2830393" cy="193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sps47-8285m.jpg"/>
          <p:cNvPicPr>
            <a:picLocks noChangeAspect="1"/>
          </p:cNvPicPr>
          <p:nvPr/>
        </p:nvPicPr>
        <p:blipFill>
          <a:blip r:embed="rId2" cstate="print"/>
          <a:srcRect t="34195"/>
          <a:stretch>
            <a:fillRect/>
          </a:stretch>
        </p:blipFill>
        <p:spPr>
          <a:xfrm>
            <a:off x="6429388" y="1564270"/>
            <a:ext cx="2559149" cy="1916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descr="Corbis-42-50540238.jpg"/>
          <p:cNvPicPr>
            <a:picLocks noChangeAspect="1"/>
          </p:cNvPicPr>
          <p:nvPr/>
        </p:nvPicPr>
        <p:blipFill>
          <a:blip r:embed="rId3" cstate="print"/>
          <a:stretch>
            <a:fillRect/>
          </a:stretch>
        </p:blipFill>
        <p:spPr>
          <a:xfrm>
            <a:off x="3286116" y="1564269"/>
            <a:ext cx="2873427" cy="1916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0" y="0"/>
            <a:ext cx="9144000" cy="857232"/>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3" name="Isosceles Triangle 15"/>
          <p:cNvSpPr/>
          <p:nvPr/>
        </p:nvSpPr>
        <p:spPr>
          <a:xfrm flipV="1">
            <a:off x="1593319" y="455080"/>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矩形 3"/>
          <p:cNvSpPr/>
          <p:nvPr/>
        </p:nvSpPr>
        <p:spPr>
          <a:xfrm>
            <a:off x="0" y="6309320"/>
            <a:ext cx="9144000" cy="548680"/>
          </a:xfrm>
          <a:prstGeom prst="rect">
            <a:avLst/>
          </a:prstGeom>
          <a:solidFill>
            <a:srgbClr val="99CC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60553" y="71414"/>
            <a:ext cx="7038422" cy="5381361"/>
            <a:chOff x="160553" y="71414"/>
            <a:chExt cx="7038422" cy="5381361"/>
          </a:xfrm>
        </p:grpSpPr>
        <p:sp>
          <p:nvSpPr>
            <p:cNvPr id="12" name="TextBox 11"/>
            <p:cNvSpPr txBox="1"/>
            <p:nvPr/>
          </p:nvSpPr>
          <p:spPr>
            <a:xfrm>
              <a:off x="1095356" y="71414"/>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A</a:t>
              </a:r>
              <a:endParaRPr lang="en-US" altLang="zh-CN" sz="4000" b="1" i="1" dirty="0">
                <a:latin typeface="Helvetica" pitchFamily="34" charset="0"/>
                <a:ea typeface="Arial Unicode MS" pitchFamily="34" charset="-122"/>
                <a:cs typeface="Helvetica Neue"/>
              </a:endParaRPr>
            </a:p>
          </p:txBody>
        </p:sp>
        <p:sp>
          <p:nvSpPr>
            <p:cNvPr id="14" name="TextBox 13"/>
            <p:cNvSpPr txBox="1"/>
            <p:nvPr/>
          </p:nvSpPr>
          <p:spPr>
            <a:xfrm>
              <a:off x="160553" y="285728"/>
              <a:ext cx="1111202" cy="400110"/>
            </a:xfrm>
            <a:prstGeom prst="rect">
              <a:avLst/>
            </a:prstGeom>
            <a:noFill/>
          </p:spPr>
          <p:txBody>
            <a:bodyPr wrap="none" rtlCol="0">
              <a:spAutoFit/>
            </a:bodyPr>
            <a:lstStyle/>
            <a:p>
              <a:r>
                <a:rPr lang="en-US" sz="2000" b="1" i="1" dirty="0" smtClean="0">
                  <a:latin typeface="Helvetica" pitchFamily="34" charset="0"/>
                  <a:cs typeface="Helvetica Neue"/>
                </a:rPr>
                <a:t>Section</a:t>
              </a:r>
              <a:endParaRPr lang="en-US" sz="2000" b="1" i="1" dirty="0">
                <a:latin typeface="Helvetica" pitchFamily="34" charset="0"/>
                <a:cs typeface="Helvetica Neue"/>
              </a:endParaRPr>
            </a:p>
          </p:txBody>
        </p:sp>
        <p:sp>
          <p:nvSpPr>
            <p:cNvPr id="16" name="Rectangle 6"/>
            <p:cNvSpPr>
              <a:spLocks noChangeArrowheads="1"/>
            </p:cNvSpPr>
            <p:nvPr/>
          </p:nvSpPr>
          <p:spPr bwMode="auto">
            <a:xfrm>
              <a:off x="3059832" y="4437112"/>
              <a:ext cx="4139143" cy="1015663"/>
            </a:xfrm>
            <a:prstGeom prst="rect">
              <a:avLst/>
            </a:prstGeom>
            <a:noFill/>
            <a:ln w="9525">
              <a:noFill/>
              <a:miter lim="800000"/>
            </a:ln>
          </p:spPr>
          <p:txBody>
            <a:bodyPr wrap="square">
              <a:spAutoFit/>
            </a:bodyPr>
            <a:lstStyle/>
            <a:p>
              <a:pPr eaLnBrk="0" hangingPunct="0"/>
              <a:r>
                <a:rPr lang="en-US" altLang="zh-CN" sz="6000" dirty="0" smtClean="0">
                  <a:solidFill>
                    <a:srgbClr val="FF6600"/>
                  </a:solidFill>
                  <a:effectLst>
                    <a:outerShdw blurRad="38100" dist="38100" dir="2700000" algn="tl">
                      <a:srgbClr val="000000">
                        <a:alpha val="43137"/>
                      </a:srgbClr>
                    </a:outerShdw>
                  </a:effectLst>
                  <a:latin typeface="Cooper Black" pitchFamily="18" charset="0"/>
                </a:rPr>
                <a:t>The end</a:t>
              </a:r>
              <a:endParaRPr lang="en-US" altLang="zh-CN" sz="6000" dirty="0">
                <a:solidFill>
                  <a:srgbClr val="FF6600"/>
                </a:solidFill>
                <a:effectLst>
                  <a:outerShdw blurRad="38100" dist="38100" dir="2700000" algn="tl">
                    <a:srgbClr val="000000">
                      <a:alpha val="43137"/>
                    </a:srgbClr>
                  </a:outerShdw>
                </a:effectLst>
                <a:latin typeface="Cooper Black" pitchFamily="18" charset="0"/>
              </a:endParaRPr>
            </a:p>
          </p:txBody>
        </p:sp>
      </p:grpSp>
      <p:sp>
        <p:nvSpPr>
          <p:cNvPr id="18" name="TextBox 17"/>
          <p:cNvSpPr txBox="1"/>
          <p:nvPr/>
        </p:nvSpPr>
        <p:spPr>
          <a:xfrm>
            <a:off x="1878713" y="-37579"/>
            <a:ext cx="562224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 </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57290" y="2285992"/>
            <a:ext cx="6529392" cy="35719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2579" name="TextBox 8"/>
          <p:cNvSpPr txBox="1">
            <a:spLocks noChangeArrowheads="1"/>
          </p:cNvSpPr>
          <p:nvPr/>
        </p:nvSpPr>
        <p:spPr bwMode="auto">
          <a:xfrm>
            <a:off x="1071538" y="1471602"/>
            <a:ext cx="8429684" cy="461665"/>
          </a:xfrm>
          <a:prstGeom prst="rect">
            <a:avLst/>
          </a:prstGeom>
          <a:noFill/>
          <a:ln w="9525">
            <a:noFill/>
            <a:miter lim="800000"/>
          </a:ln>
        </p:spPr>
        <p:txBody>
          <a:bodyPr wrap="square">
            <a:spAutoFit/>
          </a:bodyPr>
          <a:lstStyle/>
          <a:p>
            <a:pPr eaLnBrk="0" hangingPunct="0"/>
            <a:r>
              <a:rPr lang="en-US" altLang="zh-CN" sz="2400" dirty="0" smtClean="0">
                <a:latin typeface="Helvetica"/>
                <a:ea typeface="楷体_GB2312" pitchFamily="49" charset="-122"/>
              </a:rPr>
              <a:t>4. </a:t>
            </a:r>
            <a:r>
              <a:rPr lang="en-US" altLang="zh-CN" sz="2400" dirty="0" smtClean="0">
                <a:latin typeface="Helvetica"/>
                <a:ea typeface="楷体_GB2312" pitchFamily="49" charset="-122"/>
                <a:cs typeface="Arial" panose="020B0604020202020204" pitchFamily="34" charset="0"/>
              </a:rPr>
              <a:t>What costs most of your money as a college student?</a:t>
            </a:r>
            <a:endParaRPr lang="en-US" altLang="zh-CN" sz="2400" dirty="0">
              <a:latin typeface="Helvetica"/>
              <a:ea typeface="楷体_GB2312" pitchFamily="49" charset="-122"/>
              <a:cs typeface="Arial" panose="020B0604020202020204" pitchFamily="34" charset="0"/>
            </a:endParaRPr>
          </a:p>
        </p:txBody>
      </p:sp>
      <p:sp>
        <p:nvSpPr>
          <p:cNvPr id="10" name="TextBox 12"/>
          <p:cNvSpPr txBox="1">
            <a:spLocks noChangeArrowheads="1"/>
          </p:cNvSpPr>
          <p:nvPr/>
        </p:nvSpPr>
        <p:spPr bwMode="auto">
          <a:xfrm>
            <a:off x="1785918" y="2905463"/>
            <a:ext cx="5886450" cy="2308324"/>
          </a:xfrm>
          <a:prstGeom prst="rect">
            <a:avLst/>
          </a:prstGeom>
          <a:noFill/>
          <a:ln w="9525">
            <a:noFill/>
            <a:miter lim="800000"/>
          </a:ln>
        </p:spPr>
        <p:txBody>
          <a:bodyPr>
            <a:spAutoFit/>
          </a:bodyPr>
          <a:lstStyle/>
          <a:p>
            <a:pPr marL="342900" indent="-342900">
              <a:lnSpc>
                <a:spcPct val="150000"/>
              </a:lnSpc>
            </a:pPr>
            <a:r>
              <a:rPr lang="en-US" altLang="zh-CN" sz="2400" dirty="0" smtClean="0">
                <a:latin typeface="Helvetica"/>
                <a:ea typeface="楷体_GB2312" pitchFamily="49" charset="-122"/>
                <a:cs typeface="Arial" panose="020B0604020202020204" pitchFamily="34" charset="0"/>
              </a:rPr>
              <a:t>□ Food, clothing and other necessities</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Books</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Entertainments</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Other (specify) __________ </a:t>
            </a:r>
            <a:endParaRPr lang="zh-CN" altLang="en-US" sz="2400" dirty="0">
              <a:latin typeface="Helvetica"/>
              <a:ea typeface="楷体_GB2312" pitchFamily="49" charset="-122"/>
              <a:cs typeface="Arial" panose="020B0604020202020204" pitchFamily="34" charset="0"/>
            </a:endParaRPr>
          </a:p>
        </p:txBody>
      </p:sp>
      <p:pic>
        <p:nvPicPr>
          <p:cNvPr id="8"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pic>
        <p:nvPicPr>
          <p:cNvPr id="6" name="Picture 3" descr="H:\2015年修改\图片19.jpg"/>
          <p:cNvPicPr>
            <a:picLocks noChangeAspect="1" noChangeArrowheads="1"/>
          </p:cNvPicPr>
          <p:nvPr/>
        </p:nvPicPr>
        <p:blipFill>
          <a:blip r:embed="rId1"/>
          <a:srcRect/>
          <a:stretch>
            <a:fillRect/>
          </a:stretch>
        </p:blipFill>
        <p:spPr bwMode="auto">
          <a:xfrm>
            <a:off x="0" y="0"/>
            <a:ext cx="8736013" cy="1195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57290" y="2571744"/>
            <a:ext cx="6529392" cy="35719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2579" name="TextBox 8"/>
          <p:cNvSpPr txBox="1">
            <a:spLocks noChangeArrowheads="1"/>
          </p:cNvSpPr>
          <p:nvPr/>
        </p:nvSpPr>
        <p:spPr bwMode="auto">
          <a:xfrm>
            <a:off x="1071538" y="1357298"/>
            <a:ext cx="7634288" cy="830997"/>
          </a:xfrm>
          <a:prstGeom prst="rect">
            <a:avLst/>
          </a:prstGeom>
          <a:noFill/>
          <a:ln w="9525">
            <a:noFill/>
            <a:miter lim="800000"/>
          </a:ln>
        </p:spPr>
        <p:txBody>
          <a:bodyPr>
            <a:spAutoFit/>
          </a:bodyPr>
          <a:lstStyle/>
          <a:p>
            <a:pPr eaLnBrk="0" hangingPunct="0"/>
            <a:r>
              <a:rPr lang="en-US" altLang="zh-CN" sz="2400" dirty="0" smtClean="0">
                <a:latin typeface="Helvetica"/>
                <a:ea typeface="楷体_GB2312" pitchFamily="49" charset="-122"/>
              </a:rPr>
              <a:t>5. </a:t>
            </a:r>
            <a:r>
              <a:rPr lang="en-US" altLang="zh-CN" sz="2400" dirty="0" smtClean="0">
                <a:latin typeface="Helvetica"/>
                <a:ea typeface="楷体_GB2312" pitchFamily="49" charset="-122"/>
                <a:cs typeface="Arial" panose="020B0604020202020204" pitchFamily="34" charset="0"/>
              </a:rPr>
              <a:t>If you have extra money, do you prefer to save</a:t>
            </a:r>
            <a:endParaRPr lang="en-US" altLang="zh-CN" sz="2400" dirty="0" smtClean="0">
              <a:latin typeface="Helvetica"/>
              <a:ea typeface="楷体_GB2312" pitchFamily="49" charset="-122"/>
              <a:cs typeface="Arial" panose="020B0604020202020204" pitchFamily="34" charset="0"/>
            </a:endParaRPr>
          </a:p>
          <a:p>
            <a:pPr eaLnBrk="0" hangingPunct="0"/>
            <a:r>
              <a:rPr lang="en-US" altLang="zh-CN" sz="2400" dirty="0" smtClean="0">
                <a:latin typeface="Helvetica"/>
                <a:ea typeface="楷体_GB2312" pitchFamily="49" charset="-122"/>
                <a:cs typeface="Arial" panose="020B0604020202020204" pitchFamily="34" charset="0"/>
              </a:rPr>
              <a:t>    it or spend it immediately?</a:t>
            </a:r>
            <a:endParaRPr lang="en-US" altLang="zh-CN" sz="2400" dirty="0">
              <a:latin typeface="Helvetica"/>
              <a:ea typeface="楷体_GB2312" pitchFamily="49" charset="-122"/>
              <a:cs typeface="Arial" panose="020B0604020202020204" pitchFamily="34" charset="0"/>
            </a:endParaRPr>
          </a:p>
        </p:txBody>
      </p:sp>
      <p:sp>
        <p:nvSpPr>
          <p:cNvPr id="10" name="TextBox 12"/>
          <p:cNvSpPr txBox="1">
            <a:spLocks noChangeArrowheads="1"/>
          </p:cNvSpPr>
          <p:nvPr/>
        </p:nvSpPr>
        <p:spPr bwMode="auto">
          <a:xfrm>
            <a:off x="1785918" y="3389186"/>
            <a:ext cx="5886450" cy="1754326"/>
          </a:xfrm>
          <a:prstGeom prst="rect">
            <a:avLst/>
          </a:prstGeom>
          <a:noFill/>
          <a:ln w="9525">
            <a:noFill/>
            <a:miter lim="800000"/>
          </a:ln>
        </p:spPr>
        <p:txBody>
          <a:bodyPr>
            <a:spAutoFit/>
          </a:bodyPr>
          <a:lstStyle/>
          <a:p>
            <a:pPr marL="342900" indent="-342900">
              <a:lnSpc>
                <a:spcPct val="150000"/>
              </a:lnSpc>
            </a:pPr>
            <a:r>
              <a:rPr lang="en-US" altLang="zh-CN" sz="2400" dirty="0" smtClean="0">
                <a:latin typeface="Helvetica"/>
                <a:ea typeface="楷体_GB2312" pitchFamily="49" charset="-122"/>
                <a:cs typeface="Arial" panose="020B0604020202020204" pitchFamily="34" charset="0"/>
              </a:rPr>
              <a:t>□ Save it</a:t>
            </a:r>
            <a:endParaRPr lang="en-US" altLang="zh-CN" sz="2400" dirty="0" smtClean="0">
              <a:latin typeface="Helvetica"/>
              <a:ea typeface="楷体_GB2312" pitchFamily="49" charset="-122"/>
              <a:cs typeface="Arial" panose="020B0604020202020204" pitchFamily="34" charset="0"/>
            </a:endParaRPr>
          </a:p>
          <a:p>
            <a:pPr marL="342900" indent="-342900">
              <a:lnSpc>
                <a:spcPct val="300000"/>
              </a:lnSpc>
            </a:pPr>
            <a:r>
              <a:rPr lang="en-US" altLang="zh-CN" sz="2400" dirty="0" smtClean="0">
                <a:latin typeface="Helvetica"/>
                <a:ea typeface="楷体_GB2312" pitchFamily="49" charset="-122"/>
                <a:cs typeface="Arial" panose="020B0604020202020204" pitchFamily="34" charset="0"/>
              </a:rPr>
              <a:t>□ Spend it</a:t>
            </a:r>
            <a:endParaRPr lang="zh-CN" altLang="en-US" sz="2400" dirty="0">
              <a:latin typeface="Helvetica"/>
              <a:ea typeface="楷体_GB2312" pitchFamily="49" charset="-122"/>
              <a:cs typeface="Arial" panose="020B0604020202020204" pitchFamily="34" charset="0"/>
            </a:endParaRPr>
          </a:p>
        </p:txBody>
      </p:sp>
      <p:pic>
        <p:nvPicPr>
          <p:cNvPr id="8"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Work in group of four, exchange your ideas and write a short report.</a:t>
            </a:r>
            <a:endParaRPr kumimoji="1" lang="en-US" altLang="zh-CN" dirty="0" smtClean="0"/>
          </a:p>
          <a:p>
            <a:r>
              <a:rPr kumimoji="1" lang="en-US" altLang="zh-CN" dirty="0" smtClean="0"/>
              <a:t>The report should not only include the results but also the analysis of your group members, for example, are they inclined to spending or saving?</a:t>
            </a:r>
            <a:endParaRPr kumimoji="1" lang="en-US" altLang="zh-CN" dirty="0" smtClean="0"/>
          </a:p>
          <a:p>
            <a:endParaRPr kumimoji="1" lang="en-US" altLang="zh-CN" dirty="0" smtClean="0"/>
          </a:p>
        </p:txBody>
      </p:sp>
      <p:pic>
        <p:nvPicPr>
          <p:cNvPr id="4" name="Picture 3" descr="H:\2015年修改\图片19.jpg"/>
          <p:cNvPicPr>
            <a:picLocks noChangeAspect="1" noChangeArrowheads="1"/>
          </p:cNvPicPr>
          <p:nvPr/>
        </p:nvPicPr>
        <p:blipFill>
          <a:blip r:embed="rId1"/>
          <a:srcRect/>
          <a:stretch>
            <a:fillRect/>
          </a:stretch>
        </p:blipFill>
        <p:spPr bwMode="auto">
          <a:xfrm>
            <a:off x="203993" y="211883"/>
            <a:ext cx="8736013" cy="1195387"/>
          </a:xfrm>
          <a:prstGeom prst="rect">
            <a:avLst/>
          </a:prstGeom>
          <a:noFill/>
        </p:spPr>
      </p:pic>
      <p:pic>
        <p:nvPicPr>
          <p:cNvPr id="5" name="Picture 3" descr="H:\2015年修改\图片19.jpg"/>
          <p:cNvPicPr>
            <a:picLocks noChangeAspect="1" noChangeArrowheads="1"/>
          </p:cNvPicPr>
          <p:nvPr/>
        </p:nvPicPr>
        <p:blipFill>
          <a:blip r:embed="rId1"/>
          <a:srcRect/>
          <a:stretch>
            <a:fillRect/>
          </a:stretch>
        </p:blipFill>
        <p:spPr bwMode="auto">
          <a:xfrm>
            <a:off x="179512" y="233463"/>
            <a:ext cx="8736013" cy="1195387"/>
          </a:xfrm>
          <a:prstGeom prst="rect">
            <a:avLst/>
          </a:prstGeom>
          <a:noFill/>
        </p:spPr>
      </p:pic>
      <p:pic>
        <p:nvPicPr>
          <p:cNvPr id="6" name="Picture 3" descr="H:\2015年修改\图片19.jpg"/>
          <p:cNvPicPr>
            <a:picLocks noChangeAspect="1" noChangeArrowheads="1"/>
          </p:cNvPicPr>
          <p:nvPr/>
        </p:nvPicPr>
        <p:blipFill>
          <a:blip r:embed="rId1"/>
          <a:srcRect/>
          <a:stretch>
            <a:fillRect/>
          </a:stretch>
        </p:blipFill>
        <p:spPr bwMode="auto">
          <a:xfrm>
            <a:off x="197569" y="282576"/>
            <a:ext cx="8736013" cy="1195387"/>
          </a:xfrm>
          <a:prstGeom prst="rect">
            <a:avLst/>
          </a:prstGeom>
          <a:noFill/>
        </p:spPr>
      </p:pic>
      <p:pic>
        <p:nvPicPr>
          <p:cNvPr id="7" name="Picture 3" descr="H:\2015年修改\图片19.jpg"/>
          <p:cNvPicPr>
            <a:picLocks noChangeAspect="1" noChangeArrowheads="1"/>
          </p:cNvPicPr>
          <p:nvPr/>
        </p:nvPicPr>
        <p:blipFill>
          <a:blip r:embed="rId1"/>
          <a:srcRect/>
          <a:stretch>
            <a:fillRect/>
          </a:stretch>
        </p:blipFill>
        <p:spPr bwMode="auto">
          <a:xfrm>
            <a:off x="191752" y="319138"/>
            <a:ext cx="8736013" cy="119538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dirty="0" smtClean="0"/>
              <a:t>News-reading.</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defRPr/>
            </a:pPr>
            <a:endParaRPr kumimoji="1" lang="en-US" altLang="zh-CN"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kumimoji="1" lang="en-US" altLang="zh-CN" dirty="0" smtClean="0"/>
              <a:t>Summarize the main idea.</a:t>
            </a:r>
            <a:endParaRPr kumimoji="1" lang="en-US" altLang="zh-CN"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kumimoji="1" lang="en-US" altLang="zh-CN" dirty="0" smtClean="0"/>
              <a:t>Think about the reasons of campus lending.</a:t>
            </a:r>
            <a:endParaRPr kumimoji="1" lang="en-US" altLang="zh-CN" dirty="0" smtClean="0"/>
          </a:p>
          <a:p>
            <a:pPr marL="514350" marR="0" lvl="0" indent="-514350" defTabSz="914400" eaLnBrk="1" fontAlgn="auto" latinLnBrk="0" hangingPunct="1">
              <a:lnSpc>
                <a:spcPct val="100000"/>
              </a:lnSpc>
              <a:spcBef>
                <a:spcPts val="0"/>
              </a:spcBef>
              <a:spcAft>
                <a:spcPts val="0"/>
              </a:spcAft>
              <a:buClrTx/>
              <a:buSzTx/>
              <a:buFontTx/>
              <a:buAutoNum type="arabicPeriod"/>
              <a:defRPr/>
            </a:pPr>
            <a:r>
              <a:rPr kumimoji="1" lang="en-US" altLang="zh-CN" dirty="0" smtClean="0"/>
              <a:t>Propose several measures to avoid campus lending. (100words)</a:t>
            </a:r>
            <a:endParaRPr kumimoji="1" lang="en-US" altLang="zh-CN" dirty="0" smtClean="0"/>
          </a:p>
        </p:txBody>
      </p:sp>
      <p:pic>
        <p:nvPicPr>
          <p:cNvPr id="4" name="Picture 3" descr="H:\2015年修改\图片19.jpg"/>
          <p:cNvPicPr>
            <a:picLocks noChangeAspect="1" noChangeArrowheads="1"/>
          </p:cNvPicPr>
          <p:nvPr/>
        </p:nvPicPr>
        <p:blipFill rotWithShape="1">
          <a:blip r:embed="rId1"/>
          <a:srcRect r="45879"/>
          <a:stretch>
            <a:fillRect/>
          </a:stretch>
        </p:blipFill>
        <p:spPr bwMode="auto">
          <a:xfrm>
            <a:off x="203993" y="222251"/>
            <a:ext cx="4728047" cy="119538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2" y="0"/>
            <a:ext cx="9144032" cy="6640513"/>
            <a:chOff x="-32" y="0"/>
            <a:chExt cx="9144032" cy="6640513"/>
          </a:xfrm>
        </p:grpSpPr>
        <p:pic>
          <p:nvPicPr>
            <p:cNvPr id="169985" name="Picture 2"/>
            <p:cNvPicPr>
              <a:picLocks noChangeAspect="1" noChangeArrowheads="1"/>
            </p:cNvPicPr>
            <p:nvPr/>
          </p:nvPicPr>
          <p:blipFill>
            <a:blip r:embed="rId1" cstate="print"/>
            <a:srcRect/>
            <a:stretch>
              <a:fillRect/>
            </a:stretch>
          </p:blipFill>
          <p:spPr bwMode="auto">
            <a:xfrm>
              <a:off x="220658" y="4857750"/>
              <a:ext cx="3779838" cy="1152525"/>
            </a:xfrm>
            <a:prstGeom prst="rect">
              <a:avLst/>
            </a:prstGeom>
            <a:noFill/>
            <a:ln w="9525">
              <a:noFill/>
              <a:miter lim="800000"/>
              <a:headEnd/>
              <a:tailEnd/>
            </a:ln>
          </p:spPr>
        </p:pic>
        <p:pic>
          <p:nvPicPr>
            <p:cNvPr id="169986" name="Picture 2"/>
            <p:cNvPicPr>
              <a:picLocks noChangeAspect="1" noChangeArrowheads="1"/>
            </p:cNvPicPr>
            <p:nvPr/>
          </p:nvPicPr>
          <p:blipFill>
            <a:blip r:embed="rId1" cstate="print"/>
            <a:srcRect/>
            <a:stretch>
              <a:fillRect/>
            </a:stretch>
          </p:blipFill>
          <p:spPr bwMode="auto">
            <a:xfrm>
              <a:off x="200026" y="3617913"/>
              <a:ext cx="4014784" cy="1152525"/>
            </a:xfrm>
            <a:prstGeom prst="rect">
              <a:avLst/>
            </a:prstGeom>
            <a:noFill/>
            <a:ln w="9525">
              <a:noFill/>
              <a:miter lim="800000"/>
              <a:headEnd/>
              <a:tailEnd/>
            </a:ln>
          </p:spPr>
        </p:pic>
        <p:sp>
          <p:nvSpPr>
            <p:cNvPr id="18" name="Rectangle 10"/>
            <p:cNvSpPr/>
            <p:nvPr/>
          </p:nvSpPr>
          <p:spPr>
            <a:xfrm>
              <a:off x="0" y="0"/>
              <a:ext cx="9144000" cy="857232"/>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20" name="Isosceles Triangle 15"/>
            <p:cNvSpPr/>
            <p:nvPr/>
          </p:nvSpPr>
          <p:spPr>
            <a:xfrm flipV="1">
              <a:off x="1500166" y="45559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69994" name="Picture 2"/>
            <p:cNvPicPr>
              <a:picLocks noChangeAspect="1" noChangeArrowheads="1"/>
            </p:cNvPicPr>
            <p:nvPr/>
          </p:nvPicPr>
          <p:blipFill>
            <a:blip r:embed="rId1" cstate="print"/>
            <a:srcRect/>
            <a:stretch>
              <a:fillRect/>
            </a:stretch>
          </p:blipFill>
          <p:spPr bwMode="auto">
            <a:xfrm>
              <a:off x="177799" y="2419351"/>
              <a:ext cx="4394201" cy="1152525"/>
            </a:xfrm>
            <a:prstGeom prst="rect">
              <a:avLst/>
            </a:prstGeom>
            <a:noFill/>
            <a:ln w="9525">
              <a:noFill/>
              <a:miter lim="800000"/>
              <a:headEnd/>
              <a:tailEnd/>
            </a:ln>
          </p:spPr>
        </p:pic>
        <p:sp>
          <p:nvSpPr>
            <p:cNvPr id="26" name="TextBox 25">
              <a:hlinkClick r:id="rId2" action="ppaction://hlinksldjump"/>
            </p:cNvPr>
            <p:cNvSpPr txBox="1"/>
            <p:nvPr/>
          </p:nvSpPr>
          <p:spPr>
            <a:xfrm>
              <a:off x="233357" y="2913063"/>
              <a:ext cx="3481387" cy="430887"/>
            </a:xfrm>
            <a:prstGeom prst="rect">
              <a:avLst/>
            </a:prstGeom>
            <a:noFill/>
          </p:spPr>
          <p:txBody>
            <a:bodyPr>
              <a:spAutoFit/>
            </a:bodyPr>
            <a:lstStyle/>
            <a:p>
              <a:pPr fontAlgn="auto">
                <a:spcBef>
                  <a:spcPts val="0"/>
                </a:spcBef>
                <a:spcAft>
                  <a:spcPts val="0"/>
                </a:spcAft>
                <a:defRPr/>
              </a:pP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Main Idea &amp; Structure</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endParaRPr>
            </a:p>
          </p:txBody>
        </p:sp>
        <p:sp>
          <p:nvSpPr>
            <p:cNvPr id="32" name="TextBox 31">
              <a:hlinkClick r:id="rId3" action="ppaction://hlinksldjump"/>
            </p:cNvPr>
            <p:cNvSpPr txBox="1"/>
            <p:nvPr/>
          </p:nvSpPr>
          <p:spPr>
            <a:xfrm>
              <a:off x="285720" y="4116388"/>
              <a:ext cx="3481387" cy="430887"/>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endParaRPr>
            </a:p>
          </p:txBody>
        </p:sp>
        <p:sp>
          <p:nvSpPr>
            <p:cNvPr id="34" name="TextBox 33">
              <a:hlinkClick r:id="rId4" action="ppaction://hlinksldjump"/>
            </p:cNvPr>
            <p:cNvSpPr txBox="1"/>
            <p:nvPr/>
          </p:nvSpPr>
          <p:spPr>
            <a:xfrm>
              <a:off x="282892" y="5349875"/>
              <a:ext cx="2574596"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Critical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Thinking</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endParaRPr>
            </a:p>
          </p:txBody>
        </p:sp>
        <p:pic>
          <p:nvPicPr>
            <p:cNvPr id="169999" name="Picture 4">
              <a:hlinkClick r:id="rId5" action="ppaction://hlinksldjump"/>
            </p:cNvPr>
            <p:cNvPicPr>
              <a:picLocks noChangeAspect="1" noChangeArrowheads="1"/>
            </p:cNvPicPr>
            <p:nvPr/>
          </p:nvPicPr>
          <p:blipFill>
            <a:blip r:embed="rId6" cstate="print"/>
            <a:srcRect/>
            <a:stretch>
              <a:fillRect/>
            </a:stretch>
          </p:blipFill>
          <p:spPr bwMode="auto">
            <a:xfrm>
              <a:off x="8399463" y="6181725"/>
              <a:ext cx="434975" cy="458788"/>
            </a:xfrm>
            <a:prstGeom prst="rect">
              <a:avLst/>
            </a:prstGeom>
            <a:noFill/>
            <a:ln w="9525">
              <a:noFill/>
              <a:miter lim="800000"/>
              <a:headEnd/>
              <a:tailEnd/>
            </a:ln>
          </p:spPr>
        </p:pic>
        <p:grpSp>
          <p:nvGrpSpPr>
            <p:cNvPr id="19" name="组合 18"/>
            <p:cNvGrpSpPr/>
            <p:nvPr/>
          </p:nvGrpSpPr>
          <p:grpSpPr>
            <a:xfrm>
              <a:off x="-32" y="1209879"/>
              <a:ext cx="3429024" cy="668247"/>
              <a:chOff x="-32" y="1209879"/>
              <a:chExt cx="3429024" cy="668247"/>
            </a:xfrm>
          </p:grpSpPr>
          <p:pic>
            <p:nvPicPr>
              <p:cNvPr id="21" name="Picture 3"/>
              <p:cNvPicPr>
                <a:picLocks noChangeAspect="1" noChangeArrowheads="1"/>
              </p:cNvPicPr>
              <p:nvPr/>
            </p:nvPicPr>
            <p:blipFill>
              <a:blip r:embed="rId7" cstate="print"/>
              <a:srcRect/>
              <a:stretch>
                <a:fillRect/>
              </a:stretch>
            </p:blipFill>
            <p:spPr bwMode="auto">
              <a:xfrm>
                <a:off x="138106" y="1209879"/>
                <a:ext cx="3290886" cy="668247"/>
              </a:xfrm>
              <a:prstGeom prst="rect">
                <a:avLst/>
              </a:prstGeom>
              <a:ln>
                <a:noFill/>
              </a:ln>
              <a:effectLst>
                <a:outerShdw blurRad="292100" dist="139700" dir="2700000" algn="tl" rotWithShape="0">
                  <a:srgbClr val="333333">
                    <a:alpha val="65000"/>
                  </a:srgbClr>
                </a:outerShdw>
              </a:effectLst>
            </p:spPr>
          </p:pic>
          <p:sp>
            <p:nvSpPr>
              <p:cNvPr id="22" name="Rectangle 10"/>
              <p:cNvSpPr>
                <a:spLocks noChangeArrowheads="1"/>
              </p:cNvSpPr>
              <p:nvPr/>
            </p:nvSpPr>
            <p:spPr bwMode="auto">
              <a:xfrm>
                <a:off x="-32" y="1330529"/>
                <a:ext cx="3073394" cy="461962"/>
              </a:xfrm>
              <a:prstGeom prst="rect">
                <a:avLst/>
              </a:prstGeom>
              <a:noFill/>
              <a:ln w="9525">
                <a:noFill/>
                <a:miter lim="800000"/>
              </a:ln>
            </p:spPr>
            <p:txBody>
              <a:bodyPr wrap="square">
                <a:spAutoFit/>
              </a:bodyPr>
              <a:lstStyle/>
              <a:p>
                <a:pPr eaLnBrk="0" hangingPunct="0"/>
                <a:r>
                  <a:rPr lang="en-US" altLang="zh-CN" sz="2400" dirty="0">
                    <a:solidFill>
                      <a:srgbClr val="000000"/>
                    </a:solidFill>
                    <a:latin typeface="Helvetica"/>
                  </a:rPr>
                  <a:t>   </a:t>
                </a:r>
                <a:r>
                  <a:rPr lang="en-US" altLang="zh-CN" sz="2400" dirty="0" smtClean="0">
                    <a:solidFill>
                      <a:srgbClr val="000000"/>
                    </a:solidFill>
                    <a:latin typeface="Helvetica"/>
                  </a:rPr>
                  <a:t>Text Study</a:t>
                </a:r>
                <a:endParaRPr lang="en-US" altLang="zh-CN" sz="2400" dirty="0">
                  <a:solidFill>
                    <a:srgbClr val="000000"/>
                  </a:solidFill>
                  <a:latin typeface="Helvetica"/>
                </a:endParaRPr>
              </a:p>
            </p:txBody>
          </p:sp>
        </p:grpSp>
        <p:grpSp>
          <p:nvGrpSpPr>
            <p:cNvPr id="23" name="组合 22"/>
            <p:cNvGrpSpPr/>
            <p:nvPr/>
          </p:nvGrpSpPr>
          <p:grpSpPr>
            <a:xfrm>
              <a:off x="71406" y="77769"/>
              <a:ext cx="1690694" cy="708025"/>
              <a:chOff x="71406" y="77769"/>
              <a:chExt cx="1690694" cy="708025"/>
            </a:xfrm>
          </p:grpSpPr>
          <p:sp>
            <p:nvSpPr>
              <p:cNvPr id="169988" name="TextBox 18"/>
              <p:cNvSpPr txBox="1">
                <a:spLocks noChangeArrowheads="1"/>
              </p:cNvSpPr>
              <p:nvPr/>
            </p:nvSpPr>
            <p:spPr bwMode="auto">
              <a:xfrm>
                <a:off x="1000100" y="77769"/>
                <a:ext cx="762000" cy="708025"/>
              </a:xfrm>
              <a:prstGeom prst="rect">
                <a:avLst/>
              </a:prstGeom>
              <a:noFill/>
              <a:ln w="9525">
                <a:noFill/>
                <a:miter lim="800000"/>
              </a:ln>
            </p:spPr>
            <p:txBody>
              <a:bodyPr>
                <a:spAutoFit/>
              </a:bodyPr>
              <a:lstStyle/>
              <a:p>
                <a:r>
                  <a:rPr lang="en-US" altLang="zh-CN" sz="4000" b="1" i="1" dirty="0" smtClean="0">
                    <a:latin typeface="Helvetica"/>
                    <a:ea typeface="Arial Unicode MS"/>
                    <a:cs typeface="Helvetica Neue"/>
                  </a:rPr>
                  <a:t>A</a:t>
                </a:r>
                <a:endParaRPr lang="en-US" altLang="zh-CN" sz="4000" b="1" i="1" dirty="0">
                  <a:latin typeface="Helvetica"/>
                  <a:ea typeface="Arial Unicode MS"/>
                  <a:cs typeface="Helvetica Neue"/>
                </a:endParaRPr>
              </a:p>
            </p:txBody>
          </p:sp>
          <p:sp>
            <p:nvSpPr>
              <p:cNvPr id="169990" name="TextBox 21"/>
              <p:cNvSpPr txBox="1">
                <a:spLocks noChangeArrowheads="1"/>
              </p:cNvSpPr>
              <p:nvPr/>
            </p:nvSpPr>
            <p:spPr bwMode="auto">
              <a:xfrm>
                <a:off x="71406" y="285728"/>
                <a:ext cx="1111202" cy="400110"/>
              </a:xfrm>
              <a:prstGeom prst="rect">
                <a:avLst/>
              </a:prstGeom>
              <a:noFill/>
              <a:ln w="9525">
                <a:noFill/>
                <a:miter lim="800000"/>
              </a:ln>
            </p:spPr>
            <p:txBody>
              <a:bodyPr wrap="none">
                <a:spAutoFit/>
              </a:bodyPr>
              <a:lstStyle/>
              <a:p>
                <a:r>
                  <a:rPr lang="en-US" altLang="zh-CN" sz="2000" b="1" i="1" dirty="0" smtClean="0">
                    <a:latin typeface="Helvetica"/>
                    <a:ea typeface="Helvetica Neue"/>
                    <a:cs typeface="Helvetica Neue"/>
                  </a:rPr>
                  <a:t>Section</a:t>
                </a:r>
                <a:endParaRPr lang="en-US" altLang="zh-CN" sz="2000" b="1" i="1" dirty="0">
                  <a:latin typeface="Helvetica"/>
                  <a:ea typeface="Helvetica Neue"/>
                  <a:cs typeface="Helvetica Neue"/>
                </a:endParaRPr>
              </a:p>
            </p:txBody>
          </p:sp>
        </p:grpSp>
      </p:grpSp>
      <p:sp>
        <p:nvSpPr>
          <p:cNvPr id="25" name="TextBox 24"/>
          <p:cNvSpPr txBox="1"/>
          <p:nvPr/>
        </p:nvSpPr>
        <p:spPr>
          <a:xfrm>
            <a:off x="1878713" y="-37579"/>
            <a:ext cx="562224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 </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pic>
        <p:nvPicPr>
          <p:cNvPr id="27" name="图片 26" descr="books-w-globe.jpg"/>
          <p:cNvPicPr>
            <a:picLocks noChangeAspect="1"/>
          </p:cNvPicPr>
          <p:nvPr/>
        </p:nvPicPr>
        <p:blipFill>
          <a:blip r:embed="rId8" cstate="print"/>
          <a:stretch>
            <a:fillRect/>
          </a:stretch>
        </p:blipFill>
        <p:spPr>
          <a:xfrm>
            <a:off x="4714876" y="2714620"/>
            <a:ext cx="3643338" cy="284043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ea typeface="宋体" panose="02010600030101010101" pitchFamily="2" charset="-122"/>
              </a:rPr>
              <a:t>Main structure</a:t>
            </a:r>
            <a:endParaRPr lang="en-US" altLang="zh-CN">
              <a:ea typeface="宋体" panose="02010600030101010101" pitchFamily="2" charset="-122"/>
            </a:endParaRPr>
          </a:p>
        </p:txBody>
      </p:sp>
      <p:sp>
        <p:nvSpPr>
          <p:cNvPr id="23555" name="AutoShape 3"/>
          <p:cNvSpPr>
            <a:spLocks noChangeArrowheads="1"/>
          </p:cNvSpPr>
          <p:nvPr/>
        </p:nvSpPr>
        <p:spPr bwMode="auto">
          <a:xfrm>
            <a:off x="312739" y="5423628"/>
            <a:ext cx="2693099" cy="1286734"/>
          </a:xfrm>
          <a:prstGeom prst="roundRect">
            <a:avLst>
              <a:gd name="adj" fmla="val 9481"/>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23556" name="Group 4"/>
          <p:cNvGrpSpPr/>
          <p:nvPr/>
        </p:nvGrpSpPr>
        <p:grpSpPr bwMode="auto">
          <a:xfrm>
            <a:off x="576809" y="5150578"/>
            <a:ext cx="2500468" cy="554037"/>
            <a:chOff x="624" y="672"/>
            <a:chExt cx="1773" cy="240"/>
          </a:xfrm>
        </p:grpSpPr>
        <p:sp>
          <p:nvSpPr>
            <p:cNvPr id="458757" name="AutoShape 5"/>
            <p:cNvSpPr>
              <a:spLocks noChangeArrowheads="1"/>
            </p:cNvSpPr>
            <p:nvPr/>
          </p:nvSpPr>
          <p:spPr bwMode="auto">
            <a:xfrm>
              <a:off x="624" y="672"/>
              <a:ext cx="1773" cy="240"/>
            </a:xfrm>
            <a:prstGeom prst="roundRect">
              <a:avLst>
                <a:gd name="adj" fmla="val 27917"/>
              </a:avLst>
            </a:prstGeom>
            <a:solidFill>
              <a:srgbClr val="7BB11B"/>
            </a:solidFill>
            <a:ln>
              <a:noFill/>
            </a:ln>
            <a:effectLst>
              <a:outerShdw blurRad="63500" dist="26940" dir="5400000" algn="ctr" rotWithShape="0">
                <a:srgbClr val="1C1C1C">
                  <a:alpha val="50000"/>
                </a:srgb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buFont typeface="Arial" panose="020B0604020202020204" pitchFamily="34" charset="0"/>
                <a:buNone/>
                <a:defRPr/>
              </a:pPr>
              <a:endParaRPr lang="zh-CN" altLang="en-US" noProof="1">
                <a:latin typeface="Arial" panose="020B0604020202020204" pitchFamily="34" charset="0"/>
              </a:endParaRPr>
            </a:p>
          </p:txBody>
        </p:sp>
        <p:sp>
          <p:nvSpPr>
            <p:cNvPr id="23593" name="AutoShape 6"/>
            <p:cNvSpPr>
              <a:spLocks noChangeArrowheads="1"/>
            </p:cNvSpPr>
            <p:nvPr/>
          </p:nvSpPr>
          <p:spPr bwMode="auto">
            <a:xfrm>
              <a:off x="636" y="674"/>
              <a:ext cx="1748" cy="108"/>
            </a:xfrm>
            <a:prstGeom prst="roundRect">
              <a:avLst>
                <a:gd name="adj" fmla="val 50000"/>
              </a:avLst>
            </a:prstGeom>
            <a:gradFill rotWithShape="1">
              <a:gsLst>
                <a:gs pos="0">
                  <a:srgbClr val="FFFFFF">
                    <a:alpha val="29999"/>
                  </a:srgbClr>
                </a:gs>
                <a:gs pos="100000">
                  <a:srgbClr val="7BB11B">
                    <a:alpha val="2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3557" name="AutoShape 7"/>
          <p:cNvSpPr>
            <a:spLocks noChangeArrowheads="1"/>
          </p:cNvSpPr>
          <p:nvPr/>
        </p:nvSpPr>
        <p:spPr bwMode="auto">
          <a:xfrm>
            <a:off x="3210904" y="5423628"/>
            <a:ext cx="3075581" cy="1374775"/>
          </a:xfrm>
          <a:prstGeom prst="roundRect">
            <a:avLst>
              <a:gd name="adj" fmla="val 9481"/>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23558" name="Group 8"/>
          <p:cNvGrpSpPr/>
          <p:nvPr/>
        </p:nvGrpSpPr>
        <p:grpSpPr bwMode="auto">
          <a:xfrm>
            <a:off x="3607969" y="5187403"/>
            <a:ext cx="2577357" cy="554037"/>
            <a:chOff x="624" y="672"/>
            <a:chExt cx="1773" cy="240"/>
          </a:xfrm>
        </p:grpSpPr>
        <p:sp>
          <p:nvSpPr>
            <p:cNvPr id="458761" name="AutoShape 9"/>
            <p:cNvSpPr>
              <a:spLocks noChangeArrowheads="1"/>
            </p:cNvSpPr>
            <p:nvPr/>
          </p:nvSpPr>
          <p:spPr bwMode="auto">
            <a:xfrm>
              <a:off x="624" y="672"/>
              <a:ext cx="1773" cy="240"/>
            </a:xfrm>
            <a:prstGeom prst="roundRect">
              <a:avLst>
                <a:gd name="adj" fmla="val 27917"/>
              </a:avLst>
            </a:prstGeom>
            <a:solidFill>
              <a:srgbClr val="FF7C80"/>
            </a:solidFill>
            <a:ln>
              <a:noFill/>
            </a:ln>
            <a:effectLst>
              <a:outerShdw blurRad="63500" dist="26940" dir="5400000" algn="ctr" rotWithShape="0">
                <a:srgbClr val="1C1C1C">
                  <a:alpha val="50000"/>
                </a:srgb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buFont typeface="Arial" panose="020B0604020202020204" pitchFamily="34" charset="0"/>
                <a:buNone/>
                <a:defRPr/>
              </a:pPr>
              <a:endParaRPr lang="zh-CN" altLang="en-US" noProof="1">
                <a:latin typeface="Arial" panose="020B0604020202020204" pitchFamily="34" charset="0"/>
              </a:endParaRPr>
            </a:p>
          </p:txBody>
        </p:sp>
        <p:sp>
          <p:nvSpPr>
            <p:cNvPr id="23591" name="AutoShape 10"/>
            <p:cNvSpPr>
              <a:spLocks noChangeArrowheads="1"/>
            </p:cNvSpPr>
            <p:nvPr/>
          </p:nvSpPr>
          <p:spPr bwMode="auto">
            <a:xfrm>
              <a:off x="636" y="674"/>
              <a:ext cx="1748" cy="108"/>
            </a:xfrm>
            <a:prstGeom prst="roundRect">
              <a:avLst>
                <a:gd name="adj" fmla="val 50000"/>
              </a:avLst>
            </a:prstGeom>
            <a:gradFill rotWithShape="1">
              <a:gsLst>
                <a:gs pos="0">
                  <a:srgbClr val="FFFFFF">
                    <a:alpha val="29999"/>
                  </a:srgbClr>
                </a:gs>
                <a:gs pos="100000">
                  <a:srgbClr val="FF7C80">
                    <a:alpha val="2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23559" name="Group 11"/>
          <p:cNvGrpSpPr/>
          <p:nvPr/>
        </p:nvGrpSpPr>
        <p:grpSpPr bwMode="auto">
          <a:xfrm>
            <a:off x="900113" y="4365625"/>
            <a:ext cx="7689850" cy="519113"/>
            <a:chOff x="399" y="2820"/>
            <a:chExt cx="4929" cy="348"/>
          </a:xfrm>
        </p:grpSpPr>
        <p:sp>
          <p:nvSpPr>
            <p:cNvPr id="458764" name="AutoShape 12"/>
            <p:cNvSpPr>
              <a:spLocks noChangeArrowheads="1"/>
            </p:cNvSpPr>
            <p:nvPr/>
          </p:nvSpPr>
          <p:spPr bwMode="auto">
            <a:xfrm>
              <a:off x="399" y="2905"/>
              <a:ext cx="218" cy="175"/>
            </a:xfrm>
            <a:prstGeom prst="roundRect">
              <a:avLst>
                <a:gd name="adj" fmla="val 29069"/>
              </a:avLst>
            </a:prstGeom>
            <a:solidFill>
              <a:srgbClr val="808080"/>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buFont typeface="Arial" panose="020B0604020202020204" pitchFamily="34" charset="0"/>
                <a:buNone/>
                <a:defRPr/>
              </a:pPr>
              <a:endParaRPr lang="zh-CN" altLang="en-US" noProof="1">
                <a:latin typeface="Arial" panose="020B0604020202020204" pitchFamily="34" charset="0"/>
              </a:endParaRPr>
            </a:p>
          </p:txBody>
        </p:sp>
        <p:sp>
          <p:nvSpPr>
            <p:cNvPr id="458765" name="AutoShape 13"/>
            <p:cNvSpPr>
              <a:spLocks noChangeArrowheads="1"/>
            </p:cNvSpPr>
            <p:nvPr/>
          </p:nvSpPr>
          <p:spPr bwMode="auto">
            <a:xfrm>
              <a:off x="480" y="2820"/>
              <a:ext cx="4848" cy="348"/>
            </a:xfrm>
            <a:prstGeom prst="rightArrow">
              <a:avLst>
                <a:gd name="adj1" fmla="val 50000"/>
                <a:gd name="adj2" fmla="val 63206"/>
              </a:avLst>
            </a:prstGeom>
            <a:solidFill>
              <a:srgbClr val="808080"/>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anose="020B0604020202020204" pitchFamily="34" charset="0"/>
                <a:buNone/>
                <a:defRPr/>
              </a:pPr>
              <a:endParaRPr lang="zh-CN" altLang="en-US" noProof="1">
                <a:latin typeface="Arial" panose="020B0604020202020204" pitchFamily="34" charset="0"/>
              </a:endParaRPr>
            </a:p>
          </p:txBody>
        </p:sp>
      </p:grpSp>
      <p:sp>
        <p:nvSpPr>
          <p:cNvPr id="23560" name="Line 17"/>
          <p:cNvSpPr>
            <a:spLocks noChangeShapeType="1"/>
          </p:cNvSpPr>
          <p:nvPr/>
        </p:nvSpPr>
        <p:spPr bwMode="black">
          <a:xfrm flipH="1" flipV="1">
            <a:off x="1042987" y="2636838"/>
            <a:ext cx="11113" cy="1855582"/>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3561" name="Line 18"/>
          <p:cNvSpPr>
            <a:spLocks noChangeShapeType="1"/>
          </p:cNvSpPr>
          <p:nvPr/>
        </p:nvSpPr>
        <p:spPr bwMode="black">
          <a:xfrm flipV="1">
            <a:off x="3419475" y="2133600"/>
            <a:ext cx="0" cy="239395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3562" name="Line 19"/>
          <p:cNvSpPr>
            <a:spLocks noChangeShapeType="1"/>
          </p:cNvSpPr>
          <p:nvPr/>
        </p:nvSpPr>
        <p:spPr bwMode="black">
          <a:xfrm flipV="1">
            <a:off x="5580063" y="1773238"/>
            <a:ext cx="0" cy="2751137"/>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3563" name="Line 20"/>
          <p:cNvSpPr>
            <a:spLocks noChangeShapeType="1"/>
          </p:cNvSpPr>
          <p:nvPr/>
        </p:nvSpPr>
        <p:spPr bwMode="black">
          <a:xfrm flipV="1">
            <a:off x="8243888" y="1341438"/>
            <a:ext cx="0" cy="3325812"/>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3564" name="AutoShape 21"/>
          <p:cNvSpPr>
            <a:spLocks noChangeArrowheads="1"/>
          </p:cNvSpPr>
          <p:nvPr/>
        </p:nvSpPr>
        <p:spPr bwMode="auto">
          <a:xfrm>
            <a:off x="1042988" y="4005263"/>
            <a:ext cx="2343150" cy="546100"/>
          </a:xfrm>
          <a:prstGeom prst="bevel">
            <a:avLst>
              <a:gd name="adj" fmla="val 5903"/>
            </a:avLst>
          </a:prstGeom>
          <a:gradFill rotWithShape="1">
            <a:gsLst>
              <a:gs pos="0">
                <a:schemeClr val="accent1"/>
              </a:gs>
              <a:gs pos="100000">
                <a:srgbClr val="A1BFD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565" name="AutoShape 22"/>
          <p:cNvSpPr>
            <a:spLocks noChangeArrowheads="1"/>
          </p:cNvSpPr>
          <p:nvPr/>
        </p:nvSpPr>
        <p:spPr bwMode="auto">
          <a:xfrm>
            <a:off x="3394075" y="3789363"/>
            <a:ext cx="2206625" cy="762000"/>
          </a:xfrm>
          <a:prstGeom prst="bevel">
            <a:avLst>
              <a:gd name="adj" fmla="val 3046"/>
            </a:avLst>
          </a:prstGeom>
          <a:gradFill rotWithShape="1">
            <a:gsLst>
              <a:gs pos="0">
                <a:schemeClr val="accent2"/>
              </a:gs>
              <a:gs pos="100000">
                <a:srgbClr val="C0DE9B"/>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566" name="AutoShape 23"/>
          <p:cNvSpPr>
            <a:spLocks noChangeArrowheads="1"/>
          </p:cNvSpPr>
          <p:nvPr/>
        </p:nvSpPr>
        <p:spPr bwMode="auto">
          <a:xfrm>
            <a:off x="5600700" y="3500438"/>
            <a:ext cx="2643188" cy="1050925"/>
          </a:xfrm>
          <a:prstGeom prst="bevel">
            <a:avLst>
              <a:gd name="adj" fmla="val 2481"/>
            </a:avLst>
          </a:prstGeom>
          <a:gradFill rotWithShape="1">
            <a:gsLst>
              <a:gs pos="0">
                <a:schemeClr val="folHlink"/>
              </a:gs>
              <a:gs pos="100000">
                <a:srgbClr val="F5DC7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567" name="Rectangle 24"/>
          <p:cNvSpPr>
            <a:spLocks noChangeArrowheads="1"/>
          </p:cNvSpPr>
          <p:nvPr/>
        </p:nvSpPr>
        <p:spPr bwMode="black">
          <a:xfrm>
            <a:off x="827088" y="1628775"/>
            <a:ext cx="25923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buFontTx/>
              <a:buNone/>
            </a:pPr>
            <a:br>
              <a:rPr lang="zh-CN" altLang="en-US" sz="2400" b="0" dirty="0">
                <a:latin typeface="Arial Black" panose="020B0A04020102020204" charset="0"/>
                <a:ea typeface="宋体" panose="02010600030101010101" pitchFamily="2" charset="-122"/>
                <a:cs typeface="Arial" panose="020B0604020202020204" pitchFamily="34" charset="0"/>
              </a:rPr>
            </a:br>
            <a:r>
              <a:rPr lang="en-US" altLang="zh-CN" sz="2400" dirty="0">
                <a:ea typeface="宋体" panose="02010600030101010101" pitchFamily="2" charset="-122"/>
                <a:cs typeface="Arial" panose="020B0604020202020204" pitchFamily="34" charset="0"/>
                <a:sym typeface="+mn-ea"/>
              </a:rPr>
              <a:t>Introduction:</a:t>
            </a:r>
            <a:r>
              <a:rPr lang="en-US" altLang="zh-CN" sz="2400" b="0" dirty="0">
                <a:ea typeface="宋体" panose="02010600030101010101" pitchFamily="2" charset="-122"/>
                <a:cs typeface="Arial" panose="020B0604020202020204" pitchFamily="34" charset="0"/>
                <a:sym typeface="+mn-ea"/>
              </a:rPr>
              <a:t> </a:t>
            </a:r>
            <a:r>
              <a:rPr lang="zh-CN" altLang="en-US" sz="2400" b="0" dirty="0" smtClean="0">
                <a:ea typeface="宋体" panose="02010600030101010101" pitchFamily="2" charset="-122"/>
                <a:cs typeface="Arial" panose="020B0604020202020204" pitchFamily="34" charset="0"/>
                <a:sym typeface="+mn-ea"/>
              </a:rPr>
              <a:t> </a:t>
            </a:r>
            <a:r>
              <a:rPr lang="en-US" altLang="zh-CN" sz="2400" b="0" dirty="0" smtClean="0">
                <a:ea typeface="宋体" panose="02010600030101010101" pitchFamily="2" charset="-122"/>
                <a:cs typeface="Arial" panose="020B0604020202020204" pitchFamily="34" charset="0"/>
                <a:sym typeface="+mn-ea"/>
              </a:rPr>
              <a:t>Two contradictory messages__________.</a:t>
            </a:r>
            <a:endParaRPr lang="en-US" altLang="zh-CN" sz="2400" b="0" dirty="0">
              <a:latin typeface="Arial Black" panose="020B0A04020102020204" charset="0"/>
              <a:ea typeface="宋体" panose="02010600030101010101" pitchFamily="2" charset="-122"/>
              <a:cs typeface="Arial" panose="020B0604020202020204" pitchFamily="34" charset="0"/>
              <a:sym typeface="+mn-ea"/>
            </a:endParaRPr>
          </a:p>
        </p:txBody>
      </p:sp>
      <p:sp>
        <p:nvSpPr>
          <p:cNvPr id="23568" name="Rectangle 25"/>
          <p:cNvSpPr>
            <a:spLocks noChangeArrowheads="1"/>
          </p:cNvSpPr>
          <p:nvPr/>
        </p:nvSpPr>
        <p:spPr bwMode="black">
          <a:xfrm>
            <a:off x="3419475" y="2565400"/>
            <a:ext cx="2149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algn="ctr" eaLnBrk="1" hangingPunct="1">
              <a:buFontTx/>
              <a:buNone/>
            </a:pPr>
            <a:r>
              <a:rPr lang="en-US" altLang="zh-CN" sz="2400" dirty="0">
                <a:ea typeface="宋体" panose="02010600030101010101" pitchFamily="2" charset="-122"/>
                <a:cs typeface="Arial" panose="020B0604020202020204" pitchFamily="34" charset="0"/>
                <a:sym typeface="+mn-ea"/>
              </a:rPr>
              <a:t>Body: </a:t>
            </a:r>
            <a:r>
              <a:rPr lang="en-US" altLang="zh-CN" sz="2400" b="0" dirty="0" smtClean="0">
                <a:ea typeface="宋体" panose="02010600030101010101" pitchFamily="2" charset="-122"/>
                <a:cs typeface="Arial" panose="020B0604020202020204" pitchFamily="34" charset="0"/>
                <a:sym typeface="+mn-ea"/>
              </a:rPr>
              <a:t>____of the two sets of messages</a:t>
            </a:r>
            <a:endParaRPr lang="en-US" altLang="zh-CN" sz="2400" b="0" dirty="0" smtClean="0">
              <a:ea typeface="宋体" panose="02010600030101010101" pitchFamily="2" charset="-122"/>
              <a:cs typeface="Arial" panose="020B0604020202020204" pitchFamily="34" charset="0"/>
              <a:sym typeface="+mn-ea"/>
            </a:endParaRPr>
          </a:p>
          <a:p>
            <a:pPr algn="ctr" eaLnBrk="1" hangingPunct="1">
              <a:buFontTx/>
              <a:buNone/>
            </a:pPr>
            <a:endParaRPr lang="en-US" altLang="zh-CN" sz="2400" b="0" dirty="0">
              <a:latin typeface="Arial Black" panose="020B0A04020102020204" charset="0"/>
              <a:ea typeface="宋体" panose="02010600030101010101" pitchFamily="2" charset="-122"/>
              <a:cs typeface="Arial" panose="020B0604020202020204" pitchFamily="34" charset="0"/>
              <a:sym typeface="+mn-ea"/>
            </a:endParaRPr>
          </a:p>
        </p:txBody>
      </p:sp>
      <p:sp>
        <p:nvSpPr>
          <p:cNvPr id="23569" name="Rectangle 26"/>
          <p:cNvSpPr>
            <a:spLocks noChangeArrowheads="1"/>
          </p:cNvSpPr>
          <p:nvPr/>
        </p:nvSpPr>
        <p:spPr bwMode="black">
          <a:xfrm>
            <a:off x="5580063" y="1125538"/>
            <a:ext cx="259238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lnSpc>
                <a:spcPct val="105000"/>
              </a:lnSpc>
              <a:buFontTx/>
              <a:buNone/>
            </a:pPr>
            <a:r>
              <a:rPr lang="en-US" altLang="zh-CN" sz="2400" dirty="0" smtClean="0">
                <a:ea typeface="宋体" panose="02010600030101010101" pitchFamily="2" charset="-122"/>
                <a:sym typeface="+mn-ea"/>
              </a:rPr>
              <a:t>Advice:</a:t>
            </a:r>
            <a:r>
              <a:rPr lang="en-US" altLang="zh-CN" sz="2400" b="0" dirty="0" smtClean="0">
                <a:ea typeface="宋体" panose="02010600030101010101" pitchFamily="2" charset="-122"/>
                <a:sym typeface="+mn-ea"/>
              </a:rPr>
              <a:t> successfully _______ so that you can focus on your primary goal.</a:t>
            </a:r>
            <a:endParaRPr lang="en-US" altLang="zh-CN" sz="2400" b="0" dirty="0">
              <a:ea typeface="宋体" panose="02010600030101010101" pitchFamily="2" charset="-122"/>
              <a:sym typeface="+mn-ea"/>
            </a:endParaRPr>
          </a:p>
        </p:txBody>
      </p:sp>
      <p:sp>
        <p:nvSpPr>
          <p:cNvPr id="458779" name="Text Box 27"/>
          <p:cNvSpPr txBox="1">
            <a:spLocks noChangeArrowheads="1"/>
          </p:cNvSpPr>
          <p:nvPr/>
        </p:nvSpPr>
        <p:spPr bwMode="black">
          <a:xfrm>
            <a:off x="900113" y="4005263"/>
            <a:ext cx="2592387" cy="533400"/>
          </a:xfrm>
          <a:prstGeom prst="rect">
            <a:avLst/>
          </a:prstGeom>
          <a:noFill/>
          <a:ln>
            <a:noFill/>
          </a:ln>
          <a:effectLst/>
        </p:spPr>
        <p:txBody>
          <a:bodyPr>
            <a:spAutoFit/>
          </a:bodyPr>
          <a:lstStyle/>
          <a:p>
            <a:pPr algn="ctr">
              <a:spcBef>
                <a:spcPct val="50000"/>
              </a:spcBef>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a:t>
            </a:r>
            <a:r>
              <a:rPr lang="en-US" altLang="zh-CN" sz="2900" dirty="0" smtClean="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1-__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458780" name="Rectangle 28"/>
          <p:cNvSpPr>
            <a:spLocks noChangeArrowheads="1"/>
          </p:cNvSpPr>
          <p:nvPr/>
        </p:nvSpPr>
        <p:spPr bwMode="white">
          <a:xfrm>
            <a:off x="1024206" y="5138784"/>
            <a:ext cx="1981632" cy="538609"/>
          </a:xfrm>
          <a:prstGeom prst="rect">
            <a:avLst/>
          </a:prstGeom>
          <a:noFill/>
          <a:ln>
            <a:noFill/>
          </a:ln>
          <a:effectLst/>
        </p:spPr>
        <p:txBody>
          <a:bodyPr wrap="none">
            <a:spAutoFit/>
          </a:bodyPr>
          <a:lstStyle/>
          <a:p>
            <a:pPr algn="ctr">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a:t>
            </a:r>
            <a:r>
              <a:rPr lang="en-US" altLang="zh-CN" sz="2900" dirty="0" smtClean="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___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23572" name="Rectangle 30"/>
          <p:cNvSpPr>
            <a:spLocks noChangeArrowheads="1"/>
          </p:cNvSpPr>
          <p:nvPr/>
        </p:nvSpPr>
        <p:spPr bwMode="black">
          <a:xfrm>
            <a:off x="205581" y="5795963"/>
            <a:ext cx="26382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algn="ctr" eaLnBrk="1" hangingPunct="1">
              <a:buFontTx/>
              <a:buNone/>
            </a:pPr>
            <a:r>
              <a:rPr lang="en-US" altLang="zh-CN" sz="2400" b="0" dirty="0" smtClean="0">
                <a:ea typeface="宋体" panose="02010600030101010101" pitchFamily="2" charset="-122"/>
                <a:cs typeface="Arial" panose="020B0604020202020204" pitchFamily="34" charset="0"/>
                <a:sym typeface="+mn-ea"/>
              </a:rPr>
              <a:t>The </a:t>
            </a:r>
            <a:r>
              <a:rPr lang="en-US" altLang="zh-CN" sz="2400" b="0" smtClean="0">
                <a:ea typeface="宋体" panose="02010600030101010101" pitchFamily="2" charset="-122"/>
                <a:cs typeface="Arial" panose="020B0604020202020204" pitchFamily="34" charset="0"/>
                <a:sym typeface="+mn-ea"/>
              </a:rPr>
              <a:t>”upright” message</a:t>
            </a:r>
            <a:endParaRPr lang="en-US" altLang="zh-CN" sz="2400" b="0" dirty="0">
              <a:ea typeface="宋体" panose="02010600030101010101" pitchFamily="2" charset="-122"/>
              <a:cs typeface="Arial" panose="020B0604020202020204" pitchFamily="34" charset="0"/>
              <a:sym typeface="+mn-ea"/>
            </a:endParaRPr>
          </a:p>
        </p:txBody>
      </p:sp>
      <p:sp>
        <p:nvSpPr>
          <p:cNvPr id="23573" name="Rectangle 31"/>
          <p:cNvSpPr>
            <a:spLocks noChangeArrowheads="1"/>
          </p:cNvSpPr>
          <p:nvPr/>
        </p:nvSpPr>
        <p:spPr bwMode="black">
          <a:xfrm>
            <a:off x="3231044" y="5638500"/>
            <a:ext cx="28531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algn="ctr" eaLnBrk="1" hangingPunct="1">
              <a:buFontTx/>
              <a:buNone/>
            </a:pPr>
            <a:r>
              <a:rPr lang="en-US" altLang="zh-CN" sz="2400" b="0" dirty="0" smtClean="0">
                <a:ea typeface="宋体" panose="02010600030101010101" pitchFamily="2" charset="-122"/>
                <a:cs typeface="Arial" panose="020B0604020202020204" pitchFamily="34" charset="0"/>
                <a:sym typeface="+mn-ea"/>
              </a:rPr>
              <a:t>The opposite permissive messages</a:t>
            </a:r>
            <a:endParaRPr lang="en-US" altLang="zh-CN" sz="2400" b="0" dirty="0">
              <a:ea typeface="宋体" panose="02010600030101010101" pitchFamily="2" charset="-122"/>
              <a:cs typeface="Arial" panose="020B0604020202020204" pitchFamily="34" charset="0"/>
              <a:sym typeface="+mn-ea"/>
            </a:endParaRPr>
          </a:p>
        </p:txBody>
      </p:sp>
      <p:sp>
        <p:nvSpPr>
          <p:cNvPr id="458787" name="Text Box 35"/>
          <p:cNvSpPr txBox="1">
            <a:spLocks noChangeArrowheads="1"/>
          </p:cNvSpPr>
          <p:nvPr/>
        </p:nvSpPr>
        <p:spPr bwMode="black">
          <a:xfrm>
            <a:off x="3203575" y="3860800"/>
            <a:ext cx="2592388" cy="533400"/>
          </a:xfrm>
          <a:prstGeom prst="rect">
            <a:avLst/>
          </a:prstGeom>
          <a:noFill/>
          <a:ln>
            <a:noFill/>
          </a:ln>
          <a:effectLst/>
        </p:spPr>
        <p:txBody>
          <a:bodyPr>
            <a:spAutoFit/>
          </a:bodyPr>
          <a:lstStyle/>
          <a:p>
            <a:pPr algn="ctr">
              <a:spcBef>
                <a:spcPct val="50000"/>
              </a:spcBef>
              <a:buFontTx/>
              <a:buNone/>
              <a:defRPr/>
            </a:pPr>
            <a:r>
              <a:rPr lang="en-US" altLang="zh-CN" sz="290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____</a:t>
            </a:r>
            <a:endParaRPr lang="en-US" altLang="zh-CN" sz="290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458788" name="Text Box 36"/>
          <p:cNvSpPr txBox="1">
            <a:spLocks noChangeArrowheads="1"/>
          </p:cNvSpPr>
          <p:nvPr/>
        </p:nvSpPr>
        <p:spPr bwMode="black">
          <a:xfrm>
            <a:off x="5651500" y="3860800"/>
            <a:ext cx="2592388" cy="533400"/>
          </a:xfrm>
          <a:prstGeom prst="rect">
            <a:avLst/>
          </a:prstGeom>
          <a:noFill/>
          <a:ln>
            <a:noFill/>
          </a:ln>
          <a:effectLst/>
        </p:spPr>
        <p:txBody>
          <a:bodyPr>
            <a:spAutoFit/>
          </a:bodyPr>
          <a:lstStyle/>
          <a:p>
            <a:pPr algn="ctr">
              <a:spcBef>
                <a:spcPct val="50000"/>
              </a:spcBef>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_____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458789" name="Rectangle 37"/>
          <p:cNvSpPr>
            <a:spLocks noChangeArrowheads="1"/>
          </p:cNvSpPr>
          <p:nvPr/>
        </p:nvSpPr>
        <p:spPr bwMode="white">
          <a:xfrm>
            <a:off x="3894272" y="5161290"/>
            <a:ext cx="2188420" cy="538609"/>
          </a:xfrm>
          <a:prstGeom prst="rect">
            <a:avLst/>
          </a:prstGeom>
          <a:noFill/>
          <a:ln>
            <a:noFill/>
          </a:ln>
          <a:effectLst/>
        </p:spPr>
        <p:txBody>
          <a:bodyPr wrap="none">
            <a:spAutoFit/>
          </a:bodyPr>
          <a:lstStyle/>
          <a:p>
            <a:pPr algn="ctr">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a:t>
            </a:r>
            <a:r>
              <a:rPr lang="en-US" altLang="zh-CN" sz="2900" dirty="0" smtClean="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____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23577" name="Line 38"/>
          <p:cNvSpPr>
            <a:spLocks noChangeShapeType="1"/>
          </p:cNvSpPr>
          <p:nvPr/>
        </p:nvSpPr>
        <p:spPr bwMode="auto">
          <a:xfrm flipH="1">
            <a:off x="3708400" y="4797425"/>
            <a:ext cx="504825" cy="360363"/>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8799" name="Text Box 47"/>
          <p:cNvSpPr txBox="1">
            <a:spLocks noChangeArrowheads="1"/>
          </p:cNvSpPr>
          <p:nvPr/>
        </p:nvSpPr>
        <p:spPr bwMode="black">
          <a:xfrm>
            <a:off x="3203575" y="3860800"/>
            <a:ext cx="2592388" cy="533400"/>
          </a:xfrm>
          <a:prstGeom prst="rect">
            <a:avLst/>
          </a:prstGeom>
          <a:noFill/>
          <a:ln>
            <a:noFill/>
          </a:ln>
          <a:effectLst/>
        </p:spPr>
        <p:txBody>
          <a:bodyPr>
            <a:spAutoFit/>
          </a:bodyPr>
          <a:lstStyle/>
          <a:p>
            <a:pPr algn="ctr">
              <a:spcBef>
                <a:spcPct val="50000"/>
              </a:spcBef>
              <a:buFontTx/>
              <a:buNone/>
              <a:defRPr/>
            </a:pPr>
            <a:r>
              <a:rPr lang="en-US" altLang="zh-CN" sz="290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____</a:t>
            </a:r>
            <a:endParaRPr lang="en-US" altLang="zh-CN" sz="290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458804" name="Text Box 52"/>
          <p:cNvSpPr txBox="1">
            <a:spLocks noChangeArrowheads="1"/>
          </p:cNvSpPr>
          <p:nvPr/>
        </p:nvSpPr>
        <p:spPr bwMode="black">
          <a:xfrm>
            <a:off x="3203575" y="3860800"/>
            <a:ext cx="2592388" cy="533400"/>
          </a:xfrm>
          <a:prstGeom prst="rect">
            <a:avLst/>
          </a:prstGeom>
          <a:noFill/>
          <a:ln>
            <a:noFill/>
          </a:ln>
          <a:effectLst/>
        </p:spPr>
        <p:txBody>
          <a:bodyPr>
            <a:spAutoFit/>
          </a:bodyPr>
          <a:lstStyle/>
          <a:p>
            <a:pPr algn="ctr">
              <a:spcBef>
                <a:spcPct val="50000"/>
              </a:spcBef>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____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pic>
        <p:nvPicPr>
          <p:cNvPr id="23581" name="Picture 81" descr="ANd9GcTU7NbQJSqFaNtgdpv1nmrR4kuvhFXX4usrM0W1iMuIC7O_qrjg6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4508500"/>
            <a:ext cx="6000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2" name="Line 82"/>
          <p:cNvSpPr>
            <a:spLocks noChangeShapeType="1"/>
          </p:cNvSpPr>
          <p:nvPr/>
        </p:nvSpPr>
        <p:spPr bwMode="auto">
          <a:xfrm flipH="1">
            <a:off x="3708400" y="4797425"/>
            <a:ext cx="504825" cy="360363"/>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5" name="Line 85"/>
          <p:cNvSpPr>
            <a:spLocks noChangeShapeType="1"/>
          </p:cNvSpPr>
          <p:nvPr/>
        </p:nvSpPr>
        <p:spPr bwMode="auto">
          <a:xfrm flipH="1">
            <a:off x="3708400" y="4797425"/>
            <a:ext cx="504825" cy="360363"/>
          </a:xfrm>
          <a:prstGeom prst="line">
            <a:avLst/>
          </a:prstGeom>
          <a:noFill/>
          <a:ln w="57150">
            <a:solidFill>
              <a:srgbClr val="33CC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6" name="Line 86"/>
          <p:cNvSpPr>
            <a:spLocks noChangeShapeType="1"/>
          </p:cNvSpPr>
          <p:nvPr/>
        </p:nvSpPr>
        <p:spPr bwMode="auto">
          <a:xfrm>
            <a:off x="4615656" y="4797424"/>
            <a:ext cx="1966735" cy="447675"/>
          </a:xfrm>
          <a:prstGeom prst="line">
            <a:avLst/>
          </a:prstGeom>
          <a:noFill/>
          <a:ln w="57150">
            <a:solidFill>
              <a:srgbClr val="99FF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7" name="Line 87"/>
          <p:cNvSpPr>
            <a:spLocks noChangeShapeType="1"/>
          </p:cNvSpPr>
          <p:nvPr/>
        </p:nvSpPr>
        <p:spPr bwMode="auto">
          <a:xfrm flipH="1">
            <a:off x="3708400" y="4797425"/>
            <a:ext cx="504825" cy="360363"/>
          </a:xfrm>
          <a:prstGeom prst="line">
            <a:avLst/>
          </a:prstGeom>
          <a:noFill/>
          <a:ln w="57150">
            <a:solidFill>
              <a:srgbClr val="99FF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AutoShape 7"/>
          <p:cNvSpPr>
            <a:spLocks noChangeArrowheads="1"/>
          </p:cNvSpPr>
          <p:nvPr/>
        </p:nvSpPr>
        <p:spPr bwMode="auto">
          <a:xfrm>
            <a:off x="6450850" y="5362660"/>
            <a:ext cx="2693150" cy="1374775"/>
          </a:xfrm>
          <a:prstGeom prst="roundRect">
            <a:avLst>
              <a:gd name="adj" fmla="val 9481"/>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42" name="Group 8"/>
          <p:cNvGrpSpPr/>
          <p:nvPr/>
        </p:nvGrpSpPr>
        <p:grpSpPr bwMode="auto">
          <a:xfrm>
            <a:off x="6572788" y="5036464"/>
            <a:ext cx="2153000" cy="554037"/>
            <a:chOff x="624" y="672"/>
            <a:chExt cx="1773" cy="240"/>
          </a:xfrm>
        </p:grpSpPr>
        <p:sp>
          <p:nvSpPr>
            <p:cNvPr id="43" name="AutoShape 9"/>
            <p:cNvSpPr>
              <a:spLocks noChangeArrowheads="1"/>
            </p:cNvSpPr>
            <p:nvPr/>
          </p:nvSpPr>
          <p:spPr bwMode="auto">
            <a:xfrm>
              <a:off x="624" y="672"/>
              <a:ext cx="1773" cy="240"/>
            </a:xfrm>
            <a:prstGeom prst="roundRect">
              <a:avLst>
                <a:gd name="adj" fmla="val 27917"/>
              </a:avLst>
            </a:prstGeom>
            <a:solidFill>
              <a:srgbClr val="FF7C80"/>
            </a:solidFill>
            <a:ln>
              <a:noFill/>
            </a:ln>
            <a:effectLst>
              <a:outerShdw blurRad="63500" dist="26940" dir="5400000" algn="ctr" rotWithShape="0">
                <a:srgbClr val="1C1C1C">
                  <a:alpha val="50000"/>
                </a:srgbClr>
              </a:outerShdw>
            </a:effectLst>
            <a:extLst>
              <a:ext uri="{91240B29-F687-4F45-9708-019B960494DF}">
                <a14:hiddenLine xmlns:a14="http://schemas.microsoft.com/office/drawing/2010/main" w="9525">
                  <a:solidFill>
                    <a:srgbClr val="000000"/>
                  </a:solidFill>
                  <a:round/>
                </a14:hiddenLine>
              </a:ext>
            </a:extLst>
          </p:spPr>
          <p:txBody>
            <a:bodyPr wrap="none" anchor="ctr"/>
            <a:lstStyle/>
            <a:p>
              <a:pPr>
                <a:buFont typeface="Arial" panose="020B0604020202020204" pitchFamily="34" charset="0"/>
                <a:buNone/>
                <a:defRPr/>
              </a:pPr>
              <a:endParaRPr lang="zh-CN" altLang="en-US" noProof="1">
                <a:latin typeface="Arial" panose="020B0604020202020204" pitchFamily="34" charset="0"/>
              </a:endParaRPr>
            </a:p>
          </p:txBody>
        </p:sp>
        <p:sp>
          <p:nvSpPr>
            <p:cNvPr id="44" name="AutoShape 10"/>
            <p:cNvSpPr>
              <a:spLocks noChangeArrowheads="1"/>
            </p:cNvSpPr>
            <p:nvPr/>
          </p:nvSpPr>
          <p:spPr bwMode="auto">
            <a:xfrm>
              <a:off x="636" y="674"/>
              <a:ext cx="1748" cy="108"/>
            </a:xfrm>
            <a:prstGeom prst="roundRect">
              <a:avLst>
                <a:gd name="adj" fmla="val 50000"/>
              </a:avLst>
            </a:prstGeom>
            <a:gradFill rotWithShape="1">
              <a:gsLst>
                <a:gs pos="0">
                  <a:srgbClr val="FFFFFF">
                    <a:alpha val="29999"/>
                  </a:srgbClr>
                </a:gs>
                <a:gs pos="100000">
                  <a:srgbClr val="FF7C80">
                    <a:alpha val="29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45" name="Rectangle 37"/>
          <p:cNvSpPr>
            <a:spLocks noChangeArrowheads="1"/>
          </p:cNvSpPr>
          <p:nvPr/>
        </p:nvSpPr>
        <p:spPr bwMode="white">
          <a:xfrm>
            <a:off x="6685947" y="5059487"/>
            <a:ext cx="2188420" cy="538609"/>
          </a:xfrm>
          <a:prstGeom prst="rect">
            <a:avLst/>
          </a:prstGeom>
          <a:noFill/>
          <a:ln>
            <a:noFill/>
          </a:ln>
          <a:effectLst/>
        </p:spPr>
        <p:txBody>
          <a:bodyPr wrap="none">
            <a:spAutoFit/>
          </a:bodyPr>
          <a:lstStyle/>
          <a:p>
            <a:pPr algn="ctr">
              <a:buFontTx/>
              <a:buNone/>
              <a:defRPr/>
            </a:pPr>
            <a:r>
              <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Paras. </a:t>
            </a:r>
            <a:r>
              <a:rPr lang="en-US" altLang="zh-CN" sz="2900" dirty="0" smtClean="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rPr>
              <a:t>____</a:t>
            </a:r>
            <a:endParaRPr lang="en-US" altLang="zh-CN" sz="29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sym typeface="+mn-ea"/>
            </a:endParaRPr>
          </a:p>
        </p:txBody>
      </p:sp>
      <p:sp>
        <p:nvSpPr>
          <p:cNvPr id="2" name="文本框 1"/>
          <p:cNvSpPr txBox="1"/>
          <p:nvPr/>
        </p:nvSpPr>
        <p:spPr>
          <a:xfrm>
            <a:off x="6514849" y="5537106"/>
            <a:ext cx="2916534" cy="1200329"/>
          </a:xfrm>
          <a:prstGeom prst="rect">
            <a:avLst/>
          </a:prstGeom>
          <a:noFill/>
        </p:spPr>
        <p:txBody>
          <a:bodyPr wrap="square" rtlCol="0">
            <a:spAutoFit/>
          </a:bodyPr>
          <a:lstStyle/>
          <a:p>
            <a:r>
              <a:rPr kumimoji="1" lang="en-US" altLang="zh-CN" sz="2400"/>
              <a:t>C</a:t>
            </a:r>
            <a:r>
              <a:rPr kumimoji="1" lang="en-US" altLang="zh-CN" sz="2400" smtClean="0"/>
              <a:t>onsequences </a:t>
            </a:r>
            <a:r>
              <a:rPr kumimoji="1" lang="en-US" altLang="zh-CN" sz="2400" dirty="0" smtClean="0"/>
              <a:t>of the contradictory messages</a:t>
            </a:r>
            <a:endParaRPr kumimoji="1" lang="zh-CN" altLang="en-US" sz="2400" dirty="0"/>
          </a:p>
        </p:txBody>
      </p:sp>
      <p:sp>
        <p:nvSpPr>
          <p:cNvPr id="3" name="文本框 2"/>
          <p:cNvSpPr txBox="1"/>
          <p:nvPr/>
        </p:nvSpPr>
        <p:spPr>
          <a:xfrm>
            <a:off x="2289424" y="2749977"/>
            <a:ext cx="975720" cy="646331"/>
          </a:xfrm>
          <a:prstGeom prst="rect">
            <a:avLst/>
          </a:prstGeom>
          <a:noFill/>
        </p:spPr>
        <p:txBody>
          <a:bodyPr wrap="square" rtlCol="0">
            <a:spAutoFit/>
          </a:bodyPr>
          <a:lstStyle/>
          <a:p>
            <a:r>
              <a:rPr kumimoji="1" lang="en-US" altLang="zh-CN" dirty="0" smtClean="0"/>
              <a:t>Spend or save?</a:t>
            </a:r>
            <a:endParaRPr kumimoji="1" lang="zh-CN" altLang="en-US" dirty="0"/>
          </a:p>
        </p:txBody>
      </p:sp>
      <p:sp>
        <p:nvSpPr>
          <p:cNvPr id="4" name="文本框 3"/>
          <p:cNvSpPr txBox="1"/>
          <p:nvPr/>
        </p:nvSpPr>
        <p:spPr>
          <a:xfrm>
            <a:off x="4330781" y="2636838"/>
            <a:ext cx="1094950" cy="369332"/>
          </a:xfrm>
          <a:prstGeom prst="rect">
            <a:avLst/>
          </a:prstGeom>
          <a:noFill/>
        </p:spPr>
        <p:txBody>
          <a:bodyPr wrap="square" rtlCol="0">
            <a:spAutoFit/>
          </a:bodyPr>
          <a:lstStyle/>
          <a:p>
            <a:r>
              <a:rPr kumimoji="1" lang="en-US" altLang="zh-CN" dirty="0" smtClean="0"/>
              <a:t>Paradox</a:t>
            </a:r>
            <a:endParaRPr kumimoji="1" lang="zh-CN" altLang="en-US" dirty="0"/>
          </a:p>
        </p:txBody>
      </p:sp>
      <p:sp>
        <p:nvSpPr>
          <p:cNvPr id="5" name="文本框 4"/>
          <p:cNvSpPr txBox="1"/>
          <p:nvPr/>
        </p:nvSpPr>
        <p:spPr>
          <a:xfrm>
            <a:off x="5605306" y="1867886"/>
            <a:ext cx="1414620" cy="646331"/>
          </a:xfrm>
          <a:prstGeom prst="rect">
            <a:avLst/>
          </a:prstGeom>
          <a:noFill/>
        </p:spPr>
        <p:txBody>
          <a:bodyPr wrap="square" rtlCol="0">
            <a:spAutoFit/>
          </a:bodyPr>
          <a:lstStyle/>
          <a:p>
            <a:r>
              <a:rPr kumimoji="1" lang="en-US" altLang="zh-CN" dirty="0" smtClean="0"/>
              <a:t>Manage your finances</a:t>
            </a:r>
            <a:endParaRPr kumimoji="1" lang="zh-CN" altLang="en-US" dirty="0"/>
          </a:p>
        </p:txBody>
      </p:sp>
      <p:sp>
        <p:nvSpPr>
          <p:cNvPr id="6" name="文本框 5"/>
          <p:cNvSpPr txBox="1"/>
          <p:nvPr/>
        </p:nvSpPr>
        <p:spPr>
          <a:xfrm>
            <a:off x="2351133" y="5218894"/>
            <a:ext cx="735311" cy="461665"/>
          </a:xfrm>
          <a:prstGeom prst="rect">
            <a:avLst/>
          </a:prstGeom>
          <a:noFill/>
        </p:spPr>
        <p:txBody>
          <a:bodyPr wrap="square" rtlCol="0">
            <a:spAutoFit/>
          </a:bodyPr>
          <a:lstStyle/>
          <a:p>
            <a:r>
              <a:rPr kumimoji="1" lang="en-US" altLang="zh-CN" sz="2400" dirty="0" smtClean="0"/>
              <a:t>3</a:t>
            </a:r>
            <a:endParaRPr kumimoji="1" lang="zh-CN" altLang="en-US" sz="2400" dirty="0"/>
          </a:p>
        </p:txBody>
      </p:sp>
      <p:sp>
        <p:nvSpPr>
          <p:cNvPr id="54" name="文本框 53"/>
          <p:cNvSpPr txBox="1"/>
          <p:nvPr/>
        </p:nvSpPr>
        <p:spPr>
          <a:xfrm>
            <a:off x="5309245" y="5173679"/>
            <a:ext cx="735311" cy="461665"/>
          </a:xfrm>
          <a:prstGeom prst="rect">
            <a:avLst/>
          </a:prstGeom>
          <a:noFill/>
        </p:spPr>
        <p:txBody>
          <a:bodyPr wrap="square" rtlCol="0">
            <a:spAutoFit/>
          </a:bodyPr>
          <a:lstStyle/>
          <a:p>
            <a:r>
              <a:rPr kumimoji="1" lang="en-US" altLang="zh-CN" sz="2400" dirty="0" smtClean="0"/>
              <a:t>4-5</a:t>
            </a:r>
            <a:endParaRPr kumimoji="1" lang="zh-CN" altLang="en-US" sz="2400" dirty="0"/>
          </a:p>
        </p:txBody>
      </p:sp>
      <p:sp>
        <p:nvSpPr>
          <p:cNvPr id="55" name="文本框 54"/>
          <p:cNvSpPr txBox="1"/>
          <p:nvPr/>
        </p:nvSpPr>
        <p:spPr>
          <a:xfrm>
            <a:off x="7916187" y="5066238"/>
            <a:ext cx="735311" cy="461665"/>
          </a:xfrm>
          <a:prstGeom prst="rect">
            <a:avLst/>
          </a:prstGeom>
          <a:noFill/>
        </p:spPr>
        <p:txBody>
          <a:bodyPr wrap="square" rtlCol="0">
            <a:spAutoFit/>
          </a:bodyPr>
          <a:lstStyle/>
          <a:p>
            <a:r>
              <a:rPr kumimoji="1" lang="en-US" altLang="zh-CN" sz="2400" dirty="0"/>
              <a:t>6</a:t>
            </a:r>
            <a:endParaRPr kumimoji="1" lang="zh-CN" altLang="en-US" sz="2400" dirty="0"/>
          </a:p>
        </p:txBody>
      </p:sp>
      <p:sp>
        <p:nvSpPr>
          <p:cNvPr id="56" name="文本框 55"/>
          <p:cNvSpPr txBox="1"/>
          <p:nvPr/>
        </p:nvSpPr>
        <p:spPr>
          <a:xfrm>
            <a:off x="4657606" y="3905666"/>
            <a:ext cx="735311" cy="461665"/>
          </a:xfrm>
          <a:prstGeom prst="rect">
            <a:avLst/>
          </a:prstGeom>
          <a:noFill/>
        </p:spPr>
        <p:txBody>
          <a:bodyPr wrap="square" rtlCol="0">
            <a:spAutoFit/>
          </a:bodyPr>
          <a:lstStyle/>
          <a:p>
            <a:r>
              <a:rPr kumimoji="1" lang="en-US" altLang="zh-CN" sz="2400" dirty="0" smtClean="0"/>
              <a:t>3-6</a:t>
            </a:r>
            <a:endParaRPr kumimoji="1" lang="zh-CN" altLang="en-US" sz="2400" dirty="0"/>
          </a:p>
        </p:txBody>
      </p:sp>
      <p:sp>
        <p:nvSpPr>
          <p:cNvPr id="57" name="文本框 56"/>
          <p:cNvSpPr txBox="1"/>
          <p:nvPr/>
        </p:nvSpPr>
        <p:spPr>
          <a:xfrm>
            <a:off x="2718788" y="4055560"/>
            <a:ext cx="735311" cy="461665"/>
          </a:xfrm>
          <a:prstGeom prst="rect">
            <a:avLst/>
          </a:prstGeom>
          <a:noFill/>
        </p:spPr>
        <p:txBody>
          <a:bodyPr wrap="square" rtlCol="0">
            <a:spAutoFit/>
          </a:bodyPr>
          <a:lstStyle/>
          <a:p>
            <a:r>
              <a:rPr kumimoji="1" lang="en-US" altLang="zh-CN" sz="2400" dirty="0" smtClean="0"/>
              <a:t>2</a:t>
            </a:r>
            <a:endParaRPr kumimoji="1" lang="zh-CN" altLang="en-US" sz="2400" dirty="0"/>
          </a:p>
        </p:txBody>
      </p:sp>
      <p:sp>
        <p:nvSpPr>
          <p:cNvPr id="58" name="文本框 57"/>
          <p:cNvSpPr txBox="1"/>
          <p:nvPr/>
        </p:nvSpPr>
        <p:spPr>
          <a:xfrm>
            <a:off x="7142289" y="3905494"/>
            <a:ext cx="735311" cy="461665"/>
          </a:xfrm>
          <a:prstGeom prst="rect">
            <a:avLst/>
          </a:prstGeom>
          <a:noFill/>
        </p:spPr>
        <p:txBody>
          <a:bodyPr wrap="square" rtlCol="0">
            <a:spAutoFit/>
          </a:bodyPr>
          <a:lstStyle/>
          <a:p>
            <a:r>
              <a:rPr kumimoji="1" lang="en-US" altLang="zh-CN" sz="2400" dirty="0" smtClean="0"/>
              <a:t>7-9</a:t>
            </a:r>
            <a:endParaRPr kumimoji="1"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54" grpId="0"/>
      <p:bldP spid="55" grpId="0"/>
      <p:bldP spid="56" grpId="0"/>
      <p:bldP spid="57"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11560" y="2027871"/>
            <a:ext cx="8352928" cy="4617832"/>
            <a:chOff x="428596" y="2027871"/>
            <a:chExt cx="8352928" cy="4364167"/>
          </a:xfrm>
        </p:grpSpPr>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8596" y="2027871"/>
              <a:ext cx="8352928" cy="415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4348" y="2535104"/>
              <a:ext cx="6143668" cy="3856934"/>
            </a:xfrm>
            <a:prstGeom prst="rect">
              <a:avLst/>
            </a:prstGeom>
            <a:noFill/>
          </p:spPr>
          <p:txBody>
            <a:bodyPr wrap="square" rtlCol="0">
              <a:spAutoFit/>
            </a:bodyPr>
            <a:lstStyle/>
            <a:p>
              <a:pPr algn="just">
                <a:lnSpc>
                  <a:spcPct val="120000"/>
                </a:lnSpc>
              </a:pPr>
              <a:r>
                <a:rPr lang="en-US" altLang="zh-CN" sz="2400" dirty="0" smtClean="0">
                  <a:latin typeface="Helvetica"/>
                </a:rPr>
                <a:t>We are confused and _____________ by two contradictory messages that we get from our environment. The government tells us to _____________________________ _______________________________. And credit card company also sent us contradictory message:__________________________________________________________?</a:t>
              </a:r>
              <a:endParaRPr lang="en-US" altLang="zh-CN" sz="2400" dirty="0">
                <a:latin typeface="Helvetica"/>
              </a:endParaRPr>
            </a:p>
          </p:txBody>
        </p:sp>
      </p:grpSp>
      <p:sp>
        <p:nvSpPr>
          <p:cNvPr id="41" name="TextBox 40"/>
          <p:cNvSpPr txBox="1">
            <a:spLocks noChangeArrowheads="1"/>
          </p:cNvSpPr>
          <p:nvPr/>
        </p:nvSpPr>
        <p:spPr bwMode="auto">
          <a:xfrm>
            <a:off x="857224" y="1484784"/>
            <a:ext cx="6985027" cy="535531"/>
          </a:xfrm>
          <a:prstGeom prst="rect">
            <a:avLst/>
          </a:prstGeom>
          <a:noFill/>
          <a:ln w="9525">
            <a:noFill/>
            <a:miter lim="800000"/>
          </a:ln>
        </p:spPr>
        <p:txBody>
          <a:bodyPr wrap="squar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400" b="1" dirty="0" smtClean="0">
                <a:solidFill>
                  <a:sysClr val="windowText" lastClr="000000"/>
                </a:solidFill>
                <a:latin typeface="Helvetica"/>
                <a:ea typeface="方正舒体"/>
              </a:rPr>
              <a:t>Introduction— (Paras. 1- __)</a:t>
            </a:r>
            <a:endParaRPr lang="en-US" altLang="zh-CN" sz="2400" b="1" dirty="0">
              <a:solidFill>
                <a:sysClr val="windowText" lastClr="000000"/>
              </a:solidFill>
              <a:latin typeface="Helvetica"/>
              <a:ea typeface="方正舒体"/>
            </a:endParaRPr>
          </a:p>
        </p:txBody>
      </p:sp>
      <p:sp>
        <p:nvSpPr>
          <p:cNvPr id="175118" name="Text Box 14"/>
          <p:cNvSpPr txBox="1">
            <a:spLocks noChangeArrowheads="1"/>
          </p:cNvSpPr>
          <p:nvPr/>
        </p:nvSpPr>
        <p:spPr bwMode="auto">
          <a:xfrm flipH="1">
            <a:off x="4632159" y="1469456"/>
            <a:ext cx="286319" cy="461665"/>
          </a:xfrm>
          <a:prstGeom prst="rect">
            <a:avLst/>
          </a:prstGeom>
          <a:noFill/>
          <a:ln w="9525">
            <a:noFill/>
            <a:miter lim="800000"/>
          </a:ln>
          <a:effectLst>
            <a:prstShdw prst="shdw11">
              <a:schemeClr val="bg2">
                <a:alpha val="50000"/>
              </a:schemeClr>
            </a:prstShdw>
          </a:effectLst>
        </p:spPr>
        <p:txBody>
          <a:bodyPr wrap="square">
            <a:spAutoFit/>
          </a:bodyPr>
          <a:lstStyle/>
          <a:p>
            <a:pPr>
              <a:spcBef>
                <a:spcPct val="50000"/>
              </a:spcBef>
            </a:pPr>
            <a:r>
              <a:rPr lang="en-US" altLang="zh-CN" sz="2400" b="1" dirty="0" smtClean="0">
                <a:solidFill>
                  <a:schemeClr val="accent6">
                    <a:lumMod val="75000"/>
                  </a:schemeClr>
                </a:solidFill>
                <a:latin typeface="Helvetica"/>
                <a:ea typeface="方正舒体"/>
              </a:rPr>
              <a:t>2</a:t>
            </a:r>
            <a:endParaRPr lang="en-US" altLang="zh-CN" sz="2400" b="1" dirty="0">
              <a:solidFill>
                <a:schemeClr val="accent6">
                  <a:lumMod val="75000"/>
                </a:schemeClr>
              </a:solidFill>
              <a:latin typeface="Helvetica"/>
              <a:ea typeface="方正舒体"/>
            </a:endParaRPr>
          </a:p>
        </p:txBody>
      </p:sp>
      <p:sp>
        <p:nvSpPr>
          <p:cNvPr id="25" name="矩形 24"/>
          <p:cNvSpPr/>
          <p:nvPr/>
        </p:nvSpPr>
        <p:spPr>
          <a:xfrm>
            <a:off x="1277903" y="3861048"/>
            <a:ext cx="6143668" cy="941155"/>
          </a:xfrm>
          <a:prstGeom prst="rect">
            <a:avLst/>
          </a:prstGeom>
        </p:spPr>
        <p:txBody>
          <a:bodyPr wrap="square">
            <a:spAutoFit/>
          </a:bodyPr>
          <a:lstStyle/>
          <a:p>
            <a:pPr>
              <a:lnSpc>
                <a:spcPct val="120000"/>
              </a:lnSpc>
              <a:defRPr/>
            </a:pPr>
            <a:r>
              <a:rPr lang="en-US" altLang="zh-CN" sz="2400" dirty="0" smtClean="0">
                <a:solidFill>
                  <a:schemeClr val="accent6">
                    <a:lumMod val="75000"/>
                  </a:schemeClr>
                </a:solidFill>
                <a:latin typeface="Helvetica"/>
              </a:rPr>
              <a:t>           </a:t>
            </a:r>
            <a:r>
              <a:rPr lang="en-US" altLang="zh-CN" sz="2400" b="1" dirty="0" smtClean="0">
                <a:solidFill>
                  <a:schemeClr val="accent6">
                    <a:lumMod val="75000"/>
                  </a:schemeClr>
                </a:solidFill>
                <a:latin typeface="Helvetica"/>
              </a:rPr>
              <a:t>spend and at the same time they tells us to save more</a:t>
            </a:r>
            <a:endParaRPr lang="zh-CN" altLang="en-US" sz="2400" b="1" dirty="0">
              <a:solidFill>
                <a:schemeClr val="accent6">
                  <a:lumMod val="75000"/>
                </a:schemeClr>
              </a:solidFill>
              <a:latin typeface="Helvetica"/>
            </a:endParaRPr>
          </a:p>
        </p:txBody>
      </p:sp>
      <p:sp>
        <p:nvSpPr>
          <p:cNvPr id="26" name="矩形 25"/>
          <p:cNvSpPr/>
          <p:nvPr/>
        </p:nvSpPr>
        <p:spPr>
          <a:xfrm>
            <a:off x="1691680" y="5506365"/>
            <a:ext cx="6000792" cy="978729"/>
          </a:xfrm>
          <a:prstGeom prst="rect">
            <a:avLst/>
          </a:prstGeom>
        </p:spPr>
        <p:txBody>
          <a:bodyPr wrap="square">
            <a:spAutoFit/>
          </a:bodyPr>
          <a:lstStyle/>
          <a:p>
            <a:pPr>
              <a:lnSpc>
                <a:spcPct val="120000"/>
              </a:lnSpc>
              <a:defRPr/>
            </a:pPr>
            <a:r>
              <a:rPr lang="en-US" altLang="zh-CN" sz="2400" dirty="0" smtClean="0">
                <a:solidFill>
                  <a:schemeClr val="accent6">
                    <a:lumMod val="75000"/>
                  </a:schemeClr>
                </a:solidFill>
                <a:latin typeface="Helvetica"/>
              </a:rPr>
              <a:t>                </a:t>
            </a:r>
            <a:r>
              <a:rPr lang="en-US" altLang="zh-CN" sz="2400" b="1" dirty="0" smtClean="0">
                <a:solidFill>
                  <a:schemeClr val="accent6">
                    <a:lumMod val="75000"/>
                  </a:schemeClr>
                </a:solidFill>
                <a:latin typeface="Helvetica"/>
              </a:rPr>
              <a:t>Are we failing consumers or valued customers </a:t>
            </a:r>
            <a:endParaRPr lang="zh-CN" altLang="en-US" sz="2400" b="1" dirty="0">
              <a:solidFill>
                <a:schemeClr val="accent6">
                  <a:lumMod val="75000"/>
                </a:schemeClr>
              </a:solidFill>
              <a:latin typeface="Helvetica"/>
            </a:endParaRPr>
          </a:p>
        </p:txBody>
      </p:sp>
      <p:pic>
        <p:nvPicPr>
          <p:cNvPr id="18" name="Picture 2" descr="H:\2015年修改\图片10.jpg"/>
          <p:cNvPicPr>
            <a:picLocks noChangeAspect="1" noChangeArrowheads="1"/>
          </p:cNvPicPr>
          <p:nvPr/>
        </p:nvPicPr>
        <p:blipFill>
          <a:blip r:embed="rId2"/>
          <a:srcRect/>
          <a:stretch>
            <a:fillRect/>
          </a:stretch>
        </p:blipFill>
        <p:spPr bwMode="auto">
          <a:xfrm>
            <a:off x="1" y="0"/>
            <a:ext cx="8072462" cy="1163637"/>
          </a:xfrm>
          <a:prstGeom prst="rect">
            <a:avLst/>
          </a:prstGeom>
          <a:noFill/>
        </p:spPr>
      </p:pic>
      <p:sp>
        <p:nvSpPr>
          <p:cNvPr id="12" name="矩形 11"/>
          <p:cNvSpPr/>
          <p:nvPr/>
        </p:nvSpPr>
        <p:spPr>
          <a:xfrm>
            <a:off x="4501705" y="2564587"/>
            <a:ext cx="1996059" cy="461665"/>
          </a:xfrm>
          <a:prstGeom prst="rect">
            <a:avLst/>
          </a:prstGeom>
        </p:spPr>
        <p:txBody>
          <a:bodyPr wrap="none">
            <a:spAutoFit/>
          </a:bodyPr>
          <a:lstStyle/>
          <a:p>
            <a:r>
              <a:rPr lang="en-US" altLang="zh-CN" sz="2400" b="1" dirty="0" smtClean="0">
                <a:solidFill>
                  <a:schemeClr val="accent6">
                    <a:lumMod val="75000"/>
                  </a:schemeClr>
                </a:solidFill>
                <a:latin typeface="Helvetica"/>
              </a:rPr>
              <a:t>manipulated</a:t>
            </a:r>
            <a:endParaRPr lang="zh-CN" altLang="en-US" sz="2400" b="1" dirty="0">
              <a:solidFill>
                <a:schemeClr val="accent6">
                  <a:lumMod val="75000"/>
                </a:schemeClr>
              </a:solidFill>
              <a:latin typeface="Helvetic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8"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40953" y="2357430"/>
            <a:ext cx="7388633" cy="4096079"/>
            <a:chOff x="540953" y="4322864"/>
            <a:chExt cx="7388633" cy="4096079"/>
          </a:xfrm>
        </p:grpSpPr>
        <p:grpSp>
          <p:nvGrpSpPr>
            <p:cNvPr id="16" name="组合 15"/>
            <p:cNvGrpSpPr/>
            <p:nvPr/>
          </p:nvGrpSpPr>
          <p:grpSpPr>
            <a:xfrm>
              <a:off x="540953" y="4322864"/>
              <a:ext cx="7388633" cy="4096079"/>
              <a:chOff x="469515" y="4054782"/>
              <a:chExt cx="7388633" cy="4096079"/>
            </a:xfrm>
          </p:grpSpPr>
          <p:sp>
            <p:nvSpPr>
              <p:cNvPr id="11" name="圆角矩形 10"/>
              <p:cNvSpPr/>
              <p:nvPr/>
            </p:nvSpPr>
            <p:spPr>
              <a:xfrm>
                <a:off x="1270278" y="4563429"/>
                <a:ext cx="6587870" cy="3587432"/>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9515" y="4054782"/>
                <a:ext cx="1317753" cy="136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hlinkClick r:id="rId2" action="ppaction://hlinksldjump"/>
              </p:cNvPr>
              <p:cNvSpPr txBox="1"/>
              <p:nvPr/>
            </p:nvSpPr>
            <p:spPr>
              <a:xfrm>
                <a:off x="715698" y="4563428"/>
                <a:ext cx="1073620" cy="461665"/>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ndParaRPr>
              </a:p>
            </p:txBody>
          </p:sp>
        </p:grpSp>
        <p:sp>
          <p:nvSpPr>
            <p:cNvPr id="8" name="TextBox 7"/>
            <p:cNvSpPr txBox="1"/>
            <p:nvPr/>
          </p:nvSpPr>
          <p:spPr>
            <a:xfrm>
              <a:off x="1144326" y="5124676"/>
              <a:ext cx="6643734" cy="3194721"/>
            </a:xfrm>
            <a:prstGeom prst="rect">
              <a:avLst/>
            </a:prstGeom>
            <a:noFill/>
          </p:spPr>
          <p:txBody>
            <a:bodyPr wrap="square" rtlCol="0">
              <a:spAutoFit/>
            </a:bodyPr>
            <a:lstStyle/>
            <a:p>
              <a:pPr marL="457200" indent="-457200">
                <a:lnSpc>
                  <a:spcPct val="120000"/>
                </a:lnSpc>
                <a:spcBef>
                  <a:spcPct val="20000"/>
                </a:spcBef>
                <a:buClr>
                  <a:srgbClr val="D16349"/>
                </a:buClr>
                <a:buSzPct val="85000"/>
              </a:pPr>
              <a:r>
                <a:rPr lang="en-US" altLang="zh-CN" sz="2400" kern="0" dirty="0" smtClean="0">
                  <a:latin typeface="Helvetica"/>
                </a:rPr>
                <a:t>     Because when the government encourages people to ____________ to get out of the recession, they also advice people to__________. Similarly, when banks offer higher ____________ to increase savings they send ________________ to let people spend more.</a:t>
              </a:r>
              <a:endParaRPr lang="zh-CN" altLang="en-US" sz="2400" kern="0" dirty="0" smtClean="0">
                <a:latin typeface="Helvetica"/>
              </a:endParaRPr>
            </a:p>
          </p:txBody>
        </p:sp>
      </p:grpSp>
      <p:sp>
        <p:nvSpPr>
          <p:cNvPr id="6" name="TextBox 5"/>
          <p:cNvSpPr txBox="1">
            <a:spLocks noChangeArrowheads="1"/>
          </p:cNvSpPr>
          <p:nvPr/>
        </p:nvSpPr>
        <p:spPr bwMode="auto">
          <a:xfrm rot="10800000" flipV="1">
            <a:off x="2113563" y="4382794"/>
            <a:ext cx="2130792" cy="553998"/>
          </a:xfrm>
          <a:prstGeom prst="rect">
            <a:avLst/>
          </a:prstGeom>
          <a:noFill/>
          <a:ln w="9525">
            <a:noFill/>
            <a:miter lim="800000"/>
          </a:ln>
        </p:spPr>
        <p:txBody>
          <a:bodyPr wrap="square">
            <a:spAutoFit/>
          </a:bodyPr>
          <a:lstStyle/>
          <a:p>
            <a:pPr>
              <a:lnSpc>
                <a:spcPts val="3600"/>
              </a:lnSpc>
            </a:pPr>
            <a:r>
              <a:rPr lang="en-US" altLang="zh-CN" sz="2400" b="1" kern="0" dirty="0" smtClean="0">
                <a:solidFill>
                  <a:schemeClr val="accent6">
                    <a:lumMod val="75000"/>
                  </a:schemeClr>
                </a:solidFill>
                <a:latin typeface="Helvetica"/>
              </a:rPr>
              <a:t>save more</a:t>
            </a:r>
            <a:endParaRPr lang="zh-CN" altLang="en-US" sz="2400" b="1" kern="0" dirty="0">
              <a:solidFill>
                <a:schemeClr val="accent6">
                  <a:lumMod val="75000"/>
                </a:schemeClr>
              </a:solidFill>
              <a:latin typeface="Helvetica"/>
            </a:endParaRPr>
          </a:p>
        </p:txBody>
      </p:sp>
      <p:sp>
        <p:nvSpPr>
          <p:cNvPr id="7" name="TextBox 6"/>
          <p:cNvSpPr txBox="1">
            <a:spLocks noChangeArrowheads="1"/>
          </p:cNvSpPr>
          <p:nvPr/>
        </p:nvSpPr>
        <p:spPr bwMode="auto">
          <a:xfrm>
            <a:off x="2699792" y="4936793"/>
            <a:ext cx="2500330" cy="461665"/>
          </a:xfrm>
          <a:prstGeom prst="rect">
            <a:avLst/>
          </a:prstGeom>
          <a:noFill/>
          <a:ln w="9525">
            <a:noFill/>
            <a:miter lim="800000"/>
          </a:ln>
        </p:spPr>
        <p:txBody>
          <a:bodyPr wrap="square">
            <a:spAutoFit/>
          </a:bodyPr>
          <a:lstStyle>
            <a:defPPr>
              <a:defRPr lang="zh-CN"/>
            </a:defPPr>
            <a:lvl1pPr>
              <a:defRPr sz="2400" b="1" kern="0">
                <a:solidFill>
                  <a:schemeClr val="accent6">
                    <a:lumMod val="75000"/>
                  </a:schemeClr>
                </a:solidFill>
              </a:defRPr>
            </a:lvl1pPr>
          </a:lstStyle>
          <a:p>
            <a:r>
              <a:rPr lang="en-US" altLang="zh-CN" dirty="0" smtClean="0">
                <a:latin typeface="Helvetica"/>
              </a:rPr>
              <a:t>interest rates</a:t>
            </a:r>
            <a:endParaRPr lang="zh-CN" altLang="en-US" dirty="0">
              <a:latin typeface="Helvetica"/>
            </a:endParaRPr>
          </a:p>
        </p:txBody>
      </p:sp>
      <p:sp>
        <p:nvSpPr>
          <p:cNvPr id="10" name="矩形 45"/>
          <p:cNvSpPr>
            <a:spLocks noChangeArrowheads="1"/>
          </p:cNvSpPr>
          <p:nvPr/>
        </p:nvSpPr>
        <p:spPr bwMode="auto">
          <a:xfrm>
            <a:off x="785785" y="1357298"/>
            <a:ext cx="7613677" cy="1200329"/>
          </a:xfrm>
          <a:prstGeom prst="rect">
            <a:avLst/>
          </a:prstGeom>
          <a:noFill/>
          <a:ln w="9525">
            <a:noFill/>
            <a:miter lim="800000"/>
          </a:ln>
        </p:spPr>
        <p:txBody>
          <a:bodyPr wrap="square">
            <a:spAutoFit/>
          </a:bodyPr>
          <a:lstStyle/>
          <a:p>
            <a:pPr algn="just">
              <a:spcBef>
                <a:spcPct val="20000"/>
              </a:spcBef>
              <a:buClr>
                <a:srgbClr val="D16349"/>
              </a:buClr>
              <a:buSzPct val="85000"/>
            </a:pPr>
            <a:r>
              <a:rPr lang="en-US" altLang="zh-CN" sz="2400" dirty="0" smtClean="0">
                <a:solidFill>
                  <a:sysClr val="windowText" lastClr="000000"/>
                </a:solidFill>
                <a:latin typeface="Helvetica"/>
                <a:ea typeface="方正舒体"/>
              </a:rPr>
              <a:t>According to the writer, why do the messages we get from our environment seem to defy common sense and contradict each other? (Para. 1)</a:t>
            </a:r>
            <a:endParaRPr lang="zh-CN" altLang="en-US" sz="2400" dirty="0" smtClean="0">
              <a:solidFill>
                <a:sysClr val="windowText" lastClr="000000"/>
              </a:solidFill>
              <a:latin typeface="Helvetica"/>
              <a:ea typeface="方正舒体"/>
            </a:endParaRPr>
          </a:p>
        </p:txBody>
      </p:sp>
      <p:pic>
        <p:nvPicPr>
          <p:cNvPr id="54274" name="Picture 2" descr="H:\2015年修改\图片10.jpg"/>
          <p:cNvPicPr>
            <a:picLocks noChangeAspect="1" noChangeArrowheads="1"/>
          </p:cNvPicPr>
          <p:nvPr/>
        </p:nvPicPr>
        <p:blipFill>
          <a:blip r:embed="rId3"/>
          <a:srcRect/>
          <a:stretch>
            <a:fillRect/>
          </a:stretch>
        </p:blipFill>
        <p:spPr bwMode="auto">
          <a:xfrm>
            <a:off x="1" y="0"/>
            <a:ext cx="8072462" cy="1163637"/>
          </a:xfrm>
          <a:prstGeom prst="rect">
            <a:avLst/>
          </a:prstGeom>
          <a:noFill/>
        </p:spPr>
      </p:pic>
      <p:sp>
        <p:nvSpPr>
          <p:cNvPr id="5" name="TextBox 4"/>
          <p:cNvSpPr txBox="1">
            <a:spLocks noChangeArrowheads="1"/>
          </p:cNvSpPr>
          <p:nvPr/>
        </p:nvSpPr>
        <p:spPr bwMode="auto">
          <a:xfrm>
            <a:off x="3066150" y="3573016"/>
            <a:ext cx="2500330" cy="461665"/>
          </a:xfrm>
          <a:prstGeom prst="rect">
            <a:avLst/>
          </a:prstGeom>
          <a:noFill/>
          <a:ln w="9525">
            <a:noFill/>
            <a:miter lim="800000"/>
          </a:ln>
        </p:spPr>
        <p:txBody>
          <a:bodyPr wrap="square">
            <a:spAutoFit/>
          </a:bodyPr>
          <a:lstStyle/>
          <a:p>
            <a:r>
              <a:rPr lang="en-US" altLang="zh-CN" sz="2400" b="1" kern="0" dirty="0" smtClean="0">
                <a:solidFill>
                  <a:schemeClr val="accent6">
                    <a:lumMod val="75000"/>
                  </a:schemeClr>
                </a:solidFill>
                <a:latin typeface="Helvetica"/>
              </a:rPr>
              <a:t>spend money</a:t>
            </a:r>
            <a:endParaRPr lang="zh-CN" altLang="en-US" sz="2400" b="1" kern="0" dirty="0" smtClean="0">
              <a:solidFill>
                <a:schemeClr val="accent6">
                  <a:lumMod val="75000"/>
                </a:schemeClr>
              </a:solidFill>
              <a:latin typeface="Helvetica"/>
            </a:endParaRPr>
          </a:p>
        </p:txBody>
      </p:sp>
      <p:sp>
        <p:nvSpPr>
          <p:cNvPr id="15" name="矩形 14"/>
          <p:cNvSpPr/>
          <p:nvPr/>
        </p:nvSpPr>
        <p:spPr>
          <a:xfrm>
            <a:off x="3066150" y="5396226"/>
            <a:ext cx="3139001" cy="461665"/>
          </a:xfrm>
          <a:prstGeom prst="rect">
            <a:avLst/>
          </a:prstGeom>
        </p:spPr>
        <p:txBody>
          <a:bodyPr wrap="none">
            <a:spAutoFit/>
          </a:bodyPr>
          <a:lstStyle/>
          <a:p>
            <a:r>
              <a:rPr lang="en-US" altLang="zh-CN" sz="2400" b="1" kern="0" dirty="0" smtClean="0">
                <a:solidFill>
                  <a:schemeClr val="accent6">
                    <a:lumMod val="75000"/>
                  </a:schemeClr>
                </a:solidFill>
                <a:latin typeface="Helvetica"/>
              </a:rPr>
              <a:t>credit card offers </a:t>
            </a:r>
            <a:endParaRPr lang="zh-CN" altLang="en-US" sz="2400" b="1" kern="0" dirty="0" smtClean="0">
              <a:solidFill>
                <a:schemeClr val="accent6">
                  <a:lumMod val="75000"/>
                </a:schemeClr>
              </a:solidFill>
              <a:latin typeface="Helvetic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0"/>
            <a:ext cx="9144000" cy="6381859"/>
            <a:chOff x="0" y="0"/>
            <a:chExt cx="9144000" cy="6381859"/>
          </a:xfrm>
        </p:grpSpPr>
        <p:grpSp>
          <p:nvGrpSpPr>
            <p:cNvPr id="19" name="组合 18"/>
            <p:cNvGrpSpPr/>
            <p:nvPr/>
          </p:nvGrpSpPr>
          <p:grpSpPr>
            <a:xfrm>
              <a:off x="0" y="0"/>
              <a:ext cx="9144000" cy="5929330"/>
              <a:chOff x="0" y="0"/>
              <a:chExt cx="9144000" cy="5929330"/>
            </a:xfrm>
          </p:grpSpPr>
          <p:sp>
            <p:nvSpPr>
              <p:cNvPr id="29" name="Rectangle 6"/>
              <p:cNvSpPr>
                <a:spLocks noChangeArrowheads="1"/>
              </p:cNvSpPr>
              <p:nvPr/>
            </p:nvSpPr>
            <p:spPr bwMode="auto">
              <a:xfrm>
                <a:off x="214282" y="2132856"/>
                <a:ext cx="6572296" cy="1692771"/>
              </a:xfrm>
              <a:prstGeom prst="rect">
                <a:avLst/>
              </a:prstGeom>
              <a:noFill/>
              <a:ln w="9525">
                <a:noFill/>
                <a:miter lim="800000"/>
              </a:ln>
            </p:spPr>
            <p:txBody>
              <a:bodyPr wrap="square">
                <a:spAutoFit/>
              </a:bodyPr>
              <a:lstStyle/>
              <a:p>
                <a:pPr algn="just" eaLnBrk="0" fontAlgn="auto" hangingPunct="0">
                  <a:spcBef>
                    <a:spcPts val="0"/>
                  </a:spcBef>
                  <a:spcAft>
                    <a:spcPts val="0"/>
                  </a:spcAft>
                  <a:defRPr/>
                </a:pPr>
                <a:r>
                  <a:rPr lang="en-US" altLang="zh-CN" sz="2400" dirty="0" smtClean="0">
                    <a:solidFill>
                      <a:srgbClr val="000000"/>
                    </a:solidFill>
                    <a:latin typeface="Helvetica"/>
                  </a:rPr>
                  <a:t>A man who both spends and saves money is the happiest man, because he has both enjoyments.</a:t>
                </a:r>
                <a:r>
                  <a:rPr lang="en-US" sz="2800" b="1" kern="0" dirty="0" smtClean="0">
                    <a:solidFill>
                      <a:srgbClr val="C00000"/>
                    </a:solidFill>
                    <a:latin typeface="Arial" panose="020B0604020202020204" pitchFamily="34" charset="0"/>
                    <a:ea typeface="楷体_GB2312" pitchFamily="49" charset="-122"/>
                  </a:rPr>
                  <a:t>            </a:t>
                </a:r>
                <a:endParaRPr lang="en-US" sz="2800" b="1" kern="0" dirty="0" smtClean="0">
                  <a:solidFill>
                    <a:srgbClr val="C00000"/>
                  </a:solidFill>
                  <a:latin typeface="Arial" panose="020B0604020202020204" pitchFamily="34" charset="0"/>
                  <a:ea typeface="楷体_GB2312" pitchFamily="49" charset="-122"/>
                </a:endParaRPr>
              </a:p>
              <a:p>
                <a:pPr algn="just" eaLnBrk="0" hangingPunct="0">
                  <a:defRPr/>
                </a:pPr>
                <a:r>
                  <a:rPr lang="en-US" altLang="zh-CN" sz="2800" b="1" kern="0" dirty="0" smtClean="0">
                    <a:solidFill>
                      <a:srgbClr val="C00000"/>
                    </a:solidFill>
                    <a:latin typeface="Arial" panose="020B0604020202020204" pitchFamily="34" charset="0"/>
                    <a:ea typeface="楷体_GB2312" pitchFamily="49" charset="-122"/>
                  </a:rPr>
                  <a:t>                </a:t>
                </a:r>
                <a:r>
                  <a:rPr lang="en-US" altLang="zh-CN" sz="2400" i="1" dirty="0" smtClean="0">
                    <a:solidFill>
                      <a:srgbClr val="000000"/>
                    </a:solidFill>
                    <a:latin typeface="Helvetica"/>
                  </a:rPr>
                  <a:t>— </a:t>
                </a:r>
                <a:r>
                  <a:rPr lang="en-US" sz="2400" i="1" dirty="0" smtClean="0">
                    <a:solidFill>
                      <a:srgbClr val="000000"/>
                    </a:solidFill>
                    <a:latin typeface="Helvetica"/>
                  </a:rPr>
                  <a:t>Samuel Johnson (English writer)</a:t>
                </a:r>
                <a:endParaRPr lang="en-US" sz="2400" i="1" dirty="0">
                  <a:solidFill>
                    <a:srgbClr val="000000"/>
                  </a:solidFill>
                  <a:latin typeface="Helvetica"/>
                </a:endParaRPr>
              </a:p>
            </p:txBody>
          </p:sp>
          <p:sp>
            <p:nvSpPr>
              <p:cNvPr id="2" name="Rectangle 10"/>
              <p:cNvSpPr>
                <a:spLocks noChangeArrowheads="1"/>
              </p:cNvSpPr>
              <p:nvPr/>
            </p:nvSpPr>
            <p:spPr bwMode="auto">
              <a:xfrm>
                <a:off x="242331" y="4729001"/>
                <a:ext cx="6901437" cy="1200329"/>
              </a:xfrm>
              <a:prstGeom prst="rect">
                <a:avLst/>
              </a:prstGeom>
              <a:noFill/>
              <a:ln w="9525">
                <a:noFill/>
                <a:miter lim="800000"/>
              </a:ln>
            </p:spPr>
            <p:txBody>
              <a:bodyPr wrap="square">
                <a:spAutoFit/>
              </a:bodyPr>
              <a:lstStyle/>
              <a:p>
                <a:pPr eaLnBrk="0" fontAlgn="auto" hangingPunct="0">
                  <a:spcBef>
                    <a:spcPts val="0"/>
                  </a:spcBef>
                  <a:spcAft>
                    <a:spcPts val="0"/>
                  </a:spcAft>
                  <a:defRPr/>
                </a:pPr>
                <a:r>
                  <a:rPr lang="en-US" altLang="zh-CN" sz="2400" dirty="0" smtClean="0">
                    <a:solidFill>
                      <a:srgbClr val="000000"/>
                    </a:solidFill>
                    <a:latin typeface="Helvetica"/>
                  </a:rPr>
                  <a:t>You must learn to save first and spend afterward.           </a:t>
                </a:r>
                <a:endParaRPr lang="en-US" altLang="zh-CN" sz="2400" dirty="0" smtClean="0">
                  <a:solidFill>
                    <a:srgbClr val="000000"/>
                  </a:solidFill>
                  <a:latin typeface="Helvetica"/>
                </a:endParaRPr>
              </a:p>
              <a:p>
                <a:pPr eaLnBrk="0" fontAlgn="auto" hangingPunct="0">
                  <a:spcBef>
                    <a:spcPts val="0"/>
                  </a:spcBef>
                  <a:spcAft>
                    <a:spcPts val="0"/>
                  </a:spcAft>
                  <a:defRPr/>
                </a:pPr>
                <a:endParaRPr lang="en-US" altLang="zh-CN" sz="2400" dirty="0" smtClean="0">
                  <a:solidFill>
                    <a:srgbClr val="000000"/>
                  </a:solidFill>
                  <a:latin typeface="Helvetica"/>
                </a:endParaRPr>
              </a:p>
              <a:p>
                <a:pPr eaLnBrk="0" hangingPunct="0">
                  <a:defRPr/>
                </a:pPr>
                <a:r>
                  <a:rPr lang="en-US" altLang="zh-CN" sz="2400" dirty="0" smtClean="0">
                    <a:solidFill>
                      <a:srgbClr val="000000"/>
                    </a:solidFill>
                    <a:latin typeface="Helvetica"/>
                  </a:rPr>
                  <a:t>                     </a:t>
                </a:r>
                <a:r>
                  <a:rPr lang="en-US" altLang="zh-CN" sz="2400" i="1" dirty="0" smtClean="0">
                    <a:solidFill>
                      <a:srgbClr val="000000"/>
                    </a:solidFill>
                    <a:latin typeface="Helvetica"/>
                  </a:rPr>
                  <a:t>— John Poole (English playwright)</a:t>
                </a:r>
                <a:endParaRPr lang="en-US" altLang="zh-CN" sz="2400" i="1" dirty="0">
                  <a:solidFill>
                    <a:srgbClr val="000000"/>
                  </a:solidFill>
                  <a:latin typeface="Helvetica"/>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1" cstate="print"/>
              <a:srcRect/>
              <a:stretch>
                <a:fillRect/>
              </a:stretch>
            </p:blipFill>
            <p:spPr bwMode="auto">
              <a:xfrm>
                <a:off x="0" y="34925"/>
                <a:ext cx="9144000" cy="1587500"/>
              </a:xfrm>
              <a:prstGeom prst="rect">
                <a:avLst/>
              </a:prstGeom>
              <a:noFill/>
              <a:ln w="9525">
                <a:noFill/>
                <a:miter lim="800000"/>
                <a:headEnd/>
                <a:tailEnd/>
              </a:ln>
            </p:spPr>
          </p:pic>
          <p:sp>
            <p:nvSpPr>
              <p:cNvPr id="14" name="Rectangle 10"/>
              <p:cNvSpPr/>
              <p:nvPr/>
            </p:nvSpPr>
            <p:spPr>
              <a:xfrm>
                <a:off x="0" y="99060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2</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sp>
            <p:nvSpPr>
              <p:cNvPr id="16" name="TextBox 7"/>
              <p:cNvSpPr txBox="1">
                <a:spLocks noChangeArrowheads="1"/>
              </p:cNvSpPr>
              <p:nvPr/>
            </p:nvSpPr>
            <p:spPr bwMode="auto">
              <a:xfrm>
                <a:off x="762000" y="914400"/>
                <a:ext cx="762000" cy="708025"/>
              </a:xfrm>
              <a:prstGeom prst="rect">
                <a:avLst/>
              </a:prstGeom>
              <a:noFill/>
              <a:ln w="9525">
                <a:noFill/>
                <a:miter lim="800000"/>
              </a:ln>
            </p:spPr>
            <p:txBody>
              <a:bodyPr>
                <a:spAutoFit/>
              </a:bodyPr>
              <a:lstStyle/>
              <a:p>
                <a:r>
                  <a:rPr lang="en-US" altLang="zh-CN" sz="4000" b="1" i="1" dirty="0" smtClean="0">
                    <a:latin typeface="Helvetica"/>
                    <a:ea typeface="Arial Unicode MS"/>
                    <a:cs typeface="Helvetica Neue"/>
                  </a:rPr>
                  <a:t>5</a:t>
                </a:r>
                <a:endParaRPr lang="en-US" altLang="zh-CN" sz="4000" dirty="0">
                  <a:latin typeface="Helvetica"/>
                  <a:ea typeface="Arial Unicode MS"/>
                  <a:cs typeface="Helvetica Neue"/>
                </a:endParaRPr>
              </a:p>
            </p:txBody>
          </p:sp>
          <p:sp>
            <p:nvSpPr>
              <p:cNvPr id="17" name="TextBox 14"/>
              <p:cNvSpPr txBox="1">
                <a:spLocks noChangeArrowheads="1"/>
              </p:cNvSpPr>
              <p:nvPr/>
            </p:nvSpPr>
            <p:spPr bwMode="auto">
              <a:xfrm>
                <a:off x="238125" y="1200150"/>
                <a:ext cx="661988" cy="338138"/>
              </a:xfrm>
              <a:prstGeom prst="rect">
                <a:avLst/>
              </a:prstGeom>
              <a:noFill/>
              <a:ln w="9525">
                <a:noFill/>
                <a:miter lim="800000"/>
              </a:ln>
            </p:spPr>
            <p:txBody>
              <a:bodyPr wrap="none">
                <a:spAutoFit/>
              </a:bodyPr>
              <a:lstStyle/>
              <a:p>
                <a:r>
                  <a:rPr lang="en-US" altLang="zh-CN" sz="1600" b="1" i="1">
                    <a:latin typeface="Helvetica"/>
                    <a:ea typeface="Helvetica Neue"/>
                    <a:cs typeface="Helvetica Neue"/>
                  </a:rPr>
                  <a:t>UNIT</a:t>
                </a:r>
                <a:endParaRPr lang="en-US" altLang="zh-CN" sz="1600" b="1" i="1">
                  <a:latin typeface="Helvetica"/>
                  <a:ea typeface="Helvetica Neue"/>
                  <a:cs typeface="Helvetica Neue"/>
                </a:endParaRPr>
              </a:p>
            </p:txBody>
          </p:sp>
          <p:sp>
            <p:nvSpPr>
              <p:cNvPr id="18" name="Isosceles Triangle 15"/>
              <p:cNvSpPr/>
              <p:nvPr/>
            </p:nvSpPr>
            <p:spPr>
              <a:xfrm flipV="1">
                <a:off x="1219200" y="1295400"/>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pic>
          <p:nvPicPr>
            <p:cNvPr id="11266" name="Picture 2" descr="c:\documents and settings\administrator\application data\360se6\User Data\temp\772ed5b3x9e0b3304b64d&amp;690.jpg"/>
            <p:cNvPicPr>
              <a:picLocks noChangeAspect="1" noChangeArrowheads="1"/>
            </p:cNvPicPr>
            <p:nvPr/>
          </p:nvPicPr>
          <p:blipFill>
            <a:blip r:embed="rId2"/>
            <a:srcRect/>
            <a:stretch>
              <a:fillRect/>
            </a:stretch>
          </p:blipFill>
          <p:spPr bwMode="auto">
            <a:xfrm>
              <a:off x="6902018" y="1785925"/>
              <a:ext cx="1836000" cy="2252760"/>
            </a:xfrm>
            <a:prstGeom prst="ellipse">
              <a:avLst/>
            </a:prstGeom>
            <a:ln>
              <a:noFill/>
            </a:ln>
            <a:effectLst>
              <a:softEdge rad="112500"/>
            </a:effectLst>
          </p:spPr>
        </p:pic>
        <p:pic>
          <p:nvPicPr>
            <p:cNvPr id="11268" name="Picture 4" descr="c:\documents and settings\administrator\application data\360se6\User Data\temp\John_Poole.jpg"/>
            <p:cNvPicPr>
              <a:picLocks noChangeAspect="1" noChangeArrowheads="1"/>
            </p:cNvPicPr>
            <p:nvPr/>
          </p:nvPicPr>
          <p:blipFill>
            <a:blip r:embed="rId3"/>
            <a:srcRect/>
            <a:stretch>
              <a:fillRect/>
            </a:stretch>
          </p:blipFill>
          <p:spPr bwMode="auto">
            <a:xfrm>
              <a:off x="6937578" y="4142833"/>
              <a:ext cx="1836000" cy="2239026"/>
            </a:xfrm>
            <a:prstGeom prst="ellipse">
              <a:avLst/>
            </a:prstGeom>
            <a:ln>
              <a:noFill/>
            </a:ln>
            <a:effectLst>
              <a:softEdge rad="112500"/>
            </a:effectLst>
          </p:spPr>
        </p:pic>
      </p:grpSp>
      <p:sp>
        <p:nvSpPr>
          <p:cNvPr id="21" name="TextBox 20"/>
          <p:cNvSpPr txBox="1"/>
          <p:nvPr/>
        </p:nvSpPr>
        <p:spPr>
          <a:xfrm>
            <a:off x="1878013" y="911225"/>
            <a:ext cx="4715650" cy="738664"/>
          </a:xfrm>
          <a:prstGeom prst="rect">
            <a:avLst/>
          </a:prstGeom>
          <a:noFill/>
        </p:spPr>
        <p:txBody>
          <a:bodyPr wrap="none">
            <a:spAutoFit/>
          </a:bodyPr>
          <a:lstStyle/>
          <a:p>
            <a:pPr>
              <a:defRPr/>
            </a:pPr>
            <a:r>
              <a:rPr lang="en-US" altLang="zh-CN" sz="4200" dirty="0" smtClean="0">
                <a:solidFill>
                  <a:srgbClr val="FFFFFF"/>
                </a:solidFill>
                <a:effectLst>
                  <a:glow rad="101600">
                    <a:schemeClr val="tx1">
                      <a:alpha val="60000"/>
                    </a:schemeClr>
                  </a:glow>
                  <a:outerShdw blurRad="38100" dist="38100" dir="2700000" algn="tl">
                    <a:srgbClr val="C0C0C0"/>
                  </a:outerShdw>
                </a:effectLst>
                <a:latin typeface="Cooper Black"/>
                <a:ea typeface="Arial Unicode MS"/>
                <a:cs typeface="Helvetica Neue"/>
              </a:rPr>
              <a:t>The money game</a:t>
            </a:r>
            <a:endParaRPr lang="en-US" altLang="zh-CN" sz="4000" b="1" dirty="0">
              <a:effectLst>
                <a:glow rad="101600">
                  <a:schemeClr val="tx1">
                    <a:alpha val="60000"/>
                  </a:schemeClr>
                </a:glow>
              </a:effectLst>
              <a:latin typeface="Helvetica Neue"/>
              <a:ea typeface="Arial Unicode MS"/>
              <a:cs typeface="Helvetica Neu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H:\2015年修改\图片10.jpg"/>
          <p:cNvPicPr>
            <a:picLocks noChangeAspect="1" noChangeArrowheads="1"/>
          </p:cNvPicPr>
          <p:nvPr/>
        </p:nvPicPr>
        <p:blipFill>
          <a:blip r:embed="rId1"/>
          <a:srcRect/>
          <a:stretch>
            <a:fillRect/>
          </a:stretch>
        </p:blipFill>
        <p:spPr bwMode="auto">
          <a:xfrm>
            <a:off x="1" y="0"/>
            <a:ext cx="8072462" cy="1163637"/>
          </a:xfrm>
          <a:prstGeom prst="rect">
            <a:avLst/>
          </a:prstGeom>
          <a:noFill/>
        </p:spPr>
      </p:pic>
      <p:sp>
        <p:nvSpPr>
          <p:cNvPr id="10" name="矩形 9"/>
          <p:cNvSpPr/>
          <p:nvPr/>
        </p:nvSpPr>
        <p:spPr>
          <a:xfrm>
            <a:off x="2071670" y="1285860"/>
            <a:ext cx="4960012" cy="461665"/>
          </a:xfrm>
          <a:prstGeom prst="rect">
            <a:avLst/>
          </a:prstGeom>
        </p:spPr>
        <p:txBody>
          <a:bodyPr wrap="none">
            <a:spAutoFit/>
          </a:bodyPr>
          <a:lstStyle/>
          <a:p>
            <a:pPr algn="just">
              <a:spcBef>
                <a:spcPct val="20000"/>
              </a:spcBef>
              <a:buClr>
                <a:srgbClr val="D16349"/>
              </a:buClr>
              <a:buSzPct val="85000"/>
            </a:pPr>
            <a:r>
              <a:rPr lang="en-US" altLang="zh-CN" sz="2400" dirty="0" smtClean="0">
                <a:solidFill>
                  <a:sysClr val="windowText" lastClr="000000"/>
                </a:solidFill>
                <a:latin typeface="Helvetica"/>
                <a:ea typeface="方正舒体"/>
              </a:rPr>
              <a:t>Another familiar example.(Para. 2)</a:t>
            </a:r>
            <a:endParaRPr lang="zh-CN" altLang="en-US" sz="2400" dirty="0" smtClean="0">
              <a:solidFill>
                <a:sysClr val="windowText" lastClr="000000"/>
              </a:solidFill>
              <a:latin typeface="Helvetica"/>
              <a:ea typeface="方正舒体"/>
            </a:endParaRPr>
          </a:p>
        </p:txBody>
      </p:sp>
      <p:sp>
        <p:nvSpPr>
          <p:cNvPr id="11" name="矩形 10"/>
          <p:cNvSpPr/>
          <p:nvPr/>
        </p:nvSpPr>
        <p:spPr>
          <a:xfrm>
            <a:off x="928662" y="3357562"/>
            <a:ext cx="2423164" cy="461665"/>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CN" sz="2400" dirty="0" smtClean="0"/>
              <a:t>Don’t pay on time</a:t>
            </a:r>
            <a:endParaRPr lang="zh-CN" altLang="en-US" sz="2400" dirty="0"/>
          </a:p>
        </p:txBody>
      </p:sp>
      <p:sp>
        <p:nvSpPr>
          <p:cNvPr id="12" name="矩形 11"/>
          <p:cNvSpPr/>
          <p:nvPr/>
        </p:nvSpPr>
        <p:spPr>
          <a:xfrm>
            <a:off x="5572132" y="3324525"/>
            <a:ext cx="2500331" cy="461665"/>
          </a:xfrm>
          <a:prstGeom prst="rect">
            <a:avLst/>
          </a:prstGeom>
          <a:ln>
            <a:noFill/>
          </a:ln>
          <a:effectLst/>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400" dirty="0" smtClean="0"/>
              <a:t>As soon as we pay</a:t>
            </a:r>
            <a:endParaRPr lang="zh-CN" altLang="en-US" sz="2400" dirty="0"/>
          </a:p>
        </p:txBody>
      </p:sp>
      <p:sp>
        <p:nvSpPr>
          <p:cNvPr id="13" name="矩形 12"/>
          <p:cNvSpPr/>
          <p:nvPr/>
        </p:nvSpPr>
        <p:spPr>
          <a:xfrm>
            <a:off x="3428992" y="2395831"/>
            <a:ext cx="2096792"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dirty="0" smtClean="0"/>
              <a:t>Credit Card Bill </a:t>
            </a:r>
            <a:endParaRPr lang="zh-CN" altLang="en-US" sz="2400" dirty="0"/>
          </a:p>
        </p:txBody>
      </p:sp>
      <p:sp>
        <p:nvSpPr>
          <p:cNvPr id="17" name="下箭头 16"/>
          <p:cNvSpPr/>
          <p:nvPr/>
        </p:nvSpPr>
        <p:spPr>
          <a:xfrm>
            <a:off x="4286248" y="1857364"/>
            <a:ext cx="216000" cy="396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8" name="矩形 17"/>
          <p:cNvSpPr/>
          <p:nvPr/>
        </p:nvSpPr>
        <p:spPr>
          <a:xfrm>
            <a:off x="501192" y="4178256"/>
            <a:ext cx="3785056" cy="252992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10000"/>
              </a:lnSpc>
            </a:pPr>
            <a:r>
              <a:rPr lang="en-US" altLang="zh-CN" sz="2400" dirty="0" smtClean="0">
                <a:solidFill>
                  <a:sysClr val="windowText" lastClr="000000"/>
                </a:solidFill>
                <a:latin typeface="Helvetica"/>
                <a:ea typeface="方正舒体"/>
              </a:rPr>
              <a:t>we get demanding, nasty emails saying : “Your failure to pay is unacceptable. </a:t>
            </a:r>
            <a:endParaRPr lang="en-US" altLang="zh-CN" sz="2400" dirty="0" smtClean="0">
              <a:solidFill>
                <a:sysClr val="windowText" lastClr="000000"/>
              </a:solidFill>
              <a:latin typeface="Helvetica"/>
              <a:ea typeface="方正舒体"/>
            </a:endParaRPr>
          </a:p>
          <a:p>
            <a:pPr>
              <a:lnSpc>
                <a:spcPct val="110000"/>
              </a:lnSpc>
            </a:pPr>
            <a:r>
              <a:rPr lang="en-US" altLang="zh-CN" sz="2400" dirty="0" smtClean="0">
                <a:solidFill>
                  <a:sysClr val="windowText" lastClr="000000"/>
                </a:solidFill>
                <a:latin typeface="Helvetica"/>
                <a:ea typeface="方正舒体"/>
              </a:rPr>
              <a:t>Pay immediately or you’ll be in trouble!”</a:t>
            </a:r>
            <a:endParaRPr lang="zh-CN" altLang="en-US" sz="2400" dirty="0" smtClean="0">
              <a:solidFill>
                <a:sysClr val="windowText" lastClr="000000"/>
              </a:solidFill>
              <a:latin typeface="Helvetica"/>
              <a:ea typeface="方正舒体"/>
            </a:endParaRPr>
          </a:p>
        </p:txBody>
      </p:sp>
      <p:sp>
        <p:nvSpPr>
          <p:cNvPr id="19" name="矩形 18"/>
          <p:cNvSpPr/>
          <p:nvPr/>
        </p:nvSpPr>
        <p:spPr>
          <a:xfrm>
            <a:off x="5072066" y="4347528"/>
            <a:ext cx="358945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dirty="0" smtClean="0">
                <a:solidFill>
                  <a:sysClr val="windowText" lastClr="000000"/>
                </a:solidFill>
                <a:latin typeface="Helvetica"/>
                <a:ea typeface="方正舒体"/>
              </a:rPr>
              <a:t>we get an email in a charming tone telling us how valuable a customer we are and encouraging us to resume spending.</a:t>
            </a:r>
            <a:endParaRPr lang="zh-CN" altLang="en-US" sz="2400" dirty="0" smtClean="0">
              <a:solidFill>
                <a:sysClr val="windowText" lastClr="000000"/>
              </a:solidFill>
              <a:latin typeface="Helvetica"/>
              <a:ea typeface="方正舒体"/>
            </a:endParaRPr>
          </a:p>
        </p:txBody>
      </p:sp>
      <p:cxnSp>
        <p:nvCxnSpPr>
          <p:cNvPr id="21" name="直接连接符 20"/>
          <p:cNvCxnSpPr/>
          <p:nvPr/>
        </p:nvCxnSpPr>
        <p:spPr>
          <a:xfrm rot="10800000" flipV="1">
            <a:off x="3571868" y="3016890"/>
            <a:ext cx="642942" cy="483547"/>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直接连接符 22"/>
          <p:cNvCxnSpPr/>
          <p:nvPr/>
        </p:nvCxnSpPr>
        <p:spPr>
          <a:xfrm rot="16200000" flipH="1">
            <a:off x="4595615" y="2898664"/>
            <a:ext cx="483547" cy="720000"/>
          </a:xfrm>
          <a:prstGeom prst="line">
            <a:avLst/>
          </a:prstGeom>
        </p:spPr>
        <p:style>
          <a:lnRef idx="3">
            <a:schemeClr val="accent2"/>
          </a:lnRef>
          <a:fillRef idx="0">
            <a:schemeClr val="accent2"/>
          </a:fillRef>
          <a:effectRef idx="2">
            <a:schemeClr val="accent2"/>
          </a:effectRef>
          <a:fontRef idx="minor">
            <a:schemeClr val="tx1"/>
          </a:fontRef>
        </p:style>
      </p:cxnSp>
      <p:sp>
        <p:nvSpPr>
          <p:cNvPr id="24" name="下箭头 23"/>
          <p:cNvSpPr/>
          <p:nvPr/>
        </p:nvSpPr>
        <p:spPr>
          <a:xfrm>
            <a:off x="1928794" y="3890256"/>
            <a:ext cx="216000" cy="288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5" name="下箭头 24"/>
          <p:cNvSpPr/>
          <p:nvPr/>
        </p:nvSpPr>
        <p:spPr>
          <a:xfrm>
            <a:off x="6786578" y="3926818"/>
            <a:ext cx="216000" cy="288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70338" name="AutoShape 2" descr="http://www.theemailadmin.com/wp-content/uploads/2012/11/GFI244-email-jpg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270340" name="AutoShape 4" descr="http://www.theemailadmin.com/wp-content/uploads/2012/11/GFI244-email-jpg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grpSp>
        <p:nvGrpSpPr>
          <p:cNvPr id="22" name="组合 21"/>
          <p:cNvGrpSpPr/>
          <p:nvPr/>
        </p:nvGrpSpPr>
        <p:grpSpPr>
          <a:xfrm>
            <a:off x="878597" y="1644813"/>
            <a:ext cx="2050329" cy="1498854"/>
            <a:chOff x="572272" y="1644813"/>
            <a:chExt cx="2050329" cy="1498854"/>
          </a:xfrm>
        </p:grpSpPr>
        <p:pic>
          <p:nvPicPr>
            <p:cNvPr id="270342" name="Picture 6" descr="http://p4.so.qhimg.com/t01423d6ff0dee01c44.jpg"/>
            <p:cNvPicPr>
              <a:picLocks noChangeAspect="1" noChangeArrowheads="1"/>
            </p:cNvPicPr>
            <p:nvPr/>
          </p:nvPicPr>
          <p:blipFill>
            <a:blip r:embed="rId2">
              <a:clrChange>
                <a:clrFrom>
                  <a:srgbClr val="FFFFFF"/>
                </a:clrFrom>
                <a:clrTo>
                  <a:srgbClr val="FFFFFF">
                    <a:alpha val="0"/>
                  </a:srgbClr>
                </a:clrTo>
              </a:clrChange>
            </a:blip>
            <a:srcRect b="20072"/>
            <a:stretch>
              <a:fillRect/>
            </a:stretch>
          </p:blipFill>
          <p:spPr bwMode="auto">
            <a:xfrm rot="21025262">
              <a:off x="572272" y="1644813"/>
              <a:ext cx="1837739" cy="1498854"/>
            </a:xfrm>
            <a:prstGeom prst="rect">
              <a:avLst/>
            </a:prstGeom>
            <a:noFill/>
          </p:spPr>
        </p:pic>
        <p:pic>
          <p:nvPicPr>
            <p:cNvPr id="270344" name="Picture 8" descr="http://p2.so.qhimg.com/bdr/_240_/t01ec892b70562544c2.gif"/>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flipH="1">
              <a:off x="1855670" y="2121242"/>
              <a:ext cx="766931" cy="736254"/>
            </a:xfrm>
            <a:prstGeom prst="rect">
              <a:avLst/>
            </a:prstGeom>
            <a:noFill/>
          </p:spPr>
        </p:pic>
      </p:grpSp>
      <p:grpSp>
        <p:nvGrpSpPr>
          <p:cNvPr id="26" name="组合 25"/>
          <p:cNvGrpSpPr/>
          <p:nvPr/>
        </p:nvGrpSpPr>
        <p:grpSpPr>
          <a:xfrm>
            <a:off x="5572132" y="1715832"/>
            <a:ext cx="2240885" cy="1498854"/>
            <a:chOff x="6045891" y="1644813"/>
            <a:chExt cx="2240885" cy="1498854"/>
          </a:xfrm>
        </p:grpSpPr>
        <p:pic>
          <p:nvPicPr>
            <p:cNvPr id="20" name="Picture 6" descr="http://p4.so.qhimg.com/t01423d6ff0dee01c44.jpg"/>
            <p:cNvPicPr>
              <a:picLocks noChangeAspect="1" noChangeArrowheads="1"/>
            </p:cNvPicPr>
            <p:nvPr/>
          </p:nvPicPr>
          <p:blipFill>
            <a:blip r:embed="rId2">
              <a:clrChange>
                <a:clrFrom>
                  <a:srgbClr val="FFFFFF"/>
                </a:clrFrom>
                <a:clrTo>
                  <a:srgbClr val="FFFFFF">
                    <a:alpha val="0"/>
                  </a:srgbClr>
                </a:clrTo>
              </a:clrChange>
            </a:blip>
            <a:srcRect b="20072"/>
            <a:stretch>
              <a:fillRect/>
            </a:stretch>
          </p:blipFill>
          <p:spPr bwMode="auto">
            <a:xfrm rot="21025262">
              <a:off x="6045891" y="1644813"/>
              <a:ext cx="1837739" cy="1498854"/>
            </a:xfrm>
            <a:prstGeom prst="rect">
              <a:avLst/>
            </a:prstGeom>
            <a:noFill/>
          </p:spPr>
        </p:pic>
        <p:pic>
          <p:nvPicPr>
            <p:cNvPr id="270346" name="Picture 10" descr="http://p0.so.qhimg.com/bdr/_240_/t0109184b169418716f.gif"/>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254016" y="1879451"/>
              <a:ext cx="1032760" cy="1032760"/>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7" grpId="0" animBg="1"/>
      <p:bldP spid="18" grpId="0" animBg="1"/>
      <p:bldP spid="19" grpId="0" animBg="1"/>
      <p:bldP spid="24"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3"/>
          <p:cNvGrpSpPr/>
          <p:nvPr/>
        </p:nvGrpSpPr>
        <p:grpSpPr>
          <a:xfrm>
            <a:off x="428596" y="2027871"/>
            <a:ext cx="8352928" cy="4612642"/>
            <a:chOff x="428596" y="2027871"/>
            <a:chExt cx="8352928" cy="4359262"/>
          </a:xfrm>
        </p:grpSpPr>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8596" y="2027871"/>
              <a:ext cx="8352928" cy="43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5786" y="2488762"/>
              <a:ext cx="6143668" cy="2902881"/>
            </a:xfrm>
            <a:prstGeom prst="rect">
              <a:avLst/>
            </a:prstGeom>
            <a:noFill/>
          </p:spPr>
          <p:txBody>
            <a:bodyPr wrap="square" rtlCol="0">
              <a:spAutoFit/>
            </a:bodyPr>
            <a:lstStyle/>
            <a:p>
              <a:pPr algn="just">
                <a:lnSpc>
                  <a:spcPct val="110000"/>
                </a:lnSpc>
              </a:pPr>
              <a:r>
                <a:rPr lang="en-US" altLang="zh-CN" sz="2200" dirty="0" smtClean="0">
                  <a:latin typeface="Helvetica"/>
                </a:rPr>
                <a:t>Every day we get two sets of messages at odds with each other. The“_________” message urges us to work hard and save, suspend our desires, and avoid luxuries. The ____________________________ urge us to spend. As ___________</a:t>
              </a:r>
              <a:r>
                <a:rPr lang="en-US" altLang="zh-CN" sz="2200" dirty="0" err="1" smtClean="0">
                  <a:latin typeface="Helvetica"/>
                </a:rPr>
                <a:t>and_____consequences</a:t>
              </a:r>
              <a:r>
                <a:rPr lang="en-US" altLang="zh-CN" sz="2200" dirty="0" smtClean="0">
                  <a:latin typeface="Helvetica"/>
                </a:rPr>
                <a:t>, people get ____________ with the two contradictory messages. </a:t>
              </a:r>
              <a:endParaRPr lang="en-US" altLang="zh-CN" sz="2200" dirty="0">
                <a:latin typeface="Helvetica"/>
              </a:endParaRPr>
            </a:p>
          </p:txBody>
        </p:sp>
      </p:grpSp>
      <p:sp>
        <p:nvSpPr>
          <p:cNvPr id="41" name="TextBox 40"/>
          <p:cNvSpPr txBox="1">
            <a:spLocks noChangeArrowheads="1"/>
          </p:cNvSpPr>
          <p:nvPr/>
        </p:nvSpPr>
        <p:spPr bwMode="auto">
          <a:xfrm>
            <a:off x="785786" y="1536147"/>
            <a:ext cx="6985027" cy="535531"/>
          </a:xfrm>
          <a:prstGeom prst="rect">
            <a:avLst/>
          </a:prstGeom>
          <a:noFill/>
          <a:ln w="9525">
            <a:noFill/>
            <a:miter lim="800000"/>
          </a:ln>
        </p:spPr>
        <p:txBody>
          <a:bodyPr wrap="squar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400" b="1" dirty="0" smtClean="0">
                <a:solidFill>
                  <a:sysClr val="windowText" lastClr="000000"/>
                </a:solidFill>
                <a:latin typeface="Helvetica"/>
                <a:ea typeface="方正舒体"/>
              </a:rPr>
              <a:t>Part II — (</a:t>
            </a:r>
            <a:r>
              <a:rPr lang="en-US" altLang="zh-CN" sz="2400" b="1" dirty="0" err="1" smtClean="0">
                <a:solidFill>
                  <a:sysClr val="windowText" lastClr="000000"/>
                </a:solidFill>
                <a:latin typeface="Helvetica"/>
                <a:ea typeface="方正舒体"/>
              </a:rPr>
              <a:t>Paras</a:t>
            </a:r>
            <a:r>
              <a:rPr lang="en-US" altLang="zh-CN" sz="2400" b="1" dirty="0" smtClean="0">
                <a:solidFill>
                  <a:sysClr val="windowText" lastClr="000000"/>
                </a:solidFill>
                <a:latin typeface="Helvetica"/>
                <a:ea typeface="方正舒体"/>
              </a:rPr>
              <a:t>. 3- __)</a:t>
            </a:r>
            <a:endParaRPr lang="en-US" altLang="zh-CN" sz="2400" b="1" dirty="0">
              <a:solidFill>
                <a:sysClr val="windowText" lastClr="000000"/>
              </a:solidFill>
              <a:latin typeface="Helvetica"/>
              <a:ea typeface="方正舒体"/>
            </a:endParaRPr>
          </a:p>
        </p:txBody>
      </p:sp>
      <p:sp>
        <p:nvSpPr>
          <p:cNvPr id="175118" name="Text Box 14"/>
          <p:cNvSpPr txBox="1">
            <a:spLocks noChangeArrowheads="1"/>
          </p:cNvSpPr>
          <p:nvPr/>
        </p:nvSpPr>
        <p:spPr bwMode="auto">
          <a:xfrm flipH="1">
            <a:off x="3643306" y="1571612"/>
            <a:ext cx="286319" cy="461665"/>
          </a:xfrm>
          <a:prstGeom prst="rect">
            <a:avLst/>
          </a:prstGeom>
          <a:noFill/>
          <a:ln w="9525">
            <a:noFill/>
            <a:miter lim="800000"/>
          </a:ln>
          <a:effectLst>
            <a:prstShdw prst="shdw11">
              <a:schemeClr val="bg2">
                <a:alpha val="50000"/>
              </a:schemeClr>
            </a:prstShdw>
          </a:effectLst>
        </p:spPr>
        <p:txBody>
          <a:bodyPr wrap="square">
            <a:spAutoFit/>
          </a:bodyPr>
          <a:lstStyle/>
          <a:p>
            <a:pPr>
              <a:spcBef>
                <a:spcPct val="50000"/>
              </a:spcBef>
            </a:pPr>
            <a:r>
              <a:rPr lang="en-US" altLang="zh-CN" sz="2400" b="1" dirty="0" smtClean="0">
                <a:solidFill>
                  <a:schemeClr val="accent6">
                    <a:lumMod val="75000"/>
                  </a:schemeClr>
                </a:solidFill>
                <a:latin typeface="Helvetica"/>
                <a:ea typeface="方正舒体"/>
              </a:rPr>
              <a:t>6</a:t>
            </a:r>
            <a:endParaRPr lang="en-US" altLang="zh-CN" sz="2400" b="1" dirty="0">
              <a:solidFill>
                <a:schemeClr val="accent6">
                  <a:lumMod val="75000"/>
                </a:schemeClr>
              </a:solidFill>
              <a:latin typeface="Helvetica"/>
              <a:ea typeface="方正舒体"/>
            </a:endParaRPr>
          </a:p>
        </p:txBody>
      </p:sp>
      <p:sp>
        <p:nvSpPr>
          <p:cNvPr id="25" name="矩形 24"/>
          <p:cNvSpPr/>
          <p:nvPr/>
        </p:nvSpPr>
        <p:spPr>
          <a:xfrm>
            <a:off x="785786" y="3930534"/>
            <a:ext cx="5214974" cy="498598"/>
          </a:xfrm>
          <a:prstGeom prst="rect">
            <a:avLst/>
          </a:prstGeom>
        </p:spPr>
        <p:txBody>
          <a:bodyPr wrap="square">
            <a:spAutoFit/>
          </a:bodyPr>
          <a:lstStyle/>
          <a:p>
            <a:pPr>
              <a:lnSpc>
                <a:spcPct val="120000"/>
              </a:lnSpc>
              <a:defRPr/>
            </a:pPr>
            <a:r>
              <a:rPr lang="en-US" altLang="zh-CN" sz="2200" b="1" dirty="0" smtClean="0">
                <a:solidFill>
                  <a:schemeClr val="accent6">
                    <a:lumMod val="75000"/>
                  </a:schemeClr>
                </a:solidFill>
                <a:latin typeface="Helvetica"/>
              </a:rPr>
              <a:t>permissive advertisements</a:t>
            </a:r>
            <a:endParaRPr lang="zh-CN" altLang="en-US" sz="2200" b="1" dirty="0">
              <a:solidFill>
                <a:schemeClr val="accent6">
                  <a:lumMod val="75000"/>
                </a:schemeClr>
              </a:solidFill>
              <a:latin typeface="Helvetica"/>
            </a:endParaRPr>
          </a:p>
        </p:txBody>
      </p:sp>
      <p:pic>
        <p:nvPicPr>
          <p:cNvPr id="18" name="Picture 2" descr="H:\2015年修改\图片10.jpg"/>
          <p:cNvPicPr>
            <a:picLocks noChangeAspect="1" noChangeArrowheads="1"/>
          </p:cNvPicPr>
          <p:nvPr/>
        </p:nvPicPr>
        <p:blipFill>
          <a:blip r:embed="rId2"/>
          <a:srcRect/>
          <a:stretch>
            <a:fillRect/>
          </a:stretch>
        </p:blipFill>
        <p:spPr bwMode="auto">
          <a:xfrm>
            <a:off x="1" y="0"/>
            <a:ext cx="8072462" cy="1163637"/>
          </a:xfrm>
          <a:prstGeom prst="rect">
            <a:avLst/>
          </a:prstGeom>
          <a:noFill/>
        </p:spPr>
      </p:pic>
      <p:sp>
        <p:nvSpPr>
          <p:cNvPr id="12" name="矩形 11"/>
          <p:cNvSpPr/>
          <p:nvPr/>
        </p:nvSpPr>
        <p:spPr>
          <a:xfrm>
            <a:off x="4266645" y="2780928"/>
            <a:ext cx="1312856" cy="430887"/>
          </a:xfrm>
          <a:prstGeom prst="rect">
            <a:avLst/>
          </a:prstGeom>
        </p:spPr>
        <p:txBody>
          <a:bodyPr wrap="square">
            <a:spAutoFit/>
          </a:bodyPr>
          <a:lstStyle/>
          <a:p>
            <a:r>
              <a:rPr lang="en-US" altLang="zh-CN" sz="2200" b="1" dirty="0" smtClean="0">
                <a:solidFill>
                  <a:schemeClr val="accent6">
                    <a:lumMod val="75000"/>
                  </a:schemeClr>
                </a:solidFill>
                <a:latin typeface="Helvetica"/>
              </a:rPr>
              <a:t>upright</a:t>
            </a:r>
            <a:endParaRPr lang="zh-CN" altLang="en-US" sz="2200" b="1" dirty="0">
              <a:solidFill>
                <a:schemeClr val="accent6">
                  <a:lumMod val="75000"/>
                </a:schemeClr>
              </a:solidFill>
              <a:latin typeface="Helvetica"/>
            </a:endParaRPr>
          </a:p>
        </p:txBody>
      </p:sp>
      <p:sp>
        <p:nvSpPr>
          <p:cNvPr id="13" name="矩形 12"/>
          <p:cNvSpPr/>
          <p:nvPr/>
        </p:nvSpPr>
        <p:spPr>
          <a:xfrm>
            <a:off x="1592879" y="5085184"/>
            <a:ext cx="1531188" cy="430887"/>
          </a:xfrm>
          <a:prstGeom prst="rect">
            <a:avLst/>
          </a:prstGeom>
        </p:spPr>
        <p:txBody>
          <a:bodyPr wrap="none">
            <a:spAutoFit/>
          </a:bodyPr>
          <a:lstStyle/>
          <a:p>
            <a:r>
              <a:rPr lang="en-US" altLang="zh-CN" sz="2200" b="1" dirty="0" smtClean="0">
                <a:solidFill>
                  <a:schemeClr val="accent6">
                    <a:lumMod val="75000"/>
                  </a:schemeClr>
                </a:solidFill>
                <a:latin typeface="Helvetica"/>
              </a:rPr>
              <a:t>Confused</a:t>
            </a:r>
            <a:endParaRPr lang="zh-CN" altLang="en-US" sz="2200" b="1" dirty="0" smtClean="0">
              <a:solidFill>
                <a:schemeClr val="accent6">
                  <a:lumMod val="75000"/>
                </a:schemeClr>
              </a:solidFill>
              <a:latin typeface="Helvetica"/>
            </a:endParaRPr>
          </a:p>
        </p:txBody>
      </p:sp>
      <p:sp>
        <p:nvSpPr>
          <p:cNvPr id="14" name="TextBox 13"/>
          <p:cNvSpPr txBox="1"/>
          <p:nvPr/>
        </p:nvSpPr>
        <p:spPr>
          <a:xfrm>
            <a:off x="1091762" y="4710109"/>
            <a:ext cx="1785950" cy="369332"/>
          </a:xfrm>
          <a:prstGeom prst="rect">
            <a:avLst/>
          </a:prstGeom>
          <a:noFill/>
        </p:spPr>
        <p:txBody>
          <a:bodyPr wrap="square" rtlCol="0">
            <a:spAutoFit/>
          </a:bodyPr>
          <a:lstStyle/>
          <a:p>
            <a:r>
              <a:rPr lang="en-US" altLang="zh-CN" b="1" dirty="0" smtClean="0">
                <a:solidFill>
                  <a:schemeClr val="accent6">
                    <a:lumMod val="75000"/>
                  </a:schemeClr>
                </a:solidFill>
                <a:latin typeface="Helvetica"/>
              </a:rPr>
              <a:t>psychological</a:t>
            </a:r>
            <a:endParaRPr lang="zh-CN" altLang="en-US" b="1" dirty="0">
              <a:solidFill>
                <a:schemeClr val="accent6">
                  <a:lumMod val="75000"/>
                </a:schemeClr>
              </a:solidFill>
            </a:endParaRPr>
          </a:p>
        </p:txBody>
      </p:sp>
      <p:sp>
        <p:nvSpPr>
          <p:cNvPr id="15" name="TextBox 14"/>
          <p:cNvSpPr txBox="1"/>
          <p:nvPr/>
        </p:nvSpPr>
        <p:spPr>
          <a:xfrm>
            <a:off x="3043915" y="4686861"/>
            <a:ext cx="1051913" cy="369332"/>
          </a:xfrm>
          <a:prstGeom prst="rect">
            <a:avLst/>
          </a:prstGeom>
          <a:noFill/>
        </p:spPr>
        <p:txBody>
          <a:bodyPr wrap="square" rtlCol="0">
            <a:spAutoFit/>
          </a:bodyPr>
          <a:lstStyle/>
          <a:p>
            <a:r>
              <a:rPr lang="en-US" altLang="zh-CN" b="1" dirty="0" smtClean="0">
                <a:solidFill>
                  <a:schemeClr val="accent6">
                    <a:lumMod val="75000"/>
                  </a:schemeClr>
                </a:solidFill>
                <a:latin typeface="Helvetica"/>
              </a:rPr>
              <a:t>social</a:t>
            </a:r>
            <a:endParaRPr lang="zh-CN" altLang="en-US" b="1" dirty="0">
              <a:solidFill>
                <a:schemeClr val="accent6">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8"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05" y="2143116"/>
            <a:ext cx="1785951" cy="115416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altLang="zh-CN" sz="2300" b="1" dirty="0" smtClean="0">
                <a:solidFill>
                  <a:sysClr val="windowText" lastClr="000000"/>
                </a:solidFill>
                <a:latin typeface="Helvetica"/>
                <a:ea typeface="方正舒体"/>
              </a:rPr>
              <a:t>Two sets of messages</a:t>
            </a:r>
            <a:endParaRPr lang="en-US" altLang="zh-CN" sz="2300" b="1" dirty="0" smtClean="0">
              <a:solidFill>
                <a:sysClr val="windowText" lastClr="000000"/>
              </a:solidFill>
              <a:latin typeface="Helvetica"/>
              <a:ea typeface="方正舒体"/>
            </a:endParaRPr>
          </a:p>
          <a:p>
            <a:pPr algn="ctr"/>
            <a:r>
              <a:rPr lang="en-US" altLang="zh-CN" sz="2300" dirty="0" smtClean="0">
                <a:solidFill>
                  <a:sysClr val="windowText" lastClr="000000"/>
                </a:solidFill>
                <a:latin typeface="Helvetica"/>
                <a:ea typeface="方正舒体"/>
              </a:rPr>
              <a:t>(</a:t>
            </a:r>
            <a:r>
              <a:rPr lang="en-US" altLang="zh-CN" sz="2300" dirty="0" err="1" smtClean="0">
                <a:solidFill>
                  <a:sysClr val="windowText" lastClr="000000"/>
                </a:solidFill>
                <a:latin typeface="Helvetica"/>
                <a:ea typeface="方正舒体"/>
              </a:rPr>
              <a:t>Paras</a:t>
            </a:r>
            <a:r>
              <a:rPr lang="en-US" altLang="zh-CN" sz="2300" dirty="0" smtClean="0">
                <a:solidFill>
                  <a:sysClr val="windowText" lastClr="000000"/>
                </a:solidFill>
                <a:latin typeface="Helvetica"/>
                <a:ea typeface="方正舒体"/>
              </a:rPr>
              <a:t>. 3-5)</a:t>
            </a:r>
            <a:endParaRPr lang="en-US" altLang="zh-CN" sz="2300" dirty="0" smtClean="0">
              <a:solidFill>
                <a:sysClr val="windowText" lastClr="000000"/>
              </a:solidFill>
              <a:latin typeface="Helvetica"/>
              <a:ea typeface="方正舒体"/>
            </a:endParaRPr>
          </a:p>
        </p:txBody>
      </p:sp>
      <p:pic>
        <p:nvPicPr>
          <p:cNvPr id="3" name="Picture 2" descr="H:\2015年修改\图片10.jpg"/>
          <p:cNvPicPr>
            <a:picLocks noChangeAspect="1" noChangeArrowheads="1"/>
          </p:cNvPicPr>
          <p:nvPr/>
        </p:nvPicPr>
        <p:blipFill>
          <a:blip r:embed="rId1"/>
          <a:srcRect/>
          <a:stretch>
            <a:fillRect/>
          </a:stretch>
        </p:blipFill>
        <p:spPr bwMode="auto">
          <a:xfrm>
            <a:off x="0" y="-24"/>
            <a:ext cx="8072462" cy="1163637"/>
          </a:xfrm>
          <a:prstGeom prst="rect">
            <a:avLst/>
          </a:prstGeom>
          <a:noFill/>
        </p:spPr>
      </p:pic>
      <p:grpSp>
        <p:nvGrpSpPr>
          <p:cNvPr id="4" name="组合 7"/>
          <p:cNvGrpSpPr/>
          <p:nvPr/>
        </p:nvGrpSpPr>
        <p:grpSpPr>
          <a:xfrm>
            <a:off x="2143108" y="1183095"/>
            <a:ext cx="6858048" cy="2632688"/>
            <a:chOff x="2143108" y="1183095"/>
            <a:chExt cx="6858048" cy="2632688"/>
          </a:xfrm>
        </p:grpSpPr>
        <p:sp>
          <p:nvSpPr>
            <p:cNvPr id="6" name="线形标注 1 5"/>
            <p:cNvSpPr/>
            <p:nvPr/>
          </p:nvSpPr>
          <p:spPr>
            <a:xfrm>
              <a:off x="2143108" y="1183095"/>
              <a:ext cx="6858048" cy="2578764"/>
            </a:xfrm>
            <a:prstGeom prst="borderCallout1">
              <a:avLst>
                <a:gd name="adj1" fmla="val 39096"/>
                <a:gd name="adj2" fmla="val -625"/>
                <a:gd name="adj3" fmla="val 52078"/>
                <a:gd name="adj4" fmla="val -4999"/>
              </a:avLst>
            </a:prstGeom>
          </p:spPr>
          <p:style>
            <a:lnRef idx="2">
              <a:schemeClr val="accent3"/>
            </a:lnRef>
            <a:fillRef idx="1">
              <a:schemeClr val="lt1"/>
            </a:fillRef>
            <a:effectRef idx="0">
              <a:schemeClr val="accent3"/>
            </a:effectRef>
            <a:fontRef idx="minor">
              <a:schemeClr val="dk1"/>
            </a:fontRef>
          </p:style>
          <p:txBody>
            <a:bodyPr rtlCol="0" anchor="ctr"/>
            <a:lstStyle/>
            <a:p>
              <a:pPr algn="ctr">
                <a:lnSpc>
                  <a:spcPct val="110000"/>
                </a:lnSpc>
              </a:pPr>
              <a:endParaRPr lang="zh-CN" altLang="en-US" dirty="0"/>
            </a:p>
          </p:txBody>
        </p:sp>
        <p:sp>
          <p:nvSpPr>
            <p:cNvPr id="5" name="TextBox 4"/>
            <p:cNvSpPr txBox="1"/>
            <p:nvPr/>
          </p:nvSpPr>
          <p:spPr>
            <a:xfrm>
              <a:off x="2269503" y="1285860"/>
              <a:ext cx="6660215" cy="2529923"/>
            </a:xfrm>
            <a:prstGeom prst="rect">
              <a:avLst/>
            </a:prstGeom>
            <a:noFill/>
          </p:spPr>
          <p:txBody>
            <a:bodyPr wrap="square" rtlCol="0">
              <a:spAutoFit/>
            </a:bodyPr>
            <a:lstStyle/>
            <a:p>
              <a:pPr indent="-457200" algn="just">
                <a:lnSpc>
                  <a:spcPct val="120000"/>
                </a:lnSpc>
                <a:buClr>
                  <a:srgbClr val="D16349"/>
                </a:buClr>
                <a:buSzPct val="85000"/>
              </a:pPr>
              <a:r>
                <a:rPr lang="en-US" altLang="zh-CN" sz="2200" b="1" kern="0" dirty="0" smtClean="0">
                  <a:latin typeface="Helvetica"/>
                </a:rPr>
                <a:t>“Upright” message</a:t>
              </a:r>
              <a:r>
                <a:rPr lang="en-US" altLang="zh-CN" sz="2200" kern="0" dirty="0" smtClean="0">
                  <a:latin typeface="Helvetica"/>
                </a:rPr>
                <a:t>, which urges us, “Work hard and save. _____________________. Avoid luxuries. __________________ for more than you truly need.” This message comes to us from_______, from_______, even from political figures referring to “_______________”.   </a:t>
              </a:r>
              <a:endParaRPr lang="en-US" altLang="zh-CN" sz="2200" kern="0" dirty="0" smtClean="0">
                <a:latin typeface="Helvetica"/>
              </a:endParaRPr>
            </a:p>
          </p:txBody>
        </p:sp>
      </p:grpSp>
      <p:grpSp>
        <p:nvGrpSpPr>
          <p:cNvPr id="8" name="组合 9"/>
          <p:cNvGrpSpPr/>
          <p:nvPr/>
        </p:nvGrpSpPr>
        <p:grpSpPr>
          <a:xfrm>
            <a:off x="142844" y="4143380"/>
            <a:ext cx="8858312" cy="2500330"/>
            <a:chOff x="142844" y="4143380"/>
            <a:chExt cx="8858312" cy="2500330"/>
          </a:xfrm>
        </p:grpSpPr>
        <p:sp>
          <p:nvSpPr>
            <p:cNvPr id="9" name="线形标注 1 8"/>
            <p:cNvSpPr/>
            <p:nvPr/>
          </p:nvSpPr>
          <p:spPr>
            <a:xfrm>
              <a:off x="142844" y="4143380"/>
              <a:ext cx="8858312" cy="2500330"/>
            </a:xfrm>
            <a:prstGeom prst="borderCallout1">
              <a:avLst>
                <a:gd name="adj1" fmla="val -2833"/>
                <a:gd name="adj2" fmla="val 14385"/>
                <a:gd name="adj3" fmla="val -30666"/>
                <a:gd name="adj4" fmla="val 962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 name="TextBox 6"/>
            <p:cNvSpPr txBox="1"/>
            <p:nvPr/>
          </p:nvSpPr>
          <p:spPr>
            <a:xfrm>
              <a:off x="142844" y="4143380"/>
              <a:ext cx="8786874" cy="2123658"/>
            </a:xfrm>
            <a:prstGeom prst="rect">
              <a:avLst/>
            </a:prstGeom>
            <a:noFill/>
          </p:spPr>
          <p:txBody>
            <a:bodyPr wrap="square" rtlCol="0">
              <a:spAutoFit/>
            </a:bodyPr>
            <a:lstStyle/>
            <a:p>
              <a:pPr indent="-457200" algn="just">
                <a:lnSpc>
                  <a:spcPct val="120000"/>
                </a:lnSpc>
                <a:buClr>
                  <a:srgbClr val="D16349"/>
                </a:buClr>
                <a:buSzPct val="85000"/>
              </a:pPr>
              <a:r>
                <a:rPr lang="en-US" altLang="zh-CN" sz="2200" b="1" kern="0" dirty="0" smtClean="0">
                  <a:latin typeface="Helvetica"/>
                </a:rPr>
                <a:t>“Permissive” message</a:t>
              </a:r>
              <a:r>
                <a:rPr lang="en-US" altLang="zh-CN" sz="2200" kern="0" dirty="0" smtClean="0">
                  <a:latin typeface="Helvetica"/>
                </a:rPr>
                <a:t>, “Buy, spend, get it now. You need this!”, is___________. Advertisements ______ our daily lives. The essential message is cemented into our consciousness, “It’s good to _________________. You should have what you want. You deserve the best. So, you should ___________!”</a:t>
              </a:r>
              <a:endParaRPr lang="en-US" altLang="zh-CN" sz="2200" kern="0" dirty="0" smtClean="0">
                <a:latin typeface="Helvetica"/>
              </a:endParaRPr>
            </a:p>
          </p:txBody>
        </p:sp>
      </p:grpSp>
      <p:sp>
        <p:nvSpPr>
          <p:cNvPr id="11" name="矩形 10"/>
          <p:cNvSpPr/>
          <p:nvPr/>
        </p:nvSpPr>
        <p:spPr>
          <a:xfrm>
            <a:off x="3764622" y="1624414"/>
            <a:ext cx="3137397" cy="430887"/>
          </a:xfrm>
          <a:prstGeom prst="rect">
            <a:avLst/>
          </a:prstGeom>
        </p:spPr>
        <p:txBody>
          <a:bodyPr wrap="none">
            <a:spAutoFit/>
          </a:bodyPr>
          <a:lstStyle/>
          <a:p>
            <a:r>
              <a:rPr lang="en-US" altLang="zh-CN" sz="2200" b="1" dirty="0" smtClean="0">
                <a:solidFill>
                  <a:schemeClr val="accent6">
                    <a:lumMod val="75000"/>
                  </a:schemeClr>
                </a:solidFill>
                <a:latin typeface="Helvetica"/>
              </a:rPr>
              <a:t>Suspend your desires</a:t>
            </a:r>
            <a:endParaRPr lang="zh-CN" altLang="en-US" sz="2200" b="1" dirty="0" smtClean="0">
              <a:solidFill>
                <a:schemeClr val="accent6">
                  <a:lumMod val="75000"/>
                </a:schemeClr>
              </a:solidFill>
              <a:latin typeface="Helvetica"/>
            </a:endParaRPr>
          </a:p>
        </p:txBody>
      </p:sp>
      <p:sp>
        <p:nvSpPr>
          <p:cNvPr id="12" name="矩形 11"/>
          <p:cNvSpPr/>
          <p:nvPr/>
        </p:nvSpPr>
        <p:spPr>
          <a:xfrm>
            <a:off x="2269503" y="2081920"/>
            <a:ext cx="3122971" cy="430887"/>
          </a:xfrm>
          <a:prstGeom prst="rect">
            <a:avLst/>
          </a:prstGeom>
        </p:spPr>
        <p:txBody>
          <a:bodyPr wrap="none">
            <a:spAutoFit/>
          </a:bodyPr>
          <a:lstStyle/>
          <a:p>
            <a:r>
              <a:rPr lang="en-US" altLang="zh-CN" sz="2200" b="1" dirty="0" smtClean="0">
                <a:solidFill>
                  <a:schemeClr val="accent6">
                    <a:lumMod val="75000"/>
                  </a:schemeClr>
                </a:solidFill>
                <a:latin typeface="Helvetica"/>
              </a:rPr>
              <a:t>Control your appetite </a:t>
            </a:r>
            <a:endParaRPr lang="zh-CN" altLang="en-US" sz="2200" b="1" dirty="0" smtClean="0">
              <a:solidFill>
                <a:schemeClr val="accent6">
                  <a:lumMod val="75000"/>
                </a:schemeClr>
              </a:solidFill>
              <a:latin typeface="Helvetica"/>
            </a:endParaRPr>
          </a:p>
        </p:txBody>
      </p:sp>
      <p:sp>
        <p:nvSpPr>
          <p:cNvPr id="13" name="矩形 12"/>
          <p:cNvSpPr/>
          <p:nvPr/>
        </p:nvSpPr>
        <p:spPr>
          <a:xfrm>
            <a:off x="7630000" y="2512807"/>
            <a:ext cx="1096775" cy="430887"/>
          </a:xfrm>
          <a:prstGeom prst="rect">
            <a:avLst/>
          </a:prstGeom>
        </p:spPr>
        <p:txBody>
          <a:bodyPr wrap="none">
            <a:spAutoFit/>
          </a:bodyPr>
          <a:lstStyle/>
          <a:p>
            <a:r>
              <a:rPr lang="en-US" altLang="zh-CN" sz="2200" b="1" dirty="0" smtClean="0">
                <a:solidFill>
                  <a:schemeClr val="accent6">
                    <a:lumMod val="75000"/>
                  </a:schemeClr>
                </a:solidFill>
                <a:latin typeface="Helvetica"/>
              </a:rPr>
              <a:t>school</a:t>
            </a:r>
            <a:endParaRPr lang="zh-CN" altLang="en-US" sz="2200" b="1" dirty="0" smtClean="0">
              <a:solidFill>
                <a:schemeClr val="accent6">
                  <a:lumMod val="75000"/>
                </a:schemeClr>
              </a:solidFill>
              <a:latin typeface="Helvetica"/>
            </a:endParaRPr>
          </a:p>
        </p:txBody>
      </p:sp>
      <p:sp>
        <p:nvSpPr>
          <p:cNvPr id="14" name="矩形 13"/>
          <p:cNvSpPr/>
          <p:nvPr/>
        </p:nvSpPr>
        <p:spPr>
          <a:xfrm>
            <a:off x="3086144" y="2863036"/>
            <a:ext cx="1205779" cy="430887"/>
          </a:xfrm>
          <a:prstGeom prst="rect">
            <a:avLst/>
          </a:prstGeom>
        </p:spPr>
        <p:txBody>
          <a:bodyPr wrap="none">
            <a:spAutoFit/>
          </a:bodyPr>
          <a:lstStyle/>
          <a:p>
            <a:r>
              <a:rPr lang="en-US" altLang="zh-CN" sz="2200" b="1" dirty="0" smtClean="0">
                <a:solidFill>
                  <a:schemeClr val="accent6">
                    <a:lumMod val="75000"/>
                  </a:schemeClr>
                </a:solidFill>
                <a:latin typeface="Helvetica"/>
              </a:rPr>
              <a:t>parents</a:t>
            </a:r>
            <a:endParaRPr lang="zh-CN" altLang="en-US" sz="2200" b="1" dirty="0" smtClean="0">
              <a:solidFill>
                <a:schemeClr val="accent6">
                  <a:lumMod val="75000"/>
                </a:schemeClr>
              </a:solidFill>
              <a:latin typeface="Helvetica"/>
            </a:endParaRPr>
          </a:p>
        </p:txBody>
      </p:sp>
      <p:sp>
        <p:nvSpPr>
          <p:cNvPr id="15" name="矩形 14"/>
          <p:cNvSpPr/>
          <p:nvPr/>
        </p:nvSpPr>
        <p:spPr>
          <a:xfrm>
            <a:off x="2779023" y="3293923"/>
            <a:ext cx="2510624" cy="430887"/>
          </a:xfrm>
          <a:prstGeom prst="rect">
            <a:avLst/>
          </a:prstGeom>
        </p:spPr>
        <p:txBody>
          <a:bodyPr wrap="none">
            <a:spAutoFit/>
          </a:bodyPr>
          <a:lstStyle/>
          <a:p>
            <a:r>
              <a:rPr lang="en-US" altLang="zh-CN" sz="2200" b="1" dirty="0" smtClean="0">
                <a:solidFill>
                  <a:schemeClr val="accent6">
                    <a:lumMod val="75000"/>
                  </a:schemeClr>
                </a:solidFill>
                <a:latin typeface="Helvetica"/>
              </a:rPr>
              <a:t>traditional values</a:t>
            </a:r>
            <a:endParaRPr lang="zh-CN" altLang="en-US" sz="2200" b="1" dirty="0" smtClean="0">
              <a:solidFill>
                <a:schemeClr val="accent6">
                  <a:lumMod val="75000"/>
                </a:schemeClr>
              </a:solidFill>
              <a:latin typeface="Helvetica"/>
            </a:endParaRPr>
          </a:p>
        </p:txBody>
      </p:sp>
      <p:sp>
        <p:nvSpPr>
          <p:cNvPr id="16" name="矩形 15"/>
          <p:cNvSpPr/>
          <p:nvPr/>
        </p:nvSpPr>
        <p:spPr>
          <a:xfrm>
            <a:off x="629730" y="4562780"/>
            <a:ext cx="1803699" cy="430887"/>
          </a:xfrm>
          <a:prstGeom prst="rect">
            <a:avLst/>
          </a:prstGeom>
        </p:spPr>
        <p:txBody>
          <a:bodyPr wrap="none">
            <a:spAutoFit/>
          </a:bodyPr>
          <a:lstStyle/>
          <a:p>
            <a:r>
              <a:rPr lang="en-US" altLang="zh-CN" sz="2200" b="1" dirty="0" smtClean="0">
                <a:solidFill>
                  <a:schemeClr val="accent6">
                    <a:lumMod val="75000"/>
                  </a:schemeClr>
                </a:solidFill>
                <a:latin typeface="Helvetica"/>
              </a:rPr>
              <a:t>inescapable</a:t>
            </a:r>
            <a:endParaRPr lang="zh-CN" altLang="en-US" sz="2200" b="1" dirty="0" smtClean="0">
              <a:solidFill>
                <a:schemeClr val="accent6">
                  <a:lumMod val="75000"/>
                </a:schemeClr>
              </a:solidFill>
              <a:latin typeface="Helvetica"/>
            </a:endParaRPr>
          </a:p>
        </p:txBody>
      </p:sp>
      <p:sp>
        <p:nvSpPr>
          <p:cNvPr id="17" name="矩形 16"/>
          <p:cNvSpPr/>
          <p:nvPr/>
        </p:nvSpPr>
        <p:spPr>
          <a:xfrm>
            <a:off x="4252576" y="4570877"/>
            <a:ext cx="1080745" cy="430887"/>
          </a:xfrm>
          <a:prstGeom prst="rect">
            <a:avLst/>
          </a:prstGeom>
        </p:spPr>
        <p:txBody>
          <a:bodyPr wrap="none">
            <a:spAutoFit/>
          </a:bodyPr>
          <a:lstStyle/>
          <a:p>
            <a:r>
              <a:rPr lang="en-US" altLang="zh-CN" sz="2200" b="1" dirty="0" smtClean="0">
                <a:solidFill>
                  <a:schemeClr val="accent6">
                    <a:lumMod val="75000"/>
                  </a:schemeClr>
                </a:solidFill>
                <a:latin typeface="Helvetica"/>
              </a:rPr>
              <a:t>invade</a:t>
            </a:r>
            <a:endParaRPr lang="zh-CN" altLang="en-US" sz="2200" b="1" dirty="0" smtClean="0">
              <a:solidFill>
                <a:schemeClr val="accent6">
                  <a:lumMod val="75000"/>
                </a:schemeClr>
              </a:solidFill>
              <a:latin typeface="Helvetica"/>
            </a:endParaRPr>
          </a:p>
        </p:txBody>
      </p:sp>
      <p:sp>
        <p:nvSpPr>
          <p:cNvPr id="18" name="矩形 17"/>
          <p:cNvSpPr/>
          <p:nvPr/>
        </p:nvSpPr>
        <p:spPr>
          <a:xfrm>
            <a:off x="437736" y="5349525"/>
            <a:ext cx="2839239" cy="430887"/>
          </a:xfrm>
          <a:prstGeom prst="rect">
            <a:avLst/>
          </a:prstGeom>
        </p:spPr>
        <p:txBody>
          <a:bodyPr wrap="none">
            <a:spAutoFit/>
          </a:bodyPr>
          <a:lstStyle/>
          <a:p>
            <a:r>
              <a:rPr lang="en-US" altLang="zh-CN" sz="2200" b="1" dirty="0" smtClean="0">
                <a:solidFill>
                  <a:schemeClr val="accent6">
                    <a:lumMod val="75000"/>
                  </a:schemeClr>
                </a:solidFill>
                <a:latin typeface="Helvetica"/>
              </a:rPr>
              <a:t>satisfy your desires</a:t>
            </a:r>
            <a:endParaRPr lang="zh-CN" altLang="en-US" sz="2200" b="1" dirty="0" smtClean="0">
              <a:solidFill>
                <a:schemeClr val="accent6">
                  <a:lumMod val="75000"/>
                </a:schemeClr>
              </a:solidFill>
              <a:latin typeface="Helvetica"/>
            </a:endParaRPr>
          </a:p>
        </p:txBody>
      </p:sp>
      <p:sp>
        <p:nvSpPr>
          <p:cNvPr id="19" name="矩形 18"/>
          <p:cNvSpPr/>
          <p:nvPr/>
        </p:nvSpPr>
        <p:spPr>
          <a:xfrm>
            <a:off x="3494509" y="5733256"/>
            <a:ext cx="1819729" cy="430887"/>
          </a:xfrm>
          <a:prstGeom prst="rect">
            <a:avLst/>
          </a:prstGeom>
        </p:spPr>
        <p:txBody>
          <a:bodyPr wrap="none">
            <a:spAutoFit/>
          </a:bodyPr>
          <a:lstStyle/>
          <a:p>
            <a:r>
              <a:rPr lang="en-US" altLang="zh-CN" sz="2200" b="1" dirty="0" smtClean="0">
                <a:solidFill>
                  <a:schemeClr val="accent6">
                    <a:lumMod val="75000"/>
                  </a:schemeClr>
                </a:solidFill>
                <a:latin typeface="Helvetica"/>
              </a:rPr>
              <a:t>buy it – now</a:t>
            </a:r>
            <a:endParaRPr lang="zh-CN" altLang="en-US" sz="2200" b="1" dirty="0" smtClean="0">
              <a:solidFill>
                <a:schemeClr val="accent6">
                  <a:lumMod val="75000"/>
                </a:schemeClr>
              </a:solidFill>
              <a:latin typeface="Helvetica"/>
            </a:endParaRPr>
          </a:p>
        </p:txBody>
      </p:sp>
      <p:sp>
        <p:nvSpPr>
          <p:cNvPr id="20" name="云形标注 19"/>
          <p:cNvSpPr/>
          <p:nvPr/>
        </p:nvSpPr>
        <p:spPr>
          <a:xfrm rot="321916">
            <a:off x="6802349" y="2217257"/>
            <a:ext cx="1643074" cy="1222069"/>
          </a:xfrm>
          <a:prstGeom prst="cloudCallout">
            <a:avLst>
              <a:gd name="adj1" fmla="val -106946"/>
              <a:gd name="adj2" fmla="val 5274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3200" dirty="0" smtClean="0"/>
              <a:t>WHY?</a:t>
            </a:r>
            <a:endParaRPr lang="zh-CN" altLang="en-US" sz="3200" dirty="0"/>
          </a:p>
        </p:txBody>
      </p:sp>
      <p:sp>
        <p:nvSpPr>
          <p:cNvPr id="21" name="矩形 20"/>
          <p:cNvSpPr/>
          <p:nvPr/>
        </p:nvSpPr>
        <p:spPr>
          <a:xfrm>
            <a:off x="3056908" y="731862"/>
            <a:ext cx="5121480" cy="110799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just"/>
            <a:r>
              <a:rPr lang="en-US" altLang="zh-CN" sz="2200" b="1" dirty="0" smtClean="0">
                <a:effectLst>
                  <a:glow rad="101600">
                    <a:schemeClr val="tx1">
                      <a:alpha val="60000"/>
                    </a:schemeClr>
                  </a:glow>
                </a:effectLst>
              </a:rPr>
              <a:t>Hard work, family loyalty, and the capacity to postpone desires are core American values that have made our country great.</a:t>
            </a:r>
            <a:endParaRPr lang="zh-CN" altLang="en-US" sz="2200" b="1" dirty="0">
              <a:effectLst>
                <a:glow rad="101600">
                  <a:schemeClr val="tx1">
                    <a:alpha val="60000"/>
                  </a:schemeClr>
                </a:glow>
              </a:effectLst>
            </a:endParaRPr>
          </a:p>
        </p:txBody>
      </p:sp>
      <p:sp>
        <p:nvSpPr>
          <p:cNvPr id="22" name="矩形标注 21"/>
          <p:cNvSpPr/>
          <p:nvPr/>
        </p:nvSpPr>
        <p:spPr>
          <a:xfrm>
            <a:off x="2894169" y="3096893"/>
            <a:ext cx="6106987" cy="896787"/>
          </a:xfrm>
          <a:prstGeom prst="wedgeRectCallout">
            <a:avLst>
              <a:gd name="adj1" fmla="val -57408"/>
              <a:gd name="adj2" fmla="val 84804"/>
            </a:avLst>
          </a:prstGeom>
          <a:solidFill>
            <a:schemeClr val="accent6">
              <a:lumMod val="50000"/>
            </a:schemeClr>
          </a:solidFill>
        </p:spPr>
        <p:style>
          <a:lnRef idx="2">
            <a:schemeClr val="accent2"/>
          </a:lnRef>
          <a:fillRef idx="1">
            <a:schemeClr val="lt1"/>
          </a:fillRef>
          <a:effectRef idx="0">
            <a:schemeClr val="accent2"/>
          </a:effectRef>
          <a:fontRef idx="minor">
            <a:schemeClr val="dk1"/>
          </a:fontRef>
        </p:style>
        <p:txBody>
          <a:bodyPr rtlCol="0" anchor="ctr"/>
          <a:lstStyle/>
          <a:p>
            <a:pPr algn="just"/>
            <a:r>
              <a:rPr lang="en-US" altLang="zh-CN" sz="2200" b="1" dirty="0" smtClean="0">
                <a:solidFill>
                  <a:schemeClr val="bg1"/>
                </a:solidFill>
                <a:effectLst/>
              </a:rPr>
              <a:t>on TV, in movies, on printed media and road signs, in stores, and on busses, trains and subways.</a:t>
            </a:r>
            <a:endParaRPr lang="zh-CN" altLang="en-US" sz="2200" b="1" dirty="0">
              <a:solidFill>
                <a:schemeClr val="bg1"/>
              </a:solidFill>
              <a:effectLst/>
            </a:endParaRPr>
          </a:p>
        </p:txBody>
      </p:sp>
      <p:sp>
        <p:nvSpPr>
          <p:cNvPr id="23" name="矩形标注 22"/>
          <p:cNvSpPr/>
          <p:nvPr/>
        </p:nvSpPr>
        <p:spPr>
          <a:xfrm>
            <a:off x="807409" y="4588854"/>
            <a:ext cx="7702034" cy="1285884"/>
          </a:xfrm>
          <a:prstGeom prst="wedgeRectCallout">
            <a:avLst>
              <a:gd name="adj1" fmla="val 9803"/>
              <a:gd name="adj2" fmla="val -82502"/>
            </a:avLst>
          </a:prstGeom>
          <a:solidFill>
            <a:schemeClr val="accent6">
              <a:lumMod val="50000"/>
            </a:schemeClr>
          </a:solidFill>
        </p:spPr>
        <p:style>
          <a:lnRef idx="2">
            <a:schemeClr val="accent2"/>
          </a:lnRef>
          <a:fillRef idx="1">
            <a:schemeClr val="lt1"/>
          </a:fillRef>
          <a:effectRef idx="0">
            <a:schemeClr val="accent2"/>
          </a:effectRef>
          <a:fontRef idx="minor">
            <a:schemeClr val="dk1"/>
          </a:fontRef>
        </p:style>
        <p:txBody>
          <a:bodyPr rtlCol="0" anchor="ctr"/>
          <a:lstStyle/>
          <a:p>
            <a:pPr algn="just"/>
            <a:r>
              <a:rPr lang="en-US" altLang="zh-CN" sz="2200" b="1" dirty="0" smtClean="0">
                <a:solidFill>
                  <a:schemeClr val="bg1"/>
                </a:solidFill>
                <a:effectLst/>
              </a:rPr>
              <a:t>The only time you can escape advertising is when you’re in your bed asleep! By the age of 18, the average American will have seen 600,000 ads; by the age of 40, the total is almost one million.</a:t>
            </a:r>
            <a:endParaRPr lang="zh-CN" altLang="en-US" sz="2200" b="1" dirty="0" smtClean="0">
              <a:solidFill>
                <a:schemeClr val="bg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0" nodeType="clickEffect">
                                  <p:stCondLst>
                                    <p:cond delay="0"/>
                                  </p:stCondLst>
                                  <p:childTnLst>
                                    <p:animEffect transition="out" filter="blinds(horizontal)">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0" nodeType="clickEffect">
                                  <p:stCondLst>
                                    <p:cond delay="0"/>
                                  </p:stCondLst>
                                  <p:childTnLst>
                                    <p:animEffect transition="out" filter="blinds(horizontal)">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animBg="1"/>
      <p:bldP spid="20" grpId="1" animBg="1"/>
      <p:bldP spid="21" grpId="0" animBg="1"/>
      <p:bldP spid="22" grpId="0" animBg="1"/>
      <p:bldP spid="22" grpId="1" animBg="1"/>
      <p:bldP spid="23" grpId="0" animBg="1"/>
      <p:bldP spid="2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2015年修改\图片10.jpg"/>
          <p:cNvPicPr>
            <a:picLocks noChangeAspect="1" noChangeArrowheads="1"/>
          </p:cNvPicPr>
          <p:nvPr/>
        </p:nvPicPr>
        <p:blipFill>
          <a:blip r:embed="rId1"/>
          <a:srcRect/>
          <a:stretch>
            <a:fillRect/>
          </a:stretch>
        </p:blipFill>
        <p:spPr bwMode="auto">
          <a:xfrm>
            <a:off x="1" y="0"/>
            <a:ext cx="8072462" cy="1163637"/>
          </a:xfrm>
          <a:prstGeom prst="rect">
            <a:avLst/>
          </a:prstGeom>
          <a:noFill/>
        </p:spPr>
      </p:pic>
      <p:sp>
        <p:nvSpPr>
          <p:cNvPr id="23" name="矩形 22"/>
          <p:cNvSpPr/>
          <p:nvPr/>
        </p:nvSpPr>
        <p:spPr>
          <a:xfrm>
            <a:off x="214282" y="1214422"/>
            <a:ext cx="8715404" cy="1154162"/>
          </a:xfrm>
          <a:prstGeom prst="rect">
            <a:avLst/>
          </a:prstGeom>
        </p:spPr>
        <p:txBody>
          <a:bodyPr wrap="square">
            <a:spAutoFit/>
          </a:bodyPr>
          <a:lstStyle/>
          <a:p>
            <a:pPr algn="just"/>
            <a:r>
              <a:rPr lang="en-US" altLang="zh-CN" sz="2300" kern="0" dirty="0" smtClean="0">
                <a:latin typeface="Helvetica"/>
              </a:rPr>
              <a:t>What happens as we take in these contradictory but explicit messages? What are the psychological and social consequences of this campaign to control our spending habits? </a:t>
            </a:r>
            <a:r>
              <a:rPr lang="en-US" altLang="zh-CN" sz="2300" dirty="0" smtClean="0">
                <a:solidFill>
                  <a:sysClr val="windowText" lastClr="000000"/>
                </a:solidFill>
                <a:latin typeface="Helvetica"/>
                <a:ea typeface="方正舒体"/>
              </a:rPr>
              <a:t>(Para. 6)</a:t>
            </a:r>
            <a:endParaRPr lang="zh-CN" altLang="en-US" sz="2300" kern="0" dirty="0" smtClean="0">
              <a:latin typeface="Helvetica"/>
            </a:endParaRPr>
          </a:p>
        </p:txBody>
      </p:sp>
      <p:grpSp>
        <p:nvGrpSpPr>
          <p:cNvPr id="34" name="组合 33"/>
          <p:cNvGrpSpPr/>
          <p:nvPr/>
        </p:nvGrpSpPr>
        <p:grpSpPr>
          <a:xfrm>
            <a:off x="71406" y="2696100"/>
            <a:ext cx="5143536" cy="2499368"/>
            <a:chOff x="71406" y="2722527"/>
            <a:chExt cx="5143536" cy="2499368"/>
          </a:xfrm>
        </p:grpSpPr>
        <p:sp>
          <p:nvSpPr>
            <p:cNvPr id="30" name="圆角矩形标注 29"/>
            <p:cNvSpPr/>
            <p:nvPr/>
          </p:nvSpPr>
          <p:spPr>
            <a:xfrm>
              <a:off x="71406" y="3098237"/>
              <a:ext cx="3286148" cy="2123658"/>
            </a:xfrm>
            <a:prstGeom prst="wedgeRoundRectCallout">
              <a:avLst>
                <a:gd name="adj1" fmla="val 57626"/>
                <a:gd name="adj2" fmla="val -3975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solidFill>
                  <a:srgbClr val="C00000"/>
                </a:solidFill>
              </a:endParaRPr>
            </a:p>
          </p:txBody>
        </p:sp>
        <p:pic>
          <p:nvPicPr>
            <p:cNvPr id="24" name="Picture 2" descr="http://pic6.wed114.cn/20130414/20130414142616564.jpg"/>
            <p:cNvPicPr>
              <a:picLocks noChangeAspect="1" noChangeArrowheads="1"/>
            </p:cNvPicPr>
            <p:nvPr/>
          </p:nvPicPr>
          <p:blipFill>
            <a:blip r:embed="rId2" cstate="print">
              <a:lum bright="-10000" contrast="10000"/>
            </a:blip>
            <a:srcRect l="57813" t="4636" r="3385" b="14031"/>
            <a:stretch>
              <a:fillRect/>
            </a:stretch>
          </p:blipFill>
          <p:spPr bwMode="auto">
            <a:xfrm>
              <a:off x="3714744" y="2722527"/>
              <a:ext cx="1500198" cy="13494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9" name="矩形 28"/>
            <p:cNvSpPr/>
            <p:nvPr/>
          </p:nvSpPr>
          <p:spPr>
            <a:xfrm>
              <a:off x="71406" y="3098237"/>
              <a:ext cx="3286148" cy="2123658"/>
            </a:xfrm>
            <a:prstGeom prst="rect">
              <a:avLst/>
            </a:prstGeom>
          </p:spPr>
          <p:txBody>
            <a:bodyPr wrap="square">
              <a:spAutoFit/>
            </a:bodyPr>
            <a:lstStyle/>
            <a:p>
              <a:pPr algn="just"/>
              <a:r>
                <a:rPr lang="en-US" altLang="zh-CN" sz="2200" b="1" i="1" kern="0" dirty="0" smtClean="0">
                  <a:solidFill>
                    <a:srgbClr val="C00000"/>
                  </a:solidFill>
                  <a:latin typeface="Helvetica"/>
                </a:rPr>
                <a:t>We want more things because we want to satisfy our material appetite. Most of us derive pleasure from treating ourselves.</a:t>
              </a:r>
              <a:endParaRPr lang="zh-CN" altLang="en-US" sz="2200" b="1" i="1" kern="0" dirty="0" smtClean="0">
                <a:solidFill>
                  <a:srgbClr val="C00000"/>
                </a:solidFill>
                <a:latin typeface="Helvetica"/>
              </a:endParaRPr>
            </a:p>
          </p:txBody>
        </p:sp>
      </p:grpSp>
      <p:grpSp>
        <p:nvGrpSpPr>
          <p:cNvPr id="35" name="组合 34"/>
          <p:cNvGrpSpPr/>
          <p:nvPr/>
        </p:nvGrpSpPr>
        <p:grpSpPr>
          <a:xfrm>
            <a:off x="3531349" y="2814476"/>
            <a:ext cx="5612651" cy="3402567"/>
            <a:chOff x="3711877" y="2857213"/>
            <a:chExt cx="5297211" cy="3402567"/>
          </a:xfrm>
        </p:grpSpPr>
        <p:pic>
          <p:nvPicPr>
            <p:cNvPr id="125954" name="Picture 2" descr="http://pic6.wed114.cn/20130414/20130414142616564.jpg"/>
            <p:cNvPicPr>
              <a:picLocks noChangeAspect="1" noChangeArrowheads="1"/>
            </p:cNvPicPr>
            <p:nvPr/>
          </p:nvPicPr>
          <p:blipFill>
            <a:blip r:embed="rId3" cstate="print">
              <a:lum bright="-10000" contrast="10000"/>
            </a:blip>
            <a:srcRect l="2343" t="5929" r="50000" b="14031"/>
            <a:stretch>
              <a:fillRect/>
            </a:stretch>
          </p:blipFill>
          <p:spPr bwMode="auto">
            <a:xfrm>
              <a:off x="3711877" y="4929198"/>
              <a:ext cx="1503065" cy="13305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1" name="圆角矩形标注 30"/>
            <p:cNvSpPr/>
            <p:nvPr/>
          </p:nvSpPr>
          <p:spPr>
            <a:xfrm>
              <a:off x="5572132" y="2857213"/>
              <a:ext cx="3436956" cy="3286431"/>
            </a:xfrm>
            <a:prstGeom prst="wedgeRoundRectCallout">
              <a:avLst>
                <a:gd name="adj1" fmla="val -56604"/>
                <a:gd name="adj2" fmla="val 315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矩形 32"/>
            <p:cNvSpPr/>
            <p:nvPr/>
          </p:nvSpPr>
          <p:spPr>
            <a:xfrm>
              <a:off x="5643570" y="2932885"/>
              <a:ext cx="3262306" cy="3139321"/>
            </a:xfrm>
            <a:prstGeom prst="rect">
              <a:avLst/>
            </a:prstGeom>
          </p:spPr>
          <p:txBody>
            <a:bodyPr wrap="square">
              <a:spAutoFit/>
            </a:bodyPr>
            <a:lstStyle/>
            <a:p>
              <a:pPr algn="just"/>
              <a:r>
                <a:rPr lang="en-US" altLang="zh-CN" sz="2200" b="1" i="1" kern="0" dirty="0" smtClean="0">
                  <a:solidFill>
                    <a:srgbClr val="0070C0"/>
                  </a:solidFill>
                  <a:latin typeface="Helvetica"/>
                </a:rPr>
                <a:t>Watch out, take stock of your life, don’t let your attention get scattered. Postpone your desires. Don’t fall into debt. Wait! Retain control over your own life. It will make you stronger.</a:t>
              </a:r>
              <a:endParaRPr lang="zh-CN" altLang="en-US" sz="2200" b="1" i="1" kern="0" dirty="0" smtClean="0">
                <a:solidFill>
                  <a:srgbClr val="0070C0"/>
                </a:solidFill>
                <a:latin typeface="Helvetica"/>
              </a:endParaRPr>
            </a:p>
          </p:txBody>
        </p:sp>
      </p:grpSp>
      <p:sp>
        <p:nvSpPr>
          <p:cNvPr id="36" name="上下箭头 35"/>
          <p:cNvSpPr/>
          <p:nvPr/>
        </p:nvSpPr>
        <p:spPr>
          <a:xfrm>
            <a:off x="4320000" y="4173760"/>
            <a:ext cx="252000" cy="684000"/>
          </a:xfrm>
          <a:prstGeom prst="up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44" y="2285992"/>
            <a:ext cx="8858312" cy="385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a:spLocks noChangeArrowheads="1"/>
          </p:cNvSpPr>
          <p:nvPr/>
        </p:nvSpPr>
        <p:spPr bwMode="auto">
          <a:xfrm>
            <a:off x="785786" y="1536147"/>
            <a:ext cx="6985027" cy="535531"/>
          </a:xfrm>
          <a:prstGeom prst="rect">
            <a:avLst/>
          </a:prstGeom>
          <a:noFill/>
          <a:ln w="9525">
            <a:noFill/>
            <a:miter lim="800000"/>
          </a:ln>
        </p:spPr>
        <p:txBody>
          <a:bodyPr wrap="square">
            <a:spAutoFit/>
          </a:bodyPr>
          <a:lstStyle/>
          <a:p>
            <a:pPr marL="274320" indent="-274320" algn="just" fontAlgn="auto">
              <a:lnSpc>
                <a:spcPct val="120000"/>
              </a:lnSpc>
              <a:spcBef>
                <a:spcPct val="20000"/>
              </a:spcBef>
              <a:spcAft>
                <a:spcPts val="0"/>
              </a:spcAft>
              <a:buClr>
                <a:srgbClr val="D16349"/>
              </a:buClr>
              <a:buSzPct val="85000"/>
              <a:buFont typeface="Wingdings 2" panose="05020102010507070707" pitchFamily="18" charset="2"/>
              <a:buNone/>
              <a:defRPr/>
            </a:pPr>
            <a:r>
              <a:rPr lang="en-US" altLang="zh-CN" sz="2400" b="1" dirty="0" smtClean="0">
                <a:solidFill>
                  <a:sysClr val="windowText" lastClr="000000"/>
                </a:solidFill>
                <a:latin typeface="Helvetica"/>
                <a:ea typeface="方正舒体"/>
              </a:rPr>
              <a:t>Part III — </a:t>
            </a:r>
            <a:r>
              <a:rPr lang="en-US" altLang="zh-CN" sz="2400" b="1" dirty="0" err="1" smtClean="0">
                <a:solidFill>
                  <a:sysClr val="windowText" lastClr="000000"/>
                </a:solidFill>
                <a:latin typeface="Helvetica"/>
                <a:ea typeface="方正舒体"/>
              </a:rPr>
              <a:t>Paras</a:t>
            </a:r>
            <a:r>
              <a:rPr lang="en-US" altLang="zh-CN" sz="2400" b="1" dirty="0" smtClean="0">
                <a:solidFill>
                  <a:sysClr val="windowText" lastClr="000000"/>
                </a:solidFill>
                <a:latin typeface="Helvetica"/>
                <a:ea typeface="方正舒体"/>
              </a:rPr>
              <a:t>. 7-9</a:t>
            </a:r>
            <a:endParaRPr lang="en-US" altLang="zh-CN" sz="2400" b="1" dirty="0">
              <a:solidFill>
                <a:sysClr val="windowText" lastClr="000000"/>
              </a:solidFill>
              <a:latin typeface="Helvetica"/>
              <a:ea typeface="方正舒体"/>
            </a:endParaRPr>
          </a:p>
        </p:txBody>
      </p:sp>
      <p:sp>
        <p:nvSpPr>
          <p:cNvPr id="3" name="矩形 2"/>
          <p:cNvSpPr/>
          <p:nvPr/>
        </p:nvSpPr>
        <p:spPr>
          <a:xfrm>
            <a:off x="738190" y="2825234"/>
            <a:ext cx="5905512" cy="2746906"/>
          </a:xfrm>
          <a:prstGeom prst="rect">
            <a:avLst/>
          </a:prstGeom>
          <a:noFill/>
        </p:spPr>
        <p:txBody>
          <a:bodyPr wrap="square" rtlCol="0">
            <a:spAutoFit/>
          </a:bodyPr>
          <a:lstStyle/>
          <a:p>
            <a:pPr algn="just">
              <a:lnSpc>
                <a:spcPct val="150000"/>
              </a:lnSpc>
            </a:pPr>
            <a:r>
              <a:rPr lang="en-US" altLang="zh-CN" sz="2300" dirty="0" smtClean="0">
                <a:latin typeface="Helvetica"/>
              </a:rPr>
              <a:t>Students should learn how to become a smart and _________ consumer and how to successfully _____________________, which will help them gain a successful and production life.</a:t>
            </a:r>
            <a:endParaRPr lang="en-US" altLang="zh-CN" sz="2300" dirty="0">
              <a:latin typeface="Helvetica"/>
            </a:endParaRPr>
          </a:p>
        </p:txBody>
      </p:sp>
      <p:sp>
        <p:nvSpPr>
          <p:cNvPr id="19" name="矩形 18"/>
          <p:cNvSpPr/>
          <p:nvPr/>
        </p:nvSpPr>
        <p:spPr>
          <a:xfrm>
            <a:off x="1857356" y="3457518"/>
            <a:ext cx="2205429" cy="400110"/>
          </a:xfrm>
          <a:prstGeom prst="rect">
            <a:avLst/>
          </a:prstGeom>
          <a:noFill/>
          <a:ln>
            <a:noFill/>
          </a:ln>
        </p:spPr>
        <p:txBody>
          <a:bodyPr/>
          <a:lstStyle/>
          <a:p>
            <a:pPr algn="ctr" fontAlgn="auto">
              <a:spcBef>
                <a:spcPts val="0"/>
              </a:spcBef>
              <a:spcAft>
                <a:spcPts val="0"/>
              </a:spcAft>
            </a:pPr>
            <a:r>
              <a:rPr lang="en-US" altLang="zh-CN" sz="2300" b="1" kern="0" dirty="0" smtClean="0">
                <a:solidFill>
                  <a:schemeClr val="accent6">
                    <a:lumMod val="75000"/>
                  </a:schemeClr>
                </a:solidFill>
                <a:latin typeface="Helvetica"/>
                <a:ea typeface="楷体_GB2312" pitchFamily="49" charset="-122"/>
              </a:rPr>
              <a:t>educated</a:t>
            </a:r>
            <a:endParaRPr lang="zh-CN" altLang="en-US" sz="2300" b="1" kern="0" dirty="0">
              <a:solidFill>
                <a:schemeClr val="accent6">
                  <a:lumMod val="75000"/>
                </a:schemeClr>
              </a:solidFill>
              <a:latin typeface="Helvetica"/>
              <a:ea typeface="楷体_GB2312" pitchFamily="49" charset="-122"/>
            </a:endParaRPr>
          </a:p>
        </p:txBody>
      </p:sp>
      <p:sp>
        <p:nvSpPr>
          <p:cNvPr id="21" name="矩形 20"/>
          <p:cNvSpPr/>
          <p:nvPr/>
        </p:nvSpPr>
        <p:spPr>
          <a:xfrm>
            <a:off x="3071802" y="3929066"/>
            <a:ext cx="3835521" cy="400110"/>
          </a:xfrm>
          <a:prstGeom prst="rect">
            <a:avLst/>
          </a:prstGeom>
          <a:noFill/>
          <a:ln>
            <a:noFill/>
          </a:ln>
        </p:spPr>
        <p:txBody>
          <a:bodyPr/>
          <a:lstStyle/>
          <a:p>
            <a:pPr algn="ctr" fontAlgn="auto">
              <a:spcBef>
                <a:spcPts val="0"/>
              </a:spcBef>
              <a:spcAft>
                <a:spcPts val="0"/>
              </a:spcAft>
            </a:pPr>
            <a:r>
              <a:rPr lang="en-US" altLang="zh-CN" sz="2300" b="1" kern="0" dirty="0" smtClean="0">
                <a:solidFill>
                  <a:schemeClr val="accent6">
                    <a:lumMod val="75000"/>
                  </a:schemeClr>
                </a:solidFill>
                <a:latin typeface="Helvetica"/>
                <a:ea typeface="楷体_GB2312" pitchFamily="49" charset="-122"/>
              </a:rPr>
              <a:t>manage their finances</a:t>
            </a:r>
            <a:endParaRPr lang="zh-CN" altLang="en-US" sz="2300" b="1" kern="0" dirty="0">
              <a:solidFill>
                <a:schemeClr val="accent6">
                  <a:lumMod val="75000"/>
                </a:schemeClr>
              </a:solidFill>
              <a:latin typeface="Helvetica"/>
              <a:ea typeface="楷体_GB2312" pitchFamily="49" charset="-122"/>
            </a:endParaRPr>
          </a:p>
        </p:txBody>
      </p:sp>
      <p:pic>
        <p:nvPicPr>
          <p:cNvPr id="18" name="Picture 2" descr="H:\2015年修改\图片10.jpg"/>
          <p:cNvPicPr>
            <a:picLocks noChangeAspect="1" noChangeArrowheads="1"/>
          </p:cNvPicPr>
          <p:nvPr/>
        </p:nvPicPr>
        <p:blipFill>
          <a:blip r:embed="rId2"/>
          <a:srcRect/>
          <a:stretch>
            <a:fillRect/>
          </a:stretch>
        </p:blipFill>
        <p:spPr bwMode="auto">
          <a:xfrm>
            <a:off x="1" y="0"/>
            <a:ext cx="8072462" cy="116363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1526433"/>
            <a:ext cx="8304978" cy="461665"/>
          </a:xfrm>
          <a:prstGeom prst="rect">
            <a:avLst/>
          </a:prstGeom>
        </p:spPr>
        <p:txBody>
          <a:bodyPr wrap="square">
            <a:spAutoFit/>
          </a:bodyPr>
          <a:lstStyle/>
          <a:p>
            <a:r>
              <a:rPr lang="en-US" altLang="zh-CN" sz="2400" dirty="0" smtClean="0">
                <a:latin typeface="Helvetica"/>
              </a:rPr>
              <a:t>What’s the negative effect of money worries? </a:t>
            </a:r>
            <a:r>
              <a:rPr lang="en-US" altLang="zh-CN" sz="2400" dirty="0" smtClean="0">
                <a:solidFill>
                  <a:sysClr val="windowText" lastClr="000000"/>
                </a:solidFill>
                <a:latin typeface="Helvetica"/>
                <a:ea typeface="方正舒体"/>
              </a:rPr>
              <a:t>(Para. 7)</a:t>
            </a:r>
            <a:endParaRPr lang="en-US" altLang="zh-CN" sz="2400" dirty="0" smtClean="0">
              <a:latin typeface="Helvetica"/>
            </a:endParaRPr>
          </a:p>
        </p:txBody>
      </p:sp>
      <p:pic>
        <p:nvPicPr>
          <p:cNvPr id="3" name="Picture 2" descr="H:\2015年修改\图片10.jpg"/>
          <p:cNvPicPr>
            <a:picLocks noChangeAspect="1" noChangeArrowheads="1"/>
          </p:cNvPicPr>
          <p:nvPr/>
        </p:nvPicPr>
        <p:blipFill>
          <a:blip r:embed="rId1"/>
          <a:srcRect/>
          <a:stretch>
            <a:fillRect/>
          </a:stretch>
        </p:blipFill>
        <p:spPr bwMode="auto">
          <a:xfrm>
            <a:off x="1" y="0"/>
            <a:ext cx="8072462" cy="1163637"/>
          </a:xfrm>
          <a:prstGeom prst="rect">
            <a:avLst/>
          </a:prstGeom>
          <a:noFill/>
        </p:spPr>
      </p:pic>
      <p:grpSp>
        <p:nvGrpSpPr>
          <p:cNvPr id="5" name="组合 4"/>
          <p:cNvGrpSpPr/>
          <p:nvPr/>
        </p:nvGrpSpPr>
        <p:grpSpPr>
          <a:xfrm>
            <a:off x="481864" y="2491726"/>
            <a:ext cx="7376284" cy="2794662"/>
            <a:chOff x="481864" y="2911774"/>
            <a:chExt cx="7376284" cy="2794662"/>
          </a:xfrm>
        </p:grpSpPr>
        <p:sp>
          <p:nvSpPr>
            <p:cNvPr id="6" name="圆角矩形 5"/>
            <p:cNvSpPr/>
            <p:nvPr/>
          </p:nvSpPr>
          <p:spPr>
            <a:xfrm>
              <a:off x="1055965" y="3356992"/>
              <a:ext cx="6802183" cy="2349444"/>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864" y="2911774"/>
              <a:ext cx="1446930" cy="136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hlinkClick r:id="rId3" action="ppaction://hlinksldjump"/>
            </p:cNvPr>
            <p:cNvSpPr txBox="1"/>
            <p:nvPr/>
          </p:nvSpPr>
          <p:spPr>
            <a:xfrm>
              <a:off x="822881" y="3363892"/>
              <a:ext cx="1073620" cy="461665"/>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ndParaRPr>
            </a:p>
          </p:txBody>
        </p:sp>
        <p:sp>
          <p:nvSpPr>
            <p:cNvPr id="9" name="TextBox 8"/>
            <p:cNvSpPr txBox="1"/>
            <p:nvPr/>
          </p:nvSpPr>
          <p:spPr>
            <a:xfrm>
              <a:off x="1214414" y="3706172"/>
              <a:ext cx="6429420" cy="1569660"/>
            </a:xfrm>
            <a:prstGeom prst="rect">
              <a:avLst/>
            </a:prstGeom>
            <a:noFill/>
          </p:spPr>
          <p:txBody>
            <a:bodyPr wrap="square" rtlCol="0">
              <a:spAutoFit/>
            </a:bodyPr>
            <a:lstStyle/>
            <a:p>
              <a:pPr marL="342900" indent="-342900" algn="just">
                <a:spcBef>
                  <a:spcPct val="20000"/>
                </a:spcBef>
                <a:buClr>
                  <a:srgbClr val="D16349"/>
                </a:buClr>
                <a:buSzPct val="85000"/>
              </a:pPr>
              <a:r>
                <a:rPr lang="en-US" altLang="zh-CN" sz="2400" dirty="0" smtClean="0">
                  <a:solidFill>
                    <a:sysClr val="windowText" lastClr="000000"/>
                  </a:solidFill>
                  <a:latin typeface="Helvetica"/>
                  <a:ea typeface="方正舒体"/>
                </a:rPr>
                <a:t>money worries can make students feel terrible and hinder their ability to focus on their main goal: </a:t>
              </a:r>
              <a:r>
                <a:rPr lang="en-US" altLang="zh-CN" sz="2400" b="1" dirty="0" smtClean="0">
                  <a:solidFill>
                    <a:sysClr val="windowText" lastClr="000000"/>
                  </a:solidFill>
                  <a:latin typeface="Helvetica"/>
                  <a:ea typeface="方正舒体"/>
                </a:rPr>
                <a:t>to successfully complete their education</a:t>
              </a:r>
              <a:r>
                <a:rPr lang="en-US" altLang="zh-CN" sz="2400" dirty="0" smtClean="0">
                  <a:solidFill>
                    <a:sysClr val="windowText" lastClr="000000"/>
                  </a:solidFill>
                  <a:latin typeface="Helvetica"/>
                  <a:ea typeface="方正舒体"/>
                </a:rPr>
                <a:t>.</a:t>
              </a:r>
              <a:endParaRPr lang="en-US" altLang="zh-CN" sz="2400" dirty="0" smtClean="0">
                <a:solidFill>
                  <a:sysClr val="windowText" lastClr="000000"/>
                </a:solidFill>
                <a:latin typeface="Helvetica"/>
                <a:ea typeface="方正舒体"/>
              </a:endParaRPr>
            </a:p>
          </p:txBody>
        </p:sp>
      </p:grpSp>
      <p:pic>
        <p:nvPicPr>
          <p:cNvPr id="284674" name="Picture 2" descr="http://p1.so.qhimg.com/bdr/_240_/t01a66ec4fcb845d3a1.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405" y="4160220"/>
            <a:ext cx="2714595" cy="25549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2975" y="1500174"/>
            <a:ext cx="7358115" cy="830997"/>
          </a:xfrm>
          <a:prstGeom prst="rect">
            <a:avLst/>
          </a:prstGeom>
        </p:spPr>
        <p:txBody>
          <a:bodyPr wrap="square">
            <a:spAutoFit/>
          </a:bodyPr>
          <a:lstStyle/>
          <a:p>
            <a:r>
              <a:rPr lang="en-US" altLang="zh-CN" sz="2400" dirty="0" smtClean="0">
                <a:latin typeface="Helvetica"/>
              </a:rPr>
              <a:t>What can students do to be financially healthy and have no money worries? </a:t>
            </a:r>
            <a:r>
              <a:rPr lang="en-US" altLang="zh-CN" sz="2400" dirty="0" smtClean="0">
                <a:solidFill>
                  <a:sysClr val="windowText" lastClr="000000"/>
                </a:solidFill>
                <a:latin typeface="Helvetica"/>
                <a:ea typeface="方正舒体"/>
              </a:rPr>
              <a:t>(Para. 8)</a:t>
            </a:r>
            <a:endParaRPr lang="zh-CN" altLang="en-US" sz="2400" dirty="0" smtClean="0">
              <a:latin typeface="Helvetica"/>
            </a:endParaRPr>
          </a:p>
        </p:txBody>
      </p:sp>
      <p:pic>
        <p:nvPicPr>
          <p:cNvPr id="3" name="Picture 2" descr="H:\2015年修改\图片10.jpg"/>
          <p:cNvPicPr>
            <a:picLocks noChangeAspect="1" noChangeArrowheads="1"/>
          </p:cNvPicPr>
          <p:nvPr/>
        </p:nvPicPr>
        <p:blipFill>
          <a:blip r:embed="rId1"/>
          <a:srcRect/>
          <a:stretch>
            <a:fillRect/>
          </a:stretch>
        </p:blipFill>
        <p:spPr bwMode="auto">
          <a:xfrm>
            <a:off x="1" y="0"/>
            <a:ext cx="8072462" cy="1163637"/>
          </a:xfrm>
          <a:prstGeom prst="rect">
            <a:avLst/>
          </a:prstGeom>
          <a:noFill/>
        </p:spPr>
      </p:pic>
      <p:grpSp>
        <p:nvGrpSpPr>
          <p:cNvPr id="9" name="组合 8"/>
          <p:cNvGrpSpPr/>
          <p:nvPr/>
        </p:nvGrpSpPr>
        <p:grpSpPr>
          <a:xfrm>
            <a:off x="696178" y="2214554"/>
            <a:ext cx="7804912" cy="4000528"/>
            <a:chOff x="481864" y="2214554"/>
            <a:chExt cx="7804912" cy="4000528"/>
          </a:xfrm>
        </p:grpSpPr>
        <p:grpSp>
          <p:nvGrpSpPr>
            <p:cNvPr id="5" name="组合 4"/>
            <p:cNvGrpSpPr/>
            <p:nvPr/>
          </p:nvGrpSpPr>
          <p:grpSpPr>
            <a:xfrm>
              <a:off x="481864" y="2214554"/>
              <a:ext cx="7090532" cy="4000528"/>
              <a:chOff x="481864" y="2634602"/>
              <a:chExt cx="7090532" cy="4000528"/>
            </a:xfrm>
          </p:grpSpPr>
          <p:sp>
            <p:nvSpPr>
              <p:cNvPr id="6" name="圆角矩形 5"/>
              <p:cNvSpPr/>
              <p:nvPr/>
            </p:nvSpPr>
            <p:spPr>
              <a:xfrm>
                <a:off x="1055965" y="3356992"/>
                <a:ext cx="6516431" cy="3278138"/>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864" y="2634602"/>
                <a:ext cx="1446930" cy="136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hlinkClick r:id="rId3" action="ppaction://hlinksldjump"/>
              </p:cNvPr>
              <p:cNvSpPr txBox="1"/>
              <p:nvPr/>
            </p:nvSpPr>
            <p:spPr>
              <a:xfrm>
                <a:off x="822881" y="3086720"/>
                <a:ext cx="1073620" cy="461665"/>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ndParaRPr>
              </a:p>
            </p:txBody>
          </p:sp>
        </p:grpSp>
        <p:sp>
          <p:nvSpPr>
            <p:cNvPr id="4" name="矩形 3"/>
            <p:cNvSpPr/>
            <p:nvPr/>
          </p:nvSpPr>
          <p:spPr>
            <a:xfrm>
              <a:off x="1571604" y="3077532"/>
              <a:ext cx="6715172" cy="2973122"/>
            </a:xfrm>
            <a:prstGeom prst="rect">
              <a:avLst/>
            </a:prstGeom>
          </p:spPr>
          <p:txBody>
            <a:bodyPr wrap="square">
              <a:spAutoFit/>
            </a:bodyPr>
            <a:lstStyle/>
            <a:p>
              <a:pPr>
                <a:lnSpc>
                  <a:spcPct val="130000"/>
                </a:lnSpc>
                <a:buClr>
                  <a:srgbClr val="FF6600"/>
                </a:buClr>
              </a:pPr>
              <a:r>
                <a:rPr lang="en-US" altLang="zh-CN" sz="2400" b="1" dirty="0" smtClean="0">
                  <a:latin typeface="Helvetica"/>
                </a:rPr>
                <a:t>They can go to:</a:t>
              </a:r>
              <a:endParaRPr lang="zh-CN" altLang="en-US" sz="2400" b="1" dirty="0" smtClean="0">
                <a:latin typeface="Helvetica"/>
              </a:endParaRPr>
            </a:p>
            <a:p>
              <a:pPr>
                <a:lnSpc>
                  <a:spcPct val="130000"/>
                </a:lnSpc>
                <a:buClr>
                  <a:srgbClr val="FF6600"/>
                </a:buClr>
                <a:buFont typeface="Arial" panose="020B0604020202020204" pitchFamily="34" charset="0"/>
                <a:buChar char="•"/>
              </a:pPr>
              <a:r>
                <a:rPr lang="en-US" altLang="zh-CN" sz="2400" dirty="0" smtClean="0">
                  <a:latin typeface="Helvetica"/>
                </a:rPr>
                <a:t> financial literacy classes; </a:t>
              </a:r>
              <a:endParaRPr lang="en-US" altLang="zh-CN" sz="2400" dirty="0" smtClean="0">
                <a:latin typeface="Helvetica"/>
              </a:endParaRPr>
            </a:p>
            <a:p>
              <a:pPr>
                <a:lnSpc>
                  <a:spcPct val="130000"/>
                </a:lnSpc>
                <a:buClr>
                  <a:srgbClr val="FF6600"/>
                </a:buClr>
                <a:buFont typeface="Arial" panose="020B0604020202020204" pitchFamily="34" charset="0"/>
                <a:buChar char="•"/>
              </a:pPr>
              <a:r>
                <a:rPr lang="en-US" altLang="zh-CN" sz="2400" dirty="0" smtClean="0">
                  <a:latin typeface="Helvetica"/>
                </a:rPr>
                <a:t> school’s financial aid office;</a:t>
              </a:r>
              <a:endParaRPr lang="en-US" altLang="zh-CN" sz="2400" dirty="0" smtClean="0">
                <a:latin typeface="Helvetica"/>
              </a:endParaRPr>
            </a:p>
            <a:p>
              <a:pPr>
                <a:lnSpc>
                  <a:spcPct val="130000"/>
                </a:lnSpc>
                <a:buClr>
                  <a:srgbClr val="FF6600"/>
                </a:buClr>
                <a:buFont typeface="Arial" panose="020B0604020202020204" pitchFamily="34" charset="0"/>
                <a:buChar char="•"/>
              </a:pPr>
              <a:r>
                <a:rPr lang="en-US" altLang="zh-CN" sz="2400" dirty="0" smtClean="0">
                  <a:latin typeface="Helvetica"/>
                </a:rPr>
                <a:t> seek input from parents or other adults;</a:t>
              </a:r>
              <a:endParaRPr lang="en-US" altLang="zh-CN" sz="2400" dirty="0" smtClean="0">
                <a:latin typeface="Helvetica"/>
              </a:endParaRPr>
            </a:p>
            <a:p>
              <a:pPr>
                <a:lnSpc>
                  <a:spcPct val="130000"/>
                </a:lnSpc>
                <a:buClr>
                  <a:srgbClr val="FF6600"/>
                </a:buClr>
                <a:buFont typeface="Arial" panose="020B0604020202020204" pitchFamily="34" charset="0"/>
                <a:buChar char="•"/>
              </a:pPr>
              <a:r>
                <a:rPr lang="en-US" altLang="zh-CN" sz="2400" dirty="0" smtClean="0">
                  <a:latin typeface="Helvetica"/>
                </a:rPr>
                <a:t> find a partner;</a:t>
              </a:r>
              <a:endParaRPr lang="en-US" altLang="zh-CN" sz="2400" dirty="0" smtClean="0">
                <a:latin typeface="Helvetica"/>
              </a:endParaRPr>
            </a:p>
            <a:p>
              <a:pPr>
                <a:lnSpc>
                  <a:spcPct val="130000"/>
                </a:lnSpc>
                <a:buClr>
                  <a:srgbClr val="FF6600"/>
                </a:buClr>
                <a:buFont typeface="Arial" panose="020B0604020202020204" pitchFamily="34" charset="0"/>
                <a:buChar char="•"/>
              </a:pPr>
              <a:r>
                <a:rPr lang="en-US" altLang="zh-CN" sz="2400" dirty="0" smtClean="0">
                  <a:latin typeface="Helvetica"/>
                </a:rPr>
                <a:t> ask for help …</a:t>
              </a:r>
              <a:endParaRPr lang="en-US" altLang="zh-CN" sz="2400" dirty="0" smtClean="0">
                <a:latin typeface="Helvetic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a:spLocks noChangeArrowheads="1"/>
          </p:cNvSpPr>
          <p:nvPr/>
        </p:nvSpPr>
        <p:spPr bwMode="auto">
          <a:xfrm>
            <a:off x="1936750" y="3138686"/>
            <a:ext cx="6019800" cy="447675"/>
          </a:xfrm>
          <a:prstGeom prst="rect">
            <a:avLst/>
          </a:prstGeom>
          <a:noFill/>
          <a:ln w="9525">
            <a:noFill/>
            <a:miter lim="800000"/>
          </a:ln>
        </p:spPr>
        <p:txBody>
          <a:bodyPr>
            <a:spAutoFit/>
          </a:bodyPr>
          <a:lstStyle/>
          <a:p>
            <a:pPr algn="just">
              <a:lnSpc>
                <a:spcPts val="2800"/>
              </a:lnSpc>
            </a:pPr>
            <a:endParaRPr lang="zh-CN" altLang="en-US" sz="2000">
              <a:latin typeface="Helvetica"/>
              <a:ea typeface="Cambria Math" panose="02040503050406030204" pitchFamily="18" charset="0"/>
              <a:cs typeface="Arial" panose="020B0604020202020204" pitchFamily="34" charset="0"/>
            </a:endParaRPr>
          </a:p>
        </p:txBody>
      </p:sp>
      <p:pic>
        <p:nvPicPr>
          <p:cNvPr id="27" name="Picture 2" descr="H:\2015年修改\图片10.jpg"/>
          <p:cNvPicPr>
            <a:picLocks noChangeAspect="1" noChangeArrowheads="1"/>
          </p:cNvPicPr>
          <p:nvPr/>
        </p:nvPicPr>
        <p:blipFill>
          <a:blip r:embed="rId1"/>
          <a:srcRect/>
          <a:stretch>
            <a:fillRect/>
          </a:stretch>
        </p:blipFill>
        <p:spPr bwMode="auto">
          <a:xfrm>
            <a:off x="1" y="0"/>
            <a:ext cx="8072462" cy="1163637"/>
          </a:xfrm>
          <a:prstGeom prst="rect">
            <a:avLst/>
          </a:prstGeom>
          <a:noFill/>
        </p:spPr>
      </p:pic>
      <p:pic>
        <p:nvPicPr>
          <p:cNvPr id="260098" name="Picture 2" descr="http://p0.so.qhimg.com/bdr/_240_/t015a2e802795e7a485.jpg"/>
          <p:cNvPicPr>
            <a:picLocks noChangeAspect="1" noChangeArrowheads="1"/>
          </p:cNvPicPr>
          <p:nvPr/>
        </p:nvPicPr>
        <p:blipFill>
          <a:blip r:embed="rId2"/>
          <a:srcRect/>
          <a:stretch>
            <a:fillRect/>
          </a:stretch>
        </p:blipFill>
        <p:spPr bwMode="auto">
          <a:xfrm>
            <a:off x="3058508" y="5038748"/>
            <a:ext cx="2095500" cy="1819276"/>
          </a:xfrm>
          <a:prstGeom prst="rect">
            <a:avLst/>
          </a:prstGeom>
          <a:noFill/>
        </p:spPr>
      </p:pic>
      <p:sp>
        <p:nvSpPr>
          <p:cNvPr id="23" name="矩形 22"/>
          <p:cNvSpPr/>
          <p:nvPr/>
        </p:nvSpPr>
        <p:spPr>
          <a:xfrm>
            <a:off x="528547" y="2244725"/>
            <a:ext cx="2340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sz="2400" dirty="0" smtClean="0">
                <a:solidFill>
                  <a:sysClr val="windowText" lastClr="000000"/>
                </a:solidFill>
                <a:latin typeface="Helvetica"/>
                <a:ea typeface="方正舒体"/>
              </a:rPr>
              <a:t>An educated consumer and saver</a:t>
            </a:r>
            <a:endParaRPr lang="zh-CN" altLang="en-US" sz="2400" dirty="0" smtClean="0">
              <a:solidFill>
                <a:sysClr val="windowText" lastClr="000000"/>
              </a:solidFill>
              <a:latin typeface="Helvetica"/>
              <a:ea typeface="方正舒体"/>
            </a:endParaRPr>
          </a:p>
        </p:txBody>
      </p:sp>
      <p:sp>
        <p:nvSpPr>
          <p:cNvPr id="24" name="矩形 23"/>
          <p:cNvSpPr/>
          <p:nvPr/>
        </p:nvSpPr>
        <p:spPr>
          <a:xfrm>
            <a:off x="4886325" y="2244725"/>
            <a:ext cx="2340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lvl="0" algn="ctr"/>
            <a:r>
              <a:rPr lang="en-US" altLang="zh-CN" sz="2400" dirty="0" smtClean="0">
                <a:solidFill>
                  <a:sysClr val="windowText" lastClr="000000"/>
                </a:solidFill>
                <a:latin typeface="Helvetica"/>
                <a:ea typeface="方正舒体"/>
              </a:rPr>
              <a:t>Balance</a:t>
            </a:r>
            <a:endParaRPr lang="en-US" altLang="zh-CN" sz="2400" dirty="0" smtClean="0">
              <a:solidFill>
                <a:sysClr val="windowText" lastClr="000000"/>
              </a:solidFill>
              <a:latin typeface="Helvetica"/>
              <a:ea typeface="方正舒体"/>
            </a:endParaRPr>
          </a:p>
          <a:p>
            <a:pPr lvl="0" algn="ctr"/>
            <a:r>
              <a:rPr lang="en-US" altLang="zh-CN" sz="2400" dirty="0" smtClean="0">
                <a:solidFill>
                  <a:sysClr val="windowText" lastClr="000000"/>
                </a:solidFill>
                <a:latin typeface="Helvetica"/>
                <a:ea typeface="方正舒体"/>
              </a:rPr>
              <a:t>spending and saving</a:t>
            </a:r>
            <a:endParaRPr lang="zh-CN" altLang="en-US" sz="2400" dirty="0" smtClean="0">
              <a:solidFill>
                <a:sysClr val="windowText" lastClr="000000"/>
              </a:solidFill>
              <a:latin typeface="Helvetica"/>
              <a:ea typeface="方正舒体"/>
            </a:endParaRPr>
          </a:p>
        </p:txBody>
      </p:sp>
      <p:sp>
        <p:nvSpPr>
          <p:cNvPr id="29" name="矩形 28"/>
          <p:cNvSpPr/>
          <p:nvPr/>
        </p:nvSpPr>
        <p:spPr>
          <a:xfrm>
            <a:off x="4886325" y="4259124"/>
            <a:ext cx="2340000" cy="119880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sz="2400" dirty="0" smtClean="0">
                <a:solidFill>
                  <a:sysClr val="windowText" lastClr="000000"/>
                </a:solidFill>
                <a:latin typeface="Helvetica"/>
                <a:ea typeface="方正舒体"/>
              </a:rPr>
              <a:t>Captain </a:t>
            </a:r>
            <a:endParaRPr lang="en-US" altLang="zh-CN" sz="2400" dirty="0" smtClean="0">
              <a:solidFill>
                <a:sysClr val="windowText" lastClr="000000"/>
              </a:solidFill>
              <a:latin typeface="Helvetica"/>
              <a:ea typeface="方正舒体"/>
            </a:endParaRPr>
          </a:p>
          <a:p>
            <a:pPr algn="ctr"/>
            <a:r>
              <a:rPr lang="en-US" altLang="zh-CN" sz="2400" dirty="0" smtClean="0">
                <a:solidFill>
                  <a:sysClr val="windowText" lastClr="000000"/>
                </a:solidFill>
                <a:latin typeface="Helvetica"/>
                <a:ea typeface="方正舒体"/>
              </a:rPr>
              <a:t>of your own ship</a:t>
            </a:r>
            <a:endParaRPr lang="zh-CN" altLang="en-US" sz="2400" dirty="0" smtClean="0">
              <a:solidFill>
                <a:sysClr val="windowText" lastClr="000000"/>
              </a:solidFill>
              <a:latin typeface="Helvetica"/>
              <a:ea typeface="方正舒体"/>
            </a:endParaRPr>
          </a:p>
        </p:txBody>
      </p:sp>
      <p:sp>
        <p:nvSpPr>
          <p:cNvPr id="31" name="矩形 30"/>
          <p:cNvSpPr/>
          <p:nvPr/>
        </p:nvSpPr>
        <p:spPr>
          <a:xfrm>
            <a:off x="517488" y="4257595"/>
            <a:ext cx="2340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sz="2400" dirty="0" smtClean="0">
                <a:solidFill>
                  <a:sysClr val="windowText" lastClr="000000"/>
                </a:solidFill>
                <a:latin typeface="Helvetica"/>
                <a:ea typeface="方正舒体"/>
              </a:rPr>
              <a:t>Successful and productive direction</a:t>
            </a:r>
            <a:endParaRPr lang="zh-CN" altLang="en-US" sz="2400" dirty="0" smtClean="0">
              <a:solidFill>
                <a:sysClr val="windowText" lastClr="000000"/>
              </a:solidFill>
              <a:latin typeface="Helvetica"/>
              <a:ea typeface="方正舒体"/>
            </a:endParaRPr>
          </a:p>
        </p:txBody>
      </p:sp>
      <p:sp>
        <p:nvSpPr>
          <p:cNvPr id="32" name="矩形 31"/>
          <p:cNvSpPr/>
          <p:nvPr/>
        </p:nvSpPr>
        <p:spPr>
          <a:xfrm>
            <a:off x="528547" y="1324261"/>
            <a:ext cx="7609776" cy="461665"/>
          </a:xfrm>
          <a:prstGeom prst="rect">
            <a:avLst/>
          </a:prstGeom>
        </p:spPr>
        <p:txBody>
          <a:bodyPr wrap="none">
            <a:spAutoFit/>
          </a:bodyPr>
          <a:lstStyle/>
          <a:p>
            <a:r>
              <a:rPr lang="en-US" altLang="zh-CN" sz="2400" dirty="0" smtClean="0">
                <a:solidFill>
                  <a:sysClr val="windowText" lastClr="000000"/>
                </a:solidFill>
                <a:latin typeface="Helvetica"/>
                <a:ea typeface="方正舒体"/>
              </a:rPr>
              <a:t>What conclusion can you draw from the text? (Para. 9)</a:t>
            </a:r>
            <a:endParaRPr lang="zh-CN" altLang="en-US" sz="2400" dirty="0"/>
          </a:p>
        </p:txBody>
      </p:sp>
      <p:grpSp>
        <p:nvGrpSpPr>
          <p:cNvPr id="37" name="组合 36"/>
          <p:cNvGrpSpPr/>
          <p:nvPr/>
        </p:nvGrpSpPr>
        <p:grpSpPr>
          <a:xfrm>
            <a:off x="3058508" y="2354929"/>
            <a:ext cx="1569660" cy="647170"/>
            <a:chOff x="3058508" y="2346632"/>
            <a:chExt cx="1569660" cy="594502"/>
          </a:xfrm>
        </p:grpSpPr>
        <p:sp>
          <p:nvSpPr>
            <p:cNvPr id="25" name="矩形 24"/>
            <p:cNvSpPr/>
            <p:nvPr/>
          </p:nvSpPr>
          <p:spPr>
            <a:xfrm>
              <a:off x="3058508" y="2346632"/>
              <a:ext cx="1569660" cy="461665"/>
            </a:xfrm>
            <a:prstGeom prst="rect">
              <a:avLst/>
            </a:prstGeom>
          </p:spPr>
          <p:txBody>
            <a:bodyPr wrap="none">
              <a:spAutoFit/>
            </a:bodyPr>
            <a:lstStyle/>
            <a:p>
              <a:r>
                <a:rPr lang="en-US" altLang="zh-CN" sz="2400" b="1" dirty="0" smtClean="0">
                  <a:solidFill>
                    <a:sysClr val="windowText" lastClr="000000"/>
                  </a:solidFill>
                  <a:latin typeface="Helvetica"/>
                  <a:ea typeface="方正舒体"/>
                </a:rPr>
                <a:t>Learn to </a:t>
              </a:r>
              <a:endParaRPr lang="zh-CN" altLang="en-US" sz="2400" b="1" dirty="0" smtClean="0">
                <a:solidFill>
                  <a:sysClr val="windowText" lastClr="000000"/>
                </a:solidFill>
                <a:latin typeface="Helvetica"/>
                <a:ea typeface="方正舒体"/>
              </a:endParaRPr>
            </a:p>
          </p:txBody>
        </p:sp>
        <p:cxnSp>
          <p:nvCxnSpPr>
            <p:cNvPr id="34" name="直接箭头连接符 33"/>
            <p:cNvCxnSpPr/>
            <p:nvPr/>
          </p:nvCxnSpPr>
          <p:spPr>
            <a:xfrm>
              <a:off x="3058508" y="2939546"/>
              <a:ext cx="13706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39" name="组合 38"/>
          <p:cNvGrpSpPr/>
          <p:nvPr/>
        </p:nvGrpSpPr>
        <p:grpSpPr>
          <a:xfrm>
            <a:off x="3057524" y="4283754"/>
            <a:ext cx="2016510" cy="633205"/>
            <a:chOff x="3057524" y="4276087"/>
            <a:chExt cx="2016510" cy="581673"/>
          </a:xfrm>
        </p:grpSpPr>
        <p:sp>
          <p:nvSpPr>
            <p:cNvPr id="30" name="矩形 29"/>
            <p:cNvSpPr/>
            <p:nvPr/>
          </p:nvSpPr>
          <p:spPr>
            <a:xfrm>
              <a:off x="3058508" y="4276087"/>
              <a:ext cx="2015526" cy="461665"/>
            </a:xfrm>
            <a:prstGeom prst="rect">
              <a:avLst/>
            </a:prstGeom>
          </p:spPr>
          <p:txBody>
            <a:bodyPr wrap="square">
              <a:spAutoFit/>
            </a:bodyPr>
            <a:lstStyle/>
            <a:p>
              <a:pPr lvl="0"/>
              <a:r>
                <a:rPr lang="en-US" altLang="zh-CN" sz="2400" b="1" dirty="0" smtClean="0">
                  <a:solidFill>
                    <a:sysClr val="windowText" lastClr="000000"/>
                  </a:solidFill>
                  <a:latin typeface="Helvetica"/>
                  <a:ea typeface="方正舒体"/>
                </a:rPr>
                <a:t>Steer in</a:t>
              </a:r>
              <a:endParaRPr lang="zh-CN" altLang="en-US" sz="2400" b="1" dirty="0" smtClean="0">
                <a:solidFill>
                  <a:sysClr val="windowText" lastClr="000000"/>
                </a:solidFill>
                <a:latin typeface="Helvetica"/>
                <a:ea typeface="方正舒体"/>
              </a:endParaRPr>
            </a:p>
          </p:txBody>
        </p:sp>
        <p:cxnSp>
          <p:nvCxnSpPr>
            <p:cNvPr id="36" name="直接箭头连接符 35"/>
            <p:cNvCxnSpPr/>
            <p:nvPr/>
          </p:nvCxnSpPr>
          <p:spPr>
            <a:xfrm rot="10800000" flipV="1">
              <a:off x="3057524" y="4856172"/>
              <a:ext cx="1371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49" name="组合 48"/>
          <p:cNvGrpSpPr/>
          <p:nvPr/>
        </p:nvGrpSpPr>
        <p:grpSpPr>
          <a:xfrm>
            <a:off x="7480333" y="3222976"/>
            <a:ext cx="1196670" cy="1563346"/>
            <a:chOff x="7480333" y="3222976"/>
            <a:chExt cx="1196670" cy="1563346"/>
          </a:xfrm>
        </p:grpSpPr>
        <p:sp>
          <p:nvSpPr>
            <p:cNvPr id="28" name="矩形 27"/>
            <p:cNvSpPr/>
            <p:nvPr/>
          </p:nvSpPr>
          <p:spPr>
            <a:xfrm rot="5400000">
              <a:off x="7664498" y="3773816"/>
              <a:ext cx="1563346" cy="461665"/>
            </a:xfrm>
            <a:prstGeom prst="rect">
              <a:avLst/>
            </a:prstGeom>
          </p:spPr>
          <p:txBody>
            <a:bodyPr wrap="square">
              <a:spAutoFit/>
            </a:bodyPr>
            <a:lstStyle/>
            <a:p>
              <a:r>
                <a:rPr lang="en-US" altLang="zh-CN" sz="2400" b="1" dirty="0" smtClean="0">
                  <a:solidFill>
                    <a:sysClr val="windowText" lastClr="000000"/>
                  </a:solidFill>
                  <a:latin typeface="Helvetica"/>
                  <a:ea typeface="方正舒体"/>
                </a:rPr>
                <a:t>Become</a:t>
              </a:r>
              <a:endParaRPr lang="zh-CN" altLang="en-US" sz="2400" b="1" dirty="0" smtClean="0">
                <a:solidFill>
                  <a:sysClr val="windowText" lastClr="000000"/>
                </a:solidFill>
                <a:latin typeface="Helvetica"/>
                <a:ea typeface="方正舒体"/>
              </a:endParaRPr>
            </a:p>
          </p:txBody>
        </p:sp>
        <p:sp>
          <p:nvSpPr>
            <p:cNvPr id="47" name="右弧形箭头 46"/>
            <p:cNvSpPr/>
            <p:nvPr/>
          </p:nvSpPr>
          <p:spPr>
            <a:xfrm>
              <a:off x="7480333" y="3222976"/>
              <a:ext cx="612753" cy="1206156"/>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vertic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vertic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2015年修改\图片13.jpg"/>
          <p:cNvPicPr>
            <a:picLocks noChangeAspect="1" noChangeArrowheads="1"/>
          </p:cNvPicPr>
          <p:nvPr/>
        </p:nvPicPr>
        <p:blipFill>
          <a:blip r:embed="rId1"/>
          <a:srcRect l="-323" r="48370"/>
          <a:stretch>
            <a:fillRect/>
          </a:stretch>
        </p:blipFill>
        <p:spPr bwMode="auto">
          <a:xfrm>
            <a:off x="0" y="0"/>
            <a:ext cx="3673475" cy="1163320"/>
          </a:xfrm>
          <a:prstGeom prst="rect">
            <a:avLst/>
          </a:prstGeom>
          <a:noFill/>
        </p:spPr>
      </p:pic>
      <p:sp>
        <p:nvSpPr>
          <p:cNvPr id="5" name="内容占位符 4"/>
          <p:cNvSpPr/>
          <p:nvPr>
            <p:ph idx="1"/>
          </p:nvPr>
        </p:nvSpPr>
        <p:spPr>
          <a:xfrm>
            <a:off x="457200" y="1588135"/>
            <a:ext cx="8229600" cy="4525963"/>
          </a:xfrm>
        </p:spPr>
        <p:txBody>
          <a:bodyPr/>
          <a:p>
            <a:r>
              <a:rPr lang="en-US" altLang="zh-CN"/>
              <a:t>manipulate vt. </a:t>
            </a:r>
            <a:r>
              <a:rPr lang="zh-CN" altLang="zh-CN"/>
              <a:t>操纵；控制（某人的思想和行为）</a:t>
            </a:r>
            <a:endParaRPr lang="zh-CN" altLang="zh-CN"/>
          </a:p>
          <a:p>
            <a:pPr marL="0" indent="0">
              <a:buNone/>
            </a:pPr>
            <a:endParaRPr lang="zh-CN" altLang="zh-CN"/>
          </a:p>
          <a:p>
            <a:pPr marL="0" indent="0">
              <a:buNone/>
            </a:pPr>
            <a:r>
              <a:rPr lang="en-US" altLang="zh-CN"/>
              <a:t>ex. You have the constant feeling that you are being </a:t>
            </a:r>
            <a:r>
              <a:rPr lang="en-US" altLang="zh-CN">
                <a:solidFill>
                  <a:srgbClr val="FF0000"/>
                </a:solidFill>
              </a:rPr>
              <a:t>manipulate</a:t>
            </a:r>
            <a:r>
              <a:rPr lang="en-US" altLang="zh-CN"/>
              <a:t>d by advertisements.</a:t>
            </a:r>
            <a:endParaRPr lang="en-US" altLang="zh-CN"/>
          </a:p>
          <a:p>
            <a:pPr marL="0" indent="0">
              <a:buNone/>
            </a:pPr>
            <a:r>
              <a:rPr lang="zh-CN" altLang="en-US"/>
              <a:t>你总有一种被广告操纵的感觉。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3" descr="H:\2015年修改\图片13.jpg"/>
          <p:cNvPicPr>
            <a:picLocks noChangeAspect="1" noChangeArrowheads="1"/>
          </p:cNvPicPr>
          <p:nvPr/>
        </p:nvPicPr>
        <p:blipFill>
          <a:blip r:embed="rId1"/>
          <a:srcRect l="-323" r="48370"/>
          <a:stretch>
            <a:fillRect/>
          </a:stretch>
        </p:blipFill>
        <p:spPr bwMode="auto">
          <a:xfrm>
            <a:off x="0" y="0"/>
            <a:ext cx="3673475" cy="1163320"/>
          </a:xfrm>
          <a:prstGeom prst="rect">
            <a:avLst/>
          </a:prstGeom>
          <a:noFill/>
        </p:spPr>
      </p:pic>
      <p:sp>
        <p:nvSpPr>
          <p:cNvPr id="7" name="内容占位符 6"/>
          <p:cNvSpPr/>
          <p:nvPr>
            <p:ph idx="1"/>
          </p:nvPr>
        </p:nvSpPr>
        <p:spPr>
          <a:xfrm>
            <a:off x="457200" y="1249680"/>
            <a:ext cx="8229600" cy="4525963"/>
          </a:xfrm>
        </p:spPr>
        <p:txBody>
          <a:bodyPr>
            <a:normAutofit fontScale="90000"/>
          </a:bodyPr>
          <a:p>
            <a:r>
              <a:rPr lang="en-US" altLang="zh-CN"/>
              <a:t>defy 1. vt. </a:t>
            </a:r>
            <a:r>
              <a:rPr lang="zh-CN" altLang="en-US"/>
              <a:t>违反</a:t>
            </a:r>
            <a:endParaRPr lang="zh-CN" altLang="zh-CN"/>
          </a:p>
          <a:p>
            <a:pPr marL="0" indent="0">
              <a:buNone/>
            </a:pPr>
            <a:r>
              <a:rPr lang="en-US" altLang="zh-CN"/>
              <a:t>ex. This celebration of Thanksgiving </a:t>
            </a:r>
            <a:r>
              <a:rPr lang="en-US" altLang="zh-CN">
                <a:solidFill>
                  <a:srgbClr val="FF0000"/>
                </a:solidFill>
              </a:rPr>
              <a:t>defies</a:t>
            </a:r>
            <a:r>
              <a:rPr lang="en-US" altLang="zh-CN"/>
              <a:t> tradition.</a:t>
            </a:r>
            <a:endParaRPr lang="en-US" altLang="zh-CN"/>
          </a:p>
          <a:p>
            <a:pPr marL="0" indent="0">
              <a:buNone/>
            </a:pPr>
            <a:r>
              <a:rPr lang="zh-CN" altLang="en-US"/>
              <a:t>这个感恩节庆典仪式没有遵循传统。</a:t>
            </a:r>
            <a:endParaRPr lang="zh-CN" altLang="en-US"/>
          </a:p>
          <a:p>
            <a:pPr marL="0" indent="0">
              <a:buNone/>
            </a:pPr>
            <a:r>
              <a:rPr lang="en-US" altLang="zh-CN"/>
              <a:t>2. </a:t>
            </a:r>
            <a:r>
              <a:rPr lang="zh-CN" altLang="en-US"/>
              <a:t>违抗；不服从</a:t>
            </a:r>
            <a:endParaRPr lang="zh-CN" altLang="en-US"/>
          </a:p>
          <a:p>
            <a:pPr marL="0" indent="0">
              <a:buNone/>
            </a:pPr>
            <a:r>
              <a:rPr lang="en-US" altLang="zh-CN"/>
              <a:t>ex. Despite the stike vote, a few workers have </a:t>
            </a:r>
            <a:r>
              <a:rPr lang="en-US" altLang="zh-CN">
                <a:solidFill>
                  <a:srgbClr val="FF0000"/>
                </a:solidFill>
              </a:rPr>
              <a:t>defied</a:t>
            </a:r>
            <a:r>
              <a:rPr lang="en-US" altLang="zh-CN"/>
              <a:t> the majority decision and returned to work.</a:t>
            </a:r>
            <a:endParaRPr lang="en-US" altLang="zh-CN"/>
          </a:p>
          <a:p>
            <a:pPr marL="0" indent="0">
              <a:buNone/>
            </a:pPr>
            <a:r>
              <a:rPr lang="zh-CN" altLang="en-US"/>
              <a:t>尽管经过了罢工表决，几个工人还是不顾大多数人的决定，回去上班了。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7220" name="图片 4" descr="新视野大学ppt首页标题字-02.png"/>
          <p:cNvPicPr>
            <a:picLocks noChangeAspect="1"/>
          </p:cNvPicPr>
          <p:nvPr/>
        </p:nvPicPr>
        <p:blipFill>
          <a:blip r:embed="rId1" cstate="print"/>
          <a:srcRect/>
          <a:stretch>
            <a:fillRect/>
          </a:stretch>
        </p:blipFill>
        <p:spPr bwMode="auto">
          <a:xfrm>
            <a:off x="0" y="34925"/>
            <a:ext cx="9144000" cy="1587500"/>
          </a:xfrm>
          <a:prstGeom prst="rect">
            <a:avLst/>
          </a:prstGeom>
          <a:noFill/>
          <a:ln w="9525">
            <a:noFill/>
            <a:miter lim="800000"/>
            <a:headEnd/>
            <a:tailEnd/>
          </a:ln>
        </p:spPr>
      </p:pic>
      <p:sp>
        <p:nvSpPr>
          <p:cNvPr id="11" name="Rectangle 10"/>
          <p:cNvSpPr/>
          <p:nvPr/>
        </p:nvSpPr>
        <p:spPr>
          <a:xfrm>
            <a:off x="0" y="99060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2" name="Title 1"/>
          <p:cNvSpPr>
            <a:spLocks noGrp="1"/>
          </p:cNvSpPr>
          <p:nvPr>
            <p:ph type="title"/>
          </p:nvPr>
        </p:nvSpPr>
        <p:spPr>
          <a:xfrm>
            <a:off x="71406" y="2500306"/>
            <a:ext cx="2379663" cy="771525"/>
          </a:xfrm>
        </p:spPr>
        <p:txBody>
          <a:bodyPr>
            <a:normAutofit/>
          </a:bodyPr>
          <a:lstStyle/>
          <a:p>
            <a:pPr algn="l" eaLnBrk="1" hangingPunct="1">
              <a:defRPr/>
            </a:pPr>
            <a:r>
              <a:rPr lang="en-US" altLang="zh-CN" sz="5000" b="1" baseline="30000" dirty="0" smtClean="0">
                <a:solidFill>
                  <a:srgbClr val="FF6600"/>
                </a:solidFill>
                <a:effectLst>
                  <a:outerShdw blurRad="38100" dist="38100" dir="2700000" algn="tl">
                    <a:srgbClr val="C0C0C0"/>
                  </a:outerShdw>
                </a:effectLst>
                <a:latin typeface="Helvetica"/>
              </a:rPr>
              <a:t>Section A</a:t>
            </a:r>
            <a:r>
              <a:rPr lang="en-US" altLang="zh-CN" b="1" baseline="30000" dirty="0" smtClean="0">
                <a:solidFill>
                  <a:srgbClr val="FF6600"/>
                </a:solidFill>
              </a:rPr>
              <a:t> </a:t>
            </a:r>
            <a:endParaRPr lang="en-US" altLang="zh-CN" b="1" baseline="30000" dirty="0" smtClean="0">
              <a:solidFill>
                <a:srgbClr val="FF6600"/>
              </a:solidFill>
            </a:endParaRPr>
          </a:p>
        </p:txBody>
      </p:sp>
      <p:sp>
        <p:nvSpPr>
          <p:cNvPr id="6"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2</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grpSp>
        <p:nvGrpSpPr>
          <p:cNvPr id="30" name="组合 29"/>
          <p:cNvGrpSpPr/>
          <p:nvPr/>
        </p:nvGrpSpPr>
        <p:grpSpPr>
          <a:xfrm>
            <a:off x="238125" y="911225"/>
            <a:ext cx="6355538" cy="738664"/>
            <a:chOff x="238125" y="911225"/>
            <a:chExt cx="6355538" cy="738664"/>
          </a:xfrm>
        </p:grpSpPr>
        <p:sp>
          <p:nvSpPr>
            <p:cNvPr id="137224" name="TextBox 7"/>
            <p:cNvSpPr txBox="1">
              <a:spLocks noChangeArrowheads="1"/>
            </p:cNvSpPr>
            <p:nvPr/>
          </p:nvSpPr>
          <p:spPr bwMode="auto">
            <a:xfrm>
              <a:off x="762000" y="914400"/>
              <a:ext cx="762000" cy="708025"/>
            </a:xfrm>
            <a:prstGeom prst="rect">
              <a:avLst/>
            </a:prstGeom>
            <a:noFill/>
            <a:ln w="9525">
              <a:noFill/>
              <a:miter lim="800000"/>
            </a:ln>
          </p:spPr>
          <p:txBody>
            <a:bodyPr>
              <a:spAutoFit/>
            </a:bodyPr>
            <a:lstStyle/>
            <a:p>
              <a:r>
                <a:rPr lang="en-US" altLang="zh-CN" sz="4000" b="1" i="1" dirty="0" smtClean="0">
                  <a:latin typeface="Helvetica"/>
                  <a:ea typeface="Arial Unicode MS"/>
                  <a:cs typeface="Helvetica Neue"/>
                </a:rPr>
                <a:t>5</a:t>
              </a:r>
              <a:endParaRPr lang="en-US" altLang="zh-CN" sz="4000" dirty="0">
                <a:latin typeface="Helvetica"/>
                <a:ea typeface="Arial Unicode MS"/>
                <a:cs typeface="Helvetica Neue"/>
              </a:endParaRPr>
            </a:p>
          </p:txBody>
        </p:sp>
        <p:sp>
          <p:nvSpPr>
            <p:cNvPr id="9" name="TextBox 8"/>
            <p:cNvSpPr txBox="1"/>
            <p:nvPr/>
          </p:nvSpPr>
          <p:spPr>
            <a:xfrm>
              <a:off x="1878013" y="911225"/>
              <a:ext cx="4715650" cy="738664"/>
            </a:xfrm>
            <a:prstGeom prst="rect">
              <a:avLst/>
            </a:prstGeom>
            <a:noFill/>
          </p:spPr>
          <p:txBody>
            <a:bodyPr wrap="none">
              <a:spAutoFit/>
            </a:bodyPr>
            <a:lstStyle/>
            <a:p>
              <a:pPr>
                <a:defRPr/>
              </a:pPr>
              <a:r>
                <a:rPr lang="en-US" altLang="zh-CN" sz="4200" dirty="0" smtClean="0">
                  <a:solidFill>
                    <a:srgbClr val="FFFFFF"/>
                  </a:solidFill>
                  <a:effectLst>
                    <a:glow rad="101600">
                      <a:schemeClr val="tx1">
                        <a:alpha val="60000"/>
                      </a:schemeClr>
                    </a:glow>
                    <a:outerShdw blurRad="38100" dist="38100" dir="2700000" algn="tl">
                      <a:srgbClr val="C0C0C0"/>
                    </a:outerShdw>
                  </a:effectLst>
                  <a:latin typeface="Cooper Black"/>
                  <a:ea typeface="Arial Unicode MS"/>
                  <a:cs typeface="Helvetica Neue"/>
                </a:rPr>
                <a:t>The money game</a:t>
              </a:r>
              <a:endParaRPr lang="en-US" altLang="zh-CN" sz="4000" b="1" dirty="0">
                <a:effectLst>
                  <a:glow rad="101600">
                    <a:schemeClr val="tx1">
                      <a:alpha val="60000"/>
                    </a:schemeClr>
                  </a:glow>
                </a:effectLst>
                <a:latin typeface="Helvetica Neue"/>
                <a:ea typeface="Arial Unicode MS"/>
                <a:cs typeface="Helvetica Neue"/>
              </a:endParaRPr>
            </a:p>
          </p:txBody>
        </p:sp>
        <p:sp>
          <p:nvSpPr>
            <p:cNvPr id="137226" name="TextBox 14"/>
            <p:cNvSpPr txBox="1">
              <a:spLocks noChangeArrowheads="1"/>
            </p:cNvSpPr>
            <p:nvPr/>
          </p:nvSpPr>
          <p:spPr bwMode="auto">
            <a:xfrm>
              <a:off x="238125" y="1200150"/>
              <a:ext cx="661988" cy="338138"/>
            </a:xfrm>
            <a:prstGeom prst="rect">
              <a:avLst/>
            </a:prstGeom>
            <a:noFill/>
            <a:ln w="9525">
              <a:noFill/>
              <a:miter lim="800000"/>
            </a:ln>
          </p:spPr>
          <p:txBody>
            <a:bodyPr wrap="none">
              <a:spAutoFit/>
            </a:bodyPr>
            <a:lstStyle/>
            <a:p>
              <a:r>
                <a:rPr lang="en-US" altLang="zh-CN" sz="1600" b="1" i="1">
                  <a:latin typeface="Helvetica"/>
                  <a:ea typeface="Helvetica Neue"/>
                  <a:cs typeface="Helvetica Neue"/>
                </a:rPr>
                <a:t>UNIT</a:t>
              </a:r>
              <a:endParaRPr lang="en-US" altLang="zh-CN" sz="1600" b="1" i="1">
                <a:latin typeface="Helvetica"/>
                <a:ea typeface="Helvetica Neue"/>
                <a:cs typeface="Helvetica Neue"/>
              </a:endParaRPr>
            </a:p>
          </p:txBody>
        </p:sp>
      </p:grpSp>
      <p:sp>
        <p:nvSpPr>
          <p:cNvPr id="16" name="Isosceles Triangle 15"/>
          <p:cNvSpPr/>
          <p:nvPr/>
        </p:nvSpPr>
        <p:spPr>
          <a:xfrm flipV="1">
            <a:off x="1219200" y="1295400"/>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0" name="Text Box 14"/>
          <p:cNvSpPr txBox="1">
            <a:spLocks noChangeArrowheads="1"/>
          </p:cNvSpPr>
          <p:nvPr/>
        </p:nvSpPr>
        <p:spPr bwMode="auto">
          <a:xfrm>
            <a:off x="2257422" y="2459038"/>
            <a:ext cx="6815172" cy="523220"/>
          </a:xfrm>
          <a:prstGeom prst="rect">
            <a:avLst/>
          </a:prstGeom>
          <a:noFill/>
          <a:ln w="9525">
            <a:noFill/>
            <a:miter lim="800000"/>
          </a:ln>
          <a:effectLst>
            <a:outerShdw sx="1000" sy="1000" algn="ctr" rotWithShape="0">
              <a:schemeClr val="tx2"/>
            </a:outerShdw>
          </a:effectLst>
        </p:spPr>
        <p:txBody>
          <a:bodyPr wrap="square">
            <a:spAutoFit/>
          </a:bodyPr>
          <a:lstStyle/>
          <a:p>
            <a:pPr latinLnBrk="1">
              <a:spcBef>
                <a:spcPct val="50000"/>
              </a:spcBef>
              <a:defRPr/>
            </a:pPr>
            <a:r>
              <a:rPr lang="en-US" altLang="zh-CN" sz="2800" dirty="0" smtClean="0">
                <a:latin typeface="Helvetica"/>
                <a:ea typeface="Gulim" panose="020B0600000101010101" pitchFamily="34" charset="-127"/>
              </a:rPr>
              <a:t>Spend or save – The student’s dilemma</a:t>
            </a:r>
            <a:endParaRPr lang="en-US" altLang="zh-CN" sz="2800" dirty="0" smtClean="0">
              <a:latin typeface="Helvetica"/>
              <a:ea typeface="Gulim" panose="020B0600000101010101" pitchFamily="34" charset="-127"/>
            </a:endParaRPr>
          </a:p>
        </p:txBody>
      </p:sp>
      <p:cxnSp>
        <p:nvCxnSpPr>
          <p:cNvPr id="45" name="Straight Connector 44"/>
          <p:cNvCxnSpPr/>
          <p:nvPr/>
        </p:nvCxnSpPr>
        <p:spPr>
          <a:xfrm>
            <a:off x="142844" y="3009900"/>
            <a:ext cx="8676000" cy="1588"/>
          </a:xfrm>
          <a:prstGeom prst="line">
            <a:avLst/>
          </a:prstGeom>
        </p:spPr>
        <p:style>
          <a:lnRef idx="2">
            <a:schemeClr val="dk1"/>
          </a:lnRef>
          <a:fillRef idx="0">
            <a:schemeClr val="dk1"/>
          </a:fillRef>
          <a:effectRef idx="1">
            <a:schemeClr val="dk1"/>
          </a:effectRef>
          <a:fontRef idx="minor">
            <a:schemeClr val="tx1"/>
          </a:fontRef>
        </p:style>
      </p:cxnSp>
      <p:pic>
        <p:nvPicPr>
          <p:cNvPr id="137234" name="Picture 2"/>
          <p:cNvPicPr>
            <a:picLocks noChangeAspect="1" noChangeArrowheads="1"/>
          </p:cNvPicPr>
          <p:nvPr/>
        </p:nvPicPr>
        <p:blipFill>
          <a:blip r:embed="rId2" cstate="print"/>
          <a:srcRect/>
          <a:stretch>
            <a:fillRect/>
          </a:stretch>
        </p:blipFill>
        <p:spPr bwMode="auto">
          <a:xfrm>
            <a:off x="449263" y="3576638"/>
            <a:ext cx="2165350" cy="1038225"/>
          </a:xfrm>
          <a:prstGeom prst="rect">
            <a:avLst/>
          </a:prstGeom>
          <a:noFill/>
          <a:ln w="9525">
            <a:noFill/>
            <a:miter lim="800000"/>
            <a:headEnd/>
            <a:tailEnd/>
          </a:ln>
        </p:spPr>
      </p:pic>
      <p:pic>
        <p:nvPicPr>
          <p:cNvPr id="137235" name="Picture 3"/>
          <p:cNvPicPr>
            <a:picLocks noChangeAspect="1" noChangeArrowheads="1"/>
          </p:cNvPicPr>
          <p:nvPr/>
        </p:nvPicPr>
        <p:blipFill>
          <a:blip r:embed="rId3" cstate="print"/>
          <a:srcRect/>
          <a:stretch>
            <a:fillRect/>
          </a:stretch>
        </p:blipFill>
        <p:spPr bwMode="auto">
          <a:xfrm>
            <a:off x="546100" y="4389438"/>
            <a:ext cx="781050" cy="266700"/>
          </a:xfrm>
          <a:prstGeom prst="rect">
            <a:avLst/>
          </a:prstGeom>
          <a:noFill/>
          <a:ln w="9525">
            <a:noFill/>
            <a:miter lim="800000"/>
            <a:headEnd/>
            <a:tailEnd/>
          </a:ln>
        </p:spPr>
      </p:pic>
      <p:sp>
        <p:nvSpPr>
          <p:cNvPr id="24" name="TextBox 23"/>
          <p:cNvSpPr txBox="1"/>
          <p:nvPr/>
        </p:nvSpPr>
        <p:spPr>
          <a:xfrm>
            <a:off x="639763" y="3894138"/>
            <a:ext cx="16271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anose="030F0702030302020204" pitchFamily="66" charset="0"/>
                <a:ea typeface="+mn-ea"/>
              </a:rPr>
              <a:t>Objectives</a:t>
            </a:r>
            <a:endParaRPr lang="zh-CN" altLang="en-US" sz="2000" b="1" dirty="0">
              <a:solidFill>
                <a:schemeClr val="bg1"/>
              </a:solidFill>
              <a:effectLst>
                <a:outerShdw blurRad="38100" dist="38100" dir="2700000" algn="tl">
                  <a:srgbClr val="000000">
                    <a:alpha val="43137"/>
                  </a:srgbClr>
                </a:outerShdw>
              </a:effectLst>
              <a:latin typeface="Comic Sans MS" panose="030F0702030302020204" pitchFamily="66" charset="0"/>
              <a:ea typeface="+mn-ea"/>
            </a:endParaRPr>
          </a:p>
        </p:txBody>
      </p:sp>
      <p:grpSp>
        <p:nvGrpSpPr>
          <p:cNvPr id="31" name="组合 30"/>
          <p:cNvGrpSpPr/>
          <p:nvPr/>
        </p:nvGrpSpPr>
        <p:grpSpPr>
          <a:xfrm>
            <a:off x="2700338" y="3663305"/>
            <a:ext cx="5736399" cy="461665"/>
            <a:chOff x="2700338" y="3663305"/>
            <a:chExt cx="5736399" cy="461665"/>
          </a:xfrm>
        </p:grpSpPr>
        <p:sp>
          <p:nvSpPr>
            <p:cNvPr id="27" name="椭圆 26"/>
            <p:cNvSpPr/>
            <p:nvPr/>
          </p:nvSpPr>
          <p:spPr bwMode="auto">
            <a:xfrm>
              <a:off x="2700338" y="3817938"/>
              <a:ext cx="144462" cy="142875"/>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sz="1800"/>
            </a:p>
          </p:txBody>
        </p:sp>
        <p:sp>
          <p:nvSpPr>
            <p:cNvPr id="33" name="Rectangle 6"/>
            <p:cNvSpPr>
              <a:spLocks noChangeArrowheads="1"/>
            </p:cNvSpPr>
            <p:nvPr/>
          </p:nvSpPr>
          <p:spPr bwMode="auto">
            <a:xfrm>
              <a:off x="2856488" y="3663305"/>
              <a:ext cx="5580249" cy="461665"/>
            </a:xfrm>
            <a:prstGeom prst="rect">
              <a:avLst/>
            </a:prstGeom>
            <a:noFill/>
            <a:ln w="9525">
              <a:noFill/>
              <a:miter lim="800000"/>
            </a:ln>
          </p:spPr>
          <p:txBody>
            <a:bodyPr wrap="square">
              <a:spAutoFit/>
            </a:bodyPr>
            <a:lstStyle/>
            <a:p>
              <a:pPr eaLnBrk="0" fontAlgn="auto" hangingPunct="0">
                <a:spcBef>
                  <a:spcPts val="0"/>
                </a:spcBef>
                <a:spcAft>
                  <a:spcPts val="0"/>
                </a:spcAft>
                <a:defRPr/>
              </a:pPr>
              <a:r>
                <a:rPr lang="en-US" altLang="zh-CN" sz="2400" dirty="0">
                  <a:solidFill>
                    <a:srgbClr val="000000"/>
                  </a:solidFill>
                  <a:latin typeface="Helvetica"/>
                </a:rPr>
                <a:t>To talk about </a:t>
              </a:r>
              <a:r>
                <a:rPr lang="en-US" altLang="zh-CN" sz="2400" dirty="0" smtClean="0">
                  <a:solidFill>
                    <a:srgbClr val="000000"/>
                  </a:solidFill>
                  <a:latin typeface="Helvetica"/>
                </a:rPr>
                <a:t>money</a:t>
              </a:r>
              <a:endParaRPr lang="en-US" altLang="zh-CN" sz="2400" dirty="0">
                <a:solidFill>
                  <a:srgbClr val="000000"/>
                </a:solidFill>
                <a:latin typeface="Helvetica"/>
              </a:endParaRPr>
            </a:p>
          </p:txBody>
        </p:sp>
      </p:grpSp>
      <p:grpSp>
        <p:nvGrpSpPr>
          <p:cNvPr id="32" name="组合 31"/>
          <p:cNvGrpSpPr/>
          <p:nvPr/>
        </p:nvGrpSpPr>
        <p:grpSpPr>
          <a:xfrm>
            <a:off x="2700338" y="4159250"/>
            <a:ext cx="5308505" cy="461963"/>
            <a:chOff x="2700338" y="4159250"/>
            <a:chExt cx="5308505" cy="461963"/>
          </a:xfrm>
        </p:grpSpPr>
        <p:grpSp>
          <p:nvGrpSpPr>
            <p:cNvPr id="10" name="组合 32"/>
            <p:cNvGrpSpPr/>
            <p:nvPr/>
          </p:nvGrpSpPr>
          <p:grpSpPr bwMode="auto">
            <a:xfrm>
              <a:off x="2700338" y="4159250"/>
              <a:ext cx="4943497" cy="461963"/>
              <a:chOff x="2702496" y="5022535"/>
              <a:chExt cx="4943574" cy="461665"/>
            </a:xfrm>
          </p:grpSpPr>
          <p:sp>
            <p:nvSpPr>
              <p:cNvPr id="137241" name="Rectangle 10"/>
              <p:cNvSpPr>
                <a:spLocks noChangeArrowheads="1"/>
              </p:cNvSpPr>
              <p:nvPr/>
            </p:nvSpPr>
            <p:spPr bwMode="auto">
              <a:xfrm>
                <a:off x="2990528" y="5022535"/>
                <a:ext cx="4655542" cy="461665"/>
              </a:xfrm>
              <a:prstGeom prst="rect">
                <a:avLst/>
              </a:prstGeom>
              <a:noFill/>
              <a:ln w="9525">
                <a:noFill/>
                <a:miter lim="800000"/>
              </a:ln>
            </p:spPr>
            <p:txBody>
              <a:bodyPr wrap="square">
                <a:spAutoFit/>
              </a:bodyPr>
              <a:lstStyle/>
              <a:p>
                <a:pPr eaLnBrk="0" hangingPunct="0"/>
                <a:endParaRPr lang="en-US" altLang="zh-CN" sz="2400" dirty="0">
                  <a:solidFill>
                    <a:srgbClr val="000000"/>
                  </a:solidFill>
                  <a:latin typeface="Helvetica"/>
                </a:endParaRPr>
              </a:p>
            </p:txBody>
          </p:sp>
          <p:sp>
            <p:nvSpPr>
              <p:cNvPr id="28" name="椭圆 27"/>
              <p:cNvSpPr/>
              <p:nvPr/>
            </p:nvSpPr>
            <p:spPr>
              <a:xfrm>
                <a:off x="2702496" y="5192288"/>
                <a:ext cx="144464" cy="144369"/>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sz="2400"/>
              </a:p>
            </p:txBody>
          </p:sp>
        </p:grpSp>
        <p:sp>
          <p:nvSpPr>
            <p:cNvPr id="34" name="矩形 33"/>
            <p:cNvSpPr/>
            <p:nvPr/>
          </p:nvSpPr>
          <p:spPr>
            <a:xfrm>
              <a:off x="2843808" y="4159548"/>
              <a:ext cx="5165035" cy="461665"/>
            </a:xfrm>
            <a:prstGeom prst="rect">
              <a:avLst/>
            </a:prstGeom>
          </p:spPr>
          <p:txBody>
            <a:bodyPr wrap="square">
              <a:spAutoFit/>
            </a:bodyPr>
            <a:lstStyle/>
            <a:p>
              <a:pPr eaLnBrk="0" fontAlgn="auto" hangingPunct="0">
                <a:spcBef>
                  <a:spcPts val="0"/>
                </a:spcBef>
                <a:spcAft>
                  <a:spcPts val="0"/>
                </a:spcAft>
                <a:defRPr/>
              </a:pPr>
              <a:r>
                <a:rPr lang="en-US" altLang="zh-CN" sz="2400" dirty="0" smtClean="0">
                  <a:solidFill>
                    <a:srgbClr val="000000"/>
                  </a:solidFill>
                  <a:latin typeface="Helvetica"/>
                </a:rPr>
                <a:t>To further understand the text</a:t>
              </a:r>
              <a:endParaRPr lang="en-US" altLang="zh-CN" sz="2400" dirty="0">
                <a:solidFill>
                  <a:srgbClr val="000000"/>
                </a:solidFill>
                <a:latin typeface="Helvetica"/>
              </a:endParaRPr>
            </a:p>
          </p:txBody>
        </p:sp>
      </p:grpSp>
      <p:grpSp>
        <p:nvGrpSpPr>
          <p:cNvPr id="36" name="组合 35"/>
          <p:cNvGrpSpPr/>
          <p:nvPr/>
        </p:nvGrpSpPr>
        <p:grpSpPr>
          <a:xfrm>
            <a:off x="2699792" y="4656138"/>
            <a:ext cx="5745964" cy="461665"/>
            <a:chOff x="2699792" y="4656138"/>
            <a:chExt cx="5745964" cy="461665"/>
          </a:xfrm>
        </p:grpSpPr>
        <p:sp>
          <p:nvSpPr>
            <p:cNvPr id="137239" name="Rectangle 14"/>
            <p:cNvSpPr>
              <a:spLocks noChangeArrowheads="1"/>
            </p:cNvSpPr>
            <p:nvPr/>
          </p:nvSpPr>
          <p:spPr bwMode="auto">
            <a:xfrm>
              <a:off x="2843808" y="4656138"/>
              <a:ext cx="5601948" cy="461665"/>
            </a:xfrm>
            <a:prstGeom prst="rect">
              <a:avLst/>
            </a:prstGeom>
            <a:noFill/>
            <a:ln w="9525">
              <a:noFill/>
              <a:miter lim="800000"/>
            </a:ln>
          </p:spPr>
          <p:txBody>
            <a:bodyPr wrap="square">
              <a:spAutoFit/>
            </a:bodyPr>
            <a:lstStyle/>
            <a:p>
              <a:pPr eaLnBrk="0" hangingPunct="0"/>
              <a:r>
                <a:rPr lang="en-US" altLang="zh-CN" sz="2400" dirty="0" smtClean="0">
                  <a:solidFill>
                    <a:srgbClr val="000000"/>
                  </a:solidFill>
                  <a:latin typeface="Helvetica"/>
                </a:rPr>
                <a:t>To apply the phrases and patterns</a:t>
              </a:r>
              <a:endParaRPr lang="en-US" altLang="zh-CN" sz="2400" dirty="0" smtClean="0">
                <a:solidFill>
                  <a:srgbClr val="000000"/>
                </a:solidFill>
                <a:latin typeface="Helvetica"/>
              </a:endParaRPr>
            </a:p>
          </p:txBody>
        </p:sp>
        <p:sp>
          <p:nvSpPr>
            <p:cNvPr id="26" name="椭圆 25"/>
            <p:cNvSpPr/>
            <p:nvPr/>
          </p:nvSpPr>
          <p:spPr bwMode="auto">
            <a:xfrm>
              <a:off x="2699792" y="4798293"/>
              <a:ext cx="144462" cy="142875"/>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sz="1800"/>
            </a:p>
          </p:txBody>
        </p:sp>
      </p:grpSp>
      <p:grpSp>
        <p:nvGrpSpPr>
          <p:cNvPr id="37" name="组合 36"/>
          <p:cNvGrpSpPr/>
          <p:nvPr/>
        </p:nvGrpSpPr>
        <p:grpSpPr>
          <a:xfrm>
            <a:off x="2699792" y="5118283"/>
            <a:ext cx="6444208" cy="461665"/>
            <a:chOff x="2699792" y="5118283"/>
            <a:chExt cx="6444208" cy="461665"/>
          </a:xfrm>
        </p:grpSpPr>
        <p:sp>
          <p:nvSpPr>
            <p:cNvPr id="35" name="TextBox 34"/>
            <p:cNvSpPr txBox="1"/>
            <p:nvPr/>
          </p:nvSpPr>
          <p:spPr>
            <a:xfrm>
              <a:off x="2856488" y="5118283"/>
              <a:ext cx="6287512" cy="461665"/>
            </a:xfrm>
            <a:prstGeom prst="rect">
              <a:avLst/>
            </a:prstGeom>
            <a:noFill/>
          </p:spPr>
          <p:txBody>
            <a:bodyPr wrap="square" rtlCol="0">
              <a:spAutoFit/>
            </a:bodyPr>
            <a:lstStyle/>
            <a:p>
              <a:pPr eaLnBrk="0" hangingPunct="0"/>
              <a:r>
                <a:rPr lang="en-US" altLang="zh-CN" sz="2400" dirty="0" smtClean="0">
                  <a:solidFill>
                    <a:srgbClr val="000000"/>
                  </a:solidFill>
                  <a:latin typeface="Helvetica"/>
                </a:rPr>
                <a:t>To master the essay writing skill</a:t>
              </a:r>
              <a:endParaRPr lang="en-US" altLang="zh-CN" sz="2400" dirty="0" smtClean="0">
                <a:solidFill>
                  <a:srgbClr val="000000"/>
                </a:solidFill>
                <a:latin typeface="Helvetica"/>
              </a:endParaRPr>
            </a:p>
          </p:txBody>
        </p:sp>
        <p:sp>
          <p:nvSpPr>
            <p:cNvPr id="29" name="椭圆 28"/>
            <p:cNvSpPr/>
            <p:nvPr/>
          </p:nvSpPr>
          <p:spPr bwMode="auto">
            <a:xfrm>
              <a:off x="2699792" y="5302349"/>
              <a:ext cx="144462" cy="142875"/>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3" descr="H:\2015年修改\图片13.jpg"/>
          <p:cNvPicPr>
            <a:picLocks noChangeAspect="1" noChangeArrowheads="1"/>
          </p:cNvPicPr>
          <p:nvPr>
            <p:ph idx="1"/>
          </p:nvPr>
        </p:nvPicPr>
        <p:blipFill>
          <a:blip r:embed="rId1"/>
          <a:srcRect l="-323" r="48370"/>
          <a:stretch>
            <a:fillRect/>
          </a:stretch>
        </p:blipFill>
        <p:spPr bwMode="auto">
          <a:xfrm>
            <a:off x="1905" y="-12065"/>
            <a:ext cx="3391535" cy="1164590"/>
          </a:xfrm>
          <a:prstGeom prst="rect">
            <a:avLst/>
          </a:prstGeom>
          <a:noFill/>
        </p:spPr>
      </p:pic>
      <p:sp>
        <p:nvSpPr>
          <p:cNvPr id="7" name="内容占位符 6"/>
          <p:cNvSpPr/>
          <p:nvPr/>
        </p:nvSpPr>
        <p:spPr>
          <a:xfrm>
            <a:off x="217805" y="1246505"/>
            <a:ext cx="8324215" cy="5203190"/>
          </a:xfrm>
          <a:prstGeom prst="rect">
            <a:avLst/>
          </a:prstGeom>
        </p:spPr>
        <p:txBody>
          <a:bodyPr vert="horz" lIns="91440" tIns="45720" rIns="91440" bIns="45720" rtlCol="0">
            <a:normAutofit fontScale="90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a:t>defy vs. deny</a:t>
            </a:r>
            <a:endParaRPr lang="en-US" altLang="zh-CN" sz="2800"/>
          </a:p>
          <a:p>
            <a:pPr marL="0" indent="0">
              <a:buNone/>
            </a:pPr>
            <a:endParaRPr lang="en-US" altLang="zh-CN"/>
          </a:p>
          <a:p>
            <a:pPr marL="0" indent="0">
              <a:buNone/>
            </a:pPr>
            <a:r>
              <a:rPr lang="en-US" altLang="zh-CN"/>
              <a:t>1. defy</a:t>
            </a:r>
            <a:r>
              <a:rPr lang="zh-CN" altLang="en-US"/>
              <a:t>主要表示 </a:t>
            </a:r>
            <a:r>
              <a:rPr lang="en-US" altLang="zh-CN"/>
              <a:t>“</a:t>
            </a:r>
            <a:r>
              <a:rPr lang="zh-CN" altLang="en-US">
                <a:solidFill>
                  <a:srgbClr val="FF0000"/>
                </a:solidFill>
              </a:rPr>
              <a:t>违抗；反抗；蔑视</a:t>
            </a:r>
            <a:r>
              <a:rPr lang="en-US" altLang="zh-CN"/>
              <a:t>”</a:t>
            </a:r>
            <a:r>
              <a:rPr lang="zh-CN" altLang="en-US"/>
              <a:t>，后接名词；而</a:t>
            </a:r>
            <a:r>
              <a:rPr lang="en-US" altLang="zh-CN"/>
              <a:t>deny</a:t>
            </a:r>
            <a:r>
              <a:rPr lang="zh-CN" altLang="en-US"/>
              <a:t>主要表示 </a:t>
            </a:r>
            <a:r>
              <a:rPr lang="en-US" altLang="zh-CN"/>
              <a:t>“</a:t>
            </a:r>
            <a:r>
              <a:rPr lang="zh-CN" altLang="en-US">
                <a:solidFill>
                  <a:srgbClr val="FF0000"/>
                </a:solidFill>
              </a:rPr>
              <a:t>否认，拒绝承认</a:t>
            </a:r>
            <a:r>
              <a:rPr lang="en-US" altLang="zh-CN"/>
              <a:t>”</a:t>
            </a:r>
            <a:r>
              <a:rPr lang="zh-CN" altLang="en-US"/>
              <a:t>，后接名词或</a:t>
            </a:r>
            <a:r>
              <a:rPr lang="en-US" altLang="zh-CN"/>
              <a:t>that</a:t>
            </a:r>
            <a:r>
              <a:rPr lang="zh-CN" altLang="en-US"/>
              <a:t>引导的从句。</a:t>
            </a:r>
            <a:endParaRPr lang="zh-CN" altLang="en-US"/>
          </a:p>
          <a:p>
            <a:pPr marL="0" indent="0">
              <a:buNone/>
            </a:pPr>
            <a:r>
              <a:rPr lang="en-US" altLang="zh-CN"/>
              <a:t>ex. Nearly 11 thousand people have been arrested for </a:t>
            </a:r>
            <a:r>
              <a:rPr lang="en-US" altLang="zh-CN">
                <a:solidFill>
                  <a:srgbClr val="FF0000"/>
                </a:solidFill>
              </a:rPr>
              <a:t>defying</a:t>
            </a:r>
            <a:r>
              <a:rPr lang="en-US" altLang="zh-CN"/>
              <a:t> the ban on street trading.</a:t>
            </a:r>
            <a:endParaRPr lang="en-US" altLang="zh-CN"/>
          </a:p>
          <a:p>
            <a:pPr marL="0" indent="0">
              <a:buNone/>
            </a:pPr>
            <a:r>
              <a:rPr lang="zh-CN" altLang="en-US"/>
              <a:t>近一万一千人因违抗在街上交易的禁令而被捕。</a:t>
            </a:r>
            <a:endParaRPr lang="zh-CN" altLang="en-US"/>
          </a:p>
          <a:p>
            <a:pPr marL="0" indent="0">
              <a:buNone/>
            </a:pPr>
            <a:r>
              <a:rPr lang="en-US" altLang="zh-CN"/>
              <a:t>ex. The government has</a:t>
            </a:r>
            <a:r>
              <a:rPr lang="en-US" altLang="zh-CN">
                <a:solidFill>
                  <a:srgbClr val="FF0000"/>
                </a:solidFill>
              </a:rPr>
              <a:t> denied</a:t>
            </a:r>
            <a:r>
              <a:rPr lang="en-US" altLang="zh-CN"/>
              <a:t> that the authorities have uncovered a plot to assassinate the president.</a:t>
            </a:r>
            <a:endParaRPr lang="en-US" altLang="zh-CN"/>
          </a:p>
          <a:p>
            <a:pPr marL="0" indent="0">
              <a:buNone/>
            </a:pPr>
            <a:r>
              <a:rPr lang="zh-CN" altLang="en-US"/>
              <a:t>政府已否认当局发现了一个暗杀总统的阴谋。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6"/>
          <p:cNvSpPr/>
          <p:nvPr/>
        </p:nvSpPr>
        <p:spPr>
          <a:xfrm>
            <a:off x="217805" y="1246505"/>
            <a:ext cx="8324215" cy="5203190"/>
          </a:xfrm>
          <a:prstGeom prst="rect">
            <a:avLst/>
          </a:prstGeom>
        </p:spPr>
        <p:txBody>
          <a:bodyPr vert="horz" lIns="91440" tIns="45720" rIns="91440" bIns="45720" rtlCol="0">
            <a:normAutofit fontScale="90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a:t>defy vs. deny</a:t>
            </a:r>
            <a:endParaRPr lang="en-US" altLang="zh-CN" sz="2800"/>
          </a:p>
          <a:p>
            <a:pPr marL="0" indent="0">
              <a:buNone/>
            </a:pPr>
            <a:endParaRPr lang="en-US" altLang="zh-CN"/>
          </a:p>
          <a:p>
            <a:pPr marL="0" indent="0">
              <a:buNone/>
            </a:pPr>
            <a:r>
              <a:rPr lang="en-US" altLang="zh-CN"/>
              <a:t>2. </a:t>
            </a:r>
            <a:r>
              <a:rPr lang="en-US" altLang="zh-CN">
                <a:solidFill>
                  <a:srgbClr val="FF0000"/>
                </a:solidFill>
              </a:rPr>
              <a:t>defy sb to do sth</a:t>
            </a:r>
            <a:r>
              <a:rPr lang="zh-CN" altLang="en-US"/>
              <a:t>表示</a:t>
            </a:r>
            <a:r>
              <a:rPr lang="en-US" altLang="zh-CN"/>
              <a:t>“</a:t>
            </a:r>
            <a:r>
              <a:rPr lang="zh-CN" altLang="en-US"/>
              <a:t>挑战；刺激某人做某事</a:t>
            </a:r>
            <a:r>
              <a:rPr lang="en-US" altLang="zh-CN"/>
              <a:t>”</a:t>
            </a:r>
            <a:r>
              <a:rPr lang="zh-CN" altLang="en-US"/>
              <a:t>时，不能用动名词形式；</a:t>
            </a:r>
            <a:r>
              <a:rPr lang="en-US" altLang="zh-CN">
                <a:solidFill>
                  <a:srgbClr val="FF0000"/>
                </a:solidFill>
              </a:rPr>
              <a:t>deny doing sth</a:t>
            </a:r>
            <a:r>
              <a:rPr lang="zh-CN" altLang="en-US">
                <a:solidFill>
                  <a:schemeClr val="tx1"/>
                </a:solidFill>
              </a:rPr>
              <a:t>表示 </a:t>
            </a:r>
            <a:r>
              <a:rPr lang="en-US" altLang="zh-CN">
                <a:solidFill>
                  <a:schemeClr val="tx1"/>
                </a:solidFill>
              </a:rPr>
              <a:t>“</a:t>
            </a:r>
            <a:r>
              <a:rPr lang="zh-CN" altLang="en-US">
                <a:solidFill>
                  <a:schemeClr val="tx1"/>
                </a:solidFill>
              </a:rPr>
              <a:t>否认做过某事</a:t>
            </a:r>
            <a:r>
              <a:rPr lang="en-US" altLang="zh-CN">
                <a:solidFill>
                  <a:schemeClr val="tx1"/>
                </a:solidFill>
              </a:rPr>
              <a:t>”</a:t>
            </a:r>
            <a:r>
              <a:rPr lang="zh-CN" altLang="en-US">
                <a:solidFill>
                  <a:schemeClr val="tx1"/>
                </a:solidFill>
              </a:rPr>
              <a:t>，不能用动词不定式。</a:t>
            </a:r>
            <a:endParaRPr lang="zh-CN" altLang="en-US">
              <a:solidFill>
                <a:srgbClr val="FF0000"/>
              </a:solidFill>
            </a:endParaRPr>
          </a:p>
          <a:p>
            <a:pPr marL="0" indent="0">
              <a:buNone/>
            </a:pPr>
            <a:r>
              <a:rPr lang="en-US" altLang="zh-CN"/>
              <a:t>ex. I </a:t>
            </a:r>
            <a:r>
              <a:rPr lang="en-US" altLang="zh-CN">
                <a:solidFill>
                  <a:srgbClr val="FF0000"/>
                </a:solidFill>
              </a:rPr>
              <a:t>defy</a:t>
            </a:r>
            <a:r>
              <a:rPr lang="en-US" altLang="zh-CN"/>
              <a:t> you </a:t>
            </a:r>
            <a:r>
              <a:rPr lang="en-US" altLang="zh-CN">
                <a:solidFill>
                  <a:srgbClr val="FF0000"/>
                </a:solidFill>
              </a:rPr>
              <a:t>to </a:t>
            </a:r>
            <a:r>
              <a:rPr lang="en-US" altLang="zh-CN"/>
              <a:t>come up with one major accomplishment of the current prime minister.</a:t>
            </a:r>
            <a:endParaRPr lang="en-US" altLang="zh-CN"/>
          </a:p>
          <a:p>
            <a:pPr marL="0" indent="0">
              <a:buNone/>
            </a:pPr>
            <a:r>
              <a:rPr lang="zh-CN" altLang="en-US"/>
              <a:t>我倒要看看你能否讲出一项现任首相作出的重大成就。</a:t>
            </a:r>
            <a:endParaRPr lang="zh-CN" altLang="en-US"/>
          </a:p>
          <a:p>
            <a:pPr marL="0" indent="0">
              <a:buNone/>
            </a:pPr>
            <a:r>
              <a:rPr lang="en-US" altLang="zh-CN"/>
              <a:t>ex.He denied doing anything illegal.</a:t>
            </a:r>
            <a:endParaRPr lang="en-US" altLang="zh-CN"/>
          </a:p>
          <a:p>
            <a:pPr marL="0" indent="0">
              <a:buNone/>
            </a:pPr>
            <a:r>
              <a:rPr lang="zh-CN" altLang="en-US"/>
              <a:t>他否认做过任何违法的事。</a:t>
            </a:r>
            <a:endParaRPr lang="zh-CN" altLang="en-US"/>
          </a:p>
        </p:txBody>
      </p:sp>
      <p:pic>
        <p:nvPicPr>
          <p:cNvPr id="6" name="Picture 3" descr="H:\2015年修改\图片13.jpg"/>
          <p:cNvPicPr>
            <a:picLocks noChangeAspect="1" noChangeArrowheads="1"/>
          </p:cNvPicPr>
          <p:nvPr>
            <p:ph idx="1"/>
          </p:nvPr>
        </p:nvPicPr>
        <p:blipFill>
          <a:blip r:embed="rId1"/>
          <a:srcRect l="-323" r="48370"/>
          <a:stretch>
            <a:fillRect/>
          </a:stretch>
        </p:blipFill>
        <p:spPr bwMode="auto">
          <a:xfrm>
            <a:off x="100965" y="-14605"/>
            <a:ext cx="2468880" cy="11645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3" descr="H:\2015年修改\图片13.jpg"/>
          <p:cNvPicPr>
            <a:picLocks noChangeAspect="1" noChangeArrowheads="1"/>
          </p:cNvPicPr>
          <p:nvPr>
            <p:ph idx="1"/>
          </p:nvPr>
        </p:nvPicPr>
        <p:blipFill>
          <a:blip r:embed="rId1"/>
          <a:srcRect l="-323" r="48370"/>
          <a:stretch>
            <a:fillRect/>
          </a:stretch>
        </p:blipFill>
        <p:spPr bwMode="auto">
          <a:xfrm>
            <a:off x="53975" y="55880"/>
            <a:ext cx="2538095" cy="1164590"/>
          </a:xfrm>
          <a:prstGeom prst="rect">
            <a:avLst/>
          </a:prstGeom>
          <a:noFill/>
        </p:spPr>
      </p:pic>
      <p:sp>
        <p:nvSpPr>
          <p:cNvPr id="4" name="文本框 3"/>
          <p:cNvSpPr txBox="1"/>
          <p:nvPr/>
        </p:nvSpPr>
        <p:spPr>
          <a:xfrm>
            <a:off x="389255" y="1378585"/>
            <a:ext cx="7876540" cy="4523105"/>
          </a:xfrm>
          <a:prstGeom prst="rect">
            <a:avLst/>
          </a:prstGeom>
          <a:noFill/>
        </p:spPr>
        <p:txBody>
          <a:bodyPr wrap="square" rtlCol="0">
            <a:spAutoFit/>
          </a:bodyPr>
          <a:p>
            <a:r>
              <a:rPr lang="en-US" altLang="zh-CN" sz="2400"/>
              <a:t>contradict vt. </a:t>
            </a:r>
            <a:r>
              <a:rPr lang="zh-CN" altLang="en-US" sz="2400"/>
              <a:t>与</a:t>
            </a:r>
            <a:r>
              <a:rPr lang="en-US" altLang="zh-CN" sz="2400"/>
              <a:t>……</a:t>
            </a:r>
            <a:r>
              <a:rPr lang="zh-CN" altLang="en-US" sz="2400"/>
              <a:t>抵触；与</a:t>
            </a:r>
            <a:r>
              <a:rPr lang="en-US" altLang="zh-CN" sz="2400"/>
              <a:t>……</a:t>
            </a:r>
            <a:r>
              <a:rPr lang="zh-CN" altLang="en-US" sz="2400"/>
              <a:t>矛盾；违背</a:t>
            </a:r>
            <a:endParaRPr lang="zh-CN" altLang="en-US" sz="2400"/>
          </a:p>
          <a:p>
            <a:endParaRPr lang="zh-CN" altLang="en-US" sz="2400"/>
          </a:p>
          <a:p>
            <a:r>
              <a:rPr lang="en-US" altLang="zh-CN" sz="2400"/>
              <a:t>ex. The article flatly </a:t>
            </a:r>
            <a:r>
              <a:rPr lang="en-US" altLang="zh-CN" sz="2400">
                <a:solidFill>
                  <a:srgbClr val="FF0000"/>
                </a:solidFill>
              </a:rPr>
              <a:t>contradicts</a:t>
            </a:r>
            <a:r>
              <a:rPr lang="en-US" altLang="zh-CN" sz="2400"/>
              <a:t> their claims.</a:t>
            </a:r>
            <a:endParaRPr lang="en-US" altLang="zh-CN" sz="2400"/>
          </a:p>
          <a:p>
            <a:r>
              <a:rPr lang="zh-CN" altLang="en-US" sz="2400"/>
              <a:t>这篇文章与他们的主张截然相反。</a:t>
            </a:r>
            <a:endParaRPr lang="zh-CN" altLang="en-US" sz="2400"/>
          </a:p>
          <a:p>
            <a:endParaRPr lang="zh-CN" altLang="en-US" sz="2400"/>
          </a:p>
          <a:p>
            <a:r>
              <a:rPr lang="en-US" altLang="zh-CN" sz="2400"/>
              <a:t>contradictory adj.矛盾的; 反驳的; 抗辩的</a:t>
            </a:r>
            <a:endParaRPr lang="en-US" altLang="zh-CN" sz="2400"/>
          </a:p>
          <a:p>
            <a:endParaRPr lang="en-US" altLang="zh-CN" sz="2400"/>
          </a:p>
          <a:p>
            <a:r>
              <a:rPr lang="en-US" altLang="zh-CN" sz="2400"/>
              <a:t>ex. Customs officials have made a series of </a:t>
            </a:r>
            <a:r>
              <a:rPr lang="en-US" altLang="zh-CN" sz="2400">
                <a:solidFill>
                  <a:srgbClr val="FF0000"/>
                </a:solidFill>
              </a:rPr>
              <a:t>contradictory </a:t>
            </a:r>
            <a:r>
              <a:rPr lang="en-US" altLang="zh-CN" sz="2400"/>
              <a:t>statements about the equipment</a:t>
            </a:r>
            <a:endParaRPr lang="en-US" altLang="zh-CN" sz="2400"/>
          </a:p>
          <a:p>
            <a:r>
              <a:rPr lang="en-US" altLang="zh-CN" sz="2400"/>
              <a:t>海关官员们对这种设备作出了一系列互相矛盾的陈述。</a:t>
            </a:r>
            <a:endParaRPr lang="en-US" altLang="zh-CN" sz="2400"/>
          </a:p>
          <a:p>
            <a:endParaRPr lang="en-US" altLang="zh-CN" sz="2400"/>
          </a:p>
          <a:p>
            <a:r>
              <a:rPr lang="en-US" altLang="zh-CN" sz="2400"/>
              <a:t>contradiction n.矛盾; 否认，反驳</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additive="base">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06375" y="90805"/>
            <a:ext cx="2982595" cy="1164590"/>
          </a:xfrm>
          <a:prstGeom prst="rect">
            <a:avLst/>
          </a:prstGeom>
          <a:noFill/>
        </p:spPr>
      </p:pic>
      <p:sp>
        <p:nvSpPr>
          <p:cNvPr id="4" name="文本框 3"/>
          <p:cNvSpPr txBox="1"/>
          <p:nvPr/>
        </p:nvSpPr>
        <p:spPr>
          <a:xfrm>
            <a:off x="412115" y="1739900"/>
            <a:ext cx="7579360" cy="2306955"/>
          </a:xfrm>
          <a:prstGeom prst="rect">
            <a:avLst/>
          </a:prstGeom>
          <a:noFill/>
        </p:spPr>
        <p:txBody>
          <a:bodyPr wrap="square" rtlCol="0">
            <a:spAutoFit/>
          </a:bodyPr>
          <a:p>
            <a:r>
              <a:rPr lang="en-US" altLang="zh-CN" sz="2400"/>
              <a:t>recession n. </a:t>
            </a:r>
            <a:r>
              <a:rPr lang="zh-CN" altLang="en-US" sz="2400"/>
              <a:t>（经济）衰退，萧条</a:t>
            </a:r>
            <a:endParaRPr lang="zh-CN" altLang="en-US" sz="2400"/>
          </a:p>
          <a:p>
            <a:endParaRPr lang="zh-CN" altLang="en-US" sz="2400"/>
          </a:p>
          <a:p>
            <a:r>
              <a:rPr lang="en-US" altLang="zh-CN" sz="2400"/>
              <a:t>economic recession  </a:t>
            </a:r>
            <a:r>
              <a:rPr lang="zh-CN" altLang="en-US" sz="2400"/>
              <a:t>经济衰退</a:t>
            </a:r>
            <a:endParaRPr lang="zh-CN" altLang="en-US" sz="2400"/>
          </a:p>
          <a:p>
            <a:endParaRPr lang="zh-CN" altLang="en-US" sz="2400"/>
          </a:p>
          <a:p>
            <a:r>
              <a:rPr lang="en-US" altLang="zh-CN" sz="2400"/>
              <a:t>ex. There is a deep</a:t>
            </a:r>
            <a:r>
              <a:rPr lang="en-US" altLang="zh-CN" sz="2400">
                <a:solidFill>
                  <a:srgbClr val="FF0000"/>
                </a:solidFill>
              </a:rPr>
              <a:t> recession</a:t>
            </a:r>
            <a:r>
              <a:rPr lang="en-US" altLang="zh-CN" sz="2400"/>
              <a:t> in the UK.</a:t>
            </a:r>
            <a:endParaRPr lang="en-US" altLang="zh-CN" sz="2400"/>
          </a:p>
          <a:p>
            <a:r>
              <a:rPr lang="zh-CN" altLang="en-US" sz="2400"/>
              <a:t>英国陷入了严重的经济衰退。</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06375" y="90805"/>
            <a:ext cx="2982595" cy="1164590"/>
          </a:xfrm>
          <a:prstGeom prst="rect">
            <a:avLst/>
          </a:prstGeom>
          <a:noFill/>
        </p:spPr>
      </p:pic>
      <p:sp>
        <p:nvSpPr>
          <p:cNvPr id="4" name="文本框 3"/>
          <p:cNvSpPr txBox="1"/>
          <p:nvPr/>
        </p:nvSpPr>
        <p:spPr>
          <a:xfrm>
            <a:off x="412115" y="1739900"/>
            <a:ext cx="7579360" cy="3784600"/>
          </a:xfrm>
          <a:prstGeom prst="rect">
            <a:avLst/>
          </a:prstGeom>
          <a:noFill/>
        </p:spPr>
        <p:txBody>
          <a:bodyPr wrap="square" rtlCol="0">
            <a:spAutoFit/>
          </a:bodyPr>
          <a:p>
            <a:r>
              <a:rPr lang="en-US" altLang="zh-CN" sz="2400"/>
              <a:t>grave 1. adj. </a:t>
            </a:r>
            <a:r>
              <a:rPr lang="zh-CN" altLang="en-US" sz="2400"/>
              <a:t>严重的；重大的；严峻的</a:t>
            </a:r>
            <a:endParaRPr lang="zh-CN" altLang="en-US" sz="2400"/>
          </a:p>
          <a:p>
            <a:endParaRPr lang="zh-CN" altLang="en-US" sz="2400"/>
          </a:p>
          <a:p>
            <a:r>
              <a:rPr lang="en-US" altLang="zh-CN" sz="2400"/>
              <a:t>ex. The report expressed </a:t>
            </a:r>
            <a:r>
              <a:rPr lang="en-US" altLang="zh-CN" sz="2400">
                <a:solidFill>
                  <a:srgbClr val="FF0000"/>
                </a:solidFill>
              </a:rPr>
              <a:t>grave</a:t>
            </a:r>
            <a:r>
              <a:rPr lang="en-US" altLang="zh-CN" sz="2400"/>
              <a:t> concern over the technician's lack of training.</a:t>
            </a:r>
            <a:endParaRPr lang="en-US" altLang="zh-CN" sz="2400"/>
          </a:p>
          <a:p>
            <a:r>
              <a:rPr lang="zh-CN" altLang="en-US" sz="2400"/>
              <a:t>该报告对技术人员缺乏培训一事极为关注。</a:t>
            </a:r>
            <a:endParaRPr lang="zh-CN" altLang="en-US" sz="2400"/>
          </a:p>
          <a:p>
            <a:endParaRPr lang="zh-CN" altLang="en-US" sz="2400"/>
          </a:p>
          <a:p>
            <a:r>
              <a:rPr lang="en-US" altLang="zh-CN" sz="2400"/>
              <a:t>2. n.</a:t>
            </a:r>
            <a:r>
              <a:rPr lang="zh-CN" altLang="en-US" sz="2400"/>
              <a:t>坟墓；墓穴</a:t>
            </a:r>
            <a:endParaRPr lang="zh-CN" altLang="en-US" sz="2400"/>
          </a:p>
          <a:p>
            <a:r>
              <a:rPr lang="en-US" altLang="zh-CN" sz="2400"/>
              <a:t>ex. At the head of the </a:t>
            </a:r>
            <a:r>
              <a:rPr lang="en-US" altLang="zh-CN" sz="2400">
                <a:solidFill>
                  <a:srgbClr val="FF0000"/>
                </a:solidFill>
              </a:rPr>
              <a:t>grave</a:t>
            </a:r>
            <a:r>
              <a:rPr lang="en-US" altLang="zh-CN" sz="2400"/>
              <a:t>, there was a small wooden cross.</a:t>
            </a:r>
            <a:endParaRPr lang="en-US" altLang="zh-CN" sz="2400"/>
          </a:p>
          <a:p>
            <a:r>
              <a:rPr lang="zh-CN" altLang="en-US" sz="2400"/>
              <a:t>墓穴上端有一个小的木制十字架。。</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64795" y="114935"/>
            <a:ext cx="2866390" cy="1164590"/>
          </a:xfrm>
          <a:prstGeom prst="rect">
            <a:avLst/>
          </a:prstGeom>
          <a:noFill/>
        </p:spPr>
      </p:pic>
      <p:sp>
        <p:nvSpPr>
          <p:cNvPr id="4" name="文本框 3"/>
          <p:cNvSpPr txBox="1"/>
          <p:nvPr/>
        </p:nvSpPr>
        <p:spPr>
          <a:xfrm>
            <a:off x="474345" y="1763395"/>
            <a:ext cx="8195945" cy="3107690"/>
          </a:xfrm>
          <a:prstGeom prst="rect">
            <a:avLst/>
          </a:prstGeom>
          <a:noFill/>
        </p:spPr>
        <p:txBody>
          <a:bodyPr wrap="square" rtlCol="0">
            <a:spAutoFit/>
          </a:bodyPr>
          <a:p>
            <a:r>
              <a:rPr lang="en-US" altLang="zh-CN" sz="2800"/>
              <a:t>nasty adj. </a:t>
            </a:r>
            <a:r>
              <a:rPr lang="zh-CN" altLang="en-US" sz="2800"/>
              <a:t>不友善的；不好的；恶毒的</a:t>
            </a:r>
            <a:endParaRPr lang="zh-CN" altLang="en-US" sz="2800"/>
          </a:p>
          <a:p>
            <a:endParaRPr lang="zh-CN" altLang="en-US" sz="2800"/>
          </a:p>
          <a:p>
            <a:r>
              <a:rPr lang="en-US" altLang="zh-CN" sz="2800"/>
              <a:t>ex. Many drivers think that most passengers are very pleasant, although occasionally they can be </a:t>
            </a:r>
            <a:r>
              <a:rPr lang="en-US" altLang="zh-CN" sz="2800">
                <a:solidFill>
                  <a:srgbClr val="FF0000"/>
                </a:solidFill>
              </a:rPr>
              <a:t>nasty</a:t>
            </a:r>
            <a:r>
              <a:rPr lang="en-US" altLang="zh-CN" sz="2800"/>
              <a:t>.</a:t>
            </a:r>
            <a:endParaRPr lang="en-US" altLang="zh-CN" sz="2800"/>
          </a:p>
          <a:p>
            <a:endParaRPr lang="en-US" altLang="zh-CN" sz="2800"/>
          </a:p>
          <a:p>
            <a:r>
              <a:rPr lang="zh-CN" altLang="en-US" sz="2800"/>
              <a:t>许多司机认为，虽然偶然会有一些乘客不太友好，但大部分的乘客都很和蔼友好。</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58750" y="137795"/>
            <a:ext cx="2842260" cy="1164590"/>
          </a:xfrm>
          <a:prstGeom prst="rect">
            <a:avLst/>
          </a:prstGeom>
          <a:noFill/>
        </p:spPr>
      </p:pic>
      <p:sp>
        <p:nvSpPr>
          <p:cNvPr id="4" name="文本框 3"/>
          <p:cNvSpPr txBox="1"/>
          <p:nvPr/>
        </p:nvSpPr>
        <p:spPr>
          <a:xfrm>
            <a:off x="318770" y="1600200"/>
            <a:ext cx="7637145" cy="2306955"/>
          </a:xfrm>
          <a:prstGeom prst="rect">
            <a:avLst/>
          </a:prstGeom>
          <a:noFill/>
        </p:spPr>
        <p:txBody>
          <a:bodyPr wrap="square" rtlCol="0">
            <a:spAutoFit/>
          </a:bodyPr>
          <a:p>
            <a:r>
              <a:rPr lang="en-US" altLang="zh-CN" sz="2400"/>
              <a:t>tone n.</a:t>
            </a:r>
            <a:r>
              <a:rPr lang="zh-CN" altLang="en-US" sz="2400"/>
              <a:t>（说话的）语气，口气，腔调</a:t>
            </a:r>
            <a:endParaRPr lang="zh-CN" altLang="en-US" sz="2400"/>
          </a:p>
          <a:p>
            <a:endParaRPr lang="zh-CN" altLang="en-US" sz="2400"/>
          </a:p>
          <a:p>
            <a:r>
              <a:rPr lang="zh-CN" altLang="en-US" sz="2400"/>
              <a:t>固定用法：</a:t>
            </a:r>
            <a:r>
              <a:rPr lang="en-US" altLang="zh-CN" sz="2400"/>
              <a:t>in a +adj+tone </a:t>
            </a:r>
            <a:r>
              <a:rPr lang="zh-CN" altLang="en-US" sz="2400"/>
              <a:t>以</a:t>
            </a:r>
            <a:r>
              <a:rPr lang="en-US" altLang="zh-CN" sz="2400"/>
              <a:t>...</a:t>
            </a:r>
            <a:r>
              <a:rPr lang="zh-CN" altLang="en-US" sz="2400"/>
              <a:t>的语气；</a:t>
            </a:r>
            <a:r>
              <a:rPr lang="en-US" altLang="zh-CN" sz="2400"/>
              <a:t>in a tone of+n. </a:t>
            </a:r>
            <a:r>
              <a:rPr lang="zh-CN" altLang="en-US" sz="2400"/>
              <a:t>以</a:t>
            </a:r>
            <a:r>
              <a:rPr lang="en-US" altLang="zh-CN" sz="2400"/>
              <a:t>...</a:t>
            </a:r>
            <a:r>
              <a:rPr lang="zh-CN" altLang="en-US" sz="2400"/>
              <a:t>的语气</a:t>
            </a:r>
            <a:endParaRPr lang="zh-CN" altLang="en-US" sz="2400"/>
          </a:p>
          <a:p>
            <a:r>
              <a:rPr lang="en-US" altLang="zh-CN" sz="2400"/>
              <a:t>ex. “You must be Annie,” he said in a friendly </a:t>
            </a:r>
            <a:r>
              <a:rPr lang="en-US" altLang="zh-CN" sz="2400">
                <a:solidFill>
                  <a:srgbClr val="FF0000"/>
                </a:solidFill>
              </a:rPr>
              <a:t>tone</a:t>
            </a:r>
            <a:r>
              <a:rPr lang="en-US" altLang="zh-CN" sz="2400"/>
              <a:t>.</a:t>
            </a:r>
            <a:endParaRPr lang="en-US" altLang="zh-CN" sz="2400"/>
          </a:p>
          <a:p>
            <a:r>
              <a:rPr lang="zh-CN" altLang="en-US" sz="2400"/>
              <a:t>他以友好的语气说道：</a:t>
            </a:r>
            <a:r>
              <a:rPr lang="en-US" altLang="zh-CN" sz="2400"/>
              <a:t>”</a:t>
            </a:r>
            <a:r>
              <a:rPr lang="zh-CN" altLang="en-US" sz="2400"/>
              <a:t>你一定是安妮。</a:t>
            </a:r>
            <a:r>
              <a:rPr lang="en-US" altLang="zh-CN" sz="2400"/>
              <a: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322580" y="195580"/>
            <a:ext cx="2947035" cy="1164590"/>
          </a:xfrm>
          <a:prstGeom prst="rect">
            <a:avLst/>
          </a:prstGeom>
          <a:noFill/>
        </p:spPr>
      </p:pic>
      <p:sp>
        <p:nvSpPr>
          <p:cNvPr id="4" name="文本框 3"/>
          <p:cNvSpPr txBox="1"/>
          <p:nvPr/>
        </p:nvSpPr>
        <p:spPr>
          <a:xfrm>
            <a:off x="496570" y="1751330"/>
            <a:ext cx="8150860" cy="2306955"/>
          </a:xfrm>
          <a:prstGeom prst="rect">
            <a:avLst/>
          </a:prstGeom>
          <a:noFill/>
        </p:spPr>
        <p:txBody>
          <a:bodyPr wrap="square" rtlCol="0">
            <a:spAutoFit/>
          </a:bodyPr>
          <a:p>
            <a:r>
              <a:rPr lang="en-US" altLang="zh-CN" sz="2400"/>
              <a:t>resume vt. </a:t>
            </a:r>
            <a:r>
              <a:rPr lang="zh-CN" altLang="en-US" sz="2400"/>
              <a:t>（中断之后）继续，重新开始</a:t>
            </a:r>
            <a:endParaRPr lang="zh-CN" altLang="en-US" sz="2400"/>
          </a:p>
          <a:p>
            <a:r>
              <a:rPr lang="en-US" altLang="zh-CN" sz="2400"/>
              <a:t>ex. She hopes to </a:t>
            </a:r>
            <a:r>
              <a:rPr lang="en-US" altLang="zh-CN" sz="2400">
                <a:solidFill>
                  <a:srgbClr val="FF0000"/>
                </a:solidFill>
              </a:rPr>
              <a:t>resume</a:t>
            </a:r>
            <a:r>
              <a:rPr lang="en-US" altLang="zh-CN" sz="2400"/>
              <a:t> her career after the baby is born.</a:t>
            </a:r>
            <a:endParaRPr lang="en-US" altLang="zh-CN" sz="2400"/>
          </a:p>
          <a:p>
            <a:r>
              <a:rPr lang="zh-CN" altLang="en-US" sz="2400"/>
              <a:t>她希望生完孩子后继续工作。</a:t>
            </a:r>
            <a:endParaRPr lang="zh-CN" altLang="en-US" sz="2400"/>
          </a:p>
          <a:p>
            <a:endParaRPr lang="zh-CN" altLang="en-US" sz="2400"/>
          </a:p>
          <a:p>
            <a:r>
              <a:rPr lang="en-US" altLang="zh-CN" sz="2400"/>
              <a:t>resume to do sth. </a:t>
            </a:r>
            <a:r>
              <a:rPr lang="zh-CN" altLang="zh-CN" sz="2400"/>
              <a:t>继续做（另一件事）；</a:t>
            </a:r>
            <a:endParaRPr lang="zh-CN" altLang="zh-CN" sz="2400"/>
          </a:p>
          <a:p>
            <a:r>
              <a:rPr lang="en-US" altLang="zh-CN" sz="2400"/>
              <a:t>resume doing sth.</a:t>
            </a:r>
            <a:r>
              <a:rPr lang="zh-CN" altLang="en-US" sz="2400"/>
              <a:t>继续做（同一件事）。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en-US" altLang="zh-CN">
                <a:sym typeface="+mn-ea"/>
              </a:rPr>
              <a:t>depiction n.</a:t>
            </a:r>
            <a:r>
              <a:rPr lang="zh-CN" altLang="en-US">
                <a:sym typeface="+mn-ea"/>
              </a:rPr>
              <a:t>描述；描写；描绘</a:t>
            </a:r>
            <a:endParaRPr lang="zh-CN" altLang="en-US"/>
          </a:p>
          <a:p>
            <a:pPr marL="0" indent="0">
              <a:buNone/>
            </a:pPr>
            <a:r>
              <a:rPr lang="en-US" altLang="zh-CN">
                <a:sym typeface="+mn-ea"/>
              </a:rPr>
              <a:t>ex. The painter's </a:t>
            </a:r>
            <a:r>
              <a:rPr lang="en-US" altLang="zh-CN">
                <a:solidFill>
                  <a:srgbClr val="FF0000"/>
                </a:solidFill>
                <a:sym typeface="+mn-ea"/>
              </a:rPr>
              <a:t>depiction</a:t>
            </a:r>
            <a:r>
              <a:rPr lang="en-US" altLang="zh-CN">
                <a:sym typeface="+mn-ea"/>
              </a:rPr>
              <a:t>s of the horror of war won her a worldwide reputations.</a:t>
            </a:r>
            <a:endParaRPr lang="en-US" altLang="zh-CN"/>
          </a:p>
          <a:p>
            <a:pPr marL="0" indent="0">
              <a:buNone/>
            </a:pPr>
            <a:r>
              <a:rPr lang="zh-CN" altLang="en-US">
                <a:sym typeface="+mn-ea"/>
              </a:rPr>
              <a:t>那位画家对战争的恐怖的描绘使她享誉全球。</a:t>
            </a:r>
            <a:endParaRPr lang="zh-CN" altLang="en-US"/>
          </a:p>
          <a:p>
            <a:endParaRPr lang="zh-CN" altLang="en-US"/>
          </a:p>
          <a:p>
            <a:r>
              <a:rPr lang="en-US" altLang="zh-CN"/>
              <a:t>depict vt. </a:t>
            </a:r>
            <a:r>
              <a:rPr lang="zh-CN" altLang="en-US"/>
              <a:t>描述、描绘</a:t>
            </a:r>
            <a:endParaRPr lang="zh-CN" altLang="en-US"/>
          </a:p>
          <a:p>
            <a:pPr marL="0" indent="0">
              <a:buNone/>
            </a:pPr>
            <a:r>
              <a:rPr lang="en-US" altLang="zh-CN"/>
              <a:t>ex.</a:t>
            </a:r>
            <a:r>
              <a:rPr lang="zh-CN" altLang="en-US"/>
              <a:t>The novel </a:t>
            </a:r>
            <a:r>
              <a:rPr lang="zh-CN" altLang="en-US">
                <a:solidFill>
                  <a:srgbClr val="FF0000"/>
                </a:solidFill>
              </a:rPr>
              <a:t>depict</a:t>
            </a:r>
            <a:r>
              <a:rPr lang="zh-CN" altLang="en-US"/>
              <a:t>s French society in the 1930s.</a:t>
            </a:r>
            <a:endParaRPr lang="zh-CN" altLang="en-US"/>
          </a:p>
          <a:p>
            <a:pPr marL="0" indent="0">
              <a:buNone/>
            </a:pPr>
            <a:r>
              <a:rPr lang="zh-CN" altLang="en-US"/>
              <a:t>这部小说描述了20世纪30年代的法国社会。</a:t>
            </a:r>
            <a:endParaRPr lang="zh-CN" altLang="en-US"/>
          </a:p>
        </p:txBody>
      </p:sp>
      <p:pic>
        <p:nvPicPr>
          <p:cNvPr id="21" name="Picture 3" descr="H:\2015年修改\图片13.jpg"/>
          <p:cNvPicPr>
            <a:picLocks noChangeAspect="1" noChangeArrowheads="1"/>
          </p:cNvPicPr>
          <p:nvPr/>
        </p:nvPicPr>
        <p:blipFill>
          <a:blip r:embed="rId1"/>
          <a:srcRect l="-323" r="48370"/>
          <a:stretch>
            <a:fillRect/>
          </a:stretch>
        </p:blipFill>
        <p:spPr bwMode="auto">
          <a:xfrm>
            <a:off x="322580" y="195580"/>
            <a:ext cx="2947035" cy="11645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17805" y="-1905"/>
            <a:ext cx="2724785" cy="1164590"/>
          </a:xfrm>
          <a:prstGeom prst="rect">
            <a:avLst/>
          </a:prstGeom>
          <a:noFill/>
        </p:spPr>
      </p:pic>
      <p:sp>
        <p:nvSpPr>
          <p:cNvPr id="4" name="文本框 3"/>
          <p:cNvSpPr txBox="1"/>
          <p:nvPr/>
        </p:nvSpPr>
        <p:spPr>
          <a:xfrm>
            <a:off x="388620" y="1296035"/>
            <a:ext cx="8666480" cy="4523105"/>
          </a:xfrm>
          <a:prstGeom prst="rect">
            <a:avLst/>
          </a:prstGeom>
          <a:noFill/>
        </p:spPr>
        <p:txBody>
          <a:bodyPr wrap="square" rtlCol="0">
            <a:spAutoFit/>
          </a:bodyPr>
          <a:p>
            <a:r>
              <a:rPr lang="en-US" altLang="zh-CN" sz="2400"/>
              <a:t>gap 1. n.</a:t>
            </a:r>
            <a:r>
              <a:rPr lang="zh-CN" altLang="en-US" sz="2400"/>
              <a:t>差别；差额；差别</a:t>
            </a:r>
            <a:endParaRPr lang="zh-CN" altLang="en-US" sz="2400"/>
          </a:p>
          <a:p>
            <a:r>
              <a:rPr lang="en-US" altLang="zh-CN" sz="2400"/>
              <a:t>generation gap </a:t>
            </a:r>
            <a:r>
              <a:rPr lang="zh-CN" altLang="en-US" sz="2400"/>
              <a:t>代沟</a:t>
            </a:r>
            <a:endParaRPr lang="zh-CN" altLang="en-US" sz="2400"/>
          </a:p>
          <a:p>
            <a:endParaRPr lang="zh-CN" altLang="en-US" sz="2400"/>
          </a:p>
          <a:p>
            <a:r>
              <a:rPr lang="en-US" altLang="zh-CN" sz="2400"/>
              <a:t>ex. On television, we can see many demonstrations against the ever-growing </a:t>
            </a:r>
            <a:r>
              <a:rPr lang="en-US" altLang="zh-CN" sz="2400">
                <a:solidFill>
                  <a:srgbClr val="FF0000"/>
                </a:solidFill>
              </a:rPr>
              <a:t>gap</a:t>
            </a:r>
            <a:r>
              <a:rPr lang="en-US" altLang="zh-CN" sz="2400"/>
              <a:t> between the “super rich” and the “struggling middle class”.</a:t>
            </a:r>
            <a:endParaRPr lang="en-US" altLang="zh-CN" sz="2400"/>
          </a:p>
          <a:p>
            <a:r>
              <a:rPr lang="zh-CN" altLang="en-US" sz="2400"/>
              <a:t>我们在电视上可以看到许多示威活动，抗议</a:t>
            </a:r>
            <a:r>
              <a:rPr lang="en-US" altLang="zh-CN" sz="2400"/>
              <a:t>“</a:t>
            </a:r>
            <a:r>
              <a:rPr lang="zh-CN" altLang="en-US" sz="2400"/>
              <a:t>超级富豪</a:t>
            </a:r>
            <a:r>
              <a:rPr lang="en-US" altLang="zh-CN" sz="2400"/>
              <a:t>”</a:t>
            </a:r>
            <a:r>
              <a:rPr lang="zh-CN" altLang="en-US" sz="2400"/>
              <a:t>和</a:t>
            </a:r>
            <a:r>
              <a:rPr lang="en-US" altLang="zh-CN" sz="2400"/>
              <a:t>“</a:t>
            </a:r>
            <a:r>
              <a:rPr lang="zh-CN" altLang="en-US" sz="2400"/>
              <a:t>挣扎的中产阶级</a:t>
            </a:r>
            <a:r>
              <a:rPr lang="en-US" altLang="zh-CN" sz="2400"/>
              <a:t>”</a:t>
            </a:r>
            <a:r>
              <a:rPr lang="zh-CN" altLang="en-US" sz="2400"/>
              <a:t>之间的差距越来越大。</a:t>
            </a:r>
            <a:endParaRPr lang="zh-CN" altLang="en-US" sz="2400"/>
          </a:p>
          <a:p>
            <a:endParaRPr lang="zh-CN" altLang="en-US" sz="2400"/>
          </a:p>
          <a:p>
            <a:r>
              <a:rPr lang="en-US" altLang="zh-CN" sz="2400"/>
              <a:t>2. </a:t>
            </a:r>
            <a:r>
              <a:rPr lang="zh-CN" altLang="en-US" sz="2400"/>
              <a:t>缺口，开口；裂缝</a:t>
            </a:r>
            <a:endParaRPr lang="zh-CN" altLang="en-US" sz="2400"/>
          </a:p>
          <a:p>
            <a:r>
              <a:rPr lang="en-US" altLang="zh-CN" sz="2400"/>
              <a:t>ex. The neighbor's dog got into our yard through a </a:t>
            </a:r>
            <a:r>
              <a:rPr lang="en-US" altLang="zh-CN" sz="2400">
                <a:solidFill>
                  <a:srgbClr val="FF0000"/>
                </a:solidFill>
              </a:rPr>
              <a:t>gap </a:t>
            </a:r>
            <a:r>
              <a:rPr lang="en-US" altLang="zh-CN" sz="2400"/>
              <a:t>in the fence.</a:t>
            </a:r>
            <a:endParaRPr lang="en-US" altLang="zh-CN" sz="2400"/>
          </a:p>
          <a:p>
            <a:r>
              <a:rPr lang="zh-CN" altLang="en-US" sz="2400"/>
              <a:t>邻居的狗从篱笆的缺口钻进了我们的院子。</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0"/>
            <a:ext cx="9144000" cy="5399307"/>
            <a:chOff x="0" y="0"/>
            <a:chExt cx="9144000" cy="5399307"/>
          </a:xfrm>
        </p:grpSpPr>
        <p:sp>
          <p:nvSpPr>
            <p:cNvPr id="19" name="TextBox 18"/>
            <p:cNvSpPr txBox="1"/>
            <p:nvPr/>
          </p:nvSpPr>
          <p:spPr>
            <a:xfrm>
              <a:off x="715963" y="1844675"/>
              <a:ext cx="2324100" cy="615950"/>
            </a:xfrm>
            <a:prstGeom prst="rect">
              <a:avLst/>
            </a:prstGeom>
            <a:noFill/>
          </p:spPr>
          <p:txBody>
            <a:bodyPr>
              <a:spAutoFit/>
            </a:bodyPr>
            <a:lstStyle/>
            <a:p>
              <a:pPr fontAlgn="auto">
                <a:spcBef>
                  <a:spcPts val="0"/>
                </a:spcBef>
                <a:spcAft>
                  <a:spcPts val="0"/>
                </a:spcAft>
                <a:defRPr/>
              </a:pPr>
              <a:r>
                <a:rPr lang="en-US" altLang="zh-CN" sz="3400" dirty="0">
                  <a:solidFill>
                    <a:srgbClr val="FF6600"/>
                  </a:solidFill>
                  <a:effectLst>
                    <a:outerShdw blurRad="38100" dist="38100" dir="2700000" algn="tl">
                      <a:srgbClr val="000000">
                        <a:alpha val="43137"/>
                      </a:srgbClr>
                    </a:outerShdw>
                  </a:effectLst>
                  <a:latin typeface="Cooper Black" pitchFamily="18" charset="0"/>
                  <a:ea typeface="+mn-ea"/>
                </a:rPr>
                <a:t>Contents</a:t>
              </a:r>
              <a:endParaRPr lang="zh-CN" altLang="en-US" sz="3400" dirty="0">
                <a:solidFill>
                  <a:srgbClr val="FF6600"/>
                </a:solidFill>
                <a:effectLst>
                  <a:outerShdw blurRad="38100" dist="38100" dir="2700000" algn="tl">
                    <a:srgbClr val="000000">
                      <a:alpha val="43137"/>
                    </a:srgbClr>
                  </a:outerShdw>
                </a:effectLst>
                <a:latin typeface="Cooper Black" pitchFamily="18" charset="0"/>
                <a:ea typeface="+mn-ea"/>
              </a:endParaRPr>
            </a:p>
          </p:txBody>
        </p:sp>
        <p:sp>
          <p:nvSpPr>
            <p:cNvPr id="31" name="Rectangle 10"/>
            <p:cNvSpPr/>
            <p:nvPr/>
          </p:nvSpPr>
          <p:spPr>
            <a:xfrm>
              <a:off x="0" y="0"/>
              <a:ext cx="9144000" cy="857232"/>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38254" name="TextBox 31"/>
            <p:cNvSpPr txBox="1">
              <a:spLocks noChangeArrowheads="1"/>
            </p:cNvSpPr>
            <p:nvPr/>
          </p:nvSpPr>
          <p:spPr bwMode="auto">
            <a:xfrm>
              <a:off x="1095356" y="77769"/>
              <a:ext cx="762000" cy="708025"/>
            </a:xfrm>
            <a:prstGeom prst="rect">
              <a:avLst/>
            </a:prstGeom>
            <a:noFill/>
            <a:ln w="9525">
              <a:noFill/>
              <a:miter lim="800000"/>
            </a:ln>
          </p:spPr>
          <p:txBody>
            <a:bodyPr>
              <a:spAutoFit/>
            </a:bodyPr>
            <a:lstStyle/>
            <a:p>
              <a:r>
                <a:rPr lang="en-US" altLang="zh-CN" sz="4000" b="1" i="1" dirty="0" smtClean="0">
                  <a:latin typeface="Helvetica"/>
                  <a:ea typeface="Arial Unicode MS"/>
                  <a:cs typeface="Helvetica Neue"/>
                </a:rPr>
                <a:t>A</a:t>
              </a:r>
              <a:endParaRPr lang="en-US" altLang="zh-CN" sz="4000" b="1" i="1" dirty="0">
                <a:latin typeface="Helvetica"/>
                <a:ea typeface="Arial Unicode MS"/>
                <a:cs typeface="Helvetica Neue"/>
              </a:endParaRPr>
            </a:p>
          </p:txBody>
        </p:sp>
        <p:sp>
          <p:nvSpPr>
            <p:cNvPr id="33" name="Isosceles Triangle 15"/>
            <p:cNvSpPr/>
            <p:nvPr/>
          </p:nvSpPr>
          <p:spPr>
            <a:xfrm flipV="1">
              <a:off x="1571604" y="50004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8257" name="TextBox 35"/>
            <p:cNvSpPr txBox="1">
              <a:spLocks noChangeArrowheads="1"/>
            </p:cNvSpPr>
            <p:nvPr/>
          </p:nvSpPr>
          <p:spPr bwMode="auto">
            <a:xfrm>
              <a:off x="132066" y="306388"/>
              <a:ext cx="1175322" cy="400110"/>
            </a:xfrm>
            <a:prstGeom prst="rect">
              <a:avLst/>
            </a:prstGeom>
            <a:noFill/>
            <a:ln w="9525">
              <a:noFill/>
              <a:miter lim="800000"/>
            </a:ln>
          </p:spPr>
          <p:txBody>
            <a:bodyPr wrap="none">
              <a:spAutoFit/>
            </a:bodyPr>
            <a:lstStyle/>
            <a:p>
              <a:r>
                <a:rPr lang="en-US" altLang="zh-CN" sz="2000" b="1" i="1" dirty="0" smtClean="0">
                  <a:latin typeface="Helvetica"/>
                  <a:ea typeface="Helvetica Neue"/>
                  <a:cs typeface="Helvetica Neue"/>
                </a:rPr>
                <a:t>Section</a:t>
              </a:r>
              <a:r>
                <a:rPr lang="en-US" altLang="zh-CN" b="1" i="1" dirty="0" smtClean="0">
                  <a:latin typeface="Helvetica"/>
                  <a:ea typeface="Helvetica Neue"/>
                  <a:cs typeface="Helvetica Neue"/>
                </a:rPr>
                <a:t> </a:t>
              </a:r>
              <a:endParaRPr lang="en-US" altLang="zh-CN" b="1" i="1" dirty="0">
                <a:latin typeface="Helvetica"/>
                <a:ea typeface="Helvetica Neue"/>
                <a:cs typeface="Helvetica Neue"/>
              </a:endParaRPr>
            </a:p>
          </p:txBody>
        </p:sp>
        <p:pic>
          <p:nvPicPr>
            <p:cNvPr id="18" name="Picture 6"/>
            <p:cNvPicPr>
              <a:picLocks noChangeAspect="1" noChangeArrowheads="1"/>
            </p:cNvPicPr>
            <p:nvPr/>
          </p:nvPicPr>
          <p:blipFill>
            <a:blip r:embed="rId1" cstate="print"/>
            <a:srcRect/>
            <a:stretch>
              <a:fillRect/>
            </a:stretch>
          </p:blipFill>
          <p:spPr bwMode="auto">
            <a:xfrm>
              <a:off x="611559" y="4752976"/>
              <a:ext cx="3603249" cy="628650"/>
            </a:xfrm>
            <a:prstGeom prst="rect">
              <a:avLst/>
            </a:prstGeom>
            <a:ln>
              <a:noFill/>
            </a:ln>
            <a:effectLst>
              <a:outerShdw blurRad="292100" dist="139700" dir="2700000" algn="tl" rotWithShape="0">
                <a:srgbClr val="333333">
                  <a:alpha val="65000"/>
                </a:srgbClr>
              </a:outerShdw>
            </a:effectLst>
          </p:spPr>
        </p:pic>
        <p:pic>
          <p:nvPicPr>
            <p:cNvPr id="21" name="Picture 4">
              <a:hlinkClick r:id="rId2" action="ppaction://hlinksldjump"/>
            </p:cNvPr>
            <p:cNvPicPr>
              <a:picLocks noChangeAspect="1" noChangeArrowheads="1"/>
            </p:cNvPicPr>
            <p:nvPr/>
          </p:nvPicPr>
          <p:blipFill>
            <a:blip r:embed="rId3" cstate="print"/>
            <a:srcRect/>
            <a:stretch>
              <a:fillRect/>
            </a:stretch>
          </p:blipFill>
          <p:spPr bwMode="auto">
            <a:xfrm>
              <a:off x="571471" y="4088696"/>
              <a:ext cx="3643337" cy="626188"/>
            </a:xfrm>
            <a:prstGeom prst="rect">
              <a:avLst/>
            </a:prstGeom>
            <a:ln>
              <a:noFill/>
            </a:ln>
            <a:effectLst>
              <a:outerShdw blurRad="292100" dist="139700" dir="2700000" algn="tl" rotWithShape="0">
                <a:srgbClr val="333333">
                  <a:alpha val="65000"/>
                </a:srgbClr>
              </a:outerShdw>
            </a:effectLst>
          </p:spPr>
        </p:pic>
        <p:pic>
          <p:nvPicPr>
            <p:cNvPr id="22" name="Picture 3">
              <a:hlinkClick r:id="rId4" action="ppaction://hlinksldjump"/>
            </p:cNvPr>
            <p:cNvPicPr>
              <a:picLocks noChangeAspect="1" noChangeArrowheads="1"/>
            </p:cNvPicPr>
            <p:nvPr/>
          </p:nvPicPr>
          <p:blipFill>
            <a:blip r:embed="rId5" cstate="print"/>
            <a:srcRect/>
            <a:stretch>
              <a:fillRect/>
            </a:stretch>
          </p:blipFill>
          <p:spPr bwMode="auto">
            <a:xfrm>
              <a:off x="569912" y="3357563"/>
              <a:ext cx="3644897" cy="668247"/>
            </a:xfrm>
            <a:prstGeom prst="rect">
              <a:avLst/>
            </a:prstGeom>
            <a:ln>
              <a:noFill/>
            </a:ln>
            <a:effectLst>
              <a:outerShdw blurRad="292100" dist="139700" dir="2700000" algn="tl" rotWithShape="0">
                <a:srgbClr val="333333">
                  <a:alpha val="65000"/>
                </a:srgbClr>
              </a:outerShdw>
            </a:effectLst>
          </p:spPr>
        </p:pic>
        <p:pic>
          <p:nvPicPr>
            <p:cNvPr id="23" name="Picture 2">
              <a:hlinkClick r:id="rId6" action="ppaction://hlinksldjump"/>
            </p:cNvPr>
            <p:cNvPicPr>
              <a:picLocks noChangeAspect="1" noChangeArrowheads="1"/>
            </p:cNvPicPr>
            <p:nvPr/>
          </p:nvPicPr>
          <p:blipFill>
            <a:blip r:embed="rId7" cstate="print"/>
            <a:srcRect/>
            <a:stretch>
              <a:fillRect/>
            </a:stretch>
          </p:blipFill>
          <p:spPr bwMode="auto">
            <a:xfrm>
              <a:off x="571472" y="2708275"/>
              <a:ext cx="3644896" cy="619125"/>
            </a:xfrm>
            <a:prstGeom prst="rect">
              <a:avLst/>
            </a:prstGeom>
            <a:ln>
              <a:noFill/>
            </a:ln>
            <a:effectLst>
              <a:outerShdw blurRad="292100" dist="139700" dir="2700000" algn="tl" rotWithShape="0">
                <a:srgbClr val="333333">
                  <a:alpha val="65000"/>
                </a:srgbClr>
              </a:outerShdw>
            </a:effectLst>
          </p:spPr>
        </p:pic>
        <p:sp>
          <p:nvSpPr>
            <p:cNvPr id="25" name="Rectangle 6">
              <a:hlinkClick r:id="rId8" action="ppaction://hlinksldjump"/>
            </p:cNvPr>
            <p:cNvSpPr>
              <a:spLocks noChangeArrowheads="1"/>
            </p:cNvSpPr>
            <p:nvPr/>
          </p:nvSpPr>
          <p:spPr bwMode="auto">
            <a:xfrm>
              <a:off x="714348" y="2824459"/>
              <a:ext cx="3859211" cy="461665"/>
            </a:xfrm>
            <a:prstGeom prst="rect">
              <a:avLst/>
            </a:prstGeom>
            <a:noFill/>
            <a:ln w="9525">
              <a:noFill/>
              <a:miter lim="800000"/>
            </a:ln>
          </p:spPr>
          <p:txBody>
            <a:bodyPr wrap="square">
              <a:spAutoFit/>
            </a:bodyPr>
            <a:lstStyle/>
            <a:p>
              <a:pPr eaLnBrk="0" hangingPunct="0"/>
              <a:r>
                <a:rPr lang="en-US" altLang="zh-CN" sz="2400" dirty="0" smtClean="0">
                  <a:solidFill>
                    <a:srgbClr val="000000"/>
                  </a:solidFill>
                  <a:latin typeface="Helvetica"/>
                </a:rPr>
                <a:t>Warming-up Activities</a:t>
              </a:r>
              <a:endParaRPr lang="en-US" altLang="zh-CN" sz="2400" dirty="0">
                <a:solidFill>
                  <a:srgbClr val="000000"/>
                </a:solidFill>
                <a:latin typeface="Helvetica"/>
              </a:endParaRPr>
            </a:p>
          </p:txBody>
        </p:sp>
        <p:sp>
          <p:nvSpPr>
            <p:cNvPr id="27" name="Rectangle 10">
              <a:hlinkClick r:id="rId9" action="ppaction://hlinksldjump"/>
            </p:cNvPr>
            <p:cNvSpPr>
              <a:spLocks noChangeArrowheads="1"/>
            </p:cNvSpPr>
            <p:nvPr/>
          </p:nvSpPr>
          <p:spPr bwMode="auto">
            <a:xfrm>
              <a:off x="498474" y="3478213"/>
              <a:ext cx="3073394" cy="461962"/>
            </a:xfrm>
            <a:prstGeom prst="rect">
              <a:avLst/>
            </a:prstGeom>
            <a:noFill/>
            <a:ln w="9525">
              <a:noFill/>
              <a:miter lim="800000"/>
            </a:ln>
          </p:spPr>
          <p:txBody>
            <a:bodyPr wrap="square">
              <a:spAutoFit/>
            </a:bodyPr>
            <a:lstStyle/>
            <a:p>
              <a:pPr eaLnBrk="0" hangingPunct="0"/>
              <a:r>
                <a:rPr lang="en-US" altLang="zh-CN" sz="2400" dirty="0">
                  <a:solidFill>
                    <a:srgbClr val="000000"/>
                  </a:solidFill>
                  <a:latin typeface="Helvetica"/>
                </a:rPr>
                <a:t>   </a:t>
              </a:r>
              <a:r>
                <a:rPr lang="en-US" altLang="zh-CN" sz="2400" dirty="0" smtClean="0">
                  <a:solidFill>
                    <a:srgbClr val="000000"/>
                  </a:solidFill>
                  <a:latin typeface="Helvetica"/>
                </a:rPr>
                <a:t>Text Study</a:t>
              </a:r>
              <a:endParaRPr lang="en-US" altLang="zh-CN" sz="2400" dirty="0">
                <a:solidFill>
                  <a:srgbClr val="000000"/>
                </a:solidFill>
                <a:latin typeface="Helvetica"/>
              </a:endParaRPr>
            </a:p>
          </p:txBody>
        </p:sp>
        <p:sp>
          <p:nvSpPr>
            <p:cNvPr id="28" name="Rectangle 14">
              <a:hlinkClick r:id="rId2" action="ppaction://hlinksldjump"/>
            </p:cNvPr>
            <p:cNvSpPr>
              <a:spLocks noChangeArrowheads="1"/>
            </p:cNvSpPr>
            <p:nvPr/>
          </p:nvSpPr>
          <p:spPr bwMode="auto">
            <a:xfrm>
              <a:off x="500034" y="4181781"/>
              <a:ext cx="3891283" cy="461665"/>
            </a:xfrm>
            <a:prstGeom prst="rect">
              <a:avLst/>
            </a:prstGeom>
            <a:noFill/>
            <a:ln w="9525">
              <a:noFill/>
              <a:miter lim="800000"/>
            </a:ln>
          </p:spPr>
          <p:txBody>
            <a:bodyPr wrap="square">
              <a:spAutoFit/>
            </a:bodyPr>
            <a:lstStyle/>
            <a:p>
              <a:pPr eaLnBrk="0" hangingPunct="0"/>
              <a:r>
                <a:rPr lang="en-US" altLang="zh-CN" sz="2400" dirty="0">
                  <a:solidFill>
                    <a:srgbClr val="000000"/>
                  </a:solidFill>
                  <a:latin typeface="Helvetica"/>
                </a:rPr>
                <a:t>   </a:t>
              </a:r>
              <a:r>
                <a:rPr lang="en-US" altLang="zh-CN" sz="2400" dirty="0" smtClean="0">
                  <a:solidFill>
                    <a:srgbClr val="000000"/>
                  </a:solidFill>
                  <a:latin typeface="Helvetica"/>
                </a:rPr>
                <a:t>Language Application</a:t>
              </a:r>
              <a:endParaRPr lang="en-US" altLang="zh-CN" sz="2400" dirty="0">
                <a:solidFill>
                  <a:srgbClr val="000000"/>
                </a:solidFill>
                <a:latin typeface="Helvetica"/>
              </a:endParaRPr>
            </a:p>
          </p:txBody>
        </p:sp>
        <p:sp>
          <p:nvSpPr>
            <p:cNvPr id="29" name="TextBox 28">
              <a:hlinkClick r:id="rId10" action="ppaction://hlinksldjump"/>
            </p:cNvPr>
            <p:cNvSpPr txBox="1">
              <a:spLocks noChangeArrowheads="1"/>
            </p:cNvSpPr>
            <p:nvPr/>
          </p:nvSpPr>
          <p:spPr bwMode="auto">
            <a:xfrm>
              <a:off x="500034" y="4752976"/>
              <a:ext cx="3327401" cy="646331"/>
            </a:xfrm>
            <a:prstGeom prst="rect">
              <a:avLst/>
            </a:prstGeom>
            <a:noFill/>
            <a:ln w="9525">
              <a:noFill/>
              <a:miter lim="800000"/>
            </a:ln>
          </p:spPr>
          <p:txBody>
            <a:bodyPr wrap="square">
              <a:spAutoFit/>
            </a:bodyPr>
            <a:lstStyle/>
            <a:p>
              <a:pPr eaLnBrk="0" hangingPunct="0">
                <a:lnSpc>
                  <a:spcPct val="150000"/>
                </a:lnSpc>
              </a:pPr>
              <a:r>
                <a:rPr lang="en-US" altLang="zh-CN" sz="2400" dirty="0">
                  <a:solidFill>
                    <a:srgbClr val="000000"/>
                  </a:solidFill>
                  <a:latin typeface="Helvetica"/>
                </a:rPr>
                <a:t>   Summary</a:t>
              </a:r>
              <a:endParaRPr lang="en-US" altLang="zh-CN" sz="2400" dirty="0">
                <a:solidFill>
                  <a:srgbClr val="000000"/>
                </a:solidFill>
                <a:latin typeface="Helvetica"/>
              </a:endParaRPr>
            </a:p>
          </p:txBody>
        </p:sp>
      </p:grpSp>
      <p:sp>
        <p:nvSpPr>
          <p:cNvPr id="26" name="TextBox 25"/>
          <p:cNvSpPr txBox="1"/>
          <p:nvPr/>
        </p:nvSpPr>
        <p:spPr>
          <a:xfrm>
            <a:off x="1857356" y="-37579"/>
            <a:ext cx="575048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pic>
        <p:nvPicPr>
          <p:cNvPr id="36" name="图片 35" descr="102350847.jpg"/>
          <p:cNvPicPr>
            <a:picLocks noChangeAspect="1"/>
          </p:cNvPicPr>
          <p:nvPr/>
        </p:nvPicPr>
        <p:blipFill>
          <a:blip r:embed="rId11" cstate="print"/>
          <a:srcRect l="3955" t="1175"/>
          <a:stretch>
            <a:fillRect/>
          </a:stretch>
        </p:blipFill>
        <p:spPr>
          <a:xfrm>
            <a:off x="4929190" y="1285860"/>
            <a:ext cx="3469527" cy="507209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06375" y="253365"/>
            <a:ext cx="2818765" cy="1164590"/>
          </a:xfrm>
          <a:prstGeom prst="rect">
            <a:avLst/>
          </a:prstGeom>
          <a:noFill/>
        </p:spPr>
      </p:pic>
      <p:sp>
        <p:nvSpPr>
          <p:cNvPr id="4" name="文本框 3"/>
          <p:cNvSpPr txBox="1"/>
          <p:nvPr/>
        </p:nvSpPr>
        <p:spPr>
          <a:xfrm>
            <a:off x="423545" y="1536700"/>
            <a:ext cx="7557770" cy="3784600"/>
          </a:xfrm>
          <a:prstGeom prst="rect">
            <a:avLst/>
          </a:prstGeom>
          <a:noFill/>
        </p:spPr>
        <p:txBody>
          <a:bodyPr wrap="square" rtlCol="0">
            <a:spAutoFit/>
          </a:bodyPr>
          <a:p>
            <a:r>
              <a:rPr lang="en-US" altLang="zh-CN" sz="2400"/>
              <a:t>odd    1. </a:t>
            </a:r>
            <a:r>
              <a:rPr lang="zh-CN" altLang="en-US" sz="2400"/>
              <a:t>adj</a:t>
            </a:r>
            <a:r>
              <a:rPr lang="en-US" altLang="zh-CN" sz="2400"/>
              <a:t>.</a:t>
            </a:r>
            <a:r>
              <a:rPr lang="zh-CN" altLang="en-US" sz="2400"/>
              <a:t>古怪的; 奇数的; 剩余的; 临时的;</a:t>
            </a:r>
            <a:endParaRPr lang="zh-CN" altLang="en-US" sz="2400"/>
          </a:p>
          <a:p>
            <a:r>
              <a:rPr lang="en-US" altLang="zh-CN" sz="2400"/>
              <a:t>ex. </a:t>
            </a:r>
            <a:r>
              <a:rPr lang="zh-CN" altLang="en-US" sz="2400"/>
              <a:t>It's most </a:t>
            </a:r>
            <a:r>
              <a:rPr lang="zh-CN" altLang="en-US" sz="2400">
                <a:solidFill>
                  <a:srgbClr val="FF0000"/>
                </a:solidFill>
              </a:rPr>
              <a:t>odd</a:t>
            </a:r>
            <a:r>
              <a:rPr lang="zh-CN" altLang="en-US" sz="2400"/>
              <a:t> that (= very odd that) she hasn't written</a:t>
            </a:r>
            <a:r>
              <a:rPr lang="en-US" altLang="zh-CN" sz="2400"/>
              <a:t>.</a:t>
            </a:r>
            <a:endParaRPr lang="en-US" altLang="zh-CN" sz="2400"/>
          </a:p>
          <a:p>
            <a:r>
              <a:rPr lang="zh-CN" altLang="en-US" sz="2400"/>
              <a:t>真奇怪，她最近一直没写信。</a:t>
            </a:r>
            <a:endParaRPr lang="zh-CN" altLang="en-US" sz="2400"/>
          </a:p>
          <a:p>
            <a:endParaRPr lang="zh-CN" altLang="en-US" sz="2400"/>
          </a:p>
          <a:p>
            <a:r>
              <a:rPr lang="en-US" altLang="zh-CN" sz="2400"/>
              <a:t>2. n. 奇特的事物;怪人;[高尔夫球]多于对方的一次击球</a:t>
            </a:r>
            <a:endParaRPr lang="en-US" altLang="zh-CN" sz="2400"/>
          </a:p>
          <a:p>
            <a:endParaRPr lang="en-US" altLang="zh-CN" sz="2400"/>
          </a:p>
          <a:p>
            <a:r>
              <a:rPr lang="en-US" altLang="zh-CN" sz="2400"/>
              <a:t>3. </a:t>
            </a:r>
            <a:r>
              <a:rPr lang="en-US" altLang="zh-CN" sz="2400">
                <a:solidFill>
                  <a:srgbClr val="FF0000"/>
                </a:solidFill>
              </a:rPr>
              <a:t>at odds with</a:t>
            </a:r>
            <a:r>
              <a:rPr lang="en-US" altLang="zh-CN" sz="2400"/>
              <a:t>  </a:t>
            </a:r>
            <a:r>
              <a:rPr lang="zh-CN" altLang="en-US" sz="2400"/>
              <a:t>与</a:t>
            </a:r>
            <a:r>
              <a:rPr lang="en-US" altLang="zh-CN" sz="2400"/>
              <a:t>……</a:t>
            </a:r>
            <a:r>
              <a:rPr lang="zh-CN" altLang="en-US" sz="2400"/>
              <a:t>不一致，相矛盾</a:t>
            </a:r>
            <a:endParaRPr lang="zh-CN" altLang="en-US" sz="2400"/>
          </a:p>
          <a:p>
            <a:r>
              <a:rPr lang="en-US" altLang="zh-CN" sz="2400"/>
              <a:t>ex. Her versions of the events was at odds with the police report.</a:t>
            </a:r>
            <a:endParaRPr lang="en-US" altLang="zh-CN" sz="2400"/>
          </a:p>
          <a:p>
            <a:r>
              <a:rPr lang="zh-CN" altLang="en-US" sz="2400"/>
              <a:t>她对事件的说法跟警方的报告不一致。</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ox(in)">
                                      <p:cBhvr>
                                        <p:cTn id="19" dur="2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 calcmode="lin" valueType="num">
                                      <p:cBhvr additive="base">
                                        <p:cTn id="3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 calcmode="lin" valueType="num">
                                      <p:cBhvr additive="base">
                                        <p:cTn id="3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 calcmode="lin" valueType="num">
                                      <p:cBhvr additive="base">
                                        <p:cTn id="4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358140" y="102870"/>
            <a:ext cx="2842260" cy="1164590"/>
          </a:xfrm>
          <a:prstGeom prst="rect">
            <a:avLst/>
          </a:prstGeom>
          <a:noFill/>
        </p:spPr>
      </p:pic>
      <p:sp>
        <p:nvSpPr>
          <p:cNvPr id="4" name="文本框 3"/>
          <p:cNvSpPr txBox="1"/>
          <p:nvPr/>
        </p:nvSpPr>
        <p:spPr>
          <a:xfrm>
            <a:off x="365760" y="1798320"/>
            <a:ext cx="8166735" cy="2306955"/>
          </a:xfrm>
          <a:prstGeom prst="rect">
            <a:avLst/>
          </a:prstGeom>
          <a:noFill/>
        </p:spPr>
        <p:txBody>
          <a:bodyPr wrap="square" rtlCol="0">
            <a:spAutoFit/>
          </a:bodyPr>
          <a:p>
            <a:r>
              <a:rPr lang="en-US" altLang="zh-CN" sz="2400"/>
              <a:t>perspective n.</a:t>
            </a:r>
            <a:r>
              <a:rPr lang="zh-CN" altLang="en-US" sz="2400"/>
              <a:t>（思考问题的）角度，观点，想法</a:t>
            </a:r>
            <a:endParaRPr lang="zh-CN" altLang="en-US" sz="2400"/>
          </a:p>
          <a:p>
            <a:endParaRPr lang="zh-CN" altLang="en-US" sz="2400"/>
          </a:p>
          <a:p>
            <a:r>
              <a:rPr lang="en-US" altLang="zh-CN" sz="2400">
                <a:solidFill>
                  <a:srgbClr val="FF0000"/>
                </a:solidFill>
              </a:rPr>
              <a:t>from the perspective of sb. </a:t>
            </a:r>
            <a:r>
              <a:rPr lang="zh-CN" altLang="en-US" sz="2400"/>
              <a:t>从某人的观点来看</a:t>
            </a:r>
            <a:endParaRPr lang="zh-CN" altLang="en-US" sz="2400"/>
          </a:p>
          <a:p>
            <a:endParaRPr lang="zh-CN" altLang="en-US" sz="2400"/>
          </a:p>
          <a:p>
            <a:r>
              <a:rPr lang="en-US" altLang="zh-CN" sz="2400"/>
              <a:t>ex. His father's death gave him a whole new perspective of life.</a:t>
            </a:r>
            <a:endParaRPr lang="en-US" altLang="zh-CN" sz="2400"/>
          </a:p>
          <a:p>
            <a:r>
              <a:rPr lang="zh-CN" altLang="en-US" sz="2400"/>
              <a:t>父亲的离世让他对生活有了全新的看法。</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71450" y="55880"/>
            <a:ext cx="2795905" cy="1164590"/>
          </a:xfrm>
          <a:prstGeom prst="rect">
            <a:avLst/>
          </a:prstGeom>
          <a:noFill/>
        </p:spPr>
      </p:pic>
      <p:sp>
        <p:nvSpPr>
          <p:cNvPr id="4" name="文本框 3"/>
          <p:cNvSpPr txBox="1"/>
          <p:nvPr/>
        </p:nvSpPr>
        <p:spPr>
          <a:xfrm>
            <a:off x="424180" y="1821815"/>
            <a:ext cx="7604125" cy="3046095"/>
          </a:xfrm>
          <a:prstGeom prst="rect">
            <a:avLst/>
          </a:prstGeom>
          <a:noFill/>
        </p:spPr>
        <p:txBody>
          <a:bodyPr wrap="square" rtlCol="0">
            <a:spAutoFit/>
          </a:bodyPr>
          <a:p>
            <a:r>
              <a:rPr lang="en-US" altLang="zh-CN" sz="2400"/>
              <a:t>upright 1. </a:t>
            </a:r>
            <a:r>
              <a:rPr lang="zh-CN" altLang="en-US" sz="2400"/>
              <a:t>正直的；诚实的</a:t>
            </a:r>
            <a:endParaRPr lang="zh-CN" altLang="en-US" sz="2400"/>
          </a:p>
          <a:p>
            <a:r>
              <a:rPr lang="en-US" altLang="zh-CN" sz="2400"/>
              <a:t>ex. He was a good, honest and </a:t>
            </a:r>
            <a:r>
              <a:rPr lang="en-US" altLang="zh-CN" sz="2400">
                <a:solidFill>
                  <a:srgbClr val="FF0000"/>
                </a:solidFill>
              </a:rPr>
              <a:t>upright</a:t>
            </a:r>
            <a:r>
              <a:rPr lang="en-US" altLang="zh-CN" sz="2400"/>
              <a:t> man.</a:t>
            </a:r>
            <a:endParaRPr lang="en-US" altLang="zh-CN" sz="2400"/>
          </a:p>
          <a:p>
            <a:r>
              <a:rPr lang="zh-CN" altLang="en-US" sz="2400"/>
              <a:t>他是一位诚实、正直的好人。</a:t>
            </a:r>
            <a:endParaRPr lang="zh-CN" altLang="en-US" sz="2400"/>
          </a:p>
          <a:p>
            <a:endParaRPr lang="zh-CN" altLang="en-US" sz="2400"/>
          </a:p>
          <a:p>
            <a:r>
              <a:rPr lang="en-US" altLang="zh-CN" sz="2400"/>
              <a:t>2.</a:t>
            </a:r>
            <a:r>
              <a:rPr lang="zh-CN" altLang="en-US" sz="2400"/>
              <a:t>垂直的，笔直的</a:t>
            </a:r>
            <a:endParaRPr lang="zh-CN" altLang="en-US" sz="2400"/>
          </a:p>
          <a:p>
            <a:r>
              <a:rPr lang="en-US" altLang="zh-CN" sz="2400"/>
              <a:t>ex. Katie was still awake, sitting </a:t>
            </a:r>
            <a:r>
              <a:rPr lang="en-US" altLang="zh-CN" sz="2400">
                <a:solidFill>
                  <a:srgbClr val="FF0000"/>
                </a:solidFill>
              </a:rPr>
              <a:t>upright</a:t>
            </a:r>
            <a:r>
              <a:rPr lang="en-US" altLang="zh-CN" sz="2400"/>
              <a:t> staring at the television.</a:t>
            </a:r>
            <a:endParaRPr lang="en-US" altLang="zh-CN" sz="2400"/>
          </a:p>
          <a:p>
            <a:r>
              <a:rPr lang="zh-CN" altLang="en-US" sz="2400"/>
              <a:t>凯蒂还醒着，笔挺地坐在那里，盯着电视看。</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00965" y="90805"/>
            <a:ext cx="2491740" cy="1164590"/>
          </a:xfrm>
          <a:prstGeom prst="rect">
            <a:avLst/>
          </a:prstGeom>
          <a:noFill/>
        </p:spPr>
      </p:pic>
      <p:sp>
        <p:nvSpPr>
          <p:cNvPr id="4" name="文本框 3"/>
          <p:cNvSpPr txBox="1"/>
          <p:nvPr/>
        </p:nvSpPr>
        <p:spPr>
          <a:xfrm>
            <a:off x="465455" y="1255395"/>
            <a:ext cx="7521575" cy="4892675"/>
          </a:xfrm>
          <a:prstGeom prst="rect">
            <a:avLst/>
          </a:prstGeom>
          <a:noFill/>
        </p:spPr>
        <p:txBody>
          <a:bodyPr wrap="square" rtlCol="0">
            <a:spAutoFit/>
          </a:bodyPr>
          <a:p>
            <a:r>
              <a:rPr lang="en-US" altLang="zh-CN" sz="2400"/>
              <a:t>urge vt. </a:t>
            </a:r>
            <a:r>
              <a:rPr lang="zh-CN" altLang="en-US" sz="2400"/>
              <a:t>极力劝告；敦促；催促</a:t>
            </a:r>
            <a:endParaRPr lang="zh-CN" altLang="en-US" sz="2400"/>
          </a:p>
          <a:p>
            <a:r>
              <a:rPr lang="en-US" altLang="zh-CN" sz="2400"/>
              <a:t>ex. The charity </a:t>
            </a:r>
            <a:r>
              <a:rPr lang="en-US" altLang="zh-CN" sz="2400">
                <a:solidFill>
                  <a:srgbClr val="FF0000"/>
                </a:solidFill>
                <a:effectLst/>
              </a:rPr>
              <a:t>urged</a:t>
            </a:r>
            <a:r>
              <a:rPr lang="en-US" altLang="zh-CN" sz="2400"/>
              <a:t> everyone involved to take quick action.</a:t>
            </a:r>
            <a:endParaRPr lang="en-US" altLang="zh-CN" sz="2400"/>
          </a:p>
          <a:p>
            <a:r>
              <a:rPr lang="zh-CN" altLang="en-US" sz="2400"/>
              <a:t>该慈善机构敦促每个相关的人迅速采取行动。</a:t>
            </a:r>
            <a:endParaRPr lang="zh-CN" altLang="en-US" sz="2400"/>
          </a:p>
          <a:p>
            <a:endParaRPr lang="zh-CN" altLang="en-US" sz="2400"/>
          </a:p>
          <a:p>
            <a:r>
              <a:rPr lang="en-US" altLang="zh-CN" sz="2400"/>
              <a:t>urge vs. persuade</a:t>
            </a:r>
            <a:endParaRPr lang="en-US" altLang="zh-CN" sz="2400"/>
          </a:p>
          <a:p>
            <a:r>
              <a:rPr lang="en-US" altLang="zh-CN" sz="2400"/>
              <a:t>1. </a:t>
            </a:r>
            <a:r>
              <a:rPr lang="zh-CN" altLang="en-US" sz="2400"/>
              <a:t>词义不同：</a:t>
            </a:r>
            <a:endParaRPr lang="zh-CN" altLang="en-US" sz="2400"/>
          </a:p>
          <a:p>
            <a:r>
              <a:rPr lang="en-US" altLang="zh-CN" sz="2400"/>
              <a:t>urge</a:t>
            </a:r>
            <a:r>
              <a:rPr lang="zh-CN" altLang="en-US" sz="2400"/>
              <a:t>为</a:t>
            </a:r>
            <a:r>
              <a:rPr lang="en-US" altLang="zh-CN" sz="2400"/>
              <a:t>“</a:t>
            </a:r>
            <a:r>
              <a:rPr lang="zh-CN" altLang="en-US" sz="2400"/>
              <a:t>力劝；敦促</a:t>
            </a:r>
            <a:r>
              <a:rPr lang="en-US" altLang="zh-CN" sz="2400"/>
              <a:t>”</a:t>
            </a:r>
            <a:r>
              <a:rPr lang="zh-CN" altLang="en-US" sz="2400"/>
              <a:t>，可表示</a:t>
            </a:r>
            <a:r>
              <a:rPr lang="en-US" altLang="zh-CN" sz="2400"/>
              <a:t>“</a:t>
            </a:r>
            <a:r>
              <a:rPr lang="zh-CN" altLang="en-US" sz="2400">
                <a:solidFill>
                  <a:srgbClr val="FF0000"/>
                </a:solidFill>
              </a:rPr>
              <a:t>强烈要求</a:t>
            </a:r>
            <a:r>
              <a:rPr lang="en-US" altLang="zh-CN" sz="2400"/>
              <a:t>”</a:t>
            </a:r>
            <a:r>
              <a:rPr lang="zh-CN" altLang="en-US" sz="2400"/>
              <a:t>等，较正式；</a:t>
            </a:r>
            <a:endParaRPr lang="zh-CN" altLang="en-US" sz="2400"/>
          </a:p>
          <a:p>
            <a:r>
              <a:rPr lang="en-US" altLang="zh-CN" sz="2400"/>
              <a:t>persuade </a:t>
            </a:r>
            <a:r>
              <a:rPr lang="zh-CN" altLang="en-US" sz="2400"/>
              <a:t>为 </a:t>
            </a:r>
            <a:r>
              <a:rPr lang="en-US" altLang="zh-CN" sz="2400"/>
              <a:t>“</a:t>
            </a:r>
            <a:r>
              <a:rPr lang="zh-CN" altLang="en-US" sz="2400">
                <a:solidFill>
                  <a:srgbClr val="FF0000"/>
                </a:solidFill>
              </a:rPr>
              <a:t>说服，劝说</a:t>
            </a:r>
            <a:r>
              <a:rPr lang="en-US" altLang="zh-CN" sz="2400"/>
              <a:t>“</a:t>
            </a:r>
            <a:r>
              <a:rPr lang="zh-CN" altLang="en-US" sz="2400"/>
              <a:t>，指通过劝说、感情交流等使对方做劝说者所希望的事。</a:t>
            </a:r>
            <a:endParaRPr lang="zh-CN" altLang="en-US" sz="2400"/>
          </a:p>
          <a:p>
            <a:r>
              <a:rPr lang="zh-CN" altLang="en-US" sz="2400"/>
              <a:t>    </a:t>
            </a:r>
            <a:r>
              <a:rPr lang="en-US" altLang="zh-CN" sz="2400"/>
              <a:t>urge</a:t>
            </a:r>
            <a:r>
              <a:rPr lang="zh-CN" altLang="en-US" sz="2400"/>
              <a:t>语气强，但不一定</a:t>
            </a:r>
            <a:r>
              <a:rPr lang="en-US" altLang="zh-CN" sz="2400"/>
              <a:t>“</a:t>
            </a:r>
            <a:r>
              <a:rPr lang="zh-CN" altLang="en-US" sz="2400"/>
              <a:t>力劝；敦促</a:t>
            </a:r>
            <a:r>
              <a:rPr lang="en-US" altLang="zh-CN" sz="2400"/>
              <a:t>”</a:t>
            </a:r>
            <a:r>
              <a:rPr lang="zh-CN" altLang="en-US" sz="2400"/>
              <a:t>成功；</a:t>
            </a:r>
            <a:r>
              <a:rPr lang="en-US" altLang="zh-CN" sz="2400"/>
              <a:t>persuade</a:t>
            </a:r>
            <a:r>
              <a:rPr lang="zh-CN" altLang="en-US" sz="2400"/>
              <a:t>语气不如</a:t>
            </a:r>
            <a:r>
              <a:rPr lang="en-US" altLang="zh-CN" sz="2400"/>
              <a:t>urge</a:t>
            </a:r>
            <a:r>
              <a:rPr lang="zh-CN" altLang="en-US" sz="2400"/>
              <a:t>强，但强调不仅</a:t>
            </a:r>
            <a:r>
              <a:rPr lang="en-US" altLang="zh-CN" sz="2400"/>
              <a:t>“</a:t>
            </a:r>
            <a:r>
              <a:rPr lang="zh-CN" altLang="en-US" sz="2400"/>
              <a:t>劝</a:t>
            </a:r>
            <a:r>
              <a:rPr lang="en-US" altLang="zh-CN" sz="2400"/>
              <a:t>”</a:t>
            </a:r>
            <a:r>
              <a:rPr lang="zh-CN" altLang="en-US" sz="2400"/>
              <a:t>，而且使之</a:t>
            </a:r>
            <a:r>
              <a:rPr lang="en-US" altLang="zh-CN" sz="2400"/>
              <a:t>“</a:t>
            </a:r>
            <a:r>
              <a:rPr lang="zh-CN" altLang="en-US" sz="2400"/>
              <a:t>服</a:t>
            </a:r>
            <a:r>
              <a:rPr lang="en-US" altLang="zh-CN" sz="2400"/>
              <a:t>”</a:t>
            </a:r>
            <a:r>
              <a:rPr lang="zh-CN" altLang="en-US" sz="2400"/>
              <a:t>。</a:t>
            </a:r>
            <a:endParaRPr lang="zh-CN" altLang="en-US" sz="2400"/>
          </a:p>
          <a:p>
            <a:endParaRPr lang="zh-CN" altLang="en-US" sz="2400"/>
          </a:p>
        </p:txBody>
      </p:sp>
      <p:sp>
        <p:nvSpPr>
          <p:cNvPr id="5" name="五角星 4"/>
          <p:cNvSpPr/>
          <p:nvPr/>
        </p:nvSpPr>
        <p:spPr>
          <a:xfrm>
            <a:off x="465455" y="5089525"/>
            <a:ext cx="177165" cy="1657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87655" y="253365"/>
            <a:ext cx="3648075" cy="1164590"/>
          </a:xfrm>
          <a:prstGeom prst="rect">
            <a:avLst/>
          </a:prstGeom>
          <a:noFill/>
        </p:spPr>
      </p:pic>
      <p:sp>
        <p:nvSpPr>
          <p:cNvPr id="4" name="文本框 3"/>
          <p:cNvSpPr txBox="1"/>
          <p:nvPr/>
        </p:nvSpPr>
        <p:spPr>
          <a:xfrm>
            <a:off x="692785" y="1553210"/>
            <a:ext cx="7551420" cy="4892675"/>
          </a:xfrm>
          <a:prstGeom prst="rect">
            <a:avLst/>
          </a:prstGeom>
          <a:noFill/>
        </p:spPr>
        <p:txBody>
          <a:bodyPr wrap="square" rtlCol="0">
            <a:spAutoFit/>
          </a:bodyPr>
          <a:p>
            <a:r>
              <a:rPr lang="en-US" altLang="zh-CN" sz="2400"/>
              <a:t>2.</a:t>
            </a:r>
            <a:r>
              <a:rPr lang="zh-CN" altLang="en-US" sz="2400"/>
              <a:t>用法不同</a:t>
            </a:r>
            <a:endParaRPr lang="zh-CN" altLang="en-US" sz="2400"/>
          </a:p>
          <a:p>
            <a:pPr marL="285750" indent="-285750">
              <a:buFont typeface="Arial" panose="020B0604020202020204" pitchFamily="34" charset="0"/>
              <a:buChar char="•"/>
            </a:pPr>
            <a:r>
              <a:rPr lang="en-US" altLang="zh-CN" sz="2400"/>
              <a:t>urge</a:t>
            </a:r>
            <a:r>
              <a:rPr lang="zh-CN" altLang="en-US" sz="2400"/>
              <a:t>可用于</a:t>
            </a:r>
            <a:r>
              <a:rPr lang="en-US" altLang="zh-CN" sz="2400"/>
              <a:t>urge sb. to do sth. </a:t>
            </a:r>
            <a:r>
              <a:rPr lang="zh-CN" altLang="en-US" sz="2400"/>
              <a:t>意为</a:t>
            </a:r>
            <a:r>
              <a:rPr lang="en-US" altLang="zh-CN" sz="2400"/>
              <a:t>“</a:t>
            </a:r>
            <a:r>
              <a:rPr lang="zh-CN" altLang="en-US" sz="2400"/>
              <a:t>催促某人做某事</a:t>
            </a:r>
            <a:r>
              <a:rPr lang="en-US" altLang="zh-CN" sz="2400"/>
              <a:t>”</a:t>
            </a:r>
            <a:r>
              <a:rPr lang="zh-CN" altLang="en-US" sz="2400"/>
              <a:t>；</a:t>
            </a:r>
            <a:endParaRPr lang="zh-CN" altLang="en-US" sz="2400"/>
          </a:p>
          <a:p>
            <a:r>
              <a:rPr lang="en-US" altLang="zh-CN" sz="2400"/>
              <a:t>persuade</a:t>
            </a:r>
            <a:r>
              <a:rPr lang="zh-CN" altLang="en-US" sz="2400"/>
              <a:t>表示</a:t>
            </a:r>
            <a:r>
              <a:rPr lang="en-US" altLang="zh-CN" sz="2400"/>
              <a:t>“</a:t>
            </a:r>
            <a:r>
              <a:rPr lang="zh-CN" altLang="en-US" sz="2400"/>
              <a:t>说服</a:t>
            </a:r>
            <a:r>
              <a:rPr lang="en-US" altLang="zh-CN" sz="2400"/>
              <a:t>”</a:t>
            </a:r>
            <a:r>
              <a:rPr lang="zh-CN" altLang="en-US" sz="2400"/>
              <a:t>时，可用于</a:t>
            </a:r>
            <a:r>
              <a:rPr lang="en-US" altLang="zh-CN" sz="2400"/>
              <a:t>persuade to do/ persuade doing sth.</a:t>
            </a:r>
            <a:r>
              <a:rPr lang="zh-CN" altLang="en-US" sz="2400"/>
              <a:t>意为</a:t>
            </a:r>
            <a:r>
              <a:rPr lang="en-US" altLang="zh-CN" sz="2400"/>
              <a:t>“</a:t>
            </a:r>
            <a:r>
              <a:rPr lang="zh-CN" altLang="en-US" sz="2400"/>
              <a:t>说服某人做某事</a:t>
            </a:r>
            <a:r>
              <a:rPr lang="en-US" altLang="zh-CN" sz="2400"/>
              <a:t>”</a:t>
            </a:r>
            <a:r>
              <a:rPr lang="zh-CN" altLang="en-US" sz="2400"/>
              <a:t>。</a:t>
            </a:r>
            <a:endParaRPr lang="zh-CN" altLang="en-US" sz="2400"/>
          </a:p>
          <a:p>
            <a:pPr marL="285750" indent="-285750">
              <a:buFont typeface="Arial" panose="020B0604020202020204" pitchFamily="34" charset="0"/>
              <a:buChar char="•"/>
            </a:pPr>
            <a:r>
              <a:rPr lang="zh-CN" altLang="en-US" sz="2400"/>
              <a:t>都可以引出</a:t>
            </a:r>
            <a:r>
              <a:rPr lang="en-US" altLang="zh-CN" sz="2400"/>
              <a:t>that</a:t>
            </a:r>
            <a:r>
              <a:rPr lang="zh-CN" altLang="en-US" sz="2400"/>
              <a:t>从句。</a:t>
            </a:r>
            <a:endParaRPr lang="zh-CN" altLang="en-US" sz="2400"/>
          </a:p>
          <a:p>
            <a:pPr indent="0">
              <a:buFont typeface="Arial" panose="020B0604020202020204" pitchFamily="34" charset="0"/>
              <a:buNone/>
            </a:pPr>
            <a:r>
              <a:rPr lang="en-US" altLang="zh-CN" sz="2400"/>
              <a:t>urge</a:t>
            </a:r>
            <a:r>
              <a:rPr lang="zh-CN" altLang="en-US" sz="2400"/>
              <a:t>引出的</a:t>
            </a:r>
            <a:r>
              <a:rPr lang="en-US" altLang="zh-CN" sz="2400"/>
              <a:t>that</a:t>
            </a:r>
            <a:r>
              <a:rPr lang="zh-CN" altLang="en-US" sz="2400"/>
              <a:t>从句中用</a:t>
            </a:r>
            <a:r>
              <a:rPr lang="en-US" altLang="zh-CN" sz="2400"/>
              <a:t>should do sth.</a:t>
            </a:r>
            <a:endParaRPr lang="en-US" altLang="zh-CN" sz="2400"/>
          </a:p>
          <a:p>
            <a:pPr indent="0">
              <a:buFont typeface="Arial" panose="020B0604020202020204" pitchFamily="34" charset="0"/>
              <a:buNone/>
            </a:pPr>
            <a:r>
              <a:rPr lang="zh-CN" altLang="en-US" sz="2400"/>
              <a:t>而</a:t>
            </a:r>
            <a:r>
              <a:rPr lang="en-US" altLang="zh-CN" sz="2400"/>
              <a:t>persuade </a:t>
            </a:r>
            <a:r>
              <a:rPr lang="zh-CN" altLang="en-US" sz="2400"/>
              <a:t>引出的</a:t>
            </a:r>
            <a:r>
              <a:rPr lang="en-US" altLang="zh-CN" sz="2400"/>
              <a:t>that</a:t>
            </a:r>
            <a:r>
              <a:rPr lang="zh-CN" altLang="en-US" sz="2400"/>
              <a:t>从句中</a:t>
            </a:r>
            <a:r>
              <a:rPr lang="zh-CN" altLang="en-US" sz="2400">
                <a:solidFill>
                  <a:srgbClr val="FF0000"/>
                </a:solidFill>
              </a:rPr>
              <a:t>不用</a:t>
            </a:r>
            <a:r>
              <a:rPr lang="en-US" altLang="zh-CN" sz="2400"/>
              <a:t>should do sth.</a:t>
            </a:r>
            <a:endParaRPr lang="en-US" altLang="zh-CN" sz="2400"/>
          </a:p>
          <a:p>
            <a:pPr indent="0">
              <a:buFont typeface="Arial" panose="020B0604020202020204" pitchFamily="34" charset="0"/>
              <a:buNone/>
            </a:pPr>
            <a:endParaRPr lang="en-US" altLang="zh-CN" sz="2400"/>
          </a:p>
          <a:p>
            <a:pPr indent="0">
              <a:buFont typeface="Arial" panose="020B0604020202020204" pitchFamily="34" charset="0"/>
              <a:buNone/>
            </a:pPr>
            <a:r>
              <a:rPr lang="en-US" altLang="zh-CN" sz="2400"/>
              <a:t>ex. His father </a:t>
            </a:r>
            <a:r>
              <a:rPr lang="en-US" altLang="zh-CN" sz="2400">
                <a:solidFill>
                  <a:srgbClr val="FF0000"/>
                </a:solidFill>
              </a:rPr>
              <a:t>urged</a:t>
            </a:r>
            <a:r>
              <a:rPr lang="en-US" altLang="zh-CN" sz="2400"/>
              <a:t> him to speak his mind.</a:t>
            </a:r>
            <a:endParaRPr lang="en-US" altLang="zh-CN" sz="2400"/>
          </a:p>
          <a:p>
            <a:pPr indent="0">
              <a:buFont typeface="Arial" panose="020B0604020202020204" pitchFamily="34" charset="0"/>
              <a:buNone/>
            </a:pPr>
            <a:r>
              <a:rPr lang="zh-CN" altLang="en-US" sz="2400"/>
              <a:t>他父亲敦促他说出心里话。</a:t>
            </a:r>
            <a:endParaRPr lang="zh-CN" altLang="en-US" sz="2400"/>
          </a:p>
          <a:p>
            <a:pPr indent="0">
              <a:buFont typeface="Arial" panose="020B0604020202020204" pitchFamily="34" charset="0"/>
              <a:buNone/>
            </a:pPr>
            <a:r>
              <a:rPr lang="en-US" altLang="zh-CN" sz="2400"/>
              <a:t>We're trying to</a:t>
            </a:r>
            <a:r>
              <a:rPr lang="en-US" altLang="zh-CN" sz="2400">
                <a:solidFill>
                  <a:srgbClr val="FF0000"/>
                </a:solidFill>
              </a:rPr>
              <a:t> persuade </a:t>
            </a:r>
            <a:r>
              <a:rPr lang="en-US" altLang="zh-CN" sz="2400"/>
              <a:t>manufacturers to sell their products here.</a:t>
            </a:r>
            <a:endParaRPr lang="en-US" altLang="zh-CN" sz="2400"/>
          </a:p>
          <a:p>
            <a:pPr indent="0">
              <a:buFont typeface="Arial" panose="020B0604020202020204" pitchFamily="34" charset="0"/>
              <a:buNone/>
            </a:pPr>
            <a:r>
              <a:rPr lang="zh-CN" altLang="en-US" sz="2400"/>
              <a:t>我们正在努力说服制造商在这里销售他们的产品。</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35890" y="360045"/>
            <a:ext cx="2912745" cy="1164590"/>
          </a:xfrm>
          <a:prstGeom prst="rect">
            <a:avLst/>
          </a:prstGeom>
          <a:noFill/>
        </p:spPr>
      </p:pic>
      <p:sp>
        <p:nvSpPr>
          <p:cNvPr id="4" name="文本框 3"/>
          <p:cNvSpPr txBox="1"/>
          <p:nvPr/>
        </p:nvSpPr>
        <p:spPr>
          <a:xfrm>
            <a:off x="543560" y="1903730"/>
            <a:ext cx="8924925" cy="3784600"/>
          </a:xfrm>
          <a:prstGeom prst="rect">
            <a:avLst/>
          </a:prstGeom>
          <a:noFill/>
        </p:spPr>
        <p:txBody>
          <a:bodyPr wrap="square" rtlCol="0">
            <a:spAutoFit/>
          </a:bodyPr>
          <a:p>
            <a:r>
              <a:rPr lang="en-US" altLang="zh-CN" sz="2400"/>
              <a:t>suspend  1.vt. </a:t>
            </a:r>
            <a:r>
              <a:rPr lang="zh-CN" altLang="en-US" sz="2400"/>
              <a:t>暂停；中止</a:t>
            </a:r>
            <a:endParaRPr lang="zh-CN" altLang="en-US" sz="2400"/>
          </a:p>
          <a:p>
            <a:r>
              <a:rPr lang="en-US" altLang="zh-CN" sz="2400">
                <a:solidFill>
                  <a:srgbClr val="FF0000"/>
                </a:solidFill>
              </a:rPr>
              <a:t>suspend sb. from doing sth.</a:t>
            </a:r>
            <a:r>
              <a:rPr lang="zh-CN" altLang="en-US" sz="2400"/>
              <a:t>中止某人做某事</a:t>
            </a:r>
            <a:endParaRPr lang="zh-CN" altLang="en-US" sz="2400"/>
          </a:p>
          <a:p>
            <a:r>
              <a:rPr lang="en-US" altLang="zh-CN" sz="2400"/>
              <a:t>ex. Sales of the new drug will be </a:t>
            </a:r>
            <a:r>
              <a:rPr lang="en-US" altLang="zh-CN" sz="2400">
                <a:solidFill>
                  <a:srgbClr val="FF0000"/>
                </a:solidFill>
              </a:rPr>
              <a:t>suspend</a:t>
            </a:r>
            <a:r>
              <a:rPr lang="en-US" altLang="zh-CN" sz="2400"/>
              <a:t>ed until more tests are completed.</a:t>
            </a:r>
            <a:endParaRPr lang="en-US" altLang="zh-CN" sz="2400"/>
          </a:p>
          <a:p>
            <a:r>
              <a:rPr lang="zh-CN" altLang="en-US" sz="2400"/>
              <a:t>这种新药在完成进一步检验之前将暂停销售。</a:t>
            </a:r>
            <a:endParaRPr lang="zh-CN" altLang="en-US" sz="2400"/>
          </a:p>
          <a:p>
            <a:endParaRPr lang="zh-CN" altLang="en-US" sz="2400"/>
          </a:p>
          <a:p>
            <a:r>
              <a:rPr lang="en-US" altLang="zh-CN" sz="2400"/>
              <a:t>2. </a:t>
            </a:r>
            <a:r>
              <a:rPr lang="zh-CN" altLang="en-US" sz="2400"/>
              <a:t>（尤指因违规）使</a:t>
            </a:r>
            <a:r>
              <a:rPr lang="en-US" altLang="zh-CN" sz="2400"/>
              <a:t>…</a:t>
            </a:r>
            <a:r>
              <a:rPr lang="zh-CN" altLang="en-US" sz="2400"/>
              <a:t>暂时停学（停职）</a:t>
            </a:r>
            <a:endParaRPr lang="zh-CN" altLang="en-US" sz="2400"/>
          </a:p>
          <a:p>
            <a:r>
              <a:rPr lang="en-US" altLang="zh-CN" sz="2400"/>
              <a:t>ex. Dave was</a:t>
            </a:r>
            <a:r>
              <a:rPr lang="en-US" altLang="zh-CN" sz="2400">
                <a:solidFill>
                  <a:srgbClr val="FF0000"/>
                </a:solidFill>
              </a:rPr>
              <a:t> suspend</a:t>
            </a:r>
            <a:r>
              <a:rPr lang="en-US" altLang="zh-CN" sz="2400"/>
              <a:t>ed from school for a week.</a:t>
            </a:r>
            <a:endParaRPr lang="en-US" altLang="zh-CN" sz="2400"/>
          </a:p>
          <a:p>
            <a:r>
              <a:rPr lang="zh-CN" altLang="en-US" sz="2400"/>
              <a:t>戴夫被停学一个星期。</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42545" y="253365"/>
            <a:ext cx="3064510" cy="1164590"/>
          </a:xfrm>
          <a:prstGeom prst="rect">
            <a:avLst/>
          </a:prstGeom>
          <a:noFill/>
        </p:spPr>
      </p:pic>
      <p:sp>
        <p:nvSpPr>
          <p:cNvPr id="4" name="文本框 3"/>
          <p:cNvSpPr txBox="1"/>
          <p:nvPr/>
        </p:nvSpPr>
        <p:spPr>
          <a:xfrm>
            <a:off x="812165" y="1927225"/>
            <a:ext cx="7360285" cy="2676525"/>
          </a:xfrm>
          <a:prstGeom prst="rect">
            <a:avLst/>
          </a:prstGeom>
          <a:noFill/>
        </p:spPr>
        <p:txBody>
          <a:bodyPr wrap="square" rtlCol="0">
            <a:spAutoFit/>
          </a:bodyPr>
          <a:p>
            <a:r>
              <a:rPr lang="en-US" altLang="zh-CN" sz="2400"/>
              <a:t>appetite 1. n.</a:t>
            </a:r>
            <a:r>
              <a:rPr lang="zh-CN" altLang="en-US" sz="2400"/>
              <a:t>欲望，爱好</a:t>
            </a:r>
            <a:endParaRPr lang="zh-CN" altLang="en-US" sz="2400"/>
          </a:p>
          <a:p>
            <a:r>
              <a:rPr lang="en-US" altLang="zh-CN" sz="2400"/>
              <a:t>ex. She has an amazing </a:t>
            </a:r>
            <a:r>
              <a:rPr lang="en-US" altLang="zh-CN" sz="2400">
                <a:solidFill>
                  <a:srgbClr val="FF0000"/>
                </a:solidFill>
              </a:rPr>
              <a:t>appetite</a:t>
            </a:r>
            <a:r>
              <a:rPr lang="en-US" altLang="zh-CN" sz="2400"/>
              <a:t> for knowledge.</a:t>
            </a:r>
            <a:endParaRPr lang="en-US" altLang="zh-CN" sz="2400"/>
          </a:p>
          <a:p>
            <a:r>
              <a:rPr lang="zh-CN" altLang="en-US" sz="2400"/>
              <a:t>她有极强的求知欲。</a:t>
            </a:r>
            <a:endParaRPr lang="zh-CN" altLang="en-US" sz="2400"/>
          </a:p>
          <a:p>
            <a:r>
              <a:rPr lang="en-US" altLang="zh-CN" sz="2400"/>
              <a:t>2. n.</a:t>
            </a:r>
            <a:r>
              <a:rPr lang="zh-CN" altLang="en-US" sz="2400"/>
              <a:t>胃口，食欲</a:t>
            </a:r>
            <a:endParaRPr lang="zh-CN" altLang="en-US" sz="2400"/>
          </a:p>
          <a:p>
            <a:r>
              <a:rPr lang="en-US" altLang="zh-CN" sz="2400"/>
              <a:t>ex.Symptoms of this illness include tiredness and loss of </a:t>
            </a:r>
            <a:r>
              <a:rPr lang="en-US" altLang="zh-CN" sz="2400">
                <a:solidFill>
                  <a:srgbClr val="FF0000"/>
                </a:solidFill>
              </a:rPr>
              <a:t>appetite</a:t>
            </a:r>
            <a:r>
              <a:rPr lang="en-US" altLang="zh-CN" sz="2400"/>
              <a:t>.</a:t>
            </a:r>
            <a:endParaRPr lang="en-US" altLang="zh-CN" sz="2400"/>
          </a:p>
          <a:p>
            <a:r>
              <a:rPr lang="zh-CN" altLang="en-US" sz="2400"/>
              <a:t>这种疾病的症状包括疲劳和食欲不振。</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457200" y="464820"/>
            <a:ext cx="3391535" cy="1164590"/>
          </a:xfrm>
          <a:prstGeom prst="rect">
            <a:avLst/>
          </a:prstGeom>
          <a:noFill/>
        </p:spPr>
      </p:pic>
      <p:sp>
        <p:nvSpPr>
          <p:cNvPr id="4" name="文本框 3"/>
          <p:cNvSpPr txBox="1"/>
          <p:nvPr/>
        </p:nvSpPr>
        <p:spPr>
          <a:xfrm>
            <a:off x="614045" y="2020570"/>
            <a:ext cx="8072755" cy="3107690"/>
          </a:xfrm>
          <a:prstGeom prst="rect">
            <a:avLst/>
          </a:prstGeom>
          <a:noFill/>
        </p:spPr>
        <p:txBody>
          <a:bodyPr wrap="square" rtlCol="0">
            <a:spAutoFit/>
          </a:bodyPr>
          <a:p>
            <a:r>
              <a:rPr lang="en-US" altLang="zh-CN" sz="2800"/>
              <a:t>disguise vt.</a:t>
            </a:r>
            <a:r>
              <a:rPr lang="zh-CN" altLang="en-US" sz="2800"/>
              <a:t>装扮，假扮</a:t>
            </a:r>
            <a:endParaRPr lang="zh-CN" altLang="en-US" sz="2800"/>
          </a:p>
          <a:p>
            <a:r>
              <a:rPr lang="en-US" altLang="zh-CN" sz="2800"/>
              <a:t>disguise oneself </a:t>
            </a:r>
            <a:r>
              <a:rPr lang="en-US" altLang="zh-CN" sz="2800">
                <a:solidFill>
                  <a:srgbClr val="FF0000"/>
                </a:solidFill>
              </a:rPr>
              <a:t>as </a:t>
            </a:r>
            <a:r>
              <a:rPr lang="zh-CN" altLang="en-US" sz="2800"/>
              <a:t>把自己装扮成</a:t>
            </a:r>
            <a:r>
              <a:rPr lang="en-US" altLang="zh-CN" sz="2800"/>
              <a:t>...</a:t>
            </a:r>
            <a:endParaRPr lang="en-US" altLang="zh-CN" sz="2800"/>
          </a:p>
          <a:p>
            <a:endParaRPr lang="zh-CN" altLang="en-US" sz="2800"/>
          </a:p>
          <a:p>
            <a:r>
              <a:rPr lang="en-US" altLang="zh-CN" sz="2800"/>
              <a:t>ex. Maybe you could </a:t>
            </a:r>
            <a:r>
              <a:rPr lang="en-US" altLang="zh-CN" sz="2800">
                <a:solidFill>
                  <a:srgbClr val="FF0000"/>
                </a:solidFill>
              </a:rPr>
              <a:t>disguise </a:t>
            </a:r>
            <a:r>
              <a:rPr lang="en-US" altLang="zh-CN" sz="2800"/>
              <a:t>yourself as a waiter and sneak in there.</a:t>
            </a:r>
            <a:endParaRPr lang="en-US" altLang="zh-CN" sz="2800"/>
          </a:p>
          <a:p>
            <a:r>
              <a:rPr lang="zh-CN" altLang="en-US" sz="2800"/>
              <a:t>或许你可假扮成侍应生混进去。</a:t>
            </a:r>
            <a:endParaRPr lang="zh-CN" altLang="en-US" sz="2800"/>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544830" y="274955"/>
            <a:ext cx="3017520" cy="1164590"/>
          </a:xfrm>
          <a:prstGeom prst="rect">
            <a:avLst/>
          </a:prstGeom>
          <a:noFill/>
        </p:spPr>
      </p:pic>
      <p:sp>
        <p:nvSpPr>
          <p:cNvPr id="4" name="文本框 3"/>
          <p:cNvSpPr txBox="1"/>
          <p:nvPr/>
        </p:nvSpPr>
        <p:spPr>
          <a:xfrm>
            <a:off x="672465" y="1880235"/>
            <a:ext cx="7731125" cy="3415030"/>
          </a:xfrm>
          <a:prstGeom prst="rect">
            <a:avLst/>
          </a:prstGeom>
          <a:noFill/>
        </p:spPr>
        <p:txBody>
          <a:bodyPr wrap="square" rtlCol="0">
            <a:spAutoFit/>
          </a:bodyPr>
          <a:p>
            <a:r>
              <a:rPr lang="en-US" altLang="zh-CN" sz="2400"/>
              <a:t>invade 1. vt. (</a:t>
            </a:r>
            <a:r>
              <a:rPr lang="zh-CN" altLang="en-US" sz="2400"/>
              <a:t>尤指不受欢迎地）大量涌入，蜂拥而至</a:t>
            </a:r>
            <a:endParaRPr lang="zh-CN" altLang="en-US" sz="2400"/>
          </a:p>
          <a:p>
            <a:r>
              <a:rPr lang="en-US" altLang="zh-CN" sz="2400"/>
              <a:t>ex. Every summer, the quiet seaside town is </a:t>
            </a:r>
            <a:r>
              <a:rPr lang="en-US" altLang="zh-CN" sz="2400">
                <a:solidFill>
                  <a:srgbClr val="FF0000"/>
                </a:solidFill>
              </a:rPr>
              <a:t>invade</a:t>
            </a:r>
            <a:r>
              <a:rPr lang="en-US" altLang="zh-CN" sz="2400"/>
              <a:t>d by tourists.</a:t>
            </a:r>
            <a:endParaRPr lang="en-US" altLang="zh-CN" sz="2400"/>
          </a:p>
          <a:p>
            <a:r>
              <a:rPr lang="zh-CN" altLang="en-US" sz="2400"/>
              <a:t>每年夏天，这个安静的海边小镇都有大量游客涌入。</a:t>
            </a:r>
            <a:endParaRPr lang="zh-CN" altLang="en-US" sz="2400"/>
          </a:p>
          <a:p>
            <a:endParaRPr lang="zh-CN" altLang="en-US" sz="2400"/>
          </a:p>
          <a:p>
            <a:r>
              <a:rPr lang="en-US" altLang="zh-CN" sz="2400"/>
              <a:t>2. vt.</a:t>
            </a:r>
            <a:r>
              <a:rPr lang="zh-CN" altLang="en-US" sz="2400"/>
              <a:t>武力入侵；侵略；侵占</a:t>
            </a:r>
            <a:endParaRPr lang="zh-CN" altLang="en-US" sz="2400"/>
          </a:p>
          <a:p>
            <a:r>
              <a:rPr lang="en-US" altLang="zh-CN" sz="2400"/>
              <a:t>ex. The Romans </a:t>
            </a:r>
            <a:r>
              <a:rPr lang="en-US" altLang="zh-CN" sz="2400">
                <a:solidFill>
                  <a:srgbClr val="FF0000"/>
                </a:solidFill>
              </a:rPr>
              <a:t>invade</a:t>
            </a:r>
            <a:r>
              <a:rPr lang="en-US" altLang="zh-CN" sz="2400"/>
              <a:t>d Britain 2,000 years ago.</a:t>
            </a:r>
            <a:endParaRPr lang="en-US" altLang="zh-CN" sz="2400"/>
          </a:p>
          <a:p>
            <a:r>
              <a:rPr lang="zh-CN" altLang="en-US" sz="2400"/>
              <a:t>两千年前，古罗马人入侵了英国。</a:t>
            </a:r>
            <a:endParaRPr lang="zh-CN" altLang="en-US"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76860" y="429895"/>
            <a:ext cx="2818765" cy="1164590"/>
          </a:xfrm>
          <a:prstGeom prst="rect">
            <a:avLst/>
          </a:prstGeom>
          <a:noFill/>
        </p:spPr>
      </p:pic>
      <p:sp>
        <p:nvSpPr>
          <p:cNvPr id="4" name="文本框 3"/>
          <p:cNvSpPr txBox="1"/>
          <p:nvPr/>
        </p:nvSpPr>
        <p:spPr>
          <a:xfrm>
            <a:off x="554990" y="1845310"/>
            <a:ext cx="6957060" cy="3415030"/>
          </a:xfrm>
          <a:prstGeom prst="rect">
            <a:avLst/>
          </a:prstGeom>
          <a:noFill/>
        </p:spPr>
        <p:txBody>
          <a:bodyPr wrap="square" rtlCol="0">
            <a:spAutoFit/>
          </a:bodyPr>
          <a:p>
            <a:r>
              <a:rPr lang="en-US" altLang="zh-CN" sz="2400"/>
              <a:t>utmost  n.</a:t>
            </a:r>
            <a:r>
              <a:rPr lang="zh-CN" altLang="en-US" sz="2400"/>
              <a:t>极度；极限；最大可能</a:t>
            </a:r>
            <a:endParaRPr lang="zh-CN" altLang="en-US" sz="2400"/>
          </a:p>
          <a:p>
            <a:r>
              <a:rPr lang="en-US" altLang="zh-CN" sz="2400"/>
              <a:t>ex. Both runners had pushed themselves physically and psychologically to the </a:t>
            </a:r>
            <a:r>
              <a:rPr lang="en-US" altLang="zh-CN" sz="2400">
                <a:solidFill>
                  <a:srgbClr val="FF0000"/>
                </a:solidFill>
              </a:rPr>
              <a:t>utmost</a:t>
            </a:r>
            <a:r>
              <a:rPr lang="en-US" altLang="zh-CN" sz="2400"/>
              <a:t>.</a:t>
            </a:r>
            <a:endParaRPr lang="en-US" altLang="zh-CN" sz="2400"/>
          </a:p>
          <a:p>
            <a:r>
              <a:rPr lang="zh-CN" altLang="en-US" sz="2400"/>
              <a:t>两个赛跑运动员从体力上和心理上都尽了最大努力。</a:t>
            </a:r>
            <a:endParaRPr lang="zh-CN" altLang="en-US" sz="2400"/>
          </a:p>
          <a:p>
            <a:endParaRPr lang="zh-CN" altLang="en-US" sz="2400"/>
          </a:p>
          <a:p>
            <a:r>
              <a:rPr lang="en-US" altLang="zh-CN" sz="2400">
                <a:solidFill>
                  <a:srgbClr val="FF0000"/>
                </a:solidFill>
              </a:rPr>
              <a:t>do one's utmost</a:t>
            </a:r>
            <a:r>
              <a:rPr lang="en-US" altLang="zh-CN" sz="2400"/>
              <a:t> </a:t>
            </a:r>
            <a:r>
              <a:rPr lang="zh-CN" altLang="en-US" sz="2400"/>
              <a:t>竭尽全力（做某事）</a:t>
            </a:r>
            <a:endParaRPr lang="zh-CN" altLang="en-US" sz="2400"/>
          </a:p>
          <a:p>
            <a:r>
              <a:rPr lang="en-US" altLang="zh-CN" sz="2400"/>
              <a:t>ex. The medical staff did their utmost to save the patient's life.</a:t>
            </a:r>
            <a:endParaRPr lang="en-US" altLang="zh-CN" sz="2400"/>
          </a:p>
          <a:p>
            <a:r>
              <a:rPr lang="zh-CN" altLang="en-US" sz="2400"/>
              <a:t>医护人员竭尽全力挽救那位病人的生命。</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3000" y="3539827"/>
            <a:ext cx="88976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p:cNvGrpSpPr/>
          <p:nvPr/>
        </p:nvGrpSpPr>
        <p:grpSpPr>
          <a:xfrm>
            <a:off x="0" y="-37579"/>
            <a:ext cx="9248783" cy="6678092"/>
            <a:chOff x="0" y="-37579"/>
            <a:chExt cx="9248783" cy="6678092"/>
          </a:xfrm>
        </p:grpSpPr>
        <p:sp>
          <p:nvSpPr>
            <p:cNvPr id="11" name="Rectangle 10"/>
            <p:cNvSpPr/>
            <p:nvPr/>
          </p:nvSpPr>
          <p:spPr>
            <a:xfrm>
              <a:off x="0" y="-1"/>
              <a:ext cx="9144000" cy="857233"/>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40291" name="TextBox 7"/>
            <p:cNvSpPr txBox="1">
              <a:spLocks noChangeArrowheads="1"/>
            </p:cNvSpPr>
            <p:nvPr/>
          </p:nvSpPr>
          <p:spPr bwMode="auto">
            <a:xfrm>
              <a:off x="1000100" y="77769"/>
              <a:ext cx="762000" cy="708025"/>
            </a:xfrm>
            <a:prstGeom prst="rect">
              <a:avLst/>
            </a:prstGeom>
            <a:noFill/>
            <a:ln w="9525">
              <a:noFill/>
              <a:miter lim="800000"/>
            </a:ln>
          </p:spPr>
          <p:txBody>
            <a:bodyPr>
              <a:spAutoFit/>
            </a:bodyPr>
            <a:lstStyle/>
            <a:p>
              <a:r>
                <a:rPr lang="en-US" altLang="zh-CN" sz="4000" b="1" i="1" dirty="0" smtClean="0">
                  <a:latin typeface="Helvetica"/>
                  <a:ea typeface="Arial Unicode MS"/>
                  <a:cs typeface="Helvetica Neue"/>
                </a:rPr>
                <a:t>A</a:t>
              </a:r>
              <a:endParaRPr lang="en-US" altLang="zh-CN" sz="4000" b="1" i="1" dirty="0">
                <a:latin typeface="Helvetica"/>
                <a:ea typeface="Arial Unicode MS"/>
                <a:cs typeface="Helvetica Neue"/>
              </a:endParaRPr>
            </a:p>
          </p:txBody>
        </p:sp>
        <p:sp>
          <p:nvSpPr>
            <p:cNvPr id="16" name="Isosceles Triangle 15"/>
            <p:cNvSpPr/>
            <p:nvPr/>
          </p:nvSpPr>
          <p:spPr>
            <a:xfrm flipV="1">
              <a:off x="1522392" y="45559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0294" name="TextBox 16"/>
            <p:cNvSpPr txBox="1">
              <a:spLocks noChangeArrowheads="1"/>
            </p:cNvSpPr>
            <p:nvPr/>
          </p:nvSpPr>
          <p:spPr bwMode="auto">
            <a:xfrm>
              <a:off x="71406" y="285728"/>
              <a:ext cx="1111202" cy="400110"/>
            </a:xfrm>
            <a:prstGeom prst="rect">
              <a:avLst/>
            </a:prstGeom>
            <a:noFill/>
            <a:ln w="9525">
              <a:noFill/>
              <a:miter lim="800000"/>
            </a:ln>
          </p:spPr>
          <p:txBody>
            <a:bodyPr wrap="none">
              <a:spAutoFit/>
            </a:bodyPr>
            <a:lstStyle/>
            <a:p>
              <a:r>
                <a:rPr lang="en-US" altLang="zh-CN" sz="2000" b="1" i="1" dirty="0" smtClean="0">
                  <a:latin typeface="Helvetica"/>
                  <a:ea typeface="Helvetica Neue"/>
                  <a:cs typeface="Helvetica Neue"/>
                </a:rPr>
                <a:t>Section</a:t>
              </a:r>
              <a:endParaRPr lang="en-US" altLang="zh-CN" sz="2000" b="1" i="1" dirty="0">
                <a:latin typeface="Helvetica"/>
                <a:ea typeface="Helvetica Neue"/>
                <a:cs typeface="Helvetica Neue"/>
              </a:endParaRPr>
            </a:p>
          </p:txBody>
        </p:sp>
        <p:pic>
          <p:nvPicPr>
            <p:cNvPr id="10" name="Picture 2"/>
            <p:cNvPicPr>
              <a:picLocks noChangeAspect="1" noChangeArrowheads="1"/>
            </p:cNvPicPr>
            <p:nvPr/>
          </p:nvPicPr>
          <p:blipFill>
            <a:blip r:embed="rId2" cstate="print"/>
            <a:srcRect/>
            <a:stretch>
              <a:fillRect/>
            </a:stretch>
          </p:blipFill>
          <p:spPr bwMode="auto">
            <a:xfrm>
              <a:off x="5429256" y="1095363"/>
              <a:ext cx="3629025" cy="619125"/>
            </a:xfrm>
            <a:prstGeom prst="rect">
              <a:avLst/>
            </a:prstGeom>
            <a:ln>
              <a:noFill/>
            </a:ln>
            <a:effectLst>
              <a:outerShdw blurRad="292100" dist="139700" dir="2700000" algn="tl" rotWithShape="0">
                <a:srgbClr val="333333">
                  <a:alpha val="65000"/>
                </a:srgbClr>
              </a:outerShdw>
            </a:effectLst>
          </p:spPr>
        </p:pic>
        <p:sp>
          <p:nvSpPr>
            <p:cNvPr id="140296" name="Rectangle 6"/>
            <p:cNvSpPr>
              <a:spLocks noChangeArrowheads="1"/>
            </p:cNvSpPr>
            <p:nvPr/>
          </p:nvSpPr>
          <p:spPr bwMode="auto">
            <a:xfrm>
              <a:off x="5643570" y="1169243"/>
              <a:ext cx="3605213" cy="830997"/>
            </a:xfrm>
            <a:prstGeom prst="rect">
              <a:avLst/>
            </a:prstGeom>
            <a:noFill/>
            <a:ln w="9525">
              <a:noFill/>
              <a:miter lim="800000"/>
            </a:ln>
          </p:spPr>
          <p:txBody>
            <a:bodyPr wrap="square">
              <a:spAutoFit/>
            </a:bodyPr>
            <a:lstStyle/>
            <a:p>
              <a:pPr eaLnBrk="0" hangingPunct="0"/>
              <a:r>
                <a:rPr lang="en-US" altLang="zh-CN" sz="2400" dirty="0" smtClean="0">
                  <a:solidFill>
                    <a:srgbClr val="000000"/>
                  </a:solidFill>
                  <a:latin typeface="Helvetica"/>
                </a:rPr>
                <a:t>Warming-up Activities</a:t>
              </a:r>
              <a:endParaRPr lang="en-US" altLang="zh-CN" sz="2400" dirty="0" smtClean="0">
                <a:solidFill>
                  <a:srgbClr val="000000"/>
                </a:solidFill>
                <a:latin typeface="Helvetica"/>
              </a:endParaRPr>
            </a:p>
            <a:p>
              <a:pPr eaLnBrk="0" hangingPunct="0"/>
              <a:endParaRPr lang="en-US" altLang="zh-CN" sz="2400" dirty="0">
                <a:solidFill>
                  <a:srgbClr val="000000"/>
                </a:solidFill>
                <a:latin typeface="Helvetica"/>
              </a:endParaRPr>
            </a:p>
          </p:txBody>
        </p:sp>
        <p:pic>
          <p:nvPicPr>
            <p:cNvPr id="140297" name="Picture 9"/>
            <p:cNvPicPr>
              <a:picLocks noChangeAspect="1" noChangeArrowheads="1"/>
            </p:cNvPicPr>
            <p:nvPr/>
          </p:nvPicPr>
          <p:blipFill>
            <a:blip r:embed="rId3" cstate="print"/>
            <a:srcRect/>
            <a:stretch>
              <a:fillRect/>
            </a:stretch>
          </p:blipFill>
          <p:spPr bwMode="auto">
            <a:xfrm>
              <a:off x="5581650" y="2428867"/>
              <a:ext cx="3346450" cy="1035057"/>
            </a:xfrm>
            <a:prstGeom prst="rect">
              <a:avLst/>
            </a:prstGeom>
            <a:noFill/>
            <a:ln w="9525">
              <a:noFill/>
              <a:miter lim="800000"/>
              <a:headEnd/>
              <a:tailEnd/>
            </a:ln>
          </p:spPr>
        </p:pic>
        <p:sp>
          <p:nvSpPr>
            <p:cNvPr id="18" name="TextBox 17">
              <a:hlinkClick r:id="rId4" action="ppaction://hlinksldjump"/>
            </p:cNvPr>
            <p:cNvSpPr txBox="1"/>
            <p:nvPr/>
          </p:nvSpPr>
          <p:spPr>
            <a:xfrm>
              <a:off x="6559575" y="2743138"/>
              <a:ext cx="1584325" cy="430887"/>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Lead-in</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endParaRPr>
            </a:p>
          </p:txBody>
        </p:sp>
        <p:pic>
          <p:nvPicPr>
            <p:cNvPr id="140299" name="Picture 9"/>
            <p:cNvPicPr>
              <a:picLocks noChangeAspect="1" noChangeArrowheads="1"/>
            </p:cNvPicPr>
            <p:nvPr/>
          </p:nvPicPr>
          <p:blipFill>
            <a:blip r:embed="rId3" cstate="print"/>
            <a:srcRect r="5480"/>
            <a:stretch>
              <a:fillRect/>
            </a:stretch>
          </p:blipFill>
          <p:spPr bwMode="auto">
            <a:xfrm>
              <a:off x="4214810" y="3948124"/>
              <a:ext cx="4929190" cy="1052512"/>
            </a:xfrm>
            <a:prstGeom prst="rect">
              <a:avLst/>
            </a:prstGeom>
            <a:noFill/>
            <a:ln w="9525">
              <a:noFill/>
              <a:miter lim="800000"/>
              <a:headEnd/>
              <a:tailEnd/>
            </a:ln>
          </p:spPr>
        </p:pic>
        <p:sp>
          <p:nvSpPr>
            <p:cNvPr id="22" name="TextBox 21">
              <a:hlinkClick r:id="rId5" action="ppaction://hlinksldjump"/>
            </p:cNvPr>
            <p:cNvSpPr txBox="1"/>
            <p:nvPr/>
          </p:nvSpPr>
          <p:spPr>
            <a:xfrm>
              <a:off x="5229225" y="4275149"/>
              <a:ext cx="3170238" cy="430887"/>
            </a:xfrm>
            <a:prstGeom prst="rect">
              <a:avLst/>
            </a:prstGeom>
            <a:noFill/>
          </p:spPr>
          <p:txBody>
            <a:bodyPr>
              <a:spAutoFit/>
            </a:bodyPr>
            <a:lstStyle/>
            <a:p>
              <a:pPr fontAlgn="auto">
                <a:spcBef>
                  <a:spcPts val="0"/>
                </a:spcBef>
                <a:spcAft>
                  <a:spcPts val="0"/>
                </a:spcAft>
                <a:defRPr/>
              </a:pP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rPr>
                <a:t>Pre-reading Activities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a typeface="+mn-ea"/>
              </a:endParaRPr>
            </a:p>
          </p:txBody>
        </p:sp>
        <p:pic>
          <p:nvPicPr>
            <p:cNvPr id="140304" name="Picture 9"/>
            <p:cNvPicPr>
              <a:picLocks noChangeAspect="1" noChangeArrowheads="1"/>
            </p:cNvPicPr>
            <p:nvPr/>
          </p:nvPicPr>
          <p:blipFill>
            <a:blip r:embed="rId3" cstate="print"/>
            <a:srcRect/>
            <a:stretch>
              <a:fillRect/>
            </a:stretch>
          </p:blipFill>
          <p:spPr bwMode="auto">
            <a:xfrm>
              <a:off x="3714744" y="5588000"/>
              <a:ext cx="5119694" cy="1052513"/>
            </a:xfrm>
            <a:prstGeom prst="rect">
              <a:avLst/>
            </a:prstGeom>
            <a:noFill/>
            <a:ln w="9525">
              <a:noFill/>
              <a:miter lim="800000"/>
              <a:headEnd/>
              <a:tailEnd/>
            </a:ln>
          </p:spPr>
        </p:pic>
        <p:sp>
          <p:nvSpPr>
            <p:cNvPr id="2" name="TextBox 21">
              <a:hlinkClick r:id="rId6" action="ppaction://hlinksldjump"/>
            </p:cNvPr>
            <p:cNvSpPr txBox="1"/>
            <p:nvPr/>
          </p:nvSpPr>
          <p:spPr>
            <a:xfrm>
              <a:off x="4759348" y="5915817"/>
              <a:ext cx="3170238" cy="430887"/>
            </a:xfrm>
            <a:prstGeom prst="rect">
              <a:avLst/>
            </a:prstGeom>
            <a:noFill/>
          </p:spPr>
          <p:txBody>
            <a:bodyPr>
              <a:spAutoFit/>
            </a:bodyPr>
            <a:lstStyle/>
            <a:p>
              <a:pPr fontAlgn="auto">
                <a:spcBef>
                  <a:spcPts val="0"/>
                </a:spcBef>
                <a:spcAft>
                  <a:spcPts val="0"/>
                </a:spcAft>
                <a:defRPr/>
              </a:pP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Cultural Background</a:t>
              </a:r>
              <a:endPar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pic>
          <p:nvPicPr>
            <p:cNvPr id="20" name="Picture 4">
              <a:hlinkClick r:id="rId7" action="ppaction://hlinksldjump"/>
            </p:cNvPr>
            <p:cNvPicPr>
              <a:picLocks noChangeAspect="1" noChangeArrowheads="1"/>
            </p:cNvPicPr>
            <p:nvPr/>
          </p:nvPicPr>
          <p:blipFill>
            <a:blip r:embed="rId8" cstate="print"/>
            <a:srcRect/>
            <a:stretch>
              <a:fillRect/>
            </a:stretch>
          </p:blipFill>
          <p:spPr bwMode="auto">
            <a:xfrm>
              <a:off x="8399463" y="6181725"/>
              <a:ext cx="434975" cy="458788"/>
            </a:xfrm>
            <a:prstGeom prst="rect">
              <a:avLst/>
            </a:prstGeom>
            <a:noFill/>
            <a:ln w="9525">
              <a:noFill/>
              <a:miter lim="800000"/>
              <a:headEnd/>
              <a:tailEnd/>
            </a:ln>
          </p:spPr>
        </p:pic>
        <p:sp>
          <p:nvSpPr>
            <p:cNvPr id="19" name="TextBox 18"/>
            <p:cNvSpPr txBox="1"/>
            <p:nvPr/>
          </p:nvSpPr>
          <p:spPr>
            <a:xfrm>
              <a:off x="1807275" y="-37579"/>
              <a:ext cx="562224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 </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grpSp>
      <p:pic>
        <p:nvPicPr>
          <p:cNvPr id="23" name="图片 22" descr="books-w-globe.jpg"/>
          <p:cNvPicPr>
            <a:picLocks noChangeAspect="1"/>
          </p:cNvPicPr>
          <p:nvPr/>
        </p:nvPicPr>
        <p:blipFill>
          <a:blip r:embed="rId9" cstate="print"/>
          <a:stretch>
            <a:fillRect/>
          </a:stretch>
        </p:blipFill>
        <p:spPr>
          <a:xfrm>
            <a:off x="571472" y="2588827"/>
            <a:ext cx="3643338" cy="284043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457200" y="347980"/>
            <a:ext cx="2713990" cy="1164590"/>
          </a:xfrm>
          <a:prstGeom prst="rect">
            <a:avLst/>
          </a:prstGeom>
          <a:noFill/>
        </p:spPr>
      </p:pic>
      <p:sp>
        <p:nvSpPr>
          <p:cNvPr id="4" name="文本框 3"/>
          <p:cNvSpPr txBox="1"/>
          <p:nvPr/>
        </p:nvSpPr>
        <p:spPr>
          <a:xfrm>
            <a:off x="457200" y="1704975"/>
            <a:ext cx="8443595" cy="3415030"/>
          </a:xfrm>
          <a:prstGeom prst="rect">
            <a:avLst/>
          </a:prstGeom>
          <a:noFill/>
        </p:spPr>
        <p:txBody>
          <a:bodyPr wrap="square" rtlCol="0">
            <a:spAutoFit/>
          </a:bodyPr>
          <a:p>
            <a:r>
              <a:rPr lang="en-US" altLang="zh-CN" sz="2400"/>
              <a:t>cement 1. n.</a:t>
            </a:r>
            <a:r>
              <a:rPr lang="zh-CN" altLang="en-US" sz="2400"/>
              <a:t>水泥；</a:t>
            </a:r>
            <a:endParaRPr lang="zh-CN" altLang="en-US" sz="2400"/>
          </a:p>
          <a:p>
            <a:r>
              <a:rPr lang="en-US" altLang="zh-CN" sz="2400"/>
              <a:t>ex. A puppy stepped in the fresh </a:t>
            </a:r>
            <a:r>
              <a:rPr lang="en-US" altLang="zh-CN" sz="2400">
                <a:solidFill>
                  <a:srgbClr val="FF0000"/>
                </a:solidFill>
              </a:rPr>
              <a:t>cement</a:t>
            </a:r>
            <a:r>
              <a:rPr lang="en-US" altLang="zh-CN" sz="2400"/>
              <a:t>.</a:t>
            </a:r>
            <a:endParaRPr lang="en-US" altLang="zh-CN" sz="2400"/>
          </a:p>
          <a:p>
            <a:r>
              <a:rPr lang="en-US" altLang="zh-CN" sz="2400"/>
              <a:t>一只小狗踩在刚抹好的水泥面上。</a:t>
            </a:r>
            <a:endParaRPr lang="en-US" altLang="zh-CN" sz="2400"/>
          </a:p>
          <a:p>
            <a:endParaRPr lang="en-US" altLang="zh-CN" sz="2400"/>
          </a:p>
          <a:p>
            <a:r>
              <a:rPr lang="en-US" altLang="zh-CN" sz="2400"/>
              <a:t>2. vt. </a:t>
            </a:r>
            <a:r>
              <a:rPr lang="zh-CN" altLang="en-US" sz="2400"/>
              <a:t>在</a:t>
            </a:r>
            <a:r>
              <a:rPr lang="en-US" altLang="zh-CN" sz="2400"/>
              <a:t>...</a:t>
            </a:r>
            <a:r>
              <a:rPr lang="zh-CN" altLang="en-US" sz="2400"/>
              <a:t>上抹水泥；加强，巩固（关系、看法等）</a:t>
            </a:r>
            <a:endParaRPr lang="zh-CN" altLang="en-US" sz="2400"/>
          </a:p>
          <a:p>
            <a:r>
              <a:rPr lang="en-US" altLang="zh-CN" sz="2400"/>
              <a:t>ex. Our leaders want to </a:t>
            </a:r>
            <a:r>
              <a:rPr lang="en-US" altLang="zh-CN" sz="2400">
                <a:solidFill>
                  <a:srgbClr val="FF0000"/>
                </a:solidFill>
              </a:rPr>
              <a:t>cement </a:t>
            </a:r>
            <a:r>
              <a:rPr lang="en-US" altLang="zh-CN" sz="2400"/>
              <a:t>a good working relationship between the government and labor unions</a:t>
            </a:r>
            <a:r>
              <a:rPr lang="zh-CN" altLang="en-US" sz="2400"/>
              <a:t>（工会）</a:t>
            </a:r>
            <a:r>
              <a:rPr lang="en-US" altLang="zh-CN" sz="2400"/>
              <a:t>.</a:t>
            </a:r>
            <a:endParaRPr lang="en-US" altLang="zh-CN" sz="2400"/>
          </a:p>
          <a:p>
            <a:r>
              <a:rPr lang="zh-CN" altLang="en-US" sz="2400"/>
              <a:t>我们的领导想加强政府和工会之间良好的工作关系。</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457200" y="274955"/>
            <a:ext cx="2713990" cy="1164590"/>
          </a:xfrm>
          <a:prstGeom prst="rect">
            <a:avLst/>
          </a:prstGeom>
          <a:noFill/>
        </p:spPr>
      </p:pic>
      <p:sp>
        <p:nvSpPr>
          <p:cNvPr id="4" name="文本框 3"/>
          <p:cNvSpPr txBox="1"/>
          <p:nvPr/>
        </p:nvSpPr>
        <p:spPr>
          <a:xfrm>
            <a:off x="622300" y="1857375"/>
            <a:ext cx="7203440" cy="3415030"/>
          </a:xfrm>
          <a:prstGeom prst="rect">
            <a:avLst/>
          </a:prstGeom>
          <a:noFill/>
        </p:spPr>
        <p:txBody>
          <a:bodyPr wrap="square" rtlCol="0">
            <a:spAutoFit/>
          </a:bodyPr>
          <a:p>
            <a:r>
              <a:rPr lang="en-US" altLang="zh-CN" sz="2400"/>
              <a:t>derive 1.vt. (</a:t>
            </a:r>
            <a:r>
              <a:rPr lang="zh-CN" altLang="en-US" sz="2400"/>
              <a:t>从某物中）得到，获得</a:t>
            </a:r>
            <a:endParaRPr lang="zh-CN" altLang="en-US" sz="2400"/>
          </a:p>
          <a:p>
            <a:r>
              <a:rPr lang="en-US" altLang="zh-CN" sz="2400">
                <a:solidFill>
                  <a:srgbClr val="FF0000"/>
                </a:solidFill>
              </a:rPr>
              <a:t>derive sth. from ...</a:t>
            </a:r>
            <a:endParaRPr lang="zh-CN" altLang="en-US" sz="2400">
              <a:solidFill>
                <a:srgbClr val="FF0000"/>
              </a:solidFill>
            </a:endParaRPr>
          </a:p>
          <a:p>
            <a:r>
              <a:rPr lang="en-US" altLang="zh-CN" sz="2400"/>
              <a:t>ex. Medically, we will </a:t>
            </a:r>
            <a:r>
              <a:rPr lang="en-US" altLang="zh-CN" sz="2400">
                <a:solidFill>
                  <a:srgbClr val="FF0000"/>
                </a:solidFill>
              </a:rPr>
              <a:t>derive</a:t>
            </a:r>
            <a:r>
              <a:rPr lang="en-US" altLang="zh-CN" sz="2400"/>
              <a:t> great benefit from this new technique.</a:t>
            </a:r>
            <a:endParaRPr lang="en-US" altLang="zh-CN" sz="2400"/>
          </a:p>
          <a:p>
            <a:r>
              <a:rPr lang="zh-CN" altLang="en-US" sz="2400"/>
              <a:t>从医学的角度来讲，我们将从这一新技术中受益匪浅。</a:t>
            </a:r>
            <a:endParaRPr lang="zh-CN" altLang="en-US" sz="2400"/>
          </a:p>
          <a:p>
            <a:r>
              <a:rPr lang="en-US" altLang="zh-CN" sz="2400"/>
              <a:t>2. vt.</a:t>
            </a:r>
            <a:r>
              <a:rPr lang="zh-CN" altLang="en-US" sz="2400"/>
              <a:t>源自；源于</a:t>
            </a:r>
            <a:endParaRPr lang="zh-CN" altLang="en-US" sz="2400"/>
          </a:p>
          <a:p>
            <a:r>
              <a:rPr lang="en-US" altLang="zh-CN" sz="2400"/>
              <a:t>ex. Many words in the English language are</a:t>
            </a:r>
            <a:r>
              <a:rPr lang="en-US" altLang="zh-CN" sz="2400">
                <a:solidFill>
                  <a:srgbClr val="FF0000"/>
                </a:solidFill>
              </a:rPr>
              <a:t> derived</a:t>
            </a:r>
            <a:r>
              <a:rPr lang="en-US" altLang="zh-CN" sz="2400"/>
              <a:t> from Latin.</a:t>
            </a:r>
            <a:endParaRPr lang="en-US" altLang="zh-CN" sz="2400"/>
          </a:p>
          <a:p>
            <a:r>
              <a:rPr lang="zh-CN" altLang="en-US" sz="2400"/>
              <a:t>英语中的很多词来源于拉丁文。</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82880" y="253365"/>
            <a:ext cx="2888615" cy="1164590"/>
          </a:xfrm>
          <a:prstGeom prst="rect">
            <a:avLst/>
          </a:prstGeom>
          <a:noFill/>
        </p:spPr>
      </p:pic>
      <p:sp>
        <p:nvSpPr>
          <p:cNvPr id="4" name="文本框 3"/>
          <p:cNvSpPr txBox="1"/>
          <p:nvPr/>
        </p:nvSpPr>
        <p:spPr>
          <a:xfrm>
            <a:off x="625475" y="1880235"/>
            <a:ext cx="6682740" cy="3046095"/>
          </a:xfrm>
          <a:prstGeom prst="rect">
            <a:avLst/>
          </a:prstGeom>
          <a:noFill/>
        </p:spPr>
        <p:txBody>
          <a:bodyPr wrap="square" rtlCol="0">
            <a:spAutoFit/>
          </a:bodyPr>
          <a:p>
            <a:r>
              <a:rPr lang="en-US" altLang="zh-CN" sz="2400"/>
              <a:t>nourish vt.滋养，施肥于； 抚养，教养</a:t>
            </a:r>
            <a:endParaRPr lang="en-US" altLang="zh-CN" sz="2400"/>
          </a:p>
          <a:p>
            <a:r>
              <a:rPr lang="en-US" altLang="zh-CN" sz="2400"/>
              <a:t>ex. The cream contains vitamin A to </a:t>
            </a:r>
            <a:r>
              <a:rPr lang="en-US" altLang="zh-CN" sz="2400">
                <a:solidFill>
                  <a:srgbClr val="FF0000"/>
                </a:solidFill>
              </a:rPr>
              <a:t>nourish</a:t>
            </a:r>
            <a:r>
              <a:rPr lang="en-US" altLang="zh-CN" sz="2400"/>
              <a:t> the skin.</a:t>
            </a:r>
            <a:endParaRPr lang="en-US" altLang="zh-CN" sz="2400"/>
          </a:p>
          <a:p>
            <a:r>
              <a:rPr lang="zh-CN" altLang="en-US" sz="2400"/>
              <a:t>这种护肤霜含滋养皮肤的维生素</a:t>
            </a:r>
            <a:r>
              <a:rPr lang="en-US" altLang="zh-CN" sz="2400"/>
              <a:t>A</a:t>
            </a:r>
            <a:r>
              <a:rPr lang="zh-CN" altLang="en-US" sz="2400"/>
              <a:t>。</a:t>
            </a:r>
            <a:endParaRPr lang="zh-CN" altLang="en-US" sz="2400"/>
          </a:p>
          <a:p>
            <a:endParaRPr lang="zh-CN" altLang="en-US" sz="2400"/>
          </a:p>
          <a:p>
            <a:r>
              <a:rPr lang="en-US" altLang="zh-CN" sz="2400"/>
              <a:t>nutrition n.营养，滋养； 营养品； 营养学； 食物</a:t>
            </a:r>
            <a:endParaRPr lang="en-US" altLang="zh-CN" sz="2400"/>
          </a:p>
          <a:p>
            <a:r>
              <a:rPr lang="en-US" altLang="zh-CN" sz="2400"/>
              <a:t>ex. The </a:t>
            </a:r>
            <a:r>
              <a:rPr lang="en-US" altLang="zh-CN" sz="2400">
                <a:solidFill>
                  <a:srgbClr val="FF0000"/>
                </a:solidFill>
              </a:rPr>
              <a:t>nutrition</a:t>
            </a:r>
            <a:r>
              <a:rPr lang="en-US" altLang="zh-CN" sz="2400"/>
              <a:t> plays a role in the prevention of nearsightedness. </a:t>
            </a:r>
            <a:endParaRPr lang="en-US" altLang="zh-CN" sz="2400"/>
          </a:p>
          <a:p>
            <a:r>
              <a:rPr lang="en-US" altLang="zh-CN" sz="2400"/>
              <a:t>这种营养剂对预防近视有一定作用.</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76860" y="172720"/>
            <a:ext cx="2118360" cy="1164590"/>
          </a:xfrm>
          <a:prstGeom prst="rect">
            <a:avLst/>
          </a:prstGeom>
          <a:noFill/>
        </p:spPr>
      </p:pic>
      <p:sp>
        <p:nvSpPr>
          <p:cNvPr id="4" name="文本框 3"/>
          <p:cNvSpPr txBox="1"/>
          <p:nvPr/>
        </p:nvSpPr>
        <p:spPr>
          <a:xfrm>
            <a:off x="532130" y="1891665"/>
            <a:ext cx="7352030" cy="3415030"/>
          </a:xfrm>
          <a:prstGeom prst="rect">
            <a:avLst/>
          </a:prstGeom>
          <a:noFill/>
        </p:spPr>
        <p:txBody>
          <a:bodyPr wrap="square" rtlCol="0">
            <a:spAutoFit/>
          </a:bodyPr>
          <a:p>
            <a:r>
              <a:rPr lang="en-US" altLang="zh-CN" sz="2400"/>
              <a:t>explicit adj. </a:t>
            </a:r>
            <a:r>
              <a:rPr lang="zh-CN" altLang="en-US" sz="2400"/>
              <a:t>清楚明确的；直截了当的</a:t>
            </a:r>
            <a:endParaRPr lang="zh-CN" altLang="en-US" sz="2400"/>
          </a:p>
          <a:p>
            <a:r>
              <a:rPr lang="en-US" altLang="zh-CN" sz="2400"/>
              <a:t>ex. When you write instructions, you've got to be direct and </a:t>
            </a:r>
            <a:r>
              <a:rPr lang="en-US" altLang="zh-CN" sz="2400">
                <a:solidFill>
                  <a:srgbClr val="FF0000"/>
                </a:solidFill>
              </a:rPr>
              <a:t>explicit</a:t>
            </a:r>
            <a:r>
              <a:rPr lang="en-US" altLang="zh-CN" sz="2400"/>
              <a:t> to make everything rightly understood.</a:t>
            </a:r>
            <a:endParaRPr lang="en-US" altLang="zh-CN" sz="2400"/>
          </a:p>
          <a:p>
            <a:r>
              <a:rPr lang="zh-CN" altLang="en-US" sz="2400"/>
              <a:t>写说明书时必须清楚明确，一目了然。</a:t>
            </a:r>
            <a:endParaRPr lang="zh-CN" altLang="en-US" sz="2400"/>
          </a:p>
          <a:p>
            <a:endParaRPr lang="zh-CN" altLang="en-US" sz="2400"/>
          </a:p>
          <a:p>
            <a:r>
              <a:rPr lang="en-US" altLang="zh-CN" sz="2400"/>
              <a:t>implicit adj.</a:t>
            </a:r>
            <a:r>
              <a:rPr lang="zh-CN" altLang="en-US" sz="2400"/>
              <a:t>不言明的；含蓄的</a:t>
            </a:r>
            <a:endParaRPr lang="zh-CN" altLang="en-US" sz="2400"/>
          </a:p>
          <a:p>
            <a:r>
              <a:rPr lang="en-US" altLang="zh-CN" sz="2400"/>
              <a:t>ex. This is seen as an</a:t>
            </a:r>
            <a:r>
              <a:rPr lang="en-US" altLang="zh-CN" sz="2400">
                <a:solidFill>
                  <a:srgbClr val="FF0000"/>
                </a:solidFill>
              </a:rPr>
              <a:t> implicit </a:t>
            </a:r>
            <a:r>
              <a:rPr lang="en-US" altLang="zh-CN" sz="2400"/>
              <a:t>warning not to continue with military action.</a:t>
            </a:r>
            <a:endParaRPr lang="en-US" altLang="zh-CN" sz="2400"/>
          </a:p>
          <a:p>
            <a:r>
              <a:rPr lang="en-US" altLang="zh-CN" sz="2400"/>
              <a:t>这被视为一个停止军事行动的含蓄警告。</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457200" y="-14605"/>
            <a:ext cx="2971165" cy="1164590"/>
          </a:xfrm>
          <a:prstGeom prst="rect">
            <a:avLst/>
          </a:prstGeom>
          <a:noFill/>
        </p:spPr>
      </p:pic>
      <p:sp>
        <p:nvSpPr>
          <p:cNvPr id="4" name="文本框 3"/>
          <p:cNvSpPr txBox="1"/>
          <p:nvPr/>
        </p:nvSpPr>
        <p:spPr>
          <a:xfrm>
            <a:off x="648970" y="1725295"/>
            <a:ext cx="7451090" cy="3415030"/>
          </a:xfrm>
          <a:prstGeom prst="rect">
            <a:avLst/>
          </a:prstGeom>
          <a:noFill/>
        </p:spPr>
        <p:txBody>
          <a:bodyPr wrap="square" rtlCol="0">
            <a:spAutoFit/>
          </a:bodyPr>
          <a:p>
            <a:r>
              <a:rPr lang="en-US" altLang="zh-CN" sz="2400"/>
              <a:t>echo 1. vt.</a:t>
            </a:r>
            <a:r>
              <a:rPr lang="zh-CN" altLang="en-US" sz="2400"/>
              <a:t>附和（别人的观点）</a:t>
            </a:r>
            <a:endParaRPr lang="zh-CN" altLang="en-US" sz="2400"/>
          </a:p>
          <a:p>
            <a:r>
              <a:rPr lang="en-US" altLang="zh-CN" sz="2400"/>
              <a:t>ex. Lily and Lucy are twins, and their views often </a:t>
            </a:r>
            <a:r>
              <a:rPr lang="en-US" altLang="zh-CN" sz="2400">
                <a:solidFill>
                  <a:srgbClr val="FF0000"/>
                </a:solidFill>
              </a:rPr>
              <a:t>echo </a:t>
            </a:r>
            <a:r>
              <a:rPr lang="en-US" altLang="zh-CN" sz="2400"/>
              <a:t>each other.</a:t>
            </a:r>
            <a:endParaRPr lang="en-US" altLang="zh-CN" sz="2400"/>
          </a:p>
          <a:p>
            <a:r>
              <a:rPr lang="zh-CN" altLang="en-US" sz="2400"/>
              <a:t>莉莉和露西是一对双胞胎，她们的意见经常互相呼应。</a:t>
            </a:r>
            <a:endParaRPr lang="zh-CN" altLang="en-US" sz="2400"/>
          </a:p>
          <a:p>
            <a:r>
              <a:rPr lang="en-US" altLang="zh-CN" sz="2400"/>
              <a:t>2. vi. (</a:t>
            </a:r>
            <a:r>
              <a:rPr lang="zh-CN" altLang="en-US" sz="2400"/>
              <a:t>声音）回响；发出回声</a:t>
            </a:r>
            <a:endParaRPr lang="zh-CN" altLang="en-US" sz="2400"/>
          </a:p>
          <a:p>
            <a:r>
              <a:rPr lang="en-US" altLang="zh-CN" sz="2400"/>
              <a:t>ex. The sound of an engine </a:t>
            </a:r>
            <a:r>
              <a:rPr lang="en-US" altLang="zh-CN" sz="2400">
                <a:solidFill>
                  <a:srgbClr val="FF0000"/>
                </a:solidFill>
              </a:rPr>
              <a:t>echoed</a:t>
            </a:r>
            <a:r>
              <a:rPr lang="en-US" altLang="zh-CN" sz="2400"/>
              <a:t> back from the thick forest.</a:t>
            </a:r>
            <a:endParaRPr lang="en-US" altLang="zh-CN" sz="2400"/>
          </a:p>
          <a:p>
            <a:r>
              <a:rPr lang="zh-CN" altLang="en-US" sz="2400"/>
              <a:t>从茂密的森林里传来引擎的回声。</a:t>
            </a:r>
            <a:endParaRPr lang="zh-CN" altLang="en-US" sz="2400"/>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322580" y="359410"/>
            <a:ext cx="3263265" cy="1164590"/>
          </a:xfrm>
          <a:prstGeom prst="rect">
            <a:avLst/>
          </a:prstGeom>
          <a:noFill/>
        </p:spPr>
      </p:pic>
      <p:sp>
        <p:nvSpPr>
          <p:cNvPr id="4" name="文本框 3"/>
          <p:cNvSpPr txBox="1"/>
          <p:nvPr/>
        </p:nvSpPr>
        <p:spPr>
          <a:xfrm>
            <a:off x="322580" y="1657985"/>
            <a:ext cx="8020050" cy="4892675"/>
          </a:xfrm>
          <a:prstGeom prst="rect">
            <a:avLst/>
          </a:prstGeom>
          <a:noFill/>
        </p:spPr>
        <p:txBody>
          <a:bodyPr wrap="square" rtlCol="0">
            <a:spAutoFit/>
          </a:bodyPr>
          <a:p>
            <a:r>
              <a:rPr lang="en-US" altLang="zh-CN" sz="2400"/>
              <a:t>stock 1. n.</a:t>
            </a:r>
            <a:r>
              <a:rPr lang="zh-CN" altLang="en-US" sz="2400"/>
              <a:t>储备；储备物</a:t>
            </a:r>
            <a:endParaRPr lang="zh-CN" altLang="en-US" sz="2400"/>
          </a:p>
          <a:p>
            <a:r>
              <a:rPr lang="en-US" altLang="zh-CN" sz="2400"/>
              <a:t>ex. He keeps a </a:t>
            </a:r>
            <a:r>
              <a:rPr lang="en-US" altLang="zh-CN" sz="2400">
                <a:solidFill>
                  <a:srgbClr val="FF0000"/>
                </a:solidFill>
              </a:rPr>
              <a:t>stock</a:t>
            </a:r>
            <a:r>
              <a:rPr lang="en-US" altLang="zh-CN" sz="2400"/>
              <a:t> of medicines in the cupboard.</a:t>
            </a:r>
            <a:endParaRPr lang="en-US" altLang="zh-CN" sz="2400"/>
          </a:p>
          <a:p>
            <a:r>
              <a:rPr lang="zh-CN" altLang="en-US" sz="2400"/>
              <a:t>他在柜子里存了一些药品。</a:t>
            </a:r>
            <a:endParaRPr lang="zh-CN" altLang="en-US" sz="2400"/>
          </a:p>
          <a:p>
            <a:endParaRPr lang="zh-CN" altLang="en-US" sz="2400"/>
          </a:p>
          <a:p>
            <a:r>
              <a:rPr lang="en-US" altLang="zh-CN" sz="2400"/>
              <a:t>2.n.</a:t>
            </a:r>
            <a:r>
              <a:rPr lang="zh-CN" altLang="en-US" sz="2400"/>
              <a:t>股份</a:t>
            </a:r>
            <a:endParaRPr lang="zh-CN" altLang="en-US" sz="2400"/>
          </a:p>
          <a:p>
            <a:r>
              <a:rPr lang="en-US" altLang="zh-CN" sz="2400"/>
              <a:t>ex. They own 20% of the company's </a:t>
            </a:r>
            <a:r>
              <a:rPr lang="en-US" altLang="zh-CN" sz="2400">
                <a:solidFill>
                  <a:srgbClr val="FF0000"/>
                </a:solidFill>
              </a:rPr>
              <a:t>stock</a:t>
            </a:r>
            <a:r>
              <a:rPr lang="en-US" altLang="zh-CN" sz="2400"/>
              <a:t>.</a:t>
            </a:r>
            <a:endParaRPr lang="en-US" altLang="zh-CN" sz="2400"/>
          </a:p>
          <a:p>
            <a:r>
              <a:rPr lang="zh-CN" altLang="en-US" sz="2400"/>
              <a:t>他们拥有该公司</a:t>
            </a:r>
            <a:r>
              <a:rPr lang="en-US" altLang="zh-CN" sz="2400"/>
              <a:t>20%</a:t>
            </a:r>
            <a:r>
              <a:rPr lang="zh-CN" altLang="en-US" sz="2400"/>
              <a:t>的股份。</a:t>
            </a:r>
            <a:endParaRPr lang="zh-CN" altLang="en-US" sz="2400"/>
          </a:p>
          <a:p>
            <a:endParaRPr lang="zh-CN" altLang="en-US" sz="2400"/>
          </a:p>
          <a:p>
            <a:r>
              <a:rPr lang="en-US" altLang="zh-CN" sz="2400"/>
              <a:t>3. take stock of sth </a:t>
            </a:r>
            <a:r>
              <a:rPr lang="zh-CN" altLang="en-US" sz="2400"/>
              <a:t>（对形势）作出估计（判断）</a:t>
            </a:r>
            <a:endParaRPr lang="zh-CN" altLang="en-US" sz="2400"/>
          </a:p>
          <a:p>
            <a:r>
              <a:rPr lang="en-US" altLang="zh-CN" sz="2400"/>
              <a:t>ex. We had to </a:t>
            </a:r>
            <a:r>
              <a:rPr lang="en-US" altLang="zh-CN" sz="2400">
                <a:solidFill>
                  <a:srgbClr val="FF0000"/>
                </a:solidFill>
              </a:rPr>
              <a:t>take stock of</a:t>
            </a:r>
            <a:r>
              <a:rPr lang="en-US" altLang="zh-CN" sz="2400"/>
              <a:t> our position before we could decide what to do next.</a:t>
            </a:r>
            <a:endParaRPr lang="en-US" altLang="zh-CN" sz="2400"/>
          </a:p>
          <a:p>
            <a:r>
              <a:rPr lang="zh-CN" altLang="en-US" sz="2400"/>
              <a:t>我们在决定下一步做什么之前，必须对我们的处境作出判断。</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99720" y="371475"/>
            <a:ext cx="3087370" cy="1164590"/>
          </a:xfrm>
          <a:prstGeom prst="rect">
            <a:avLst/>
          </a:prstGeom>
          <a:noFill/>
        </p:spPr>
      </p:pic>
      <p:sp>
        <p:nvSpPr>
          <p:cNvPr id="4" name="文本框 3"/>
          <p:cNvSpPr txBox="1"/>
          <p:nvPr/>
        </p:nvSpPr>
        <p:spPr>
          <a:xfrm>
            <a:off x="695325" y="1950085"/>
            <a:ext cx="7260590" cy="2676525"/>
          </a:xfrm>
          <a:prstGeom prst="rect">
            <a:avLst/>
          </a:prstGeom>
          <a:noFill/>
        </p:spPr>
        <p:txBody>
          <a:bodyPr wrap="square" rtlCol="0">
            <a:spAutoFit/>
          </a:bodyPr>
          <a:p>
            <a:r>
              <a:rPr lang="en-US" altLang="zh-CN" sz="2400"/>
              <a:t>scatter vi. </a:t>
            </a:r>
            <a:r>
              <a:rPr lang="zh-CN" altLang="en-US" sz="2400"/>
              <a:t>撒；分散；散布</a:t>
            </a:r>
            <a:endParaRPr lang="zh-CN" altLang="en-US" sz="2400"/>
          </a:p>
          <a:p>
            <a:r>
              <a:rPr lang="en-US" altLang="zh-CN" sz="2400"/>
              <a:t>ex. The flowers fell and </a:t>
            </a:r>
            <a:r>
              <a:rPr lang="en-US" altLang="zh-CN" sz="2400">
                <a:solidFill>
                  <a:srgbClr val="FF0000"/>
                </a:solidFill>
              </a:rPr>
              <a:t>scattered</a:t>
            </a:r>
            <a:r>
              <a:rPr lang="en-US" altLang="zh-CN" sz="2400"/>
              <a:t> on the ground.</a:t>
            </a:r>
            <a:endParaRPr lang="en-US" altLang="zh-CN" sz="2400"/>
          </a:p>
          <a:p>
            <a:r>
              <a:rPr lang="zh-CN" altLang="en-US" sz="2400"/>
              <a:t>这些花掉下来，撒了一地。</a:t>
            </a:r>
            <a:endParaRPr lang="zh-CN" altLang="en-US" sz="2400"/>
          </a:p>
          <a:p>
            <a:endParaRPr lang="en-US" altLang="zh-CN" sz="2400"/>
          </a:p>
          <a:p>
            <a:r>
              <a:rPr lang="en-US" altLang="zh-CN" sz="2400"/>
              <a:t>scattered adj.</a:t>
            </a:r>
            <a:r>
              <a:rPr lang="zh-CN" altLang="en-US" sz="2400"/>
              <a:t>散布的；分散的</a:t>
            </a:r>
            <a:endParaRPr lang="zh-CN" altLang="en-US" sz="2400"/>
          </a:p>
          <a:p>
            <a:r>
              <a:rPr lang="en-US" altLang="zh-CN" sz="2400"/>
              <a:t>ex. The sky is fascinating with </a:t>
            </a:r>
            <a:r>
              <a:rPr lang="en-US" altLang="zh-CN" sz="2400">
                <a:solidFill>
                  <a:srgbClr val="FF0000"/>
                </a:solidFill>
              </a:rPr>
              <a:t>scattered</a:t>
            </a:r>
            <a:r>
              <a:rPr lang="en-US" altLang="zh-CN" sz="2400"/>
              <a:t> stars.</a:t>
            </a:r>
            <a:endParaRPr lang="en-US" altLang="zh-CN" sz="2400"/>
          </a:p>
          <a:p>
            <a:r>
              <a:rPr lang="zh-CN" altLang="en-US" sz="2400"/>
              <a:t>天空中繁星点点，令人惊异！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229235" y="370840"/>
            <a:ext cx="3484245" cy="1164590"/>
          </a:xfrm>
          <a:prstGeom prst="rect">
            <a:avLst/>
          </a:prstGeom>
          <a:noFill/>
        </p:spPr>
      </p:pic>
      <p:sp>
        <p:nvSpPr>
          <p:cNvPr id="4" name="文本框 3"/>
          <p:cNvSpPr txBox="1"/>
          <p:nvPr/>
        </p:nvSpPr>
        <p:spPr>
          <a:xfrm>
            <a:off x="457200" y="1740535"/>
            <a:ext cx="8058785" cy="3046095"/>
          </a:xfrm>
          <a:prstGeom prst="rect">
            <a:avLst/>
          </a:prstGeom>
          <a:noFill/>
        </p:spPr>
        <p:txBody>
          <a:bodyPr wrap="square" rtlCol="0">
            <a:spAutoFit/>
          </a:bodyPr>
          <a:p>
            <a:r>
              <a:rPr lang="en-US" altLang="zh-CN" sz="2400"/>
              <a:t>ingredient 1. n.</a:t>
            </a:r>
            <a:r>
              <a:rPr lang="zh-CN" altLang="en-US" sz="2400"/>
              <a:t>（完成某事的）要素，因素</a:t>
            </a:r>
            <a:endParaRPr lang="zh-CN" altLang="en-US" sz="2400"/>
          </a:p>
          <a:p>
            <a:r>
              <a:rPr lang="en-US" altLang="zh-CN" sz="2400"/>
              <a:t>ex. Investment in new product development is an essential </a:t>
            </a:r>
            <a:r>
              <a:rPr lang="en-US" altLang="zh-CN" sz="2400">
                <a:solidFill>
                  <a:srgbClr val="FF0000"/>
                </a:solidFill>
              </a:rPr>
              <a:t>ingredient </a:t>
            </a:r>
            <a:r>
              <a:rPr lang="en-US" altLang="zh-CN" sz="2400"/>
              <a:t>of corporate success.</a:t>
            </a:r>
            <a:endParaRPr lang="en-US" altLang="zh-CN" sz="2400"/>
          </a:p>
          <a:p>
            <a:r>
              <a:rPr lang="zh-CN" altLang="en-US" sz="2400"/>
              <a:t>注入资金进行新产品的开发是公司成功的重要因素。</a:t>
            </a:r>
            <a:endParaRPr lang="zh-CN" altLang="en-US" sz="2400"/>
          </a:p>
          <a:p>
            <a:r>
              <a:rPr lang="en-US" altLang="zh-CN" sz="2400"/>
              <a:t>2. (</a:t>
            </a:r>
            <a:r>
              <a:rPr lang="zh-CN" altLang="en-US" sz="2400"/>
              <a:t>烹调用的）成分，原料</a:t>
            </a:r>
            <a:endParaRPr lang="zh-CN" altLang="en-US" sz="2400"/>
          </a:p>
          <a:p>
            <a:r>
              <a:rPr lang="en-US" altLang="zh-CN" sz="2400"/>
              <a:t>ex. The food is home-cooked and only fresh</a:t>
            </a:r>
            <a:r>
              <a:rPr lang="en-US" altLang="zh-CN" sz="2400">
                <a:solidFill>
                  <a:srgbClr val="FF0000"/>
                </a:solidFill>
              </a:rPr>
              <a:t> ingredients </a:t>
            </a:r>
            <a:r>
              <a:rPr lang="en-US" altLang="zh-CN" sz="2400"/>
              <a:t>were used.</a:t>
            </a:r>
            <a:endParaRPr lang="en-US" altLang="zh-CN" sz="2400"/>
          </a:p>
          <a:p>
            <a:r>
              <a:rPr lang="zh-CN" altLang="en-US" sz="2400"/>
              <a:t>食物是自制的，只使用了新鲜的食材。</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182880" y="274955"/>
            <a:ext cx="2982595" cy="1164590"/>
          </a:xfrm>
          <a:prstGeom prst="rect">
            <a:avLst/>
          </a:prstGeom>
          <a:noFill/>
        </p:spPr>
      </p:pic>
      <p:sp>
        <p:nvSpPr>
          <p:cNvPr id="4" name="文本框 3"/>
          <p:cNvSpPr txBox="1"/>
          <p:nvPr/>
        </p:nvSpPr>
        <p:spPr>
          <a:xfrm>
            <a:off x="636905" y="1564640"/>
            <a:ext cx="8049895" cy="4523105"/>
          </a:xfrm>
          <a:prstGeom prst="rect">
            <a:avLst/>
          </a:prstGeom>
          <a:noFill/>
        </p:spPr>
        <p:txBody>
          <a:bodyPr wrap="square" rtlCol="0">
            <a:spAutoFit/>
          </a:bodyPr>
          <a:p>
            <a:r>
              <a:rPr lang="en-US" altLang="zh-CN" sz="2400"/>
              <a:t>hinder vt.</a:t>
            </a:r>
            <a:r>
              <a:rPr lang="zh-CN" altLang="en-US" sz="2400"/>
              <a:t>阻止；妨碍；阻止</a:t>
            </a:r>
            <a:endParaRPr lang="zh-CN" altLang="en-US" sz="2400"/>
          </a:p>
          <a:p>
            <a:r>
              <a:rPr lang="en-US" altLang="zh-CN" sz="2400"/>
              <a:t>ex. People are very frustrated that these new policies will </a:t>
            </a:r>
            <a:r>
              <a:rPr lang="en-US" altLang="zh-CN" sz="2400">
                <a:solidFill>
                  <a:srgbClr val="FF0000"/>
                </a:solidFill>
              </a:rPr>
              <a:t>hinder</a:t>
            </a:r>
            <a:r>
              <a:rPr lang="en-US" altLang="zh-CN" sz="2400"/>
              <a:t> rather than help families.</a:t>
            </a:r>
            <a:endParaRPr lang="en-US" altLang="zh-CN" sz="2400"/>
          </a:p>
          <a:p>
            <a:r>
              <a:rPr lang="zh-CN" altLang="en-US" sz="2400"/>
              <a:t>人们感到十分沮丧，这些新政策将阻碍而不是帮助家庭。</a:t>
            </a:r>
            <a:endParaRPr lang="zh-CN" altLang="en-US" sz="2400"/>
          </a:p>
          <a:p>
            <a:endParaRPr lang="zh-CN" altLang="en-US" sz="2400"/>
          </a:p>
          <a:p>
            <a:r>
              <a:rPr lang="en-US" altLang="zh-CN" sz="2400"/>
              <a:t>hinder vs. prevent</a:t>
            </a:r>
            <a:endParaRPr lang="en-US" altLang="zh-CN" sz="2400"/>
          </a:p>
          <a:p>
            <a:r>
              <a:rPr lang="en-US" altLang="zh-CN" sz="2400"/>
              <a:t>1. hinder</a:t>
            </a:r>
            <a:r>
              <a:rPr lang="zh-CN" altLang="en-US" sz="2400"/>
              <a:t>表示</a:t>
            </a:r>
            <a:r>
              <a:rPr lang="en-US" altLang="zh-CN" sz="2400"/>
              <a:t>“</a:t>
            </a:r>
            <a:r>
              <a:rPr lang="zh-CN" altLang="en-US" sz="2400">
                <a:solidFill>
                  <a:srgbClr val="FF0000"/>
                </a:solidFill>
              </a:rPr>
              <a:t>使</a:t>
            </a:r>
            <a:r>
              <a:rPr lang="en-US" altLang="zh-CN" sz="2400">
                <a:solidFill>
                  <a:srgbClr val="FF0000"/>
                </a:solidFill>
              </a:rPr>
              <a:t>……</a:t>
            </a:r>
            <a:r>
              <a:rPr lang="zh-CN" altLang="en-US" sz="2400">
                <a:solidFill>
                  <a:srgbClr val="FF0000"/>
                </a:solidFill>
              </a:rPr>
              <a:t>受阻，使</a:t>
            </a:r>
            <a:r>
              <a:rPr lang="en-US" altLang="zh-CN" sz="2400">
                <a:solidFill>
                  <a:srgbClr val="FF0000"/>
                </a:solidFill>
              </a:rPr>
              <a:t>……</a:t>
            </a:r>
            <a:r>
              <a:rPr lang="zh-CN" altLang="en-US" sz="2400">
                <a:solidFill>
                  <a:srgbClr val="FF0000"/>
                </a:solidFill>
              </a:rPr>
              <a:t>做起来困难</a:t>
            </a:r>
            <a:r>
              <a:rPr lang="en-US" altLang="zh-CN" sz="2400"/>
              <a:t>”</a:t>
            </a:r>
            <a:r>
              <a:rPr lang="zh-CN" altLang="en-US" sz="2400"/>
              <a:t>。</a:t>
            </a:r>
            <a:endParaRPr lang="zh-CN" altLang="en-US" sz="2400"/>
          </a:p>
          <a:p>
            <a:r>
              <a:rPr lang="en-US" altLang="zh-CN" sz="2400"/>
              <a:t>ex. His poor health </a:t>
            </a:r>
            <a:r>
              <a:rPr lang="en-US" altLang="zh-CN" sz="2400">
                <a:solidFill>
                  <a:srgbClr val="FF0000"/>
                </a:solidFill>
              </a:rPr>
              <a:t>hinder</a:t>
            </a:r>
            <a:r>
              <a:rPr lang="en-US" altLang="zh-CN" sz="2400"/>
              <a:t>ed him from going to work daily.</a:t>
            </a:r>
            <a:endParaRPr lang="en-US" altLang="zh-CN" sz="2400"/>
          </a:p>
          <a:p>
            <a:r>
              <a:rPr lang="zh-CN" altLang="en-US" sz="2400"/>
              <a:t>身体欠佳让他每天上班很困难。</a:t>
            </a:r>
            <a:endParaRPr lang="zh-CN" altLang="en-US" sz="2400"/>
          </a:p>
          <a:p>
            <a:r>
              <a:rPr lang="en-US" altLang="zh-CN" sz="2400"/>
              <a:t>2. prevent</a:t>
            </a:r>
            <a:r>
              <a:rPr lang="zh-CN" altLang="en-US" sz="2400"/>
              <a:t>表示</a:t>
            </a:r>
            <a:r>
              <a:rPr lang="en-US" altLang="zh-CN" sz="2400"/>
              <a:t>“</a:t>
            </a:r>
            <a:r>
              <a:rPr lang="zh-CN" altLang="en-US" sz="2400">
                <a:solidFill>
                  <a:srgbClr val="FF0000"/>
                </a:solidFill>
              </a:rPr>
              <a:t>使</a:t>
            </a:r>
            <a:r>
              <a:rPr lang="en-US" altLang="zh-CN" sz="2400">
                <a:solidFill>
                  <a:srgbClr val="FF0000"/>
                </a:solidFill>
              </a:rPr>
              <a:t>……</a:t>
            </a:r>
            <a:r>
              <a:rPr lang="zh-CN" altLang="en-US" sz="2400">
                <a:solidFill>
                  <a:srgbClr val="FF0000"/>
                </a:solidFill>
              </a:rPr>
              <a:t>不发生；使</a:t>
            </a:r>
            <a:r>
              <a:rPr lang="en-US" altLang="zh-CN" sz="2400">
                <a:solidFill>
                  <a:srgbClr val="FF0000"/>
                </a:solidFill>
              </a:rPr>
              <a:t>……</a:t>
            </a:r>
            <a:r>
              <a:rPr lang="zh-CN" altLang="en-US" sz="2400">
                <a:solidFill>
                  <a:srgbClr val="FF0000"/>
                </a:solidFill>
              </a:rPr>
              <a:t>不做</a:t>
            </a:r>
            <a:r>
              <a:rPr lang="en-US" altLang="zh-CN" sz="2400"/>
              <a:t>”</a:t>
            </a:r>
            <a:r>
              <a:rPr lang="zh-CN" altLang="en-US" sz="2400"/>
              <a:t>。</a:t>
            </a:r>
            <a:endParaRPr lang="zh-CN" altLang="en-US" sz="2400"/>
          </a:p>
          <a:p>
            <a:r>
              <a:rPr lang="en-US" altLang="zh-CN" sz="2400"/>
              <a:t>ex. His poor health </a:t>
            </a:r>
            <a:r>
              <a:rPr lang="en-US" altLang="zh-CN" sz="2400">
                <a:solidFill>
                  <a:srgbClr val="FF0000"/>
                </a:solidFill>
              </a:rPr>
              <a:t>prevent</a:t>
            </a:r>
            <a:r>
              <a:rPr lang="en-US" altLang="zh-CN" sz="2400"/>
              <a:t>ed him from  going to work.</a:t>
            </a:r>
            <a:endParaRPr lang="en-US" altLang="zh-CN" sz="2400"/>
          </a:p>
          <a:p>
            <a:r>
              <a:rPr lang="zh-CN" altLang="en-US" sz="2400"/>
              <a:t>他的健康不佳，令他无法外出工作。</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1" name="Picture 3" descr="H:\2015年修改\图片13.jpg"/>
          <p:cNvPicPr>
            <a:picLocks noChangeAspect="1" noChangeArrowheads="1"/>
          </p:cNvPicPr>
          <p:nvPr>
            <p:ph idx="1"/>
          </p:nvPr>
        </p:nvPicPr>
        <p:blipFill>
          <a:blip r:embed="rId1"/>
          <a:srcRect l="-323" r="48370"/>
          <a:stretch>
            <a:fillRect/>
          </a:stretch>
        </p:blipFill>
        <p:spPr bwMode="auto">
          <a:xfrm>
            <a:off x="615315" y="274955"/>
            <a:ext cx="3122930" cy="1164590"/>
          </a:xfrm>
          <a:prstGeom prst="rect">
            <a:avLst/>
          </a:prstGeom>
          <a:noFill/>
        </p:spPr>
      </p:pic>
      <p:sp>
        <p:nvSpPr>
          <p:cNvPr id="4" name="文本框 3"/>
          <p:cNvSpPr txBox="1"/>
          <p:nvPr/>
        </p:nvSpPr>
        <p:spPr>
          <a:xfrm>
            <a:off x="672465" y="1891665"/>
            <a:ext cx="7643495" cy="3784600"/>
          </a:xfrm>
          <a:prstGeom prst="rect">
            <a:avLst/>
          </a:prstGeom>
          <a:noFill/>
        </p:spPr>
        <p:txBody>
          <a:bodyPr wrap="square" rtlCol="0">
            <a:spAutoFit/>
          </a:bodyPr>
          <a:p>
            <a:r>
              <a:rPr lang="en-US" altLang="zh-CN" sz="2400"/>
              <a:t>urgent adj.</a:t>
            </a:r>
            <a:r>
              <a:rPr lang="zh-CN" altLang="en-US" sz="2400"/>
              <a:t>紧急的；急迫的；需迅速处理的</a:t>
            </a:r>
            <a:endParaRPr lang="zh-CN" altLang="en-US" sz="2400"/>
          </a:p>
          <a:p>
            <a:r>
              <a:rPr lang="en-US" altLang="zh-CN" sz="2400"/>
              <a:t>ex. An </a:t>
            </a:r>
            <a:r>
              <a:rPr lang="en-US" altLang="zh-CN" sz="2400">
                <a:solidFill>
                  <a:srgbClr val="FF0000"/>
                </a:solidFill>
              </a:rPr>
              <a:t>urgent </a:t>
            </a:r>
            <a:r>
              <a:rPr lang="en-US" altLang="zh-CN" sz="2400"/>
              <a:t>message from my family told me to come home right away.</a:t>
            </a:r>
            <a:endParaRPr lang="en-US" altLang="zh-CN" sz="2400"/>
          </a:p>
          <a:p>
            <a:r>
              <a:rPr lang="zh-CN" altLang="en-US" sz="2400"/>
              <a:t>我家人给我捎来急信，让我马上回家。</a:t>
            </a:r>
            <a:endParaRPr lang="zh-CN" altLang="en-US" sz="2400"/>
          </a:p>
          <a:p>
            <a:endParaRPr lang="zh-CN" altLang="en-US" sz="2400"/>
          </a:p>
          <a:p>
            <a:r>
              <a:rPr lang="en-US" altLang="zh-CN" sz="2400"/>
              <a:t>urgently adv.</a:t>
            </a:r>
            <a:r>
              <a:rPr lang="zh-CN" altLang="en-US" sz="2400"/>
              <a:t>紧急地；急迫地</a:t>
            </a:r>
            <a:endParaRPr lang="zh-CN" altLang="en-US" sz="2400"/>
          </a:p>
          <a:p>
            <a:r>
              <a:rPr lang="en-US" altLang="zh-CN" sz="2400"/>
              <a:t>ex.The soldiers were </a:t>
            </a:r>
            <a:r>
              <a:rPr lang="en-US" altLang="zh-CN" sz="2400">
                <a:solidFill>
                  <a:srgbClr val="FF0000"/>
                </a:solidFill>
              </a:rPr>
              <a:t>urgently</a:t>
            </a:r>
            <a:r>
              <a:rPr lang="en-US" altLang="zh-CN" sz="2400"/>
              <a:t> in need of food and medical supplies. Otherwise, they could only resist for two days.</a:t>
            </a:r>
            <a:endParaRPr lang="en-US" altLang="zh-CN" sz="2400"/>
          </a:p>
          <a:p>
            <a:r>
              <a:rPr lang="zh-CN" altLang="en-US" sz="2400"/>
              <a:t>士兵们迫切需要食物和医疗用品。否则，他们只能抵抗两天。</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8910" y="1620272"/>
            <a:ext cx="8612214" cy="4380496"/>
            <a:chOff x="388910" y="1620272"/>
            <a:chExt cx="8612214" cy="4380496"/>
          </a:xfrm>
        </p:grpSpPr>
        <p:pic>
          <p:nvPicPr>
            <p:cNvPr id="12" name="Picture 1" descr="H:\2015年修改\图片3.jpg"/>
            <p:cNvPicPr>
              <a:picLocks noChangeAspect="1" noChangeArrowheads="1"/>
            </p:cNvPicPr>
            <p:nvPr/>
          </p:nvPicPr>
          <p:blipFill>
            <a:blip r:embed="rId1"/>
            <a:srcRect/>
            <a:stretch>
              <a:fillRect/>
            </a:stretch>
          </p:blipFill>
          <p:spPr bwMode="auto">
            <a:xfrm>
              <a:off x="388910" y="2184418"/>
              <a:ext cx="8455025" cy="3816350"/>
            </a:xfrm>
            <a:prstGeom prst="rect">
              <a:avLst/>
            </a:prstGeom>
            <a:noFill/>
          </p:spPr>
        </p:pic>
        <p:sp>
          <p:nvSpPr>
            <p:cNvPr id="144401" name="TextBox 22"/>
            <p:cNvSpPr txBox="1">
              <a:spLocks noChangeArrowheads="1"/>
            </p:cNvSpPr>
            <p:nvPr/>
          </p:nvSpPr>
          <p:spPr bwMode="auto">
            <a:xfrm>
              <a:off x="928662" y="1620272"/>
              <a:ext cx="8072462" cy="830997"/>
            </a:xfrm>
            <a:prstGeom prst="rect">
              <a:avLst/>
            </a:prstGeom>
            <a:noFill/>
            <a:ln w="9525">
              <a:noFill/>
              <a:miter lim="800000"/>
            </a:ln>
          </p:spPr>
          <p:txBody>
            <a:bodyPr wrap="square">
              <a:spAutoFit/>
            </a:bodyPr>
            <a:lstStyle/>
            <a:p>
              <a:pPr marL="514350" indent="-514350" eaLnBrk="0" hangingPunct="0">
                <a:lnSpc>
                  <a:spcPts val="2800"/>
                </a:lnSpc>
              </a:pPr>
              <a:r>
                <a:rPr lang="en-US" altLang="zh-CN" sz="2400" dirty="0">
                  <a:latin typeface="Helvetica"/>
                  <a:ea typeface="Cambria Math" panose="02040503050406030204" pitchFamily="18" charset="0"/>
                  <a:cs typeface="Arial" panose="020B0604020202020204" pitchFamily="34" charset="0"/>
                </a:rPr>
                <a:t>1</a:t>
              </a:r>
              <a:r>
                <a:rPr lang="en-US" altLang="zh-CN" sz="2400" dirty="0" smtClean="0">
                  <a:latin typeface="Helvetica"/>
                  <a:ea typeface="Cambria Math" panose="02040503050406030204" pitchFamily="18" charset="0"/>
                  <a:cs typeface="Arial" panose="020B0604020202020204" pitchFamily="34" charset="0"/>
                </a:rPr>
                <a:t>. What do college students spend their money on?</a:t>
              </a:r>
              <a:endParaRPr lang="en-US" altLang="zh-CN" sz="2400" dirty="0" smtClean="0">
                <a:latin typeface="Helvetica"/>
                <a:ea typeface="Cambria Math" panose="02040503050406030204" pitchFamily="18" charset="0"/>
                <a:cs typeface="Arial" panose="020B0604020202020204" pitchFamily="34" charset="0"/>
              </a:endParaRPr>
            </a:p>
            <a:p>
              <a:pPr marL="514350" indent="-514350" eaLnBrk="0" hangingPunct="0">
                <a:lnSpc>
                  <a:spcPts val="2800"/>
                </a:lnSpc>
              </a:pPr>
              <a:endParaRPr lang="en-US" altLang="zh-CN" sz="2400" dirty="0">
                <a:latin typeface="Helvetica"/>
                <a:ea typeface="Cambria Math" panose="02040503050406030204" pitchFamily="18" charset="0"/>
                <a:cs typeface="Arial" panose="020B0604020202020204" pitchFamily="34" charset="0"/>
              </a:endParaRPr>
            </a:p>
          </p:txBody>
        </p:sp>
      </p:grpSp>
      <p:sp>
        <p:nvSpPr>
          <p:cNvPr id="11" name="TextBox 10"/>
          <p:cNvSpPr txBox="1">
            <a:spLocks noChangeArrowheads="1"/>
          </p:cNvSpPr>
          <p:nvPr/>
        </p:nvSpPr>
        <p:spPr bwMode="auto">
          <a:xfrm>
            <a:off x="928662" y="2644874"/>
            <a:ext cx="7500990" cy="3323987"/>
          </a:xfrm>
          <a:prstGeom prst="rect">
            <a:avLst/>
          </a:prstGeom>
          <a:noFill/>
          <a:ln w="9525">
            <a:noFill/>
            <a:miter lim="800000"/>
          </a:ln>
        </p:spPr>
        <p:txBody>
          <a:bodyPr wrap="square">
            <a:spAutoFit/>
          </a:bodyPr>
          <a:lstStyle/>
          <a:p>
            <a:pPr>
              <a:buFont typeface="Arial" panose="020B0604020202020204" pitchFamily="34" charset="0"/>
              <a:buChar char="•"/>
              <a:defRPr/>
            </a:pP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Tuition and fees;</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Textbooks or other school supplies;</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Food and drink;</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Transportation in the form of bus or train tickets;</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Electronics, such as laptops and smart phones;</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Entertainment ;</a:t>
            </a:r>
            <a:endParaRPr lang="en-US" altLang="zh-CN" sz="2400" dirty="0" smtClean="0">
              <a:latin typeface="Helvetica"/>
              <a:ea typeface="Cambria Math" panose="02040503050406030204" pitchFamily="18" charset="0"/>
              <a:cs typeface="Arial" panose="020B0604020202020204" pitchFamily="34" charset="0"/>
            </a:endParaRPr>
          </a:p>
          <a:p>
            <a:pPr marL="342900" indent="-342900">
              <a:buFont typeface="Arial" panose="020B0604020202020204" pitchFamily="34" charset="0"/>
              <a:buChar char="•"/>
              <a:defRPr/>
            </a:pPr>
            <a:r>
              <a:rPr lang="en-US" altLang="zh-CN" sz="2400" dirty="0" smtClean="0">
                <a:latin typeface="Helvetica"/>
                <a:ea typeface="Cambria Math" panose="02040503050406030204" pitchFamily="18" charset="0"/>
                <a:cs typeface="Arial" panose="020B0604020202020204" pitchFamily="34" charset="0"/>
              </a:rPr>
              <a:t>…</a:t>
            </a:r>
            <a:endParaRPr lang="en-US" altLang="zh-CN" sz="2400" dirty="0" smtClean="0">
              <a:latin typeface="Helvetica"/>
              <a:ea typeface="Cambria Math" panose="02040503050406030204" pitchFamily="18" charset="0"/>
              <a:cs typeface="Arial" panose="020B0604020202020204" pitchFamily="34" charset="0"/>
            </a:endParaRPr>
          </a:p>
          <a:p>
            <a:pPr>
              <a:spcAft>
                <a:spcPts val="1200"/>
              </a:spcAft>
              <a:buClr>
                <a:srgbClr val="0E9D80"/>
              </a:buClr>
              <a:buFont typeface="Arial" panose="020B0604020202020204" pitchFamily="34" charset="0"/>
              <a:buChar char="•"/>
            </a:pPr>
            <a:endParaRPr lang="en-US" altLang="zh-CN" sz="1800" dirty="0">
              <a:latin typeface="Helvetica"/>
            </a:endParaRPr>
          </a:p>
        </p:txBody>
      </p:sp>
      <p:pic>
        <p:nvPicPr>
          <p:cNvPr id="15" name="Picture 1" descr="H:\2015年修改\图片6.jpg"/>
          <p:cNvPicPr>
            <a:picLocks noChangeAspect="1" noChangeArrowheads="1"/>
          </p:cNvPicPr>
          <p:nvPr/>
        </p:nvPicPr>
        <p:blipFill>
          <a:blip r:embed="rId2"/>
          <a:srcRect/>
          <a:stretch>
            <a:fillRect/>
          </a:stretch>
        </p:blipFill>
        <p:spPr bwMode="auto">
          <a:xfrm>
            <a:off x="0" y="0"/>
            <a:ext cx="7156450" cy="1212850"/>
          </a:xfrm>
          <a:prstGeom prst="rect">
            <a:avLst/>
          </a:prstGeom>
          <a:noFill/>
        </p:spPr>
      </p:pic>
      <p:pic>
        <p:nvPicPr>
          <p:cNvPr id="8" name="Picture 4">
            <a:hlinkClick r:id="rId3" action="ppaction://hlinksldjump"/>
          </p:cNvPr>
          <p:cNvPicPr>
            <a:picLocks noChangeAspect="1" noChangeArrowheads="1"/>
          </p:cNvPicPr>
          <p:nvPr/>
        </p:nvPicPr>
        <p:blipFill>
          <a:blip r:embed="rId4" cstate="print"/>
          <a:srcRect/>
          <a:stretch>
            <a:fillRect/>
          </a:stretch>
        </p:blipFill>
        <p:spPr bwMode="auto">
          <a:xfrm>
            <a:off x="8399463" y="6181725"/>
            <a:ext cx="434975" cy="45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428625" y="1652606"/>
          <a:ext cx="8286808" cy="4419600"/>
        </p:xfrm>
        <a:graphic>
          <a:graphicData uri="http://schemas.openxmlformats.org/drawingml/2006/table">
            <a:tbl>
              <a:tblPr firstRow="1" bandRow="1">
                <a:tableStyleId>{93296810-A885-4BE3-A3E7-6D5BEEA58F35}</a:tableStyleId>
              </a:tblPr>
              <a:tblGrid>
                <a:gridCol w="4643470"/>
                <a:gridCol w="3643338"/>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600" dirty="0" smtClean="0">
                          <a:latin typeface="Helvetica"/>
                        </a:rPr>
                        <a:t>1.</a:t>
                      </a:r>
                      <a:r>
                        <a:rPr lang="en-US" altLang="zh-CN" sz="2600" baseline="0" dirty="0" smtClean="0">
                          <a:latin typeface="Helvetica"/>
                        </a:rPr>
                        <a:t> </a:t>
                      </a:r>
                      <a:r>
                        <a:rPr lang="en-US" altLang="zh-CN" sz="2600" dirty="0" smtClean="0">
                          <a:latin typeface="Helvetica"/>
                        </a:rPr>
                        <a:t>refer to </a:t>
                      </a:r>
                      <a:endParaRPr lang="zh-CN" altLang="en-US" sz="2600" b="1" dirty="0">
                        <a:solidFill>
                          <a:srgbClr val="25491F"/>
                        </a:solidFill>
                        <a:latin typeface="Helvetic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华文楷体" pitchFamily="2" charset="-122"/>
                          <a:ea typeface="华文楷体" pitchFamily="2" charset="-122"/>
                        </a:rPr>
                        <a:t>    提到；谈到</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2. no shortage of</a:t>
                      </a:r>
                      <a:endParaRPr lang="zh-CN" altLang="en-US" sz="2600" b="1" dirty="0">
                        <a:solidFill>
                          <a:srgbClr val="25491F"/>
                        </a:solidFill>
                        <a:latin typeface="Helvetic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华文楷体" pitchFamily="2" charset="-122"/>
                          <a:ea typeface="华文楷体" pitchFamily="2" charset="-122"/>
                        </a:rPr>
                        <a:t>    不缺少；不缺乏</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3. derive </a:t>
                      </a:r>
                      <a:r>
                        <a:rPr lang="en-US" altLang="zh-CN" sz="2600" dirty="0" err="1" smtClean="0">
                          <a:latin typeface="Helvetica"/>
                        </a:rPr>
                        <a:t>sth</a:t>
                      </a:r>
                      <a:r>
                        <a:rPr lang="en-US" altLang="zh-CN" sz="2600" dirty="0" smtClean="0">
                          <a:latin typeface="Helvetica"/>
                        </a:rPr>
                        <a:t>. from </a:t>
                      </a:r>
                      <a:r>
                        <a:rPr lang="en-US" altLang="zh-CN" sz="2600" dirty="0" err="1" smtClean="0">
                          <a:latin typeface="Helvetica"/>
                        </a:rPr>
                        <a:t>sth</a:t>
                      </a:r>
                      <a:r>
                        <a:rPr lang="en-US" altLang="zh-CN" sz="2600" dirty="0" smtClean="0">
                          <a:latin typeface="Helvetica"/>
                        </a:rPr>
                        <a:t>.</a:t>
                      </a:r>
                      <a:endParaRPr lang="zh-CN" altLang="en-US" sz="2600" b="1" dirty="0">
                        <a:solidFill>
                          <a:srgbClr val="25491F"/>
                        </a:solidFill>
                        <a:latin typeface="Helvetic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华文楷体" pitchFamily="2" charset="-122"/>
                          <a:ea typeface="华文楷体" pitchFamily="2" charset="-122"/>
                        </a:rPr>
                        <a:t>    得到，获得 （优势或</a:t>
                      </a:r>
                      <a:endParaRPr lang="zh-CN" altLang="en-US" sz="2400" b="0" dirty="0" smtClean="0">
                        <a:latin typeface="华文楷体" pitchFamily="2" charset="-122"/>
                        <a:ea typeface="华文楷体"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华文楷体" pitchFamily="2" charset="-122"/>
                          <a:ea typeface="华文楷体" pitchFamily="2" charset="-122"/>
                        </a:rPr>
                        <a:t>    愉快的感受）</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600" dirty="0" smtClean="0">
                          <a:latin typeface="Helvetica"/>
                        </a:rPr>
                        <a:t>4. take in </a:t>
                      </a:r>
                      <a:endParaRPr lang="zh-CN" altLang="en-US" sz="2600" b="1" dirty="0">
                        <a:solidFill>
                          <a:srgbClr val="25491F"/>
                        </a:solidFill>
                        <a:latin typeface="Helvetic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华文楷体" pitchFamily="2" charset="-122"/>
                          <a:ea typeface="华文楷体" pitchFamily="2" charset="-122"/>
                        </a:rPr>
                        <a:t>    领会；理解；记住</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600" dirty="0" smtClean="0">
                          <a:latin typeface="Helvetica"/>
                        </a:rPr>
                        <a:t>5. take stock (of </a:t>
                      </a:r>
                      <a:r>
                        <a:rPr lang="en-US" altLang="zh-CN" sz="2600" dirty="0" err="1" smtClean="0">
                          <a:latin typeface="Helvetica"/>
                        </a:rPr>
                        <a:t>sth</a:t>
                      </a:r>
                      <a:r>
                        <a:rPr lang="en-US" altLang="zh-CN" sz="2600" dirty="0" smtClean="0">
                          <a:latin typeface="Helvetica"/>
                        </a:rPr>
                        <a:t>.) </a:t>
                      </a:r>
                      <a:endParaRPr lang="zh-CN" altLang="en-US" sz="2600" b="1" dirty="0">
                        <a:solidFill>
                          <a:srgbClr val="25491F"/>
                        </a:solidFill>
                        <a:latin typeface="Helvetica"/>
                      </a:endParaRPr>
                    </a:p>
                  </a:txBody>
                  <a:tcPr anchor="ctr"/>
                </a:tc>
                <a:tc>
                  <a:txBody>
                    <a:bodyPr/>
                    <a:lstStyle/>
                    <a:p>
                      <a:pPr algn="l"/>
                      <a:r>
                        <a:rPr lang="zh-CN" altLang="en-US" sz="2400" b="0" dirty="0" smtClean="0">
                          <a:latin typeface="华文楷体" pitchFamily="2" charset="-122"/>
                          <a:ea typeface="华文楷体" pitchFamily="2" charset="-122"/>
                        </a:rPr>
                        <a:t>   （对形势）作出估计    </a:t>
                      </a:r>
                      <a:endParaRPr lang="en-US" altLang="zh-CN" sz="2400" b="0" dirty="0" smtClean="0">
                        <a:latin typeface="华文楷体" pitchFamily="2" charset="-122"/>
                        <a:ea typeface="华文楷体" pitchFamily="2" charset="-122"/>
                      </a:endParaRPr>
                    </a:p>
                    <a:p>
                      <a:pPr algn="l"/>
                      <a:r>
                        <a:rPr lang="en-US" altLang="zh-CN" sz="2400" b="0" dirty="0" smtClean="0">
                          <a:latin typeface="华文楷体" pitchFamily="2" charset="-122"/>
                          <a:ea typeface="华文楷体" pitchFamily="2" charset="-122"/>
                        </a:rPr>
                        <a:t>   </a:t>
                      </a:r>
                      <a:r>
                        <a:rPr lang="zh-CN" altLang="en-US" sz="2400" b="0" dirty="0" smtClean="0">
                          <a:latin typeface="华文楷体" pitchFamily="2" charset="-122"/>
                          <a:ea typeface="华文楷体" pitchFamily="2" charset="-122"/>
                        </a:rPr>
                        <a:t>（判断）</a:t>
                      </a:r>
                      <a:endParaRPr lang="zh-CN" altLang="en-US" sz="2400" b="0" dirty="0">
                        <a:solidFill>
                          <a:srgbClr val="000000"/>
                        </a:solidFill>
                        <a:latin typeface="华文楷体" pitchFamily="2" charset="-122"/>
                        <a:ea typeface="华文楷体" pitchFamily="2" charset="-122"/>
                      </a:endParaRPr>
                    </a:p>
                  </a:txBody>
                  <a:tcPr/>
                </a:tc>
              </a:tr>
              <a:tr h="433348">
                <a:tc>
                  <a:txBody>
                    <a:bodyPr/>
                    <a:lstStyle/>
                    <a:p>
                      <a:pPr algn="l"/>
                      <a:r>
                        <a:rPr lang="en-US" altLang="zh-CN" sz="2600" dirty="0" smtClean="0">
                          <a:latin typeface="Helvetica"/>
                        </a:rPr>
                        <a:t>6. on track</a:t>
                      </a:r>
                      <a:endParaRPr lang="zh-CN" altLang="en-US" sz="2600" b="1" dirty="0">
                        <a:solidFill>
                          <a:srgbClr val="25491F"/>
                        </a:solidFill>
                        <a:latin typeface="Helvetica"/>
                      </a:endParaRPr>
                    </a:p>
                  </a:txBody>
                  <a:tcPr anchor="ctr"/>
                </a:tc>
                <a:tc>
                  <a:txBody>
                    <a:bodyPr/>
                    <a:lstStyle/>
                    <a:p>
                      <a:pPr algn="l"/>
                      <a:r>
                        <a:rPr lang="zh-CN" altLang="en-US" sz="2400" b="0" dirty="0" smtClean="0">
                          <a:latin typeface="华文楷体" pitchFamily="2" charset="-122"/>
                          <a:ea typeface="华文楷体" pitchFamily="2" charset="-122"/>
                        </a:rPr>
                        <a:t>    在（可能通向成功的）   </a:t>
                      </a:r>
                      <a:endParaRPr lang="en-US" altLang="zh-CN" sz="2400" b="0" dirty="0" smtClean="0">
                        <a:latin typeface="华文楷体" pitchFamily="2" charset="-122"/>
                        <a:ea typeface="华文楷体" pitchFamily="2" charset="-122"/>
                      </a:endParaRPr>
                    </a:p>
                    <a:p>
                      <a:pPr algn="l"/>
                      <a:r>
                        <a:rPr lang="en-US" altLang="zh-CN" sz="2400" b="0" dirty="0" smtClean="0">
                          <a:latin typeface="华文楷体" pitchFamily="2" charset="-122"/>
                          <a:ea typeface="华文楷体" pitchFamily="2" charset="-122"/>
                        </a:rPr>
                        <a:t>    </a:t>
                      </a:r>
                      <a:r>
                        <a:rPr lang="zh-CN" altLang="en-US" sz="2400" b="0" dirty="0" smtClean="0">
                          <a:latin typeface="华文楷体" pitchFamily="2" charset="-122"/>
                          <a:ea typeface="华文楷体" pitchFamily="2" charset="-122"/>
                        </a:rPr>
                        <a:t>轨迹上</a:t>
                      </a:r>
                      <a:endParaRPr lang="zh-CN" altLang="en-US" sz="2400" b="0" dirty="0">
                        <a:solidFill>
                          <a:srgbClr val="000000"/>
                        </a:solidFill>
                        <a:latin typeface="华文楷体" pitchFamily="2" charset="-122"/>
                        <a:ea typeface="华文楷体" pitchFamily="2" charset="-122"/>
                      </a:endParaRPr>
                    </a:p>
                  </a:txBody>
                  <a:tcPr/>
                </a:tc>
              </a:tr>
            </a:tbl>
          </a:graphicData>
        </a:graphic>
      </p:graphicFrame>
      <p:pic>
        <p:nvPicPr>
          <p:cNvPr id="57347" name="Picture 3" descr="H:\2015年修改\图片13.jpg"/>
          <p:cNvPicPr>
            <a:picLocks noChangeAspect="1" noChangeArrowheads="1"/>
          </p:cNvPicPr>
          <p:nvPr/>
        </p:nvPicPr>
        <p:blipFill>
          <a:blip r:embed="rId1"/>
          <a:srcRect/>
          <a:stretch>
            <a:fillRect/>
          </a:stretch>
        </p:blipFill>
        <p:spPr bwMode="auto">
          <a:xfrm>
            <a:off x="0" y="0"/>
            <a:ext cx="7070725" cy="1163637"/>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1"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16000" y="1395699"/>
            <a:ext cx="2541588" cy="461665"/>
          </a:xfrm>
          <a:prstGeom prst="rect">
            <a:avLst/>
          </a:prstGeom>
          <a:noFill/>
          <a:ln w="9525">
            <a:noFill/>
            <a:miter lim="800000"/>
          </a:ln>
        </p:spPr>
        <p:txBody>
          <a:bodyPr>
            <a:spAutoFit/>
          </a:bodyPr>
          <a:lstStyle/>
          <a:p>
            <a:r>
              <a:rPr lang="zh-CN" altLang="en-US" sz="2400" b="1" dirty="0" smtClean="0">
                <a:solidFill>
                  <a:srgbClr val="000000"/>
                </a:solidFill>
                <a:latin typeface="华文楷体" pitchFamily="2" charset="-122"/>
                <a:ea typeface="华文楷体" pitchFamily="2" charset="-122"/>
              </a:rPr>
              <a:t>提到；谈到</a:t>
            </a:r>
            <a:endParaRPr lang="zh-CN" altLang="en-US" sz="2400" b="1" dirty="0" smtClean="0">
              <a:solidFill>
                <a:srgbClr val="000000"/>
              </a:solidFill>
              <a:latin typeface="华文楷体" pitchFamily="2" charset="-122"/>
              <a:ea typeface="华文楷体" pitchFamily="2" charset="-122"/>
            </a:endParaRPr>
          </a:p>
        </p:txBody>
      </p:sp>
      <p:sp>
        <p:nvSpPr>
          <p:cNvPr id="13" name="文本框 5"/>
          <p:cNvSpPr txBox="1"/>
          <p:nvPr/>
        </p:nvSpPr>
        <p:spPr>
          <a:xfrm>
            <a:off x="1023890" y="4362451"/>
            <a:ext cx="3119482"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chemeClr val="accent4">
                    <a:lumMod val="10000"/>
                  </a:schemeClr>
                </a:solidFill>
                <a:latin typeface="Helvetica" pitchFamily="34" charset="0"/>
                <a:ea typeface="+mn-ea"/>
              </a:rPr>
              <a:t>(</a:t>
            </a:r>
            <a:r>
              <a:rPr kumimoji="1" lang="en-US" altLang="zh-CN" sz="2400" dirty="0" smtClean="0">
                <a:solidFill>
                  <a:schemeClr val="accent4">
                    <a:lumMod val="10000"/>
                  </a:schemeClr>
                </a:solidFill>
              </a:rPr>
              <a:t>mention / refer to  </a:t>
            </a:r>
            <a:r>
              <a:rPr kumimoji="1" lang="en-US" altLang="zh-CN" sz="2400" dirty="0" smtClean="0">
                <a:solidFill>
                  <a:schemeClr val="accent4">
                    <a:lumMod val="10000"/>
                  </a:schemeClr>
                </a:solidFill>
                <a:latin typeface="Helvetica" pitchFamily="34" charset="0"/>
                <a:ea typeface="+mn-ea"/>
              </a:rPr>
              <a:t>) </a:t>
            </a:r>
            <a:endParaRPr kumimoji="1" lang="en-US" altLang="zh-CN" sz="2400" dirty="0">
              <a:solidFill>
                <a:schemeClr val="accent4">
                  <a:lumMod val="10000"/>
                </a:schemeClr>
              </a:solidFill>
              <a:latin typeface="Helvetica" pitchFamily="34" charset="0"/>
              <a:ea typeface="+mn-ea"/>
            </a:endParaRPr>
          </a:p>
        </p:txBody>
      </p:sp>
      <p:sp>
        <p:nvSpPr>
          <p:cNvPr id="14" name="TextBox 8"/>
          <p:cNvSpPr txBox="1">
            <a:spLocks noChangeArrowheads="1"/>
          </p:cNvSpPr>
          <p:nvPr/>
        </p:nvSpPr>
        <p:spPr bwMode="auto">
          <a:xfrm>
            <a:off x="1071538" y="4938025"/>
            <a:ext cx="6715172" cy="978729"/>
          </a:xfrm>
          <a:prstGeom prst="rect">
            <a:avLst/>
          </a:prstGeom>
          <a:noFill/>
          <a:ln w="9525">
            <a:noFill/>
            <a:miter lim="800000"/>
          </a:ln>
        </p:spPr>
        <p:txBody>
          <a:bodyPr wrap="square">
            <a:spAutoFit/>
          </a:bodyPr>
          <a:lstStyle/>
          <a:p>
            <a:pPr>
              <a:lnSpc>
                <a:spcPct val="120000"/>
              </a:lnSpc>
              <a:spcBef>
                <a:spcPct val="50000"/>
              </a:spcBef>
            </a:pPr>
            <a:r>
              <a:rPr kumimoji="1" lang="en-US" altLang="zh-CN" sz="2400" dirty="0" smtClean="0">
                <a:latin typeface="Helvetica"/>
              </a:rPr>
              <a:t>Although she didn’t </a:t>
            </a:r>
            <a:r>
              <a:rPr kumimoji="1" lang="en-US" altLang="zh-CN" sz="2400" b="1" i="1" dirty="0" smtClean="0">
                <a:solidFill>
                  <a:srgbClr val="FF6600"/>
                </a:solidFill>
                <a:latin typeface="Helvetica"/>
              </a:rPr>
              <a:t>mention</a:t>
            </a:r>
            <a:r>
              <a:rPr kumimoji="1" lang="en-US" altLang="zh-CN" sz="2400" dirty="0" smtClean="0">
                <a:latin typeface="Helvetica"/>
              </a:rPr>
              <a:t> any names, everyone knew who she was </a:t>
            </a:r>
            <a:r>
              <a:rPr kumimoji="1" lang="en-US" altLang="zh-CN" sz="2400" b="1" i="1" dirty="0" smtClean="0">
                <a:solidFill>
                  <a:srgbClr val="FF6600"/>
                </a:solidFill>
                <a:latin typeface="Helvetica"/>
              </a:rPr>
              <a:t>referring to</a:t>
            </a:r>
            <a:r>
              <a:rPr kumimoji="1" lang="en-US" altLang="zh-CN" sz="2400" dirty="0" smtClean="0">
                <a:latin typeface="Helvetica"/>
              </a:rPr>
              <a:t>. </a:t>
            </a:r>
            <a:endParaRPr kumimoji="1" lang="en-US" altLang="zh-CN" sz="2400" dirty="0">
              <a:latin typeface="Helvetica"/>
            </a:endParaRPr>
          </a:p>
        </p:txBody>
      </p:sp>
      <p:sp>
        <p:nvSpPr>
          <p:cNvPr id="16" name="TextBox 15"/>
          <p:cNvSpPr txBox="1"/>
          <p:nvPr/>
        </p:nvSpPr>
        <p:spPr>
          <a:xfrm>
            <a:off x="5500727" y="1436359"/>
            <a:ext cx="4071933" cy="492443"/>
          </a:xfrm>
          <a:prstGeom prst="rect">
            <a:avLst/>
          </a:prstGeom>
          <a:noFill/>
        </p:spPr>
        <p:txBody>
          <a:bodyPr wrap="square">
            <a:spAutoFit/>
          </a:bodyPr>
          <a:lstStyle/>
          <a:p>
            <a:pPr fontAlgn="auto">
              <a:spcBef>
                <a:spcPct val="50000"/>
              </a:spcBef>
              <a:spcAft>
                <a:spcPts val="0"/>
              </a:spcAft>
              <a:defRPr/>
            </a:pPr>
            <a:r>
              <a:rPr lang="en-US" altLang="zh-CN" sz="2600" b="1" dirty="0" smtClean="0">
                <a:latin typeface="Helvetica"/>
              </a:rPr>
              <a:t>refer to </a:t>
            </a:r>
            <a:endParaRPr lang="en-US" altLang="zh-CN" sz="2600" b="1" dirty="0" smtClean="0">
              <a:latin typeface="Helvetica"/>
            </a:endParaRPr>
          </a:p>
        </p:txBody>
      </p:sp>
      <p:sp>
        <p:nvSpPr>
          <p:cNvPr id="2" name="TextBox 1"/>
          <p:cNvSpPr txBox="1"/>
          <p:nvPr/>
        </p:nvSpPr>
        <p:spPr>
          <a:xfrm>
            <a:off x="3643306" y="1466839"/>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1030808" y="2643182"/>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00098" y="3146420"/>
            <a:ext cx="6715174" cy="830997"/>
          </a:xfrm>
          <a:prstGeom prst="rect">
            <a:avLst/>
          </a:prstGeom>
          <a:noFill/>
          <a:ln w="9525">
            <a:noFill/>
            <a:miter lim="800000"/>
          </a:ln>
        </p:spPr>
        <p:txBody>
          <a:bodyPr wrap="square">
            <a:spAutoFit/>
          </a:bodyPr>
          <a:lstStyle/>
          <a:p>
            <a:r>
              <a:rPr lang="zh-CN" altLang="en-US" sz="2400" dirty="0" smtClean="0">
                <a:latin typeface="华文行楷" pitchFamily="2" charset="-122"/>
                <a:ea typeface="华文行楷" pitchFamily="2" charset="-122"/>
              </a:rPr>
              <a:t>尽管她没有提任何人的名字，但大家都知道她指的是谁。</a:t>
            </a:r>
            <a:endParaRPr lang="zh-CN" altLang="en-US" sz="2400" dirty="0">
              <a:latin typeface="华文行楷" pitchFamily="2" charset="-122"/>
              <a:ea typeface="华文行楷" pitchFamily="2" charset="-122"/>
            </a:endParaRPr>
          </a:p>
        </p:txBody>
      </p:sp>
      <p:sp>
        <p:nvSpPr>
          <p:cNvPr id="25" name="TextBox 24"/>
          <p:cNvSpPr txBox="1"/>
          <p:nvPr/>
        </p:nvSpPr>
        <p:spPr>
          <a:xfrm>
            <a:off x="1000100"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1" name="Picture 3" descr="H:\2015年修改\图片13.jpg"/>
          <p:cNvPicPr>
            <a:picLocks noChangeAspect="1" noChangeArrowheads="1"/>
          </p:cNvPicPr>
          <p:nvPr/>
        </p:nvPicPr>
        <p:blipFill>
          <a:blip r:embed="rId2"/>
          <a:srcRect l="-323" r="48370"/>
          <a:stretch>
            <a:fillRect/>
          </a:stretch>
        </p:blipFill>
        <p:spPr bwMode="auto">
          <a:xfrm>
            <a:off x="0" y="0"/>
            <a:ext cx="3673475" cy="116332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1" cstate="print"/>
          <a:srcRect l="7698" t="13989"/>
          <a:stretch>
            <a:fillRect/>
          </a:stretch>
        </p:blipFill>
        <p:spPr bwMode="auto">
          <a:xfrm>
            <a:off x="428596" y="2193948"/>
            <a:ext cx="8296304" cy="4521200"/>
          </a:xfrm>
          <a:prstGeom prst="rect">
            <a:avLst/>
          </a:prstGeom>
          <a:noFill/>
          <a:ln w="9525">
            <a:noFill/>
            <a:miter lim="800000"/>
            <a:headEnd/>
            <a:tailEnd/>
          </a:ln>
        </p:spPr>
      </p:pic>
      <p:sp>
        <p:nvSpPr>
          <p:cNvPr id="8" name="TextBox 7"/>
          <p:cNvSpPr txBox="1">
            <a:spLocks noChangeArrowheads="1"/>
          </p:cNvSpPr>
          <p:nvPr/>
        </p:nvSpPr>
        <p:spPr bwMode="auto">
          <a:xfrm>
            <a:off x="1142976" y="1357298"/>
            <a:ext cx="3159151" cy="461665"/>
          </a:xfrm>
          <a:prstGeom prst="rect">
            <a:avLst/>
          </a:prstGeom>
          <a:noFill/>
          <a:ln w="9525">
            <a:noFill/>
            <a:miter lim="800000"/>
          </a:ln>
        </p:spPr>
        <p:txBody>
          <a:bodyPr wrap="square">
            <a:spAutoFit/>
          </a:bodyPr>
          <a:lstStyle/>
          <a:p>
            <a:r>
              <a:rPr lang="zh-CN" altLang="en-US" sz="2400" b="1" dirty="0" smtClean="0">
                <a:solidFill>
                  <a:srgbClr val="000000"/>
                </a:solidFill>
                <a:latin typeface="华文楷体" pitchFamily="2" charset="-122"/>
                <a:ea typeface="华文楷体" pitchFamily="2" charset="-122"/>
              </a:rPr>
              <a:t>不缺少；不缺乏</a:t>
            </a:r>
            <a:endParaRPr lang="zh-CN" altLang="en-US" sz="2400" b="1" dirty="0" smtClean="0">
              <a:solidFill>
                <a:srgbClr val="000000"/>
              </a:solidFill>
              <a:latin typeface="华文楷体" pitchFamily="2" charset="-122"/>
              <a:ea typeface="华文楷体" pitchFamily="2" charset="-122"/>
            </a:endParaRPr>
          </a:p>
        </p:txBody>
      </p:sp>
      <p:sp>
        <p:nvSpPr>
          <p:cNvPr id="13" name="文本框 5"/>
          <p:cNvSpPr txBox="1"/>
          <p:nvPr/>
        </p:nvSpPr>
        <p:spPr>
          <a:xfrm>
            <a:off x="1000100" y="4467533"/>
            <a:ext cx="5572164"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go ahead with </a:t>
            </a:r>
            <a:r>
              <a:rPr lang="en-US" altLang="zh-CN" sz="2400" dirty="0"/>
              <a:t>/ </a:t>
            </a:r>
            <a:r>
              <a:rPr lang="en-US" altLang="zh-CN" sz="2400" dirty="0" smtClean="0"/>
              <a:t>project/ no shortage of </a:t>
            </a:r>
            <a:r>
              <a:rPr kumimoji="1" lang="en-US" altLang="zh-CN" sz="2400" dirty="0" smtClean="0">
                <a:solidFill>
                  <a:srgbClr val="0D0A10"/>
                </a:solidFill>
                <a:latin typeface="Helvetica"/>
              </a:rPr>
              <a:t>)</a:t>
            </a:r>
            <a:endParaRPr kumimoji="1" lang="en-US" altLang="zh-CN" sz="2400" dirty="0" smtClean="0">
              <a:solidFill>
                <a:srgbClr val="0D0A10"/>
              </a:solidFill>
              <a:latin typeface="Helvetica"/>
            </a:endParaRPr>
          </a:p>
        </p:txBody>
      </p:sp>
      <p:sp>
        <p:nvSpPr>
          <p:cNvPr id="14" name="TextBox 8"/>
          <p:cNvSpPr txBox="1">
            <a:spLocks noChangeArrowheads="1"/>
          </p:cNvSpPr>
          <p:nvPr/>
        </p:nvSpPr>
        <p:spPr bwMode="auto">
          <a:xfrm>
            <a:off x="1071538" y="5030088"/>
            <a:ext cx="6929486" cy="830997"/>
          </a:xfrm>
          <a:prstGeom prst="rect">
            <a:avLst/>
          </a:prstGeom>
          <a:noFill/>
          <a:ln w="9525">
            <a:noFill/>
            <a:miter lim="800000"/>
          </a:ln>
        </p:spPr>
        <p:txBody>
          <a:bodyPr wrap="square">
            <a:spAutoFit/>
          </a:bodyPr>
          <a:lstStyle/>
          <a:p>
            <a:pPr>
              <a:spcBef>
                <a:spcPct val="50000"/>
              </a:spcBef>
            </a:pPr>
            <a:r>
              <a:rPr kumimoji="1" lang="en-US" altLang="zh-CN" sz="2400" dirty="0" smtClean="0">
                <a:latin typeface="Helvetica"/>
              </a:rPr>
              <a:t>You may </a:t>
            </a:r>
            <a:r>
              <a:rPr kumimoji="1" lang="en-US" altLang="zh-CN" sz="2400" b="1" i="1" dirty="0" smtClean="0">
                <a:solidFill>
                  <a:srgbClr val="FF6600"/>
                </a:solidFill>
                <a:latin typeface="Helvetica"/>
              </a:rPr>
              <a:t>go ahead with </a:t>
            </a:r>
            <a:r>
              <a:rPr kumimoji="1" lang="en-US" altLang="zh-CN" sz="2400" dirty="0" smtClean="0">
                <a:latin typeface="Helvetica"/>
              </a:rPr>
              <a:t>the </a:t>
            </a:r>
            <a:r>
              <a:rPr kumimoji="1" lang="en-US" altLang="zh-CN" sz="2400" b="1" i="1" dirty="0" smtClean="0">
                <a:solidFill>
                  <a:srgbClr val="FF6600"/>
                </a:solidFill>
                <a:latin typeface="Helvetica"/>
              </a:rPr>
              <a:t>project</a:t>
            </a:r>
            <a:r>
              <a:rPr kumimoji="1" lang="en-US" altLang="zh-CN" sz="2400" dirty="0" smtClean="0">
                <a:latin typeface="Helvetica"/>
              </a:rPr>
              <a:t>; there is </a:t>
            </a:r>
            <a:r>
              <a:rPr kumimoji="1" lang="en-US" altLang="zh-CN" sz="2400" b="1" i="1" dirty="0" smtClean="0">
                <a:solidFill>
                  <a:srgbClr val="FF6600"/>
                </a:solidFill>
                <a:latin typeface="Helvetica"/>
              </a:rPr>
              <a:t>no shortage of </a:t>
            </a:r>
            <a:r>
              <a:rPr kumimoji="1" lang="en-US" altLang="zh-CN" sz="2400" dirty="0" smtClean="0">
                <a:latin typeface="Helvetica"/>
              </a:rPr>
              <a:t>funds. </a:t>
            </a:r>
            <a:endParaRPr kumimoji="1" lang="en-US" altLang="zh-CN" sz="2400" dirty="0">
              <a:latin typeface="Helvetica"/>
            </a:endParaRPr>
          </a:p>
        </p:txBody>
      </p:sp>
      <p:sp>
        <p:nvSpPr>
          <p:cNvPr id="16" name="TextBox 15"/>
          <p:cNvSpPr txBox="1">
            <a:spLocks noChangeArrowheads="1"/>
          </p:cNvSpPr>
          <p:nvPr/>
        </p:nvSpPr>
        <p:spPr bwMode="auto">
          <a:xfrm>
            <a:off x="5338763" y="1357298"/>
            <a:ext cx="3562350" cy="492443"/>
          </a:xfrm>
          <a:prstGeom prst="rect">
            <a:avLst/>
          </a:prstGeom>
          <a:noFill/>
          <a:ln w="9525" algn="ctr">
            <a:noFill/>
            <a:miter lim="800000"/>
          </a:ln>
        </p:spPr>
        <p:txBody>
          <a:bodyPr>
            <a:spAutoFit/>
          </a:bodyPr>
          <a:lstStyle/>
          <a:p>
            <a:r>
              <a:rPr lang="en-US" altLang="zh-CN" sz="2600" b="1" dirty="0" smtClean="0">
                <a:latin typeface="Helvetica"/>
              </a:rPr>
              <a:t>no shortage of</a:t>
            </a:r>
            <a:endParaRPr lang="en-US" altLang="zh-CN" sz="2600" b="1" dirty="0" smtClean="0">
              <a:latin typeface="Helvetica"/>
            </a:endParaRPr>
          </a:p>
        </p:txBody>
      </p:sp>
      <p:sp>
        <p:nvSpPr>
          <p:cNvPr id="2" name="TextBox 1"/>
          <p:cNvSpPr txBox="1"/>
          <p:nvPr/>
        </p:nvSpPr>
        <p:spPr>
          <a:xfrm>
            <a:off x="3687763" y="140016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1000100"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00100" y="3324525"/>
            <a:ext cx="6516688" cy="461665"/>
          </a:xfrm>
          <a:prstGeom prst="rect">
            <a:avLst/>
          </a:prstGeom>
          <a:noFill/>
          <a:ln w="9525">
            <a:noFill/>
            <a:miter lim="800000"/>
          </a:ln>
        </p:spPr>
        <p:txBody>
          <a:bodyPr>
            <a:spAutoFit/>
          </a:bodyPr>
          <a:lstStyle/>
          <a:p>
            <a:r>
              <a:rPr lang="zh-CN" altLang="en-US" sz="2400" dirty="0" smtClean="0">
                <a:latin typeface="华文行楷" pitchFamily="2" charset="-122"/>
                <a:ea typeface="华文行楷" pitchFamily="2" charset="-122"/>
              </a:rPr>
              <a:t>你们可以继续进行这个项目，资金并不缺乏。</a:t>
            </a:r>
            <a:endParaRPr lang="zh-CN" altLang="en-US" sz="2400" dirty="0">
              <a:latin typeface="华文行楷" pitchFamily="2" charset="-122"/>
              <a:ea typeface="华文行楷" pitchFamily="2" charset="-122"/>
            </a:endParaRPr>
          </a:p>
        </p:txBody>
      </p:sp>
      <p:sp>
        <p:nvSpPr>
          <p:cNvPr id="25" name="TextBox 24"/>
          <p:cNvSpPr txBox="1"/>
          <p:nvPr/>
        </p:nvSpPr>
        <p:spPr>
          <a:xfrm>
            <a:off x="993761"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4" name="Picture 3" descr="H:\2015年修改\图片13.jpg"/>
          <p:cNvPicPr>
            <a:picLocks noChangeAspect="1" noChangeArrowheads="1"/>
          </p:cNvPicPr>
          <p:nvPr/>
        </p:nvPicPr>
        <p:blipFill>
          <a:blip r:embed="rId2"/>
          <a:srcRect/>
          <a:stretch>
            <a:fillRect/>
          </a:stretch>
        </p:blipFill>
        <p:spPr bwMode="auto">
          <a:xfrm>
            <a:off x="0" y="0"/>
            <a:ext cx="707072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1"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00100" y="1214422"/>
            <a:ext cx="2468562" cy="830997"/>
          </a:xfrm>
          <a:prstGeom prst="rect">
            <a:avLst/>
          </a:prstGeom>
          <a:noFill/>
          <a:ln w="9525">
            <a:noFill/>
            <a:miter lim="800000"/>
          </a:ln>
        </p:spPr>
        <p:txBody>
          <a:bodyPr>
            <a:spAutoFit/>
          </a:bodyPr>
          <a:lstStyle/>
          <a:p>
            <a:r>
              <a:rPr lang="zh-CN" altLang="en-US" sz="2400" b="1" dirty="0" smtClean="0">
                <a:solidFill>
                  <a:srgbClr val="000000"/>
                </a:solidFill>
                <a:latin typeface="华文楷体" pitchFamily="2" charset="-122"/>
                <a:ea typeface="华文楷体" pitchFamily="2" charset="-122"/>
              </a:rPr>
              <a:t>得到，获得 （优势或愉快的感受）</a:t>
            </a:r>
            <a:endParaRPr lang="zh-CN" altLang="en-US" sz="2400" b="1" dirty="0" smtClean="0">
              <a:solidFill>
                <a:srgbClr val="000000"/>
              </a:solidFill>
              <a:latin typeface="华文楷体" pitchFamily="2" charset="-122"/>
              <a:ea typeface="华文楷体" pitchFamily="2" charset="-122"/>
            </a:endParaRPr>
          </a:p>
        </p:txBody>
      </p:sp>
      <p:sp>
        <p:nvSpPr>
          <p:cNvPr id="13" name="文本框 5"/>
          <p:cNvSpPr txBox="1"/>
          <p:nvPr/>
        </p:nvSpPr>
        <p:spPr>
          <a:xfrm>
            <a:off x="1105089" y="4324657"/>
            <a:ext cx="5181423"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derive from/satisfaction/introduction</a:t>
            </a:r>
            <a:r>
              <a:rPr kumimoji="1" lang="en-US" altLang="zh-CN" sz="2400" dirty="0" smtClean="0">
                <a:solidFill>
                  <a:srgbClr val="0D0A10"/>
                </a:solidFill>
                <a:latin typeface="Helvetica"/>
              </a:rPr>
              <a:t>)</a:t>
            </a:r>
            <a:endParaRPr lang="en-US" altLang="zh-CN" sz="2400" dirty="0">
              <a:solidFill>
                <a:srgbClr val="984807"/>
              </a:solidFill>
            </a:endParaRPr>
          </a:p>
        </p:txBody>
      </p:sp>
      <p:sp>
        <p:nvSpPr>
          <p:cNvPr id="14" name="TextBox 8"/>
          <p:cNvSpPr txBox="1">
            <a:spLocks noChangeArrowheads="1"/>
          </p:cNvSpPr>
          <p:nvPr/>
        </p:nvSpPr>
        <p:spPr bwMode="auto">
          <a:xfrm>
            <a:off x="1142976" y="4972963"/>
            <a:ext cx="6929486" cy="1384995"/>
          </a:xfrm>
          <a:prstGeom prst="rect">
            <a:avLst/>
          </a:prstGeom>
          <a:noFill/>
          <a:ln w="9525">
            <a:noFill/>
            <a:miter lim="800000"/>
          </a:ln>
        </p:spPr>
        <p:txBody>
          <a:bodyPr wrap="square">
            <a:spAutoFit/>
          </a:bodyPr>
          <a:lstStyle/>
          <a:p>
            <a:pPr>
              <a:spcBef>
                <a:spcPct val="50000"/>
              </a:spcBef>
            </a:pPr>
            <a:r>
              <a:rPr kumimoji="1" lang="en-US" altLang="zh-CN" sz="2400" dirty="0" smtClean="0">
                <a:latin typeface="Helvetica"/>
              </a:rPr>
              <a:t>Many students </a:t>
            </a:r>
            <a:r>
              <a:rPr kumimoji="1" lang="en-US" altLang="zh-CN" sz="2400" b="1" i="1" dirty="0" smtClean="0">
                <a:solidFill>
                  <a:srgbClr val="FF6600"/>
                </a:solidFill>
                <a:latin typeface="Helvetica"/>
              </a:rPr>
              <a:t>derived</a:t>
            </a:r>
            <a:r>
              <a:rPr kumimoji="1" lang="en-US" altLang="zh-CN" sz="2400" dirty="0" smtClean="0">
                <a:latin typeface="Helvetica"/>
              </a:rPr>
              <a:t> enormous </a:t>
            </a:r>
            <a:r>
              <a:rPr kumimoji="1" lang="en-US" altLang="zh-CN" sz="2400" b="1" i="1" dirty="0" smtClean="0">
                <a:solidFill>
                  <a:srgbClr val="FF6600"/>
                </a:solidFill>
                <a:latin typeface="Helvetica"/>
              </a:rPr>
              <a:t>satisfaction</a:t>
            </a:r>
            <a:r>
              <a:rPr kumimoji="1" lang="en-US" altLang="zh-CN" sz="2400" dirty="0" smtClean="0">
                <a:latin typeface="Helvetica"/>
              </a:rPr>
              <a:t> </a:t>
            </a:r>
            <a:r>
              <a:rPr kumimoji="1" lang="en-US" altLang="zh-CN" sz="2400" b="1" i="1" dirty="0" smtClean="0">
                <a:solidFill>
                  <a:srgbClr val="FF6600"/>
                </a:solidFill>
                <a:latin typeface="Helvetica"/>
              </a:rPr>
              <a:t>from</a:t>
            </a:r>
            <a:r>
              <a:rPr kumimoji="1" lang="en-US" altLang="zh-CN" sz="2400" dirty="0" smtClean="0">
                <a:latin typeface="Helvetica"/>
              </a:rPr>
              <a:t> the </a:t>
            </a:r>
            <a:r>
              <a:rPr kumimoji="1" lang="en-US" altLang="zh-CN" sz="2400" b="1" i="1" dirty="0" smtClean="0">
                <a:solidFill>
                  <a:srgbClr val="FF6600"/>
                </a:solidFill>
                <a:latin typeface="Helvetica"/>
              </a:rPr>
              <a:t>introduction</a:t>
            </a:r>
            <a:r>
              <a:rPr kumimoji="1" lang="en-US" altLang="zh-CN" sz="2400" dirty="0" smtClean="0">
                <a:latin typeface="Helvetica"/>
              </a:rPr>
              <a:t> to art course. </a:t>
            </a:r>
            <a:endParaRPr kumimoji="1" lang="en-US" altLang="zh-CN" sz="2400" dirty="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357818" y="1364921"/>
            <a:ext cx="3367082" cy="492443"/>
          </a:xfrm>
          <a:prstGeom prst="rect">
            <a:avLst/>
          </a:prstGeom>
          <a:noFill/>
          <a:ln w="9525" algn="ctr">
            <a:noFill/>
            <a:miter lim="800000"/>
          </a:ln>
        </p:spPr>
        <p:txBody>
          <a:bodyPr wrap="square">
            <a:spAutoFit/>
          </a:bodyPr>
          <a:lstStyle/>
          <a:p>
            <a:pPr algn="ctr"/>
            <a:r>
              <a:rPr lang="en-US" altLang="zh-CN" sz="2600" b="1" dirty="0" smtClean="0">
                <a:latin typeface="Helvetica"/>
              </a:rPr>
              <a:t>derive </a:t>
            </a:r>
            <a:r>
              <a:rPr lang="en-US" altLang="zh-CN" sz="2600" b="1" dirty="0" err="1" smtClean="0">
                <a:latin typeface="Helvetica"/>
              </a:rPr>
              <a:t>sth</a:t>
            </a:r>
            <a:r>
              <a:rPr lang="en-US" altLang="zh-CN" sz="2600" b="1" dirty="0" smtClean="0">
                <a:latin typeface="Helvetica"/>
              </a:rPr>
              <a:t>. from </a:t>
            </a:r>
            <a:r>
              <a:rPr lang="en-US" altLang="zh-CN" sz="2600" b="1" dirty="0" err="1" smtClean="0">
                <a:latin typeface="Helvetica"/>
              </a:rPr>
              <a:t>sth</a:t>
            </a:r>
            <a:r>
              <a:rPr lang="en-US" altLang="zh-CN" sz="2600" b="1" dirty="0" smtClean="0">
                <a:latin typeface="Helvetica"/>
              </a:rPr>
              <a:t>.</a:t>
            </a:r>
            <a:endParaRPr lang="en-US" altLang="zh-CN" sz="2600" b="1" dirty="0" smtClean="0">
              <a:latin typeface="Helvetica"/>
            </a:endParaRPr>
          </a:p>
        </p:txBody>
      </p:sp>
      <p:sp>
        <p:nvSpPr>
          <p:cNvPr id="2" name="TextBox 1"/>
          <p:cNvSpPr txBox="1"/>
          <p:nvPr/>
        </p:nvSpPr>
        <p:spPr>
          <a:xfrm>
            <a:off x="3687763" y="140016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1071538"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71538" y="3253087"/>
            <a:ext cx="7000924" cy="461665"/>
          </a:xfrm>
          <a:prstGeom prst="rect">
            <a:avLst/>
          </a:prstGeom>
          <a:noFill/>
          <a:ln w="9525">
            <a:noFill/>
            <a:miter lim="800000"/>
          </a:ln>
        </p:spPr>
        <p:txBody>
          <a:bodyPr wrap="square">
            <a:spAutoFit/>
          </a:bodyPr>
          <a:lstStyle/>
          <a:p>
            <a:r>
              <a:rPr lang="zh-CN" altLang="en-US" sz="2400" dirty="0" smtClean="0">
                <a:latin typeface="华文行楷" pitchFamily="2" charset="-122"/>
                <a:ea typeface="华文行楷" pitchFamily="2" charset="-122"/>
              </a:rPr>
              <a:t>许多学生从这门艺术入门课程中得到了巨大的满足。</a:t>
            </a:r>
            <a:endParaRPr lang="zh-CN" altLang="en-US" sz="2400" dirty="0">
              <a:latin typeface="华文行楷" pitchFamily="2" charset="-122"/>
              <a:ea typeface="华文行楷" pitchFamily="2" charset="-122"/>
            </a:endParaRPr>
          </a:p>
        </p:txBody>
      </p:sp>
      <p:sp>
        <p:nvSpPr>
          <p:cNvPr id="25" name="TextBox 24"/>
          <p:cNvSpPr txBox="1"/>
          <p:nvPr/>
        </p:nvSpPr>
        <p:spPr>
          <a:xfrm>
            <a:off x="1071538" y="3793813"/>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4" name="Picture 3" descr="H:\2015年修改\图片13.jpg"/>
          <p:cNvPicPr>
            <a:picLocks noChangeAspect="1" noChangeArrowheads="1"/>
          </p:cNvPicPr>
          <p:nvPr/>
        </p:nvPicPr>
        <p:blipFill>
          <a:blip r:embed="rId2"/>
          <a:srcRect/>
          <a:stretch>
            <a:fillRect/>
          </a:stretch>
        </p:blipFill>
        <p:spPr bwMode="auto">
          <a:xfrm>
            <a:off x="0" y="0"/>
            <a:ext cx="707072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1"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798505" y="1395699"/>
            <a:ext cx="2630487" cy="461665"/>
          </a:xfrm>
          <a:prstGeom prst="rect">
            <a:avLst/>
          </a:prstGeom>
          <a:noFill/>
          <a:ln w="9525">
            <a:noFill/>
            <a:miter lim="800000"/>
          </a:ln>
        </p:spPr>
        <p:txBody>
          <a:bodyPr>
            <a:spAutoFit/>
          </a:bodyPr>
          <a:lstStyle/>
          <a:p>
            <a:r>
              <a:rPr lang="zh-CN" altLang="en-US" sz="2400" b="1" dirty="0" smtClean="0">
                <a:solidFill>
                  <a:srgbClr val="000000"/>
                </a:solidFill>
                <a:latin typeface="华文楷体" pitchFamily="2" charset="-122"/>
                <a:ea typeface="华文楷体" pitchFamily="2" charset="-122"/>
              </a:rPr>
              <a:t>领会；理解；记住</a:t>
            </a:r>
            <a:endParaRPr lang="zh-CN" altLang="en-US" sz="2400" b="1" dirty="0" smtClean="0">
              <a:solidFill>
                <a:srgbClr val="000000"/>
              </a:solidFill>
              <a:latin typeface="华文楷体" pitchFamily="2" charset="-122"/>
              <a:ea typeface="华文楷体" pitchFamily="2" charset="-122"/>
            </a:endParaRPr>
          </a:p>
        </p:txBody>
      </p:sp>
      <p:sp>
        <p:nvSpPr>
          <p:cNvPr id="14" name="TextBox 8"/>
          <p:cNvSpPr txBox="1">
            <a:spLocks noChangeArrowheads="1"/>
          </p:cNvSpPr>
          <p:nvPr/>
        </p:nvSpPr>
        <p:spPr bwMode="auto">
          <a:xfrm>
            <a:off x="1058819" y="4871877"/>
            <a:ext cx="6986635" cy="830997"/>
          </a:xfrm>
          <a:prstGeom prst="rect">
            <a:avLst/>
          </a:prstGeom>
          <a:noFill/>
          <a:ln w="9525">
            <a:noFill/>
            <a:miter lim="800000"/>
          </a:ln>
        </p:spPr>
        <p:txBody>
          <a:bodyPr wrap="square">
            <a:spAutoFit/>
          </a:bodyPr>
          <a:lstStyle/>
          <a:p>
            <a:pPr>
              <a:spcBef>
                <a:spcPct val="50000"/>
              </a:spcBef>
            </a:pPr>
            <a:r>
              <a:rPr kumimoji="1" lang="en-US" altLang="zh-CN" sz="2400" dirty="0" smtClean="0">
                <a:latin typeface="Helvetica"/>
              </a:rPr>
              <a:t>It was an interesting </a:t>
            </a:r>
            <a:r>
              <a:rPr kumimoji="1" lang="en-US" altLang="zh-CN" sz="2400" b="1" i="1" dirty="0" smtClean="0">
                <a:solidFill>
                  <a:srgbClr val="FF6600"/>
                </a:solidFill>
                <a:latin typeface="Helvetica"/>
              </a:rPr>
              <a:t>exhibition</a:t>
            </a:r>
            <a:r>
              <a:rPr kumimoji="1" lang="en-US" altLang="zh-CN" sz="2400" dirty="0" smtClean="0">
                <a:latin typeface="Helvetica"/>
              </a:rPr>
              <a:t>, but there was </a:t>
            </a:r>
            <a:r>
              <a:rPr kumimoji="1" lang="en-US" altLang="zh-CN" sz="2400" b="1" i="1" dirty="0" smtClean="0">
                <a:solidFill>
                  <a:srgbClr val="FF6600"/>
                </a:solidFill>
                <a:latin typeface="Helvetica"/>
              </a:rPr>
              <a:t>too much </a:t>
            </a:r>
            <a:r>
              <a:rPr kumimoji="1" lang="en-US" altLang="zh-CN" sz="2400" dirty="0" smtClean="0">
                <a:latin typeface="Helvetica"/>
              </a:rPr>
              <a:t>to </a:t>
            </a:r>
            <a:r>
              <a:rPr kumimoji="1" lang="en-US" altLang="zh-CN" sz="2400" b="1" i="1" dirty="0" smtClean="0">
                <a:solidFill>
                  <a:srgbClr val="FF6600"/>
                </a:solidFill>
                <a:latin typeface="Helvetica"/>
              </a:rPr>
              <a:t>take in </a:t>
            </a:r>
            <a:r>
              <a:rPr kumimoji="1" lang="en-US" altLang="zh-CN" sz="2400" dirty="0" smtClean="0">
                <a:latin typeface="Helvetica"/>
              </a:rPr>
              <a:t>all at once.</a:t>
            </a:r>
            <a:endParaRPr kumimoji="1" lang="en-US" altLang="zh-CN" sz="2400" b="1" i="1" dirty="0">
              <a:latin typeface="Helvetica"/>
            </a:endParaRPr>
          </a:p>
        </p:txBody>
      </p:sp>
      <p:sp>
        <p:nvSpPr>
          <p:cNvPr id="16" name="TextBox 15"/>
          <p:cNvSpPr txBox="1">
            <a:spLocks noChangeArrowheads="1"/>
          </p:cNvSpPr>
          <p:nvPr/>
        </p:nvSpPr>
        <p:spPr bwMode="auto">
          <a:xfrm>
            <a:off x="5072066" y="1364921"/>
            <a:ext cx="2973388" cy="492443"/>
          </a:xfrm>
          <a:prstGeom prst="rect">
            <a:avLst/>
          </a:prstGeom>
          <a:noFill/>
          <a:ln w="9525" algn="ctr">
            <a:noFill/>
            <a:miter lim="800000"/>
          </a:ln>
        </p:spPr>
        <p:txBody>
          <a:bodyPr wrap="square">
            <a:spAutoFit/>
          </a:bodyPr>
          <a:lstStyle/>
          <a:p>
            <a:pPr algn="ctr"/>
            <a:r>
              <a:rPr lang="en-US" altLang="zh-CN" sz="2600" b="1" dirty="0" smtClean="0">
                <a:latin typeface="Helvetica"/>
              </a:rPr>
              <a:t>take in</a:t>
            </a:r>
            <a:endParaRPr lang="en-US" altLang="zh-CN" sz="2600" b="1" dirty="0">
              <a:latin typeface="Helvetica"/>
            </a:endParaRPr>
          </a:p>
        </p:txBody>
      </p:sp>
      <p:sp>
        <p:nvSpPr>
          <p:cNvPr id="2" name="TextBox 1"/>
          <p:cNvSpPr txBox="1"/>
          <p:nvPr/>
        </p:nvSpPr>
        <p:spPr>
          <a:xfrm>
            <a:off x="3849694" y="140016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1065199"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71538" y="3143248"/>
            <a:ext cx="7064400" cy="830997"/>
          </a:xfrm>
          <a:prstGeom prst="rect">
            <a:avLst/>
          </a:prstGeom>
          <a:noFill/>
          <a:ln w="9525">
            <a:noFill/>
            <a:miter lim="800000"/>
          </a:ln>
        </p:spPr>
        <p:txBody>
          <a:bodyPr wrap="square">
            <a:spAutoFit/>
          </a:bodyPr>
          <a:lstStyle/>
          <a:p>
            <a:r>
              <a:rPr lang="zh-CN" altLang="en-US" sz="2400" dirty="0" smtClean="0">
                <a:latin typeface="华文行楷" pitchFamily="2" charset="-122"/>
                <a:ea typeface="华文行楷" pitchFamily="2" charset="-122"/>
              </a:rPr>
              <a:t>这是一个有趣的展览，但要一下子记住所有的东西太多了。</a:t>
            </a:r>
            <a:endParaRPr lang="en-US" altLang="zh-CN" sz="2400" dirty="0">
              <a:latin typeface="华文行楷" pitchFamily="2" charset="-122"/>
              <a:ea typeface="华文行楷" pitchFamily="2" charset="-122"/>
            </a:endParaRPr>
          </a:p>
        </p:txBody>
      </p:sp>
      <p:sp>
        <p:nvSpPr>
          <p:cNvPr id="25" name="TextBox 24"/>
          <p:cNvSpPr txBox="1"/>
          <p:nvPr/>
        </p:nvSpPr>
        <p:spPr>
          <a:xfrm>
            <a:off x="1065199" y="386525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4" name="Picture 3" descr="H:\2015年修改\图片13.jpg"/>
          <p:cNvPicPr>
            <a:picLocks noChangeAspect="1" noChangeArrowheads="1"/>
          </p:cNvPicPr>
          <p:nvPr/>
        </p:nvPicPr>
        <p:blipFill>
          <a:blip r:embed="rId2"/>
          <a:srcRect/>
          <a:stretch>
            <a:fillRect/>
          </a:stretch>
        </p:blipFill>
        <p:spPr bwMode="auto">
          <a:xfrm>
            <a:off x="0" y="0"/>
            <a:ext cx="7070725" cy="1163637"/>
          </a:xfrm>
          <a:prstGeom prst="rect">
            <a:avLst/>
          </a:prstGeom>
          <a:noFill/>
        </p:spPr>
      </p:pic>
      <p:sp>
        <p:nvSpPr>
          <p:cNvPr id="17" name="文本框 5"/>
          <p:cNvSpPr txBox="1"/>
          <p:nvPr/>
        </p:nvSpPr>
        <p:spPr>
          <a:xfrm>
            <a:off x="1036610" y="4324657"/>
            <a:ext cx="4464084"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exhibition / too much /take in )</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1"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32" y="1357298"/>
            <a:ext cx="4071966" cy="461665"/>
          </a:xfrm>
          <a:prstGeom prst="rect">
            <a:avLst/>
          </a:prstGeom>
          <a:noFill/>
          <a:ln w="9525">
            <a:noFill/>
            <a:miter lim="800000"/>
          </a:ln>
        </p:spPr>
        <p:txBody>
          <a:bodyPr wrap="square">
            <a:spAutoFit/>
          </a:bodyPr>
          <a:lstStyle/>
          <a:p>
            <a:r>
              <a:rPr kumimoji="1" lang="zh-CN" altLang="en-US" sz="2400" b="1" dirty="0" smtClean="0">
                <a:solidFill>
                  <a:srgbClr val="0D0A10"/>
                </a:solidFill>
                <a:latin typeface="华文楷体"/>
                <a:ea typeface="华文楷体"/>
                <a:cs typeface="华文楷体"/>
              </a:rPr>
              <a:t>（对形势）作出估计（判断）</a:t>
            </a:r>
            <a:endParaRPr kumimoji="1" lang="zh-CN" altLang="en-US" sz="2400" b="1" dirty="0" smtClean="0">
              <a:solidFill>
                <a:srgbClr val="0D0A10"/>
              </a:solidFill>
              <a:latin typeface="华文楷体"/>
              <a:ea typeface="华文楷体"/>
              <a:cs typeface="华文楷体"/>
            </a:endParaRPr>
          </a:p>
        </p:txBody>
      </p:sp>
      <p:sp>
        <p:nvSpPr>
          <p:cNvPr id="13" name="文本框 5"/>
          <p:cNvSpPr txBox="1"/>
          <p:nvPr/>
        </p:nvSpPr>
        <p:spPr>
          <a:xfrm>
            <a:off x="928662" y="4396095"/>
            <a:ext cx="3571900"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take stock of / position</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000100" y="5000636"/>
            <a:ext cx="6907219" cy="1532727"/>
          </a:xfrm>
          <a:prstGeom prst="rect">
            <a:avLst/>
          </a:prstGeom>
          <a:noFill/>
          <a:ln w="9525">
            <a:noFill/>
            <a:miter lim="800000"/>
          </a:ln>
        </p:spPr>
        <p:txBody>
          <a:bodyPr wrap="square">
            <a:spAutoFit/>
          </a:bodyPr>
          <a:lstStyle/>
          <a:p>
            <a:pPr>
              <a:lnSpc>
                <a:spcPct val="120000"/>
              </a:lnSpc>
              <a:spcBef>
                <a:spcPct val="50000"/>
              </a:spcBef>
            </a:pPr>
            <a:r>
              <a:rPr kumimoji="1" lang="en-US" altLang="zh-CN" sz="2400" dirty="0" smtClean="0">
                <a:latin typeface="Helvetica"/>
              </a:rPr>
              <a:t>We had to </a:t>
            </a:r>
            <a:r>
              <a:rPr kumimoji="1" lang="en-US" altLang="zh-CN" sz="2400" b="1" i="1" dirty="0" smtClean="0">
                <a:solidFill>
                  <a:srgbClr val="FF6600"/>
                </a:solidFill>
                <a:latin typeface="Helvetica"/>
              </a:rPr>
              <a:t>take stock of </a:t>
            </a:r>
            <a:r>
              <a:rPr kumimoji="1" lang="en-US" altLang="zh-CN" sz="2400" dirty="0" smtClean="0">
                <a:latin typeface="Helvetica"/>
              </a:rPr>
              <a:t>our </a:t>
            </a:r>
            <a:r>
              <a:rPr kumimoji="1" lang="en-US" altLang="zh-CN" sz="2400" b="1" i="1" dirty="0" smtClean="0">
                <a:solidFill>
                  <a:srgbClr val="FF6600"/>
                </a:solidFill>
                <a:latin typeface="Helvetica"/>
              </a:rPr>
              <a:t>position</a:t>
            </a:r>
            <a:r>
              <a:rPr kumimoji="1" lang="en-US" altLang="zh-CN" sz="2400" dirty="0" smtClean="0">
                <a:latin typeface="Helvetica"/>
              </a:rPr>
              <a:t> before we could decide what to do next.</a:t>
            </a:r>
            <a:endParaRPr kumimoji="1" lang="en-US" altLang="zh-CN" sz="2400" dirty="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233988" y="1357298"/>
            <a:ext cx="3767168" cy="892552"/>
          </a:xfrm>
          <a:prstGeom prst="rect">
            <a:avLst/>
          </a:prstGeom>
          <a:noFill/>
          <a:ln w="9525" algn="ctr">
            <a:noFill/>
            <a:miter lim="800000"/>
          </a:ln>
        </p:spPr>
        <p:txBody>
          <a:bodyPr wrap="square">
            <a:spAutoFit/>
          </a:bodyPr>
          <a:lstStyle/>
          <a:p>
            <a:r>
              <a:rPr lang="en-US" altLang="zh-CN" sz="2400" b="1" dirty="0" smtClean="0"/>
              <a:t> </a:t>
            </a:r>
            <a:r>
              <a:rPr lang="en-US" altLang="zh-CN" sz="2600" b="1" dirty="0" smtClean="0">
                <a:latin typeface="Helvetica"/>
              </a:rPr>
              <a:t>take stock (of </a:t>
            </a:r>
            <a:r>
              <a:rPr lang="en-US" altLang="zh-CN" sz="2600" b="1" dirty="0" err="1" smtClean="0">
                <a:latin typeface="Helvetica"/>
              </a:rPr>
              <a:t>sth</a:t>
            </a:r>
            <a:r>
              <a:rPr lang="en-US" altLang="zh-CN" sz="2600" b="1" dirty="0" smtClean="0">
                <a:latin typeface="Helvetica"/>
              </a:rPr>
              <a:t>.) </a:t>
            </a:r>
            <a:endParaRPr lang="en-US" altLang="zh-CN" sz="2600" b="1" dirty="0" smtClean="0">
              <a:latin typeface="Helvetica"/>
            </a:endParaRPr>
          </a:p>
          <a:p>
            <a:endParaRPr lang="en-US" altLang="zh-CN" sz="2600" b="1" dirty="0">
              <a:latin typeface="Helvetica"/>
            </a:endParaRPr>
          </a:p>
        </p:txBody>
      </p:sp>
      <p:sp>
        <p:nvSpPr>
          <p:cNvPr id="2" name="TextBox 1"/>
          <p:cNvSpPr txBox="1"/>
          <p:nvPr/>
        </p:nvSpPr>
        <p:spPr>
          <a:xfrm>
            <a:off x="3921132" y="140016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922323"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928662" y="3143248"/>
            <a:ext cx="7143800" cy="830997"/>
          </a:xfrm>
          <a:prstGeom prst="rect">
            <a:avLst/>
          </a:prstGeom>
          <a:noFill/>
          <a:ln w="9525">
            <a:noFill/>
            <a:miter lim="800000"/>
          </a:ln>
        </p:spPr>
        <p:txBody>
          <a:bodyPr wrap="square">
            <a:spAutoFit/>
          </a:bodyPr>
          <a:lstStyle/>
          <a:p>
            <a:r>
              <a:rPr lang="zh-CN" altLang="en-US" sz="2400" dirty="0" smtClean="0">
                <a:latin typeface="华文行楷" pitchFamily="2" charset="-122"/>
                <a:ea typeface="华文行楷" pitchFamily="2" charset="-122"/>
              </a:rPr>
              <a:t>我们在决定下一步做什么以前，必须对我们的处境作出判断。</a:t>
            </a:r>
            <a:endParaRPr lang="zh-CN" altLang="en-US" sz="2400" dirty="0">
              <a:latin typeface="华文行楷" pitchFamily="2" charset="-122"/>
              <a:ea typeface="华文行楷" pitchFamily="2" charset="-122"/>
            </a:endParaRPr>
          </a:p>
        </p:txBody>
      </p:sp>
      <p:sp>
        <p:nvSpPr>
          <p:cNvPr id="25" name="TextBox 24"/>
          <p:cNvSpPr txBox="1"/>
          <p:nvPr/>
        </p:nvSpPr>
        <p:spPr>
          <a:xfrm>
            <a:off x="928662"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pic>
        <p:nvPicPr>
          <p:cNvPr id="24" name="Picture 3" descr="H:\2015年修改\图片13.jpg"/>
          <p:cNvPicPr>
            <a:picLocks noChangeAspect="1" noChangeArrowheads="1"/>
          </p:cNvPicPr>
          <p:nvPr/>
        </p:nvPicPr>
        <p:blipFill>
          <a:blip r:embed="rId2"/>
          <a:srcRect/>
          <a:stretch>
            <a:fillRect/>
          </a:stretch>
        </p:blipFill>
        <p:spPr bwMode="auto">
          <a:xfrm>
            <a:off x="0" y="0"/>
            <a:ext cx="707072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1"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714349" y="1285860"/>
            <a:ext cx="3214710" cy="830997"/>
          </a:xfrm>
          <a:prstGeom prst="rect">
            <a:avLst/>
          </a:prstGeom>
          <a:noFill/>
          <a:ln w="9525">
            <a:noFill/>
            <a:miter lim="800000"/>
          </a:ln>
        </p:spPr>
        <p:txBody>
          <a:bodyPr wrap="square">
            <a:spAutoFit/>
          </a:bodyPr>
          <a:lstStyle/>
          <a:p>
            <a:r>
              <a:rPr lang="zh-CN" altLang="en-US" sz="2400" b="1" dirty="0" smtClean="0">
                <a:latin typeface="华文楷体"/>
                <a:ea typeface="华文楷体"/>
                <a:cs typeface="华文楷体"/>
              </a:rPr>
              <a:t>在（可能通向成功的）</a:t>
            </a:r>
            <a:endParaRPr lang="en-US" altLang="zh-CN" sz="2400" b="1" dirty="0" smtClean="0">
              <a:latin typeface="华文楷体"/>
              <a:ea typeface="华文楷体"/>
              <a:cs typeface="华文楷体"/>
            </a:endParaRPr>
          </a:p>
          <a:p>
            <a:r>
              <a:rPr lang="zh-CN" altLang="en-US" sz="2400" b="1" dirty="0" smtClean="0">
                <a:latin typeface="华文楷体"/>
                <a:ea typeface="华文楷体"/>
                <a:cs typeface="华文楷体"/>
              </a:rPr>
              <a:t>轨迹上</a:t>
            </a:r>
            <a:endParaRPr lang="zh-CN" altLang="en-US" sz="2400" b="1" dirty="0" smtClean="0">
              <a:latin typeface="华文楷体"/>
              <a:ea typeface="华文楷体"/>
              <a:cs typeface="华文楷体"/>
            </a:endParaRPr>
          </a:p>
        </p:txBody>
      </p:sp>
      <p:sp>
        <p:nvSpPr>
          <p:cNvPr id="13" name="文本框 5"/>
          <p:cNvSpPr txBox="1"/>
          <p:nvPr/>
        </p:nvSpPr>
        <p:spPr>
          <a:xfrm>
            <a:off x="1142977" y="4436546"/>
            <a:ext cx="4011234"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run/ according to/ on track </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142976" y="4857760"/>
            <a:ext cx="6905695" cy="978729"/>
          </a:xfrm>
          <a:prstGeom prst="rect">
            <a:avLst/>
          </a:prstGeom>
          <a:noFill/>
          <a:ln w="9525">
            <a:noFill/>
            <a:miter lim="800000"/>
          </a:ln>
        </p:spPr>
        <p:txBody>
          <a:bodyPr wrap="square">
            <a:spAutoFit/>
          </a:bodyPr>
          <a:lstStyle/>
          <a:p>
            <a:pPr>
              <a:lnSpc>
                <a:spcPct val="120000"/>
              </a:lnSpc>
              <a:spcBef>
                <a:spcPct val="50000"/>
              </a:spcBef>
            </a:pPr>
            <a:r>
              <a:rPr kumimoji="1" lang="en-US" altLang="zh-CN" sz="2400" dirty="0" smtClean="0">
                <a:latin typeface="Helvetica"/>
              </a:rPr>
              <a:t>Everything is </a:t>
            </a:r>
            <a:r>
              <a:rPr kumimoji="1" lang="en-US" altLang="zh-CN" sz="2400" b="1" i="1" dirty="0" smtClean="0">
                <a:solidFill>
                  <a:srgbClr val="FF6600"/>
                </a:solidFill>
                <a:latin typeface="Helvetica"/>
              </a:rPr>
              <a:t>running</a:t>
            </a:r>
            <a:r>
              <a:rPr kumimoji="1" lang="en-US" altLang="zh-CN" sz="2400" dirty="0" smtClean="0">
                <a:latin typeface="Helvetica"/>
              </a:rPr>
              <a:t> </a:t>
            </a:r>
            <a:r>
              <a:rPr kumimoji="1" lang="en-US" altLang="zh-CN" sz="2400" b="1" i="1" dirty="0" smtClean="0">
                <a:solidFill>
                  <a:srgbClr val="FF6600"/>
                </a:solidFill>
                <a:latin typeface="Helvetica"/>
              </a:rPr>
              <a:t>according to </a:t>
            </a:r>
            <a:r>
              <a:rPr kumimoji="1" lang="en-US" altLang="zh-CN" sz="2400" dirty="0" smtClean="0">
                <a:latin typeface="Helvetica"/>
              </a:rPr>
              <a:t>our plan, so we’re still </a:t>
            </a:r>
            <a:r>
              <a:rPr kumimoji="1" lang="en-US" altLang="zh-CN" sz="2400" b="1" i="1" dirty="0" smtClean="0">
                <a:solidFill>
                  <a:srgbClr val="FF6600"/>
                </a:solidFill>
                <a:latin typeface="Helvetica"/>
              </a:rPr>
              <a:t>on track </a:t>
            </a:r>
            <a:r>
              <a:rPr kumimoji="1" lang="en-US" altLang="zh-CN" sz="2400" dirty="0" smtClean="0">
                <a:latin typeface="Helvetica"/>
              </a:rPr>
              <a:t>for 10% growth. </a:t>
            </a:r>
            <a:endParaRPr kumimoji="1" lang="en-US" altLang="zh-CN" sz="2400" dirty="0">
              <a:latin typeface="Helvetica"/>
            </a:endParaRPr>
          </a:p>
        </p:txBody>
      </p:sp>
      <p:sp>
        <p:nvSpPr>
          <p:cNvPr id="2" name="TextBox 1"/>
          <p:cNvSpPr txBox="1"/>
          <p:nvPr/>
        </p:nvSpPr>
        <p:spPr>
          <a:xfrm>
            <a:off x="3921132" y="140016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endParaRPr lang="zh-CN" altLang="en-US" sz="24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1071538"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a:spLocks noChangeArrowheads="1"/>
          </p:cNvSpPr>
          <p:nvPr/>
        </p:nvSpPr>
        <p:spPr bwMode="auto">
          <a:xfrm>
            <a:off x="1095329" y="3143248"/>
            <a:ext cx="6516688" cy="830997"/>
          </a:xfrm>
          <a:prstGeom prst="rect">
            <a:avLst/>
          </a:prstGeom>
          <a:noFill/>
          <a:ln w="9525">
            <a:noFill/>
            <a:miter lim="800000"/>
          </a:ln>
        </p:spPr>
        <p:txBody>
          <a:bodyPr>
            <a:spAutoFit/>
          </a:bodyPr>
          <a:lstStyle/>
          <a:p>
            <a:r>
              <a:rPr lang="zh-CN" altLang="en-US" sz="2400" dirty="0" smtClean="0">
                <a:latin typeface="华文行楷" pitchFamily="2" charset="-122"/>
                <a:ea typeface="华文行楷" pitchFamily="2" charset="-122"/>
              </a:rPr>
              <a:t>一切都在按照我们的计划进行，所以我们仍有可能达到</a:t>
            </a:r>
            <a:r>
              <a:rPr lang="en-US" altLang="zh-CN" sz="2400" dirty="0" smtClean="0">
                <a:latin typeface="华文行楷" pitchFamily="2" charset="-122"/>
                <a:ea typeface="华文行楷" pitchFamily="2" charset="-122"/>
              </a:rPr>
              <a:t>10%</a:t>
            </a:r>
            <a:r>
              <a:rPr lang="zh-CN" altLang="en-US" sz="2400" dirty="0" smtClean="0">
                <a:latin typeface="华文行楷" pitchFamily="2" charset="-122"/>
                <a:ea typeface="华文行楷" pitchFamily="2" charset="-122"/>
              </a:rPr>
              <a:t>的增长率。</a:t>
            </a:r>
            <a:endParaRPr lang="en-US" altLang="zh-CN" sz="2400" dirty="0">
              <a:latin typeface="华文行楷" pitchFamily="2" charset="-122"/>
              <a:ea typeface="华文行楷" pitchFamily="2" charset="-122"/>
            </a:endParaRPr>
          </a:p>
        </p:txBody>
      </p:sp>
      <p:sp>
        <p:nvSpPr>
          <p:cNvPr id="25" name="TextBox 24"/>
          <p:cNvSpPr txBox="1"/>
          <p:nvPr/>
        </p:nvSpPr>
        <p:spPr>
          <a:xfrm>
            <a:off x="1071538"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4" name="TextBox 7"/>
          <p:cNvSpPr txBox="1">
            <a:spLocks noChangeArrowheads="1"/>
          </p:cNvSpPr>
          <p:nvPr/>
        </p:nvSpPr>
        <p:spPr bwMode="auto">
          <a:xfrm>
            <a:off x="6072198" y="1364921"/>
            <a:ext cx="1774847" cy="492443"/>
          </a:xfrm>
          <a:prstGeom prst="rect">
            <a:avLst/>
          </a:prstGeom>
          <a:noFill/>
          <a:ln w="9525">
            <a:noFill/>
            <a:miter lim="800000"/>
          </a:ln>
        </p:spPr>
        <p:txBody>
          <a:bodyPr wrap="square">
            <a:spAutoFit/>
          </a:bodyPr>
          <a:lstStyle/>
          <a:p>
            <a:r>
              <a:rPr lang="en-US" altLang="zh-CN" sz="2600" b="1" dirty="0" smtClean="0">
                <a:latin typeface="Helvetica"/>
              </a:rPr>
              <a:t>on track</a:t>
            </a:r>
            <a:endParaRPr lang="en-US" altLang="zh-CN" sz="2600" b="1" dirty="0" smtClean="0">
              <a:latin typeface="Helvetica"/>
            </a:endParaRPr>
          </a:p>
        </p:txBody>
      </p:sp>
      <p:pic>
        <p:nvPicPr>
          <p:cNvPr id="22" name="Picture 3" descr="H:\2015年修改\图片13.jpg"/>
          <p:cNvPicPr>
            <a:picLocks noChangeAspect="1" noChangeArrowheads="1"/>
          </p:cNvPicPr>
          <p:nvPr/>
        </p:nvPicPr>
        <p:blipFill>
          <a:blip r:embed="rId2"/>
          <a:srcRect/>
          <a:stretch>
            <a:fillRect/>
          </a:stretch>
        </p:blipFill>
        <p:spPr bwMode="auto">
          <a:xfrm>
            <a:off x="0" y="0"/>
            <a:ext cx="707072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951660"/>
          <a:ext cx="8501122" cy="3691918"/>
        </p:xfrm>
        <a:graphic>
          <a:graphicData uri="http://schemas.openxmlformats.org/drawingml/2006/table">
            <a:tbl>
              <a:tblPr firstRow="1" bandRow="1">
                <a:tableStyleId>{93296810-A885-4BE3-A3E7-6D5BEEA58F35}</a:tableStyleId>
              </a:tblPr>
              <a:tblGrid>
                <a:gridCol w="4857754"/>
                <a:gridCol w="3643368"/>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indent="-457200">
                        <a:lnSpc>
                          <a:spcPct val="100000"/>
                        </a:lnSpc>
                        <a:spcBef>
                          <a:spcPct val="50000"/>
                        </a:spcBef>
                        <a:buAutoNum type="arabicPeriod"/>
                        <a:defRPr/>
                      </a:pPr>
                      <a:r>
                        <a:rPr kumimoji="1" lang="en-US" altLang="zh-CN" sz="2400" dirty="0" smtClean="0">
                          <a:latin typeface="Helvetica"/>
                        </a:rPr>
                        <a:t>Here’s another familiar</a:t>
                      </a:r>
                      <a:r>
                        <a:rPr kumimoji="1" lang="en-US" altLang="zh-CN" sz="2400" baseline="0" dirty="0" smtClean="0">
                          <a:latin typeface="Helvetica"/>
                        </a:rPr>
                        <a:t> example:…</a:t>
                      </a:r>
                      <a:endParaRPr kumimoji="1" lang="en-US" altLang="zh-CN" sz="2400" b="1" dirty="0">
                        <a:solidFill>
                          <a:schemeClr val="accent1">
                            <a:lumMod val="50000"/>
                          </a:schemeClr>
                        </a:solidFill>
                        <a:latin typeface="Helvetica"/>
                        <a:ea typeface="华文楷体" pitchFamily="2" charset="-122"/>
                      </a:endParaRPr>
                    </a:p>
                  </a:txBody>
                  <a:tcPr anchor="ctr"/>
                </a:tc>
                <a:tc>
                  <a:txBody>
                    <a:bodyPr/>
                    <a:lstStyle/>
                    <a:p>
                      <a:pPr>
                        <a:lnSpc>
                          <a:spcPct val="100000"/>
                        </a:lnSpc>
                        <a:spcBef>
                          <a:spcPct val="50000"/>
                        </a:spcBef>
                        <a:defRPr/>
                      </a:pPr>
                      <a:r>
                        <a:rPr kumimoji="1" lang="zh-CN" altLang="en-US" sz="2400" dirty="0" smtClean="0">
                          <a:latin typeface="华文楷体" pitchFamily="2" charset="-122"/>
                          <a:ea typeface="华文楷体" pitchFamily="2" charset="-122"/>
                        </a:rPr>
                        <a:t>用于</a:t>
                      </a:r>
                      <a:r>
                        <a:rPr kumimoji="1" lang="zh-CN" altLang="en-US" sz="2400" kern="1200" dirty="0" smtClean="0">
                          <a:solidFill>
                            <a:schemeClr val="dk1"/>
                          </a:solidFill>
                          <a:latin typeface="华文楷体" pitchFamily="2" charset="-122"/>
                          <a:ea typeface="华文楷体" pitchFamily="2" charset="-122"/>
                          <a:cs typeface="+mn-cs"/>
                        </a:rPr>
                        <a:t>列举</a:t>
                      </a:r>
                      <a:r>
                        <a:rPr kumimoji="1" lang="zh-CN" altLang="en-US" sz="2400" dirty="0" smtClean="0">
                          <a:latin typeface="华文楷体" pitchFamily="2" charset="-122"/>
                          <a:ea typeface="华文楷体" pitchFamily="2" charset="-122"/>
                        </a:rPr>
                        <a:t>“人们熟知的事例”。</a:t>
                      </a:r>
                      <a:endParaRPr kumimoji="1" lang="en-US" altLang="zh-CN" sz="2400" b="1" dirty="0">
                        <a:solidFill>
                          <a:srgbClr val="000000"/>
                        </a:solidFill>
                        <a:latin typeface="华文楷体" pitchFamily="2" charset="-122"/>
                        <a:ea typeface="华文楷体" pitchFamily="2" charset="-122"/>
                      </a:endParaRPr>
                    </a:p>
                  </a:txBody>
                  <a:tcPr/>
                </a:tc>
              </a:tr>
              <a:tr h="974390">
                <a:tc>
                  <a:txBody>
                    <a:bodyPr/>
                    <a:lstStyle/>
                    <a:p>
                      <a:pPr>
                        <a:lnSpc>
                          <a:spcPct val="100000"/>
                        </a:lnSpc>
                      </a:pPr>
                      <a:r>
                        <a:rPr kumimoji="1" lang="en-US" altLang="zh-CN" sz="2400" kern="1200" dirty="0" smtClean="0">
                          <a:latin typeface="Helvetica"/>
                        </a:rPr>
                        <a:t>2.</a:t>
                      </a:r>
                      <a:r>
                        <a:rPr kumimoji="1" lang="en-US" altLang="zh-CN" sz="2400" kern="1200" baseline="0" dirty="0" smtClean="0">
                          <a:latin typeface="Helvetica"/>
                        </a:rPr>
                        <a:t>   </a:t>
                      </a:r>
                      <a:r>
                        <a:rPr kumimoji="1" lang="en-US" altLang="zh-CN" sz="2400" kern="1200" dirty="0" smtClean="0">
                          <a:latin typeface="Helvetica"/>
                        </a:rPr>
                        <a:t>It’s been calculated</a:t>
                      </a:r>
                      <a:r>
                        <a:rPr kumimoji="1" lang="en-US" altLang="zh-CN" sz="2400" kern="1200" baseline="0" dirty="0" smtClean="0">
                          <a:latin typeface="Helvetica"/>
                        </a:rPr>
                        <a:t> </a:t>
                      </a:r>
                      <a:r>
                        <a:rPr kumimoji="1" lang="en-US" altLang="zh-CN" sz="2400" kern="1200" dirty="0" smtClean="0">
                          <a:latin typeface="Helvetica"/>
                        </a:rPr>
                        <a:t>that…</a:t>
                      </a:r>
                      <a:endParaRPr kumimoji="1" lang="zh-CN" altLang="en-US" sz="2400" b="1" kern="1200" dirty="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2400" kern="1200" dirty="0" smtClean="0">
                          <a:latin typeface="华文楷体" pitchFamily="2" charset="-122"/>
                          <a:ea typeface="华文楷体" pitchFamily="2" charset="-122"/>
                        </a:rPr>
                        <a:t>用于引出“有说服力的数据”。 </a:t>
                      </a:r>
                      <a:endParaRPr kumimoji="1" lang="zh-CN" altLang="en-US" sz="2400" kern="1200" dirty="0" smtClean="0">
                        <a:latin typeface="华文楷体" pitchFamily="2" charset="-122"/>
                        <a:ea typeface="华文楷体" pitchFamily="2" charset="-122"/>
                      </a:endParaRPr>
                    </a:p>
                    <a:p>
                      <a:pPr>
                        <a:lnSpc>
                          <a:spcPct val="100000"/>
                        </a:lnSpc>
                      </a:pPr>
                      <a:endParaRPr lang="zh-CN" altLang="en-US" b="1" dirty="0">
                        <a:solidFill>
                          <a:srgbClr val="000000"/>
                        </a:solidFill>
                        <a:latin typeface="华文楷体" pitchFamily="2" charset="-122"/>
                        <a:ea typeface="华文楷体" pitchFamily="2" charset="-122"/>
                      </a:endParaRPr>
                    </a:p>
                  </a:txBody>
                  <a:tcPr anchor="ctr"/>
                </a:tc>
              </a:tr>
              <a:tr h="113263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2400" kern="1200" dirty="0" smtClean="0">
                          <a:latin typeface="Helvetica"/>
                        </a:rPr>
                        <a:t>3.   As</a:t>
                      </a:r>
                      <a:r>
                        <a:rPr kumimoji="1" lang="en-US" altLang="zh-CN" sz="2400" kern="1200" baseline="0" dirty="0" smtClean="0">
                          <a:latin typeface="Helvetica"/>
                        </a:rPr>
                        <a:t> sb. learn to do </a:t>
                      </a:r>
                      <a:r>
                        <a:rPr kumimoji="1" lang="en-US" altLang="zh-CN" sz="2400" kern="1200" baseline="0" dirty="0" err="1" smtClean="0">
                          <a:latin typeface="Helvetica"/>
                        </a:rPr>
                        <a:t>sth</a:t>
                      </a:r>
                      <a:r>
                        <a:rPr kumimoji="1" lang="en-US" altLang="zh-CN" sz="2400" kern="1200" baseline="0" dirty="0" smtClean="0">
                          <a:latin typeface="Helvetica"/>
                        </a:rPr>
                        <a:t>., sb.  </a:t>
                      </a:r>
                      <a:endParaRPr kumimoji="1" lang="en-US" altLang="zh-CN" sz="2400" kern="1200" baseline="0" dirty="0" smtClean="0">
                        <a:latin typeface="Helvetica"/>
                      </a:endParaRPr>
                    </a:p>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2400" kern="1200" baseline="0" dirty="0" smtClean="0">
                          <a:latin typeface="Helvetica"/>
                        </a:rPr>
                        <a:t>      will do </a:t>
                      </a:r>
                      <a:r>
                        <a:rPr kumimoji="1" lang="en-US" altLang="zh-CN" sz="2400" kern="1200" baseline="0" dirty="0" err="1" smtClean="0">
                          <a:latin typeface="Helvetica"/>
                        </a:rPr>
                        <a:t>sth</a:t>
                      </a:r>
                      <a:r>
                        <a:rPr kumimoji="1" lang="en-US" altLang="zh-CN" sz="2400" kern="1200" baseline="0" dirty="0" smtClean="0">
                          <a:latin typeface="Helvetica"/>
                        </a:rPr>
                        <a:t>.</a:t>
                      </a:r>
                      <a:endParaRPr kumimoji="1" lang="en-US" altLang="zh-CN" sz="2400" b="1" kern="1200" dirty="0" smtClean="0">
                        <a:solidFill>
                          <a:schemeClr val="accent1">
                            <a:lumMod val="50000"/>
                          </a:schemeClr>
                        </a:solidFill>
                        <a:latin typeface="Helvetic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2400" kern="1200" dirty="0" smtClean="0">
                          <a:latin typeface="华文楷体" pitchFamily="2" charset="-122"/>
                          <a:ea typeface="华文楷体" pitchFamily="2" charset="-122"/>
                        </a:rPr>
                        <a:t>用于表达“某人学会某事就会有所收获”。</a:t>
                      </a:r>
                      <a:endParaRPr kumimoji="1" lang="zh-CN" altLang="en-US" sz="2400" kern="1200" dirty="0" smtClean="0">
                        <a:latin typeface="华文楷体" pitchFamily="2" charset="-122"/>
                        <a:ea typeface="华文楷体" pitchFamily="2" charset="-122"/>
                      </a:endParaRPr>
                    </a:p>
                    <a:p>
                      <a:pPr>
                        <a:lnSpc>
                          <a:spcPct val="100000"/>
                        </a:lnSpc>
                      </a:pPr>
                      <a:endParaRPr lang="zh-CN" altLang="en-US" b="1" dirty="0">
                        <a:solidFill>
                          <a:srgbClr val="000000"/>
                        </a:solidFill>
                        <a:latin typeface="华文楷体" pitchFamily="2" charset="-122"/>
                        <a:ea typeface="华文楷体" pitchFamily="2" charset="-122"/>
                      </a:endParaRPr>
                    </a:p>
                  </a:txBody>
                  <a:tcPr anchor="ctr"/>
                </a:tc>
              </a:tr>
            </a:tbl>
          </a:graphicData>
        </a:graphic>
      </p:graphicFrame>
      <p:pic>
        <p:nvPicPr>
          <p:cNvPr id="9" name="Picture 2" descr="H:\2015年修改\图片14.jpg"/>
          <p:cNvPicPr>
            <a:picLocks noChangeAspect="1" noChangeArrowheads="1"/>
          </p:cNvPicPr>
          <p:nvPr/>
        </p:nvPicPr>
        <p:blipFill>
          <a:blip r:embed="rId1"/>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1538288" y="2047875"/>
            <a:ext cx="5976937" cy="1508105"/>
          </a:xfrm>
          <a:prstGeom prst="rect">
            <a:avLst/>
          </a:prstGeom>
          <a:noFill/>
          <a:ln w="9525">
            <a:noFill/>
            <a:miter lim="800000"/>
          </a:ln>
        </p:spPr>
        <p:txBody>
          <a:bodyPr>
            <a:spAutoFit/>
          </a:bodyPr>
          <a:lstStyle/>
          <a:p>
            <a:r>
              <a:rPr lang="zh-CN" altLang="en-US" sz="2300" dirty="0" smtClean="0">
                <a:solidFill>
                  <a:srgbClr val="C00000"/>
                </a:solidFill>
                <a:latin typeface="华文行楷" pitchFamily="2" charset="-122"/>
                <a:ea typeface="华文行楷" pitchFamily="2" charset="-122"/>
              </a:rPr>
              <a:t>这里还有一个大家熟悉的例子：</a:t>
            </a:r>
            <a:r>
              <a:rPr lang="zh-CN" altLang="en-US" sz="2300" dirty="0" smtClean="0">
                <a:latin typeface="华文行楷" pitchFamily="2" charset="-122"/>
                <a:ea typeface="华文行楷" pitchFamily="2" charset="-122"/>
              </a:rPr>
              <a:t>如果我们不按时支付信用卡账单，我们会收到从信用卡公司发来类似这样的令人讨厌的催缴账单的电子邮件</a:t>
            </a:r>
            <a:r>
              <a:rPr lang="en-US" altLang="zh-CN" sz="2300" dirty="0" smtClean="0">
                <a:latin typeface="华文行楷" pitchFamily="2" charset="-122"/>
                <a:ea typeface="华文行楷" pitchFamily="2" charset="-122"/>
              </a:rPr>
              <a:t>……</a:t>
            </a:r>
            <a:endParaRPr lang="zh-CN" altLang="en-US" sz="2300" dirty="0">
              <a:latin typeface="华文行楷" pitchFamily="2" charset="-122"/>
              <a:ea typeface="华文行楷" pitchFamily="2" charset="-122"/>
            </a:endParaRPr>
          </a:p>
        </p:txBody>
      </p:sp>
      <p:sp>
        <p:nvSpPr>
          <p:cNvPr id="232451" name="TextBox 4"/>
          <p:cNvSpPr txBox="1">
            <a:spLocks noChangeArrowheads="1"/>
          </p:cNvSpPr>
          <p:nvPr/>
        </p:nvSpPr>
        <p:spPr bwMode="auto">
          <a:xfrm>
            <a:off x="1538288" y="1412875"/>
            <a:ext cx="1952625" cy="523875"/>
          </a:xfrm>
          <a:prstGeom prst="rect">
            <a:avLst/>
          </a:prstGeom>
          <a:noFill/>
          <a:ln w="9525">
            <a:noFill/>
            <a:miter lim="800000"/>
          </a:ln>
        </p:spPr>
        <p:txBody>
          <a:bodyPr>
            <a:spAutoFit/>
          </a:bodyPr>
          <a:lstStyle/>
          <a:p>
            <a:r>
              <a:rPr lang="zh-CN" altLang="en-US" sz="2800" b="1" dirty="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32452" name="TextBox 25"/>
          <p:cNvSpPr txBox="1">
            <a:spLocks noChangeArrowheads="1"/>
          </p:cNvSpPr>
          <p:nvPr/>
        </p:nvSpPr>
        <p:spPr bwMode="auto">
          <a:xfrm>
            <a:off x="1500166" y="3763969"/>
            <a:ext cx="1871662" cy="522287"/>
          </a:xfrm>
          <a:prstGeom prst="rect">
            <a:avLst/>
          </a:prstGeom>
          <a:noFill/>
          <a:ln w="9525">
            <a:noFill/>
            <a:miter lim="800000"/>
          </a:ln>
        </p:spPr>
        <p:txBody>
          <a:bodyPr>
            <a:spAutoFit/>
          </a:bodyPr>
          <a:lstStyle/>
          <a:p>
            <a:r>
              <a:rPr lang="zh-CN" altLang="en-US" sz="2800" b="1" dirty="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a:spLocks noChangeArrowheads="1"/>
          </p:cNvSpPr>
          <p:nvPr/>
        </p:nvSpPr>
        <p:spPr bwMode="auto">
          <a:xfrm>
            <a:off x="1579563" y="4343528"/>
            <a:ext cx="6088062" cy="1887696"/>
          </a:xfrm>
          <a:prstGeom prst="rect">
            <a:avLst/>
          </a:prstGeom>
          <a:noFill/>
          <a:ln w="9525">
            <a:noFill/>
            <a:miter lim="800000"/>
          </a:ln>
        </p:spPr>
        <p:txBody>
          <a:bodyPr>
            <a:spAutoFit/>
          </a:bodyPr>
          <a:lstStyle/>
          <a:p>
            <a:pPr>
              <a:lnSpc>
                <a:spcPts val="2800"/>
              </a:lnSpc>
              <a:spcBef>
                <a:spcPct val="50000"/>
              </a:spcBef>
            </a:pPr>
            <a:r>
              <a:rPr lang="en-US" altLang="zh-CN" sz="2600" b="1" dirty="0" smtClean="0">
                <a:solidFill>
                  <a:srgbClr val="FF6600"/>
                </a:solidFill>
                <a:latin typeface="Helvetica"/>
              </a:rPr>
              <a:t>Here’s another familiar example: </a:t>
            </a:r>
            <a:r>
              <a:rPr lang="en-US" altLang="zh-CN" sz="2300" dirty="0" smtClean="0">
                <a:latin typeface="Helvetica"/>
              </a:rPr>
              <a:t>If we don’t pay our credit card bill on time, we get demanding, nasty emails from the credit card company saying something like…</a:t>
            </a:r>
            <a:endParaRPr lang="en-US" altLang="zh-CN" sz="2300" dirty="0">
              <a:latin typeface="Helvetica"/>
            </a:endParaRPr>
          </a:p>
        </p:txBody>
      </p:sp>
      <p:cxnSp>
        <p:nvCxnSpPr>
          <p:cNvPr id="4" name="直接连接符 3"/>
          <p:cNvCxnSpPr/>
          <p:nvPr/>
        </p:nvCxnSpPr>
        <p:spPr>
          <a:xfrm>
            <a:off x="1558622" y="1928802"/>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622" y="428625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22" y="5767171"/>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endParaRPr lang="zh-CN" altLang="en-US" sz="1800" b="1" dirty="0"/>
          </a:p>
        </p:txBody>
      </p:sp>
      <p:pic>
        <p:nvPicPr>
          <p:cNvPr id="19" name="Picture 2" descr="H:\2015年修改\图片14.jpg"/>
          <p:cNvPicPr>
            <a:picLocks noChangeAspect="1" noChangeArrowheads="1"/>
          </p:cNvPicPr>
          <p:nvPr/>
        </p:nvPicPr>
        <p:blipFill>
          <a:blip r:embed="rId1"/>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538288" y="2091516"/>
            <a:ext cx="6273800" cy="451406"/>
          </a:xfrm>
          <a:prstGeom prst="rect">
            <a:avLst/>
          </a:prstGeom>
          <a:noFill/>
          <a:ln w="9525">
            <a:noFill/>
            <a:miter lim="800000"/>
          </a:ln>
        </p:spPr>
        <p:txBody>
          <a:bodyPr>
            <a:spAutoFit/>
          </a:bodyPr>
          <a:lstStyle/>
          <a:p>
            <a:pPr>
              <a:lnSpc>
                <a:spcPts val="2800"/>
              </a:lnSpc>
            </a:pPr>
            <a:r>
              <a:rPr lang="en-US" altLang="zh-CN" sz="2600" dirty="0" smtClean="0">
                <a:latin typeface="Helvetica"/>
                <a:ea typeface="华文行楷" pitchFamily="2" charset="-122"/>
              </a:rPr>
              <a:t>Here’s another familiar example: …</a:t>
            </a: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34500" name="TextBox 25"/>
          <p:cNvSpPr txBox="1">
            <a:spLocks noChangeArrowheads="1"/>
          </p:cNvSpPr>
          <p:nvPr/>
        </p:nvSpPr>
        <p:spPr bwMode="auto">
          <a:xfrm>
            <a:off x="1538288" y="3214686"/>
            <a:ext cx="1871662" cy="523875"/>
          </a:xfrm>
          <a:prstGeom prst="rect">
            <a:avLst/>
          </a:prstGeom>
          <a:noFill/>
          <a:ln w="9525">
            <a:noFill/>
            <a:miter lim="800000"/>
          </a:ln>
        </p:spPr>
        <p:txBody>
          <a:bodyPr>
            <a:spAutoFit/>
          </a:bodyPr>
          <a:lstStyle/>
          <a:p>
            <a:r>
              <a:rPr lang="zh-CN" altLang="en-US" sz="2800" b="1" dirty="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a:spLocks noChangeArrowheads="1"/>
          </p:cNvSpPr>
          <p:nvPr/>
        </p:nvSpPr>
        <p:spPr bwMode="auto">
          <a:xfrm>
            <a:off x="1579563" y="3904406"/>
            <a:ext cx="6088062" cy="461665"/>
          </a:xfrm>
          <a:prstGeom prst="rect">
            <a:avLst/>
          </a:prstGeom>
          <a:noFill/>
          <a:ln w="9525">
            <a:noFill/>
            <a:miter lim="800000"/>
          </a:ln>
        </p:spPr>
        <p:txBody>
          <a:bodyPr>
            <a:spAutoFit/>
          </a:bodyPr>
          <a:lstStyle/>
          <a:p>
            <a:pPr>
              <a:lnSpc>
                <a:spcPts val="2800"/>
              </a:lnSpc>
              <a:spcBef>
                <a:spcPct val="50000"/>
              </a:spcBef>
            </a:pPr>
            <a:r>
              <a:rPr lang="zh-CN" altLang="en-US" sz="2600" dirty="0" smtClean="0">
                <a:latin typeface="华文行楷" pitchFamily="2" charset="-122"/>
                <a:ea typeface="华文行楷" pitchFamily="2" charset="-122"/>
              </a:rPr>
              <a:t>用于列举“</a:t>
            </a:r>
            <a:r>
              <a:rPr lang="zh-CN" altLang="en-US" sz="2600" dirty="0" smtClean="0">
                <a:solidFill>
                  <a:srgbClr val="71AE0E"/>
                </a:solidFill>
                <a:latin typeface="华文行楷" pitchFamily="2" charset="-122"/>
                <a:ea typeface="华文行楷" pitchFamily="2" charset="-122"/>
              </a:rPr>
              <a:t>人们熟知的事例”</a:t>
            </a:r>
            <a:r>
              <a:rPr lang="zh-CN" altLang="en-US" sz="2600" dirty="0" smtClean="0">
                <a:latin typeface="华文行楷" pitchFamily="2" charset="-122"/>
                <a:ea typeface="华文行楷" pitchFamily="2" charset="-122"/>
              </a:rPr>
              <a:t>。</a:t>
            </a:r>
            <a:endParaRPr lang="en-US" altLang="zh-CN" sz="2600" dirty="0" smtClean="0">
              <a:latin typeface="华文行楷" pitchFamily="2" charset="-122"/>
              <a:ea typeface="华文行楷" pitchFamily="2" charset="-122"/>
            </a:endParaRPr>
          </a:p>
        </p:txBody>
      </p:sp>
      <p:cxnSp>
        <p:nvCxnSpPr>
          <p:cNvPr id="4" name="直接连接符 3"/>
          <p:cNvCxnSpPr/>
          <p:nvPr/>
        </p:nvCxnSpPr>
        <p:spPr>
          <a:xfrm>
            <a:off x="1621299" y="371475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1"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a:t>
            </a:r>
            <a:r>
              <a:rPr lang="zh-CN" altLang="en-US" b="1" dirty="0" smtClean="0"/>
              <a:t>应用</a:t>
            </a:r>
            <a:endParaRPr lang="zh-CN" altLang="en-US" sz="1800" b="1" dirty="0"/>
          </a:p>
        </p:txBody>
      </p:sp>
      <p:pic>
        <p:nvPicPr>
          <p:cNvPr id="20"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8910" y="1643050"/>
            <a:ext cx="8755090" cy="4357718"/>
            <a:chOff x="388910" y="1643050"/>
            <a:chExt cx="8755090" cy="4357718"/>
          </a:xfrm>
        </p:grpSpPr>
        <p:pic>
          <p:nvPicPr>
            <p:cNvPr id="5121" name="Picture 1" descr="H:\2015年修改\图片3.jpg"/>
            <p:cNvPicPr>
              <a:picLocks noChangeAspect="1" noChangeArrowheads="1"/>
            </p:cNvPicPr>
            <p:nvPr/>
          </p:nvPicPr>
          <p:blipFill>
            <a:blip r:embed="rId1"/>
            <a:srcRect/>
            <a:stretch>
              <a:fillRect/>
            </a:stretch>
          </p:blipFill>
          <p:spPr bwMode="auto">
            <a:xfrm>
              <a:off x="388910" y="2184418"/>
              <a:ext cx="8455025" cy="3816350"/>
            </a:xfrm>
            <a:prstGeom prst="rect">
              <a:avLst/>
            </a:prstGeom>
            <a:noFill/>
          </p:spPr>
        </p:pic>
        <p:sp>
          <p:nvSpPr>
            <p:cNvPr id="141314" name="TextBox 8"/>
            <p:cNvSpPr txBox="1">
              <a:spLocks noChangeArrowheads="1"/>
            </p:cNvSpPr>
            <p:nvPr/>
          </p:nvSpPr>
          <p:spPr bwMode="auto">
            <a:xfrm>
              <a:off x="800131" y="1643050"/>
              <a:ext cx="8343869" cy="461665"/>
            </a:xfrm>
            <a:prstGeom prst="rect">
              <a:avLst/>
            </a:prstGeom>
            <a:noFill/>
            <a:ln w="9525">
              <a:noFill/>
              <a:miter lim="800000"/>
            </a:ln>
          </p:spPr>
          <p:txBody>
            <a:bodyPr wrap="square">
              <a:spAutoFit/>
            </a:bodyPr>
            <a:lstStyle/>
            <a:p>
              <a:pPr marL="514350" indent="-514350" eaLnBrk="0" hangingPunct="0"/>
              <a:r>
                <a:rPr lang="en-US" altLang="zh-CN" sz="2400" dirty="0">
                  <a:latin typeface="Helvetica"/>
                  <a:ea typeface="Cambria Math" panose="02040503050406030204" pitchFamily="18" charset="0"/>
                  <a:cs typeface="Arial" panose="020B0604020202020204" pitchFamily="34" charset="0"/>
                </a:rPr>
                <a:t>2</a:t>
              </a:r>
              <a:r>
                <a:rPr lang="en-US" altLang="zh-CN" sz="2400" dirty="0" smtClean="0">
                  <a:latin typeface="Helvetica"/>
                  <a:ea typeface="Cambria Math" panose="02040503050406030204" pitchFamily="18" charset="0"/>
                  <a:cs typeface="Arial" panose="020B0604020202020204" pitchFamily="34" charset="0"/>
                </a:rPr>
                <a:t>. How to manage money as a college student?</a:t>
              </a:r>
              <a:endParaRPr lang="en-US" altLang="zh-CN" sz="2400" dirty="0" smtClean="0">
                <a:latin typeface="Helvetica"/>
                <a:ea typeface="Cambria Math" panose="02040503050406030204" pitchFamily="18" charset="0"/>
                <a:cs typeface="Arial" panose="020B0604020202020204" pitchFamily="34" charset="0"/>
              </a:endParaRPr>
            </a:p>
          </p:txBody>
        </p:sp>
      </p:grpSp>
      <p:sp>
        <p:nvSpPr>
          <p:cNvPr id="141323" name="TextBox 33"/>
          <p:cNvSpPr txBox="1">
            <a:spLocks noChangeArrowheads="1"/>
          </p:cNvSpPr>
          <p:nvPr/>
        </p:nvSpPr>
        <p:spPr bwMode="auto">
          <a:xfrm>
            <a:off x="928662" y="3027646"/>
            <a:ext cx="7500990" cy="2308324"/>
          </a:xfrm>
          <a:prstGeom prst="rect">
            <a:avLst/>
          </a:prstGeom>
          <a:noFill/>
          <a:ln w="9525">
            <a:noFill/>
            <a:miter lim="800000"/>
          </a:ln>
        </p:spPr>
        <p:txBody>
          <a:bodyPr wrap="square">
            <a:spAutoFit/>
          </a:bodyPr>
          <a:lstStyle/>
          <a:p>
            <a:pPr fontAlgn="base">
              <a:lnSpc>
                <a:spcPct val="120000"/>
              </a:lnSpc>
              <a:buFont typeface="Arial" panose="020B0604020202020204" pitchFamily="34" charset="0"/>
              <a:buChar char="•"/>
            </a:pPr>
            <a:r>
              <a:rPr lang="en-US" altLang="zh-CN" sz="2400" dirty="0" smtClean="0">
                <a:latin typeface="Helvetica"/>
                <a:ea typeface="Cambria Math" panose="02040503050406030204" pitchFamily="18" charset="0"/>
                <a:cs typeface="Arial" panose="020B0604020202020204" pitchFamily="34" charset="0"/>
              </a:rPr>
              <a:t>  Create a strict budget and stick to it;  </a:t>
            </a:r>
            <a:endParaRPr lang="en-US" altLang="zh-CN" sz="2400" dirty="0" smtClean="0">
              <a:latin typeface="Helvetica"/>
              <a:ea typeface="Cambria Math" panose="02040503050406030204" pitchFamily="18" charset="0"/>
              <a:cs typeface="Arial" panose="020B0604020202020204" pitchFamily="34" charset="0"/>
            </a:endParaRPr>
          </a:p>
          <a:p>
            <a:pPr fontAlgn="base">
              <a:lnSpc>
                <a:spcPct val="120000"/>
              </a:lnSpc>
              <a:buFont typeface="Arial" panose="020B0604020202020204" pitchFamily="34" charset="0"/>
              <a:buChar char="•"/>
            </a:pPr>
            <a:r>
              <a:rPr lang="en-US" altLang="zh-CN" sz="2400" dirty="0" smtClean="0">
                <a:latin typeface="Helvetica"/>
                <a:ea typeface="Cambria Math" panose="02040503050406030204" pitchFamily="18" charset="0"/>
                <a:cs typeface="Arial" panose="020B0604020202020204" pitchFamily="34" charset="0"/>
              </a:rPr>
              <a:t>  Remember to save;</a:t>
            </a:r>
            <a:endParaRPr lang="en-US" altLang="zh-CN" sz="2400" dirty="0" smtClean="0">
              <a:latin typeface="Helvetica"/>
              <a:ea typeface="Cambria Math" panose="02040503050406030204" pitchFamily="18" charset="0"/>
              <a:cs typeface="Arial" panose="020B0604020202020204" pitchFamily="34" charset="0"/>
            </a:endParaRPr>
          </a:p>
          <a:p>
            <a:pPr fontAlgn="base">
              <a:lnSpc>
                <a:spcPct val="120000"/>
              </a:lnSpc>
              <a:buFont typeface="Arial" panose="020B0604020202020204" pitchFamily="34" charset="0"/>
              <a:buChar char="•"/>
            </a:pPr>
            <a:r>
              <a:rPr lang="en-US" altLang="zh-CN" sz="2400" dirty="0" smtClean="0">
                <a:latin typeface="Helvetica"/>
                <a:ea typeface="Cambria Math" panose="02040503050406030204" pitchFamily="18" charset="0"/>
                <a:cs typeface="Arial" panose="020B0604020202020204" pitchFamily="34" charset="0"/>
              </a:rPr>
              <a:t>  Avoid credit cards;</a:t>
            </a:r>
            <a:endParaRPr lang="en-US" altLang="zh-CN" sz="2400" dirty="0" smtClean="0">
              <a:latin typeface="Helvetica"/>
              <a:ea typeface="Cambria Math" panose="02040503050406030204" pitchFamily="18" charset="0"/>
              <a:cs typeface="Arial" panose="020B0604020202020204" pitchFamily="34" charset="0"/>
            </a:endParaRPr>
          </a:p>
          <a:p>
            <a:pPr fontAlgn="base">
              <a:lnSpc>
                <a:spcPct val="120000"/>
              </a:lnSpc>
              <a:buFont typeface="Arial" panose="020B0604020202020204" pitchFamily="34" charset="0"/>
              <a:buChar char="•"/>
            </a:pPr>
            <a:r>
              <a:rPr lang="en-US" sz="2400" dirty="0" smtClean="0"/>
              <a:t>   …</a:t>
            </a:r>
            <a:endParaRPr lang="en-US" sz="2400" dirty="0" smtClean="0"/>
          </a:p>
          <a:p>
            <a:pPr marL="514350" indent="-514350" eaLnBrk="0" hangingPunct="0">
              <a:lnSpc>
                <a:spcPct val="120000"/>
              </a:lnSpc>
              <a:buFont typeface="Arial" panose="020B0604020202020204" pitchFamily="34" charset="0"/>
              <a:buChar char="•"/>
            </a:pPr>
            <a:endParaRPr lang="en-US" altLang="zh-CN" sz="2400" dirty="0">
              <a:latin typeface="Helvetica"/>
              <a:ea typeface="Cambria Math" panose="02040503050406030204" pitchFamily="18" charset="0"/>
              <a:cs typeface="Arial" panose="020B0604020202020204" pitchFamily="34" charset="0"/>
            </a:endParaRPr>
          </a:p>
        </p:txBody>
      </p:sp>
      <p:pic>
        <p:nvPicPr>
          <p:cNvPr id="2" name="Picture 1" descr="H:\2015年修改\图片6.jpg"/>
          <p:cNvPicPr>
            <a:picLocks noChangeAspect="1" noChangeArrowheads="1"/>
          </p:cNvPicPr>
          <p:nvPr/>
        </p:nvPicPr>
        <p:blipFill>
          <a:blip r:embed="rId2"/>
          <a:srcRect/>
          <a:stretch>
            <a:fillRect/>
          </a:stretch>
        </p:blipFill>
        <p:spPr bwMode="auto">
          <a:xfrm>
            <a:off x="0" y="0"/>
            <a:ext cx="7156450" cy="12128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1323"/>
                                        </p:tgtEl>
                                        <p:attrNameLst>
                                          <p:attrName>style.visibility</p:attrName>
                                        </p:attrNameLst>
                                      </p:cBhvr>
                                      <p:to>
                                        <p:strVal val="visible"/>
                                      </p:to>
                                    </p:set>
                                    <p:animEffect transition="in" filter="box(in)">
                                      <p:cBhvr>
                                        <p:cTn id="7" dur="5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7280" t="15609"/>
          <a:stretch>
            <a:fillRect/>
          </a:stretch>
        </p:blipFill>
        <p:spPr bwMode="auto">
          <a:xfrm>
            <a:off x="857224" y="1428736"/>
            <a:ext cx="7744854" cy="51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571604" y="3896029"/>
            <a:ext cx="5072098"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gourmet/</a:t>
            </a:r>
            <a:r>
              <a:rPr lang="en-US" sz="2400" dirty="0" smtClean="0"/>
              <a:t> be sold on </a:t>
            </a:r>
            <a:r>
              <a:rPr lang="en-US" altLang="zh-CN" sz="2400" dirty="0" smtClean="0"/>
              <a:t>/ Peking Duck</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92848" y="193642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85174" y="2228912"/>
            <a:ext cx="6515850" cy="1057212"/>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这里还有一个大家熟悉例子</a:t>
            </a:r>
            <a:r>
              <a:rPr lang="en-US" altLang="zh-CN" sz="2400" dirty="0" smtClean="0">
                <a:latin typeface="华文行楷" pitchFamily="2" charset="-122"/>
                <a:ea typeface="华文行楷" pitchFamily="2" charset="-122"/>
              </a:rPr>
              <a:t>: “ </a:t>
            </a:r>
            <a:r>
              <a:rPr lang="zh-CN" altLang="en-US" sz="2400" dirty="0" smtClean="0">
                <a:latin typeface="华文行楷" pitchFamily="2" charset="-122"/>
                <a:ea typeface="华文行楷" pitchFamily="2" charset="-122"/>
              </a:rPr>
              <a:t>西方美食家已对北京烤鸭极有兴趣</a:t>
            </a:r>
            <a:r>
              <a:rPr lang="en-US" altLang="zh-CN" sz="2400" dirty="0" smtClean="0">
                <a:latin typeface="华文行楷" pitchFamily="2" charset="-122"/>
                <a:ea typeface="华文行楷" pitchFamily="2" charset="-122"/>
              </a:rPr>
              <a:t>. ” </a:t>
            </a:r>
            <a:endParaRPr lang="en-US" altLang="zh-CN" sz="2400" dirty="0" smtClean="0">
              <a:latin typeface="华文行楷" pitchFamily="2" charset="-122"/>
              <a:ea typeface="华文行楷" pitchFamily="2" charset="-122"/>
            </a:endParaRPr>
          </a:p>
        </p:txBody>
      </p:sp>
      <p:sp>
        <p:nvSpPr>
          <p:cNvPr id="25" name="TextBox 24"/>
          <p:cNvSpPr txBox="1"/>
          <p:nvPr/>
        </p:nvSpPr>
        <p:spPr>
          <a:xfrm>
            <a:off x="1492848" y="343662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79563" y="4474027"/>
            <a:ext cx="6088062" cy="1169551"/>
          </a:xfrm>
          <a:prstGeom prst="rect">
            <a:avLst/>
          </a:prstGeom>
          <a:noFill/>
          <a:ln w="9525">
            <a:noFill/>
            <a:miter lim="800000"/>
          </a:ln>
        </p:spPr>
        <p:txBody>
          <a:bodyPr>
            <a:spAutoFit/>
          </a:bodyPr>
          <a:lstStyle/>
          <a:p>
            <a:pPr>
              <a:lnSpc>
                <a:spcPts val="2800"/>
              </a:lnSpc>
              <a:spcBef>
                <a:spcPct val="50000"/>
              </a:spcBef>
            </a:pPr>
            <a:r>
              <a:rPr kumimoji="1" lang="en-US" altLang="zh-CN" sz="2400" i="1" dirty="0" smtClean="0">
                <a:solidFill>
                  <a:srgbClr val="FF0000"/>
                </a:solidFill>
                <a:latin typeface="Helvetica"/>
              </a:rPr>
              <a:t>Here is another familiar example</a:t>
            </a:r>
            <a:r>
              <a:rPr lang="en-US" altLang="zh-CN" sz="2400" b="1" dirty="0" smtClean="0">
                <a:solidFill>
                  <a:srgbClr val="FF6600"/>
                </a:solidFill>
                <a:latin typeface="Helvetica"/>
              </a:rPr>
              <a:t> </a:t>
            </a:r>
            <a:r>
              <a:rPr kumimoji="1" lang="en-US" altLang="zh-CN" sz="2400" dirty="0" smtClean="0">
                <a:latin typeface="Helvetica"/>
              </a:rPr>
              <a:t>: “ Western gourmets are sold on Peking Duck. ” </a:t>
            </a: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538288" y="1993462"/>
            <a:ext cx="5976937" cy="1292662"/>
          </a:xfrm>
          <a:prstGeom prst="rect">
            <a:avLst/>
          </a:prstGeom>
          <a:noFill/>
          <a:ln w="9525">
            <a:noFill/>
            <a:miter lim="800000"/>
          </a:ln>
        </p:spPr>
        <p:txBody>
          <a:bodyPr>
            <a:spAutoFit/>
          </a:bodyPr>
          <a:lstStyle/>
          <a:p>
            <a:r>
              <a:rPr lang="zh-CN" altLang="en-US" sz="2600" dirty="0" smtClean="0">
                <a:solidFill>
                  <a:srgbClr val="C00000"/>
                </a:solidFill>
                <a:latin typeface="华文行楷" pitchFamily="2" charset="-122"/>
                <a:ea typeface="华文行楷" pitchFamily="2" charset="-122"/>
              </a:rPr>
              <a:t>据计算，</a:t>
            </a:r>
            <a:r>
              <a:rPr lang="zh-CN" altLang="en-US" sz="2600" dirty="0" smtClean="0">
                <a:latin typeface="华文行楷" pitchFamily="2" charset="-122"/>
                <a:ea typeface="华文行楷" pitchFamily="2" charset="-122"/>
              </a:rPr>
              <a:t>普通的美国人到</a:t>
            </a:r>
            <a:r>
              <a:rPr lang="en-US" altLang="zh-CN" sz="2600" dirty="0" smtClean="0">
                <a:latin typeface="华文行楷" pitchFamily="2" charset="-122"/>
                <a:ea typeface="华文行楷" pitchFamily="2" charset="-122"/>
              </a:rPr>
              <a:t>18</a:t>
            </a:r>
            <a:r>
              <a:rPr lang="zh-CN" altLang="en-US" sz="2600" dirty="0" smtClean="0">
                <a:latin typeface="华文行楷" pitchFamily="2" charset="-122"/>
                <a:ea typeface="华文行楷" pitchFamily="2" charset="-122"/>
              </a:rPr>
              <a:t>岁时，会看过</a:t>
            </a:r>
            <a:r>
              <a:rPr lang="en-US" altLang="zh-CN" sz="2600" dirty="0" smtClean="0">
                <a:latin typeface="华文行楷" pitchFamily="2" charset="-122"/>
                <a:ea typeface="华文行楷" pitchFamily="2" charset="-122"/>
              </a:rPr>
              <a:t>60</a:t>
            </a:r>
            <a:r>
              <a:rPr lang="zh-CN" altLang="en-US" sz="2600" dirty="0" smtClean="0">
                <a:latin typeface="华文行楷" pitchFamily="2" charset="-122"/>
                <a:ea typeface="华文行楷" pitchFamily="2" charset="-122"/>
              </a:rPr>
              <a:t>万个广告。 </a:t>
            </a:r>
            <a:endParaRPr lang="zh-CN" altLang="en-US" sz="2600" dirty="0">
              <a:latin typeface="华文行楷" pitchFamily="2" charset="-122"/>
              <a:ea typeface="华文行楷" pitchFamily="2" charset="-122"/>
            </a:endParaRPr>
          </a:p>
          <a:p>
            <a:endParaRPr lang="zh-CN" altLang="en-US" sz="2600" dirty="0">
              <a:latin typeface="华文行楷" pitchFamily="2" charset="-122"/>
              <a:ea typeface="华文行楷" pitchFamily="2" charset="-122"/>
            </a:endParaRPr>
          </a:p>
        </p:txBody>
      </p:sp>
      <p:sp>
        <p:nvSpPr>
          <p:cNvPr id="240643" name="TextBox 4"/>
          <p:cNvSpPr txBox="1">
            <a:spLocks noChangeArrowheads="1"/>
          </p:cNvSpPr>
          <p:nvPr/>
        </p:nvSpPr>
        <p:spPr bwMode="auto">
          <a:xfrm>
            <a:off x="1538288" y="1412875"/>
            <a:ext cx="1952625" cy="523875"/>
          </a:xfrm>
          <a:prstGeom prst="rect">
            <a:avLst/>
          </a:prstGeom>
          <a:noFill/>
          <a:ln w="9525">
            <a:noFill/>
            <a:miter lim="800000"/>
          </a:ln>
        </p:spPr>
        <p:txBody>
          <a:bodyPr>
            <a:spAutoFit/>
          </a:bodyPr>
          <a:lstStyle/>
          <a:p>
            <a:r>
              <a:rPr lang="zh-CN" altLang="en-US" sz="2800" b="1" dirty="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40644" name="TextBox 25"/>
          <p:cNvSpPr txBox="1">
            <a:spLocks noChangeArrowheads="1"/>
          </p:cNvSpPr>
          <p:nvPr/>
        </p:nvSpPr>
        <p:spPr bwMode="auto">
          <a:xfrm>
            <a:off x="1548210" y="3266753"/>
            <a:ext cx="1871662" cy="522287"/>
          </a:xfrm>
          <a:prstGeom prst="rect">
            <a:avLst/>
          </a:prstGeom>
          <a:noFill/>
          <a:ln w="9525">
            <a:noFill/>
            <a:miter lim="800000"/>
          </a:ln>
        </p:spPr>
        <p:txBody>
          <a:bodyPr>
            <a:spAutoFit/>
          </a:bodyPr>
          <a:lstStyle/>
          <a:p>
            <a:r>
              <a:rPr lang="zh-CN" altLang="en-US" sz="2800" b="1" dirty="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a:spLocks noChangeArrowheads="1"/>
          </p:cNvSpPr>
          <p:nvPr/>
        </p:nvSpPr>
        <p:spPr bwMode="auto">
          <a:xfrm>
            <a:off x="1573039" y="3751263"/>
            <a:ext cx="6383337" cy="1292662"/>
          </a:xfrm>
          <a:prstGeom prst="rect">
            <a:avLst/>
          </a:prstGeom>
          <a:noFill/>
          <a:ln w="9525">
            <a:noFill/>
            <a:miter lim="800000"/>
          </a:ln>
        </p:spPr>
        <p:txBody>
          <a:bodyPr>
            <a:spAutoFit/>
          </a:bodyPr>
          <a:lstStyle/>
          <a:p>
            <a:pPr>
              <a:spcBef>
                <a:spcPct val="50000"/>
              </a:spcBef>
            </a:pPr>
            <a:r>
              <a:rPr lang="en-US" altLang="zh-CN" sz="2600" b="1" dirty="0" smtClean="0">
                <a:solidFill>
                  <a:srgbClr val="FF6600"/>
                </a:solidFill>
                <a:latin typeface="Helvetica"/>
              </a:rPr>
              <a:t>It’s been calculated that </a:t>
            </a:r>
            <a:r>
              <a:rPr lang="en-US" altLang="zh-CN" sz="2600" dirty="0" smtClean="0">
                <a:latin typeface="Helvetica"/>
              </a:rPr>
              <a:t>by the age of 18, the average American will have seen 600,000 ads.</a:t>
            </a:r>
            <a:endParaRPr lang="en-US" altLang="zh-CN" sz="2600" dirty="0">
              <a:latin typeface="Helvetica"/>
            </a:endParaRP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170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endParaRPr lang="zh-CN" altLang="en-US" sz="1800" b="1" dirty="0"/>
          </a:p>
        </p:txBody>
      </p:sp>
      <p:pic>
        <p:nvPicPr>
          <p:cNvPr id="19" name="Picture 2" descr="H:\2015年修改\图片14.jpg"/>
          <p:cNvPicPr>
            <a:picLocks noChangeAspect="1" noChangeArrowheads="1"/>
          </p:cNvPicPr>
          <p:nvPr/>
        </p:nvPicPr>
        <p:blipFill>
          <a:blip r:embed="rId1"/>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6273800" cy="1169551"/>
          </a:xfrm>
          <a:prstGeom prst="rect">
            <a:avLst/>
          </a:prstGeom>
          <a:noFill/>
          <a:ln w="9525">
            <a:noFill/>
            <a:miter lim="800000"/>
          </a:ln>
        </p:spPr>
        <p:txBody>
          <a:bodyPr>
            <a:spAutoFit/>
          </a:bodyPr>
          <a:lstStyle/>
          <a:p>
            <a:pPr>
              <a:lnSpc>
                <a:spcPts val="2800"/>
              </a:lnSpc>
            </a:pPr>
            <a:r>
              <a:rPr lang="en-US" altLang="zh-CN" sz="2600" dirty="0" smtClean="0">
                <a:latin typeface="Helvetica"/>
                <a:ea typeface="华文行楷" pitchFamily="2" charset="-122"/>
              </a:rPr>
              <a:t>It’s been calculated that…</a:t>
            </a:r>
            <a:endParaRPr lang="en-US" altLang="zh-CN" sz="2600" dirty="0" smtClean="0">
              <a:latin typeface="Helvetica"/>
              <a:ea typeface="华文行楷" pitchFamily="2" charset="-122"/>
            </a:endParaRPr>
          </a:p>
          <a:p>
            <a:pPr>
              <a:lnSpc>
                <a:spcPts val="2800"/>
              </a:lnSpc>
            </a:pPr>
            <a:br>
              <a:rPr lang="en-US" altLang="zh-CN" sz="2600" b="1" dirty="0">
                <a:solidFill>
                  <a:srgbClr val="E46C0A"/>
                </a:solidFill>
                <a:latin typeface="Helvetica"/>
                <a:ea typeface="华文行楷" pitchFamily="2" charset="-122"/>
              </a:rPr>
            </a:br>
            <a:endParaRPr lang="en-US" altLang="zh-CN" sz="2600" b="1" dirty="0">
              <a:solidFill>
                <a:srgbClr val="E46C0A"/>
              </a:solidFill>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ln>
        </p:spPr>
        <p:txBody>
          <a:bodyPr>
            <a:spAutoFit/>
          </a:bodyPr>
          <a:lstStyle/>
          <a:p>
            <a:r>
              <a:rPr lang="zh-CN" altLang="en-US" sz="2800" b="1" dirty="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a:spLocks noChangeArrowheads="1"/>
          </p:cNvSpPr>
          <p:nvPr/>
        </p:nvSpPr>
        <p:spPr bwMode="auto">
          <a:xfrm>
            <a:off x="1500166" y="3931042"/>
            <a:ext cx="6088062" cy="1569660"/>
          </a:xfrm>
          <a:prstGeom prst="rect">
            <a:avLst/>
          </a:prstGeom>
          <a:noFill/>
          <a:ln w="9525">
            <a:noFill/>
            <a:miter lim="800000"/>
          </a:ln>
        </p:spPr>
        <p:txBody>
          <a:bodyPr>
            <a:spAutoFit/>
          </a:bodyPr>
          <a:lstStyle/>
          <a:p>
            <a:pPr>
              <a:lnSpc>
                <a:spcPts val="2800"/>
              </a:lnSpc>
              <a:spcBef>
                <a:spcPct val="50000"/>
              </a:spcBef>
            </a:pPr>
            <a:r>
              <a:rPr lang="zh-CN" altLang="en-US" sz="2600" dirty="0" smtClean="0">
                <a:latin typeface="华文行楷" pitchFamily="2" charset="-122"/>
                <a:ea typeface="华文行楷" pitchFamily="2" charset="-122"/>
              </a:rPr>
              <a:t>用于引出</a:t>
            </a:r>
            <a:r>
              <a:rPr lang="zh-CN" altLang="en-US" sz="2600" dirty="0" smtClean="0">
                <a:solidFill>
                  <a:srgbClr val="71AE0E"/>
                </a:solidFill>
                <a:latin typeface="华文行楷" pitchFamily="2" charset="-122"/>
                <a:ea typeface="华文行楷" pitchFamily="2" charset="-122"/>
              </a:rPr>
              <a:t>“有说服力的数据”</a:t>
            </a:r>
            <a:r>
              <a:rPr lang="zh-CN" altLang="en-US" sz="2600" dirty="0" smtClean="0">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 </a:t>
            </a:r>
            <a:endParaRPr lang="zh-CN" altLang="en-US" sz="2600" dirty="0" smtClean="0">
              <a:solidFill>
                <a:srgbClr val="71AE0E"/>
              </a:solidFill>
              <a:latin typeface="华文行楷" pitchFamily="2" charset="-122"/>
              <a:ea typeface="华文行楷" pitchFamily="2" charset="-122"/>
            </a:endParaRPr>
          </a:p>
          <a:p>
            <a:pPr>
              <a:lnSpc>
                <a:spcPts val="2800"/>
              </a:lnSpc>
              <a:spcBef>
                <a:spcPct val="50000"/>
              </a:spcBef>
            </a:pPr>
            <a:r>
              <a:rPr lang="zh-CN" altLang="en-US" sz="2600" dirty="0" smtClean="0">
                <a:latin typeface="华文行楷" pitchFamily="2" charset="-122"/>
                <a:ea typeface="华文行楷" pitchFamily="2" charset="-122"/>
              </a:rPr>
              <a:t> </a:t>
            </a:r>
            <a:endParaRPr lang="zh-CN" altLang="en-US" sz="2600" dirty="0">
              <a:latin typeface="华文行楷" pitchFamily="2" charset="-122"/>
              <a:ea typeface="华文行楷" pitchFamily="2" charset="-122"/>
            </a:endParaRP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1"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7280" t="15609"/>
          <a:stretch>
            <a:fillRect/>
          </a:stretch>
        </p:blipFill>
        <p:spPr bwMode="auto">
          <a:xfrm>
            <a:off x="1003610" y="1484784"/>
            <a:ext cx="7744854" cy="494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579564" y="3643314"/>
            <a:ext cx="4635510"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calculate/ population / double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500166" y="198770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525246" y="2409441"/>
            <a:ext cx="6515850" cy="590931"/>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据计算，世界人口在本世纪末将要增加一倍。</a:t>
            </a:r>
            <a:endParaRPr lang="zh-CN" altLang="en-US" sz="2400" dirty="0" smtClean="0">
              <a:latin typeface="华文行楷" pitchFamily="2" charset="-122"/>
              <a:ea typeface="华文行楷" pitchFamily="2" charset="-122"/>
            </a:endParaRPr>
          </a:p>
        </p:txBody>
      </p:sp>
      <p:sp>
        <p:nvSpPr>
          <p:cNvPr id="25" name="TextBox 24"/>
          <p:cNvSpPr txBox="1"/>
          <p:nvPr/>
        </p:nvSpPr>
        <p:spPr>
          <a:xfrm>
            <a:off x="1492848"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71604" y="4214818"/>
            <a:ext cx="6143668" cy="1169551"/>
          </a:xfrm>
          <a:prstGeom prst="rect">
            <a:avLst/>
          </a:prstGeom>
          <a:noFill/>
          <a:ln w="9525">
            <a:noFill/>
            <a:miter lim="800000"/>
          </a:ln>
        </p:spPr>
        <p:txBody>
          <a:bodyPr wrap="square">
            <a:spAutoFit/>
          </a:bodyPr>
          <a:lstStyle/>
          <a:p>
            <a:pPr algn="just">
              <a:lnSpc>
                <a:spcPts val="2800"/>
              </a:lnSpc>
              <a:spcBef>
                <a:spcPct val="50000"/>
              </a:spcBef>
              <a:defRPr/>
            </a:pPr>
            <a:r>
              <a:rPr kumimoji="1" lang="en-US" altLang="zh-CN" sz="2400" i="1" dirty="0" smtClean="0">
                <a:solidFill>
                  <a:srgbClr val="FF0000"/>
                </a:solidFill>
                <a:latin typeface="Helvetica"/>
              </a:rPr>
              <a:t>It’s been calculated that </a:t>
            </a:r>
            <a:r>
              <a:rPr kumimoji="1" lang="en-US" altLang="zh-CN" sz="2400" dirty="0" smtClean="0">
                <a:latin typeface="Helvetica"/>
              </a:rPr>
              <a:t>the world's population will double by the end of the century.  </a:t>
            </a: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1500166" y="2183666"/>
            <a:ext cx="5976937" cy="1833194"/>
          </a:xfrm>
          <a:prstGeom prst="rect">
            <a:avLst/>
          </a:prstGeom>
          <a:noFill/>
          <a:ln w="9525">
            <a:noFill/>
            <a:miter lim="800000"/>
          </a:ln>
        </p:spPr>
        <p:txBody>
          <a:bodyPr>
            <a:spAutoFit/>
          </a:bodyPr>
          <a:lstStyle/>
          <a:p>
            <a:pPr>
              <a:lnSpc>
                <a:spcPct val="90000"/>
              </a:lnSpc>
            </a:pPr>
            <a:r>
              <a:rPr lang="zh-CN" altLang="en-US" sz="2500" dirty="0" smtClean="0">
                <a:solidFill>
                  <a:srgbClr val="C00000"/>
                </a:solidFill>
                <a:latin typeface="华文行楷" pitchFamily="2" charset="-122"/>
                <a:ea typeface="华文行楷" pitchFamily="2" charset="-122"/>
              </a:rPr>
              <a:t>学会了</a:t>
            </a:r>
            <a:r>
              <a:rPr lang="zh-CN" altLang="en-US" sz="2500" dirty="0" smtClean="0">
                <a:latin typeface="华文行楷" pitchFamily="2" charset="-122"/>
                <a:ea typeface="华文行楷" pitchFamily="2" charset="-122"/>
              </a:rPr>
              <a:t>如何平衡支出和储蓄，</a:t>
            </a:r>
            <a:r>
              <a:rPr lang="zh-CN" altLang="en-US" sz="2500" dirty="0" smtClean="0">
                <a:solidFill>
                  <a:srgbClr val="C00000"/>
                </a:solidFill>
                <a:latin typeface="华文行楷" pitchFamily="2" charset="-122"/>
                <a:ea typeface="华文行楷" pitchFamily="2" charset="-122"/>
              </a:rPr>
              <a:t>你就会</a:t>
            </a:r>
            <a:r>
              <a:rPr lang="zh-CN" altLang="en-US" sz="2500" dirty="0" smtClean="0">
                <a:latin typeface="华文行楷" pitchFamily="2" charset="-122"/>
                <a:ea typeface="华文行楷" pitchFamily="2" charset="-122"/>
              </a:rPr>
              <a:t>成为你自己的船长，驾驶着你的生活之帆，乘风破浪，驶向成功和富饶。</a:t>
            </a:r>
            <a:endParaRPr lang="zh-CN" altLang="en-US" sz="2500" dirty="0">
              <a:latin typeface="华文行楷" pitchFamily="2" charset="-122"/>
              <a:ea typeface="华文行楷" pitchFamily="2" charset="-122"/>
            </a:endParaRPr>
          </a:p>
          <a:p>
            <a:pPr>
              <a:lnSpc>
                <a:spcPct val="90000"/>
              </a:lnSpc>
            </a:pPr>
            <a:endParaRPr lang="zh-CN" altLang="en-US" sz="2500" dirty="0">
              <a:latin typeface="华文行楷" pitchFamily="2" charset="-122"/>
              <a:ea typeface="华文行楷" pitchFamily="2" charset="-122"/>
            </a:endParaRPr>
          </a:p>
          <a:p>
            <a:pPr>
              <a:lnSpc>
                <a:spcPct val="90000"/>
              </a:lnSpc>
            </a:pPr>
            <a:endParaRPr lang="zh-CN" altLang="en-US" sz="2500" dirty="0">
              <a:latin typeface="华文行楷" pitchFamily="2" charset="-122"/>
              <a:ea typeface="华文行楷" pitchFamily="2" charset="-122"/>
            </a:endParaRPr>
          </a:p>
        </p:txBody>
      </p:sp>
      <p:sp>
        <p:nvSpPr>
          <p:cNvPr id="244739" name="TextBox 4"/>
          <p:cNvSpPr txBox="1">
            <a:spLocks noChangeArrowheads="1"/>
          </p:cNvSpPr>
          <p:nvPr/>
        </p:nvSpPr>
        <p:spPr bwMode="auto">
          <a:xfrm>
            <a:off x="1538288" y="1571612"/>
            <a:ext cx="1952625" cy="523875"/>
          </a:xfrm>
          <a:prstGeom prst="rect">
            <a:avLst/>
          </a:prstGeom>
          <a:noFill/>
          <a:ln w="9525">
            <a:noFill/>
            <a:miter lim="800000"/>
          </a:ln>
        </p:spPr>
        <p:txBody>
          <a:bodyPr>
            <a:spAutoFit/>
          </a:bodyPr>
          <a:lstStyle/>
          <a:p>
            <a:r>
              <a:rPr lang="zh-CN" altLang="en-US" sz="2800" b="1" dirty="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44740" name="TextBox 25"/>
          <p:cNvSpPr txBox="1">
            <a:spLocks noChangeArrowheads="1"/>
          </p:cNvSpPr>
          <p:nvPr/>
        </p:nvSpPr>
        <p:spPr bwMode="auto">
          <a:xfrm>
            <a:off x="1500166" y="3357562"/>
            <a:ext cx="1871662" cy="522287"/>
          </a:xfrm>
          <a:prstGeom prst="rect">
            <a:avLst/>
          </a:prstGeom>
          <a:noFill/>
          <a:ln w="9525">
            <a:noFill/>
            <a:miter lim="800000"/>
          </a:ln>
        </p:spPr>
        <p:txBody>
          <a:bodyPr>
            <a:spAutoFit/>
          </a:bodyPr>
          <a:lstStyle/>
          <a:p>
            <a:r>
              <a:rPr lang="zh-CN" altLang="en-US" sz="2800" b="1" dirty="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a:spLocks noChangeArrowheads="1"/>
          </p:cNvSpPr>
          <p:nvPr/>
        </p:nvSpPr>
        <p:spPr bwMode="auto">
          <a:xfrm>
            <a:off x="1571604" y="3889252"/>
            <a:ext cx="5976937" cy="1754326"/>
          </a:xfrm>
          <a:prstGeom prst="rect">
            <a:avLst/>
          </a:prstGeom>
          <a:noFill/>
          <a:ln w="9525">
            <a:noFill/>
            <a:miter lim="800000"/>
          </a:ln>
        </p:spPr>
        <p:txBody>
          <a:bodyPr wrap="square">
            <a:spAutoFit/>
          </a:bodyPr>
          <a:lstStyle/>
          <a:p>
            <a:pPr algn="just">
              <a:lnSpc>
                <a:spcPct val="90000"/>
              </a:lnSpc>
              <a:spcBef>
                <a:spcPct val="50000"/>
              </a:spcBef>
            </a:pPr>
            <a:r>
              <a:rPr lang="en-US" altLang="zh-CN" sz="2400" b="1" dirty="0" smtClean="0">
                <a:solidFill>
                  <a:srgbClr val="FF6600"/>
                </a:solidFill>
                <a:latin typeface="Helvetica"/>
              </a:rPr>
              <a:t>As you learn to </a:t>
            </a:r>
            <a:r>
              <a:rPr lang="en-US" altLang="zh-CN" sz="2400" dirty="0" smtClean="0">
                <a:latin typeface="Helvetica"/>
              </a:rPr>
              <a:t>balance spending and saving, </a:t>
            </a:r>
            <a:r>
              <a:rPr lang="en-US" altLang="zh-CN" sz="2400" b="1" dirty="0" smtClean="0">
                <a:solidFill>
                  <a:srgbClr val="FF6600"/>
                </a:solidFill>
                <a:latin typeface="Helvetica"/>
              </a:rPr>
              <a:t>you will become</a:t>
            </a:r>
            <a:r>
              <a:rPr lang="en-US" altLang="zh-CN" sz="2400" dirty="0" smtClean="0">
                <a:latin typeface="Helvetica"/>
              </a:rPr>
              <a:t> the captain of your own ship, steering your life in a successful and productive direction through the choppy waters.</a:t>
            </a:r>
            <a:endParaRPr lang="en-US" altLang="zh-CN" sz="2400" dirty="0">
              <a:latin typeface="Helvetica"/>
            </a:endParaRPr>
          </a:p>
        </p:txBody>
      </p:sp>
      <p:cxnSp>
        <p:nvCxnSpPr>
          <p:cNvPr id="4" name="直接连接符 3"/>
          <p:cNvCxnSpPr/>
          <p:nvPr/>
        </p:nvCxnSpPr>
        <p:spPr>
          <a:xfrm>
            <a:off x="1538333" y="207167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857628"/>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552857"/>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endParaRPr lang="zh-CN" altLang="en-US" sz="1800" b="1" dirty="0"/>
          </a:p>
        </p:txBody>
      </p:sp>
      <p:pic>
        <p:nvPicPr>
          <p:cNvPr id="19" name="Picture 2" descr="H:\2015年修改\图片14.jpg"/>
          <p:cNvPicPr>
            <a:picLocks noChangeAspect="1" noChangeArrowheads="1"/>
          </p:cNvPicPr>
          <p:nvPr/>
        </p:nvPicPr>
        <p:blipFill>
          <a:blip r:embed="rId1"/>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595686" y="2045135"/>
            <a:ext cx="5976710" cy="1169551"/>
          </a:xfrm>
          <a:prstGeom prst="rect">
            <a:avLst/>
          </a:prstGeom>
          <a:noFill/>
          <a:ln w="9525">
            <a:noFill/>
            <a:miter lim="800000"/>
          </a:ln>
        </p:spPr>
        <p:txBody>
          <a:bodyPr wrap="square">
            <a:spAutoFit/>
          </a:bodyPr>
          <a:lstStyle/>
          <a:p>
            <a:pPr>
              <a:lnSpc>
                <a:spcPts val="2800"/>
              </a:lnSpc>
            </a:pPr>
            <a:r>
              <a:rPr lang="en-US" altLang="zh-CN" sz="2500" dirty="0" smtClean="0">
                <a:latin typeface="Helvetica"/>
                <a:ea typeface="华文行楷" pitchFamily="2" charset="-122"/>
              </a:rPr>
              <a:t>As sb. learn to do </a:t>
            </a:r>
            <a:r>
              <a:rPr lang="en-US" altLang="zh-CN" sz="2500" dirty="0" err="1" smtClean="0">
                <a:latin typeface="Helvetica"/>
                <a:ea typeface="华文行楷" pitchFamily="2" charset="-122"/>
              </a:rPr>
              <a:t>sth</a:t>
            </a:r>
            <a:r>
              <a:rPr lang="en-US" altLang="zh-CN" sz="2500" dirty="0" smtClean="0">
                <a:latin typeface="Helvetica"/>
                <a:ea typeface="华文行楷" pitchFamily="2" charset="-122"/>
              </a:rPr>
              <a:t>., </a:t>
            </a:r>
            <a:r>
              <a:rPr lang="en-US" altLang="zh-CN" sz="2500" dirty="0" err="1" smtClean="0">
                <a:latin typeface="Helvetica"/>
                <a:ea typeface="华文行楷" pitchFamily="2" charset="-122"/>
              </a:rPr>
              <a:t>sb.will</a:t>
            </a:r>
            <a:r>
              <a:rPr lang="en-US" altLang="zh-CN" sz="2500" dirty="0" smtClean="0">
                <a:latin typeface="Helvetica"/>
                <a:ea typeface="华文行楷" pitchFamily="2" charset="-122"/>
              </a:rPr>
              <a:t> do </a:t>
            </a:r>
            <a:r>
              <a:rPr lang="en-US" altLang="zh-CN" sz="2500" dirty="0" err="1" smtClean="0">
                <a:latin typeface="Helvetica"/>
                <a:ea typeface="华文行楷" pitchFamily="2" charset="-122"/>
              </a:rPr>
              <a:t>sth</a:t>
            </a:r>
            <a:r>
              <a:rPr lang="en-US" altLang="zh-CN" sz="2500" dirty="0" smtClean="0">
                <a:latin typeface="Helvetica"/>
                <a:ea typeface="华文行楷" pitchFamily="2" charset="-122"/>
              </a:rPr>
              <a:t>.</a:t>
            </a:r>
            <a:endParaRPr lang="en-US" altLang="zh-CN" sz="2500" dirty="0" smtClean="0">
              <a:latin typeface="Helvetica"/>
              <a:ea typeface="华文行楷" pitchFamily="2" charset="-122"/>
            </a:endParaRPr>
          </a:p>
          <a:p>
            <a:pPr>
              <a:lnSpc>
                <a:spcPts val="2800"/>
              </a:lnSpc>
            </a:pPr>
            <a:endParaRPr lang="en-US" altLang="zh-CN" sz="25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46788" name="TextBox 25"/>
          <p:cNvSpPr txBox="1">
            <a:spLocks noChangeArrowheads="1"/>
          </p:cNvSpPr>
          <p:nvPr/>
        </p:nvSpPr>
        <p:spPr bwMode="auto">
          <a:xfrm>
            <a:off x="1538288" y="3212976"/>
            <a:ext cx="1871662" cy="523875"/>
          </a:xfrm>
          <a:prstGeom prst="rect">
            <a:avLst/>
          </a:prstGeom>
          <a:noFill/>
          <a:ln w="9525">
            <a:noFill/>
            <a:miter lim="800000"/>
          </a:ln>
        </p:spPr>
        <p:txBody>
          <a:bodyPr>
            <a:spAutoFit/>
          </a:bodyPr>
          <a:lstStyle/>
          <a:p>
            <a:r>
              <a:rPr lang="zh-CN" altLang="en-US" sz="2800" b="1" dirty="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a:spLocks noChangeArrowheads="1"/>
          </p:cNvSpPr>
          <p:nvPr/>
        </p:nvSpPr>
        <p:spPr bwMode="auto">
          <a:xfrm>
            <a:off x="1521146" y="3857628"/>
            <a:ext cx="6408440" cy="1569660"/>
          </a:xfrm>
          <a:prstGeom prst="rect">
            <a:avLst/>
          </a:prstGeom>
          <a:noFill/>
          <a:ln w="9525">
            <a:noFill/>
            <a:miter lim="800000"/>
          </a:ln>
        </p:spPr>
        <p:txBody>
          <a:bodyPr wrap="square">
            <a:spAutoFit/>
          </a:bodyPr>
          <a:lstStyle/>
          <a:p>
            <a:pPr>
              <a:lnSpc>
                <a:spcPts val="2800"/>
              </a:lnSpc>
              <a:spcBef>
                <a:spcPct val="50000"/>
              </a:spcBef>
            </a:pPr>
            <a:r>
              <a:rPr lang="zh-CN" altLang="en-US" sz="2500" dirty="0" smtClean="0">
                <a:latin typeface="华文行楷" pitchFamily="2" charset="-122"/>
                <a:ea typeface="华文行楷" pitchFamily="2" charset="-122"/>
              </a:rPr>
              <a:t>用于表达</a:t>
            </a:r>
            <a:r>
              <a:rPr lang="zh-CN" altLang="en-US" sz="2500" dirty="0" smtClean="0">
                <a:solidFill>
                  <a:srgbClr val="71AE0E"/>
                </a:solidFill>
                <a:latin typeface="华文行楷" pitchFamily="2" charset="-122"/>
                <a:ea typeface="华文行楷" pitchFamily="2" charset="-122"/>
              </a:rPr>
              <a:t>“某人学会某事就会有所收获”</a:t>
            </a:r>
            <a:r>
              <a:rPr kumimoji="1" lang="zh-CN" altLang="en-US" sz="2500" dirty="0" smtClean="0">
                <a:latin typeface="华文楷体" pitchFamily="2" charset="-122"/>
                <a:ea typeface="华文楷体" pitchFamily="2" charset="-122"/>
              </a:rPr>
              <a:t>。</a:t>
            </a:r>
            <a:endParaRPr kumimoji="1" lang="zh-CN" altLang="en-US" sz="2500" dirty="0" smtClean="0">
              <a:latin typeface="华文楷体" pitchFamily="2" charset="-122"/>
              <a:ea typeface="华文楷体" pitchFamily="2" charset="-122"/>
            </a:endParaRPr>
          </a:p>
          <a:p>
            <a:pPr>
              <a:lnSpc>
                <a:spcPts val="2800"/>
              </a:lnSpc>
              <a:spcBef>
                <a:spcPct val="50000"/>
              </a:spcBef>
            </a:pPr>
            <a:endParaRPr lang="zh-CN" altLang="en-US" sz="2500" dirty="0">
              <a:latin typeface="华文行楷" pitchFamily="2" charset="-122"/>
              <a:ea typeface="华文行楷" pitchFamily="2" charset="-122"/>
            </a:endParaRPr>
          </a:p>
          <a:p>
            <a:pPr>
              <a:lnSpc>
                <a:spcPts val="2800"/>
              </a:lnSpc>
              <a:spcBef>
                <a:spcPct val="50000"/>
              </a:spcBef>
            </a:pPr>
            <a:endParaRPr lang="zh-CN" altLang="en-US" sz="25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1"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7280" t="15609"/>
          <a:stretch>
            <a:fillRect/>
          </a:stretch>
        </p:blipFill>
        <p:spPr bwMode="auto">
          <a:xfrm>
            <a:off x="500034" y="1484784"/>
            <a:ext cx="8248430" cy="501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142976" y="3643314"/>
            <a:ext cx="6786610" cy="535531"/>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(dive </a:t>
            </a:r>
            <a:r>
              <a:rPr kumimoji="1" lang="en-US" altLang="zh-CN" sz="2400" dirty="0" smtClean="0">
                <a:solidFill>
                  <a:schemeClr val="accent4">
                    <a:lumMod val="10000"/>
                  </a:schemeClr>
                </a:solidFill>
              </a:rPr>
              <a:t>/ </a:t>
            </a:r>
            <a:r>
              <a:rPr kumimoji="1" lang="en-US" altLang="zh-CN" sz="2400" dirty="0" smtClean="0">
                <a:solidFill>
                  <a:srgbClr val="000000"/>
                </a:solidFill>
              </a:rPr>
              <a:t>appreciate/ magnetism/ to your heart content)</a:t>
            </a:r>
            <a:endParaRPr kumimoji="1" lang="en-US" altLang="zh-CN" sz="2400" dirty="0">
              <a:solidFill>
                <a:schemeClr val="accent4">
                  <a:lumMod val="10000"/>
                </a:schemeClr>
              </a:solidFill>
            </a:endParaRPr>
          </a:p>
        </p:txBody>
      </p:sp>
      <p:sp>
        <p:nvSpPr>
          <p:cNvPr id="23" name="TextBox 22"/>
          <p:cNvSpPr txBox="1"/>
          <p:nvPr/>
        </p:nvSpPr>
        <p:spPr>
          <a:xfrm>
            <a:off x="1071538" y="193642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071538" y="2214554"/>
            <a:ext cx="6515850" cy="1057212"/>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学会了潜水就会见到海下的美丽景色，尽情领略大海的魅力。</a:t>
            </a:r>
            <a:endParaRPr lang="zh-CN" altLang="en-US" sz="2400" dirty="0" smtClean="0">
              <a:latin typeface="华文行楷" pitchFamily="2" charset="-122"/>
              <a:ea typeface="华文行楷" pitchFamily="2" charset="-122"/>
            </a:endParaRPr>
          </a:p>
        </p:txBody>
      </p:sp>
      <p:sp>
        <p:nvSpPr>
          <p:cNvPr id="25" name="TextBox 24"/>
          <p:cNvSpPr txBox="1"/>
          <p:nvPr/>
        </p:nvSpPr>
        <p:spPr>
          <a:xfrm>
            <a:off x="1071538" y="329374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142976" y="4214818"/>
            <a:ext cx="6643734" cy="1528624"/>
          </a:xfrm>
          <a:prstGeom prst="rect">
            <a:avLst/>
          </a:prstGeom>
          <a:noFill/>
          <a:ln w="9525">
            <a:noFill/>
            <a:miter lim="800000"/>
          </a:ln>
        </p:spPr>
        <p:txBody>
          <a:bodyPr wrap="square">
            <a:spAutoFit/>
          </a:bodyPr>
          <a:lstStyle/>
          <a:p>
            <a:pPr algn="just">
              <a:lnSpc>
                <a:spcPts val="2800"/>
              </a:lnSpc>
              <a:spcBef>
                <a:spcPct val="50000"/>
              </a:spcBef>
              <a:defRPr/>
            </a:pPr>
            <a:r>
              <a:rPr kumimoji="1" lang="en-US" altLang="zh-CN" sz="2400" dirty="0" smtClean="0">
                <a:latin typeface="Helvetica"/>
              </a:rPr>
              <a:t>As you learn to dive, you will see the beautiful view under the sea, appreciating the  magnetism of the sea to your heart content. </a:t>
            </a: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2"/>
          <a:srcRect/>
          <a:stretch>
            <a:fillRect/>
          </a:stretch>
        </p:blipFill>
        <p:spPr bwMode="auto">
          <a:xfrm>
            <a:off x="-32" y="-24"/>
            <a:ext cx="7229475"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5" name="Group 35"/>
          <p:cNvGrpSpPr/>
          <p:nvPr/>
        </p:nvGrpSpPr>
        <p:grpSpPr bwMode="auto">
          <a:xfrm rot="872659">
            <a:off x="5036927" y="1592235"/>
            <a:ext cx="3825883" cy="2439979"/>
            <a:chOff x="3387742" y="3567824"/>
            <a:chExt cx="1785006" cy="1516886"/>
          </a:xfrm>
        </p:grpSpPr>
        <p:grpSp>
          <p:nvGrpSpPr>
            <p:cNvPr id="20" name="Group 21"/>
            <p:cNvGrpSpPr/>
            <p:nvPr/>
          </p:nvGrpSpPr>
          <p:grpSpPr bwMode="auto">
            <a:xfrm rot="-396937">
              <a:off x="3387742" y="3567824"/>
              <a:ext cx="1767998" cy="1516886"/>
              <a:chOff x="772339" y="618631"/>
              <a:chExt cx="1767998" cy="1516886"/>
            </a:xfrm>
          </p:grpSpPr>
          <p:sp>
            <p:nvSpPr>
              <p:cNvPr id="22" name="Freeform 6"/>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anose="020B0604020202020204" pitchFamily="34" charset="0"/>
                    <a:ea typeface="PMingLiU" panose="02020500000000000000" pitchFamily="18" charset="-120"/>
                  </a:rPr>
                  <a:t>  </a:t>
                </a:r>
                <a:endParaRPr kumimoji="1" lang="en-US" altLang="zh-CN" sz="2600" kern="0">
                  <a:solidFill>
                    <a:sysClr val="windowText" lastClr="000000"/>
                  </a:solidFill>
                  <a:latin typeface="Arial" panose="020B0604020202020204" pitchFamily="34" charset="0"/>
                  <a:ea typeface="PMingLiU" panose="02020500000000000000" pitchFamily="18" charset="-120"/>
                </a:endParaRPr>
              </a:p>
            </p:txBody>
          </p:sp>
          <p:sp>
            <p:nvSpPr>
              <p:cNvPr id="30" name="Freeform 6"/>
              <p:cNvSpPr/>
              <p:nvPr/>
            </p:nvSpPr>
            <p:spPr bwMode="auto">
              <a:xfrm rot="485220">
                <a:off x="772339" y="618631"/>
                <a:ext cx="1741616"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ln>
            </p:spPr>
            <p:txBody>
              <a:bodyPr/>
              <a:lstStyle/>
              <a:p>
                <a:pPr fontAlgn="auto">
                  <a:spcBef>
                    <a:spcPts val="0"/>
                  </a:spcBef>
                  <a:spcAft>
                    <a:spcPts val="0"/>
                  </a:spcAft>
                  <a:defRPr/>
                </a:pPr>
                <a:endParaRPr lang="zh-CN" altLang="en-US" sz="2600" kern="0">
                  <a:solidFill>
                    <a:srgbClr val="99CC00"/>
                  </a:solidFill>
                  <a:latin typeface="Arial" panose="020B0604020202020204" pitchFamily="34" charset="0"/>
                  <a:ea typeface="楷体_GB2312" pitchFamily="49" charset="-122"/>
                </a:endParaRPr>
              </a:p>
            </p:txBody>
          </p:sp>
        </p:grpSp>
        <p:sp>
          <p:nvSpPr>
            <p:cNvPr id="21" name="TextBox 28"/>
            <p:cNvSpPr txBox="1">
              <a:spLocks noChangeArrowheads="1"/>
            </p:cNvSpPr>
            <p:nvPr/>
          </p:nvSpPr>
          <p:spPr bwMode="auto">
            <a:xfrm rot="21540000">
              <a:off x="3465233" y="3746149"/>
              <a:ext cx="1707515" cy="1052362"/>
            </a:xfrm>
            <a:prstGeom prst="rect">
              <a:avLst/>
            </a:prstGeom>
            <a:noFill/>
            <a:ln w="9525">
              <a:noFill/>
              <a:miter lim="800000"/>
            </a:ln>
          </p:spPr>
          <p:txBody>
            <a:bodyPr wrap="square">
              <a:spAutoFit/>
            </a:bodyPr>
            <a:lstStyle/>
            <a:p>
              <a:pPr algn="just" eaLnBrk="0" hangingPunct="0"/>
              <a:r>
                <a:rPr kumimoji="1" lang="zh-CN" altLang="en-US" sz="2600" dirty="0" smtClean="0">
                  <a:solidFill>
                    <a:srgbClr val="000000"/>
                  </a:solidFill>
                  <a:latin typeface="华文行楷" pitchFamily="2" charset="-122"/>
                  <a:ea typeface="华文行楷" pitchFamily="2" charset="-122"/>
                  <a:cs typeface="华文新魏" pitchFamily="2" charset="-122"/>
                </a:rPr>
                <a:t>艰苦创业，忠于家庭，能推迟欲望是美国价值观的核心，它使我们的国家变得强大。</a:t>
              </a: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pic>
        <p:nvPicPr>
          <p:cNvPr id="60418" name="Picture 2" descr="H:\2015年修改\图片15.jpg"/>
          <p:cNvPicPr>
            <a:picLocks noChangeAspect="1" noChangeArrowheads="1"/>
          </p:cNvPicPr>
          <p:nvPr/>
        </p:nvPicPr>
        <p:blipFill>
          <a:blip r:embed="rId2"/>
          <a:srcRect/>
          <a:stretch>
            <a:fillRect/>
          </a:stretch>
        </p:blipFill>
        <p:spPr bwMode="auto">
          <a:xfrm>
            <a:off x="0" y="-24"/>
            <a:ext cx="8796337" cy="1163637"/>
          </a:xfrm>
          <a:prstGeom prst="rect">
            <a:avLst/>
          </a:prstGeom>
          <a:noFill/>
        </p:spPr>
      </p:pic>
      <p:grpSp>
        <p:nvGrpSpPr>
          <p:cNvPr id="23" name="Group 35"/>
          <p:cNvGrpSpPr/>
          <p:nvPr/>
        </p:nvGrpSpPr>
        <p:grpSpPr bwMode="auto">
          <a:xfrm rot="-1117645">
            <a:off x="341592" y="2420769"/>
            <a:ext cx="5092442" cy="3213188"/>
            <a:chOff x="3388564" y="3499766"/>
            <a:chExt cx="1756176" cy="1620917"/>
          </a:xfrm>
        </p:grpSpPr>
        <p:grpSp>
          <p:nvGrpSpPr>
            <p:cNvPr id="24" name="Group 21"/>
            <p:cNvGrpSpPr/>
            <p:nvPr/>
          </p:nvGrpSpPr>
          <p:grpSpPr bwMode="auto">
            <a:xfrm rot="-396937">
              <a:off x="3388564" y="3501395"/>
              <a:ext cx="1756176" cy="1572060"/>
              <a:chOff x="777669" y="551874"/>
              <a:chExt cx="1756176" cy="1572060"/>
            </a:xfrm>
          </p:grpSpPr>
          <p:sp>
            <p:nvSpPr>
              <p:cNvPr id="26" name="Freeform 6"/>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ln>
            </p:spPr>
            <p:txBody>
              <a:bodyPr/>
              <a:lstStyle/>
              <a:p>
                <a:pPr fontAlgn="auto">
                  <a:spcBef>
                    <a:spcPts val="0"/>
                  </a:spcBef>
                  <a:spcAft>
                    <a:spcPts val="0"/>
                  </a:spcAft>
                  <a:defRPr/>
                </a:pPr>
                <a:r>
                  <a:rPr kumimoji="1" lang="en-US" altLang="zh-CN" sz="1800" kern="0">
                    <a:solidFill>
                      <a:sysClr val="windowText" lastClr="000000"/>
                    </a:solidFill>
                    <a:latin typeface="Arial" panose="020B0604020202020204" pitchFamily="34" charset="0"/>
                    <a:ea typeface="PMingLiU" panose="02020500000000000000" pitchFamily="18" charset="-120"/>
                  </a:rPr>
                  <a:t>  </a:t>
                </a:r>
                <a:endParaRPr kumimoji="1" lang="en-US" altLang="zh-CN" sz="1800" kern="0">
                  <a:solidFill>
                    <a:sysClr val="windowText" lastClr="000000"/>
                  </a:solidFill>
                  <a:latin typeface="Arial" panose="020B0604020202020204" pitchFamily="34" charset="0"/>
                  <a:ea typeface="PMingLiU" panose="02020500000000000000" pitchFamily="18" charset="-120"/>
                </a:endParaRPr>
              </a:p>
            </p:txBody>
          </p:sp>
          <p:sp>
            <p:nvSpPr>
              <p:cNvPr id="27" name="Freeform 6"/>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cstate="print"/>
                <a:tile tx="0" ty="0" sx="100000" sy="100000" flip="none" algn="tl"/>
              </a:blipFill>
              <a:ln w="9525">
                <a:noFill/>
                <a:round/>
              </a:ln>
            </p:spPr>
            <p:txBody>
              <a:bodyPr/>
              <a:lstStyle/>
              <a:p>
                <a:pPr fontAlgn="auto">
                  <a:spcBef>
                    <a:spcPts val="0"/>
                  </a:spcBef>
                  <a:spcAft>
                    <a:spcPts val="0"/>
                  </a:spcAft>
                  <a:defRPr/>
                </a:pPr>
                <a:endParaRPr lang="zh-CN" altLang="en-US" sz="1800" kern="0">
                  <a:solidFill>
                    <a:srgbClr val="8E0000"/>
                  </a:solidFill>
                  <a:latin typeface="Arial" panose="020B0604020202020204" pitchFamily="34" charset="0"/>
                  <a:ea typeface="楷体_GB2312" pitchFamily="49" charset="-122"/>
                </a:endParaRPr>
              </a:p>
            </p:txBody>
          </p:sp>
        </p:grpSp>
        <p:sp>
          <p:nvSpPr>
            <p:cNvPr id="25" name="TextBox 28"/>
            <p:cNvSpPr txBox="1">
              <a:spLocks noChangeArrowheads="1"/>
            </p:cNvSpPr>
            <p:nvPr/>
          </p:nvSpPr>
          <p:spPr bwMode="auto">
            <a:xfrm rot="21540000">
              <a:off x="3411039" y="3499766"/>
              <a:ext cx="1697379" cy="1620917"/>
            </a:xfrm>
            <a:prstGeom prst="rect">
              <a:avLst/>
            </a:prstGeom>
            <a:noFill/>
            <a:ln w="9525">
              <a:noFill/>
              <a:miter lim="800000"/>
            </a:ln>
          </p:spPr>
          <p:txBody>
            <a:bodyPr wrap="square">
              <a:spAutoFit/>
            </a:bodyPr>
            <a:lstStyle/>
            <a:p>
              <a:pPr algn="just">
                <a:lnSpc>
                  <a:spcPct val="130000"/>
                </a:lnSpc>
                <a:defRPr/>
              </a:pPr>
              <a:r>
                <a:rPr kumimoji="1" lang="en-US" altLang="zh-CN" sz="2600" dirty="0" smtClean="0">
                  <a:solidFill>
                    <a:srgbClr val="8E0000"/>
                  </a:solidFill>
                  <a:latin typeface="Helvetica"/>
                  <a:ea typeface="楷体" panose="02010609060101010101" charset="-122"/>
                  <a:cs typeface="华文新魏" charset="0"/>
                </a:rPr>
                <a:t>a. Hard work, family loyalty, and the capacity to postpone desires are core American values that have made our country great. (Para. 3, L6)</a:t>
              </a:r>
              <a:endParaRPr kumimoji="1" lang="en-US" altLang="zh-CN" sz="2600" dirty="0" smtClean="0">
                <a:solidFill>
                  <a:srgbClr val="8E0000"/>
                </a:solidFill>
                <a:latin typeface="Helvetica"/>
                <a:ea typeface="楷体" panose="02010609060101010101" charset="-122"/>
                <a:cs typeface="华文新魏" charset="0"/>
              </a:endParaRPr>
            </a:p>
            <a:p>
              <a:pPr algn="just" eaLnBrk="0" hangingPunct="0">
                <a:lnSpc>
                  <a:spcPct val="130000"/>
                </a:lnSpc>
              </a:pPr>
              <a:endParaRPr kumimoji="1" lang="en-US" altLang="zh-CN" sz="2600" dirty="0">
                <a:solidFill>
                  <a:srgbClr val="8E0000"/>
                </a:solidFill>
                <a:latin typeface="Helvetica"/>
                <a:ea typeface="楷体" panose="02010609060101010101"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2"/>
          <a:srcRect/>
          <a:stretch>
            <a:fillRect/>
          </a:stretch>
        </p:blipFill>
        <p:spPr bwMode="auto">
          <a:xfrm>
            <a:off x="0" y="-24"/>
            <a:ext cx="8796337" cy="1163637"/>
          </a:xfrm>
          <a:prstGeom prst="rect">
            <a:avLst/>
          </a:prstGeom>
          <a:noFill/>
        </p:spPr>
      </p:pic>
      <p:grpSp>
        <p:nvGrpSpPr>
          <p:cNvPr id="13" name="组合 12"/>
          <p:cNvGrpSpPr/>
          <p:nvPr/>
        </p:nvGrpSpPr>
        <p:grpSpPr>
          <a:xfrm>
            <a:off x="5286380" y="1414386"/>
            <a:ext cx="3450264" cy="3210512"/>
            <a:chOff x="5006582" y="1414386"/>
            <a:chExt cx="3730062" cy="3210512"/>
          </a:xfrm>
        </p:grpSpPr>
        <p:grpSp>
          <p:nvGrpSpPr>
            <p:cNvPr id="18" name="Group 35"/>
            <p:cNvGrpSpPr/>
            <p:nvPr/>
          </p:nvGrpSpPr>
          <p:grpSpPr bwMode="auto">
            <a:xfrm rot="872659">
              <a:off x="5149353" y="1414386"/>
              <a:ext cx="3583190" cy="2848295"/>
              <a:chOff x="3386735" y="3573290"/>
              <a:chExt cx="1777195" cy="1724160"/>
            </a:xfrm>
          </p:grpSpPr>
          <p:sp>
            <p:nvSpPr>
              <p:cNvPr id="25" name="Freeform 6"/>
              <p:cNvSpPr/>
              <p:nvPr/>
            </p:nvSpPr>
            <p:spPr bwMode="auto">
              <a:xfrm rot="88283">
                <a:off x="3386735" y="3573290"/>
                <a:ext cx="174131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ln>
            </p:spPr>
            <p:txBody>
              <a:bodyPr/>
              <a:lstStyle/>
              <a:p>
                <a:pPr fontAlgn="auto">
                  <a:spcBef>
                    <a:spcPts val="0"/>
                  </a:spcBef>
                  <a:spcAft>
                    <a:spcPts val="0"/>
                  </a:spcAft>
                  <a:defRPr/>
                </a:pPr>
                <a:endParaRPr lang="zh-CN" altLang="en-US" sz="2600" kern="0">
                  <a:solidFill>
                    <a:srgbClr val="99CC00"/>
                  </a:solidFill>
                  <a:latin typeface="Arial" panose="020B0604020202020204" pitchFamily="34" charset="0"/>
                  <a:ea typeface="楷体_GB2312" pitchFamily="49" charset="-122"/>
                </a:endParaRPr>
              </a:p>
            </p:txBody>
          </p:sp>
          <p:sp>
            <p:nvSpPr>
              <p:cNvPr id="23" name="TextBox 28"/>
              <p:cNvSpPr txBox="1">
                <a:spLocks noChangeArrowheads="1"/>
              </p:cNvSpPr>
              <p:nvPr/>
            </p:nvSpPr>
            <p:spPr bwMode="auto">
              <a:xfrm rot="21540000">
                <a:off x="3394028" y="3799545"/>
                <a:ext cx="1769902" cy="1497905"/>
              </a:xfrm>
              <a:prstGeom prst="rect">
                <a:avLst/>
              </a:prstGeom>
              <a:noFill/>
              <a:ln w="9525">
                <a:noFill/>
                <a:miter lim="800000"/>
              </a:ln>
            </p:spPr>
            <p:txBody>
              <a:bodyPr wrap="square">
                <a:spAutoFit/>
              </a:bodyPr>
              <a:lstStyle/>
              <a:p>
                <a:pPr algn="just" eaLnBrk="0" hangingPunct="0">
                  <a:lnSpc>
                    <a:spcPct val="80000"/>
                  </a:lnSpc>
                </a:pPr>
                <a:endParaRPr kumimoji="1" lang="zh-CN" altLang="en-US" sz="24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0000"/>
                  </a:lnSpc>
                </a:pPr>
                <a:r>
                  <a:rPr kumimoji="1" lang="zh-CN" altLang="en-US" sz="2400" dirty="0" smtClean="0">
                    <a:solidFill>
                      <a:srgbClr val="000000"/>
                    </a:solidFill>
                    <a:latin typeface="华文行楷" pitchFamily="2" charset="-122"/>
                    <a:ea typeface="华文行楷" pitchFamily="2" charset="-122"/>
                    <a:cs typeface="华文新魏" pitchFamily="2" charset="-122"/>
                  </a:rPr>
                  <a:t>我爱自己。我是自己的好朋友。我只做让我感觉舒服的事。我从精美的东西里得到乐趣，并感觉它们给我滋养。我   </a:t>
                </a:r>
                <a:endParaRPr kumimoji="1" lang="en-US" altLang="zh-CN" sz="24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0000"/>
                  </a:lnSpc>
                </a:pPr>
                <a:r>
                  <a:rPr kumimoji="1" lang="en-US" altLang="zh-CN" sz="2400" dirty="0" smtClean="0">
                    <a:solidFill>
                      <a:srgbClr val="000000"/>
                    </a:solidFill>
                    <a:latin typeface="华文行楷" pitchFamily="2" charset="-122"/>
                    <a:ea typeface="华文行楷" pitchFamily="2" charset="-122"/>
                    <a:cs typeface="华文新魏" pitchFamily="2" charset="-122"/>
                  </a:rPr>
                  <a:t> </a:t>
                </a:r>
                <a:r>
                  <a:rPr kumimoji="1" lang="zh-CN" altLang="en-US" sz="2400" dirty="0" smtClean="0">
                    <a:solidFill>
                      <a:srgbClr val="000000"/>
                    </a:solidFill>
                    <a:latin typeface="华文行楷" pitchFamily="2" charset="-122"/>
                    <a:ea typeface="华文行楷" pitchFamily="2" charset="-122"/>
                    <a:cs typeface="华文新魏" pitchFamily="2" charset="-122"/>
                  </a:rPr>
                  <a:t>过去做事常延迟购买</a:t>
                </a:r>
                <a:r>
                  <a:rPr kumimoji="1" lang="en-US" altLang="zh-CN" sz="2400" dirty="0" smtClean="0">
                    <a:solidFill>
                      <a:srgbClr val="000000"/>
                    </a:solidFill>
                    <a:latin typeface="华文行楷" pitchFamily="2" charset="-122"/>
                    <a:ea typeface="华文行楷" pitchFamily="2" charset="-122"/>
                    <a:cs typeface="华文新魏" pitchFamily="2" charset="-122"/>
                  </a:rPr>
                  <a:t>, </a:t>
                </a:r>
                <a:r>
                  <a:rPr kumimoji="1" lang="zh-CN" altLang="en-US" sz="2400" dirty="0" smtClean="0">
                    <a:solidFill>
                      <a:srgbClr val="000000"/>
                    </a:solidFill>
                    <a:latin typeface="华文行楷" pitchFamily="2" charset="-122"/>
                    <a:ea typeface="华文行楷" pitchFamily="2" charset="-122"/>
                    <a:cs typeface="华文新魏" pitchFamily="2" charset="-122"/>
                  </a:rPr>
                  <a:t>但再也不会了。</a:t>
                </a:r>
                <a:endParaRPr kumimoji="1" lang="zh-CN" altLang="en-US" sz="2400" dirty="0">
                  <a:solidFill>
                    <a:srgbClr val="000000"/>
                  </a:solidFill>
                  <a:latin typeface="华文行楷" pitchFamily="2" charset="-122"/>
                  <a:ea typeface="华文行楷" pitchFamily="2" charset="-122"/>
                  <a:cs typeface="华文新魏" pitchFamily="2" charset="-122"/>
                </a:endParaRPr>
              </a:p>
            </p:txBody>
          </p:sp>
        </p:grpSp>
        <p:sp>
          <p:nvSpPr>
            <p:cNvPr id="34" name="Freeform 6"/>
            <p:cNvSpPr/>
            <p:nvPr/>
          </p:nvSpPr>
          <p:spPr bwMode="auto">
            <a:xfrm rot="822209">
              <a:off x="5006582" y="1653984"/>
              <a:ext cx="3730062" cy="2970914"/>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anose="020B0604020202020204" pitchFamily="34" charset="0"/>
                  <a:ea typeface="PMingLiU" panose="02020500000000000000" pitchFamily="18" charset="-120"/>
                </a:rPr>
                <a:t>  </a:t>
              </a:r>
              <a:endParaRPr kumimoji="1" lang="en-US" altLang="zh-CN" sz="2600" kern="0">
                <a:solidFill>
                  <a:sysClr val="windowText" lastClr="000000"/>
                </a:solidFill>
                <a:latin typeface="Arial" panose="020B0604020202020204" pitchFamily="34" charset="0"/>
                <a:ea typeface="PMingLiU" panose="02020500000000000000" pitchFamily="18" charset="-120"/>
              </a:endParaRPr>
            </a:p>
          </p:txBody>
        </p:sp>
      </p:grpSp>
      <p:grpSp>
        <p:nvGrpSpPr>
          <p:cNvPr id="29" name="Group 35"/>
          <p:cNvGrpSpPr/>
          <p:nvPr/>
        </p:nvGrpSpPr>
        <p:grpSpPr bwMode="auto">
          <a:xfrm rot="-1117645">
            <a:off x="596435" y="2241561"/>
            <a:ext cx="4745017" cy="3354417"/>
            <a:chOff x="3386003" y="3390641"/>
            <a:chExt cx="1754601" cy="1769570"/>
          </a:xfrm>
        </p:grpSpPr>
        <p:grpSp>
          <p:nvGrpSpPr>
            <p:cNvPr id="30" name="Group 21"/>
            <p:cNvGrpSpPr/>
            <p:nvPr/>
          </p:nvGrpSpPr>
          <p:grpSpPr bwMode="auto">
            <a:xfrm rot="-396937">
              <a:off x="3386003" y="3390641"/>
              <a:ext cx="1754601" cy="1722154"/>
              <a:chOff x="779244" y="440972"/>
              <a:chExt cx="1754601" cy="1722154"/>
            </a:xfrm>
          </p:grpSpPr>
          <p:sp>
            <p:nvSpPr>
              <p:cNvPr id="32" name="Freeform 6"/>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ln>
            </p:spPr>
            <p:txBody>
              <a:bodyPr/>
              <a:lstStyle/>
              <a:p>
                <a:pPr fontAlgn="auto">
                  <a:spcBef>
                    <a:spcPts val="0"/>
                  </a:spcBef>
                  <a:spcAft>
                    <a:spcPts val="0"/>
                  </a:spcAft>
                  <a:defRPr/>
                </a:pPr>
                <a:r>
                  <a:rPr kumimoji="1" lang="en-US" altLang="zh-CN" sz="1800" kern="0">
                    <a:solidFill>
                      <a:sysClr val="windowText" lastClr="000000"/>
                    </a:solidFill>
                    <a:latin typeface="Arial" panose="020B0604020202020204" pitchFamily="34" charset="0"/>
                    <a:ea typeface="PMingLiU" panose="02020500000000000000" pitchFamily="18" charset="-120"/>
                  </a:rPr>
                  <a:t>  </a:t>
                </a:r>
                <a:endParaRPr kumimoji="1" lang="en-US" altLang="zh-CN" sz="1800" kern="0">
                  <a:solidFill>
                    <a:sysClr val="windowText" lastClr="000000"/>
                  </a:solidFill>
                  <a:latin typeface="Arial" panose="020B0604020202020204" pitchFamily="34" charset="0"/>
                  <a:ea typeface="PMingLiU" panose="02020500000000000000" pitchFamily="18" charset="-120"/>
                </a:endParaRPr>
              </a:p>
            </p:txBody>
          </p:sp>
          <p:sp>
            <p:nvSpPr>
              <p:cNvPr id="33" name="Freeform 6"/>
              <p:cNvSpPr/>
              <p:nvPr/>
            </p:nvSpPr>
            <p:spPr bwMode="auto">
              <a:xfrm rot="485220">
                <a:off x="779244" y="440972"/>
                <a:ext cx="1741712" cy="1722154"/>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cstate="print"/>
                <a:tile tx="0" ty="0" sx="100000" sy="100000" flip="none" algn="tl"/>
              </a:blipFill>
              <a:ln w="9525">
                <a:noFill/>
                <a:round/>
              </a:ln>
            </p:spPr>
            <p:txBody>
              <a:bodyPr/>
              <a:lstStyle/>
              <a:p>
                <a:pPr fontAlgn="auto">
                  <a:spcBef>
                    <a:spcPts val="0"/>
                  </a:spcBef>
                  <a:spcAft>
                    <a:spcPts val="0"/>
                  </a:spcAft>
                  <a:defRPr/>
                </a:pPr>
                <a:endParaRPr lang="zh-CN" altLang="en-US" sz="1800" kern="0">
                  <a:solidFill>
                    <a:srgbClr val="8E0000"/>
                  </a:solidFill>
                  <a:latin typeface="Arial" panose="020B0604020202020204" pitchFamily="34" charset="0"/>
                  <a:ea typeface="楷体_GB2312" pitchFamily="49" charset="-122"/>
                </a:endParaRPr>
              </a:p>
            </p:txBody>
          </p:sp>
        </p:grpSp>
        <p:sp>
          <p:nvSpPr>
            <p:cNvPr id="31" name="TextBox 28"/>
            <p:cNvSpPr txBox="1">
              <a:spLocks noChangeArrowheads="1"/>
            </p:cNvSpPr>
            <p:nvPr/>
          </p:nvSpPr>
          <p:spPr bwMode="auto">
            <a:xfrm rot="21540000">
              <a:off x="3475869" y="3552820"/>
              <a:ext cx="1566933" cy="1607391"/>
            </a:xfrm>
            <a:prstGeom prst="rect">
              <a:avLst/>
            </a:prstGeom>
            <a:noFill/>
            <a:ln w="9525">
              <a:noFill/>
              <a:miter lim="800000"/>
            </a:ln>
          </p:spPr>
          <p:txBody>
            <a:bodyPr wrap="square">
              <a:spAutoFit/>
            </a:bodyPr>
            <a:lstStyle/>
            <a:p>
              <a:pPr algn="just" eaLnBrk="0" hangingPunct="0"/>
              <a:r>
                <a:rPr kumimoji="1" lang="en-US" altLang="zh-CN" sz="2400" dirty="0" smtClean="0">
                  <a:solidFill>
                    <a:srgbClr val="8E0000"/>
                  </a:solidFill>
                  <a:latin typeface="Helvetica"/>
                  <a:ea typeface="楷体" panose="02010609060101010101" charset="-122"/>
                  <a:cs typeface="华文新魏" pitchFamily="2" charset="-122"/>
                </a:rPr>
                <a:t>b. I love me. I’m a good friend to myself. I do what makes me feel good. I derive pleasure from nice things and feel nourished by them. I used to put things off. Not anymore.  (Para. 5, L8)</a:t>
              </a:r>
              <a:endParaRPr kumimoji="1" lang="en-US" altLang="zh-CN" sz="2400" dirty="0" smtClean="0">
                <a:solidFill>
                  <a:srgbClr val="8E0000"/>
                </a:solidFill>
                <a:latin typeface="Helvetica"/>
                <a:ea typeface="楷体" panose="02010609060101010101" charset="-122"/>
                <a:cs typeface="华文新魏" pitchFamily="2" charset="-122"/>
              </a:endParaRPr>
            </a:p>
            <a:p>
              <a:pPr algn="just" eaLnBrk="0" hangingPunct="0"/>
              <a:endParaRPr kumimoji="1" lang="en-US" altLang="zh-CN" sz="2400" dirty="0">
                <a:solidFill>
                  <a:srgbClr val="8E0000"/>
                </a:solidFill>
                <a:latin typeface="Helvetica"/>
                <a:ea typeface="楷体" panose="02010609060101010101"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2"/>
          <a:srcRect/>
          <a:stretch>
            <a:fillRect/>
          </a:stretch>
        </p:blipFill>
        <p:spPr bwMode="auto">
          <a:xfrm>
            <a:off x="0" y="-24"/>
            <a:ext cx="8796337" cy="1163637"/>
          </a:xfrm>
          <a:prstGeom prst="rect">
            <a:avLst/>
          </a:prstGeom>
          <a:noFill/>
        </p:spPr>
      </p:pic>
      <p:grpSp>
        <p:nvGrpSpPr>
          <p:cNvPr id="13" name="组合 12"/>
          <p:cNvGrpSpPr/>
          <p:nvPr/>
        </p:nvGrpSpPr>
        <p:grpSpPr>
          <a:xfrm>
            <a:off x="5110052" y="1422135"/>
            <a:ext cx="3730062" cy="2341647"/>
            <a:chOff x="5110052" y="1422135"/>
            <a:chExt cx="3730062" cy="2341647"/>
          </a:xfrm>
        </p:grpSpPr>
        <p:grpSp>
          <p:nvGrpSpPr>
            <p:cNvPr id="18" name="Group 35"/>
            <p:cNvGrpSpPr/>
            <p:nvPr/>
          </p:nvGrpSpPr>
          <p:grpSpPr bwMode="auto">
            <a:xfrm rot="872659">
              <a:off x="5281812" y="1422135"/>
              <a:ext cx="3448881" cy="2297280"/>
              <a:chOff x="3386714" y="3573094"/>
              <a:chExt cx="1741591" cy="1390615"/>
            </a:xfrm>
          </p:grpSpPr>
          <p:sp>
            <p:nvSpPr>
              <p:cNvPr id="25" name="Freeform 6"/>
              <p:cNvSpPr/>
              <p:nvPr/>
            </p:nvSpPr>
            <p:spPr bwMode="auto">
              <a:xfrm rot="88283">
                <a:off x="3386714" y="3573094"/>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ln>
            </p:spPr>
            <p:txBody>
              <a:bodyPr/>
              <a:lstStyle/>
              <a:p>
                <a:pPr fontAlgn="auto">
                  <a:spcBef>
                    <a:spcPts val="0"/>
                  </a:spcBef>
                  <a:spcAft>
                    <a:spcPts val="0"/>
                  </a:spcAft>
                  <a:defRPr/>
                </a:pPr>
                <a:endParaRPr lang="zh-CN" altLang="en-US" sz="2600" kern="0">
                  <a:solidFill>
                    <a:srgbClr val="99CC00"/>
                  </a:solidFill>
                  <a:latin typeface="Arial" panose="020B0604020202020204" pitchFamily="34" charset="0"/>
                  <a:ea typeface="楷体_GB2312" pitchFamily="49" charset="-122"/>
                </a:endParaRPr>
              </a:p>
            </p:txBody>
          </p:sp>
          <p:sp>
            <p:nvSpPr>
              <p:cNvPr id="23" name="TextBox 28"/>
              <p:cNvSpPr txBox="1">
                <a:spLocks noChangeArrowheads="1"/>
              </p:cNvSpPr>
              <p:nvPr/>
            </p:nvSpPr>
            <p:spPr bwMode="auto">
              <a:xfrm rot="21540000">
                <a:off x="3394287" y="3807093"/>
                <a:ext cx="1727078" cy="1156616"/>
              </a:xfrm>
              <a:prstGeom prst="rect">
                <a:avLst/>
              </a:prstGeom>
              <a:noFill/>
              <a:ln w="9525">
                <a:noFill/>
                <a:miter lim="800000"/>
              </a:ln>
            </p:spPr>
            <p:txBody>
              <a:bodyPr wrap="square">
                <a:spAutoFit/>
              </a:bodyPr>
              <a:lstStyle/>
              <a:p>
                <a:pPr algn="just" eaLnBrk="0" hangingPunct="0">
                  <a:lnSpc>
                    <a:spcPct val="85000"/>
                  </a:lnSpc>
                </a:pPr>
                <a:r>
                  <a:rPr kumimoji="1" lang="zh-CN" altLang="en-US" sz="2300" dirty="0" smtClean="0">
                    <a:solidFill>
                      <a:srgbClr val="000000"/>
                    </a:solidFill>
                    <a:latin typeface="华文行楷" pitchFamily="2" charset="-122"/>
                    <a:ea typeface="华文行楷" pitchFamily="2" charset="-122"/>
                    <a:cs typeface="华文新魏" pitchFamily="2" charset="-122"/>
                  </a:rPr>
                  <a:t>“当心，要掂量掂量自己的生活，不要让注意力分散。推迟欲望。不要陷入债务。要等待！保留对自己生活的控制权。这样你会更坚强。”</a:t>
                </a:r>
                <a:endParaRPr kumimoji="1" lang="zh-CN" altLang="en-US" sz="2300" dirty="0">
                  <a:solidFill>
                    <a:srgbClr val="000000"/>
                  </a:solidFill>
                  <a:latin typeface="华文行楷" pitchFamily="2" charset="-122"/>
                  <a:ea typeface="华文行楷" pitchFamily="2" charset="-122"/>
                  <a:cs typeface="华文新魏" pitchFamily="2" charset="-122"/>
                </a:endParaRPr>
              </a:p>
            </p:txBody>
          </p:sp>
        </p:grpSp>
        <p:sp>
          <p:nvSpPr>
            <p:cNvPr id="29" name="Freeform 6"/>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anose="020B0604020202020204" pitchFamily="34" charset="0"/>
                  <a:ea typeface="PMingLiU" panose="02020500000000000000" pitchFamily="18" charset="-120"/>
                </a:rPr>
                <a:t>  </a:t>
              </a:r>
              <a:endParaRPr kumimoji="1" lang="en-US" altLang="zh-CN" sz="2600" kern="0">
                <a:solidFill>
                  <a:sysClr val="windowText" lastClr="000000"/>
                </a:solidFill>
                <a:latin typeface="Arial" panose="020B0604020202020204" pitchFamily="34" charset="0"/>
                <a:ea typeface="PMingLiU" panose="02020500000000000000" pitchFamily="18" charset="-120"/>
              </a:endParaRPr>
            </a:p>
          </p:txBody>
        </p:sp>
      </p:grpSp>
      <p:grpSp>
        <p:nvGrpSpPr>
          <p:cNvPr id="26" name="Group 35"/>
          <p:cNvGrpSpPr/>
          <p:nvPr/>
        </p:nvGrpSpPr>
        <p:grpSpPr bwMode="auto">
          <a:xfrm rot="-1117645">
            <a:off x="377182" y="2415395"/>
            <a:ext cx="5093811" cy="3444946"/>
            <a:chOff x="3388010" y="3499983"/>
            <a:chExt cx="1756648" cy="1737830"/>
          </a:xfrm>
        </p:grpSpPr>
        <p:grpSp>
          <p:nvGrpSpPr>
            <p:cNvPr id="27" name="Group 21"/>
            <p:cNvGrpSpPr/>
            <p:nvPr/>
          </p:nvGrpSpPr>
          <p:grpSpPr bwMode="auto">
            <a:xfrm rot="-396937">
              <a:off x="3388010" y="3499983"/>
              <a:ext cx="1756648" cy="1573504"/>
              <a:chOff x="777197" y="550430"/>
              <a:chExt cx="1756648" cy="1573504"/>
            </a:xfrm>
          </p:grpSpPr>
          <p:sp>
            <p:nvSpPr>
              <p:cNvPr id="36" name="Freeform 6"/>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ln>
            </p:spPr>
            <p:txBody>
              <a:bodyPr/>
              <a:lstStyle/>
              <a:p>
                <a:pPr fontAlgn="auto">
                  <a:spcBef>
                    <a:spcPts val="0"/>
                  </a:spcBef>
                  <a:spcAft>
                    <a:spcPts val="0"/>
                  </a:spcAft>
                  <a:defRPr/>
                </a:pPr>
                <a:r>
                  <a:rPr kumimoji="1" lang="en-US" altLang="zh-CN" sz="1800" kern="0">
                    <a:solidFill>
                      <a:sysClr val="windowText" lastClr="000000"/>
                    </a:solidFill>
                    <a:latin typeface="Arial" panose="020B0604020202020204" pitchFamily="34" charset="0"/>
                    <a:ea typeface="PMingLiU" panose="02020500000000000000" pitchFamily="18" charset="-120"/>
                  </a:rPr>
                  <a:t>  </a:t>
                </a:r>
                <a:endParaRPr kumimoji="1" lang="en-US" altLang="zh-CN" sz="1800" kern="0">
                  <a:solidFill>
                    <a:sysClr val="windowText" lastClr="000000"/>
                  </a:solidFill>
                  <a:latin typeface="Arial" panose="020B0604020202020204" pitchFamily="34" charset="0"/>
                  <a:ea typeface="PMingLiU" panose="02020500000000000000" pitchFamily="18" charset="-120"/>
                </a:endParaRPr>
              </a:p>
            </p:txBody>
          </p:sp>
          <p:sp>
            <p:nvSpPr>
              <p:cNvPr id="37" name="Freeform 6"/>
              <p:cNvSpPr/>
              <p:nvPr/>
            </p:nvSpPr>
            <p:spPr bwMode="auto">
              <a:xfrm rot="485220">
                <a:off x="777197" y="550430"/>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cstate="print"/>
                <a:tile tx="0" ty="0" sx="100000" sy="100000" flip="none" algn="tl"/>
              </a:blipFill>
              <a:ln w="9525">
                <a:noFill/>
                <a:round/>
              </a:ln>
            </p:spPr>
            <p:txBody>
              <a:bodyPr/>
              <a:lstStyle/>
              <a:p>
                <a:pPr fontAlgn="auto">
                  <a:spcBef>
                    <a:spcPts val="0"/>
                  </a:spcBef>
                  <a:spcAft>
                    <a:spcPts val="0"/>
                  </a:spcAft>
                  <a:defRPr/>
                </a:pPr>
                <a:endParaRPr lang="zh-CN" altLang="en-US" sz="1800" kern="0">
                  <a:solidFill>
                    <a:srgbClr val="8E0000"/>
                  </a:solidFill>
                  <a:latin typeface="Arial" panose="020B0604020202020204" pitchFamily="34" charset="0"/>
                  <a:ea typeface="楷体_GB2312" pitchFamily="49" charset="-122"/>
                </a:endParaRPr>
              </a:p>
            </p:txBody>
          </p:sp>
        </p:grpSp>
        <p:sp>
          <p:nvSpPr>
            <p:cNvPr id="28" name="TextBox 28"/>
            <p:cNvSpPr txBox="1">
              <a:spLocks noChangeArrowheads="1"/>
            </p:cNvSpPr>
            <p:nvPr/>
          </p:nvSpPr>
          <p:spPr bwMode="auto">
            <a:xfrm rot="21540000">
              <a:off x="3410132" y="3566436"/>
              <a:ext cx="1721837" cy="1671377"/>
            </a:xfrm>
            <a:prstGeom prst="rect">
              <a:avLst/>
            </a:prstGeom>
            <a:noFill/>
            <a:ln w="9525">
              <a:noFill/>
              <a:miter lim="800000"/>
            </a:ln>
          </p:spPr>
          <p:txBody>
            <a:bodyPr wrap="square">
              <a:spAutoFit/>
            </a:bodyPr>
            <a:lstStyle/>
            <a:p>
              <a:pPr algn="just" eaLnBrk="0" hangingPunct="0">
                <a:lnSpc>
                  <a:spcPct val="130000"/>
                </a:lnSpc>
              </a:pPr>
              <a:r>
                <a:rPr kumimoji="1" lang="en-US" altLang="zh-CN" sz="2300" dirty="0">
                  <a:solidFill>
                    <a:srgbClr val="8E0000"/>
                  </a:solidFill>
                  <a:latin typeface="Helvetica"/>
                  <a:ea typeface="楷体" panose="02010609060101010101" charset="-122"/>
                  <a:cs typeface="华文新魏" pitchFamily="2" charset="-122"/>
                </a:rPr>
                <a:t>c. </a:t>
              </a:r>
              <a:r>
                <a:rPr kumimoji="1" lang="en-US" altLang="zh-CN" sz="2300" dirty="0" smtClean="0">
                  <a:solidFill>
                    <a:srgbClr val="8E0000"/>
                  </a:solidFill>
                  <a:latin typeface="Helvetica"/>
                  <a:ea typeface="楷体" panose="02010609060101010101" charset="-122"/>
                  <a:cs typeface="华文新魏" pitchFamily="2" charset="-122"/>
                </a:rPr>
                <a:t>Watch out, take stock of your life, don’t let your attention get scattered. Postpone your desires. Don’t fall into debt. Wait! Retain control over your own life. It will make you stronger. (Para. 6, L5)</a:t>
              </a:r>
              <a:endParaRPr kumimoji="1" lang="en-US" altLang="zh-CN" sz="2300" dirty="0" smtClean="0">
                <a:solidFill>
                  <a:srgbClr val="8E0000"/>
                </a:solidFill>
                <a:latin typeface="Helvetica"/>
                <a:ea typeface="楷体" panose="02010609060101010101" charset="-122"/>
                <a:cs typeface="华文新魏" pitchFamily="2" charset="-122"/>
              </a:endParaRPr>
            </a:p>
            <a:p>
              <a:pPr algn="just" eaLnBrk="0" hangingPunct="0">
                <a:lnSpc>
                  <a:spcPct val="130000"/>
                </a:lnSpc>
              </a:pPr>
              <a:endParaRPr kumimoji="1" lang="en-US" altLang="zh-CN" sz="2300" dirty="0">
                <a:solidFill>
                  <a:srgbClr val="8E0000"/>
                </a:solidFill>
                <a:latin typeface="Helvetica"/>
                <a:ea typeface="楷体" panose="02010609060101010101"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31928" y="1714488"/>
            <a:ext cx="7215237" cy="1686616"/>
          </a:xfrm>
          <a:prstGeom prst="rect">
            <a:avLst/>
          </a:prstGeom>
        </p:spPr>
        <p:txBody>
          <a:bodyPr wrap="square">
            <a:spAutoFit/>
          </a:bodyPr>
          <a:lstStyle/>
          <a:p>
            <a:pPr algn="just">
              <a:lnSpc>
                <a:spcPct val="150000"/>
              </a:lnSpc>
              <a:defRPr/>
            </a:pPr>
            <a:r>
              <a:rPr lang="en-US" altLang="zh-CN" sz="2400" b="1" i="1" dirty="0" smtClean="0">
                <a:latin typeface="Helvetica"/>
                <a:ea typeface="Helvetica Neue"/>
                <a:cs typeface="Helvetica Neue"/>
              </a:rPr>
              <a:t>Read the following survey questions regarding spending habits of college students. Then check (√) all the responses that are true for you.</a:t>
            </a:r>
            <a:endParaRPr lang="zh-CN" altLang="en-US" sz="2400" b="1" i="1" dirty="0" smtClean="0">
              <a:latin typeface="Helvetica"/>
              <a:ea typeface="Helvetica Neue"/>
              <a:cs typeface="Helvetica Neue"/>
            </a:endParaRPr>
          </a:p>
        </p:txBody>
      </p:sp>
      <p:pic>
        <p:nvPicPr>
          <p:cNvPr id="15"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pic>
        <p:nvPicPr>
          <p:cNvPr id="6" name="图片 5" descr="b6a6b4e941994fe9916039a09a5a47de.jpg"/>
          <p:cNvPicPr>
            <a:picLocks noChangeAspect="1"/>
          </p:cNvPicPr>
          <p:nvPr/>
        </p:nvPicPr>
        <p:blipFill>
          <a:blip r:embed="rId2"/>
          <a:srcRect t="18333" b="6666"/>
          <a:stretch>
            <a:fillRect/>
          </a:stretch>
        </p:blipFill>
        <p:spPr>
          <a:xfrm>
            <a:off x="1000100" y="3893836"/>
            <a:ext cx="7253189" cy="23926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4">
            <a:hlinkClick r:id="rId2" action="ppaction://hlinksldjump"/>
          </p:cNvPr>
          <p:cNvPicPr>
            <a:picLocks noChangeAspect="1" noChangeArrowheads="1"/>
          </p:cNvPicPr>
          <p:nvPr/>
        </p:nvPicPr>
        <p:blipFill>
          <a:blip r:embed="rId3"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8" name="Picture 2" descr="H:\2015年修改\图片15.jpg"/>
          <p:cNvPicPr>
            <a:picLocks noChangeAspect="1" noChangeArrowheads="1"/>
          </p:cNvPicPr>
          <p:nvPr/>
        </p:nvPicPr>
        <p:blipFill>
          <a:blip r:embed="rId4"/>
          <a:srcRect/>
          <a:stretch>
            <a:fillRect/>
          </a:stretch>
        </p:blipFill>
        <p:spPr bwMode="auto">
          <a:xfrm>
            <a:off x="0" y="-24"/>
            <a:ext cx="8796337" cy="1163637"/>
          </a:xfrm>
          <a:prstGeom prst="rect">
            <a:avLst/>
          </a:prstGeom>
          <a:noFill/>
        </p:spPr>
      </p:pic>
      <p:grpSp>
        <p:nvGrpSpPr>
          <p:cNvPr id="13" name="组合 12"/>
          <p:cNvGrpSpPr/>
          <p:nvPr/>
        </p:nvGrpSpPr>
        <p:grpSpPr>
          <a:xfrm>
            <a:off x="5110052" y="1424972"/>
            <a:ext cx="3730062" cy="2338810"/>
            <a:chOff x="5110052" y="1424972"/>
            <a:chExt cx="3730062" cy="2338810"/>
          </a:xfrm>
        </p:grpSpPr>
        <p:grpSp>
          <p:nvGrpSpPr>
            <p:cNvPr id="15" name="Group 35"/>
            <p:cNvGrpSpPr/>
            <p:nvPr/>
          </p:nvGrpSpPr>
          <p:grpSpPr bwMode="auto">
            <a:xfrm rot="872659">
              <a:off x="5301898" y="1424972"/>
              <a:ext cx="3427396" cy="2336097"/>
              <a:chOff x="3234958" y="3572734"/>
              <a:chExt cx="1893522" cy="1414112"/>
            </a:xfrm>
          </p:grpSpPr>
          <p:sp>
            <p:nvSpPr>
              <p:cNvPr id="30" name="Freeform 6"/>
              <p:cNvSpPr/>
              <p:nvPr/>
            </p:nvSpPr>
            <p:spPr bwMode="auto">
              <a:xfrm rot="88283">
                <a:off x="3386678" y="3572734"/>
                <a:ext cx="1741802"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ln>
            </p:spPr>
            <p:txBody>
              <a:bodyPr/>
              <a:lstStyle/>
              <a:p>
                <a:pPr fontAlgn="auto">
                  <a:spcBef>
                    <a:spcPts val="0"/>
                  </a:spcBef>
                  <a:spcAft>
                    <a:spcPts val="0"/>
                  </a:spcAft>
                  <a:defRPr/>
                </a:pPr>
                <a:endParaRPr lang="zh-CN" altLang="en-US" sz="2600" kern="0">
                  <a:solidFill>
                    <a:srgbClr val="99CC00"/>
                  </a:solidFill>
                  <a:latin typeface="Arial" panose="020B0604020202020204" pitchFamily="34" charset="0"/>
                  <a:ea typeface="楷体_GB2312" pitchFamily="49" charset="-122"/>
                </a:endParaRPr>
              </a:p>
            </p:txBody>
          </p:sp>
          <p:sp>
            <p:nvSpPr>
              <p:cNvPr id="21" name="TextBox 28"/>
              <p:cNvSpPr txBox="1">
                <a:spLocks noChangeArrowheads="1"/>
              </p:cNvSpPr>
              <p:nvPr/>
            </p:nvSpPr>
            <p:spPr bwMode="auto">
              <a:xfrm rot="21540000">
                <a:off x="3234958" y="3859690"/>
                <a:ext cx="1873875" cy="1127156"/>
              </a:xfrm>
              <a:prstGeom prst="rect">
                <a:avLst/>
              </a:prstGeom>
              <a:noFill/>
              <a:ln w="9525">
                <a:noFill/>
                <a:miter lim="800000"/>
              </a:ln>
            </p:spPr>
            <p:txBody>
              <a:bodyPr wrap="square">
                <a:spAutoFit/>
              </a:bodyPr>
              <a:lstStyle/>
              <a:p>
                <a:pPr algn="just" fontAlgn="auto">
                  <a:spcBef>
                    <a:spcPts val="0"/>
                  </a:spcBef>
                  <a:spcAft>
                    <a:spcPts val="0"/>
                  </a:spcAft>
                  <a:defRPr/>
                </a:pPr>
                <a:r>
                  <a:rPr kumimoji="1" lang="zh-CN" altLang="en-US" sz="2300" dirty="0" smtClean="0">
                    <a:solidFill>
                      <a:srgbClr val="000000"/>
                    </a:solidFill>
                    <a:latin typeface="华文行楷" pitchFamily="2" charset="-122"/>
                    <a:ea typeface="华文行楷" pitchFamily="2" charset="-122"/>
                    <a:cs typeface="华文新魏" pitchFamily="2" charset="-122"/>
                  </a:rPr>
                  <a:t>学会了如何平衡支出和储蓄，你就会成为你自己的船长，驾驶着你的生活之帆，乘风破浪，驶向成功和富饶。</a:t>
                </a:r>
                <a:endParaRPr kumimoji="1" lang="zh-CN" altLang="en-US" sz="2300" dirty="0">
                  <a:solidFill>
                    <a:srgbClr val="000000"/>
                  </a:solidFill>
                  <a:latin typeface="华文行楷" pitchFamily="2" charset="-122"/>
                  <a:ea typeface="华文行楷" pitchFamily="2" charset="-122"/>
                  <a:cs typeface="华文新魏" pitchFamily="2" charset="-122"/>
                </a:endParaRPr>
              </a:p>
            </p:txBody>
          </p:sp>
        </p:grpSp>
        <p:sp>
          <p:nvSpPr>
            <p:cNvPr id="36" name="Freeform 6"/>
            <p:cNvSpPr/>
            <p:nvPr/>
          </p:nvSpPr>
          <p:spPr bwMode="auto">
            <a:xfrm rot="822209">
              <a:off x="5110052"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anose="020B0604020202020204" pitchFamily="34" charset="0"/>
                  <a:ea typeface="PMingLiU" panose="02020500000000000000" pitchFamily="18" charset="-120"/>
                </a:rPr>
                <a:t>  </a:t>
              </a:r>
              <a:endParaRPr kumimoji="1" lang="en-US" altLang="zh-CN" sz="2600" kern="0">
                <a:solidFill>
                  <a:sysClr val="windowText" lastClr="000000"/>
                </a:solidFill>
                <a:latin typeface="Arial" panose="020B0604020202020204" pitchFamily="34" charset="0"/>
                <a:ea typeface="PMingLiU" panose="02020500000000000000" pitchFamily="18" charset="-120"/>
              </a:endParaRPr>
            </a:p>
          </p:txBody>
        </p:sp>
      </p:grpSp>
      <p:grpSp>
        <p:nvGrpSpPr>
          <p:cNvPr id="19" name="Group 35"/>
          <p:cNvGrpSpPr/>
          <p:nvPr/>
        </p:nvGrpSpPr>
        <p:grpSpPr bwMode="auto">
          <a:xfrm rot="-1117645">
            <a:off x="446894" y="2406728"/>
            <a:ext cx="5092442" cy="3866079"/>
            <a:chOff x="3388564" y="3501395"/>
            <a:chExt cx="1756176" cy="1950273"/>
          </a:xfrm>
        </p:grpSpPr>
        <p:grpSp>
          <p:nvGrpSpPr>
            <p:cNvPr id="23" name="Group 21"/>
            <p:cNvGrpSpPr/>
            <p:nvPr/>
          </p:nvGrpSpPr>
          <p:grpSpPr bwMode="auto">
            <a:xfrm rot="-396937">
              <a:off x="3388564" y="3501395"/>
              <a:ext cx="1756176" cy="1572060"/>
              <a:chOff x="777669" y="551874"/>
              <a:chExt cx="1756176" cy="1572060"/>
            </a:xfrm>
          </p:grpSpPr>
          <p:sp>
            <p:nvSpPr>
              <p:cNvPr id="28" name="Freeform 6"/>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ln>
            </p:spPr>
            <p:txBody>
              <a:bodyPr/>
              <a:lstStyle/>
              <a:p>
                <a:pPr fontAlgn="auto">
                  <a:spcBef>
                    <a:spcPts val="0"/>
                  </a:spcBef>
                  <a:spcAft>
                    <a:spcPts val="0"/>
                  </a:spcAft>
                  <a:defRPr/>
                </a:pPr>
                <a:r>
                  <a:rPr kumimoji="1" lang="en-US" altLang="zh-CN" sz="1800" kern="0">
                    <a:solidFill>
                      <a:sysClr val="windowText" lastClr="000000"/>
                    </a:solidFill>
                    <a:latin typeface="Arial" panose="020B0604020202020204" pitchFamily="34" charset="0"/>
                    <a:ea typeface="PMingLiU" panose="02020500000000000000" pitchFamily="18" charset="-120"/>
                  </a:rPr>
                  <a:t>  </a:t>
                </a:r>
                <a:endParaRPr kumimoji="1" lang="en-US" altLang="zh-CN" sz="1800" kern="0">
                  <a:solidFill>
                    <a:sysClr val="windowText" lastClr="000000"/>
                  </a:solidFill>
                  <a:latin typeface="Arial" panose="020B0604020202020204" pitchFamily="34" charset="0"/>
                  <a:ea typeface="PMingLiU" panose="02020500000000000000" pitchFamily="18" charset="-120"/>
                </a:endParaRPr>
              </a:p>
            </p:txBody>
          </p:sp>
          <p:sp>
            <p:nvSpPr>
              <p:cNvPr id="29" name="Freeform 6"/>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ln>
            </p:spPr>
            <p:txBody>
              <a:bodyPr/>
              <a:lstStyle/>
              <a:p>
                <a:pPr fontAlgn="auto">
                  <a:spcBef>
                    <a:spcPts val="0"/>
                  </a:spcBef>
                  <a:spcAft>
                    <a:spcPts val="0"/>
                  </a:spcAft>
                  <a:defRPr/>
                </a:pPr>
                <a:endParaRPr lang="zh-CN" altLang="en-US" sz="1800" kern="0">
                  <a:solidFill>
                    <a:srgbClr val="8E0000"/>
                  </a:solidFill>
                  <a:latin typeface="Arial" panose="020B0604020202020204" pitchFamily="34" charset="0"/>
                  <a:ea typeface="楷体_GB2312" pitchFamily="49" charset="-122"/>
                </a:endParaRPr>
              </a:p>
            </p:txBody>
          </p:sp>
        </p:grpSp>
        <p:sp>
          <p:nvSpPr>
            <p:cNvPr id="24" name="TextBox 28"/>
            <p:cNvSpPr txBox="1">
              <a:spLocks noChangeArrowheads="1"/>
            </p:cNvSpPr>
            <p:nvPr/>
          </p:nvSpPr>
          <p:spPr bwMode="auto">
            <a:xfrm rot="21540000">
              <a:off x="3428381" y="3619597"/>
              <a:ext cx="1652682" cy="1832071"/>
            </a:xfrm>
            <a:prstGeom prst="rect">
              <a:avLst/>
            </a:prstGeom>
            <a:noFill/>
            <a:ln w="9525">
              <a:noFill/>
              <a:miter lim="800000"/>
            </a:ln>
          </p:spPr>
          <p:txBody>
            <a:bodyPr wrap="square">
              <a:spAutoFit/>
            </a:bodyPr>
            <a:lstStyle/>
            <a:p>
              <a:pPr algn="just">
                <a:defRPr/>
              </a:pPr>
              <a:r>
                <a:rPr kumimoji="1" lang="en-US" altLang="zh-CN" sz="2300" dirty="0" smtClean="0">
                  <a:solidFill>
                    <a:srgbClr val="8E0000"/>
                  </a:solidFill>
                  <a:latin typeface="Helvetica"/>
                  <a:ea typeface="楷体" panose="02010609060101010101" charset="-122"/>
                  <a:cs typeface="华文新魏" pitchFamily="2" charset="-122"/>
                </a:rPr>
                <a:t>d. Most importantly, if you find yourself getting into financial trouble, don’t let your ego get in your way; urgently get help with tackling your problem before it spins out of control and lands you in legal troubles. (Para. 8, L6)</a:t>
              </a:r>
              <a:endParaRPr kumimoji="1" lang="en-US" altLang="zh-CN" sz="2300" dirty="0" smtClean="0">
                <a:solidFill>
                  <a:srgbClr val="8E0000"/>
                </a:solidFill>
                <a:latin typeface="Helvetica"/>
                <a:ea typeface="楷体" panose="02010609060101010101" charset="-122"/>
                <a:cs typeface="华文新魏" pitchFamily="2" charset="-122"/>
              </a:endParaRPr>
            </a:p>
            <a:p>
              <a:pPr algn="just" fontAlgn="auto">
                <a:spcBef>
                  <a:spcPts val="0"/>
                </a:spcBef>
                <a:spcAft>
                  <a:spcPts val="0"/>
                </a:spcAft>
                <a:defRPr/>
              </a:pPr>
              <a:endParaRPr kumimoji="1" lang="en-US" altLang="zh-CN" sz="2300" i="1" kern="0" dirty="0" smtClean="0">
                <a:solidFill>
                  <a:schemeClr val="accent6">
                    <a:lumMod val="50000"/>
                  </a:schemeClr>
                </a:solidFill>
                <a:latin typeface="Helvetica"/>
                <a:ea typeface="PMingLiU" panose="02020500000000000000" pitchFamily="18" charset="-120"/>
              </a:endParaRPr>
            </a:p>
            <a:p>
              <a:pPr algn="just" eaLnBrk="0" hangingPunct="0"/>
              <a:endParaRPr kumimoji="1" lang="en-US" altLang="zh-CN" sz="2300" dirty="0" smtClean="0">
                <a:solidFill>
                  <a:srgbClr val="8E0000"/>
                </a:solidFill>
                <a:latin typeface="Helvetica"/>
                <a:ea typeface="楷体" panose="02010609060101010101" charset="-122"/>
                <a:cs typeface="华文新魏" pitchFamily="2" charset="-122"/>
              </a:endParaRPr>
            </a:p>
            <a:p>
              <a:pPr algn="just" eaLnBrk="0" hangingPunct="0"/>
              <a:endParaRPr kumimoji="1" lang="en-US" altLang="zh-CN" sz="2300" dirty="0">
                <a:solidFill>
                  <a:srgbClr val="8E0000"/>
                </a:solidFill>
                <a:latin typeface="Helvetica"/>
                <a:ea typeface="楷体" panose="02010609060101010101"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785786" y="1620669"/>
            <a:ext cx="7429552" cy="4951603"/>
            <a:chOff x="785786" y="1620669"/>
            <a:chExt cx="7429552" cy="4951603"/>
          </a:xfrm>
        </p:grpSpPr>
        <p:pic>
          <p:nvPicPr>
            <p:cNvPr id="20" name="Picture 3">
              <a:hlinkClick r:id="rId1"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827091"/>
              <a:ext cx="106791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18"/>
            <p:cNvSpPr txBox="1">
              <a:spLocks noChangeArrowheads="1"/>
            </p:cNvSpPr>
            <p:nvPr/>
          </p:nvSpPr>
          <p:spPr bwMode="auto">
            <a:xfrm>
              <a:off x="785786" y="1620669"/>
              <a:ext cx="742955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sz="2800" b="1">
                  <a:solidFill>
                    <a:srgbClr val="000000"/>
                  </a:solidFill>
                  <a:latin typeface="Arial" panose="020B0604020202020204" pitchFamily="34" charset="0"/>
                  <a:ea typeface="楷体_GB2312" charset="0"/>
                  <a:cs typeface="楷体_GB2312" charset="0"/>
                </a:defRPr>
              </a:lvl1pPr>
              <a:lvl2pPr marL="742950" indent="-285750" eaLnBrk="0" hangingPunct="0">
                <a:defRPr sz="2800" b="1">
                  <a:solidFill>
                    <a:srgbClr val="000000"/>
                  </a:solidFill>
                  <a:latin typeface="Arial" panose="020B0604020202020204" pitchFamily="34" charset="0"/>
                  <a:ea typeface="楷体_GB2312" charset="0"/>
                  <a:cs typeface="楷体_GB2312" charset="0"/>
                </a:defRPr>
              </a:lvl2pPr>
              <a:lvl3pPr marL="1143000" indent="-228600" eaLnBrk="0" hangingPunct="0">
                <a:defRPr sz="2800" b="1">
                  <a:solidFill>
                    <a:srgbClr val="000000"/>
                  </a:solidFill>
                  <a:latin typeface="Arial" panose="020B0604020202020204" pitchFamily="34" charset="0"/>
                  <a:ea typeface="楷体_GB2312" charset="0"/>
                  <a:cs typeface="楷体_GB2312" charset="0"/>
                </a:defRPr>
              </a:lvl3pPr>
              <a:lvl4pPr marL="1600200" indent="-228600" eaLnBrk="0" hangingPunct="0">
                <a:defRPr sz="2800" b="1">
                  <a:solidFill>
                    <a:srgbClr val="000000"/>
                  </a:solidFill>
                  <a:latin typeface="Arial" panose="020B0604020202020204" pitchFamily="34" charset="0"/>
                  <a:ea typeface="楷体_GB2312" charset="0"/>
                  <a:cs typeface="楷体_GB2312" charset="0"/>
                </a:defRPr>
              </a:lvl4pPr>
              <a:lvl5pPr marL="2057400" indent="-228600" eaLnBrk="0" hangingPunct="0">
                <a:defRPr sz="2800" b="1">
                  <a:solidFill>
                    <a:srgbClr val="000000"/>
                  </a:solidFill>
                  <a:latin typeface="Arial" panose="020B0604020202020204" pitchFamily="34"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9pPr>
            </a:lstStyle>
            <a:p>
              <a:pPr marL="457200" indent="-457200" eaLnBrk="1" hangingPunct="1">
                <a:buAutoNum type="arabicPlain"/>
              </a:pPr>
              <a:r>
                <a:rPr lang="en-US" altLang="zh-CN" sz="2600" b="0" dirty="0" smtClean="0">
                  <a:solidFill>
                    <a:schemeClr val="tx1"/>
                  </a:solidFill>
                  <a:latin typeface="Helvetica" pitchFamily="34" charset="0"/>
                </a:rPr>
                <a:t>What are some of the effective techniques used to promote the selling of various products?</a:t>
              </a:r>
              <a:endParaRPr lang="en-US" altLang="zh-CN" sz="2600" dirty="0">
                <a:solidFill>
                  <a:srgbClr val="1C1C1C"/>
                </a:solidFill>
                <a:latin typeface="Helvetica" pitchFamily="34" charset="0"/>
              </a:endParaRPr>
            </a:p>
          </p:txBody>
        </p:sp>
        <p:sp>
          <p:nvSpPr>
            <p:cNvPr id="16" name="Text Box 18"/>
            <p:cNvSpPr txBox="1">
              <a:spLocks noChangeArrowheads="1"/>
            </p:cNvSpPr>
            <p:nvPr/>
          </p:nvSpPr>
          <p:spPr bwMode="auto">
            <a:xfrm>
              <a:off x="785786" y="3365185"/>
              <a:ext cx="74295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sz="2800" b="1">
                  <a:solidFill>
                    <a:srgbClr val="000000"/>
                  </a:solidFill>
                  <a:latin typeface="Arial" panose="020B0604020202020204" pitchFamily="34" charset="0"/>
                  <a:ea typeface="楷体_GB2312" charset="0"/>
                  <a:cs typeface="楷体_GB2312" charset="0"/>
                </a:defRPr>
              </a:lvl1pPr>
              <a:lvl2pPr marL="742950" indent="-285750" eaLnBrk="0" hangingPunct="0">
                <a:defRPr sz="2800" b="1">
                  <a:solidFill>
                    <a:srgbClr val="000000"/>
                  </a:solidFill>
                  <a:latin typeface="Arial" panose="020B0604020202020204" pitchFamily="34" charset="0"/>
                  <a:ea typeface="楷体_GB2312" charset="0"/>
                  <a:cs typeface="楷体_GB2312" charset="0"/>
                </a:defRPr>
              </a:lvl2pPr>
              <a:lvl3pPr marL="1143000" indent="-228600" eaLnBrk="0" hangingPunct="0">
                <a:defRPr sz="2800" b="1">
                  <a:solidFill>
                    <a:srgbClr val="000000"/>
                  </a:solidFill>
                  <a:latin typeface="Arial" panose="020B0604020202020204" pitchFamily="34" charset="0"/>
                  <a:ea typeface="楷体_GB2312" charset="0"/>
                  <a:cs typeface="楷体_GB2312" charset="0"/>
                </a:defRPr>
              </a:lvl3pPr>
              <a:lvl4pPr marL="1600200" indent="-228600" eaLnBrk="0" hangingPunct="0">
                <a:defRPr sz="2800" b="1">
                  <a:solidFill>
                    <a:srgbClr val="000000"/>
                  </a:solidFill>
                  <a:latin typeface="Arial" panose="020B0604020202020204" pitchFamily="34" charset="0"/>
                  <a:ea typeface="楷体_GB2312" charset="0"/>
                  <a:cs typeface="楷体_GB2312" charset="0"/>
                </a:defRPr>
              </a:lvl4pPr>
              <a:lvl5pPr marL="2057400" indent="-228600" eaLnBrk="0" hangingPunct="0">
                <a:defRPr sz="2800" b="1">
                  <a:solidFill>
                    <a:srgbClr val="000000"/>
                  </a:solidFill>
                  <a:latin typeface="Arial" panose="020B0604020202020204" pitchFamily="34"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9pPr>
            </a:lstStyle>
            <a:p>
              <a:pPr marL="457200" indent="-457200" eaLnBrk="1" hangingPunct="1">
                <a:buAutoNum type="arabicPlain" startAt="2"/>
              </a:pPr>
              <a:r>
                <a:rPr lang="en-US" altLang="zh-CN" sz="2600" b="0" dirty="0" smtClean="0">
                  <a:solidFill>
                    <a:schemeClr val="tx1"/>
                  </a:solidFill>
                  <a:latin typeface="Helvetica" pitchFamily="34" charset="0"/>
                </a:rPr>
                <a:t>Do you prefer to spend or save? Why?</a:t>
              </a:r>
              <a:endParaRPr lang="en-US" altLang="zh-CN" sz="2600" b="0" dirty="0">
                <a:solidFill>
                  <a:schemeClr val="tx1"/>
                </a:solidFill>
                <a:latin typeface="Helvetica" pitchFamily="34" charset="0"/>
              </a:endParaRPr>
            </a:p>
          </p:txBody>
        </p:sp>
        <p:sp>
          <p:nvSpPr>
            <p:cNvPr id="17" name="Text Box 18"/>
            <p:cNvSpPr txBox="1">
              <a:spLocks noChangeArrowheads="1"/>
            </p:cNvSpPr>
            <p:nvPr/>
          </p:nvSpPr>
          <p:spPr bwMode="auto">
            <a:xfrm>
              <a:off x="785787" y="4679588"/>
              <a:ext cx="609047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sz="2800" b="1">
                  <a:solidFill>
                    <a:srgbClr val="000000"/>
                  </a:solidFill>
                  <a:latin typeface="Arial" panose="020B0604020202020204" pitchFamily="34" charset="0"/>
                  <a:ea typeface="楷体_GB2312" charset="0"/>
                  <a:cs typeface="楷体_GB2312" charset="0"/>
                </a:defRPr>
              </a:lvl1pPr>
              <a:lvl2pPr marL="742950" indent="-285750" eaLnBrk="0" hangingPunct="0">
                <a:defRPr sz="2800" b="1">
                  <a:solidFill>
                    <a:srgbClr val="000000"/>
                  </a:solidFill>
                  <a:latin typeface="Arial" panose="020B0604020202020204" pitchFamily="34" charset="0"/>
                  <a:ea typeface="楷体_GB2312" charset="0"/>
                  <a:cs typeface="楷体_GB2312" charset="0"/>
                </a:defRPr>
              </a:lvl2pPr>
              <a:lvl3pPr marL="1143000" indent="-228600" eaLnBrk="0" hangingPunct="0">
                <a:defRPr sz="2800" b="1">
                  <a:solidFill>
                    <a:srgbClr val="000000"/>
                  </a:solidFill>
                  <a:latin typeface="Arial" panose="020B0604020202020204" pitchFamily="34" charset="0"/>
                  <a:ea typeface="楷体_GB2312" charset="0"/>
                  <a:cs typeface="楷体_GB2312" charset="0"/>
                </a:defRPr>
              </a:lvl3pPr>
              <a:lvl4pPr marL="1600200" indent="-228600" eaLnBrk="0" hangingPunct="0">
                <a:defRPr sz="2800" b="1">
                  <a:solidFill>
                    <a:srgbClr val="000000"/>
                  </a:solidFill>
                  <a:latin typeface="Arial" panose="020B0604020202020204" pitchFamily="34" charset="0"/>
                  <a:ea typeface="楷体_GB2312" charset="0"/>
                  <a:cs typeface="楷体_GB2312" charset="0"/>
                </a:defRPr>
              </a:lvl4pPr>
              <a:lvl5pPr marL="2057400" indent="-228600" eaLnBrk="0" hangingPunct="0">
                <a:defRPr sz="2800" b="1">
                  <a:solidFill>
                    <a:srgbClr val="000000"/>
                  </a:solidFill>
                  <a:latin typeface="Arial" panose="020B0604020202020204" pitchFamily="34"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charset="0"/>
                  <a:cs typeface="楷体_GB2312" charset="0"/>
                </a:defRPr>
              </a:lvl9pPr>
            </a:lstStyle>
            <a:p>
              <a:pPr marL="457200" indent="-457200" algn="just" eaLnBrk="1" hangingPunct="1">
                <a:buAutoNum type="arabicPlain" startAt="3"/>
              </a:pPr>
              <a:r>
                <a:rPr lang="en-US" altLang="zh-CN" sz="2600" b="0" dirty="0" smtClean="0">
                  <a:solidFill>
                    <a:schemeClr val="tx1"/>
                  </a:solidFill>
                  <a:latin typeface="Helvetica" pitchFamily="34" charset="0"/>
                </a:rPr>
                <a:t>How do you know whether you’re overspending or not?</a:t>
              </a:r>
              <a:endParaRPr lang="en-US" altLang="zh-CN" sz="2600" b="0" dirty="0">
                <a:solidFill>
                  <a:schemeClr val="tx1"/>
                </a:solidFill>
                <a:latin typeface="Helvetica" pitchFamily="34" charset="0"/>
              </a:endParaRPr>
            </a:p>
          </p:txBody>
        </p:sp>
        <p:pic>
          <p:nvPicPr>
            <p:cNvPr id="18" name="Picture 3">
              <a:hlinkClick r:id="rId3"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6453" y="2077993"/>
              <a:ext cx="106791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rId3" action="ppaction://hlinksldjump"/>
            </p:cNvPr>
            <p:cNvSpPr txBox="1"/>
            <p:nvPr/>
          </p:nvSpPr>
          <p:spPr>
            <a:xfrm>
              <a:off x="6979637" y="2446164"/>
              <a:ext cx="784586"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ndParaRPr>
            </a:p>
          </p:txBody>
        </p:sp>
        <p:sp>
          <p:nvSpPr>
            <p:cNvPr id="21" name="TextBox 20">
              <a:hlinkClick r:id="rId1" action="ppaction://hlinksldjump"/>
            </p:cNvPr>
            <p:cNvSpPr txBox="1"/>
            <p:nvPr/>
          </p:nvSpPr>
          <p:spPr>
            <a:xfrm>
              <a:off x="7037707" y="4149080"/>
              <a:ext cx="784586"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ndParaRPr>
            </a:p>
          </p:txBody>
        </p:sp>
        <p:pic>
          <p:nvPicPr>
            <p:cNvPr id="22" name="Picture 3">
              <a:hlinkClick r:id="rId4" action="ppaction://hlinksldjump"/>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9637" y="5564160"/>
              <a:ext cx="106791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a:hlinkClick r:id="rId4" action="ppaction://hlinksldjump"/>
            </p:cNvPr>
            <p:cNvSpPr txBox="1"/>
            <p:nvPr/>
          </p:nvSpPr>
          <p:spPr>
            <a:xfrm>
              <a:off x="7203163" y="5932331"/>
              <a:ext cx="784586"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Tempus Sans ITC" pitchFamily="82" charset="0"/>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ndParaRPr>
            </a:p>
          </p:txBody>
        </p:sp>
      </p:grpSp>
      <p:pic>
        <p:nvPicPr>
          <p:cNvPr id="27" name="Picture 4">
            <a:hlinkClick r:id="rId5" action="ppaction://hlinksldjump"/>
          </p:cNvPr>
          <p:cNvPicPr>
            <a:picLocks noChangeAspect="1" noChangeArrowheads="1"/>
          </p:cNvPicPr>
          <p:nvPr/>
        </p:nvPicPr>
        <p:blipFill>
          <a:blip r:embed="rId6"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1442" name="Picture 2" descr="H:\2015年修改\图片16.jpg"/>
          <p:cNvPicPr>
            <a:picLocks noChangeAspect="1" noChangeArrowheads="1"/>
          </p:cNvPicPr>
          <p:nvPr/>
        </p:nvPicPr>
        <p:blipFill>
          <a:blip r:embed="rId7"/>
          <a:srcRect/>
          <a:stretch>
            <a:fillRect/>
          </a:stretch>
        </p:blipFill>
        <p:spPr bwMode="auto">
          <a:xfrm>
            <a:off x="0" y="0"/>
            <a:ext cx="7212013" cy="1163637"/>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2015年修改\图片4.jpg"/>
          <p:cNvPicPr>
            <a:picLocks noChangeAspect="1" noChangeArrowheads="1"/>
          </p:cNvPicPr>
          <p:nvPr/>
        </p:nvPicPr>
        <p:blipFill>
          <a:blip r:embed="rId1"/>
          <a:srcRect/>
          <a:stretch>
            <a:fillRect/>
          </a:stretch>
        </p:blipFill>
        <p:spPr bwMode="auto">
          <a:xfrm>
            <a:off x="571472" y="2428868"/>
            <a:ext cx="8191952" cy="3752857"/>
          </a:xfrm>
          <a:prstGeom prst="rect">
            <a:avLst/>
          </a:prstGeom>
          <a:noFill/>
        </p:spPr>
      </p:pic>
      <p:sp>
        <p:nvSpPr>
          <p:cNvPr id="10" name="TextBox 9"/>
          <p:cNvSpPr txBox="1">
            <a:spLocks noChangeArrowheads="1"/>
          </p:cNvSpPr>
          <p:nvPr/>
        </p:nvSpPr>
        <p:spPr bwMode="auto">
          <a:xfrm>
            <a:off x="1000100" y="2661289"/>
            <a:ext cx="7328178" cy="3369127"/>
          </a:xfrm>
          <a:prstGeom prst="rect">
            <a:avLst/>
          </a:prstGeom>
          <a:noFill/>
          <a:ln w="9525">
            <a:noFill/>
            <a:miter lim="800000"/>
          </a:ln>
        </p:spPr>
        <p:txBody>
          <a:bodyPr wrap="square">
            <a:spAutoFit/>
          </a:bodyPr>
          <a:lstStyle/>
          <a:p>
            <a:pPr marL="514350" indent="-514350" algn="just">
              <a:lnSpc>
                <a:spcPct val="120000"/>
              </a:lnSpc>
              <a:defRPr/>
            </a:pPr>
            <a:r>
              <a:rPr lang="en-US" altLang="zh-CN" sz="2800" dirty="0" smtClean="0">
                <a:latin typeface="Helvetica"/>
                <a:ea typeface="楷体_GB2312" pitchFamily="49" charset="-122"/>
              </a:rPr>
              <a:t>              </a:t>
            </a:r>
            <a:endParaRPr lang="en-US" altLang="zh-CN" sz="2800" dirty="0" smtClean="0">
              <a:latin typeface="Helvetica"/>
              <a:ea typeface="楷体_GB2312" pitchFamily="49" charset="-122"/>
            </a:endParaRPr>
          </a:p>
          <a:p>
            <a:pPr marL="514350" indent="-514350" algn="just">
              <a:lnSpc>
                <a:spcPct val="120000"/>
              </a:lnSpc>
              <a:buFont typeface="Arial" panose="020B0604020202020204" pitchFamily="34" charset="0"/>
              <a:buChar char="•"/>
              <a:defRPr/>
            </a:pPr>
            <a:r>
              <a:rPr lang="en-US" altLang="zh-CN" sz="2600" dirty="0" smtClean="0">
                <a:latin typeface="Helvetica"/>
                <a:ea typeface="楷体_GB2312" pitchFamily="49" charset="-122"/>
              </a:rPr>
              <a:t>Offer discount prices</a:t>
            </a:r>
            <a:r>
              <a:rPr lang="zh-CN" altLang="en-US" sz="2600" dirty="0" smtClean="0">
                <a:latin typeface="Helvetica"/>
                <a:ea typeface="楷体_GB2312" pitchFamily="49" charset="-122"/>
              </a:rPr>
              <a:t>；</a:t>
            </a:r>
            <a:r>
              <a:rPr lang="en-US" altLang="zh-CN" sz="2600" dirty="0" smtClean="0">
                <a:latin typeface="Helvetica"/>
                <a:ea typeface="楷体_GB2312" pitchFamily="49" charset="-122"/>
              </a:rPr>
              <a:t> </a:t>
            </a:r>
            <a:endParaRPr lang="en-US" altLang="zh-CN" sz="2600" dirty="0" smtClean="0">
              <a:latin typeface="Helvetica"/>
              <a:ea typeface="楷体_GB2312" pitchFamily="49" charset="-122"/>
            </a:endParaRPr>
          </a:p>
          <a:p>
            <a:pPr marL="514350" indent="-514350" algn="just">
              <a:lnSpc>
                <a:spcPct val="120000"/>
              </a:lnSpc>
              <a:buFont typeface="Arial" panose="020B0604020202020204" pitchFamily="34" charset="0"/>
              <a:buChar char="•"/>
              <a:defRPr/>
            </a:pPr>
            <a:r>
              <a:rPr lang="en-US" altLang="zh-CN" sz="2600" dirty="0" smtClean="0">
                <a:latin typeface="Helvetica"/>
                <a:ea typeface="楷体_GB2312" pitchFamily="49" charset="-122"/>
              </a:rPr>
              <a:t>Send giveaways</a:t>
            </a:r>
            <a:r>
              <a:rPr lang="zh-CN" altLang="en-US" sz="2600" dirty="0" smtClean="0">
                <a:latin typeface="Helvetica"/>
                <a:ea typeface="楷体_GB2312" pitchFamily="49" charset="-122"/>
              </a:rPr>
              <a:t>；</a:t>
            </a:r>
            <a:r>
              <a:rPr lang="en-US" altLang="zh-CN" sz="2600" dirty="0" smtClean="0">
                <a:latin typeface="Helvetica"/>
                <a:ea typeface="楷体_GB2312" pitchFamily="49" charset="-122"/>
              </a:rPr>
              <a:t> </a:t>
            </a:r>
            <a:endParaRPr lang="en-US" altLang="zh-CN" sz="2600" dirty="0" smtClean="0">
              <a:latin typeface="Helvetica"/>
              <a:ea typeface="楷体_GB2312" pitchFamily="49" charset="-122"/>
            </a:endParaRPr>
          </a:p>
          <a:p>
            <a:pPr marL="514350" indent="-514350" algn="just">
              <a:lnSpc>
                <a:spcPct val="120000"/>
              </a:lnSpc>
              <a:buFont typeface="Arial" panose="020B0604020202020204" pitchFamily="34" charset="0"/>
              <a:buChar char="•"/>
              <a:defRPr/>
            </a:pPr>
            <a:r>
              <a:rPr lang="en-US" altLang="zh-CN" sz="2600" dirty="0" smtClean="0">
                <a:latin typeface="Helvetica"/>
                <a:ea typeface="楷体_GB2312" pitchFamily="49" charset="-122"/>
              </a:rPr>
              <a:t>Associate with new technologies like Internet  marketing</a:t>
            </a:r>
            <a:r>
              <a:rPr lang="zh-CN" altLang="en-US" sz="2600" dirty="0" smtClean="0">
                <a:latin typeface="Helvetica"/>
                <a:ea typeface="楷体_GB2312" pitchFamily="49" charset="-122"/>
              </a:rPr>
              <a:t>；</a:t>
            </a:r>
            <a:endParaRPr lang="en-US" altLang="zh-CN" sz="2600" dirty="0" smtClean="0">
              <a:latin typeface="Helvetica"/>
              <a:ea typeface="楷体_GB2312" pitchFamily="49" charset="-122"/>
            </a:endParaRPr>
          </a:p>
          <a:p>
            <a:pPr marL="514350" indent="-514350" algn="just">
              <a:lnSpc>
                <a:spcPct val="120000"/>
              </a:lnSpc>
              <a:buFont typeface="Arial" panose="020B0604020202020204" pitchFamily="34" charset="0"/>
              <a:buChar char="•"/>
              <a:defRPr/>
            </a:pPr>
            <a:r>
              <a:rPr lang="en-US" altLang="zh-CN" sz="2600" dirty="0" smtClean="0">
                <a:latin typeface="Helvetica"/>
                <a:ea typeface="楷体_GB2312" pitchFamily="49" charset="-122"/>
              </a:rPr>
              <a:t>Compare with other merchandises.</a:t>
            </a:r>
            <a:endParaRPr lang="ko-KR" altLang="ko-KR" sz="2600" dirty="0" smtClean="0">
              <a:latin typeface="Helvetica"/>
              <a:ea typeface="楷体_GB2312" pitchFamily="49" charset="-122"/>
            </a:endParaRPr>
          </a:p>
          <a:p>
            <a:pPr algn="just" eaLnBrk="0" hangingPunct="0">
              <a:lnSpc>
                <a:spcPts val="2800"/>
              </a:lnSpc>
              <a:buFont typeface="Arial" panose="020B0604020202020204" pitchFamily="34" charset="0"/>
              <a:buChar char="•"/>
            </a:pPr>
            <a:endParaRPr lang="zh-CN" altLang="en-US" sz="2800" dirty="0">
              <a:latin typeface="Helvetica"/>
              <a:ea typeface="楷体_GB2312" pitchFamily="49" charset="-122"/>
            </a:endParaRPr>
          </a:p>
        </p:txBody>
      </p:sp>
      <p:sp>
        <p:nvSpPr>
          <p:cNvPr id="287754" name="Text Box 18"/>
          <p:cNvSpPr txBox="1">
            <a:spLocks noChangeArrowheads="1"/>
          </p:cNvSpPr>
          <p:nvPr/>
        </p:nvSpPr>
        <p:spPr bwMode="auto">
          <a:xfrm>
            <a:off x="904875" y="1365250"/>
            <a:ext cx="7429500" cy="461665"/>
          </a:xfrm>
          <a:prstGeom prst="rect">
            <a:avLst/>
          </a:prstGeom>
          <a:noFill/>
          <a:ln w="9525">
            <a:noFill/>
            <a:miter lim="800000"/>
          </a:ln>
        </p:spPr>
        <p:txBody>
          <a:bodyPr>
            <a:spAutoFit/>
          </a:bodyPr>
          <a:lstStyle/>
          <a:p>
            <a:pPr marL="120650" indent="-120650" algn="just"/>
            <a:endParaRPr lang="en-US" altLang="zh-CN" sz="2400" dirty="0">
              <a:latin typeface="Helvetica"/>
              <a:ea typeface="楷体_GB2312" pitchFamily="49" charset="-122"/>
              <a:cs typeface="Helvetica Neue Black Condensed"/>
            </a:endParaRPr>
          </a:p>
        </p:txBody>
      </p:sp>
      <p:sp>
        <p:nvSpPr>
          <p:cNvPr id="12" name="Text Box 18"/>
          <p:cNvSpPr txBox="1">
            <a:spLocks noChangeArrowheads="1"/>
          </p:cNvSpPr>
          <p:nvPr/>
        </p:nvSpPr>
        <p:spPr bwMode="auto">
          <a:xfrm>
            <a:off x="857224" y="1487748"/>
            <a:ext cx="7691886" cy="2369880"/>
          </a:xfrm>
          <a:prstGeom prst="rect">
            <a:avLst/>
          </a:prstGeom>
          <a:noFill/>
          <a:ln w="9525">
            <a:noFill/>
            <a:miter lim="800000"/>
          </a:ln>
        </p:spPr>
        <p:txBody>
          <a:bodyPr wrap="square">
            <a:spAutoFit/>
          </a:bodyPr>
          <a:lstStyle/>
          <a:p>
            <a:pPr marL="457200" indent="-457200" algn="just">
              <a:buAutoNum type="arabicPeriod"/>
            </a:pPr>
            <a:r>
              <a:rPr lang="en-US" altLang="zh-CN" sz="2400" dirty="0" smtClean="0">
                <a:latin typeface="Helvetica"/>
                <a:ea typeface="楷体_GB2312" pitchFamily="49" charset="-122"/>
              </a:rPr>
              <a:t>What are some of the effective techniques used to promote the selling of various products?</a:t>
            </a:r>
            <a:endParaRPr lang="en-US" altLang="zh-CN" sz="2400" dirty="0" smtClean="0">
              <a:latin typeface="Helvetica"/>
              <a:ea typeface="楷体_GB2312" pitchFamily="49" charset="-122"/>
            </a:endParaRPr>
          </a:p>
          <a:p>
            <a:pPr marL="120650" indent="-120650" algn="just"/>
            <a:endParaRPr lang="zh-CN" altLang="en-US" sz="2400" dirty="0" smtClean="0">
              <a:latin typeface="Helvetica"/>
              <a:ea typeface="楷体_GB2312" pitchFamily="49" charset="-122"/>
            </a:endParaRPr>
          </a:p>
          <a:p>
            <a:pPr marL="120650" indent="-120650" algn="just"/>
            <a:endParaRPr lang="en-US" altLang="zh-CN" sz="2400" dirty="0" smtClean="0">
              <a:solidFill>
                <a:srgbClr val="1C1C1C"/>
              </a:solidFill>
            </a:endParaRPr>
          </a:p>
          <a:p>
            <a:pPr marL="120650" indent="-120650" algn="just"/>
            <a:endParaRPr lang="en-US" altLang="zh-CN" sz="2400" dirty="0">
              <a:latin typeface="Helvetica"/>
              <a:ea typeface="楷体_GB2312" pitchFamily="49" charset="-122"/>
            </a:endParaRPr>
          </a:p>
          <a:p>
            <a:pPr marL="120650" indent="-120650" algn="just"/>
            <a:endParaRPr lang="en-US" altLang="zh-CN" sz="2400" dirty="0">
              <a:solidFill>
                <a:srgbClr val="1C1C1C"/>
              </a:solidFill>
            </a:endParaRPr>
          </a:p>
        </p:txBody>
      </p:sp>
      <p:pic>
        <p:nvPicPr>
          <p:cNvPr id="13" name="Picture 2" descr="H:\2015年修改\图片16.jpg"/>
          <p:cNvPicPr>
            <a:picLocks noChangeAspect="1" noChangeArrowheads="1"/>
          </p:cNvPicPr>
          <p:nvPr/>
        </p:nvPicPr>
        <p:blipFill>
          <a:blip r:embed="rId2"/>
          <a:srcRect/>
          <a:stretch>
            <a:fillRect/>
          </a:stretch>
        </p:blipFill>
        <p:spPr bwMode="auto">
          <a:xfrm>
            <a:off x="0" y="0"/>
            <a:ext cx="7212013" cy="1163637"/>
          </a:xfrm>
          <a:prstGeom prst="rect">
            <a:avLst/>
          </a:prstGeom>
          <a:noFill/>
        </p:spPr>
      </p:pic>
      <p:pic>
        <p:nvPicPr>
          <p:cNvPr id="8"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2015年修改\图片4.jpg"/>
          <p:cNvPicPr>
            <a:picLocks noChangeAspect="1" noChangeArrowheads="1"/>
          </p:cNvPicPr>
          <p:nvPr/>
        </p:nvPicPr>
        <p:blipFill>
          <a:blip r:embed="rId1"/>
          <a:srcRect/>
          <a:stretch>
            <a:fillRect/>
          </a:stretch>
        </p:blipFill>
        <p:spPr bwMode="auto">
          <a:xfrm>
            <a:off x="500034" y="1785926"/>
            <a:ext cx="8358246" cy="4705350"/>
          </a:xfrm>
          <a:prstGeom prst="rect">
            <a:avLst/>
          </a:prstGeom>
          <a:noFill/>
        </p:spPr>
      </p:pic>
      <p:sp>
        <p:nvSpPr>
          <p:cNvPr id="20" name="TextBox 19">
            <a:hlinkClick r:id="rId2" action="ppaction://hlinksldjump"/>
          </p:cNvPr>
          <p:cNvSpPr txBox="1"/>
          <p:nvPr/>
        </p:nvSpPr>
        <p:spPr>
          <a:xfrm>
            <a:off x="268288" y="1826916"/>
            <a:ext cx="1359693" cy="461665"/>
          </a:xfrm>
          <a:prstGeom prst="rect">
            <a:avLst/>
          </a:prstGeom>
          <a:noFill/>
        </p:spPr>
        <p:txBody>
          <a:bodyPr wrap="square">
            <a:spAutoFit/>
          </a:bodyPr>
          <a:lstStyle/>
          <a:p>
            <a:pPr fontAlgn="auto">
              <a:spcBef>
                <a:spcPts val="0"/>
              </a:spcBef>
              <a:spcAft>
                <a:spcPts val="0"/>
              </a:spcAft>
              <a:defRPr/>
            </a:pPr>
            <a:r>
              <a:rPr lang="en-US" altLang="zh-CN" sz="2400" b="1" dirty="0" smtClean="0">
                <a:solidFill>
                  <a:schemeClr val="bg1"/>
                </a:solidFill>
                <a:effectLst>
                  <a:outerShdw blurRad="38100" dist="38100" dir="2700000" algn="tl">
                    <a:srgbClr val="000000">
                      <a:alpha val="43137"/>
                    </a:srgbClr>
                  </a:outerShdw>
                </a:effectLst>
                <a:latin typeface="Tempus Sans ITC" pitchFamily="82" charset="0"/>
                <a:ea typeface="+mn-ea"/>
              </a:rPr>
              <a:t> \\</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sp>
        <p:nvSpPr>
          <p:cNvPr id="287754" name="Text Box 18"/>
          <p:cNvSpPr txBox="1">
            <a:spLocks noChangeArrowheads="1"/>
          </p:cNvSpPr>
          <p:nvPr/>
        </p:nvSpPr>
        <p:spPr bwMode="auto">
          <a:xfrm>
            <a:off x="904875" y="1365250"/>
            <a:ext cx="7429500" cy="461665"/>
          </a:xfrm>
          <a:prstGeom prst="rect">
            <a:avLst/>
          </a:prstGeom>
          <a:noFill/>
          <a:ln w="9525">
            <a:noFill/>
            <a:miter lim="800000"/>
          </a:ln>
        </p:spPr>
        <p:txBody>
          <a:bodyPr>
            <a:spAutoFit/>
          </a:bodyPr>
          <a:lstStyle/>
          <a:p>
            <a:pPr marL="120650" indent="-120650" algn="just"/>
            <a:endParaRPr lang="en-US" altLang="zh-CN" sz="2400" dirty="0">
              <a:latin typeface="Helvetica"/>
              <a:ea typeface="楷体_GB2312" pitchFamily="49" charset="-122"/>
              <a:cs typeface="Helvetica Neue Black Condensed"/>
            </a:endParaRPr>
          </a:p>
        </p:txBody>
      </p:sp>
      <p:sp>
        <p:nvSpPr>
          <p:cNvPr id="12" name="Text Box 18"/>
          <p:cNvSpPr txBox="1">
            <a:spLocks noChangeArrowheads="1"/>
          </p:cNvSpPr>
          <p:nvPr/>
        </p:nvSpPr>
        <p:spPr bwMode="auto">
          <a:xfrm>
            <a:off x="785786" y="1371415"/>
            <a:ext cx="7328177" cy="1231106"/>
          </a:xfrm>
          <a:prstGeom prst="rect">
            <a:avLst/>
          </a:prstGeom>
          <a:noFill/>
          <a:ln w="9525">
            <a:noFill/>
            <a:miter lim="800000"/>
          </a:ln>
        </p:spPr>
        <p:txBody>
          <a:bodyPr wrap="square">
            <a:spAutoFit/>
          </a:bodyPr>
          <a:lstStyle/>
          <a:p>
            <a:pPr marL="120650" indent="-120650" algn="just"/>
            <a:r>
              <a:rPr lang="en-US" altLang="zh-CN" sz="2400" dirty="0" smtClean="0">
                <a:latin typeface="Helvetica"/>
                <a:ea typeface="楷体_GB2312" pitchFamily="49" charset="-122"/>
              </a:rPr>
              <a:t>2. Do you prefer to spend or save? Why?</a:t>
            </a:r>
            <a:endParaRPr lang="en-US" altLang="zh-CN" sz="2400" dirty="0" smtClean="0">
              <a:latin typeface="Helvetica"/>
              <a:ea typeface="楷体_GB2312" pitchFamily="49" charset="-122"/>
            </a:endParaRPr>
          </a:p>
          <a:p>
            <a:pPr marL="120650" indent="-120650" algn="just"/>
            <a:endParaRPr lang="en-US" altLang="zh-CN" sz="2400" dirty="0">
              <a:latin typeface="Helvetica"/>
              <a:ea typeface="楷体_GB2312" pitchFamily="49" charset="-122"/>
            </a:endParaRPr>
          </a:p>
          <a:p>
            <a:pPr marL="120650" indent="-120650" algn="just"/>
            <a:endParaRPr lang="en-US" altLang="zh-CN" sz="2400" dirty="0">
              <a:solidFill>
                <a:srgbClr val="1C1C1C"/>
              </a:solidFill>
            </a:endParaRPr>
          </a:p>
        </p:txBody>
      </p:sp>
      <p:pic>
        <p:nvPicPr>
          <p:cNvPr id="16" name="Picture 4">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927519" y="2571744"/>
            <a:ext cx="7430695" cy="3446969"/>
          </a:xfrm>
          <a:prstGeom prst="rect">
            <a:avLst/>
          </a:prstGeom>
          <a:noFill/>
        </p:spPr>
        <p:txBody>
          <a:bodyPr wrap="square" rtlCol="0">
            <a:spAutoFit/>
          </a:bodyPr>
          <a:lstStyle/>
          <a:p>
            <a:pPr algn="just">
              <a:lnSpc>
                <a:spcPct val="110000"/>
              </a:lnSpc>
            </a:pPr>
            <a:r>
              <a:rPr lang="en-US" altLang="zh-CN" sz="2500" dirty="0" smtClean="0">
                <a:latin typeface="Helvetica"/>
                <a:ea typeface="楷体_GB2312" pitchFamily="49" charset="-122"/>
              </a:rPr>
              <a:t>• </a:t>
            </a:r>
            <a:r>
              <a:rPr lang="en-US" altLang="zh-CN" sz="2500" b="1" dirty="0" smtClean="0">
                <a:latin typeface="Helvetica"/>
                <a:ea typeface="楷体_GB2312" pitchFamily="49" charset="-122"/>
              </a:rPr>
              <a:t>I will spend because </a:t>
            </a:r>
            <a:r>
              <a:rPr lang="en-US" altLang="zh-CN" sz="2500" dirty="0" smtClean="0">
                <a:latin typeface="Helvetica"/>
                <a:ea typeface="楷体_GB2312" pitchFamily="49" charset="-122"/>
              </a:rPr>
              <a:t>life is so short and I don’t want to be thrifty or spend money carefully, which will drive me crazy. I only know I should enjoy my life while I’m still young and healthy. </a:t>
            </a:r>
            <a:endParaRPr lang="en-US" altLang="zh-CN" sz="2500" dirty="0" smtClean="0">
              <a:latin typeface="Helvetica"/>
              <a:ea typeface="楷体_GB2312" pitchFamily="49" charset="-122"/>
            </a:endParaRPr>
          </a:p>
          <a:p>
            <a:pPr algn="just">
              <a:lnSpc>
                <a:spcPct val="110000"/>
              </a:lnSpc>
            </a:pPr>
            <a:r>
              <a:rPr lang="en-US" altLang="zh-CN" sz="2500" dirty="0" smtClean="0">
                <a:latin typeface="Helvetica"/>
                <a:ea typeface="楷体_GB2312" pitchFamily="49" charset="-122"/>
              </a:rPr>
              <a:t>• </a:t>
            </a:r>
            <a:r>
              <a:rPr lang="en-US" altLang="zh-CN" sz="2500" b="1" dirty="0" smtClean="0">
                <a:latin typeface="Helvetica"/>
                <a:ea typeface="楷体_GB2312" pitchFamily="49" charset="-122"/>
              </a:rPr>
              <a:t>I will save because </a:t>
            </a:r>
            <a:r>
              <a:rPr lang="en-US" altLang="zh-CN" sz="2500" dirty="0" smtClean="0">
                <a:latin typeface="Helvetica"/>
                <a:ea typeface="楷体_GB2312" pitchFamily="49" charset="-122"/>
              </a:rPr>
              <a:t>with the worsening economic situation everywhere, I don’t know what could happen to me in the future. To be responsible for myself, I have to save some money for the future. </a:t>
            </a:r>
            <a:endParaRPr lang="zh-CN" altLang="en-US" sz="2500" dirty="0">
              <a:latin typeface="Helvetica"/>
              <a:ea typeface="楷体_GB2312" pitchFamily="49" charset="-122"/>
            </a:endParaRPr>
          </a:p>
        </p:txBody>
      </p:sp>
      <p:pic>
        <p:nvPicPr>
          <p:cNvPr id="13" name="Picture 2" descr="H:\2015年修改\图片16.jpg"/>
          <p:cNvPicPr>
            <a:picLocks noChangeAspect="1" noChangeArrowheads="1"/>
          </p:cNvPicPr>
          <p:nvPr/>
        </p:nvPicPr>
        <p:blipFill>
          <a:blip r:embed="rId5"/>
          <a:srcRect/>
          <a:stretch>
            <a:fillRect/>
          </a:stretch>
        </p:blipFill>
        <p:spPr bwMode="auto">
          <a:xfrm>
            <a:off x="0" y="0"/>
            <a:ext cx="7212013"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H:\2015年修改\图片4.jpg"/>
          <p:cNvPicPr>
            <a:picLocks noChangeAspect="1" noChangeArrowheads="1"/>
          </p:cNvPicPr>
          <p:nvPr/>
        </p:nvPicPr>
        <p:blipFill>
          <a:blip r:embed="rId1"/>
          <a:srcRect/>
          <a:stretch>
            <a:fillRect/>
          </a:stretch>
        </p:blipFill>
        <p:spPr bwMode="auto">
          <a:xfrm>
            <a:off x="285720" y="1928802"/>
            <a:ext cx="8429684" cy="4214842"/>
          </a:xfrm>
          <a:prstGeom prst="rect">
            <a:avLst/>
          </a:prstGeom>
          <a:noFill/>
        </p:spPr>
      </p:pic>
      <p:sp>
        <p:nvSpPr>
          <p:cNvPr id="10" name="TextBox 9"/>
          <p:cNvSpPr txBox="1">
            <a:spLocks noChangeArrowheads="1"/>
          </p:cNvSpPr>
          <p:nvPr/>
        </p:nvSpPr>
        <p:spPr bwMode="auto">
          <a:xfrm>
            <a:off x="500034" y="2265226"/>
            <a:ext cx="7987575" cy="4021294"/>
          </a:xfrm>
          <a:prstGeom prst="rect">
            <a:avLst/>
          </a:prstGeom>
          <a:noFill/>
          <a:ln w="9525">
            <a:noFill/>
            <a:miter lim="800000"/>
          </a:ln>
        </p:spPr>
        <p:txBody>
          <a:bodyPr wrap="square">
            <a:spAutoFit/>
          </a:bodyPr>
          <a:lstStyle/>
          <a:p>
            <a:pPr marL="514350" indent="-514350" algn="just">
              <a:lnSpc>
                <a:spcPct val="110000"/>
              </a:lnSpc>
              <a:defRPr/>
            </a:pPr>
            <a:r>
              <a:rPr lang="en-US" altLang="zh-CN" sz="2600" dirty="0" smtClean="0">
                <a:latin typeface="Helvetica"/>
                <a:ea typeface="楷体_GB2312" pitchFamily="49" charset="-122"/>
              </a:rPr>
              <a:t>             </a:t>
            </a:r>
            <a:endParaRPr lang="en-US" altLang="zh-CN" sz="2600" dirty="0" smtClean="0">
              <a:latin typeface="Helvetica"/>
              <a:ea typeface="楷体_GB2312" pitchFamily="49" charset="-122"/>
            </a:endParaRPr>
          </a:p>
          <a:p>
            <a:pPr marL="514350" indent="-514350" algn="just">
              <a:lnSpc>
                <a:spcPct val="110000"/>
              </a:lnSpc>
              <a:buFont typeface="Arial" panose="020B0604020202020204" pitchFamily="34" charset="0"/>
              <a:buChar char="•"/>
              <a:defRPr/>
            </a:pPr>
            <a:r>
              <a:rPr lang="en-US" altLang="zh-CN" sz="2600" dirty="0" smtClean="0">
                <a:latin typeface="Helvetica"/>
                <a:ea typeface="楷体_GB2312" pitchFamily="49" charset="-122"/>
              </a:rPr>
              <a:t>When I don’t have much pocket money with me. </a:t>
            </a:r>
            <a:endParaRPr lang="en-US" altLang="zh-CN" sz="2600" dirty="0" smtClean="0">
              <a:latin typeface="Helvetica"/>
              <a:ea typeface="楷体_GB2312" pitchFamily="49" charset="-122"/>
            </a:endParaRPr>
          </a:p>
          <a:p>
            <a:pPr marL="514350" indent="-514350" algn="just">
              <a:lnSpc>
                <a:spcPct val="110000"/>
              </a:lnSpc>
              <a:buFont typeface="Arial" panose="020B0604020202020204" pitchFamily="34" charset="0"/>
              <a:buChar char="•"/>
              <a:defRPr/>
            </a:pPr>
            <a:r>
              <a:rPr lang="en-US" altLang="zh-CN" sz="2600" dirty="0" smtClean="0">
                <a:latin typeface="Helvetica"/>
                <a:ea typeface="楷体_GB2312" pitchFamily="49" charset="-122"/>
              </a:rPr>
              <a:t>When I want to buy something inexpensive but I can’t afford it. </a:t>
            </a:r>
            <a:endParaRPr lang="en-US" altLang="zh-CN" sz="2600" dirty="0" smtClean="0">
              <a:latin typeface="Helvetica"/>
              <a:ea typeface="楷体_GB2312" pitchFamily="49" charset="-122"/>
            </a:endParaRPr>
          </a:p>
          <a:p>
            <a:pPr marL="514350" indent="-514350" algn="just">
              <a:lnSpc>
                <a:spcPct val="110000"/>
              </a:lnSpc>
              <a:buFont typeface="Arial" panose="020B0604020202020204" pitchFamily="34" charset="0"/>
              <a:buChar char="•"/>
              <a:defRPr/>
            </a:pPr>
            <a:r>
              <a:rPr lang="en-US" altLang="zh-CN" sz="2600" dirty="0" smtClean="0">
                <a:latin typeface="Helvetica"/>
                <a:ea typeface="楷体_GB2312" pitchFamily="49" charset="-122"/>
              </a:rPr>
              <a:t>When I don’t have money to hang out with my friends and classmates. </a:t>
            </a:r>
            <a:endParaRPr lang="en-US" altLang="zh-CN" sz="2600" dirty="0" smtClean="0">
              <a:latin typeface="Helvetica"/>
              <a:ea typeface="楷体_GB2312" pitchFamily="49" charset="-122"/>
            </a:endParaRPr>
          </a:p>
          <a:p>
            <a:pPr marL="514350" indent="-514350" algn="just">
              <a:lnSpc>
                <a:spcPct val="110000"/>
              </a:lnSpc>
              <a:buFont typeface="Arial" panose="020B0604020202020204" pitchFamily="34" charset="0"/>
              <a:buChar char="•"/>
              <a:defRPr/>
            </a:pPr>
            <a:r>
              <a:rPr lang="en-US" altLang="zh-CN" sz="2600" dirty="0" smtClean="0">
                <a:latin typeface="Helvetica"/>
                <a:ea typeface="楷体_GB2312" pitchFamily="49" charset="-122"/>
              </a:rPr>
              <a:t>When I see many things I don’t need surrounding me. </a:t>
            </a:r>
            <a:endParaRPr lang="ko-KR" altLang="ko-KR" sz="2600" dirty="0" smtClean="0">
              <a:latin typeface="Helvetica"/>
              <a:ea typeface="楷体_GB2312" pitchFamily="49" charset="-122"/>
            </a:endParaRPr>
          </a:p>
          <a:p>
            <a:pPr algn="just" eaLnBrk="0" hangingPunct="0">
              <a:lnSpc>
                <a:spcPct val="110000"/>
              </a:lnSpc>
              <a:buFont typeface="Arial" panose="020B0604020202020204" pitchFamily="34" charset="0"/>
              <a:buChar char="•"/>
            </a:pPr>
            <a:endParaRPr lang="zh-CN" altLang="en-US" sz="2600" dirty="0">
              <a:latin typeface="Helvetica"/>
              <a:ea typeface="楷体_GB2312" pitchFamily="49" charset="-122"/>
            </a:endParaRPr>
          </a:p>
        </p:txBody>
      </p:sp>
      <p:sp>
        <p:nvSpPr>
          <p:cNvPr id="287754" name="Text Box 18"/>
          <p:cNvSpPr txBox="1">
            <a:spLocks noChangeArrowheads="1"/>
          </p:cNvSpPr>
          <p:nvPr/>
        </p:nvSpPr>
        <p:spPr bwMode="auto">
          <a:xfrm>
            <a:off x="904875" y="1365250"/>
            <a:ext cx="7429500" cy="461665"/>
          </a:xfrm>
          <a:prstGeom prst="rect">
            <a:avLst/>
          </a:prstGeom>
          <a:noFill/>
          <a:ln w="9525">
            <a:noFill/>
            <a:miter lim="800000"/>
          </a:ln>
        </p:spPr>
        <p:txBody>
          <a:bodyPr>
            <a:spAutoFit/>
          </a:bodyPr>
          <a:lstStyle/>
          <a:p>
            <a:pPr marL="120650" indent="-120650" algn="just"/>
            <a:endParaRPr lang="en-US" altLang="zh-CN" sz="2400" dirty="0">
              <a:latin typeface="Helvetica"/>
              <a:ea typeface="楷体_GB2312" pitchFamily="49" charset="-122"/>
              <a:cs typeface="Helvetica Neue Black Condensed"/>
            </a:endParaRPr>
          </a:p>
        </p:txBody>
      </p:sp>
      <p:sp>
        <p:nvSpPr>
          <p:cNvPr id="12" name="Text Box 18"/>
          <p:cNvSpPr txBox="1">
            <a:spLocks noChangeArrowheads="1"/>
          </p:cNvSpPr>
          <p:nvPr/>
        </p:nvSpPr>
        <p:spPr bwMode="auto">
          <a:xfrm>
            <a:off x="571472" y="1430712"/>
            <a:ext cx="8038453" cy="1569660"/>
          </a:xfrm>
          <a:prstGeom prst="rect">
            <a:avLst/>
          </a:prstGeom>
          <a:noFill/>
          <a:ln w="9525">
            <a:noFill/>
            <a:miter lim="800000"/>
          </a:ln>
        </p:spPr>
        <p:txBody>
          <a:bodyPr wrap="square">
            <a:spAutoFit/>
          </a:bodyPr>
          <a:lstStyle/>
          <a:p>
            <a:pPr marL="120650" indent="-120650" algn="just"/>
            <a:r>
              <a:rPr lang="en-US" altLang="zh-CN" sz="2400" dirty="0" smtClean="0">
                <a:latin typeface="Helvetica"/>
                <a:ea typeface="楷体_GB2312" pitchFamily="49" charset="-122"/>
              </a:rPr>
              <a:t>3. How do you know whether you’re overspending or not?</a:t>
            </a:r>
            <a:endParaRPr lang="en-US" altLang="zh-CN" sz="2400" dirty="0" smtClean="0">
              <a:latin typeface="Helvetica"/>
              <a:ea typeface="楷体_GB2312" pitchFamily="49" charset="-122"/>
            </a:endParaRPr>
          </a:p>
          <a:p>
            <a:pPr marL="120650" indent="-120650" algn="just"/>
            <a:endParaRPr lang="zh-CN" altLang="en-US" sz="2400" dirty="0" smtClean="0">
              <a:latin typeface="Helvetica"/>
              <a:ea typeface="楷体_GB2312" pitchFamily="49" charset="-122"/>
            </a:endParaRPr>
          </a:p>
          <a:p>
            <a:pPr marL="120650" indent="-120650" algn="just"/>
            <a:endParaRPr lang="en-US" altLang="zh-CN" sz="2400" dirty="0" smtClean="0">
              <a:solidFill>
                <a:srgbClr val="1C1C1C"/>
              </a:solidFill>
            </a:endParaRPr>
          </a:p>
          <a:p>
            <a:pPr marL="120650" indent="-120650" algn="just"/>
            <a:endParaRPr lang="en-US" altLang="zh-CN" sz="2400" dirty="0">
              <a:solidFill>
                <a:srgbClr val="1C1C1C"/>
              </a:solidFill>
            </a:endParaRPr>
          </a:p>
        </p:txBody>
      </p:sp>
      <p:pic>
        <p:nvPicPr>
          <p:cNvPr id="11" name="Picture 4">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descr="H:\2015年修改\图片16.jpg"/>
          <p:cNvPicPr>
            <a:picLocks noChangeAspect="1" noChangeArrowheads="1"/>
          </p:cNvPicPr>
          <p:nvPr/>
        </p:nvPicPr>
        <p:blipFill>
          <a:blip r:embed="rId4"/>
          <a:srcRect/>
          <a:stretch>
            <a:fillRect/>
          </a:stretch>
        </p:blipFill>
        <p:spPr bwMode="auto">
          <a:xfrm>
            <a:off x="0" y="0"/>
            <a:ext cx="7212013"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2015年修改\图片4.jpg"/>
          <p:cNvPicPr>
            <a:picLocks noChangeAspect="1" noChangeArrowheads="1"/>
          </p:cNvPicPr>
          <p:nvPr/>
        </p:nvPicPr>
        <p:blipFill>
          <a:blip r:embed="rId1"/>
          <a:srcRect/>
          <a:stretch>
            <a:fillRect/>
          </a:stretch>
        </p:blipFill>
        <p:spPr bwMode="auto">
          <a:xfrm>
            <a:off x="244505" y="2009798"/>
            <a:ext cx="8613775" cy="4705350"/>
          </a:xfrm>
          <a:prstGeom prst="rect">
            <a:avLst/>
          </a:prstGeom>
          <a:noFill/>
        </p:spPr>
      </p:pic>
      <p:sp>
        <p:nvSpPr>
          <p:cNvPr id="291845" name="TextBox 8"/>
          <p:cNvSpPr txBox="1">
            <a:spLocks noChangeArrowheads="1"/>
          </p:cNvSpPr>
          <p:nvPr/>
        </p:nvSpPr>
        <p:spPr bwMode="auto">
          <a:xfrm>
            <a:off x="877888" y="1439863"/>
            <a:ext cx="755650" cy="585787"/>
          </a:xfrm>
          <a:prstGeom prst="rect">
            <a:avLst/>
          </a:prstGeom>
          <a:noFill/>
          <a:ln w="9525">
            <a:noFill/>
            <a:miter lim="800000"/>
          </a:ln>
        </p:spPr>
        <p:txBody>
          <a:bodyPr>
            <a:spAutoFit/>
          </a:bodyPr>
          <a:lstStyle/>
          <a:p>
            <a:pPr marL="514350" indent="-514350" algn="just" eaLnBrk="0" hangingPunct="0"/>
            <a:r>
              <a:rPr lang="en-US" altLang="zh-CN" b="1" dirty="0" smtClean="0">
                <a:solidFill>
                  <a:srgbClr val="0E9D80"/>
                </a:solidFill>
                <a:latin typeface="Helvetica"/>
                <a:ea typeface="Cambria Math" panose="02040503050406030204" pitchFamily="18" charset="0"/>
                <a:cs typeface="Helvetica Neue Black Condensed"/>
              </a:rPr>
              <a:t>  </a:t>
            </a:r>
            <a:endParaRPr lang="en-US" altLang="zh-CN" b="1" dirty="0">
              <a:solidFill>
                <a:srgbClr val="0E9D80"/>
              </a:solidFill>
              <a:latin typeface="Helvetica"/>
              <a:ea typeface="Cambria Math" panose="02040503050406030204" pitchFamily="18" charset="0"/>
              <a:cs typeface="Helvetica Neue Black Condensed"/>
            </a:endParaRPr>
          </a:p>
        </p:txBody>
      </p:sp>
      <p:sp>
        <p:nvSpPr>
          <p:cNvPr id="291851" name="文本框 5"/>
          <p:cNvSpPr txBox="1">
            <a:spLocks noChangeArrowheads="1"/>
          </p:cNvSpPr>
          <p:nvPr/>
        </p:nvSpPr>
        <p:spPr bwMode="auto">
          <a:xfrm>
            <a:off x="714348" y="1142984"/>
            <a:ext cx="7789460" cy="1169551"/>
          </a:xfrm>
          <a:prstGeom prst="rect">
            <a:avLst/>
          </a:prstGeom>
          <a:noFill/>
          <a:ln w="9525">
            <a:noFill/>
            <a:miter lim="800000"/>
          </a:ln>
        </p:spPr>
        <p:txBody>
          <a:bodyPr wrap="square">
            <a:spAutoFit/>
          </a:bodyPr>
          <a:lstStyle/>
          <a:p>
            <a:pPr algn="just">
              <a:lnSpc>
                <a:spcPts val="2800"/>
              </a:lnSpc>
            </a:pPr>
            <a:r>
              <a:rPr lang="en-US" altLang="zh-CN" sz="2400" dirty="0" smtClean="0">
                <a:latin typeface="Helvetica"/>
              </a:rPr>
              <a:t>How do you understand the following quotes </a:t>
            </a:r>
            <a:r>
              <a:rPr lang="zh-CN" altLang="en-US" sz="2400" b="1" dirty="0" smtClean="0">
                <a:solidFill>
                  <a:srgbClr val="FF6600"/>
                </a:solidFill>
                <a:latin typeface="Helvetica"/>
              </a:rPr>
              <a:t>“</a:t>
            </a:r>
            <a:r>
              <a:rPr lang="zh-CN" altLang="en-US" sz="2400" b="1" dirty="0" smtClean="0">
                <a:solidFill>
                  <a:srgbClr val="FF6600"/>
                </a:solidFill>
                <a:latin typeface="华文行楷" pitchFamily="2" charset="-122"/>
                <a:ea typeface="华文行楷" pitchFamily="2" charset="-122"/>
              </a:rPr>
              <a:t>金钱往往成为真正情义的障碍物。</a:t>
            </a:r>
            <a:r>
              <a:rPr lang="zh-CN" altLang="en-US" sz="2400" b="1" dirty="0" smtClean="0">
                <a:solidFill>
                  <a:srgbClr val="FF6600"/>
                </a:solidFill>
                <a:latin typeface="Helvetica"/>
              </a:rPr>
              <a:t>”</a:t>
            </a:r>
            <a:r>
              <a:rPr lang="en-US" altLang="zh-CN" sz="2400" dirty="0" smtClean="0">
                <a:latin typeface="Helvetica"/>
              </a:rPr>
              <a:t>and </a:t>
            </a:r>
            <a:r>
              <a:rPr lang="zh-CN" altLang="en-US" sz="2400" b="1" dirty="0" smtClean="0">
                <a:solidFill>
                  <a:srgbClr val="FF6600"/>
                </a:solidFill>
                <a:latin typeface="Helvetica"/>
              </a:rPr>
              <a:t>“</a:t>
            </a:r>
            <a:r>
              <a:rPr lang="en-US" altLang="zh-CN" sz="2400" b="1" dirty="0" smtClean="0">
                <a:solidFill>
                  <a:srgbClr val="FF6600"/>
                </a:solidFill>
                <a:latin typeface="Helvetica"/>
              </a:rPr>
              <a:t>Money is a good soldier, it can give people the courage instantly</a:t>
            </a:r>
            <a:r>
              <a:rPr lang="zh-CN" altLang="en-US" sz="2400" b="1" dirty="0" smtClean="0">
                <a:solidFill>
                  <a:srgbClr val="FF6600"/>
                </a:solidFill>
                <a:latin typeface="Helvetica"/>
              </a:rPr>
              <a:t>”</a:t>
            </a:r>
            <a:r>
              <a:rPr lang="en-US" altLang="zh-CN" sz="2400" dirty="0" smtClean="0">
                <a:latin typeface="Helvetica"/>
              </a:rPr>
              <a:t>? </a:t>
            </a:r>
            <a:endParaRPr lang="zh-CN" altLang="en-US" sz="2400" dirty="0">
              <a:solidFill>
                <a:srgbClr val="000000"/>
              </a:solidFill>
              <a:latin typeface="Helvetica"/>
            </a:endParaRPr>
          </a:p>
        </p:txBody>
      </p:sp>
      <p:sp>
        <p:nvSpPr>
          <p:cNvPr id="11" name="矩形 10"/>
          <p:cNvSpPr/>
          <p:nvPr/>
        </p:nvSpPr>
        <p:spPr>
          <a:xfrm>
            <a:off x="642910" y="2571744"/>
            <a:ext cx="7580343" cy="2039020"/>
          </a:xfrm>
          <a:prstGeom prst="rect">
            <a:avLst/>
          </a:prstGeom>
        </p:spPr>
        <p:txBody>
          <a:bodyPr wrap="square">
            <a:spAutoFit/>
          </a:bodyPr>
          <a:lstStyle/>
          <a:p>
            <a:pPr marL="120650" indent="-120650" algn="just">
              <a:lnSpc>
                <a:spcPct val="110000"/>
              </a:lnSpc>
            </a:pPr>
            <a:r>
              <a:rPr lang="en-US" altLang="zh-CN" sz="2300" dirty="0" smtClean="0">
                <a:solidFill>
                  <a:srgbClr val="25491F"/>
                </a:solidFill>
              </a:rPr>
              <a:t>        </a:t>
            </a:r>
            <a:r>
              <a:rPr lang="en-US" altLang="zh-CN" sz="2300" dirty="0" smtClean="0">
                <a:latin typeface="Helvetica"/>
              </a:rPr>
              <a:t>According to </a:t>
            </a:r>
            <a:r>
              <a:rPr lang="en-US" altLang="zh-CN" sz="2300" dirty="0" err="1" smtClean="0">
                <a:latin typeface="Helvetica"/>
              </a:rPr>
              <a:t>Zou</a:t>
            </a:r>
            <a:r>
              <a:rPr lang="en-US" altLang="zh-CN" sz="2300" dirty="0" smtClean="0">
                <a:latin typeface="Helvetica"/>
              </a:rPr>
              <a:t> </a:t>
            </a:r>
            <a:r>
              <a:rPr lang="en-US" altLang="zh-CN" sz="2300" dirty="0" err="1" smtClean="0">
                <a:latin typeface="Helvetica"/>
              </a:rPr>
              <a:t>Taofen</a:t>
            </a:r>
            <a:r>
              <a:rPr lang="en-US" altLang="zh-CN" sz="2300" dirty="0" smtClean="0">
                <a:latin typeface="Helvetica"/>
              </a:rPr>
              <a:t>(</a:t>
            </a:r>
            <a:r>
              <a:rPr lang="zh-CN" altLang="en-US" sz="2300" dirty="0" smtClean="0">
                <a:latin typeface="Helvetica"/>
              </a:rPr>
              <a:t>邹韬奋</a:t>
            </a:r>
            <a:r>
              <a:rPr lang="en-US" altLang="zh-CN" sz="2300" dirty="0" smtClean="0">
                <a:latin typeface="Helvetica"/>
              </a:rPr>
              <a:t>), Money often becomes the hindrance for chasing true friendship. The person with wealthy may always feel joyless, for they think others associate with he or she is for the money only.</a:t>
            </a:r>
            <a:endParaRPr lang="en-US" altLang="zh-CN" sz="2300" dirty="0" smtClean="0">
              <a:latin typeface="Helvetica"/>
            </a:endParaRPr>
          </a:p>
        </p:txBody>
      </p:sp>
      <p:sp>
        <p:nvSpPr>
          <p:cNvPr id="12" name="矩形 11"/>
          <p:cNvSpPr/>
          <p:nvPr/>
        </p:nvSpPr>
        <p:spPr>
          <a:xfrm>
            <a:off x="785786" y="4638786"/>
            <a:ext cx="7437467" cy="1862048"/>
          </a:xfrm>
          <a:prstGeom prst="rect">
            <a:avLst/>
          </a:prstGeom>
        </p:spPr>
        <p:txBody>
          <a:bodyPr wrap="square">
            <a:spAutoFit/>
          </a:bodyPr>
          <a:lstStyle/>
          <a:p>
            <a:pPr algn="just"/>
            <a:r>
              <a:rPr lang="en-US" altLang="zh-CN" sz="2300" dirty="0" smtClean="0">
                <a:latin typeface="Helvetica"/>
              </a:rPr>
              <a:t>     But Shakespeare thought money is very important. It makes people full of energy. We know money means food, clothing, books, etc. Families and people need it to buy things they must have. In this way society exists, and the world  prospers. </a:t>
            </a:r>
            <a:endParaRPr lang="zh-CN" altLang="en-US" sz="2300" dirty="0" smtClean="0">
              <a:latin typeface="Helvetica"/>
            </a:endParaRPr>
          </a:p>
        </p:txBody>
      </p:sp>
      <p:pic>
        <p:nvPicPr>
          <p:cNvPr id="190468" name="Picture 4" descr="H:\2015年修改\图片21.jpg"/>
          <p:cNvPicPr>
            <a:picLocks noChangeAspect="1" noChangeArrowheads="1"/>
          </p:cNvPicPr>
          <p:nvPr/>
        </p:nvPicPr>
        <p:blipFill>
          <a:blip r:embed="rId2"/>
          <a:srcRect/>
          <a:stretch>
            <a:fillRect/>
          </a:stretch>
        </p:blipFill>
        <p:spPr bwMode="auto">
          <a:xfrm>
            <a:off x="-32" y="-24"/>
            <a:ext cx="7156450"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TextBox 8"/>
          <p:cNvSpPr txBox="1">
            <a:spLocks noChangeArrowheads="1"/>
          </p:cNvSpPr>
          <p:nvPr/>
        </p:nvSpPr>
        <p:spPr bwMode="auto">
          <a:xfrm>
            <a:off x="1149350" y="1484313"/>
            <a:ext cx="755650" cy="585787"/>
          </a:xfrm>
          <a:prstGeom prst="rect">
            <a:avLst/>
          </a:prstGeom>
          <a:noFill/>
          <a:ln w="9525">
            <a:noFill/>
            <a:miter lim="800000"/>
          </a:ln>
        </p:spPr>
        <p:txBody>
          <a:bodyPr>
            <a:spAutoFit/>
          </a:bodyPr>
          <a:lstStyle/>
          <a:p>
            <a:pPr marL="514350" indent="-514350" algn="just" eaLnBrk="0" hangingPunct="0"/>
            <a:r>
              <a:rPr lang="en-US" altLang="zh-CN" b="1" dirty="0" smtClean="0">
                <a:solidFill>
                  <a:srgbClr val="0E9D80"/>
                </a:solidFill>
                <a:latin typeface="Helvetica"/>
                <a:ea typeface="Cambria Math" panose="02040503050406030204" pitchFamily="18" charset="0"/>
                <a:cs typeface="Helvetica Neue Black Condensed"/>
              </a:rPr>
              <a:t>  </a:t>
            </a:r>
            <a:endParaRPr lang="en-US" altLang="zh-CN" b="1" dirty="0">
              <a:solidFill>
                <a:srgbClr val="0E9D80"/>
              </a:solidFill>
              <a:latin typeface="Helvetica"/>
              <a:ea typeface="Cambria Math" panose="02040503050406030204" pitchFamily="18" charset="0"/>
              <a:cs typeface="Helvetica Neue Black Condensed"/>
            </a:endParaRPr>
          </a:p>
        </p:txBody>
      </p:sp>
      <p:grpSp>
        <p:nvGrpSpPr>
          <p:cNvPr id="18" name="组合 17"/>
          <p:cNvGrpSpPr/>
          <p:nvPr/>
        </p:nvGrpSpPr>
        <p:grpSpPr>
          <a:xfrm>
            <a:off x="1000100" y="1903389"/>
            <a:ext cx="7576815" cy="3011692"/>
            <a:chOff x="1000100" y="1903389"/>
            <a:chExt cx="7576815" cy="3011692"/>
          </a:xfrm>
        </p:grpSpPr>
        <p:sp>
          <p:nvSpPr>
            <p:cNvPr id="7" name="TextBox 6"/>
            <p:cNvSpPr txBox="1">
              <a:spLocks noChangeArrowheads="1"/>
            </p:cNvSpPr>
            <p:nvPr/>
          </p:nvSpPr>
          <p:spPr bwMode="auto">
            <a:xfrm>
              <a:off x="1000100" y="3714752"/>
              <a:ext cx="7576815" cy="1200329"/>
            </a:xfrm>
            <a:prstGeom prst="rect">
              <a:avLst/>
            </a:prstGeom>
            <a:noFill/>
            <a:ln w="9525">
              <a:noFill/>
              <a:miter lim="800000"/>
            </a:ln>
          </p:spPr>
          <p:txBody>
            <a:bodyPr wrap="square">
              <a:spAutoFit/>
            </a:bodyPr>
            <a:lstStyle/>
            <a:p>
              <a:pPr>
                <a:lnSpc>
                  <a:spcPct val="150000"/>
                </a:lnSpc>
                <a:defRPr/>
              </a:pPr>
              <a:r>
                <a:rPr lang="en-US" altLang="zh-CN" sz="2400" dirty="0" smtClean="0">
                  <a:solidFill>
                    <a:srgbClr val="000000"/>
                  </a:solidFill>
                  <a:latin typeface="Helvetica"/>
                </a:rPr>
                <a:t>Q: What are the six steps for saving money   </a:t>
              </a:r>
              <a:endParaRPr lang="en-US" altLang="zh-CN" sz="2400" dirty="0" smtClean="0">
                <a:solidFill>
                  <a:srgbClr val="000000"/>
                </a:solidFill>
                <a:latin typeface="Helvetica"/>
              </a:endParaRPr>
            </a:p>
            <a:p>
              <a:pPr>
                <a:lnSpc>
                  <a:spcPct val="150000"/>
                </a:lnSpc>
                <a:defRPr/>
              </a:pPr>
              <a:r>
                <a:rPr lang="en-US" altLang="zh-CN" sz="2400" dirty="0" smtClean="0">
                  <a:solidFill>
                    <a:srgbClr val="000000"/>
                  </a:solidFill>
                  <a:latin typeface="Helvetica"/>
                </a:rPr>
                <a:t>     mentioned in the passage?</a:t>
              </a:r>
              <a:endParaRPr lang="zh-CN" altLang="en-US" sz="2400" dirty="0" smtClean="0">
                <a:solidFill>
                  <a:srgbClr val="000000"/>
                </a:solidFill>
                <a:latin typeface="Helvetica"/>
              </a:endParaRPr>
            </a:p>
          </p:txBody>
        </p:sp>
        <p:sp>
          <p:nvSpPr>
            <p:cNvPr id="11" name="矩形 10"/>
            <p:cNvSpPr/>
            <p:nvPr/>
          </p:nvSpPr>
          <p:spPr>
            <a:xfrm>
              <a:off x="1142976" y="1903389"/>
              <a:ext cx="6786610" cy="954107"/>
            </a:xfrm>
            <a:prstGeom prst="rect">
              <a:avLst/>
            </a:prstGeom>
          </p:spPr>
          <p:txBody>
            <a:bodyPr wrap="square">
              <a:spAutoFit/>
            </a:bodyPr>
            <a:lstStyle/>
            <a:p>
              <a:pPr eaLnBrk="0" hangingPunct="0">
                <a:defRPr/>
              </a:pPr>
              <a:r>
                <a:rPr lang="en-US" altLang="zh-CN" sz="2800" dirty="0" smtClean="0">
                  <a:solidFill>
                    <a:srgbClr val="000000"/>
                  </a:solidFill>
                  <a:latin typeface="Helvetica"/>
                </a:rPr>
                <a:t>   Listen to a short passage and </a:t>
              </a:r>
              <a:endParaRPr lang="en-US" altLang="zh-CN" sz="2800" dirty="0" smtClean="0">
                <a:solidFill>
                  <a:srgbClr val="000000"/>
                </a:solidFill>
                <a:latin typeface="Helvetica"/>
              </a:endParaRPr>
            </a:p>
            <a:p>
              <a:pPr eaLnBrk="0" hangingPunct="0">
                <a:defRPr/>
              </a:pPr>
              <a:r>
                <a:rPr lang="en-US" altLang="zh-CN" sz="2800" dirty="0" smtClean="0">
                  <a:solidFill>
                    <a:srgbClr val="000000"/>
                  </a:solidFill>
                  <a:latin typeface="Helvetica"/>
                </a:rPr>
                <a:t>   discuss the following question.</a:t>
              </a:r>
              <a:endParaRPr lang="en-US" altLang="zh-CN" sz="2800" dirty="0">
                <a:solidFill>
                  <a:srgbClr val="000000"/>
                </a:solidFill>
                <a:latin typeface="Helvetica"/>
              </a:endParaRPr>
            </a:p>
          </p:txBody>
        </p:sp>
      </p:grpSp>
      <p:grpSp>
        <p:nvGrpSpPr>
          <p:cNvPr id="19" name="组合 18"/>
          <p:cNvGrpSpPr/>
          <p:nvPr/>
        </p:nvGrpSpPr>
        <p:grpSpPr>
          <a:xfrm>
            <a:off x="6643702" y="4492642"/>
            <a:ext cx="1357322" cy="1365250"/>
            <a:chOff x="5697555" y="4278328"/>
            <a:chExt cx="1446213" cy="1365250"/>
          </a:xfrm>
        </p:grpSpPr>
        <p:pic>
          <p:nvPicPr>
            <p:cNvPr id="15" name="Picture 3">
              <a:hlinkClick r:id="rId1" action="ppaction://hlinksldjump"/>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97555" y="4278328"/>
              <a:ext cx="1446213" cy="1365250"/>
            </a:xfrm>
            <a:prstGeom prst="rect">
              <a:avLst/>
            </a:prstGeom>
            <a:noFill/>
            <a:ln w="9525">
              <a:noFill/>
              <a:miter lim="800000"/>
              <a:headEnd/>
              <a:tailEnd/>
            </a:ln>
          </p:spPr>
        </p:pic>
        <p:sp>
          <p:nvSpPr>
            <p:cNvPr id="17" name="TextBox 16">
              <a:hlinkClick r:id="rId1" action="ppaction://hlinksldjump"/>
            </p:cNvPr>
            <p:cNvSpPr txBox="1"/>
            <p:nvPr/>
          </p:nvSpPr>
          <p:spPr>
            <a:xfrm>
              <a:off x="6002021" y="4778394"/>
              <a:ext cx="1073150" cy="461962"/>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pic>
        <p:nvPicPr>
          <p:cNvPr id="121862" name="Picture 6" descr="http://p1.so.qhimg.com/bdr/_240_/t01e9cac69dc3438cf1.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1093491">
            <a:off x="6609098" y="1142413"/>
            <a:ext cx="1733550" cy="2286001"/>
          </a:xfrm>
          <a:prstGeom prst="rect">
            <a:avLst/>
          </a:prstGeom>
          <a:noFill/>
        </p:spPr>
      </p:pic>
      <p:grpSp>
        <p:nvGrpSpPr>
          <p:cNvPr id="21" name="组合 20"/>
          <p:cNvGrpSpPr/>
          <p:nvPr/>
        </p:nvGrpSpPr>
        <p:grpSpPr>
          <a:xfrm>
            <a:off x="-32" y="-24"/>
            <a:ext cx="7500990" cy="1163637"/>
            <a:chOff x="-32" y="-24"/>
            <a:chExt cx="7500990" cy="1163637"/>
          </a:xfrm>
        </p:grpSpPr>
        <p:pic>
          <p:nvPicPr>
            <p:cNvPr id="16" name="Picture 2" descr="H:\2015年修改\图片17.jpg"/>
            <p:cNvPicPr>
              <a:picLocks noChangeAspect="1" noChangeArrowheads="1"/>
            </p:cNvPicPr>
            <p:nvPr/>
          </p:nvPicPr>
          <p:blipFill>
            <a:blip r:embed="rId4"/>
            <a:srcRect r="56592"/>
            <a:stretch>
              <a:fillRect/>
            </a:stretch>
          </p:blipFill>
          <p:spPr bwMode="auto">
            <a:xfrm>
              <a:off x="-32" y="-24"/>
              <a:ext cx="3757645" cy="1163637"/>
            </a:xfrm>
            <a:prstGeom prst="rect">
              <a:avLst/>
            </a:prstGeom>
            <a:noFill/>
          </p:spPr>
        </p:pic>
        <p:pic>
          <p:nvPicPr>
            <p:cNvPr id="121859" name="Picture 3" descr="C:\Documents and Settings\wangy\桌面\图片1.jpg"/>
            <p:cNvPicPr>
              <a:picLocks noChangeAspect="1" noChangeArrowheads="1"/>
            </p:cNvPicPr>
            <p:nvPr/>
          </p:nvPicPr>
          <p:blipFill>
            <a:blip r:embed="rId5"/>
            <a:srcRect/>
            <a:stretch>
              <a:fillRect/>
            </a:stretch>
          </p:blipFill>
          <p:spPr bwMode="auto">
            <a:xfrm>
              <a:off x="3641745" y="619109"/>
              <a:ext cx="3859213" cy="523875"/>
            </a:xfrm>
            <a:prstGeom prst="rect">
              <a:avLst/>
            </a:prstGeom>
            <a:noFill/>
          </p:spPr>
        </p:pic>
      </p:grpSp>
      <p:pic>
        <p:nvPicPr>
          <p:cNvPr id="20" name="A-listen &amp; talk.mp3">
            <a:hlinkClick r:id="" action="ppaction://media"/>
          </p:cNvPr>
          <p:cNvPicPr>
            <a:picLocks noRot="1" noChangeAspect="1"/>
          </p:cNvPicPr>
          <p:nvPr>
            <a:audioFile r:link="rId6"/>
            <p:extLst>
              <p:ext uri="{DAA4B4D4-6D71-4841-9C94-3DE7FCFB9230}">
                <p14:media xmlns:p14="http://schemas.microsoft.com/office/powerpoint/2010/main" r:link="rId7"/>
              </p:ext>
            </p:extLst>
          </p:nvPr>
        </p:nvPicPr>
        <p:blipFill>
          <a:blip r:embed="rId8"/>
          <a:stretch>
            <a:fillRect/>
          </a:stretch>
        </p:blipFill>
        <p:spPr>
          <a:xfrm>
            <a:off x="1071538" y="1992288"/>
            <a:ext cx="382612" cy="38261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321" fill="hold"/>
                                        <p:tgtEl>
                                          <p:spTgt spid="20"/>
                                        </p:tgtEl>
                                      </p:cBhvr>
                                    </p:cmd>
                                  </p:childTnLst>
                                </p:cTn>
                              </p:par>
                            </p:childTnLst>
                          </p:cTn>
                        </p:par>
                      </p:childTnLst>
                    </p:cTn>
                  </p:par>
                </p:childTnLst>
              </p:cTn>
              <p:nextCondLst>
                <p:cond evt="onClick" delay="0">
                  <p:tgtEl>
                    <p:spTgt spid="20"/>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2015年修改\图片5.jpg"/>
          <p:cNvPicPr>
            <a:picLocks noChangeAspect="1" noChangeArrowheads="1"/>
          </p:cNvPicPr>
          <p:nvPr/>
        </p:nvPicPr>
        <p:blipFill>
          <a:blip r:embed="rId1"/>
          <a:srcRect/>
          <a:stretch>
            <a:fillRect/>
          </a:stretch>
        </p:blipFill>
        <p:spPr bwMode="auto">
          <a:xfrm>
            <a:off x="530223" y="2071678"/>
            <a:ext cx="7970867" cy="4435456"/>
          </a:xfrm>
          <a:prstGeom prst="rect">
            <a:avLst/>
          </a:prstGeom>
          <a:noFill/>
        </p:spPr>
      </p:pic>
      <p:sp>
        <p:nvSpPr>
          <p:cNvPr id="291845" name="TextBox 8"/>
          <p:cNvSpPr txBox="1">
            <a:spLocks noChangeArrowheads="1"/>
          </p:cNvSpPr>
          <p:nvPr/>
        </p:nvSpPr>
        <p:spPr bwMode="auto">
          <a:xfrm>
            <a:off x="877888" y="1439863"/>
            <a:ext cx="755650" cy="585787"/>
          </a:xfrm>
          <a:prstGeom prst="rect">
            <a:avLst/>
          </a:prstGeom>
          <a:noFill/>
          <a:ln w="9525">
            <a:noFill/>
            <a:miter lim="800000"/>
          </a:ln>
        </p:spPr>
        <p:txBody>
          <a:bodyPr>
            <a:spAutoFit/>
          </a:bodyPr>
          <a:lstStyle/>
          <a:p>
            <a:pPr marL="514350" indent="-514350" algn="just" eaLnBrk="0" hangingPunct="0"/>
            <a:r>
              <a:rPr lang="en-US" altLang="zh-CN" b="1" dirty="0" smtClean="0">
                <a:solidFill>
                  <a:srgbClr val="0E9D80"/>
                </a:solidFill>
                <a:latin typeface="Helvetica"/>
                <a:ea typeface="Cambria Math" panose="02040503050406030204" pitchFamily="18" charset="0"/>
                <a:cs typeface="Helvetica Neue Black Condensed"/>
              </a:rPr>
              <a:t>  </a:t>
            </a:r>
            <a:endParaRPr lang="en-US" altLang="zh-CN" b="1" dirty="0">
              <a:solidFill>
                <a:srgbClr val="0E9D80"/>
              </a:solidFill>
              <a:latin typeface="Helvetica"/>
              <a:ea typeface="Cambria Math" panose="02040503050406030204" pitchFamily="18" charset="0"/>
              <a:cs typeface="Helvetica Neue Black Condensed"/>
            </a:endParaRPr>
          </a:p>
        </p:txBody>
      </p:sp>
      <p:sp>
        <p:nvSpPr>
          <p:cNvPr id="291851" name="文本框 5"/>
          <p:cNvSpPr txBox="1">
            <a:spLocks noChangeArrowheads="1"/>
          </p:cNvSpPr>
          <p:nvPr/>
        </p:nvSpPr>
        <p:spPr bwMode="auto">
          <a:xfrm>
            <a:off x="1000099" y="1357298"/>
            <a:ext cx="6572297" cy="810478"/>
          </a:xfrm>
          <a:prstGeom prst="rect">
            <a:avLst/>
          </a:prstGeom>
          <a:noFill/>
          <a:ln w="9525">
            <a:noFill/>
            <a:miter lim="800000"/>
          </a:ln>
        </p:spPr>
        <p:txBody>
          <a:bodyPr wrap="square">
            <a:spAutoFit/>
          </a:bodyPr>
          <a:lstStyle/>
          <a:p>
            <a:pPr algn="just">
              <a:lnSpc>
                <a:spcPts val="2800"/>
              </a:lnSpc>
            </a:pPr>
            <a:r>
              <a:rPr lang="en-US" altLang="zh-CN" sz="2600" dirty="0" smtClean="0">
                <a:latin typeface="Helvetica"/>
              </a:rPr>
              <a:t>What are the six steps for saving money mentioned in the passage?</a:t>
            </a:r>
            <a:endParaRPr lang="en-US" altLang="zh-CN" sz="2600" dirty="0" smtClean="0">
              <a:latin typeface="Helvetica"/>
            </a:endParaRPr>
          </a:p>
        </p:txBody>
      </p:sp>
      <p:sp>
        <p:nvSpPr>
          <p:cNvPr id="11" name="矩形 10"/>
          <p:cNvSpPr/>
          <p:nvPr/>
        </p:nvSpPr>
        <p:spPr>
          <a:xfrm>
            <a:off x="1428728" y="2857496"/>
            <a:ext cx="7042173" cy="3631763"/>
          </a:xfrm>
          <a:prstGeom prst="rect">
            <a:avLst/>
          </a:prstGeom>
        </p:spPr>
        <p:txBody>
          <a:bodyPr wrap="square">
            <a:spAutoFit/>
          </a:bodyPr>
          <a:lstStyle/>
          <a:p>
            <a:pPr marL="120650" indent="-120650" algn="just">
              <a:buClr>
                <a:srgbClr val="FF6600"/>
              </a:buClr>
              <a:buFont typeface="Arial" panose="020B0604020202020204" pitchFamily="34" charset="0"/>
              <a:buChar char="•"/>
            </a:pPr>
            <a:r>
              <a:rPr lang="en-US" altLang="zh-CN" sz="2300" dirty="0" smtClean="0">
                <a:latin typeface="Helvetica"/>
              </a:rPr>
              <a:t> You need to set ambitious goals to encourage   </a:t>
            </a:r>
            <a:endParaRPr lang="en-US" altLang="zh-CN" sz="2300" dirty="0" smtClean="0">
              <a:latin typeface="Helvetica"/>
            </a:endParaRPr>
          </a:p>
          <a:p>
            <a:pPr marL="120650" indent="-120650" algn="just">
              <a:buClr>
                <a:srgbClr val="FF6600"/>
              </a:buClr>
            </a:pPr>
            <a:r>
              <a:rPr lang="en-US" altLang="zh-CN" sz="2300" dirty="0" smtClean="0">
                <a:latin typeface="Helvetica"/>
              </a:rPr>
              <a:t>   you to save money</a:t>
            </a:r>
            <a:r>
              <a:rPr lang="zh-CN" altLang="en-US" sz="2300" dirty="0" smtClean="0">
                <a:latin typeface="Helvetica"/>
              </a:rPr>
              <a:t>；</a:t>
            </a:r>
            <a:endParaRPr lang="en-US" altLang="zh-CN" sz="2300" dirty="0" smtClean="0">
              <a:latin typeface="Helvetica"/>
            </a:endParaRPr>
          </a:p>
          <a:p>
            <a:pPr marL="120650" indent="-120650" algn="just">
              <a:buClr>
                <a:srgbClr val="FF6600"/>
              </a:buClr>
              <a:buFont typeface="Arial" panose="020B0604020202020204" pitchFamily="34" charset="0"/>
              <a:buChar char="•"/>
            </a:pPr>
            <a:r>
              <a:rPr lang="en-US" altLang="zh-CN" sz="2300" dirty="0" smtClean="0">
                <a:latin typeface="Helvetica"/>
              </a:rPr>
              <a:t> Form many money-saving habits while stay away  </a:t>
            </a:r>
            <a:endParaRPr lang="en-US" altLang="zh-CN" sz="2300" dirty="0" smtClean="0">
              <a:latin typeface="Helvetica"/>
            </a:endParaRPr>
          </a:p>
          <a:p>
            <a:pPr marL="120650" indent="-120650" algn="just">
              <a:buClr>
                <a:srgbClr val="FF6600"/>
              </a:buClr>
            </a:pPr>
            <a:r>
              <a:rPr lang="en-US" altLang="zh-CN" sz="2300" dirty="0" smtClean="0">
                <a:latin typeface="Helvetica"/>
              </a:rPr>
              <a:t>   from those that waste money</a:t>
            </a:r>
            <a:r>
              <a:rPr lang="zh-CN" altLang="en-US" sz="2300" dirty="0" smtClean="0">
                <a:latin typeface="Helvetica"/>
              </a:rPr>
              <a:t>；</a:t>
            </a:r>
            <a:r>
              <a:rPr lang="en-US" altLang="zh-CN" sz="2300" dirty="0" smtClean="0">
                <a:latin typeface="Helvetica"/>
              </a:rPr>
              <a:t> </a:t>
            </a:r>
            <a:endParaRPr lang="en-US" altLang="zh-CN" sz="2300" dirty="0" smtClean="0">
              <a:latin typeface="Helvetica"/>
            </a:endParaRPr>
          </a:p>
          <a:p>
            <a:pPr marL="120650" indent="-120650" algn="just">
              <a:buClr>
                <a:srgbClr val="FF6600"/>
              </a:buClr>
              <a:buFont typeface="Arial" panose="020B0604020202020204" pitchFamily="34" charset="0"/>
              <a:buChar char="•"/>
            </a:pPr>
            <a:r>
              <a:rPr lang="en-US" altLang="zh-CN" sz="2300" dirty="0" smtClean="0">
                <a:latin typeface="Helvetica"/>
              </a:rPr>
              <a:t> Economize your daily expense</a:t>
            </a:r>
            <a:r>
              <a:rPr lang="zh-CN" altLang="en-US" sz="2300" dirty="0" smtClean="0">
                <a:latin typeface="Helvetica"/>
              </a:rPr>
              <a:t>；</a:t>
            </a:r>
            <a:endParaRPr lang="en-US" altLang="zh-CN" sz="2300" dirty="0" smtClean="0">
              <a:latin typeface="Helvetica"/>
            </a:endParaRPr>
          </a:p>
          <a:p>
            <a:pPr marL="120650" indent="-120650" algn="just">
              <a:buClr>
                <a:srgbClr val="FF6600"/>
              </a:buClr>
              <a:buFont typeface="Arial" panose="020B0604020202020204" pitchFamily="34" charset="0"/>
              <a:buChar char="•"/>
            </a:pPr>
            <a:r>
              <a:rPr lang="en-US" altLang="zh-CN" sz="2300" dirty="0" smtClean="0">
                <a:latin typeface="Helvetica"/>
              </a:rPr>
              <a:t> Keep an eye on discounts information</a:t>
            </a:r>
            <a:r>
              <a:rPr lang="zh-CN" altLang="en-US" sz="2300" dirty="0" smtClean="0">
                <a:latin typeface="Helvetica"/>
              </a:rPr>
              <a:t>；</a:t>
            </a:r>
            <a:endParaRPr lang="en-US" altLang="zh-CN" sz="2300" dirty="0" smtClean="0">
              <a:latin typeface="Helvetica"/>
            </a:endParaRPr>
          </a:p>
          <a:p>
            <a:pPr marL="120650" indent="-120650" algn="just">
              <a:buClr>
                <a:srgbClr val="FF6600"/>
              </a:buClr>
              <a:buFont typeface="Arial" panose="020B0604020202020204" pitchFamily="34" charset="0"/>
              <a:buChar char="•"/>
            </a:pPr>
            <a:r>
              <a:rPr lang="en-US" altLang="zh-CN" sz="2300" dirty="0" smtClean="0">
                <a:latin typeface="Helvetica"/>
              </a:rPr>
              <a:t> Economize your social life.</a:t>
            </a:r>
            <a:r>
              <a:rPr lang="zh-CN" altLang="en-US" sz="2300" dirty="0" smtClean="0">
                <a:latin typeface="Helvetica"/>
              </a:rPr>
              <a:t>；</a:t>
            </a:r>
            <a:endParaRPr lang="en-US" altLang="zh-CN" sz="2300" dirty="0" smtClean="0">
              <a:latin typeface="Helvetica"/>
            </a:endParaRPr>
          </a:p>
          <a:p>
            <a:pPr marL="120650" indent="-120650" algn="just">
              <a:buClr>
                <a:srgbClr val="FF6600"/>
              </a:buClr>
              <a:buFont typeface="Arial" panose="020B0604020202020204" pitchFamily="34" charset="0"/>
              <a:buChar char="•"/>
            </a:pPr>
            <a:r>
              <a:rPr lang="en-US" altLang="zh-CN" sz="2300" dirty="0" smtClean="0">
                <a:latin typeface="Helvetica"/>
              </a:rPr>
              <a:t> While reducing the expenditures, you need to  </a:t>
            </a:r>
            <a:endParaRPr lang="en-US" altLang="zh-CN" sz="2300" dirty="0" smtClean="0">
              <a:latin typeface="Helvetica"/>
            </a:endParaRPr>
          </a:p>
          <a:p>
            <a:pPr marL="120650" indent="-120650" algn="just">
              <a:buClr>
                <a:srgbClr val="FF6600"/>
              </a:buClr>
            </a:pPr>
            <a:r>
              <a:rPr lang="en-US" altLang="zh-CN" sz="2300" dirty="0" smtClean="0">
                <a:latin typeface="Helvetica"/>
              </a:rPr>
              <a:t>   broaden your way earning money. </a:t>
            </a:r>
            <a:endParaRPr lang="en-US" altLang="zh-CN" sz="2300" dirty="0" smtClean="0">
              <a:latin typeface="Helvetica"/>
            </a:endParaRPr>
          </a:p>
          <a:p>
            <a:pPr marL="120650" indent="-120650" algn="just">
              <a:buClr>
                <a:srgbClr val="FF6600"/>
              </a:buClr>
              <a:buFont typeface="Arial" panose="020B0604020202020204" pitchFamily="34" charset="0"/>
              <a:buChar char="•"/>
            </a:pPr>
            <a:endParaRPr lang="en-US" altLang="zh-CN" sz="2300" dirty="0">
              <a:latin typeface="Helvetica"/>
            </a:endParaRPr>
          </a:p>
        </p:txBody>
      </p:sp>
      <p:pic>
        <p:nvPicPr>
          <p:cNvPr id="17" name="Picture 4">
            <a:hlinkClick r:id="rId2" action="ppaction://hlinksldjump"/>
          </p:cNvPr>
          <p:cNvPicPr>
            <a:picLocks noChangeAspect="1" noChangeArrowheads="1"/>
          </p:cNvPicPr>
          <p:nvPr/>
        </p:nvPicPr>
        <p:blipFill>
          <a:blip r:embed="rId3"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8" name="组合 7"/>
          <p:cNvGrpSpPr/>
          <p:nvPr/>
        </p:nvGrpSpPr>
        <p:grpSpPr>
          <a:xfrm>
            <a:off x="-32" y="-24"/>
            <a:ext cx="7500990" cy="1163637"/>
            <a:chOff x="-32" y="-24"/>
            <a:chExt cx="7500990" cy="1163637"/>
          </a:xfrm>
        </p:grpSpPr>
        <p:pic>
          <p:nvPicPr>
            <p:cNvPr id="9" name="Picture 2" descr="H:\2015年修改\图片17.jpg"/>
            <p:cNvPicPr>
              <a:picLocks noChangeAspect="1" noChangeArrowheads="1"/>
            </p:cNvPicPr>
            <p:nvPr/>
          </p:nvPicPr>
          <p:blipFill>
            <a:blip r:embed="rId4"/>
            <a:srcRect r="56592"/>
            <a:stretch>
              <a:fillRect/>
            </a:stretch>
          </p:blipFill>
          <p:spPr bwMode="auto">
            <a:xfrm>
              <a:off x="-32" y="-24"/>
              <a:ext cx="3757645" cy="1163637"/>
            </a:xfrm>
            <a:prstGeom prst="rect">
              <a:avLst/>
            </a:prstGeom>
            <a:noFill/>
          </p:spPr>
        </p:pic>
        <p:pic>
          <p:nvPicPr>
            <p:cNvPr id="10" name="Picture 3" descr="C:\Documents and Settings\wangy\桌面\图片1.jpg"/>
            <p:cNvPicPr>
              <a:picLocks noChangeAspect="1" noChangeArrowheads="1"/>
            </p:cNvPicPr>
            <p:nvPr/>
          </p:nvPicPr>
          <p:blipFill>
            <a:blip r:embed="rId5"/>
            <a:srcRect/>
            <a:stretch>
              <a:fillRect/>
            </a:stretch>
          </p:blipFill>
          <p:spPr bwMode="auto">
            <a:xfrm>
              <a:off x="3641745" y="619109"/>
              <a:ext cx="3859213" cy="523875"/>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7" name="组合 26"/>
          <p:cNvGrpSpPr/>
          <p:nvPr/>
        </p:nvGrpSpPr>
        <p:grpSpPr>
          <a:xfrm>
            <a:off x="-10472" y="0"/>
            <a:ext cx="9154472" cy="6639957"/>
            <a:chOff x="-10472" y="0"/>
            <a:chExt cx="9154472" cy="6639957"/>
          </a:xfrm>
        </p:grpSpPr>
        <p:pic>
          <p:nvPicPr>
            <p:cNvPr id="2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00000">
              <a:off x="160553" y="4726287"/>
              <a:ext cx="4340009"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00000">
              <a:off x="143195" y="3718177"/>
              <a:ext cx="4143053"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0"/>
            <p:cNvSpPr/>
            <p:nvPr/>
          </p:nvSpPr>
          <p:spPr>
            <a:xfrm>
              <a:off x="0" y="0"/>
              <a:ext cx="9144000" cy="857232"/>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9" name="TextBox 18"/>
            <p:cNvSpPr txBox="1"/>
            <p:nvPr/>
          </p:nvSpPr>
          <p:spPr>
            <a:xfrm>
              <a:off x="1095356" y="71414"/>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A</a:t>
              </a:r>
              <a:endParaRPr lang="en-US" altLang="zh-CN" sz="4000" b="1" i="1" dirty="0">
                <a:latin typeface="Helvetica" pitchFamily="34" charset="0"/>
                <a:ea typeface="Arial Unicode MS" pitchFamily="34" charset="-122"/>
                <a:cs typeface="Helvetica Neue"/>
              </a:endParaRPr>
            </a:p>
          </p:txBody>
        </p:sp>
        <p:sp>
          <p:nvSpPr>
            <p:cNvPr id="20" name="Isosceles Triangle 15"/>
            <p:cNvSpPr/>
            <p:nvPr/>
          </p:nvSpPr>
          <p:spPr>
            <a:xfrm flipV="1">
              <a:off x="1643042" y="428604"/>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160553" y="285728"/>
              <a:ext cx="1111202" cy="400110"/>
            </a:xfrm>
            <a:prstGeom prst="rect">
              <a:avLst/>
            </a:prstGeom>
            <a:noFill/>
          </p:spPr>
          <p:txBody>
            <a:bodyPr wrap="none" rtlCol="0">
              <a:spAutoFit/>
            </a:bodyPr>
            <a:lstStyle/>
            <a:p>
              <a:r>
                <a:rPr lang="en-US" sz="2000" b="1" i="1" dirty="0" smtClean="0">
                  <a:latin typeface="Helvetica" pitchFamily="34" charset="0"/>
                  <a:cs typeface="Helvetica Neue"/>
                </a:rPr>
                <a:t>Section</a:t>
              </a:r>
              <a:endParaRPr lang="en-US" sz="2000" b="1" i="1" dirty="0">
                <a:latin typeface="Helvetica" pitchFamily="34" charset="0"/>
                <a:cs typeface="Helvetica Neue"/>
              </a:endParaRPr>
            </a:p>
          </p:txBody>
        </p:sp>
        <p:pic>
          <p:nvPicPr>
            <p:cNvPr id="1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33" y="1142984"/>
              <a:ext cx="3633449" cy="619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4"/>
            <p:cNvSpPr>
              <a:spLocks noChangeArrowheads="1"/>
            </p:cNvSpPr>
            <p:nvPr/>
          </p:nvSpPr>
          <p:spPr bwMode="auto">
            <a:xfrm>
              <a:off x="-10472" y="1214422"/>
              <a:ext cx="4082406" cy="461665"/>
            </a:xfrm>
            <a:prstGeom prst="rect">
              <a:avLst/>
            </a:prstGeom>
            <a:noFill/>
            <a:ln w="9525">
              <a:noFill/>
              <a:miter lim="800000"/>
            </a:ln>
          </p:spPr>
          <p:txBody>
            <a:bodyPr wrap="square">
              <a:spAutoFit/>
            </a:bodyPr>
            <a:lstStyle/>
            <a:p>
              <a:pPr eaLnBrk="0" hangingPunct="0"/>
              <a:r>
                <a:rPr lang="en-US" altLang="zh-CN" sz="2400" dirty="0" smtClean="0">
                  <a:solidFill>
                    <a:srgbClr val="000000"/>
                  </a:solidFill>
                  <a:latin typeface="Helvetica" pitchFamily="34" charset="0"/>
                </a:rPr>
                <a:t>   Language Application</a:t>
              </a:r>
              <a:endParaRPr lang="en-US" altLang="zh-CN" sz="2400" dirty="0">
                <a:solidFill>
                  <a:srgbClr val="000000"/>
                </a:solidFill>
                <a:latin typeface="Helvetica" pitchFamily="34" charset="0"/>
              </a:endParaRPr>
            </a:p>
          </p:txBody>
        </p:sp>
        <p:pic>
          <p:nvPicPr>
            <p:cNvPr id="1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00000">
              <a:off x="149146" y="2714620"/>
              <a:ext cx="377991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a:hlinkClick r:id="rId3" action="ppaction://hlinksldjump"/>
            </p:cNvPr>
            <p:cNvSpPr txBox="1"/>
            <p:nvPr/>
          </p:nvSpPr>
          <p:spPr>
            <a:xfrm>
              <a:off x="214282" y="3214686"/>
              <a:ext cx="3481433" cy="430887"/>
            </a:xfrm>
            <a:prstGeom prst="rect">
              <a:avLst/>
            </a:prstGeom>
            <a:noFill/>
          </p:spPr>
          <p:txBody>
            <a:bodyPr wrap="square" rtlCol="0">
              <a:spAutoFit/>
            </a:bodyPr>
            <a:lstStyle/>
            <a:p>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Writing Devices</a:t>
              </a:r>
              <a:endPar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sp>
          <p:nvSpPr>
            <p:cNvPr id="32" name="TextBox 31">
              <a:hlinkClick r:id="rId4" action="ppaction://hlinksldjump"/>
            </p:cNvPr>
            <p:cNvSpPr txBox="1"/>
            <p:nvPr/>
          </p:nvSpPr>
          <p:spPr>
            <a:xfrm>
              <a:off x="214282" y="4212559"/>
              <a:ext cx="3481433" cy="430887"/>
            </a:xfrm>
            <a:prstGeom prst="rect">
              <a:avLst/>
            </a:prstGeom>
            <a:noFill/>
          </p:spPr>
          <p:txBody>
            <a:bodyPr wrap="square" rtlCol="0">
              <a:spAutoFit/>
            </a:bodyPr>
            <a:lstStyle/>
            <a:p>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Oral Reproduction</a:t>
              </a:r>
              <a:endPar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sp>
          <p:nvSpPr>
            <p:cNvPr id="34" name="TextBox 33">
              <a:hlinkClick r:id="rId5" action="ppaction://hlinksldjump"/>
            </p:cNvPr>
            <p:cNvSpPr txBox="1"/>
            <p:nvPr/>
          </p:nvSpPr>
          <p:spPr>
            <a:xfrm>
              <a:off x="253933" y="5214950"/>
              <a:ext cx="3603687" cy="430887"/>
            </a:xfrm>
            <a:prstGeom prst="rect">
              <a:avLst/>
            </a:prstGeom>
            <a:noFill/>
          </p:spPr>
          <p:txBody>
            <a:bodyPr wrap="square" rtlCol="0">
              <a:spAutoFit/>
            </a:bodyPr>
            <a:lstStyle/>
            <a:p>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rPr>
                <a:t>Paragraph Translation</a:t>
              </a:r>
              <a:endPar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anose="030F0702030302020204" pitchFamily="66" charset="0"/>
              </a:endParaRPr>
            </a:p>
          </p:txBody>
        </p:sp>
        <p:pic>
          <p:nvPicPr>
            <p:cNvPr id="24" name="Picture 4">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9716" y="6181129"/>
              <a:ext cx="435146" cy="45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TextBox 27"/>
          <p:cNvSpPr txBox="1"/>
          <p:nvPr/>
        </p:nvSpPr>
        <p:spPr>
          <a:xfrm>
            <a:off x="2071670" y="-37579"/>
            <a:ext cx="5622245" cy="1323439"/>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Spend or Save </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algn="ct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 The Student’s Dilemma</a:t>
            </a:r>
            <a:endParaRPr lang="en-US" altLang="zh-CN" sz="2800" dirty="0" smtClean="0">
              <a:effectLst>
                <a:glow rad="101600">
                  <a:schemeClr val="tx1">
                    <a:alpha val="60000"/>
                  </a:schemeClr>
                </a:glow>
                <a:outerShdw blurRad="38100" dist="38100" dir="2700000" algn="tl">
                  <a:srgbClr val="000000">
                    <a:alpha val="43137"/>
                  </a:srgbClr>
                </a:outerShdw>
              </a:effectLst>
            </a:endParaRPr>
          </a:p>
          <a:p>
            <a:pPr fontAlgn="auto">
              <a:spcBef>
                <a:spcPts val="0"/>
              </a:spcBef>
              <a:spcAft>
                <a:spcPts val="0"/>
              </a:spcAft>
              <a:defRPr/>
            </a:pPr>
            <a:endParaRPr lang="en-US" sz="2400" dirty="0" smtClean="0">
              <a:effectLst>
                <a:glow rad="101600">
                  <a:schemeClr val="tx1">
                    <a:alpha val="60000"/>
                  </a:schemeClr>
                </a:glow>
                <a:outerShdw blurRad="38100" dist="38100" dir="2700000" algn="tl">
                  <a:srgbClr val="000000">
                    <a:alpha val="43137"/>
                  </a:srgbClr>
                </a:outerShdw>
              </a:effectLst>
            </a:endParaRPr>
          </a:p>
        </p:txBody>
      </p:sp>
      <p:pic>
        <p:nvPicPr>
          <p:cNvPr id="2" name="Picture 2" descr="C:\Documents and Settings\jiangll\桌面\94C58PICdIp.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79931" y="3000372"/>
            <a:ext cx="4343524" cy="24390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483" y="1049060"/>
            <a:ext cx="8768005" cy="562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2910" y="1785926"/>
            <a:ext cx="6192688" cy="4196020"/>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anose="02040503050406030204" pitchFamily="18" charset="0"/>
                <a:cs typeface="Arial" panose="020B0604020202020204" pitchFamily="34" charset="0"/>
              </a:defRPr>
            </a:lvl1pPr>
          </a:lstStyle>
          <a:p>
            <a:pPr>
              <a:spcAft>
                <a:spcPts val="1200"/>
              </a:spcAft>
              <a:defRPr/>
            </a:pPr>
            <a:r>
              <a:rPr lang="en-US" altLang="zh-CN" sz="2600" dirty="0" smtClean="0">
                <a:solidFill>
                  <a:srgbClr val="FF6600"/>
                </a:solidFill>
                <a:ea typeface="楷体_GB2312" pitchFamily="49" charset="-122"/>
                <a:cs typeface="+mn-cs"/>
              </a:rPr>
              <a:t>Learn a comparison / contrast essay</a:t>
            </a:r>
            <a:endParaRPr lang="en-US" altLang="zh-CN" sz="2600" dirty="0" smtClean="0">
              <a:solidFill>
                <a:srgbClr val="FF6600"/>
              </a:solidFill>
              <a:ea typeface="楷体_GB2312" pitchFamily="49" charset="-122"/>
              <a:cs typeface="+mn-cs"/>
            </a:endParaRPr>
          </a:p>
          <a:p>
            <a:r>
              <a:rPr lang="en-US" altLang="zh-CN" sz="2400" dirty="0" smtClean="0"/>
              <a:t>      To start with, if you have two items to compare or contrast, the first step is to figure out how they are similar and how they are different. if you are comparing or contrasting two professors, you might do so on these points: homework assignment, type of exam, class organization, grading system and style of teaching. </a:t>
            </a:r>
            <a:endParaRPr lang="en-US" altLang="zh-CN" sz="2400" dirty="0" smtClean="0"/>
          </a:p>
          <a:p>
            <a:r>
              <a:rPr lang="en-US" altLang="zh-CN" sz="2400" dirty="0" smtClean="0"/>
              <a:t>      </a:t>
            </a:r>
            <a:r>
              <a:rPr lang="en-US" altLang="zh-CN" sz="2400" b="1" i="1" dirty="0" smtClean="0"/>
              <a:t>The chart below illustrates how you can list your points:</a:t>
            </a:r>
            <a:endParaRPr lang="en-US" altLang="zh-CN" sz="2400" b="1" i="1" dirty="0"/>
          </a:p>
        </p:txBody>
      </p:sp>
      <p:pic>
        <p:nvPicPr>
          <p:cNvPr id="52226"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
        <p:nvSpPr>
          <p:cNvPr id="14" name="右箭头 13">
            <a:hlinkClick r:id="" action="ppaction://hlinkshowjump?jump=nextslide"/>
          </p:cNvPr>
          <p:cNvSpPr/>
          <p:nvPr/>
        </p:nvSpPr>
        <p:spPr>
          <a:xfrm>
            <a:off x="5272130" y="570988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57290" y="2285992"/>
            <a:ext cx="6529392" cy="35719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2579" name="TextBox 8"/>
          <p:cNvSpPr txBox="1">
            <a:spLocks noChangeArrowheads="1"/>
          </p:cNvSpPr>
          <p:nvPr/>
        </p:nvSpPr>
        <p:spPr bwMode="auto">
          <a:xfrm>
            <a:off x="1295430" y="1471602"/>
            <a:ext cx="7634288" cy="461665"/>
          </a:xfrm>
          <a:prstGeom prst="rect">
            <a:avLst/>
          </a:prstGeom>
          <a:noFill/>
          <a:ln w="9525">
            <a:noFill/>
            <a:miter lim="800000"/>
          </a:ln>
        </p:spPr>
        <p:txBody>
          <a:bodyPr>
            <a:spAutoFit/>
          </a:bodyPr>
          <a:lstStyle/>
          <a:p>
            <a:pPr eaLnBrk="0" hangingPunct="0"/>
            <a:r>
              <a:rPr lang="en-US" altLang="zh-CN" sz="2400" dirty="0" smtClean="0">
                <a:latin typeface="Helvetica"/>
                <a:ea typeface="楷体_GB2312" pitchFamily="49" charset="-122"/>
              </a:rPr>
              <a:t>1. </a:t>
            </a:r>
            <a:r>
              <a:rPr lang="en-US" altLang="zh-CN" sz="2400" dirty="0" smtClean="0">
                <a:latin typeface="Helvetica"/>
                <a:ea typeface="楷体_GB2312" pitchFamily="49" charset="-122"/>
                <a:cs typeface="Arial" panose="020B0604020202020204" pitchFamily="34" charset="0"/>
              </a:rPr>
              <a:t>What’s the main source of your daily expenses?</a:t>
            </a:r>
            <a:endParaRPr lang="en-US" altLang="zh-CN" sz="2400" dirty="0">
              <a:latin typeface="Helvetica"/>
              <a:ea typeface="楷体_GB2312" pitchFamily="49" charset="-122"/>
              <a:cs typeface="Arial" panose="020B0604020202020204" pitchFamily="34" charset="0"/>
            </a:endParaRPr>
          </a:p>
        </p:txBody>
      </p:sp>
      <p:sp>
        <p:nvSpPr>
          <p:cNvPr id="10" name="TextBox 12"/>
          <p:cNvSpPr txBox="1">
            <a:spLocks noChangeArrowheads="1"/>
          </p:cNvSpPr>
          <p:nvPr/>
        </p:nvSpPr>
        <p:spPr bwMode="auto">
          <a:xfrm>
            <a:off x="1785918" y="2643182"/>
            <a:ext cx="5886450" cy="2862322"/>
          </a:xfrm>
          <a:prstGeom prst="rect">
            <a:avLst/>
          </a:prstGeom>
          <a:noFill/>
          <a:ln w="9525">
            <a:noFill/>
            <a:miter lim="800000"/>
          </a:ln>
        </p:spPr>
        <p:txBody>
          <a:bodyPr>
            <a:spAutoFit/>
          </a:bodyPr>
          <a:lstStyle/>
          <a:p>
            <a:pPr marL="342900" indent="-342900">
              <a:lnSpc>
                <a:spcPct val="150000"/>
              </a:lnSpc>
            </a:pPr>
            <a:r>
              <a:rPr lang="en-US" altLang="zh-CN" sz="2400" dirty="0" smtClean="0">
                <a:latin typeface="Helvetica"/>
                <a:ea typeface="楷体_GB2312" pitchFamily="49" charset="-122"/>
                <a:cs typeface="Arial" panose="020B0604020202020204" pitchFamily="34" charset="0"/>
              </a:rPr>
              <a:t>□ From parents</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From student loan or subsidy</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From scholarship</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From part-time job</a:t>
            </a:r>
            <a:endParaRPr lang="en-US" altLang="zh-CN" sz="2400" dirty="0" smtClean="0">
              <a:latin typeface="Helvetica"/>
              <a:ea typeface="楷体_GB2312" pitchFamily="49" charset="-122"/>
              <a:cs typeface="Arial" panose="020B0604020202020204" pitchFamily="34" charset="0"/>
            </a:endParaRPr>
          </a:p>
          <a:p>
            <a:pPr marL="342900" indent="-342900">
              <a:lnSpc>
                <a:spcPct val="150000"/>
              </a:lnSpc>
            </a:pPr>
            <a:r>
              <a:rPr lang="en-US" altLang="zh-CN" sz="2400" dirty="0" smtClean="0">
                <a:latin typeface="Helvetica"/>
                <a:ea typeface="楷体_GB2312" pitchFamily="49" charset="-122"/>
                <a:cs typeface="Arial" panose="020B0604020202020204" pitchFamily="34" charset="0"/>
              </a:rPr>
              <a:t>□ Other (specify) __________</a:t>
            </a:r>
            <a:endParaRPr lang="zh-CN" altLang="en-US" sz="2400" dirty="0">
              <a:latin typeface="Helvetica"/>
              <a:ea typeface="楷体_GB2312" pitchFamily="49" charset="-122"/>
              <a:cs typeface="Arial" panose="020B0604020202020204" pitchFamily="34" charset="0"/>
            </a:endParaRPr>
          </a:p>
        </p:txBody>
      </p:sp>
      <p:pic>
        <p:nvPicPr>
          <p:cNvPr id="8" name="Picture 3" descr="H:\2015年修改\图片19.jpg"/>
          <p:cNvPicPr>
            <a:picLocks noChangeAspect="1" noChangeArrowheads="1"/>
          </p:cNvPicPr>
          <p:nvPr/>
        </p:nvPicPr>
        <p:blipFill>
          <a:blip r:embed="rId1"/>
          <a:srcRect/>
          <a:stretch>
            <a:fillRect/>
          </a:stretch>
        </p:blipFill>
        <p:spPr bwMode="auto">
          <a:xfrm>
            <a:off x="-32" y="0"/>
            <a:ext cx="8736013" cy="11953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graphicFrame>
        <p:nvGraphicFramePr>
          <p:cNvPr id="6" name="表格 5"/>
          <p:cNvGraphicFramePr>
            <a:graphicFrameLocks noGrp="1"/>
          </p:cNvGraphicFramePr>
          <p:nvPr/>
        </p:nvGraphicFramePr>
        <p:xfrm>
          <a:off x="428593" y="1357298"/>
          <a:ext cx="8286810" cy="4793461"/>
        </p:xfrm>
        <a:graphic>
          <a:graphicData uri="http://schemas.openxmlformats.org/drawingml/2006/table">
            <a:tbl>
              <a:tblPr firstRow="1" bandRow="1">
                <a:tableStyleId>{93296810-A885-4BE3-A3E7-6D5BEEA58F35}</a:tableStyleId>
              </a:tblPr>
              <a:tblGrid>
                <a:gridCol w="2762270"/>
                <a:gridCol w="2762270"/>
                <a:gridCol w="2762270"/>
              </a:tblGrid>
              <a:tr h="678661">
                <a:tc>
                  <a:txBody>
                    <a:bodyPr/>
                    <a:lstStyle/>
                    <a:p>
                      <a:pPr algn="ctr"/>
                      <a:r>
                        <a:rPr lang="en-US" altLang="zh-CN" sz="2400" b="1" kern="1200" baseline="0" dirty="0" smtClean="0">
                          <a:solidFill>
                            <a:schemeClr val="lt1"/>
                          </a:solidFill>
                          <a:effectLst>
                            <a:glow rad="101600">
                              <a:schemeClr val="tx1">
                                <a:alpha val="60000"/>
                              </a:schemeClr>
                            </a:glow>
                          </a:effectLst>
                          <a:latin typeface="+mn-lt"/>
                          <a:ea typeface="+mn-ea"/>
                          <a:cs typeface="+mn-cs"/>
                        </a:rPr>
                        <a:t>Points to compare / contrast</a:t>
                      </a:r>
                      <a:endParaRPr lang="zh-CN" altLang="en-US" sz="2400" dirty="0">
                        <a:effectLst>
                          <a:glow rad="101600">
                            <a:schemeClr val="tx1">
                              <a:alpha val="60000"/>
                            </a:schemeClr>
                          </a:glow>
                        </a:effectLst>
                      </a:endParaRPr>
                    </a:p>
                  </a:txBody>
                  <a:tcPr/>
                </a:tc>
                <a:tc>
                  <a:txBody>
                    <a:bodyPr/>
                    <a:lstStyle/>
                    <a:p>
                      <a:pPr algn="ctr"/>
                      <a:r>
                        <a:rPr lang="en-US" altLang="zh-CN" sz="2400" b="1" kern="1200" baseline="0" dirty="0" smtClean="0">
                          <a:solidFill>
                            <a:schemeClr val="lt1"/>
                          </a:solidFill>
                          <a:effectLst>
                            <a:glow rad="101600">
                              <a:schemeClr val="tx1">
                                <a:alpha val="60000"/>
                              </a:schemeClr>
                            </a:glow>
                          </a:effectLst>
                          <a:latin typeface="+mn-lt"/>
                          <a:ea typeface="+mn-ea"/>
                          <a:cs typeface="+mn-cs"/>
                        </a:rPr>
                        <a:t>Professor A</a:t>
                      </a:r>
                      <a:endParaRPr lang="zh-CN" altLang="en-US" sz="2400" dirty="0">
                        <a:effectLst>
                          <a:glow rad="101600">
                            <a:schemeClr val="tx1">
                              <a:alpha val="60000"/>
                            </a:schemeClr>
                          </a:glow>
                        </a:effectLst>
                      </a:endParaRPr>
                    </a:p>
                  </a:txBody>
                  <a:tcPr anchor="ctr"/>
                </a:tc>
                <a:tc>
                  <a:txBody>
                    <a:bodyPr/>
                    <a:lstStyle/>
                    <a:p>
                      <a:pPr algn="ctr"/>
                      <a:r>
                        <a:rPr lang="en-US" altLang="zh-CN" sz="2400" b="1" kern="1200" baseline="0" dirty="0" smtClean="0">
                          <a:solidFill>
                            <a:schemeClr val="lt1"/>
                          </a:solidFill>
                          <a:effectLst>
                            <a:glow rad="101600">
                              <a:schemeClr val="tx1">
                                <a:alpha val="60000"/>
                              </a:schemeClr>
                            </a:glow>
                          </a:effectLst>
                          <a:latin typeface="+mn-lt"/>
                          <a:ea typeface="+mn-ea"/>
                          <a:cs typeface="+mn-cs"/>
                        </a:rPr>
                        <a:t>Professor B</a:t>
                      </a:r>
                      <a:endParaRPr lang="zh-CN" altLang="en-US" sz="2400" dirty="0">
                        <a:effectLst>
                          <a:glow rad="101600">
                            <a:schemeClr val="tx1">
                              <a:alpha val="60000"/>
                            </a:schemeClr>
                          </a:glow>
                        </a:effectLst>
                      </a:endParaRPr>
                    </a:p>
                  </a:txBody>
                  <a:tcPr anchor="ctr"/>
                </a:tc>
              </a:tr>
              <a:tr h="678661">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homework assignment</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assignment due for every class</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hardly any</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r>
              <a:tr h="678661">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type of exam</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essay</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multiple choices and essay</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tc>
              </a:tr>
              <a:tr h="678661">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class organization</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well organized</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free and easy</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r>
              <a:tr h="678661">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grading system</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50% quiz, 50% essay exam</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100% essay exam</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r>
              <a:tr h="678661">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style of teaching</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lecture</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nchor="ctr"/>
                </a:tc>
                <a:tc>
                  <a:txBody>
                    <a:bodyPr/>
                    <a:lstStyle/>
                    <a:p>
                      <a:pPr algn="l"/>
                      <a:r>
                        <a:rPr lang="en-US" altLang="zh-CN" sz="2400" kern="1200" dirty="0" smtClean="0">
                          <a:solidFill>
                            <a:schemeClr val="tx1"/>
                          </a:solidFill>
                          <a:latin typeface="Helvetica" pitchFamily="34" charset="0"/>
                          <a:ea typeface="Cambria Math" panose="02040503050406030204" pitchFamily="18" charset="0"/>
                          <a:cs typeface="Arial" panose="020B0604020202020204" pitchFamily="34" charset="0"/>
                        </a:rPr>
                        <a:t>class discussion, Q &amp; A section</a:t>
                      </a:r>
                      <a:endParaRPr lang="zh-CN" altLang="en-US" sz="2400" kern="1200" dirty="0">
                        <a:solidFill>
                          <a:schemeClr val="tx1"/>
                        </a:solidFill>
                        <a:latin typeface="Helvetica" pitchFamily="34" charset="0"/>
                        <a:ea typeface="Cambria Math" panose="02040503050406030204" pitchFamily="18" charset="0"/>
                        <a:cs typeface="Arial" panose="020B0604020202020204" pitchFamily="34" charset="0"/>
                      </a:endParaRPr>
                    </a:p>
                  </a:txBody>
                  <a:tcPr/>
                </a:tc>
              </a:tr>
            </a:tbl>
          </a:graphicData>
        </a:graphic>
      </p:graphicFrame>
      <p:sp>
        <p:nvSpPr>
          <p:cNvPr id="7" name="右箭头 6">
            <a:hlinkClick r:id="" action="ppaction://hlinkshowjump?jump=nextslide"/>
          </p:cNvPr>
          <p:cNvSpPr/>
          <p:nvPr/>
        </p:nvSpPr>
        <p:spPr>
          <a:xfrm>
            <a:off x="6915204" y="6138514"/>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483" y="1049060"/>
            <a:ext cx="8768005" cy="562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2910" y="1643050"/>
            <a:ext cx="6192688" cy="4760278"/>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anose="02040503050406030204" pitchFamily="18" charset="0"/>
                <a:cs typeface="Arial" panose="020B0604020202020204" pitchFamily="34" charset="0"/>
              </a:defRPr>
            </a:lvl1pPr>
          </a:lstStyle>
          <a:p>
            <a:pPr>
              <a:defRPr/>
            </a:pPr>
            <a:r>
              <a:rPr lang="en-US" altLang="zh-CN" sz="2600" dirty="0" smtClean="0">
                <a:solidFill>
                  <a:srgbClr val="FF6600"/>
                </a:solidFill>
                <a:ea typeface="楷体_GB2312" pitchFamily="49" charset="-122"/>
                <a:cs typeface="+mn-cs"/>
              </a:rPr>
              <a:t>Learn a comparison / contrast essay</a:t>
            </a:r>
            <a:endParaRPr lang="en-US" altLang="zh-CN" sz="2600" dirty="0" smtClean="0">
              <a:solidFill>
                <a:srgbClr val="FF6600"/>
              </a:solidFill>
              <a:ea typeface="楷体_GB2312" pitchFamily="49" charset="-122"/>
              <a:cs typeface="+mn-cs"/>
            </a:endParaRPr>
          </a:p>
          <a:p>
            <a:r>
              <a:rPr lang="en-US" altLang="zh-CN" sz="2400" dirty="0" smtClean="0"/>
              <a:t>     The next step is to study your list and decide whether to write about similarities or differences, or both. It is usually best to concentrate on one or the other. If you see that there are more similarities on the list, you might need to omit differences, or vice versa. The way to organize your points in your essay is either point-by-point or subject-by-subject.</a:t>
            </a:r>
            <a:endParaRPr lang="en-US" altLang="zh-CN" sz="2400" dirty="0" smtClean="0"/>
          </a:p>
          <a:p>
            <a:r>
              <a:rPr lang="en-US" altLang="zh-CN" sz="2400" dirty="0" smtClean="0"/>
              <a:t>     </a:t>
            </a:r>
            <a:r>
              <a:rPr lang="en-US" altLang="zh-CN" sz="2400" b="1" i="1" dirty="0" smtClean="0"/>
              <a:t>Please take a look at the chart below to see how you can organize the details</a:t>
            </a:r>
            <a:endParaRPr lang="en-US" altLang="zh-CN" sz="2400" b="1" i="1" dirty="0" smtClean="0"/>
          </a:p>
          <a:p>
            <a:r>
              <a:rPr lang="en-US" altLang="zh-CN" sz="2400" b="1" i="1" dirty="0" smtClean="0"/>
              <a:t>with this pattern :</a:t>
            </a:r>
            <a:endParaRPr lang="en-US" altLang="zh-CN" sz="2400" b="1" i="1" dirty="0"/>
          </a:p>
        </p:txBody>
      </p:sp>
      <p:pic>
        <p:nvPicPr>
          <p:cNvPr id="52226"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
        <p:nvSpPr>
          <p:cNvPr id="14" name="右箭头 13">
            <a:hlinkClick r:id="" action="ppaction://hlinkshowjump?jump=nextslide"/>
          </p:cNvPr>
          <p:cNvSpPr/>
          <p:nvPr/>
        </p:nvSpPr>
        <p:spPr>
          <a:xfrm>
            <a:off x="5129254" y="6138514"/>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a:hlinkClick r:id="" action="ppaction://hlinkshowjump?jump=nextslide"/>
          </p:cNvPr>
          <p:cNvSpPr/>
          <p:nvPr/>
        </p:nvSpPr>
        <p:spPr>
          <a:xfrm>
            <a:off x="3929058" y="606707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5"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grpSp>
        <p:nvGrpSpPr>
          <p:cNvPr id="29" name="组合 28"/>
          <p:cNvGrpSpPr/>
          <p:nvPr/>
        </p:nvGrpSpPr>
        <p:grpSpPr>
          <a:xfrm>
            <a:off x="714348" y="1710277"/>
            <a:ext cx="7858180" cy="3971491"/>
            <a:chOff x="714348" y="1710277"/>
            <a:chExt cx="7858180" cy="3971491"/>
          </a:xfrm>
        </p:grpSpPr>
        <p:sp>
          <p:nvSpPr>
            <p:cNvPr id="9" name="圆角矩形 8"/>
            <p:cNvSpPr/>
            <p:nvPr/>
          </p:nvSpPr>
          <p:spPr>
            <a:xfrm>
              <a:off x="2714612" y="1710277"/>
              <a:ext cx="4071966" cy="718591"/>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00364" y="1853153"/>
              <a:ext cx="3478036" cy="451406"/>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anose="02040503050406030204" pitchFamily="18" charset="0"/>
                  <a:cs typeface="Arial" panose="020B0604020202020204" pitchFamily="34" charset="0"/>
                </a:defRPr>
              </a:lvl1pPr>
            </a:lstStyle>
            <a:p>
              <a:pPr algn="ctr"/>
              <a:r>
                <a:rPr lang="en-US" altLang="zh-CN" sz="2800" b="1" dirty="0" smtClean="0"/>
                <a:t>Subject-by-subject</a:t>
              </a:r>
              <a:endParaRPr lang="zh-CN" altLang="en-US" sz="2800" b="1" dirty="0"/>
            </a:p>
          </p:txBody>
        </p:sp>
        <p:sp>
          <p:nvSpPr>
            <p:cNvPr id="12" name="圆角矩形 11"/>
            <p:cNvSpPr/>
            <p:nvPr/>
          </p:nvSpPr>
          <p:spPr>
            <a:xfrm>
              <a:off x="714348" y="3500438"/>
              <a:ext cx="3528000" cy="2181330"/>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972573" y="3500438"/>
              <a:ext cx="3528000" cy="2181330"/>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3734132"/>
              <a:ext cx="3571900" cy="1569660"/>
            </a:xfrm>
            <a:prstGeom prst="rect">
              <a:avLst/>
            </a:prstGeom>
          </p:spPr>
          <p:txBody>
            <a:bodyPr wrap="square">
              <a:spAutoFit/>
            </a:bodyPr>
            <a:lstStyle/>
            <a:p>
              <a:r>
                <a:rPr lang="en-US" altLang="zh-CN" sz="2400" b="1" dirty="0" smtClean="0"/>
                <a:t>            Professor A</a:t>
              </a:r>
              <a:endParaRPr lang="en-US" altLang="zh-CN" sz="2400" b="1" dirty="0" smtClean="0"/>
            </a:p>
            <a:p>
              <a:r>
                <a:rPr lang="en-US" altLang="zh-CN" sz="2400" dirty="0" smtClean="0"/>
                <a:t>A  Homework assignment</a:t>
              </a:r>
              <a:endParaRPr lang="en-US" altLang="zh-CN" sz="2400" dirty="0" smtClean="0"/>
            </a:p>
            <a:p>
              <a:r>
                <a:rPr lang="en-US" altLang="zh-CN" sz="2400" dirty="0" smtClean="0"/>
                <a:t>B  Class organization</a:t>
              </a:r>
              <a:endParaRPr lang="en-US" altLang="zh-CN" sz="2400" dirty="0" smtClean="0"/>
            </a:p>
            <a:p>
              <a:r>
                <a:rPr lang="en-US" altLang="zh-CN" sz="2400" dirty="0" smtClean="0"/>
                <a:t>C  Style of teaching</a:t>
              </a:r>
              <a:endParaRPr lang="zh-CN" altLang="en-US" sz="2400" dirty="0"/>
            </a:p>
          </p:txBody>
        </p:sp>
        <p:sp>
          <p:nvSpPr>
            <p:cNvPr id="17" name="矩形 16"/>
            <p:cNvSpPr/>
            <p:nvPr/>
          </p:nvSpPr>
          <p:spPr>
            <a:xfrm>
              <a:off x="5145638" y="3807546"/>
              <a:ext cx="3426890" cy="1569660"/>
            </a:xfrm>
            <a:prstGeom prst="rect">
              <a:avLst/>
            </a:prstGeom>
          </p:spPr>
          <p:txBody>
            <a:bodyPr wrap="square">
              <a:spAutoFit/>
            </a:bodyPr>
            <a:lstStyle/>
            <a:p>
              <a:r>
                <a:rPr lang="en-US" altLang="zh-CN" sz="2400" b="1" dirty="0" smtClean="0"/>
                <a:t>            Professor B</a:t>
              </a:r>
              <a:endParaRPr lang="en-US" altLang="zh-CN" sz="2400" b="1" dirty="0" smtClean="0"/>
            </a:p>
            <a:p>
              <a:r>
                <a:rPr lang="en-US" altLang="zh-CN" sz="2400" dirty="0" smtClean="0"/>
                <a:t>A Homework assignment</a:t>
              </a:r>
              <a:endParaRPr lang="en-US" altLang="zh-CN" sz="2400" dirty="0" smtClean="0"/>
            </a:p>
            <a:p>
              <a:r>
                <a:rPr lang="en-US" altLang="zh-CN" sz="2400" dirty="0" smtClean="0"/>
                <a:t>B Class organization</a:t>
              </a:r>
              <a:endParaRPr lang="en-US" altLang="zh-CN" sz="2400" dirty="0" smtClean="0"/>
            </a:p>
            <a:p>
              <a:r>
                <a:rPr lang="en-US" altLang="zh-CN" sz="2400" dirty="0" smtClean="0"/>
                <a:t>C Style of teaching</a:t>
              </a:r>
              <a:endParaRPr lang="zh-CN" altLang="en-US" sz="2400" dirty="0" smtClean="0"/>
            </a:p>
          </p:txBody>
        </p:sp>
      </p:grpSp>
      <p:grpSp>
        <p:nvGrpSpPr>
          <p:cNvPr id="28" name="组合 27"/>
          <p:cNvGrpSpPr/>
          <p:nvPr/>
        </p:nvGrpSpPr>
        <p:grpSpPr>
          <a:xfrm>
            <a:off x="3143240" y="2428868"/>
            <a:ext cx="3216298" cy="1013376"/>
            <a:chOff x="3143240" y="2428868"/>
            <a:chExt cx="3216298" cy="1013376"/>
          </a:xfrm>
        </p:grpSpPr>
        <p:cxnSp>
          <p:nvCxnSpPr>
            <p:cNvPr id="23" name="直接连接符 22"/>
            <p:cNvCxnSpPr/>
            <p:nvPr/>
          </p:nvCxnSpPr>
          <p:spPr>
            <a:xfrm rot="5400000">
              <a:off x="4532573" y="2681021"/>
              <a:ext cx="505894"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3143240" y="2934762"/>
              <a:ext cx="3204000"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6" name="直接连接符 25"/>
            <p:cNvCxnSpPr/>
            <p:nvPr/>
          </p:nvCxnSpPr>
          <p:spPr>
            <a:xfrm rot="5400000">
              <a:off x="2891087" y="3188503"/>
              <a:ext cx="505894"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7" name="直接连接符 26"/>
            <p:cNvCxnSpPr/>
            <p:nvPr/>
          </p:nvCxnSpPr>
          <p:spPr>
            <a:xfrm rot="5400000">
              <a:off x="6105797" y="3188503"/>
              <a:ext cx="505894"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8596" y="2357430"/>
            <a:ext cx="5429288" cy="2308324"/>
          </a:xfrm>
          <a:prstGeom prst="rect">
            <a:avLst/>
          </a:prstGeom>
        </p:spPr>
        <p:txBody>
          <a:bodyPr wrap="square">
            <a:spAutoFit/>
          </a:bodyPr>
          <a:lstStyle/>
          <a:p>
            <a:pPr>
              <a:lnSpc>
                <a:spcPct val="150000"/>
              </a:lnSpc>
            </a:pPr>
            <a:r>
              <a:rPr lang="en-US" altLang="zh-CN" sz="2400" b="1" i="1" dirty="0" smtClean="0">
                <a:latin typeface="Helvetica" pitchFamily="34" charset="0"/>
                <a:ea typeface="Cambria Math" panose="02040503050406030204" pitchFamily="18" charset="0"/>
                <a:cs typeface="Arial" panose="020B0604020202020204" pitchFamily="34" charset="0"/>
              </a:rPr>
              <a:t>Let’s look at Paragraphs 3 &amp; 4 of Text A to see how comparison and contrast method is used to develop ideas:</a:t>
            </a:r>
            <a:endParaRPr lang="zh-CN" altLang="en-US" sz="2400" b="1" i="1" dirty="0" smtClean="0">
              <a:latin typeface="Helvetica" pitchFamily="34" charset="0"/>
              <a:ea typeface="Cambria Math" panose="02040503050406030204" pitchFamily="18" charset="0"/>
              <a:cs typeface="Arial" panose="020B0604020202020204" pitchFamily="34" charset="0"/>
            </a:endParaRPr>
          </a:p>
        </p:txBody>
      </p:sp>
      <p:pic>
        <p:nvPicPr>
          <p:cNvPr id="8"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pic>
        <p:nvPicPr>
          <p:cNvPr id="6" name="图片 5" descr="estanteria-libros-arbol-muebles-modernos-ahoramas-reformas-interiorismo.jpg"/>
          <p:cNvPicPr>
            <a:picLocks noChangeAspect="1"/>
          </p:cNvPicPr>
          <p:nvPr/>
        </p:nvPicPr>
        <p:blipFill>
          <a:blip r:embed="rId2"/>
          <a:srcRect l="16666" r="16667"/>
          <a:stretch>
            <a:fillRect/>
          </a:stretch>
        </p:blipFill>
        <p:spPr>
          <a:xfrm>
            <a:off x="5677031" y="1410148"/>
            <a:ext cx="3250938" cy="4876372"/>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grpSp>
        <p:nvGrpSpPr>
          <p:cNvPr id="2" name="组合 28"/>
          <p:cNvGrpSpPr/>
          <p:nvPr/>
        </p:nvGrpSpPr>
        <p:grpSpPr>
          <a:xfrm>
            <a:off x="148590" y="1357298"/>
            <a:ext cx="8846819" cy="5283214"/>
            <a:chOff x="148590" y="1681240"/>
            <a:chExt cx="8846819" cy="5283214"/>
          </a:xfrm>
        </p:grpSpPr>
        <p:sp>
          <p:nvSpPr>
            <p:cNvPr id="9" name="圆角矩形 8"/>
            <p:cNvSpPr/>
            <p:nvPr/>
          </p:nvSpPr>
          <p:spPr>
            <a:xfrm>
              <a:off x="714348" y="1710277"/>
              <a:ext cx="7858180" cy="718591"/>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571472" y="1681240"/>
              <a:ext cx="8001056" cy="810478"/>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anose="02040503050406030204" pitchFamily="18" charset="0"/>
                  <a:cs typeface="Arial" panose="020B0604020202020204" pitchFamily="34" charset="0"/>
                </a:defRPr>
              </a:lvl1pPr>
            </a:lstStyle>
            <a:p>
              <a:pPr algn="ctr"/>
              <a:r>
                <a:rPr lang="en-US" altLang="zh-CN" sz="2300" dirty="0" smtClean="0"/>
                <a:t>The paradox is that every day we get two sets of messages at odds with each other.</a:t>
              </a:r>
              <a:endParaRPr lang="zh-CN" altLang="en-US" sz="2300" b="1" dirty="0"/>
            </a:p>
          </p:txBody>
        </p:sp>
        <p:sp>
          <p:nvSpPr>
            <p:cNvPr id="12" name="圆角矩形 11"/>
            <p:cNvSpPr/>
            <p:nvPr/>
          </p:nvSpPr>
          <p:spPr>
            <a:xfrm>
              <a:off x="148590" y="2967123"/>
              <a:ext cx="4389120" cy="3997331"/>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674870" y="2967123"/>
              <a:ext cx="4320539" cy="3997331"/>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282" y="3152352"/>
              <a:ext cx="4251990" cy="3600986"/>
            </a:xfrm>
            <a:prstGeom prst="rect">
              <a:avLst/>
            </a:prstGeom>
          </p:spPr>
          <p:txBody>
            <a:bodyPr wrap="square">
              <a:spAutoFit/>
            </a:bodyPr>
            <a:lstStyle/>
            <a:p>
              <a:pPr algn="just"/>
              <a:r>
                <a:rPr lang="en-US" altLang="zh-CN" sz="1900" dirty="0" smtClean="0"/>
                <a:t>  The other we could call an “upright”</a:t>
              </a:r>
              <a:endParaRPr lang="en-US" altLang="zh-CN" sz="1900" dirty="0" smtClean="0"/>
            </a:p>
            <a:p>
              <a:pPr algn="just"/>
              <a:r>
                <a:rPr lang="en-US" altLang="zh-CN" sz="1900" dirty="0" smtClean="0"/>
                <a:t>message, which urges us, “Work hard and save. Suspend your desires. Avoid luxuries. Control your appetite for more than you truly need.” This message comes to us from many sources: from school, from parents, even from political figures referring to “traditional values”. Hard work, family loyalty, and the capacity to postpone</a:t>
              </a:r>
              <a:endParaRPr lang="en-US" altLang="zh-CN" sz="1900" dirty="0" smtClean="0"/>
            </a:p>
            <a:p>
              <a:pPr algn="just"/>
              <a:r>
                <a:rPr lang="en-US" altLang="zh-CN" sz="1900" dirty="0" smtClean="0"/>
                <a:t>desires are core American values that have made our country great. (Para. 3)</a:t>
              </a:r>
              <a:endParaRPr lang="zh-CN" altLang="en-US" sz="1900" dirty="0"/>
            </a:p>
          </p:txBody>
        </p:sp>
        <p:sp>
          <p:nvSpPr>
            <p:cNvPr id="17" name="矩形 16"/>
            <p:cNvSpPr/>
            <p:nvPr/>
          </p:nvSpPr>
          <p:spPr>
            <a:xfrm>
              <a:off x="4714876" y="3152352"/>
              <a:ext cx="4209095" cy="3600986"/>
            </a:xfrm>
            <a:prstGeom prst="rect">
              <a:avLst/>
            </a:prstGeom>
          </p:spPr>
          <p:txBody>
            <a:bodyPr wrap="square">
              <a:spAutoFit/>
            </a:bodyPr>
            <a:lstStyle/>
            <a:p>
              <a:pPr algn="just"/>
              <a:r>
                <a:rPr lang="en-US" altLang="zh-CN" sz="1900" dirty="0" smtClean="0"/>
                <a:t>  But the opposite message, advertising’s permissive message, is inescapable. Though sometimes disguised, the messages are everywhere we look: on TV, in movies, on printed media and road signs, in stores, and on busses, trains and subways. Advertisements invade our daily lives. We are constantly surrounded by the message to spend, spend, spend. Someone recently said, “The only time you can escape advertising is when you’re in your bed asleep!” (Para. 4)</a:t>
              </a:r>
              <a:endParaRPr lang="zh-CN" altLang="en-US" sz="1900" dirty="0" smtClean="0"/>
            </a:p>
          </p:txBody>
        </p:sp>
      </p:grpSp>
      <p:grpSp>
        <p:nvGrpSpPr>
          <p:cNvPr id="3" name="组合 27"/>
          <p:cNvGrpSpPr/>
          <p:nvPr/>
        </p:nvGrpSpPr>
        <p:grpSpPr>
          <a:xfrm>
            <a:off x="3071802" y="2143115"/>
            <a:ext cx="3216298" cy="500067"/>
            <a:chOff x="3143240" y="2428866"/>
            <a:chExt cx="3216298" cy="1013378"/>
          </a:xfrm>
        </p:grpSpPr>
        <p:cxnSp>
          <p:nvCxnSpPr>
            <p:cNvPr id="23" name="直接连接符 22"/>
            <p:cNvCxnSpPr/>
            <p:nvPr/>
          </p:nvCxnSpPr>
          <p:spPr>
            <a:xfrm rot="5400000">
              <a:off x="4391286" y="2681019"/>
              <a:ext cx="505893"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3143240" y="2934762"/>
              <a:ext cx="3204000"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6" name="直接连接符 25"/>
            <p:cNvCxnSpPr/>
            <p:nvPr/>
          </p:nvCxnSpPr>
          <p:spPr>
            <a:xfrm rot="5400000">
              <a:off x="2891087" y="3188503"/>
              <a:ext cx="505894"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cxnSp>
          <p:nvCxnSpPr>
            <p:cNvPr id="27" name="直接连接符 26"/>
            <p:cNvCxnSpPr/>
            <p:nvPr/>
          </p:nvCxnSpPr>
          <p:spPr>
            <a:xfrm rot="5400000">
              <a:off x="6105797" y="3188503"/>
              <a:ext cx="505894" cy="1588"/>
            </a:xfrm>
            <a:prstGeom prst="line">
              <a:avLst/>
            </a:prstGeom>
            <a:ln>
              <a:solidFill>
                <a:srgbClr val="336600"/>
              </a:solidFill>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2624" y="2428868"/>
            <a:ext cx="5222384" cy="2308324"/>
          </a:xfrm>
          <a:prstGeom prst="rect">
            <a:avLst/>
          </a:prstGeom>
        </p:spPr>
        <p:txBody>
          <a:bodyPr wrap="square">
            <a:spAutoFit/>
          </a:bodyPr>
          <a:lstStyle/>
          <a:p>
            <a:pPr algn="just">
              <a:lnSpc>
                <a:spcPct val="150000"/>
              </a:lnSpc>
            </a:pPr>
            <a:r>
              <a:rPr lang="en-US" altLang="zh-CN" sz="2400" b="1" i="1" dirty="0" smtClean="0">
                <a:latin typeface="Helvetica" pitchFamily="34" charset="0"/>
                <a:ea typeface="Cambria Math" panose="02040503050406030204" pitchFamily="18" charset="0"/>
                <a:cs typeface="Arial" panose="020B0604020202020204" pitchFamily="34" charset="0"/>
              </a:rPr>
              <a:t>Read the sample comparison / contrast essay and see how it develops with the subject-by-subject pattern.</a:t>
            </a:r>
            <a:endParaRPr lang="zh-CN" altLang="en-US" sz="2400" b="1" i="1" dirty="0" smtClean="0">
              <a:latin typeface="Helvetica" pitchFamily="34" charset="0"/>
              <a:ea typeface="Cambria Math" panose="02040503050406030204" pitchFamily="18" charset="0"/>
              <a:cs typeface="Arial" panose="020B0604020202020204" pitchFamily="34" charset="0"/>
            </a:endParaRPr>
          </a:p>
        </p:txBody>
      </p:sp>
      <p:pic>
        <p:nvPicPr>
          <p:cNvPr id="8" name="Picture 2" descr="H:\2015年修改\图片18.jpg"/>
          <p:cNvPicPr>
            <a:picLocks noChangeAspect="1" noChangeArrowheads="1"/>
          </p:cNvPicPr>
          <p:nvPr/>
        </p:nvPicPr>
        <p:blipFill>
          <a:blip r:embed="rId1"/>
          <a:srcRect/>
          <a:stretch>
            <a:fillRect/>
          </a:stretch>
        </p:blipFill>
        <p:spPr bwMode="auto">
          <a:xfrm>
            <a:off x="0" y="0"/>
            <a:ext cx="7302500" cy="1163637"/>
          </a:xfrm>
          <a:prstGeom prst="rect">
            <a:avLst/>
          </a:prstGeom>
          <a:noFill/>
        </p:spPr>
      </p:pic>
      <p:pic>
        <p:nvPicPr>
          <p:cNvPr id="6" name="图片 5" descr="estanteria-libros-arbol-muebles-modernos-ahoramas-reformas-interiorismo.jpg"/>
          <p:cNvPicPr>
            <a:picLocks noChangeAspect="1"/>
          </p:cNvPicPr>
          <p:nvPr/>
        </p:nvPicPr>
        <p:blipFill>
          <a:blip r:embed="rId2"/>
          <a:srcRect l="16666" r="16667"/>
          <a:stretch>
            <a:fillRect/>
          </a:stretch>
        </p:blipFill>
        <p:spPr>
          <a:xfrm>
            <a:off x="5677031" y="1410148"/>
            <a:ext cx="3250938" cy="4876372"/>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7698" t="13989"/>
          <a:stretch>
            <a:fillRect/>
          </a:stretch>
        </p:blipFill>
        <p:spPr bwMode="auto">
          <a:xfrm>
            <a:off x="859886" y="1500174"/>
            <a:ext cx="7709979"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3"/>
          <p:cNvSpPr txBox="1">
            <a:spLocks noChangeArrowheads="1"/>
          </p:cNvSpPr>
          <p:nvPr/>
        </p:nvSpPr>
        <p:spPr bwMode="auto">
          <a:xfrm>
            <a:off x="1428728" y="1857364"/>
            <a:ext cx="671517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0000"/>
                </a:solidFill>
                <a:latin typeface="Arial" panose="020B0604020202020204" pitchFamily="34" charset="0"/>
                <a:ea typeface="楷体_GB2312" pitchFamily="49" charset="-122"/>
              </a:defRPr>
            </a:lvl1pPr>
            <a:lvl2pPr marL="742950" indent="-285750" eaLnBrk="0" hangingPunct="0">
              <a:defRPr sz="2800" b="1">
                <a:solidFill>
                  <a:srgbClr val="000000"/>
                </a:solidFill>
                <a:latin typeface="Arial" panose="020B0604020202020204" pitchFamily="34" charset="0"/>
                <a:ea typeface="楷体_GB2312" pitchFamily="49" charset="-122"/>
              </a:defRPr>
            </a:lvl2pPr>
            <a:lvl3pPr marL="1143000" indent="-228600" eaLnBrk="0" hangingPunct="0">
              <a:defRPr sz="2800" b="1">
                <a:solidFill>
                  <a:srgbClr val="000000"/>
                </a:solidFill>
                <a:latin typeface="Arial" panose="020B0604020202020204" pitchFamily="34" charset="0"/>
                <a:ea typeface="楷体_GB2312" pitchFamily="49" charset="-122"/>
              </a:defRPr>
            </a:lvl3pPr>
            <a:lvl4pPr marL="1600200" indent="-228600" eaLnBrk="0" hangingPunct="0">
              <a:defRPr sz="2800" b="1">
                <a:solidFill>
                  <a:srgbClr val="000000"/>
                </a:solidFill>
                <a:latin typeface="Arial" panose="020B0604020202020204" pitchFamily="34" charset="0"/>
                <a:ea typeface="楷体_GB2312" pitchFamily="49" charset="-122"/>
              </a:defRPr>
            </a:lvl4pPr>
            <a:lvl5pPr marL="2057400" indent="-228600" eaLnBrk="0" hangingPunct="0">
              <a:defRPr sz="2800" b="1">
                <a:solidFill>
                  <a:srgbClr val="0000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9pPr>
          </a:lstStyle>
          <a:p>
            <a:pPr>
              <a:lnSpc>
                <a:spcPct val="150000"/>
              </a:lnSpc>
            </a:pPr>
            <a:r>
              <a:rPr lang="en-US" altLang="zh-CN" dirty="0" smtClean="0">
                <a:solidFill>
                  <a:schemeClr val="tx1"/>
                </a:solidFill>
                <a:latin typeface="+mn-lt"/>
                <a:ea typeface="+mn-ea"/>
              </a:rPr>
              <a:t>Topic:</a:t>
            </a:r>
            <a:endParaRPr lang="en-US" altLang="zh-CN"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Thrift people vs. lavish people</a:t>
            </a:r>
            <a:endParaRPr lang="en-US" altLang="zh-CN" b="0" dirty="0" smtClean="0">
              <a:solidFill>
                <a:schemeClr val="tx1"/>
              </a:solidFill>
              <a:latin typeface="+mn-lt"/>
              <a:ea typeface="+mn-ea"/>
            </a:endParaRPr>
          </a:p>
          <a:p>
            <a:pPr>
              <a:lnSpc>
                <a:spcPct val="150000"/>
              </a:lnSpc>
            </a:pPr>
            <a:r>
              <a:rPr lang="en-US" altLang="zh-CN" dirty="0" smtClean="0">
                <a:solidFill>
                  <a:schemeClr val="tx1"/>
                </a:solidFill>
                <a:latin typeface="+mn-lt"/>
                <a:ea typeface="+mn-ea"/>
              </a:rPr>
              <a:t>Introduction:</a:t>
            </a:r>
            <a:endParaRPr lang="en-US" altLang="zh-CN"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Thesis statement: It’s always interesting</a:t>
            </a:r>
            <a:endParaRPr lang="en-US" altLang="zh-CN" b="0"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to compare two groups of people who</a:t>
            </a:r>
            <a:endParaRPr lang="en-US" altLang="zh-CN" b="0"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live in entirely different lifestyles.</a:t>
            </a:r>
            <a:endParaRPr lang="zh-CN" altLang="en-US" b="0" dirty="0">
              <a:solidFill>
                <a:schemeClr val="tx1"/>
              </a:solidFill>
              <a:latin typeface="+mn-lt"/>
              <a:ea typeface="+mn-ea"/>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
        <p:nvSpPr>
          <p:cNvPr id="8" name="右箭头 7">
            <a:hlinkClick r:id="" action="ppaction://hlinkshowjump?jump=nextslide"/>
          </p:cNvPr>
          <p:cNvSpPr/>
          <p:nvPr/>
        </p:nvSpPr>
        <p:spPr>
          <a:xfrm>
            <a:off x="5700758" y="6143644"/>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7698" t="13989"/>
          <a:stretch>
            <a:fillRect/>
          </a:stretch>
        </p:blipFill>
        <p:spPr bwMode="auto">
          <a:xfrm>
            <a:off x="859886" y="1500174"/>
            <a:ext cx="7709979"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3"/>
          <p:cNvSpPr txBox="1">
            <a:spLocks noChangeArrowheads="1"/>
          </p:cNvSpPr>
          <p:nvPr/>
        </p:nvSpPr>
        <p:spPr bwMode="auto">
          <a:xfrm>
            <a:off x="1428728" y="1935553"/>
            <a:ext cx="6715172" cy="4065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0000"/>
                </a:solidFill>
                <a:latin typeface="Arial" panose="020B0604020202020204" pitchFamily="34" charset="0"/>
                <a:ea typeface="楷体_GB2312" pitchFamily="49" charset="-122"/>
              </a:defRPr>
            </a:lvl1pPr>
            <a:lvl2pPr marL="742950" indent="-285750" eaLnBrk="0" hangingPunct="0">
              <a:defRPr sz="2800" b="1">
                <a:solidFill>
                  <a:srgbClr val="000000"/>
                </a:solidFill>
                <a:latin typeface="Arial" panose="020B0604020202020204" pitchFamily="34" charset="0"/>
                <a:ea typeface="楷体_GB2312" pitchFamily="49" charset="-122"/>
              </a:defRPr>
            </a:lvl2pPr>
            <a:lvl3pPr marL="1143000" indent="-228600" eaLnBrk="0" hangingPunct="0">
              <a:defRPr sz="2800" b="1">
                <a:solidFill>
                  <a:srgbClr val="000000"/>
                </a:solidFill>
                <a:latin typeface="Arial" panose="020B0604020202020204" pitchFamily="34" charset="0"/>
                <a:ea typeface="楷体_GB2312" pitchFamily="49" charset="-122"/>
              </a:defRPr>
            </a:lvl3pPr>
            <a:lvl4pPr marL="1600200" indent="-228600" eaLnBrk="0" hangingPunct="0">
              <a:defRPr sz="2800" b="1">
                <a:solidFill>
                  <a:srgbClr val="000000"/>
                </a:solidFill>
                <a:latin typeface="Arial" panose="020B0604020202020204" pitchFamily="34" charset="0"/>
                <a:ea typeface="楷体_GB2312" pitchFamily="49" charset="-122"/>
              </a:defRPr>
            </a:lvl4pPr>
            <a:lvl5pPr marL="2057400" indent="-228600" eaLnBrk="0" hangingPunct="0">
              <a:defRPr sz="2800" b="1">
                <a:solidFill>
                  <a:srgbClr val="0000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9pPr>
          </a:lstStyle>
          <a:p>
            <a:pPr>
              <a:lnSpc>
                <a:spcPct val="110000"/>
              </a:lnSpc>
            </a:pPr>
            <a:r>
              <a:rPr lang="en-US" altLang="zh-CN" dirty="0" smtClean="0">
                <a:solidFill>
                  <a:schemeClr val="tx1"/>
                </a:solidFill>
                <a:latin typeface="+mn-lt"/>
                <a:ea typeface="+mn-ea"/>
              </a:rPr>
              <a:t>Body:</a:t>
            </a:r>
            <a:endParaRPr lang="en-US" altLang="zh-CN" dirty="0" smtClean="0">
              <a:solidFill>
                <a:schemeClr val="tx1"/>
              </a:solidFill>
              <a:latin typeface="+mn-lt"/>
              <a:ea typeface="+mn-ea"/>
            </a:endParaRPr>
          </a:p>
          <a:p>
            <a:pPr>
              <a:lnSpc>
                <a:spcPct val="110000"/>
              </a:lnSpc>
            </a:pPr>
            <a:r>
              <a:rPr lang="en-US" altLang="zh-CN" sz="2600" b="0" i="1" dirty="0" smtClean="0">
                <a:solidFill>
                  <a:schemeClr val="tx1"/>
                </a:solidFill>
                <a:latin typeface="+mn-lt"/>
                <a:ea typeface="+mn-ea"/>
              </a:rPr>
              <a:t>Subject A: People who live thriftily</a:t>
            </a:r>
            <a:endParaRPr lang="en-US" altLang="zh-CN" sz="2600" b="0" i="1"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Go shopping when things are on sale;</a:t>
            </a:r>
            <a:endParaRPr lang="en-US" altLang="zh-CN" sz="2600" b="0"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Try every means to conserve electricity;</a:t>
            </a:r>
            <a:endParaRPr lang="en-US" altLang="zh-CN" sz="2600" b="0"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Seldom eat at restaurants.</a:t>
            </a:r>
            <a:endParaRPr lang="en-US" altLang="zh-CN" sz="2600" b="0" dirty="0" smtClean="0">
              <a:solidFill>
                <a:schemeClr val="tx1"/>
              </a:solidFill>
              <a:latin typeface="+mn-lt"/>
              <a:ea typeface="+mn-ea"/>
            </a:endParaRPr>
          </a:p>
          <a:p>
            <a:pPr>
              <a:lnSpc>
                <a:spcPct val="110000"/>
              </a:lnSpc>
            </a:pPr>
            <a:r>
              <a:rPr lang="en-US" altLang="zh-CN" sz="2600" b="0" i="1" dirty="0" smtClean="0">
                <a:solidFill>
                  <a:schemeClr val="tx1"/>
                </a:solidFill>
                <a:latin typeface="+mn-lt"/>
                <a:ea typeface="+mn-ea"/>
              </a:rPr>
              <a:t>Subject B: People who live lavishly</a:t>
            </a:r>
            <a:endParaRPr lang="en-US" altLang="zh-CN" sz="2600" b="0" i="1"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Go shopping any time they want;</a:t>
            </a:r>
            <a:endParaRPr lang="en-US" altLang="zh-CN" sz="2600" b="0"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Never conserve electricity;</a:t>
            </a:r>
            <a:endParaRPr lang="en-US" altLang="zh-CN" sz="2600" b="0" dirty="0" smtClean="0">
              <a:solidFill>
                <a:schemeClr val="tx1"/>
              </a:solidFill>
              <a:latin typeface="+mn-lt"/>
              <a:ea typeface="+mn-ea"/>
            </a:endParaRPr>
          </a:p>
          <a:p>
            <a:pPr>
              <a:lnSpc>
                <a:spcPct val="110000"/>
              </a:lnSpc>
            </a:pPr>
            <a:r>
              <a:rPr lang="en-US" altLang="zh-CN" sz="2600" b="0" dirty="0" smtClean="0">
                <a:solidFill>
                  <a:schemeClr val="tx1"/>
                </a:solidFill>
                <a:latin typeface="+mn-lt"/>
                <a:ea typeface="+mn-ea"/>
              </a:rPr>
              <a:t>• Often eat at fancy restaurants.</a:t>
            </a:r>
            <a:endParaRPr lang="zh-CN" altLang="en-US" sz="2600" b="0" dirty="0" smtClean="0">
              <a:solidFill>
                <a:schemeClr val="tx1"/>
              </a:solidFill>
              <a:latin typeface="+mn-lt"/>
              <a:ea typeface="+mn-ea"/>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
        <p:nvSpPr>
          <p:cNvPr id="6" name="右箭头 5">
            <a:hlinkClick r:id="" action="ppaction://hlinkshowjump?jump=nextslide"/>
          </p:cNvPr>
          <p:cNvSpPr/>
          <p:nvPr/>
        </p:nvSpPr>
        <p:spPr>
          <a:xfrm>
            <a:off x="5557882" y="6143644"/>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7698" t="13989"/>
          <a:stretch>
            <a:fillRect/>
          </a:stretch>
        </p:blipFill>
        <p:spPr bwMode="auto">
          <a:xfrm>
            <a:off x="857224" y="1685877"/>
            <a:ext cx="7712641" cy="4743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3"/>
          <p:cNvSpPr txBox="1">
            <a:spLocks noChangeArrowheads="1"/>
          </p:cNvSpPr>
          <p:nvPr/>
        </p:nvSpPr>
        <p:spPr bwMode="auto">
          <a:xfrm>
            <a:off x="1643042" y="2821810"/>
            <a:ext cx="6072230" cy="196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0000"/>
                </a:solidFill>
                <a:latin typeface="Arial" panose="020B0604020202020204" pitchFamily="34" charset="0"/>
                <a:ea typeface="楷体_GB2312" pitchFamily="49" charset="-122"/>
              </a:defRPr>
            </a:lvl1pPr>
            <a:lvl2pPr marL="742950" indent="-285750" eaLnBrk="0" hangingPunct="0">
              <a:defRPr sz="2800" b="1">
                <a:solidFill>
                  <a:srgbClr val="000000"/>
                </a:solidFill>
                <a:latin typeface="Arial" panose="020B0604020202020204" pitchFamily="34" charset="0"/>
                <a:ea typeface="楷体_GB2312" pitchFamily="49" charset="-122"/>
              </a:defRPr>
            </a:lvl2pPr>
            <a:lvl3pPr marL="1143000" indent="-228600" eaLnBrk="0" hangingPunct="0">
              <a:defRPr sz="2800" b="1">
                <a:solidFill>
                  <a:srgbClr val="000000"/>
                </a:solidFill>
                <a:latin typeface="Arial" panose="020B0604020202020204" pitchFamily="34" charset="0"/>
                <a:ea typeface="楷体_GB2312" pitchFamily="49" charset="-122"/>
              </a:defRPr>
            </a:lvl3pPr>
            <a:lvl4pPr marL="1600200" indent="-228600" eaLnBrk="0" hangingPunct="0">
              <a:defRPr sz="2800" b="1">
                <a:solidFill>
                  <a:srgbClr val="000000"/>
                </a:solidFill>
                <a:latin typeface="Arial" panose="020B0604020202020204" pitchFamily="34" charset="0"/>
                <a:ea typeface="楷体_GB2312" pitchFamily="49" charset="-122"/>
              </a:defRPr>
            </a:lvl4pPr>
            <a:lvl5pPr marL="2057400" indent="-228600" eaLnBrk="0" hangingPunct="0">
              <a:defRPr sz="2800" b="1">
                <a:solidFill>
                  <a:srgbClr val="0000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楷体_GB2312" pitchFamily="49" charset="-122"/>
              </a:defRPr>
            </a:lvl9pPr>
          </a:lstStyle>
          <a:p>
            <a:pPr>
              <a:lnSpc>
                <a:spcPct val="150000"/>
              </a:lnSpc>
            </a:pPr>
            <a:r>
              <a:rPr lang="en-US" altLang="zh-CN" dirty="0" smtClean="0">
                <a:solidFill>
                  <a:schemeClr val="tx1"/>
                </a:solidFill>
                <a:latin typeface="+mn-lt"/>
                <a:ea typeface="+mn-ea"/>
              </a:rPr>
              <a:t>Conclusion:</a:t>
            </a:r>
            <a:endParaRPr lang="en-US" altLang="zh-CN"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People always have their own lifestyles;</a:t>
            </a:r>
            <a:endParaRPr lang="en-US" altLang="zh-CN" b="0" dirty="0" smtClean="0">
              <a:solidFill>
                <a:schemeClr val="tx1"/>
              </a:solidFill>
              <a:latin typeface="+mn-lt"/>
              <a:ea typeface="+mn-ea"/>
            </a:endParaRPr>
          </a:p>
          <a:p>
            <a:pPr>
              <a:lnSpc>
                <a:spcPct val="150000"/>
              </a:lnSpc>
            </a:pPr>
            <a:r>
              <a:rPr lang="en-US" altLang="zh-CN" b="0" dirty="0" smtClean="0">
                <a:solidFill>
                  <a:schemeClr val="tx1"/>
                </a:solidFill>
                <a:latin typeface="+mn-lt"/>
                <a:ea typeface="+mn-ea"/>
              </a:rPr>
              <a:t>some are thriftier than others.</a:t>
            </a:r>
            <a:endParaRPr lang="zh-CN" altLang="en-US" b="0" dirty="0" smtClean="0">
              <a:solidFill>
                <a:schemeClr val="tx1"/>
              </a:solidFill>
              <a:latin typeface="+mn-lt"/>
              <a:ea typeface="+mn-ea"/>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
        <p:nvSpPr>
          <p:cNvPr id="8" name="右箭头 7">
            <a:hlinkClick r:id="" action="ppaction://hlinkshowjump?jump=nextslide"/>
          </p:cNvPr>
          <p:cNvSpPr/>
          <p:nvPr/>
        </p:nvSpPr>
        <p:spPr>
          <a:xfrm>
            <a:off x="5700758" y="6143644"/>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077" y="928670"/>
            <a:ext cx="8947517" cy="56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571472" y="1714488"/>
            <a:ext cx="6286544" cy="4078937"/>
          </a:xfrm>
          <a:prstGeom prst="rect">
            <a:avLst/>
          </a:prstGeom>
          <a:noFill/>
        </p:spPr>
        <p:txBody>
          <a:bodyPr wrap="square" rtlCol="0">
            <a:spAutoFit/>
          </a:bodyPr>
          <a:lstStyle/>
          <a:p>
            <a:pPr algn="just">
              <a:lnSpc>
                <a:spcPct val="120000"/>
              </a:lnSpc>
              <a:defRPr/>
            </a:pPr>
            <a:r>
              <a:rPr lang="en-US" altLang="zh-CN" sz="2600" b="1" dirty="0" smtClean="0">
                <a:solidFill>
                  <a:schemeClr val="accent6">
                    <a:lumMod val="75000"/>
                  </a:schemeClr>
                </a:solidFill>
                <a:latin typeface="华文楷体" pitchFamily="2" charset="-122"/>
                <a:ea typeface="华文楷体" pitchFamily="2" charset="-122"/>
                <a:cs typeface="Arial" panose="020B0604020202020204" pitchFamily="34" charset="0"/>
              </a:rPr>
              <a:t>Sample</a:t>
            </a:r>
            <a:r>
              <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rPr>
              <a:t>: </a:t>
            </a:r>
            <a:endParaRPr lang="en-US" altLang="en-US" sz="2600" b="1" dirty="0" smtClean="0">
              <a:solidFill>
                <a:schemeClr val="accent6">
                  <a:lumMod val="75000"/>
                </a:schemeClr>
              </a:solidFill>
              <a:latin typeface="华文楷体" pitchFamily="2" charset="-122"/>
              <a:ea typeface="华文楷体" pitchFamily="2" charset="-122"/>
              <a:cs typeface="Arial" panose="020B0604020202020204" pitchFamily="34" charset="0"/>
            </a:endParaRPr>
          </a:p>
          <a:p>
            <a:pPr algn="just">
              <a:lnSpc>
                <a:spcPct val="120000"/>
              </a:lnSpc>
              <a:defRPr/>
            </a:pPr>
            <a:r>
              <a:rPr lang="en-US" altLang="zh-CN" sz="2400" dirty="0" smtClean="0">
                <a:latin typeface="Helvetica" pitchFamily="34" charset="0"/>
                <a:ea typeface="Cambria Math" panose="02040503050406030204" pitchFamily="18" charset="0"/>
                <a:cs typeface="Arial" panose="020B0604020202020204" pitchFamily="34" charset="0"/>
              </a:rPr>
              <a:t>     While it is good to enjoy spending money, some people may prefer saving money for the future. They are grouped as thrifty people, while people who don’t care about saving money can be called non-thrifty people. It’s always interesting to compare these two groups of people who live in entirely different lifestyles.</a:t>
            </a:r>
            <a:endParaRPr lang="en-US" altLang="zh-CN" sz="2400" b="1" dirty="0">
              <a:solidFill>
                <a:srgbClr val="FF6600"/>
              </a:solidFill>
              <a:latin typeface="Helvetica" pitchFamily="34" charset="0"/>
              <a:ea typeface="Cambria Math" panose="02040503050406030204" pitchFamily="18" charset="0"/>
              <a:cs typeface="Arial" panose="020B0604020202020204" pitchFamily="34" charset="0"/>
            </a:endParaRPr>
          </a:p>
        </p:txBody>
      </p:sp>
      <p:sp>
        <p:nvSpPr>
          <p:cNvPr id="8" name="右箭头 7">
            <a:hlinkClick r:id="" action="ppaction://hlinkshowjump?jump=nextslide"/>
          </p:cNvPr>
          <p:cNvSpPr/>
          <p:nvPr/>
        </p:nvSpPr>
        <p:spPr>
          <a:xfrm>
            <a:off x="5143504" y="6000768"/>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7" name="Picture 2" descr="H:\2015年修改\图片18.jpg"/>
          <p:cNvPicPr>
            <a:picLocks noChangeAspect="1" noChangeArrowheads="1"/>
          </p:cNvPicPr>
          <p:nvPr/>
        </p:nvPicPr>
        <p:blipFill>
          <a:blip r:embed="rId2"/>
          <a:srcRect/>
          <a:stretch>
            <a:fillRect/>
          </a:stretch>
        </p:blipFill>
        <p:spPr bwMode="auto">
          <a:xfrm>
            <a:off x="0" y="0"/>
            <a:ext cx="7302500" cy="1163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28663</Words>
  <Application>WPS 演示</Application>
  <PresentationFormat>全屏显示(4:3)</PresentationFormat>
  <Paragraphs>1349</Paragraphs>
  <Slides>118</Slides>
  <Notes>63</Notes>
  <HiddenSlides>0</HiddenSlides>
  <MMClips>1</MMClips>
  <ScaleCrop>false</ScaleCrop>
  <HeadingPairs>
    <vt:vector size="6" baseType="variant">
      <vt:variant>
        <vt:lpstr>已用的字体</vt:lpstr>
      </vt:variant>
      <vt:variant>
        <vt:i4>40</vt:i4>
      </vt:variant>
      <vt:variant>
        <vt:lpstr>主题</vt:lpstr>
      </vt:variant>
      <vt:variant>
        <vt:i4>3</vt:i4>
      </vt:variant>
      <vt:variant>
        <vt:lpstr>幻灯片标题</vt:lpstr>
      </vt:variant>
      <vt:variant>
        <vt:i4>118</vt:i4>
      </vt:variant>
    </vt:vector>
  </HeadingPairs>
  <TitlesOfParts>
    <vt:vector size="161" baseType="lpstr">
      <vt:lpstr>Arial</vt:lpstr>
      <vt:lpstr>宋体</vt:lpstr>
      <vt:lpstr>Wingdings</vt:lpstr>
      <vt:lpstr>Bodoni MT Condensed</vt:lpstr>
      <vt:lpstr>HY견명조</vt:lpstr>
      <vt:lpstr>Times New Roman</vt:lpstr>
      <vt:lpstr>方正大黑简体</vt:lpstr>
      <vt:lpstr>Georgia</vt:lpstr>
      <vt:lpstr>Gulim</vt:lpstr>
      <vt:lpstr>华文彩云</vt:lpstr>
      <vt:lpstr>Helvetica</vt:lpstr>
      <vt:lpstr>楷体_GB2312</vt:lpstr>
      <vt:lpstr>Arial Unicode MS</vt:lpstr>
      <vt:lpstr>Helvetica Neue</vt:lpstr>
      <vt:lpstr>Cooper Black</vt:lpstr>
      <vt:lpstr>Comic Sans MS</vt:lpstr>
      <vt:lpstr>Cooper Black</vt:lpstr>
      <vt:lpstr>Arial Unicode MS</vt:lpstr>
      <vt:lpstr>Cambria Math</vt:lpstr>
      <vt:lpstr>Segoe Print</vt:lpstr>
      <vt:lpstr>Calibri</vt:lpstr>
      <vt:lpstr>黑体</vt:lpstr>
      <vt:lpstr>微软雅黑</vt:lpstr>
      <vt:lpstr>Arial Unicode MS</vt:lpstr>
      <vt:lpstr>Arial Black</vt:lpstr>
      <vt:lpstr>Wingdings 2</vt:lpstr>
      <vt:lpstr>方正舒体</vt:lpstr>
      <vt:lpstr>Tempus Sans ITC</vt:lpstr>
      <vt:lpstr>华文楷体</vt:lpstr>
      <vt:lpstr>Helvetica</vt:lpstr>
      <vt:lpstr>华文行楷</vt:lpstr>
      <vt:lpstr>华文楷体</vt:lpstr>
      <vt:lpstr>PMingLiU</vt:lpstr>
      <vt:lpstr>华文新魏</vt:lpstr>
      <vt:lpstr>楷体</vt:lpstr>
      <vt:lpstr>华文新魏</vt:lpstr>
      <vt:lpstr>楷体_GB2312</vt:lpstr>
      <vt:lpstr>Helvetica Neue Black Condensed</vt:lpstr>
      <vt:lpstr>新宋体</vt:lpstr>
      <vt:lpstr>Wingdings</vt:lpstr>
      <vt:lpstr>Office 主题</vt:lpstr>
      <vt:lpstr>1_Office 主题</vt:lpstr>
      <vt:lpstr>2_Office 主题</vt:lpstr>
      <vt:lpstr>PowerPoint 演示文稿</vt:lpstr>
      <vt:lpstr>PowerPoint 演示文稿</vt:lpstr>
      <vt:lpstr>Section 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Main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张萌轩</dc:creator>
  <cp:lastModifiedBy>‭titanium</cp:lastModifiedBy>
  <cp:revision>721</cp:revision>
  <dcterms:created xsi:type="dcterms:W3CDTF">2018-04-26T02:17:00Z</dcterms:created>
  <dcterms:modified xsi:type="dcterms:W3CDTF">2018-05-06T07:46:14Z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