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heme/themeOverride1.xml" ContentType="application/vnd.openxmlformats-officedocument.themeOverr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3" r:id="rId2"/>
  </p:sldMasterIdLst>
  <p:notesMasterIdLst>
    <p:notesMasterId r:id="rId116"/>
  </p:notesMasterIdLst>
  <p:sldIdLst>
    <p:sldId id="448" r:id="rId3"/>
    <p:sldId id="529" r:id="rId4"/>
    <p:sldId id="447" r:id="rId5"/>
    <p:sldId id="449" r:id="rId6"/>
    <p:sldId id="450" r:id="rId7"/>
    <p:sldId id="451" r:id="rId8"/>
    <p:sldId id="452" r:id="rId9"/>
    <p:sldId id="628" r:id="rId10"/>
    <p:sldId id="453" r:id="rId11"/>
    <p:sldId id="578" r:id="rId12"/>
    <p:sldId id="454" r:id="rId13"/>
    <p:sldId id="579" r:id="rId14"/>
    <p:sldId id="625" r:id="rId15"/>
    <p:sldId id="615" r:id="rId16"/>
    <p:sldId id="616" r:id="rId17"/>
    <p:sldId id="617" r:id="rId18"/>
    <p:sldId id="618" r:id="rId19"/>
    <p:sldId id="563" r:id="rId20"/>
    <p:sldId id="460" r:id="rId21"/>
    <p:sldId id="461" r:id="rId22"/>
    <p:sldId id="466" r:id="rId23"/>
    <p:sldId id="580" r:id="rId24"/>
    <p:sldId id="468" r:id="rId25"/>
    <p:sldId id="469" r:id="rId26"/>
    <p:sldId id="581" r:id="rId27"/>
    <p:sldId id="582" r:id="rId28"/>
    <p:sldId id="583" r:id="rId29"/>
    <p:sldId id="584" r:id="rId30"/>
    <p:sldId id="585" r:id="rId31"/>
    <p:sldId id="587" r:id="rId32"/>
    <p:sldId id="586" r:id="rId33"/>
    <p:sldId id="588" r:id="rId34"/>
    <p:sldId id="589" r:id="rId35"/>
    <p:sldId id="595" r:id="rId36"/>
    <p:sldId id="596" r:id="rId37"/>
    <p:sldId id="597" r:id="rId38"/>
    <p:sldId id="598" r:id="rId39"/>
    <p:sldId id="605" r:id="rId40"/>
    <p:sldId id="599" r:id="rId41"/>
    <p:sldId id="604" r:id="rId42"/>
    <p:sldId id="480" r:id="rId43"/>
    <p:sldId id="482" r:id="rId44"/>
    <p:sldId id="483" r:id="rId45"/>
    <p:sldId id="484" r:id="rId46"/>
    <p:sldId id="485" r:id="rId47"/>
    <p:sldId id="533" r:id="rId48"/>
    <p:sldId id="486" r:id="rId49"/>
    <p:sldId id="487" r:id="rId50"/>
    <p:sldId id="488" r:id="rId51"/>
    <p:sldId id="606" r:id="rId52"/>
    <p:sldId id="539" r:id="rId53"/>
    <p:sldId id="540" r:id="rId54"/>
    <p:sldId id="541" r:id="rId55"/>
    <p:sldId id="495" r:id="rId56"/>
    <p:sldId id="544" r:id="rId57"/>
    <p:sldId id="545" r:id="rId58"/>
    <p:sldId id="546" r:id="rId59"/>
    <p:sldId id="547" r:id="rId60"/>
    <p:sldId id="548" r:id="rId61"/>
    <p:sldId id="549" r:id="rId62"/>
    <p:sldId id="550" r:id="rId63"/>
    <p:sldId id="551" r:id="rId64"/>
    <p:sldId id="552" r:id="rId65"/>
    <p:sldId id="553" r:id="rId66"/>
    <p:sldId id="554" r:id="rId67"/>
    <p:sldId id="555" r:id="rId68"/>
    <p:sldId id="632" r:id="rId69"/>
    <p:sldId id="633" r:id="rId70"/>
    <p:sldId id="634" r:id="rId71"/>
    <p:sldId id="635" r:id="rId72"/>
    <p:sldId id="515" r:id="rId73"/>
    <p:sldId id="516" r:id="rId74"/>
    <p:sldId id="517" r:id="rId75"/>
    <p:sldId id="518" r:id="rId76"/>
    <p:sldId id="626" r:id="rId77"/>
    <p:sldId id="627" r:id="rId78"/>
    <p:sldId id="520" r:id="rId79"/>
    <p:sldId id="521" r:id="rId80"/>
    <p:sldId id="522" r:id="rId81"/>
    <p:sldId id="611" r:id="rId82"/>
    <p:sldId id="273" r:id="rId83"/>
    <p:sldId id="278" r:id="rId84"/>
    <p:sldId id="620" r:id="rId85"/>
    <p:sldId id="622" r:id="rId86"/>
    <p:sldId id="624" r:id="rId87"/>
    <p:sldId id="411" r:id="rId88"/>
    <p:sldId id="569" r:id="rId89"/>
    <p:sldId id="570" r:id="rId90"/>
    <p:sldId id="407" r:id="rId91"/>
    <p:sldId id="571" r:id="rId92"/>
    <p:sldId id="572" r:id="rId93"/>
    <p:sldId id="573" r:id="rId94"/>
    <p:sldId id="409" r:id="rId95"/>
    <p:sldId id="574" r:id="rId96"/>
    <p:sldId id="575" r:id="rId97"/>
    <p:sldId id="415" r:id="rId98"/>
    <p:sldId id="576" r:id="rId99"/>
    <p:sldId id="419" r:id="rId100"/>
    <p:sldId id="590" r:id="rId101"/>
    <p:sldId id="558" r:id="rId102"/>
    <p:sldId id="559" r:id="rId103"/>
    <p:sldId id="593" r:id="rId104"/>
    <p:sldId id="592" r:id="rId105"/>
    <p:sldId id="594" r:id="rId106"/>
    <p:sldId id="426" r:id="rId107"/>
    <p:sldId id="435" r:id="rId108"/>
    <p:sldId id="436" r:id="rId109"/>
    <p:sldId id="437" r:id="rId110"/>
    <p:sldId id="612" r:id="rId111"/>
    <p:sldId id="440" r:id="rId112"/>
    <p:sldId id="441" r:id="rId113"/>
    <p:sldId id="442" r:id="rId114"/>
    <p:sldId id="561" r:id="rId11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336600"/>
    <a:srgbClr val="FF6600"/>
    <a:srgbClr val="2DC8FF"/>
    <a:srgbClr val="8E0000"/>
    <a:srgbClr val="71AE0E"/>
    <a:srgbClr val="B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30" autoAdjust="0"/>
    <p:restoredTop sz="94660"/>
  </p:normalViewPr>
  <p:slideViewPr>
    <p:cSldViewPr snapToObjects="1">
      <p:cViewPr varScale="1">
        <p:scale>
          <a:sx n="108" d="100"/>
          <a:sy n="108" d="100"/>
        </p:scale>
        <p:origin x="-182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734"/>
    </p:cViewPr>
  </p:sorter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presProps" Target="pres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slide" Target="slides/slide113.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BAA8AC9A-FA10-4258-BAC5-AC4952CAE5B6}" type="datetimeFigureOut">
              <a:rPr lang="zh-CN" altLang="en-US"/>
              <a:pPr>
                <a:defRPr/>
              </a:pPr>
              <a:t>2018/1/13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4BEC40F-3D6B-429B-B16A-86DC2EF43E32}" type="slidenum">
              <a:rPr lang="zh-CN" altLang="en-US"/>
              <a:pPr>
                <a:defRPr/>
              </a:pPr>
              <a:t>‹#›</a:t>
            </a:fld>
            <a:endParaRPr lang="zh-CN" altLang="en-US"/>
          </a:p>
        </p:txBody>
      </p:sp>
    </p:spTree>
    <p:extLst>
      <p:ext uri="{BB962C8B-B14F-4D97-AF65-F5344CB8AC3E}">
        <p14:creationId xmlns:p14="http://schemas.microsoft.com/office/powerpoint/2010/main" val="29503392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p:spPr>
      </p:sp>
      <p:sp>
        <p:nvSpPr>
          <p:cNvPr id="132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210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9DAEAE5-A190-405B-9B36-52B73B7CD937}" type="slidenum">
              <a:rPr lang="zh-CN" altLang="en-US" sz="1200">
                <a:latin typeface="Calibri" pitchFamily="34" charset="0"/>
              </a:rPr>
              <a:pPr algn="r"/>
              <a:t>1</a:t>
            </a:fld>
            <a:endParaRPr lang="en-US" altLang="zh-CN" sz="120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413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131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4B32D27-9BD2-4D96-BD3E-64BF6C3E199E}" type="slidenum">
              <a:rPr lang="zh-CN" altLang="en-US" sz="1200">
                <a:latin typeface="Calibri" pitchFamily="34" charset="0"/>
              </a:rPr>
              <a:pPr algn="r"/>
              <a:t>12</a:t>
            </a:fld>
            <a:endParaRPr lang="en-US" altLang="zh-CN" sz="120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23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234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AA14F18-340C-4865-AB95-8CE9842BC6C9}" type="slidenum">
              <a:rPr lang="zh-CN" altLang="en-US" sz="1200">
                <a:latin typeface="Calibri" pitchFamily="34" charset="0"/>
              </a:rPr>
              <a:pPr algn="r"/>
              <a:t>14</a:t>
            </a:fld>
            <a:endParaRPr lang="en-US" altLang="zh-CN" sz="120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336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4A02C34-5C17-46FD-88C0-B523C4EB26EB}" type="slidenum">
              <a:rPr lang="zh-CN" altLang="en-US" sz="1200">
                <a:latin typeface="Calibri" pitchFamily="34" charset="0"/>
              </a:rPr>
              <a:pPr algn="r"/>
              <a:t>15</a:t>
            </a:fld>
            <a:endParaRPr lang="en-US" altLang="zh-CN" sz="120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headEnd/>
            <a:tailEnd/>
          </a:ln>
        </p:spPr>
      </p:sp>
      <p:sp>
        <p:nvSpPr>
          <p:cNvPr id="1443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438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D3E8E29-269C-466A-ADD9-21ED61495D84}" type="slidenum">
              <a:rPr lang="zh-CN" altLang="en-US" sz="1200">
                <a:latin typeface="Calibri" pitchFamily="34" charset="0"/>
              </a:rPr>
              <a:pPr algn="r"/>
              <a:t>16</a:t>
            </a:fld>
            <a:endParaRPr lang="en-US" altLang="zh-CN" sz="120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45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541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7FFC708-FB3B-4232-B8BB-B6F2D2C26452}" type="slidenum">
              <a:rPr lang="zh-CN" altLang="en-US" sz="1200">
                <a:latin typeface="Calibri" pitchFamily="34" charset="0"/>
              </a:rPr>
              <a:pPr algn="r"/>
              <a:t>17</a:t>
            </a:fld>
            <a:endParaRPr lang="en-US" altLang="zh-CN" sz="1200">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464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75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92B13C-5E2E-44C6-BF19-F93379A1085E}" type="slidenum">
              <a:rPr lang="zh-CN" altLang="en-US" smtClean="0"/>
              <a:pPr fontAlgn="base">
                <a:spcBef>
                  <a:spcPct val="0"/>
                </a:spcBef>
                <a:spcAft>
                  <a:spcPct val="0"/>
                </a:spcAft>
                <a:defRPr/>
              </a:pPr>
              <a:t>18</a:t>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474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96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F0C582-71C8-4BE6-816E-B1BAD59B1D3F}" type="slidenum">
              <a:rPr lang="zh-CN" altLang="en-US" smtClean="0"/>
              <a:pPr fontAlgn="base">
                <a:spcBef>
                  <a:spcPct val="0"/>
                </a:spcBef>
                <a:spcAft>
                  <a:spcPct val="0"/>
                </a:spcAft>
                <a:defRPr/>
              </a:pPr>
              <a:t>19</a:t>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headEnd/>
            <a:tailEnd/>
          </a:ln>
        </p:spPr>
      </p:sp>
      <p:sp>
        <p:nvSpPr>
          <p:cNvPr id="1484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68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504F45-02CD-4BAA-B871-6F533694E5FE}" type="slidenum">
              <a:rPr lang="zh-CN" altLang="en-US" smtClean="0"/>
              <a:pPr fontAlgn="base">
                <a:spcBef>
                  <a:spcPct val="0"/>
                </a:spcBef>
                <a:spcAft>
                  <a:spcPct val="0"/>
                </a:spcAft>
                <a:defRPr/>
              </a:pPr>
              <a:t>20</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bwMode="auto">
          <a:noFill/>
          <a:ln>
            <a:solidFill>
              <a:srgbClr val="000000"/>
            </a:solidFill>
            <a:miter lim="800000"/>
            <a:headEnd/>
            <a:tailEnd/>
          </a:ln>
        </p:spPr>
      </p:sp>
      <p:sp>
        <p:nvSpPr>
          <p:cNvPr id="1495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577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457AAD-7E55-4C4B-868A-ECBE11FF5285}" type="slidenum">
              <a:rPr lang="zh-CN" altLang="en-US" smtClean="0"/>
              <a:pPr fontAlgn="base">
                <a:spcBef>
                  <a:spcPct val="0"/>
                </a:spcBef>
                <a:spcAft>
                  <a:spcPct val="0"/>
                </a:spcAft>
                <a:defRPr/>
              </a:pPr>
              <a:t>21</a:t>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headEnd/>
            <a:tailEnd/>
          </a:ln>
        </p:spPr>
      </p:sp>
      <p:sp>
        <p:nvSpPr>
          <p:cNvPr id="1505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053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7F88ADC-D37E-4D84-AA7A-35E61A867A93}" type="slidenum">
              <a:rPr lang="zh-CN" altLang="en-US" sz="1200">
                <a:latin typeface="Calibri" pitchFamily="34" charset="0"/>
              </a:rPr>
              <a:pPr algn="r"/>
              <a:t>22</a:t>
            </a:fld>
            <a:endParaRPr lang="en-US" altLang="zh-CN"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312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12A56BB-E4D1-44E7-9C34-42D1CA0B3451}" type="slidenum">
              <a:rPr lang="zh-CN" altLang="en-US" sz="1200">
                <a:latin typeface="Calibri" pitchFamily="34" charset="0"/>
              </a:rPr>
              <a:pPr algn="r"/>
              <a:t>2</a:t>
            </a:fld>
            <a:endParaRPr lang="en-US" altLang="zh-CN" sz="120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noFill/>
          <a:ln>
            <a:solidFill>
              <a:srgbClr val="000000"/>
            </a:solidFill>
            <a:miter lim="800000"/>
            <a:headEnd/>
            <a:tailEnd/>
          </a:ln>
        </p:spPr>
      </p:sp>
      <p:sp>
        <p:nvSpPr>
          <p:cNvPr id="1515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155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F504724-C8C4-4909-9DFB-E6B2FD7FB37C}" type="slidenum">
              <a:rPr lang="zh-CN" altLang="en-US" sz="1200">
                <a:latin typeface="Calibri" pitchFamily="34" charset="0"/>
              </a:rPr>
              <a:pPr algn="r"/>
              <a:t>23</a:t>
            </a:fld>
            <a:endParaRPr lang="en-US" altLang="zh-CN" sz="1200">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headEnd/>
            <a:tailEnd/>
          </a:ln>
        </p:spPr>
      </p:sp>
      <p:sp>
        <p:nvSpPr>
          <p:cNvPr id="1525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192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E53E92-90A7-4262-8E8A-80D2A90F72DF}" type="slidenum">
              <a:rPr lang="zh-CN" altLang="en-US" smtClean="0"/>
              <a:pPr fontAlgn="base">
                <a:spcBef>
                  <a:spcPct val="0"/>
                </a:spcBef>
                <a:spcAft>
                  <a:spcPct val="0"/>
                </a:spcAft>
                <a:defRPr/>
              </a:pPr>
              <a:t>24</a:t>
            </a:fld>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360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F651776-AE91-48D3-A128-9D56BB9DDA53}" type="slidenum">
              <a:rPr lang="zh-CN" altLang="en-US" sz="1200">
                <a:latin typeface="Calibri" pitchFamily="34" charset="0"/>
              </a:rPr>
              <a:pPr algn="r"/>
              <a:t>25</a:t>
            </a:fld>
            <a:endParaRPr lang="en-US" altLang="zh-CN" sz="1200">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bwMode="auto">
          <a:noFill/>
          <a:ln>
            <a:solidFill>
              <a:srgbClr val="000000"/>
            </a:solidFill>
            <a:miter lim="800000"/>
            <a:headEnd/>
            <a:tailEnd/>
          </a:ln>
        </p:spPr>
      </p:sp>
      <p:sp>
        <p:nvSpPr>
          <p:cNvPr id="1546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462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A33E417-E893-46D5-BFF6-1FE8EBC8C222}" type="slidenum">
              <a:rPr lang="zh-CN" altLang="en-US" sz="1200">
                <a:latin typeface="Calibri" pitchFamily="34" charset="0"/>
              </a:rPr>
              <a:pPr algn="r"/>
              <a:t>26</a:t>
            </a:fld>
            <a:endParaRPr lang="en-US" altLang="zh-CN" sz="1200">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p:spPr>
      </p:sp>
      <p:sp>
        <p:nvSpPr>
          <p:cNvPr id="1556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56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52C6618-EA6A-4D64-B6BD-3236602E057D}" type="slidenum">
              <a:rPr lang="zh-CN" altLang="en-US" sz="1200">
                <a:latin typeface="Calibri" pitchFamily="34" charset="0"/>
              </a:rPr>
              <a:pPr algn="r"/>
              <a:t>27</a:t>
            </a:fld>
            <a:endParaRPr lang="en-US" altLang="zh-CN" sz="1200">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bwMode="auto">
          <a:noFill/>
          <a:ln>
            <a:solidFill>
              <a:srgbClr val="000000"/>
            </a:solidFill>
            <a:miter lim="800000"/>
            <a:headEnd/>
            <a:tailEnd/>
          </a:ln>
        </p:spPr>
      </p:sp>
      <p:sp>
        <p:nvSpPr>
          <p:cNvPr id="1566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667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1180122-D0D5-4FB8-84FC-1B437939E0B1}" type="slidenum">
              <a:rPr lang="zh-CN" altLang="en-US" sz="1200">
                <a:latin typeface="Calibri" pitchFamily="34" charset="0"/>
              </a:rPr>
              <a:pPr algn="r"/>
              <a:t>28</a:t>
            </a:fld>
            <a:endParaRPr lang="en-US" altLang="zh-CN" sz="1200">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bwMode="auto">
          <a:noFill/>
          <a:ln>
            <a:solidFill>
              <a:srgbClr val="000000"/>
            </a:solidFill>
            <a:miter lim="800000"/>
            <a:headEnd/>
            <a:tailEnd/>
          </a:ln>
        </p:spPr>
      </p:sp>
      <p:sp>
        <p:nvSpPr>
          <p:cNvPr id="1576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770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6912A15-F9AE-4E43-9D01-B77960C65A05}" type="slidenum">
              <a:rPr lang="zh-CN" altLang="en-US" sz="1200">
                <a:latin typeface="Calibri" pitchFamily="34" charset="0"/>
              </a:rPr>
              <a:pPr algn="r"/>
              <a:t>29</a:t>
            </a:fld>
            <a:endParaRPr lang="en-US" altLang="zh-CN" sz="1200">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bwMode="auto">
          <a:noFill/>
          <a:ln>
            <a:solidFill>
              <a:srgbClr val="000000"/>
            </a:solidFill>
            <a:miter lim="800000"/>
            <a:headEnd/>
            <a:tailEnd/>
          </a:ln>
        </p:spPr>
      </p:sp>
      <p:sp>
        <p:nvSpPr>
          <p:cNvPr id="1587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872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6E7C732-FEFF-4D37-B353-ACD2901A4231}" type="slidenum">
              <a:rPr lang="zh-CN" altLang="en-US" sz="1200">
                <a:latin typeface="Calibri" pitchFamily="34" charset="0"/>
              </a:rPr>
              <a:pPr algn="r"/>
              <a:t>30</a:t>
            </a:fld>
            <a:endParaRPr lang="en-US" altLang="zh-CN" sz="1200">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headEnd/>
            <a:tailEnd/>
          </a:ln>
        </p:spPr>
      </p:sp>
      <p:sp>
        <p:nvSpPr>
          <p:cNvPr id="1597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974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1C79F45-0FD2-48D2-952B-657FA8C38D96}" type="slidenum">
              <a:rPr lang="zh-CN" altLang="en-US" sz="1200">
                <a:latin typeface="Calibri" pitchFamily="34" charset="0"/>
              </a:rPr>
              <a:pPr algn="r"/>
              <a:t>31</a:t>
            </a:fld>
            <a:endParaRPr lang="en-US" altLang="zh-CN" sz="1200">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bwMode="auto">
          <a:noFill/>
          <a:ln>
            <a:solidFill>
              <a:srgbClr val="000000"/>
            </a:solidFill>
            <a:miter lim="800000"/>
            <a:headEnd/>
            <a:tailEnd/>
          </a:ln>
        </p:spPr>
      </p:sp>
      <p:sp>
        <p:nvSpPr>
          <p:cNvPr id="1607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077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EF1027E-422A-4DEB-861C-8601331A3301}" type="slidenum">
              <a:rPr lang="zh-CN" altLang="en-US" sz="1200">
                <a:latin typeface="Calibri" pitchFamily="34" charset="0"/>
              </a:rPr>
              <a:pPr algn="r"/>
              <a:t>32</a:t>
            </a:fld>
            <a:endParaRPr lang="en-US" altLang="zh-CN" sz="12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headEnd/>
            <a:tailEnd/>
          </a:ln>
        </p:spPr>
      </p:sp>
      <p:sp>
        <p:nvSpPr>
          <p:cNvPr id="1341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505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057D29-32D1-4F17-B686-3987116B65E8}" type="slidenum">
              <a:rPr lang="zh-CN" altLang="en-US" smtClean="0"/>
              <a:pPr fontAlgn="base">
                <a:spcBef>
                  <a:spcPct val="0"/>
                </a:spcBef>
                <a:spcAft>
                  <a:spcPct val="0"/>
                </a:spcAft>
                <a:defRPr/>
              </a:pPr>
              <a:t>4</a:t>
            </a:fld>
            <a:endParaRPr lang="en-US"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bwMode="auto">
          <a:noFill/>
          <a:ln>
            <a:solidFill>
              <a:srgbClr val="000000"/>
            </a:solidFill>
            <a:miter lim="800000"/>
            <a:headEnd/>
            <a:tailEnd/>
          </a:ln>
        </p:spPr>
      </p:sp>
      <p:sp>
        <p:nvSpPr>
          <p:cNvPr id="1617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179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FAE9686-1108-46F5-B1B9-73BC8DDF4B07}" type="slidenum">
              <a:rPr lang="zh-CN" altLang="en-US" sz="1200">
                <a:latin typeface="Calibri" pitchFamily="34" charset="0"/>
              </a:rPr>
              <a:pPr algn="r"/>
              <a:t>33</a:t>
            </a:fld>
            <a:endParaRPr lang="en-US" altLang="zh-CN" sz="1200">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bwMode="auto">
          <a:noFill/>
          <a:ln>
            <a:solidFill>
              <a:srgbClr val="000000"/>
            </a:solidFill>
            <a:miter lim="800000"/>
            <a:headEnd/>
            <a:tailEnd/>
          </a:ln>
        </p:spPr>
      </p:sp>
      <p:sp>
        <p:nvSpPr>
          <p:cNvPr id="1628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282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7DA03A1-D26F-47CF-93C9-BD20FCC98952}" type="slidenum">
              <a:rPr lang="zh-CN" altLang="en-US" sz="1200">
                <a:latin typeface="Calibri" pitchFamily="34" charset="0"/>
              </a:rPr>
              <a:pPr algn="r"/>
              <a:t>34</a:t>
            </a:fld>
            <a:endParaRPr lang="en-US" altLang="zh-CN" sz="1200">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bwMode="auto">
          <a:noFill/>
          <a:ln>
            <a:solidFill>
              <a:srgbClr val="000000"/>
            </a:solidFill>
            <a:miter lim="800000"/>
            <a:headEnd/>
            <a:tailEnd/>
          </a:ln>
        </p:spPr>
      </p:sp>
      <p:sp>
        <p:nvSpPr>
          <p:cNvPr id="1638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384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4DBBCF1-B9A4-416E-9C99-678F284971DE}" type="slidenum">
              <a:rPr lang="zh-CN" altLang="en-US" sz="1200">
                <a:latin typeface="Calibri" pitchFamily="34" charset="0"/>
              </a:rPr>
              <a:pPr algn="r"/>
              <a:t>35</a:t>
            </a:fld>
            <a:endParaRPr lang="en-US" altLang="zh-CN" sz="1200">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bwMode="auto">
          <a:noFill/>
          <a:ln>
            <a:solidFill>
              <a:srgbClr val="000000"/>
            </a:solidFill>
            <a:miter lim="800000"/>
            <a:headEnd/>
            <a:tailEnd/>
          </a:ln>
        </p:spPr>
      </p:sp>
      <p:sp>
        <p:nvSpPr>
          <p:cNvPr id="1648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486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D253EB5-F62B-4564-A417-B44BCD4A27D6}" type="slidenum">
              <a:rPr lang="zh-CN" altLang="en-US" sz="1200">
                <a:latin typeface="Calibri" pitchFamily="34" charset="0"/>
              </a:rPr>
              <a:pPr algn="r"/>
              <a:t>36</a:t>
            </a:fld>
            <a:endParaRPr lang="en-US" altLang="zh-CN" sz="1200">
              <a:latin typeface="Calibri"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bwMode="auto">
          <a:noFill/>
          <a:ln>
            <a:solidFill>
              <a:srgbClr val="000000"/>
            </a:solidFill>
            <a:miter lim="800000"/>
            <a:headEnd/>
            <a:tailEnd/>
          </a:ln>
        </p:spPr>
      </p:sp>
      <p:sp>
        <p:nvSpPr>
          <p:cNvPr id="1658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589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3E5796A-C3CE-4D38-9D8C-81FAC9C87101}" type="slidenum">
              <a:rPr lang="zh-CN" altLang="en-US" sz="1200">
                <a:latin typeface="Calibri" pitchFamily="34" charset="0"/>
              </a:rPr>
              <a:pPr algn="r"/>
              <a:t>37</a:t>
            </a:fld>
            <a:endParaRPr lang="en-US" altLang="zh-CN" sz="1200">
              <a:latin typeface="Calibri"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bwMode="auto">
          <a:noFill/>
          <a:ln>
            <a:solidFill>
              <a:srgbClr val="000000"/>
            </a:solidFill>
            <a:miter lim="800000"/>
            <a:headEnd/>
            <a:tailEnd/>
          </a:ln>
        </p:spPr>
      </p:sp>
      <p:sp>
        <p:nvSpPr>
          <p:cNvPr id="166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64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443353-C016-4190-B612-9C2703882CE5}" type="slidenum">
              <a:rPr lang="zh-CN" altLang="en-US" smtClean="0"/>
              <a:pPr fontAlgn="base">
                <a:spcBef>
                  <a:spcPct val="0"/>
                </a:spcBef>
                <a:spcAft>
                  <a:spcPct val="0"/>
                </a:spcAft>
                <a:defRPr/>
              </a:pPr>
              <a:t>42</a:t>
            </a:fld>
            <a:endParaRPr lang="en-US"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bwMode="auto">
          <a:noFill/>
          <a:ln>
            <a:solidFill>
              <a:srgbClr val="000000"/>
            </a:solidFill>
            <a:miter lim="800000"/>
            <a:headEnd/>
            <a:tailEnd/>
          </a:ln>
        </p:spPr>
      </p:sp>
      <p:sp>
        <p:nvSpPr>
          <p:cNvPr id="1679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85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E6E4EB-6EAD-4FE0-BE9B-DDA55AD43AF7}" type="slidenum">
              <a:rPr lang="zh-CN" altLang="en-US" smtClean="0"/>
              <a:pPr fontAlgn="base">
                <a:spcBef>
                  <a:spcPct val="0"/>
                </a:spcBef>
                <a:spcAft>
                  <a:spcPct val="0"/>
                </a:spcAft>
                <a:defRPr/>
              </a:pPr>
              <a:t>43</a:t>
            </a:fld>
            <a:endParaRPr lang="en-US"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bwMode="auto">
          <a:noFill/>
          <a:ln>
            <a:solidFill>
              <a:srgbClr val="000000"/>
            </a:solidFill>
            <a:miter lim="800000"/>
            <a:headEnd/>
            <a:tailEnd/>
          </a:ln>
        </p:spPr>
      </p:sp>
      <p:sp>
        <p:nvSpPr>
          <p:cNvPr id="1689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059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F7DD56-2AFC-483C-9E0B-5D8E08C0DDD1}" type="slidenum">
              <a:rPr lang="zh-CN" altLang="en-US" smtClean="0"/>
              <a:pPr fontAlgn="base">
                <a:spcBef>
                  <a:spcPct val="0"/>
                </a:spcBef>
                <a:spcAft>
                  <a:spcPct val="0"/>
                </a:spcAft>
                <a:defRPr/>
              </a:pPr>
              <a:t>44</a:t>
            </a:fld>
            <a:endParaRPr lang="en-US"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bwMode="auto">
          <a:noFill/>
          <a:ln>
            <a:solidFill>
              <a:srgbClr val="000000"/>
            </a:solidFill>
            <a:miter lim="800000"/>
            <a:headEnd/>
            <a:tailEnd/>
          </a:ln>
        </p:spPr>
      </p:sp>
      <p:sp>
        <p:nvSpPr>
          <p:cNvPr id="1699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4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B4CB49-8F3E-4F1E-AF3F-A8B230B68B3A}" type="slidenum">
              <a:rPr lang="zh-CN" altLang="en-US" smtClean="0"/>
              <a:pPr fontAlgn="base">
                <a:spcBef>
                  <a:spcPct val="0"/>
                </a:spcBef>
                <a:spcAft>
                  <a:spcPct val="0"/>
                </a:spcAft>
                <a:defRPr/>
              </a:pPr>
              <a:t>45</a:t>
            </a:fld>
            <a:endParaRPr lang="en-US"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10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469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6E0E23-88E5-413B-8435-2439068AEFCE}" type="slidenum">
              <a:rPr lang="zh-CN" altLang="en-US" smtClean="0"/>
              <a:pPr fontAlgn="base">
                <a:spcBef>
                  <a:spcPct val="0"/>
                </a:spcBef>
                <a:spcAft>
                  <a:spcPct val="0"/>
                </a:spcAft>
                <a:defRPr/>
              </a:pPr>
              <a:t>46</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headEnd/>
            <a:tailEnd/>
          </a:ln>
        </p:spPr>
      </p:sp>
      <p:sp>
        <p:nvSpPr>
          <p:cNvPr id="1351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813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BDC4F7-1A28-49F1-883D-FFAB9EC16D79}" type="slidenum">
              <a:rPr lang="zh-CN" altLang="en-US" smtClean="0"/>
              <a:pPr fontAlgn="base">
                <a:spcBef>
                  <a:spcPct val="0"/>
                </a:spcBef>
                <a:spcAft>
                  <a:spcPct val="0"/>
                </a:spcAft>
                <a:defRPr/>
              </a:pPr>
              <a:t>6</a:t>
            </a:fld>
            <a:endParaRPr lang="en-US"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bwMode="auto">
          <a:noFill/>
          <a:ln>
            <a:solidFill>
              <a:srgbClr val="000000"/>
            </a:solidFill>
            <a:miter lim="800000"/>
            <a:headEnd/>
            <a:tailEnd/>
          </a:ln>
        </p:spPr>
      </p:sp>
      <p:sp>
        <p:nvSpPr>
          <p:cNvPr id="1720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673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4A6E4F-D8C1-4B2C-9B74-2FBCDF09E7DE}" type="slidenum">
              <a:rPr lang="zh-CN" altLang="en-US" smtClean="0"/>
              <a:pPr fontAlgn="base">
                <a:spcBef>
                  <a:spcPct val="0"/>
                </a:spcBef>
                <a:spcAft>
                  <a:spcPct val="0"/>
                </a:spcAft>
                <a:defRPr/>
              </a:pPr>
              <a:t>47</a:t>
            </a:fld>
            <a:endParaRPr lang="en-US"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bwMode="auto">
          <a:noFill/>
          <a:ln>
            <a:solidFill>
              <a:srgbClr val="000000"/>
            </a:solidFill>
            <a:miter lim="800000"/>
            <a:headEnd/>
            <a:tailEnd/>
          </a:ln>
        </p:spPr>
      </p:sp>
      <p:sp>
        <p:nvSpPr>
          <p:cNvPr id="1730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306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D45401C-CC9F-4335-8772-243BFEB3DF20}" type="slidenum">
              <a:rPr lang="zh-CN" altLang="en-US" sz="1200">
                <a:latin typeface="Calibri" pitchFamily="34" charset="0"/>
              </a:rPr>
              <a:pPr algn="r"/>
              <a:t>54</a:t>
            </a:fld>
            <a:endParaRPr lang="en-US" altLang="zh-CN" sz="1200">
              <a:latin typeface="Calibri"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bwMode="auto">
          <a:noFill/>
          <a:ln>
            <a:solidFill>
              <a:srgbClr val="000000"/>
            </a:solidFill>
            <a:miter lim="800000"/>
            <a:headEnd/>
            <a:tailEnd/>
          </a:ln>
        </p:spPr>
      </p:sp>
      <p:sp>
        <p:nvSpPr>
          <p:cNvPr id="1740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08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1F9F6D0-77EF-4F16-8AB7-68A14851600F}" type="slidenum">
              <a:rPr lang="zh-CN" altLang="en-US" sz="1200">
                <a:latin typeface="Calibri" pitchFamily="34" charset="0"/>
              </a:rPr>
              <a:pPr algn="r"/>
              <a:t>55</a:t>
            </a:fld>
            <a:endParaRPr lang="en-US" altLang="zh-CN" sz="1200">
              <a:latin typeface="Calibri"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bwMode="auto">
          <a:noFill/>
          <a:ln>
            <a:solidFill>
              <a:srgbClr val="000000"/>
            </a:solidFill>
            <a:miter lim="800000"/>
            <a:headEnd/>
            <a:tailEnd/>
          </a:ln>
        </p:spPr>
      </p:sp>
      <p:sp>
        <p:nvSpPr>
          <p:cNvPr id="1751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510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0ACA7A0-FA7B-4049-9EF3-DFF6D09F5AB3}" type="slidenum">
              <a:rPr lang="zh-CN" altLang="en-US" sz="1200">
                <a:latin typeface="Calibri" pitchFamily="34" charset="0"/>
              </a:rPr>
              <a:pPr algn="r"/>
              <a:t>56</a:t>
            </a:fld>
            <a:endParaRPr lang="en-US" altLang="zh-CN" sz="1200">
              <a:latin typeface="Calibri"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bwMode="auto">
          <a:noFill/>
          <a:ln>
            <a:solidFill>
              <a:srgbClr val="000000"/>
            </a:solidFill>
            <a:miter lim="800000"/>
            <a:headEnd/>
            <a:tailEnd/>
          </a:ln>
        </p:spPr>
      </p:sp>
      <p:sp>
        <p:nvSpPr>
          <p:cNvPr id="1761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613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A8CBCE9-56F4-445A-81B8-1A3675EF7307}" type="slidenum">
              <a:rPr lang="zh-CN" altLang="en-US" sz="1200">
                <a:latin typeface="Calibri" pitchFamily="34" charset="0"/>
              </a:rPr>
              <a:pPr algn="r"/>
              <a:t>58</a:t>
            </a:fld>
            <a:endParaRPr lang="en-US" altLang="zh-CN" sz="1200">
              <a:latin typeface="Calibri"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bwMode="auto">
          <a:noFill/>
          <a:ln>
            <a:solidFill>
              <a:srgbClr val="000000"/>
            </a:solidFill>
            <a:miter lim="800000"/>
            <a:headEnd/>
            <a:tailEnd/>
          </a:ln>
        </p:spPr>
      </p:sp>
      <p:sp>
        <p:nvSpPr>
          <p:cNvPr id="1771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715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8C21668-7187-4B78-AF0D-FFC24BCD7E99}" type="slidenum">
              <a:rPr lang="zh-CN" altLang="en-US" sz="1200">
                <a:latin typeface="Calibri" pitchFamily="34" charset="0"/>
              </a:rPr>
              <a:pPr algn="r"/>
              <a:t>59</a:t>
            </a:fld>
            <a:endParaRPr lang="en-US" altLang="zh-CN" sz="1200">
              <a:latin typeface="Calibri"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bwMode="auto">
          <a:noFill/>
          <a:ln>
            <a:solidFill>
              <a:srgbClr val="000000"/>
            </a:solidFill>
            <a:miter lim="800000"/>
            <a:headEnd/>
            <a:tailEnd/>
          </a:ln>
        </p:spPr>
      </p:sp>
      <p:sp>
        <p:nvSpPr>
          <p:cNvPr id="1781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81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59FE259-4A48-4355-8F47-4145DD7B8105}" type="slidenum">
              <a:rPr lang="zh-CN" altLang="en-US" sz="1200">
                <a:latin typeface="Calibri" pitchFamily="34" charset="0"/>
              </a:rPr>
              <a:pPr algn="r"/>
              <a:t>61</a:t>
            </a:fld>
            <a:endParaRPr lang="en-US" altLang="zh-CN" sz="1200">
              <a:latin typeface="Calibri"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bwMode="auto">
          <a:noFill/>
          <a:ln>
            <a:solidFill>
              <a:srgbClr val="000000"/>
            </a:solidFill>
            <a:miter lim="800000"/>
            <a:headEnd/>
            <a:tailEnd/>
          </a:ln>
        </p:spPr>
      </p:sp>
      <p:sp>
        <p:nvSpPr>
          <p:cNvPr id="1792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920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A309BBF-6758-405C-B9FD-0F5BEB9D14BD}" type="slidenum">
              <a:rPr lang="zh-CN" altLang="en-US" sz="1200">
                <a:latin typeface="Calibri" pitchFamily="34" charset="0"/>
              </a:rPr>
              <a:pPr algn="r"/>
              <a:t>62</a:t>
            </a:fld>
            <a:endParaRPr lang="en-US" altLang="zh-CN" sz="1200">
              <a:latin typeface="Calibri"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bwMode="auto">
          <a:noFill/>
          <a:ln>
            <a:solidFill>
              <a:srgbClr val="000000"/>
            </a:solidFill>
            <a:miter lim="800000"/>
            <a:headEnd/>
            <a:tailEnd/>
          </a:ln>
        </p:spPr>
      </p:sp>
      <p:sp>
        <p:nvSpPr>
          <p:cNvPr id="1802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022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5314027-07B8-4544-B014-94F30BF0D89A}" type="slidenum">
              <a:rPr lang="zh-CN" altLang="en-US" sz="1200">
                <a:latin typeface="Calibri" pitchFamily="34" charset="0"/>
              </a:rPr>
              <a:pPr algn="r"/>
              <a:t>64</a:t>
            </a:fld>
            <a:endParaRPr lang="en-US" altLang="zh-CN" sz="1200">
              <a:latin typeface="Calibri"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bwMode="auto">
          <a:noFill/>
          <a:ln>
            <a:solidFill>
              <a:srgbClr val="000000"/>
            </a:solidFill>
            <a:miter lim="800000"/>
            <a:headEnd/>
            <a:tailEnd/>
          </a:ln>
        </p:spPr>
      </p:sp>
      <p:sp>
        <p:nvSpPr>
          <p:cNvPr id="1812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12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82E3111-0253-4E07-84AF-81E5BA78117F}" type="slidenum">
              <a:rPr lang="zh-CN" altLang="en-US" sz="1200">
                <a:latin typeface="Calibri" pitchFamily="34" charset="0"/>
              </a:rPr>
              <a:pPr algn="r"/>
              <a:t>65</a:t>
            </a:fld>
            <a:endParaRPr lang="en-US" altLang="zh-CN"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headEnd/>
            <a:tailEnd/>
          </a:ln>
        </p:spPr>
      </p:sp>
      <p:sp>
        <p:nvSpPr>
          <p:cNvPr id="1361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7097DA-2D71-4405-872E-32013DAAEBD2}" type="slidenum">
              <a:rPr lang="zh-CN" altLang="en-US" smtClean="0"/>
              <a:pPr fontAlgn="base">
                <a:spcBef>
                  <a:spcPct val="0"/>
                </a:spcBef>
                <a:spcAft>
                  <a:spcPct val="0"/>
                </a:spcAft>
                <a:defRPr/>
              </a:pPr>
              <a:t>7</a:t>
            </a:fld>
            <a:endParaRPr lang="en-US"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bwMode="auto">
          <a:noFill/>
          <a:ln>
            <a:solidFill>
              <a:srgbClr val="000000"/>
            </a:solidFill>
            <a:miter lim="800000"/>
            <a:headEnd/>
            <a:tailEnd/>
          </a:ln>
        </p:spPr>
      </p:sp>
      <p:sp>
        <p:nvSpPr>
          <p:cNvPr id="1822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84416129-E7CE-4011-AD8C-5B5C58B0E39C}" type="slidenum">
              <a:rPr lang="zh-CN" altLang="en-US" smtClean="0">
                <a:solidFill>
                  <a:prstClr val="black"/>
                </a:solidFill>
              </a:rPr>
              <a:pPr>
                <a:defRPr/>
              </a:pPr>
              <a:t>67</a:t>
            </a:fld>
            <a:endParaRPr lang="zh-CN" alt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bwMode="auto">
          <a:noFill/>
          <a:ln>
            <a:solidFill>
              <a:srgbClr val="000000"/>
            </a:solidFill>
            <a:miter lim="800000"/>
            <a:headEnd/>
            <a:tailEnd/>
          </a:ln>
        </p:spPr>
      </p:sp>
      <p:sp>
        <p:nvSpPr>
          <p:cNvPr id="1832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E732F55E-F1C8-4793-BD08-DEB0EBFB84F0}" type="slidenum">
              <a:rPr lang="zh-CN" altLang="en-US">
                <a:solidFill>
                  <a:prstClr val="black"/>
                </a:solidFill>
              </a:rPr>
              <a:pPr>
                <a:defRPr/>
              </a:pPr>
              <a:t>68</a:t>
            </a:fld>
            <a:endParaRPr lang="zh-CN" altLang="en-US">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AA58EF5C-2D13-4882-A7EF-9E6328BC6EFC}" type="slidenum">
              <a:rPr lang="zh-CN" altLang="en-US">
                <a:solidFill>
                  <a:prstClr val="black"/>
                </a:solidFill>
              </a:rPr>
              <a:pPr>
                <a:defRPr/>
              </a:pPr>
              <a:t>69</a:t>
            </a:fld>
            <a:endParaRPr lang="zh-CN" alt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bwMode="auto">
          <a:noFill/>
          <a:ln>
            <a:solidFill>
              <a:srgbClr val="000000"/>
            </a:solidFill>
            <a:miter lim="800000"/>
            <a:headEnd/>
            <a:tailEnd/>
          </a:ln>
        </p:spPr>
      </p:sp>
      <p:sp>
        <p:nvSpPr>
          <p:cNvPr id="1853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536D94D8-1DFA-4B4B-BBD5-B80ED3E85132}" type="slidenum">
              <a:rPr lang="zh-CN" altLang="en-US">
                <a:solidFill>
                  <a:prstClr val="black"/>
                </a:solidFill>
              </a:rPr>
              <a:pPr>
                <a:defRPr/>
              </a:pPr>
              <a:t>70</a:t>
            </a:fld>
            <a:endParaRPr lang="zh-CN" altLang="en-US">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bwMode="auto">
          <a:noFill/>
          <a:ln>
            <a:solidFill>
              <a:srgbClr val="000000"/>
            </a:solidFill>
            <a:miter lim="800000"/>
            <a:headEnd/>
            <a:tailEnd/>
          </a:ln>
        </p:spPr>
      </p:sp>
      <p:sp>
        <p:nvSpPr>
          <p:cNvPr id="1863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637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0758231-092B-4C26-8768-31B1EE036261}" type="slidenum">
              <a:rPr lang="zh-CN" altLang="en-US" sz="1200">
                <a:solidFill>
                  <a:srgbClr val="000000"/>
                </a:solidFill>
                <a:latin typeface="Calibri" pitchFamily="34" charset="0"/>
              </a:rPr>
              <a:pPr algn="r"/>
              <a:t>75</a:t>
            </a:fld>
            <a:endParaRPr lang="en-US" altLang="zh-CN" sz="1200">
              <a:solidFill>
                <a:srgbClr val="000000"/>
              </a:solidFill>
              <a:latin typeface="Calibri"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bwMode="auto">
          <a:noFill/>
          <a:ln>
            <a:solidFill>
              <a:srgbClr val="000000"/>
            </a:solidFill>
            <a:miter lim="800000"/>
            <a:headEnd/>
            <a:tailEnd/>
          </a:ln>
        </p:spPr>
      </p:sp>
      <p:sp>
        <p:nvSpPr>
          <p:cNvPr id="187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739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B06A30A-3864-45DA-9629-B4D01D25277E}" type="slidenum">
              <a:rPr lang="zh-CN" altLang="en-US" sz="1200">
                <a:solidFill>
                  <a:srgbClr val="000000"/>
                </a:solidFill>
                <a:latin typeface="Calibri" pitchFamily="34" charset="0"/>
              </a:rPr>
              <a:pPr algn="r"/>
              <a:t>76</a:t>
            </a:fld>
            <a:endParaRPr lang="en-US" altLang="zh-CN" sz="1200">
              <a:solidFill>
                <a:srgbClr val="000000"/>
              </a:solidFill>
              <a:latin typeface="Calibri"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bwMode="auto">
          <a:noFill/>
          <a:ln>
            <a:solidFill>
              <a:srgbClr val="000000"/>
            </a:solidFill>
            <a:miter lim="800000"/>
            <a:headEnd/>
            <a:tailEnd/>
          </a:ln>
        </p:spPr>
      </p:sp>
      <p:sp>
        <p:nvSpPr>
          <p:cNvPr id="1884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486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6E4E17-C7C1-4406-98D5-6EC17BB80AC4}" type="slidenum">
              <a:rPr lang="zh-CN" altLang="en-US" smtClean="0"/>
              <a:pPr fontAlgn="base">
                <a:spcBef>
                  <a:spcPct val="0"/>
                </a:spcBef>
                <a:spcAft>
                  <a:spcPct val="0"/>
                </a:spcAft>
                <a:defRPr/>
              </a:pPr>
              <a:t>77</a:t>
            </a:fld>
            <a:endParaRPr lang="en-US" alt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bwMode="auto">
          <a:noFill/>
          <a:ln>
            <a:solidFill>
              <a:srgbClr val="000000"/>
            </a:solidFill>
            <a:miter lim="800000"/>
            <a:headEnd/>
            <a:tailEnd/>
          </a:ln>
        </p:spPr>
      </p:sp>
      <p:sp>
        <p:nvSpPr>
          <p:cNvPr id="1894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691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0C15C8-551E-4229-B388-F486FA823F88}" type="slidenum">
              <a:rPr lang="zh-CN" altLang="en-US" smtClean="0"/>
              <a:pPr fontAlgn="base">
                <a:spcBef>
                  <a:spcPct val="0"/>
                </a:spcBef>
                <a:spcAft>
                  <a:spcPct val="0"/>
                </a:spcAft>
                <a:defRPr/>
              </a:pPr>
              <a:t>78</a:t>
            </a:fld>
            <a:endParaRPr lang="en-US" alt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bwMode="auto">
          <a:noFill/>
          <a:ln>
            <a:solidFill>
              <a:srgbClr val="000000"/>
            </a:solidFill>
            <a:miter lim="800000"/>
            <a:headEnd/>
            <a:tailEnd/>
          </a:ln>
        </p:spPr>
      </p:sp>
      <p:sp>
        <p:nvSpPr>
          <p:cNvPr id="1904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896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281B27-BB0B-440A-912A-49AAE3A40914}" type="slidenum">
              <a:rPr lang="zh-CN" altLang="en-US" smtClean="0"/>
              <a:pPr fontAlgn="base">
                <a:spcBef>
                  <a:spcPct val="0"/>
                </a:spcBef>
                <a:spcAft>
                  <a:spcPct val="0"/>
                </a:spcAft>
                <a:defRPr/>
              </a:pPr>
              <a:t>79</a:t>
            </a:fld>
            <a:endParaRPr lang="en-US"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bwMode="auto">
          <a:noFill/>
          <a:ln>
            <a:solidFill>
              <a:srgbClr val="000000"/>
            </a:solidFill>
            <a:miter lim="800000"/>
            <a:headEnd/>
            <a:tailEnd/>
          </a:ln>
        </p:spPr>
      </p:sp>
      <p:sp>
        <p:nvSpPr>
          <p:cNvPr id="1914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149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64DCE5F-F2C5-4ECD-92E8-01D9BB26178A}" type="slidenum">
              <a:rPr lang="zh-CN" altLang="en-US" sz="1200">
                <a:latin typeface="Calibri" pitchFamily="34" charset="0"/>
              </a:rPr>
              <a:pPr algn="r"/>
              <a:t>80</a:t>
            </a:fld>
            <a:endParaRPr lang="en-US" altLang="zh-CN"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headEnd/>
            <a:tailEnd/>
          </a:ln>
        </p:spPr>
      </p:sp>
      <p:sp>
        <p:nvSpPr>
          <p:cNvPr id="1372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6699AA-5E99-420B-BF05-D9C6DFE3A42D}" type="slidenum">
              <a:rPr lang="zh-CN" altLang="en-US" smtClean="0"/>
              <a:pPr fontAlgn="base">
                <a:spcBef>
                  <a:spcPct val="0"/>
                </a:spcBef>
                <a:spcAft>
                  <a:spcPct val="0"/>
                </a:spcAft>
                <a:defRPr/>
              </a:pPr>
              <a:t>8</a:t>
            </a:fld>
            <a:endParaRPr lang="en-US"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bwMode="auto">
          <a:noFill/>
          <a:ln>
            <a:solidFill>
              <a:srgbClr val="000000"/>
            </a:solidFill>
            <a:miter lim="800000"/>
            <a:headEnd/>
            <a:tailEnd/>
          </a:ln>
        </p:spPr>
      </p:sp>
      <p:sp>
        <p:nvSpPr>
          <p:cNvPr id="1925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305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2FD117-BB78-4162-8FAC-ACC844E78EFB}" type="slidenum">
              <a:rPr lang="zh-CN" altLang="en-US" smtClean="0"/>
              <a:pPr fontAlgn="base">
                <a:spcBef>
                  <a:spcPct val="0"/>
                </a:spcBef>
                <a:spcAft>
                  <a:spcPct val="0"/>
                </a:spcAft>
                <a:defRPr/>
              </a:pPr>
              <a:t>81</a:t>
            </a:fld>
            <a:endParaRPr lang="en-US" alt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bwMode="auto">
          <a:noFill/>
          <a:ln>
            <a:solidFill>
              <a:srgbClr val="000000"/>
            </a:solidFill>
            <a:miter lim="800000"/>
            <a:headEnd/>
            <a:tailEnd/>
          </a:ln>
        </p:spPr>
      </p:sp>
      <p:sp>
        <p:nvSpPr>
          <p:cNvPr id="1935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510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26F201-D96D-4C69-9FC2-CD753B652331}" type="slidenum">
              <a:rPr lang="zh-CN" altLang="en-US" smtClean="0"/>
              <a:pPr fontAlgn="base">
                <a:spcBef>
                  <a:spcPct val="0"/>
                </a:spcBef>
                <a:spcAft>
                  <a:spcPct val="0"/>
                </a:spcAft>
                <a:defRPr/>
              </a:pPr>
              <a:t>82</a:t>
            </a:fld>
            <a:endParaRPr lang="en-US"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456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FB29721-A22D-4A37-9AB5-C289C6AE1030}" type="slidenum">
              <a:rPr lang="zh-CN" altLang="en-US" sz="1200">
                <a:latin typeface="Calibri" pitchFamily="34" charset="0"/>
              </a:rPr>
              <a:pPr algn="r"/>
              <a:t>83</a:t>
            </a:fld>
            <a:endParaRPr lang="en-US" altLang="zh-CN" sz="1200">
              <a:latin typeface="Calibri"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bwMode="auto">
          <a:noFill/>
          <a:ln>
            <a:solidFill>
              <a:srgbClr val="000000"/>
            </a:solidFill>
            <a:miter lim="800000"/>
            <a:headEnd/>
            <a:tailEnd/>
          </a:ln>
        </p:spPr>
      </p:sp>
      <p:sp>
        <p:nvSpPr>
          <p:cNvPr id="195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558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1EBD019-C853-4879-A480-A77F9DD19E30}" type="slidenum">
              <a:rPr lang="zh-CN" altLang="en-US" sz="1200">
                <a:latin typeface="Calibri" pitchFamily="34" charset="0"/>
              </a:rPr>
              <a:pPr algn="r"/>
              <a:t>84</a:t>
            </a:fld>
            <a:endParaRPr lang="en-US" altLang="zh-CN" sz="1200">
              <a:latin typeface="Calibri"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bwMode="auto">
          <a:noFill/>
          <a:ln>
            <a:solidFill>
              <a:srgbClr val="000000"/>
            </a:solidFill>
            <a:miter lim="800000"/>
            <a:headEnd/>
            <a:tailEnd/>
          </a:ln>
        </p:spPr>
      </p:sp>
      <p:sp>
        <p:nvSpPr>
          <p:cNvPr id="1966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661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61F11A7-1DCA-4AA0-A5E5-E7B25EDB1016}" type="slidenum">
              <a:rPr lang="zh-CN" altLang="en-US" sz="1200">
                <a:latin typeface="Calibri" pitchFamily="34" charset="0"/>
              </a:rPr>
              <a:pPr algn="r"/>
              <a:t>85</a:t>
            </a:fld>
            <a:endParaRPr lang="en-US" altLang="zh-CN" sz="1200">
              <a:latin typeface="Calibri"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bwMode="auto">
          <a:noFill/>
          <a:ln>
            <a:solidFill>
              <a:srgbClr val="000000"/>
            </a:solidFill>
            <a:miter lim="800000"/>
            <a:headEnd/>
            <a:tailEnd/>
          </a:ln>
        </p:spPr>
      </p:sp>
      <p:sp>
        <p:nvSpPr>
          <p:cNvPr id="1976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227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5EB9E3-7DDA-4E16-9FBA-A998D34E3AAE}" type="slidenum">
              <a:rPr lang="zh-CN" altLang="en-US" smtClean="0"/>
              <a:pPr fontAlgn="base">
                <a:spcBef>
                  <a:spcPct val="0"/>
                </a:spcBef>
                <a:spcAft>
                  <a:spcPct val="0"/>
                </a:spcAft>
                <a:defRPr/>
              </a:pPr>
              <a:t>86</a:t>
            </a:fld>
            <a:endParaRPr lang="en-US" altLang="zh-CN"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86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432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E58105-A190-4872-887D-620B1FE55A4B}" type="slidenum">
              <a:rPr lang="zh-CN" altLang="en-US" smtClean="0"/>
              <a:pPr fontAlgn="base">
                <a:spcBef>
                  <a:spcPct val="0"/>
                </a:spcBef>
                <a:spcAft>
                  <a:spcPct val="0"/>
                </a:spcAft>
                <a:defRPr/>
              </a:pPr>
              <a:t>87</a:t>
            </a:fld>
            <a:endParaRPr lang="en-US" altLang="zh-CN"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bwMode="auto">
          <a:noFill/>
          <a:ln>
            <a:solidFill>
              <a:srgbClr val="000000"/>
            </a:solidFill>
            <a:miter lim="800000"/>
            <a:headEnd/>
            <a:tailEnd/>
          </a:ln>
        </p:spPr>
      </p:sp>
      <p:sp>
        <p:nvSpPr>
          <p:cNvPr id="1996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FEC47A1-EEF6-4709-9285-D87F246FAD6D}" type="slidenum">
              <a:rPr lang="zh-CN" altLang="en-US" smtClean="0"/>
              <a:pPr fontAlgn="base">
                <a:spcBef>
                  <a:spcPct val="0"/>
                </a:spcBef>
                <a:spcAft>
                  <a:spcPct val="0"/>
                </a:spcAft>
                <a:defRPr/>
              </a:pPr>
              <a:t>88</a:t>
            </a:fld>
            <a:endParaRPr lang="en-US" altLang="zh-CN"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bwMode="auto">
          <a:noFill/>
          <a:ln>
            <a:solidFill>
              <a:srgbClr val="000000"/>
            </a:solidFill>
            <a:miter lim="800000"/>
            <a:headEnd/>
            <a:tailEnd/>
          </a:ln>
        </p:spPr>
      </p:sp>
      <p:sp>
        <p:nvSpPr>
          <p:cNvPr id="2007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841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897E62-6B13-496F-B836-A73579F9C961}" type="slidenum">
              <a:rPr lang="zh-CN" altLang="en-US" smtClean="0"/>
              <a:pPr fontAlgn="base">
                <a:spcBef>
                  <a:spcPct val="0"/>
                </a:spcBef>
                <a:spcAft>
                  <a:spcPct val="0"/>
                </a:spcAft>
                <a:defRPr/>
              </a:pPr>
              <a:t>89</a:t>
            </a:fld>
            <a:endParaRPr lang="en-US" altLang="zh-CN"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TextEdit="1"/>
          </p:cNvSpPr>
          <p:nvPr>
            <p:ph type="sldImg"/>
          </p:nvPr>
        </p:nvSpPr>
        <p:spPr bwMode="auto">
          <a:noFill/>
          <a:ln>
            <a:solidFill>
              <a:srgbClr val="000000"/>
            </a:solidFill>
            <a:miter lim="800000"/>
            <a:headEnd/>
            <a:tailEnd/>
          </a:ln>
        </p:spPr>
      </p:sp>
      <p:sp>
        <p:nvSpPr>
          <p:cNvPr id="2017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944873-72C1-4484-9A37-19F2FF68BCD5}" type="slidenum">
              <a:rPr lang="zh-CN" altLang="en-US" smtClean="0"/>
              <a:pPr fontAlgn="base">
                <a:spcBef>
                  <a:spcPct val="0"/>
                </a:spcBef>
                <a:spcAft>
                  <a:spcPct val="0"/>
                </a:spcAft>
                <a:defRPr/>
              </a:pPr>
              <a:t>90</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382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32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AD4248-843A-4320-8A0F-D487BC0AF29F}" type="slidenum">
              <a:rPr lang="zh-CN" altLang="en-US" smtClean="0"/>
              <a:pPr fontAlgn="base">
                <a:spcBef>
                  <a:spcPct val="0"/>
                </a:spcBef>
                <a:spcAft>
                  <a:spcPct val="0"/>
                </a:spcAft>
                <a:defRPr/>
              </a:pPr>
              <a:t>9</a:t>
            </a:fld>
            <a:endParaRPr lang="en-US" altLang="zh-CN"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bwMode="auto">
          <a:noFill/>
          <a:ln>
            <a:solidFill>
              <a:srgbClr val="000000"/>
            </a:solidFill>
            <a:miter lim="800000"/>
            <a:headEnd/>
            <a:tailEnd/>
          </a:ln>
        </p:spPr>
      </p:sp>
      <p:sp>
        <p:nvSpPr>
          <p:cNvPr id="2027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251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C187D4-68D4-4EA0-9ACA-3369B375B1C2}" type="slidenum">
              <a:rPr lang="zh-CN" altLang="en-US" smtClean="0"/>
              <a:pPr fontAlgn="base">
                <a:spcBef>
                  <a:spcPct val="0"/>
                </a:spcBef>
                <a:spcAft>
                  <a:spcPct val="0"/>
                </a:spcAft>
                <a:defRPr/>
              </a:pPr>
              <a:t>91</a:t>
            </a:fld>
            <a:endParaRPr lang="en-US"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p:spPr>
      </p:sp>
      <p:sp>
        <p:nvSpPr>
          <p:cNvPr id="2037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94139D-AA97-4CE7-B180-F4629C076327}" type="slidenum">
              <a:rPr lang="zh-CN" altLang="en-US" smtClean="0"/>
              <a:pPr fontAlgn="base">
                <a:spcBef>
                  <a:spcPct val="0"/>
                </a:spcBef>
                <a:spcAft>
                  <a:spcPct val="0"/>
                </a:spcAft>
                <a:defRPr/>
              </a:pPr>
              <a:t>92</a:t>
            </a:fld>
            <a:endParaRPr lang="en-US"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661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02B77E-5FFE-4490-A229-EA2B0C34A7F0}" type="slidenum">
              <a:rPr lang="zh-CN" altLang="en-US" smtClean="0"/>
              <a:pPr fontAlgn="base">
                <a:spcBef>
                  <a:spcPct val="0"/>
                </a:spcBef>
                <a:spcAft>
                  <a:spcPct val="0"/>
                </a:spcAft>
                <a:defRPr/>
              </a:pPr>
              <a:t>93</a:t>
            </a:fld>
            <a:endParaRPr lang="en-US" altLang="zh-CN"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bwMode="auto">
          <a:noFill/>
          <a:ln>
            <a:solidFill>
              <a:srgbClr val="000000"/>
            </a:solidFill>
            <a:miter lim="800000"/>
            <a:headEnd/>
            <a:tailEnd/>
          </a:ln>
        </p:spPr>
      </p:sp>
      <p:sp>
        <p:nvSpPr>
          <p:cNvPr id="2058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865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68A358-2796-45AF-97B8-0E3A5EEE405B}" type="slidenum">
              <a:rPr lang="zh-CN" altLang="en-US" smtClean="0"/>
              <a:pPr fontAlgn="base">
                <a:spcBef>
                  <a:spcPct val="0"/>
                </a:spcBef>
                <a:spcAft>
                  <a:spcPct val="0"/>
                </a:spcAft>
                <a:defRPr/>
              </a:pPr>
              <a:t>94</a:t>
            </a:fld>
            <a:endParaRPr lang="en-US" altLang="zh-CN"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bwMode="auto">
          <a:noFill/>
          <a:ln>
            <a:solidFill>
              <a:srgbClr val="000000"/>
            </a:solidFill>
            <a:miter lim="800000"/>
            <a:headEnd/>
            <a:tailEnd/>
          </a:ln>
        </p:spPr>
      </p:sp>
      <p:sp>
        <p:nvSpPr>
          <p:cNvPr id="2068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070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5F706D-42C8-489D-B858-91BAE0BAF9C4}" type="slidenum">
              <a:rPr lang="zh-CN" altLang="en-US" smtClean="0"/>
              <a:pPr fontAlgn="base">
                <a:spcBef>
                  <a:spcPct val="0"/>
                </a:spcBef>
                <a:spcAft>
                  <a:spcPct val="0"/>
                </a:spcAft>
                <a:defRPr/>
              </a:pPr>
              <a:t>95</a:t>
            </a:fld>
            <a:endParaRPr lang="en-US"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TextEdit="1"/>
          </p:cNvSpPr>
          <p:nvPr>
            <p:ph type="sldImg"/>
          </p:nvPr>
        </p:nvSpPr>
        <p:spPr bwMode="auto">
          <a:noFill/>
          <a:ln>
            <a:solidFill>
              <a:srgbClr val="000000"/>
            </a:solidFill>
            <a:miter lim="800000"/>
            <a:headEnd/>
            <a:tailEnd/>
          </a:ln>
        </p:spPr>
      </p:sp>
      <p:sp>
        <p:nvSpPr>
          <p:cNvPr id="2078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B68AFB0-5635-48B2-8214-030A67998045}" type="slidenum">
              <a:rPr lang="zh-CN" altLang="en-US" smtClean="0"/>
              <a:pPr fontAlgn="base">
                <a:spcBef>
                  <a:spcPct val="0"/>
                </a:spcBef>
                <a:spcAft>
                  <a:spcPct val="0"/>
                </a:spcAft>
                <a:defRPr/>
              </a:pPr>
              <a:t>96</a:t>
            </a:fld>
            <a:endParaRPr lang="en-US" altLang="zh-CN"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p:cNvSpPr>
            <a:spLocks noGrp="1" noRot="1" noChangeAspect="1" noTextEdit="1"/>
          </p:cNvSpPr>
          <p:nvPr>
            <p:ph type="sldImg"/>
          </p:nvPr>
        </p:nvSpPr>
        <p:spPr bwMode="auto">
          <a:noFill/>
          <a:ln>
            <a:solidFill>
              <a:srgbClr val="000000"/>
            </a:solidFill>
            <a:miter lim="800000"/>
            <a:headEnd/>
            <a:tailEnd/>
          </a:ln>
        </p:spPr>
      </p:sp>
      <p:sp>
        <p:nvSpPr>
          <p:cNvPr id="2088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480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3738838-03D2-427A-B6A1-1433DE255B27}" type="slidenum">
              <a:rPr lang="zh-CN" altLang="en-US" smtClean="0"/>
              <a:pPr fontAlgn="base">
                <a:spcBef>
                  <a:spcPct val="0"/>
                </a:spcBef>
                <a:spcAft>
                  <a:spcPct val="0"/>
                </a:spcAft>
                <a:defRPr/>
              </a:pPr>
              <a:t>97</a:t>
            </a:fld>
            <a:endParaRPr lang="en-US" altLang="zh-CN"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bwMode="auto">
          <a:noFill/>
          <a:ln>
            <a:solidFill>
              <a:srgbClr val="000000"/>
            </a:solidFill>
            <a:miter lim="800000"/>
            <a:headEnd/>
            <a:tailEnd/>
          </a:ln>
        </p:spPr>
      </p:sp>
      <p:sp>
        <p:nvSpPr>
          <p:cNvPr id="2099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68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B443BD-ACF0-49CE-82D2-51DC3E722391}" type="slidenum">
              <a:rPr lang="zh-CN" altLang="en-US" smtClean="0"/>
              <a:pPr fontAlgn="base">
                <a:spcBef>
                  <a:spcPct val="0"/>
                </a:spcBef>
                <a:spcAft>
                  <a:spcPct val="0"/>
                </a:spcAft>
                <a:defRPr/>
              </a:pPr>
              <a:t>98</a:t>
            </a:fld>
            <a:endParaRPr lang="en-US" altLang="zh-CN"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bwMode="auto">
          <a:noFill/>
          <a:ln>
            <a:solidFill>
              <a:srgbClr val="000000"/>
            </a:solidFill>
            <a:miter lim="800000"/>
            <a:headEnd/>
            <a:tailEnd/>
          </a:ln>
        </p:spPr>
      </p:sp>
      <p:sp>
        <p:nvSpPr>
          <p:cNvPr id="2109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094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7468A8E-16CF-4C44-9714-8E1849FED857}" type="slidenum">
              <a:rPr lang="zh-CN" altLang="en-US" sz="1200">
                <a:latin typeface="Calibri" pitchFamily="34" charset="0"/>
              </a:rPr>
              <a:pPr algn="r"/>
              <a:t>99</a:t>
            </a:fld>
            <a:endParaRPr lang="en-US" altLang="zh-CN" sz="1200">
              <a:latin typeface="Calibri"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p:cNvSpPr>
            <a:spLocks noGrp="1" noRot="1" noChangeAspect="1" noTextEdit="1"/>
          </p:cNvSpPr>
          <p:nvPr>
            <p:ph type="sldImg"/>
          </p:nvPr>
        </p:nvSpPr>
        <p:spPr bwMode="auto">
          <a:noFill/>
          <a:ln>
            <a:solidFill>
              <a:srgbClr val="000000"/>
            </a:solidFill>
            <a:miter lim="800000"/>
            <a:headEnd/>
            <a:tailEnd/>
          </a:ln>
        </p:spPr>
      </p:sp>
      <p:sp>
        <p:nvSpPr>
          <p:cNvPr id="211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09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C5BBE4-1B23-4B23-8567-02DC0339CE4F}" type="slidenum">
              <a:rPr lang="zh-CN" altLang="en-US" smtClean="0"/>
              <a:pPr fontAlgn="base">
                <a:spcBef>
                  <a:spcPct val="0"/>
                </a:spcBef>
                <a:spcAft>
                  <a:spcPct val="0"/>
                </a:spcAft>
                <a:defRPr/>
              </a:pPr>
              <a:t>100</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392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926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70E42E5-4BBA-4084-B32B-BA658FC4FBEB}" type="slidenum">
              <a:rPr lang="zh-CN" altLang="en-US" sz="1200">
                <a:latin typeface="Calibri" pitchFamily="34" charset="0"/>
              </a:rPr>
              <a:pPr algn="r"/>
              <a:t>10</a:t>
            </a:fld>
            <a:endParaRPr lang="en-US" altLang="zh-CN" sz="1200">
              <a:latin typeface="Calibri"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bwMode="auto">
          <a:noFill/>
          <a:ln>
            <a:solidFill>
              <a:srgbClr val="000000"/>
            </a:solidFill>
            <a:miter lim="800000"/>
            <a:headEnd/>
            <a:tailEnd/>
          </a:ln>
        </p:spPr>
      </p:sp>
      <p:sp>
        <p:nvSpPr>
          <p:cNvPr id="212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BCBE5F-34D7-41E2-8A92-F2314DB675ED}" type="slidenum">
              <a:rPr lang="zh-CN" altLang="en-US" smtClean="0"/>
              <a:pPr fontAlgn="base">
                <a:spcBef>
                  <a:spcPct val="0"/>
                </a:spcBef>
                <a:spcAft>
                  <a:spcPct val="0"/>
                </a:spcAft>
                <a:defRPr/>
              </a:pPr>
              <a:t>101</a:t>
            </a:fld>
            <a:endParaRPr lang="en-US" altLang="zh-CN"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bwMode="auto">
          <a:noFill/>
          <a:ln>
            <a:solidFill>
              <a:srgbClr val="000000"/>
            </a:solidFill>
            <a:miter lim="800000"/>
            <a:headEnd/>
            <a:tailEnd/>
          </a:ln>
        </p:spPr>
      </p:sp>
      <p:sp>
        <p:nvSpPr>
          <p:cNvPr id="2140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402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4F32514-43BF-438C-ADEF-3565DEF207C6}" type="slidenum">
              <a:rPr lang="zh-CN" altLang="en-US" sz="1200">
                <a:latin typeface="Calibri" pitchFamily="34" charset="0"/>
              </a:rPr>
              <a:pPr algn="r"/>
              <a:t>102</a:t>
            </a:fld>
            <a:endParaRPr lang="en-US" altLang="zh-CN" sz="1200">
              <a:latin typeface="Calibri"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5B9EB0-2879-4C70-9668-6C59B3DA1EF0}" type="slidenum">
              <a:rPr lang="zh-CN" altLang="en-US" sz="1200">
                <a:latin typeface="Calibri" pitchFamily="34" charset="0"/>
              </a:rPr>
              <a:pPr algn="r"/>
              <a:t>103</a:t>
            </a:fld>
            <a:endParaRPr lang="en-US" altLang="zh-CN" sz="1200">
              <a:latin typeface="Calibri"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幻灯片图像占位符 1"/>
          <p:cNvSpPr>
            <a:spLocks noGrp="1" noRot="1" noChangeAspect="1" noTextEdit="1"/>
          </p:cNvSpPr>
          <p:nvPr>
            <p:ph type="sldImg"/>
          </p:nvPr>
        </p:nvSpPr>
        <p:spPr bwMode="auto">
          <a:noFill/>
          <a:ln>
            <a:solidFill>
              <a:srgbClr val="000000"/>
            </a:solidFill>
            <a:miter lim="800000"/>
            <a:headEnd/>
            <a:tailEnd/>
          </a:ln>
        </p:spPr>
      </p:sp>
      <p:sp>
        <p:nvSpPr>
          <p:cNvPr id="2160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606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B66DC49-5DD3-414E-AF22-1C721162DD64}" type="slidenum">
              <a:rPr lang="zh-CN" altLang="en-US" sz="1200">
                <a:latin typeface="Calibri" pitchFamily="34" charset="0"/>
              </a:rPr>
              <a:pPr algn="r"/>
              <a:t>104</a:t>
            </a:fld>
            <a:endParaRPr lang="en-US" altLang="zh-CN" sz="1200">
              <a:latin typeface="Calibri"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bwMode="auto">
          <a:noFill/>
          <a:ln>
            <a:solidFill>
              <a:srgbClr val="000000"/>
            </a:solidFill>
            <a:miter lim="800000"/>
            <a:headEnd/>
            <a:tailEnd/>
          </a:ln>
        </p:spPr>
      </p:sp>
      <p:sp>
        <p:nvSpPr>
          <p:cNvPr id="2170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7F1AF7-76E1-4ECE-A263-04EE4F6D1B76}" type="slidenum">
              <a:rPr lang="zh-CN" altLang="en-US" smtClean="0"/>
              <a:pPr fontAlgn="base">
                <a:spcBef>
                  <a:spcPct val="0"/>
                </a:spcBef>
                <a:spcAft>
                  <a:spcPct val="0"/>
                </a:spcAft>
                <a:defRPr/>
              </a:pPr>
              <a:t>105</a:t>
            </a:fld>
            <a:endParaRPr lang="en-US" altLang="zh-CN"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p:cNvSpPr>
            <a:spLocks noGrp="1" noRot="1" noChangeAspect="1" noTextEdit="1"/>
          </p:cNvSpPr>
          <p:nvPr>
            <p:ph type="sldImg"/>
          </p:nvPr>
        </p:nvSpPr>
        <p:spPr bwMode="auto">
          <a:noFill/>
          <a:ln>
            <a:solidFill>
              <a:srgbClr val="000000"/>
            </a:solidFill>
            <a:miter lim="800000"/>
            <a:headEnd/>
            <a:tailEnd/>
          </a:ln>
        </p:spPr>
      </p:sp>
      <p:sp>
        <p:nvSpPr>
          <p:cNvPr id="2181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913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75D217-114F-4703-973F-BEA4A270A301}" type="slidenum">
              <a:rPr lang="zh-CN" altLang="en-US" smtClean="0"/>
              <a:pPr fontAlgn="base">
                <a:spcBef>
                  <a:spcPct val="0"/>
                </a:spcBef>
                <a:spcAft>
                  <a:spcPct val="0"/>
                </a:spcAft>
                <a:defRPr/>
              </a:pPr>
              <a:t>106</a:t>
            </a:fld>
            <a:endParaRPr lang="en-US" altLang="zh-CN"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bwMode="auto">
          <a:noFill/>
          <a:ln>
            <a:solidFill>
              <a:srgbClr val="000000"/>
            </a:solidFill>
            <a:miter lim="800000"/>
            <a:headEnd/>
            <a:tailEnd/>
          </a:ln>
        </p:spPr>
      </p:sp>
      <p:sp>
        <p:nvSpPr>
          <p:cNvPr id="2191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211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DCCB1ED-77D4-4314-9C85-6BD86EAD51F6}" type="slidenum">
              <a:rPr lang="zh-CN" altLang="en-US" smtClean="0"/>
              <a:pPr fontAlgn="base">
                <a:spcBef>
                  <a:spcPct val="0"/>
                </a:spcBef>
                <a:spcAft>
                  <a:spcPct val="0"/>
                </a:spcAft>
                <a:defRPr/>
              </a:pPr>
              <a:t>107</a:t>
            </a:fld>
            <a:endParaRPr lang="en-US" alt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p:cNvSpPr>
            <a:spLocks noGrp="1" noRot="1" noChangeAspect="1" noTextEdit="1"/>
          </p:cNvSpPr>
          <p:nvPr>
            <p:ph type="sldImg"/>
          </p:nvPr>
        </p:nvSpPr>
        <p:spPr bwMode="auto">
          <a:noFill/>
          <a:ln>
            <a:solidFill>
              <a:srgbClr val="000000"/>
            </a:solidFill>
            <a:miter lim="800000"/>
            <a:headEnd/>
            <a:tailEnd/>
          </a:ln>
        </p:spPr>
      </p:sp>
      <p:sp>
        <p:nvSpPr>
          <p:cNvPr id="2201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232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2B553C-0A57-40B2-94B8-DEB96A8A5482}" type="slidenum">
              <a:rPr lang="zh-CN" altLang="en-US" smtClean="0"/>
              <a:pPr fontAlgn="base">
                <a:spcBef>
                  <a:spcPct val="0"/>
                </a:spcBef>
                <a:spcAft>
                  <a:spcPct val="0"/>
                </a:spcAft>
                <a:defRPr/>
              </a:pPr>
              <a:t>108</a:t>
            </a:fld>
            <a:endParaRPr lang="en-US" alt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bwMode="auto">
          <a:noFill/>
          <a:ln>
            <a:solidFill>
              <a:srgbClr val="000000"/>
            </a:solidFill>
            <a:miter lim="800000"/>
            <a:headEnd/>
            <a:tailEnd/>
          </a:ln>
        </p:spPr>
      </p:sp>
      <p:sp>
        <p:nvSpPr>
          <p:cNvPr id="2211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2118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05CDB3A-A11A-4A8F-9F90-404804A76B4D}" type="slidenum">
              <a:rPr lang="zh-CN" altLang="en-US" sz="1200">
                <a:latin typeface="Calibri" pitchFamily="34" charset="0"/>
              </a:rPr>
              <a:pPr algn="r"/>
              <a:t>109</a:t>
            </a:fld>
            <a:endParaRPr lang="en-US" altLang="zh-CN" sz="1200">
              <a:latin typeface="Calibri"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幻灯片图像占位符 1"/>
          <p:cNvSpPr>
            <a:spLocks noGrp="1" noRot="1" noChangeAspect="1" noTextEdit="1"/>
          </p:cNvSpPr>
          <p:nvPr>
            <p:ph type="sldImg"/>
          </p:nvPr>
        </p:nvSpPr>
        <p:spPr bwMode="auto">
          <a:noFill/>
          <a:ln>
            <a:solidFill>
              <a:srgbClr val="000000"/>
            </a:solidFill>
            <a:miter lim="800000"/>
            <a:headEnd/>
            <a:tailEnd/>
          </a:ln>
        </p:spPr>
      </p:sp>
      <p:sp>
        <p:nvSpPr>
          <p:cNvPr id="2222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2528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A583D6-6629-41CF-AA5B-0120E40B572E}" type="slidenum">
              <a:rPr lang="zh-CN" altLang="en-US" smtClean="0"/>
              <a:pPr fontAlgn="base">
                <a:spcBef>
                  <a:spcPct val="0"/>
                </a:spcBef>
                <a:spcAft>
                  <a:spcPct val="0"/>
                </a:spcAft>
                <a:defRPr/>
              </a:pPr>
              <a:t>110</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402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52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BFFD6C-14D2-4DA9-8549-595F26C652A5}" type="slidenum">
              <a:rPr lang="zh-CN" altLang="en-US" smtClean="0"/>
              <a:pPr fontAlgn="base">
                <a:spcBef>
                  <a:spcPct val="0"/>
                </a:spcBef>
                <a:spcAft>
                  <a:spcPct val="0"/>
                </a:spcAft>
                <a:defRPr/>
              </a:pPr>
              <a:t>11</a:t>
            </a:fld>
            <a:endParaRPr lang="en-US" altLang="zh-CN"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bwMode="auto">
          <a:noFill/>
          <a:ln>
            <a:solidFill>
              <a:srgbClr val="000000"/>
            </a:solidFill>
            <a:miter lim="800000"/>
            <a:headEnd/>
            <a:tailEnd/>
          </a:ln>
        </p:spPr>
      </p:sp>
      <p:sp>
        <p:nvSpPr>
          <p:cNvPr id="2232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上面挤，下面空</a:t>
            </a:r>
          </a:p>
        </p:txBody>
      </p:sp>
      <p:sp>
        <p:nvSpPr>
          <p:cNvPr id="22937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9C5FB5-8161-46DD-A5DE-E38507200009}" type="slidenum">
              <a:rPr lang="zh-CN" altLang="en-US" smtClean="0"/>
              <a:pPr fontAlgn="base">
                <a:spcBef>
                  <a:spcPct val="0"/>
                </a:spcBef>
                <a:spcAft>
                  <a:spcPct val="0"/>
                </a:spcAft>
                <a:defRPr/>
              </a:pPr>
              <a:t>113</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0DA9151-084B-45A3-A06B-AE21036B5AA2}" type="datetimeFigureOut">
              <a:rPr lang="zh-CN" altLang="en-US"/>
              <a:pPr>
                <a:defRPr/>
              </a:pPr>
              <a:t>2018/1/13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14C0012-FA24-4C40-BB8A-D313585608B7}"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D3240BB-6519-41FB-9AC6-493A6F336FCD}" type="datetimeFigureOut">
              <a:rPr lang="zh-CN" altLang="en-US"/>
              <a:pPr>
                <a:defRPr/>
              </a:pPr>
              <a:t>2018/1/13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9E89107-940E-4C22-8699-28FB70959FC4}"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687373F-14B5-478E-851B-6F61F43AAC08}" type="datetimeFigureOut">
              <a:rPr lang="zh-CN" altLang="en-US"/>
              <a:pPr>
                <a:defRPr/>
              </a:pPr>
              <a:t>2018/1/13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B180FA8-00BC-466D-9880-BA91DF8727AC}"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27F74CC4-EB24-49F3-AACA-DD8530DAD94D}" type="datetimeFigureOut">
              <a:rPr lang="zh-CN" altLang="en-US"/>
              <a:pPr>
                <a:defRPr/>
              </a:pPr>
              <a:t>2018/1/13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itchFamily="34" charset="0"/>
                <a:ea typeface="宋体" pitchFamily="2" charset="-122"/>
              </a:defRPr>
            </a:lvl1pPr>
          </a:lstStyle>
          <a:p>
            <a:pPr>
              <a:defRPr/>
            </a:pPr>
            <a:fld id="{5DBF732E-7159-4041-B915-9A1167AC575C}"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632B96AF-77E9-4335-B70B-AB670C0DEE40}" type="datetimeFigureOut">
              <a:rPr lang="zh-CN" altLang="en-US"/>
              <a:pPr>
                <a:defRPr/>
              </a:pPr>
              <a:t>2018/1/13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itchFamily="34" charset="0"/>
                <a:ea typeface="宋体" pitchFamily="2" charset="-122"/>
              </a:defRPr>
            </a:lvl1pPr>
          </a:lstStyle>
          <a:p>
            <a:pPr>
              <a:defRPr/>
            </a:pPr>
            <a:fld id="{32BC2969-AEFF-4FDD-87D1-5279B77966B6}"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F261FD0C-6E64-4AEC-B647-94ECACA6D3D3}" type="datetimeFigureOut">
              <a:rPr lang="zh-CN" altLang="en-US"/>
              <a:pPr>
                <a:defRPr/>
              </a:pPr>
              <a:t>2018/1/13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itchFamily="34" charset="0"/>
                <a:ea typeface="宋体" pitchFamily="2" charset="-122"/>
              </a:defRPr>
            </a:lvl1pPr>
          </a:lstStyle>
          <a:p>
            <a:pPr>
              <a:defRPr/>
            </a:pPr>
            <a:fld id="{04BC371D-F816-41B1-91EC-40999252C529}"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F20A42F6-E138-401A-8A67-D83DC70BD78D}" type="datetimeFigureOut">
              <a:rPr lang="zh-CN" altLang="en-US"/>
              <a:pPr>
                <a:defRPr/>
              </a:pPr>
              <a:t>2018/1/13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pitchFamily="34" charset="0"/>
                <a:ea typeface="宋体" pitchFamily="2" charset="-122"/>
              </a:defRPr>
            </a:lvl1pPr>
          </a:lstStyle>
          <a:p>
            <a:pPr>
              <a:defRPr/>
            </a:pPr>
            <a:fld id="{A8577759-7EA5-480E-A5AE-81C96FECFE3A}"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073B9144-F566-4274-B1B5-33D8F5997B0B}" type="datetimeFigureOut">
              <a:rPr lang="zh-CN" altLang="en-US"/>
              <a:pPr>
                <a:defRPr/>
              </a:pPr>
              <a:t>2018/1/13</a:t>
            </a:fld>
            <a:endParaRPr lang="zh-CN" altLang="en-US"/>
          </a:p>
        </p:txBody>
      </p:sp>
      <p:sp>
        <p:nvSpPr>
          <p:cNvPr id="8" name="页脚占位符 7"/>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p:txBody>
          <a:bodyPr/>
          <a:lstStyle>
            <a:lvl1pPr fontAlgn="base">
              <a:spcBef>
                <a:spcPct val="0"/>
              </a:spcBef>
              <a:spcAft>
                <a:spcPct val="0"/>
              </a:spcAft>
              <a:defRPr>
                <a:latin typeface="Arial" pitchFamily="34" charset="0"/>
                <a:ea typeface="宋体" pitchFamily="2" charset="-122"/>
              </a:defRPr>
            </a:lvl1pPr>
          </a:lstStyle>
          <a:p>
            <a:pPr>
              <a:defRPr/>
            </a:pPr>
            <a:fld id="{A19953C4-F42C-419C-A8F3-1190680BCBC9}"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7C85F31A-F83F-4B52-9DA7-B30BD756D946}" type="datetimeFigureOut">
              <a:rPr lang="zh-CN" altLang="en-US"/>
              <a:pPr>
                <a:defRPr/>
              </a:pPr>
              <a:t>2018/1/13</a:t>
            </a:fld>
            <a:endParaRPr lang="zh-CN" altLang="en-US"/>
          </a:p>
        </p:txBody>
      </p:sp>
      <p:sp>
        <p:nvSpPr>
          <p:cNvPr id="4" name="页脚占位符 3"/>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fontAlgn="base">
              <a:spcBef>
                <a:spcPct val="0"/>
              </a:spcBef>
              <a:spcAft>
                <a:spcPct val="0"/>
              </a:spcAft>
              <a:defRPr>
                <a:latin typeface="Arial" pitchFamily="34" charset="0"/>
                <a:ea typeface="宋体" pitchFamily="2" charset="-122"/>
              </a:defRPr>
            </a:lvl1pPr>
          </a:lstStyle>
          <a:p>
            <a:pPr>
              <a:defRPr/>
            </a:pPr>
            <a:fld id="{5F84DF74-847D-40A1-92DD-10C309457E9F}"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00E9EEE9-801C-4D10-8A34-BA47E3D426AE}" type="datetimeFigureOut">
              <a:rPr lang="zh-CN" altLang="en-US"/>
              <a:pPr>
                <a:defRPr/>
              </a:pPr>
              <a:t>2018/1/13</a:t>
            </a:fld>
            <a:endParaRPr lang="zh-CN" altLang="en-US"/>
          </a:p>
        </p:txBody>
      </p:sp>
      <p:sp>
        <p:nvSpPr>
          <p:cNvPr id="3" name="页脚占位符 2"/>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4" name="灯片编号占位符 3"/>
          <p:cNvSpPr>
            <a:spLocks noGrp="1"/>
          </p:cNvSpPr>
          <p:nvPr>
            <p:ph type="sldNum" sz="quarter" idx="12"/>
          </p:nvPr>
        </p:nvSpPr>
        <p:spPr/>
        <p:txBody>
          <a:bodyPr/>
          <a:lstStyle>
            <a:lvl1pPr fontAlgn="base">
              <a:spcBef>
                <a:spcPct val="0"/>
              </a:spcBef>
              <a:spcAft>
                <a:spcPct val="0"/>
              </a:spcAft>
              <a:defRPr>
                <a:latin typeface="Arial" pitchFamily="34" charset="0"/>
                <a:ea typeface="宋体" pitchFamily="2" charset="-122"/>
              </a:defRPr>
            </a:lvl1pPr>
          </a:lstStyle>
          <a:p>
            <a:pPr>
              <a:defRPr/>
            </a:pPr>
            <a:fld id="{3282310E-E5A9-47F5-8393-135AE96209F9}"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C7081EEB-F82D-4BD7-BD13-846A858A61B2}" type="datetimeFigureOut">
              <a:rPr lang="zh-CN" altLang="en-US"/>
              <a:pPr>
                <a:defRPr/>
              </a:pPr>
              <a:t>2018/1/13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pitchFamily="34" charset="0"/>
                <a:ea typeface="宋体" pitchFamily="2" charset="-122"/>
              </a:defRPr>
            </a:lvl1pPr>
          </a:lstStyle>
          <a:p>
            <a:pPr>
              <a:defRPr/>
            </a:pPr>
            <a:fld id="{D2114DDE-8078-45D6-B0C9-368F6A6ECBED}"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923CCAF-CFB8-4A22-BE58-933CE76ABEFA}" type="datetimeFigureOut">
              <a:rPr lang="zh-CN" altLang="en-US"/>
              <a:pPr>
                <a:defRPr/>
              </a:pPr>
              <a:t>2018/1/13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3423E5E-DC69-4623-9256-C194F3A1B183}"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5C1FE1E1-CECE-4F44-A6ED-E21B7ABA2755}" type="datetimeFigureOut">
              <a:rPr lang="zh-CN" altLang="en-US"/>
              <a:pPr>
                <a:defRPr/>
              </a:pPr>
              <a:t>2018/1/13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pitchFamily="34" charset="0"/>
                <a:ea typeface="宋体" pitchFamily="2" charset="-122"/>
              </a:defRPr>
            </a:lvl1pPr>
          </a:lstStyle>
          <a:p>
            <a:pPr>
              <a:defRPr/>
            </a:pPr>
            <a:fld id="{8D66B432-0CF2-494D-8CC3-C874FA650304}"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A214C6CB-9CE0-44E4-AE36-3B36CC47E259}" type="datetimeFigureOut">
              <a:rPr lang="zh-CN" altLang="en-US"/>
              <a:pPr>
                <a:defRPr/>
              </a:pPr>
              <a:t>2018/1/13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itchFamily="34" charset="0"/>
                <a:ea typeface="宋体" pitchFamily="2" charset="-122"/>
              </a:defRPr>
            </a:lvl1pPr>
          </a:lstStyle>
          <a:p>
            <a:pPr>
              <a:defRPr/>
            </a:pPr>
            <a:fld id="{3A6F542B-6FEF-4B76-AAA9-4EC887F53BEE}"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FAA8AEC1-C946-4A4B-B846-BC7E7F910EDB}" type="datetimeFigureOut">
              <a:rPr lang="zh-CN" altLang="en-US"/>
              <a:pPr>
                <a:defRPr/>
              </a:pPr>
              <a:t>2018/1/13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itchFamily="34" charset="0"/>
                <a:ea typeface="宋体" pitchFamily="2" charset="-122"/>
              </a:defRPr>
            </a:lvl1pPr>
          </a:lstStyle>
          <a:p>
            <a:pPr>
              <a:defRPr/>
            </a:pPr>
            <a:fld id="{0722CE8B-29A1-4065-95D3-03F92435BB17}"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C78F9A1-F649-4A23-ABC4-369748D65D05}" type="datetimeFigureOut">
              <a:rPr lang="zh-CN" altLang="en-US"/>
              <a:pPr>
                <a:defRPr/>
              </a:pPr>
              <a:t>2018/1/13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9A90C43-34AA-4E54-B798-9D4B9F9BFB5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5802CB8-038A-44C1-8CF8-23CBA19DAED1}" type="datetimeFigureOut">
              <a:rPr lang="zh-CN" altLang="en-US"/>
              <a:pPr>
                <a:defRPr/>
              </a:pPr>
              <a:t>2018/1/13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9623081-65F9-4A94-88BC-80DE19129EE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655B469-796C-4337-B45A-AB01C4BE9F00}" type="datetimeFigureOut">
              <a:rPr lang="zh-CN" altLang="en-US"/>
              <a:pPr>
                <a:defRPr/>
              </a:pPr>
              <a:t>2018/1/13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910CA74-A374-45CA-AA8F-A9341E4B9299}"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1B21005-082F-4CFD-9276-CC958F1BDF0A}" type="datetimeFigureOut">
              <a:rPr lang="zh-CN" altLang="en-US"/>
              <a:pPr>
                <a:defRPr/>
              </a:pPr>
              <a:t>2018/1/13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FD971C7-9112-4581-AE8A-45C3875A8A3A}"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36F8D2A-6C09-4E55-9458-8EDD728F5D34}" type="datetimeFigureOut">
              <a:rPr lang="zh-CN" altLang="en-US"/>
              <a:pPr>
                <a:defRPr/>
              </a:pPr>
              <a:t>2018/1/13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56F7C3E-06E8-4F65-BEB8-4A3EAE8254B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A63BDB7-01F2-4A45-9E50-1CABEF2A5F06}" type="datetimeFigureOut">
              <a:rPr lang="zh-CN" altLang="en-US"/>
              <a:pPr>
                <a:defRPr/>
              </a:pPr>
              <a:t>2018/1/13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883264C-D937-4688-947B-65BD7CA84FF6}"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62BE5D9-E48B-48F3-9DCB-ACC297ECD393}" type="datetimeFigureOut">
              <a:rPr lang="zh-CN" altLang="en-US"/>
              <a:pPr>
                <a:defRPr/>
              </a:pPr>
              <a:t>2018/1/13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9190BCD-4C08-4C07-95A1-1598752A8F6E}"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1C84C4A-2928-4CB3-A79A-79C5D58DAD4A}" type="datetimeFigureOut">
              <a:rPr lang="zh-CN" altLang="en-US"/>
              <a:pPr>
                <a:defRPr/>
              </a:pPr>
              <a:t>2018/1/13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E6BBABC-B4B8-4262-86F1-778A81886DD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Calibri"/>
                <a:ea typeface="宋体"/>
              </a:defRPr>
            </a:lvl1pPr>
          </a:lstStyle>
          <a:p>
            <a:pPr>
              <a:defRPr/>
            </a:pPr>
            <a:fld id="{0BFAB582-0EFE-4275-B3A5-64C853149C4F}" type="datetimeFigureOut">
              <a:rPr lang="zh-CN" altLang="en-US"/>
              <a:pPr>
                <a:defRPr/>
              </a:pPr>
              <a:t>2018/1/13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Calibri"/>
                <a:ea typeface="宋体"/>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Calibri"/>
                <a:ea typeface="宋体"/>
              </a:defRPr>
            </a:lvl1pPr>
          </a:lstStyle>
          <a:p>
            <a:pPr>
              <a:defRPr/>
            </a:pPr>
            <a:fld id="{1D94C704-88DA-4556-8C55-987D009D560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00.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37.png"/><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66.jpeg"/><Relationship Id="rId5" Type="http://schemas.openxmlformats.org/officeDocument/2006/relationships/image" Target="../media/image18.jpeg"/><Relationship Id="rId4" Type="http://schemas.openxmlformats.org/officeDocument/2006/relationships/slide" Target="slide94.xml"/></Relationships>
</file>

<file path=ppt/slides/_rels/slide101.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18.jpeg"/><Relationship Id="rId4" Type="http://schemas.openxmlformats.org/officeDocument/2006/relationships/slide" Target="slide94.xml"/></Relationships>
</file>

<file path=ppt/slides/_rels/slide102.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81.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18.jpeg"/><Relationship Id="rId4" Type="http://schemas.openxmlformats.org/officeDocument/2006/relationships/slide" Target="slide94.xml"/></Relationships>
</file>

<file path=ppt/slides/_rels/slide103.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82.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18.jpeg"/><Relationship Id="rId4" Type="http://schemas.openxmlformats.org/officeDocument/2006/relationships/slide" Target="slide94.xml"/></Relationships>
</file>

<file path=ppt/slides/_rels/slide104.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83.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05.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84.xml"/><Relationship Id="rId1" Type="http://schemas.openxmlformats.org/officeDocument/2006/relationships/slideLayout" Target="../slideLayouts/slideLayout7.xml"/><Relationship Id="rId6" Type="http://schemas.openxmlformats.org/officeDocument/2006/relationships/image" Target="../media/image75.jpeg"/><Relationship Id="rId5" Type="http://schemas.openxmlformats.org/officeDocument/2006/relationships/image" Target="../media/image18.jpeg"/><Relationship Id="rId4" Type="http://schemas.openxmlformats.org/officeDocument/2006/relationships/slide" Target="slide81.xml"/></Relationships>
</file>

<file path=ppt/slides/_rels/slide10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image" Target="../media/image75.jpeg"/><Relationship Id="rId5" Type="http://schemas.openxmlformats.org/officeDocument/2006/relationships/image" Target="../media/image18.jpeg"/><Relationship Id="rId4" Type="http://schemas.openxmlformats.org/officeDocument/2006/relationships/slide" Target="slide105.xml"/></Relationships>
</file>

<file path=ppt/slides/_rels/slide10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75.jpeg"/><Relationship Id="rId5" Type="http://schemas.openxmlformats.org/officeDocument/2006/relationships/image" Target="../media/image18.jpeg"/><Relationship Id="rId4" Type="http://schemas.openxmlformats.org/officeDocument/2006/relationships/slide" Target="slide81.xml"/></Relationships>
</file>

<file path=ppt/slides/_rels/slide10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75.jpeg"/><Relationship Id="rId5" Type="http://schemas.openxmlformats.org/officeDocument/2006/relationships/image" Target="../media/image18.jpeg"/><Relationship Id="rId4" Type="http://schemas.openxmlformats.org/officeDocument/2006/relationships/slide" Target="slide81.xml"/></Relationships>
</file>

<file path=ppt/slides/_rels/slide10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8.xml"/><Relationship Id="rId1" Type="http://schemas.openxmlformats.org/officeDocument/2006/relationships/slideLayout" Target="../slideLayouts/slideLayout7.xml"/><Relationship Id="rId6" Type="http://schemas.openxmlformats.org/officeDocument/2006/relationships/image" Target="../media/image75.jpeg"/><Relationship Id="rId5" Type="http://schemas.openxmlformats.org/officeDocument/2006/relationships/image" Target="../media/image18.jpeg"/><Relationship Id="rId4" Type="http://schemas.openxmlformats.org/officeDocument/2006/relationships/slide" Target="slide81.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8.jpeg"/><Relationship Id="rId4" Type="http://schemas.openxmlformats.org/officeDocument/2006/relationships/slide" Target="slide9.xml"/></Relationships>
</file>

<file path=ppt/slides/_rels/slide1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76.jpeg"/><Relationship Id="rId7" Type="http://schemas.openxmlformats.org/officeDocument/2006/relationships/slide" Target="slide4.xml"/><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slide" Target="slide111.xml"/><Relationship Id="rId5" Type="http://schemas.openxmlformats.org/officeDocument/2006/relationships/image" Target="../media/image78.png"/><Relationship Id="rId4" Type="http://schemas.openxmlformats.org/officeDocument/2006/relationships/image" Target="../media/image77.png"/><Relationship Id="rId9" Type="http://schemas.openxmlformats.org/officeDocument/2006/relationships/slide" Target="slide113.xml"/></Relationships>
</file>

<file path=ppt/slides/_rels/slide1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110.xml"/><Relationship Id="rId1" Type="http://schemas.openxmlformats.org/officeDocument/2006/relationships/slideLayout" Target="../slideLayouts/slideLayout7.xml"/><Relationship Id="rId4" Type="http://schemas.openxmlformats.org/officeDocument/2006/relationships/image" Target="../media/image79.jpeg"/></Relationships>
</file>

<file path=ppt/slides/_rels/slide1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110.xml"/><Relationship Id="rId1" Type="http://schemas.openxmlformats.org/officeDocument/2006/relationships/slideLayout" Target="../slideLayouts/slideLayout7.xml"/><Relationship Id="rId4" Type="http://schemas.openxmlformats.org/officeDocument/2006/relationships/image" Target="../media/image79.jpeg"/></Relationships>
</file>

<file path=ppt/slides/_rels/slide113.xml.rels><?xml version="1.0" encoding="UTF-8" standalone="yes"?>
<Relationships xmlns="http://schemas.openxmlformats.org/package/2006/relationships"><Relationship Id="rId3" Type="http://schemas.openxmlformats.org/officeDocument/2006/relationships/slide" Target="slide110.xml"/><Relationship Id="rId2" Type="http://schemas.openxmlformats.org/officeDocument/2006/relationships/notesSlide" Target="../notesSlides/notesSlide90.xml"/><Relationship Id="rId1" Type="http://schemas.openxmlformats.org/officeDocument/2006/relationships/slideLayout" Target="../slideLayouts/slideLayout7.xml"/><Relationship Id="rId5" Type="http://schemas.openxmlformats.org/officeDocument/2006/relationships/image" Target="../media/image77.pn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18.jpeg"/><Relationship Id="rId4" Type="http://schemas.openxmlformats.org/officeDocument/2006/relationships/slide" Target="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audio" Target="file:///E:\&#26816;&#27979;B2%20U6&amp;U7&amp;U8\Unit%207\Unit%207\Unit%207\Unit7%20Section%20A\C1.mp3" TargetMode="External"/><Relationship Id="rId5" Type="http://schemas.openxmlformats.org/officeDocument/2006/relationships/image" Target="../media/image30.png"/><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1.xml"/><Relationship Id="rId7" Type="http://schemas.openxmlformats.org/officeDocument/2006/relationships/image" Target="../media/image29.jpeg"/><Relationship Id="rId2" Type="http://schemas.openxmlformats.org/officeDocument/2006/relationships/slideLayout" Target="../slideLayouts/slideLayout7.xml"/><Relationship Id="rId1" Type="http://schemas.openxmlformats.org/officeDocument/2006/relationships/audio" Target="file:///E:\&#26816;&#27979;B2%20U6&amp;U7&amp;U8\Unit%207\Unit%207\Unit%207\Unit7%20Section%20A\C2.mp3" TargetMode="External"/><Relationship Id="rId6" Type="http://schemas.openxmlformats.org/officeDocument/2006/relationships/image" Target="../media/image18.jpeg"/><Relationship Id="rId5" Type="http://schemas.openxmlformats.org/officeDocument/2006/relationships/slide" Target="slide5.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2.xml"/><Relationship Id="rId7" Type="http://schemas.openxmlformats.org/officeDocument/2006/relationships/image" Target="../media/image29.jpeg"/><Relationship Id="rId2" Type="http://schemas.openxmlformats.org/officeDocument/2006/relationships/slideLayout" Target="../slideLayouts/slideLayout7.xml"/><Relationship Id="rId1" Type="http://schemas.openxmlformats.org/officeDocument/2006/relationships/audio" Target="file:///E:\&#26816;&#27979;B2%20U6&amp;U7&amp;U8\Unit%207\Unit%207\Unit%207\Unit7%20Section%20A\C3.mp3" TargetMode="External"/><Relationship Id="rId6" Type="http://schemas.openxmlformats.org/officeDocument/2006/relationships/image" Target="../media/image18.jpeg"/><Relationship Id="rId5" Type="http://schemas.openxmlformats.org/officeDocument/2006/relationships/slide" Target="slide5.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3.xml"/><Relationship Id="rId7" Type="http://schemas.openxmlformats.org/officeDocument/2006/relationships/image" Target="../media/image29.jpeg"/><Relationship Id="rId2" Type="http://schemas.openxmlformats.org/officeDocument/2006/relationships/slideLayout" Target="../slideLayouts/slideLayout7.xml"/><Relationship Id="rId1" Type="http://schemas.openxmlformats.org/officeDocument/2006/relationships/audio" Target="file:///E:\&#26816;&#27979;B2%20U6&amp;U7&amp;U8\Unit%207\Unit%207\Unit%207\Unit7%20Section%20A\C4.mp3" TargetMode="External"/><Relationship Id="rId6" Type="http://schemas.openxmlformats.org/officeDocument/2006/relationships/image" Target="../media/image18.jpeg"/><Relationship Id="rId5" Type="http://schemas.openxmlformats.org/officeDocument/2006/relationships/slide" Target="slide5.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4.xml"/><Relationship Id="rId7" Type="http://schemas.openxmlformats.org/officeDocument/2006/relationships/image" Target="../media/image29.jpeg"/><Relationship Id="rId2" Type="http://schemas.openxmlformats.org/officeDocument/2006/relationships/slideLayout" Target="../slideLayouts/slideLayout7.xml"/><Relationship Id="rId1" Type="http://schemas.openxmlformats.org/officeDocument/2006/relationships/audio" Target="file:///E:\&#26816;&#27979;B2%20U6&amp;U7&amp;U8\Unit%207\Unit%207\Unit%207\Unit7%20Section%20A\C5.mp3" TargetMode="External"/><Relationship Id="rId6" Type="http://schemas.openxmlformats.org/officeDocument/2006/relationships/image" Target="../media/image18.jpeg"/><Relationship Id="rId5" Type="http://schemas.openxmlformats.org/officeDocument/2006/relationships/slide" Target="slide5.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slide" Target="slide10.xml"/><Relationship Id="rId7" Type="http://schemas.openxmlformats.org/officeDocument/2006/relationships/slide" Target="slide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20.xml"/><Relationship Id="rId4" Type="http://schemas.openxmlformats.org/officeDocument/2006/relationships/image" Target="../media/image31.pn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32.jpe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slide" Target="slide18.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2.jpe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slide" Target="slide18.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36.jpeg"/><Relationship Id="rId7" Type="http://schemas.openxmlformats.org/officeDocument/2006/relationships/slide" Target="slide7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46.xml"/><Relationship Id="rId11" Type="http://schemas.openxmlformats.org/officeDocument/2006/relationships/image" Target="../media/image13.png"/><Relationship Id="rId5" Type="http://schemas.openxmlformats.org/officeDocument/2006/relationships/slide" Target="slide20.xml"/><Relationship Id="rId10" Type="http://schemas.openxmlformats.org/officeDocument/2006/relationships/slide" Target="slide10.xml"/><Relationship Id="rId4" Type="http://schemas.openxmlformats.org/officeDocument/2006/relationships/image" Target="../media/image37.png"/><Relationship Id="rId9"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9.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slide" Target="slide21.xml"/><Relationship Id="rId4" Type="http://schemas.openxmlformats.org/officeDocument/2006/relationships/slide" Target="slide6.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9.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slide" Target="slide21.xml"/><Relationship Id="rId4" Type="http://schemas.openxmlformats.org/officeDocument/2006/relationships/slide" Target="slide6.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9.jpeg"/><Relationship Id="rId5" Type="http://schemas.openxmlformats.org/officeDocument/2006/relationships/image" Target="../media/image18.jpeg"/><Relationship Id="rId4" Type="http://schemas.openxmlformats.org/officeDocument/2006/relationships/slide" Target="slide21.xml"/></Relationships>
</file>

<file path=ppt/slides/_rels/slide25.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slide" Target="slide6.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9.jpeg"/><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9.jpeg"/><Relationship Id="rId5" Type="http://schemas.openxmlformats.org/officeDocument/2006/relationships/image" Target="../media/image18.jpeg"/><Relationship Id="rId4" Type="http://schemas.openxmlformats.org/officeDocument/2006/relationships/slide" Target="slide21.xml"/></Relationships>
</file>

<file path=ppt/slides/_rels/slide2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slide" Target="slide21.xml"/><Relationship Id="rId7" Type="http://schemas.openxmlformats.org/officeDocument/2006/relationships/image" Target="../media/image42.jpe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1.jpeg"/><Relationship Id="rId5" Type="http://schemas.openxmlformats.org/officeDocument/2006/relationships/image" Target="../media/image39.jpeg"/><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slide" Target="slide6.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9.jpeg"/><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9.jpeg"/><Relationship Id="rId5" Type="http://schemas.openxmlformats.org/officeDocument/2006/relationships/image" Target="../media/image18.jpeg"/><Relationship Id="rId4" Type="http://schemas.openxmlformats.org/officeDocument/2006/relationships/slide" Target="slide2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slide" Target="slide21.xml"/><Relationship Id="rId7" Type="http://schemas.openxmlformats.org/officeDocument/2006/relationships/slide" Target="slide6.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9.jpeg"/><Relationship Id="rId4" Type="http://schemas.openxmlformats.org/officeDocument/2006/relationships/image" Target="../media/image18.jpeg"/><Relationship Id="rId9" Type="http://schemas.openxmlformats.org/officeDocument/2006/relationships/image" Target="../media/image45.jpeg"/></Relationships>
</file>

<file path=ppt/slides/_rels/slide31.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slide" Target="slide6.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9.jpeg"/><Relationship Id="rId4" Type="http://schemas.openxmlformats.org/officeDocument/2006/relationships/image" Target="../media/image18.jpeg"/></Relationships>
</file>

<file path=ppt/slides/_rels/slide32.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slide" Target="slide6.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9.jpeg"/><Relationship Id="rId4" Type="http://schemas.openxmlformats.org/officeDocument/2006/relationships/image" Target="../media/image18.jpe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39.jpeg"/><Relationship Id="rId5" Type="http://schemas.openxmlformats.org/officeDocument/2006/relationships/image" Target="../media/image18.jpeg"/><Relationship Id="rId4" Type="http://schemas.openxmlformats.org/officeDocument/2006/relationships/slide" Target="slide21.xml"/></Relationships>
</file>

<file path=ppt/slides/_rels/slide34.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slide" Target="slide6.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9.jpeg"/><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39.jpeg"/><Relationship Id="rId5" Type="http://schemas.openxmlformats.org/officeDocument/2006/relationships/image" Target="../media/image18.jpeg"/><Relationship Id="rId4" Type="http://schemas.openxmlformats.org/officeDocument/2006/relationships/slide" Target="slide21.xml"/></Relationships>
</file>

<file path=ppt/slides/_rels/slide36.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slide" Target="slide6.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9.jpeg"/><Relationship Id="rId4" Type="http://schemas.openxmlformats.org/officeDocument/2006/relationships/image" Target="../media/image18.jpe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9.jpeg"/><Relationship Id="rId5" Type="http://schemas.openxmlformats.org/officeDocument/2006/relationships/image" Target="../media/image18.jpeg"/><Relationship Id="rId4" Type="http://schemas.openxmlformats.org/officeDocument/2006/relationships/slide" Target="slide21.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1.xml"/><Relationship Id="rId3" Type="http://schemas.openxmlformats.org/officeDocument/2006/relationships/image" Target="../media/image9.jpeg"/><Relationship Id="rId7" Type="http://schemas.openxmlformats.org/officeDocument/2006/relationships/image" Target="../media/image12.png"/><Relationship Id="rId12"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81.xm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slide" Target="slide4.xml"/><Relationship Id="rId4" Type="http://schemas.openxmlformats.org/officeDocument/2006/relationships/image" Target="../media/image10.jpeg"/><Relationship Id="rId9" Type="http://schemas.openxmlformats.org/officeDocument/2006/relationships/image" Target="../media/image13.png"/><Relationship Id="rId14" Type="http://schemas.openxmlformats.org/officeDocument/2006/relationships/slide" Target="slide110.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21.xml"/><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7.jpeg"/><Relationship Id="rId5" Type="http://schemas.openxmlformats.org/officeDocument/2006/relationships/image" Target="../media/image18.jpeg"/><Relationship Id="rId4" Type="http://schemas.openxmlformats.org/officeDocument/2006/relationships/slide" Target="slide21.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7.jpeg"/><Relationship Id="rId5" Type="http://schemas.openxmlformats.org/officeDocument/2006/relationships/image" Target="../media/image18.jpeg"/><Relationship Id="rId4" Type="http://schemas.openxmlformats.org/officeDocument/2006/relationships/slide" Target="slide21.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7.jpeg"/><Relationship Id="rId5" Type="http://schemas.openxmlformats.org/officeDocument/2006/relationships/image" Target="../media/image18.jpeg"/><Relationship Id="rId4" Type="http://schemas.openxmlformats.org/officeDocument/2006/relationships/slide" Target="slide21.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7.jpeg"/><Relationship Id="rId5" Type="http://schemas.openxmlformats.org/officeDocument/2006/relationships/image" Target="../media/image18.jpeg"/><Relationship Id="rId4" Type="http://schemas.openxmlformats.org/officeDocument/2006/relationships/slide" Target="slide21.xml"/></Relationships>
</file>

<file path=ppt/slides/_rels/slide4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8.jpeg"/><Relationship Id="rId4" Type="http://schemas.openxmlformats.org/officeDocument/2006/relationships/image" Target="../media/image18.jpeg"/></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18.jpeg"/><Relationship Id="rId4" Type="http://schemas.openxmlformats.org/officeDocument/2006/relationships/slide" Target="slide21.xml"/></Relationships>
</file>

<file path=ppt/slides/_rels/slide48.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48.jpeg"/><Relationship Id="rId4" Type="http://schemas.openxmlformats.org/officeDocument/2006/relationships/image" Target="../media/image18.jpeg"/></Relationships>
</file>

<file path=ppt/slides/_rels/slide49.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48.jpeg"/><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image" Target="../media/image16.png"/><Relationship Id="rId7" Type="http://schemas.openxmlformats.org/officeDocument/2006/relationships/slide" Target="slide11.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image" Target="../media/image17.png"/><Relationship Id="rId10" Type="http://schemas.openxmlformats.org/officeDocument/2006/relationships/image" Target="../media/image18.jpeg"/><Relationship Id="rId4" Type="http://schemas.openxmlformats.org/officeDocument/2006/relationships/image" Target="../media/image14.png"/><Relationship Id="rId9" Type="http://schemas.openxmlformats.org/officeDocument/2006/relationships/slide" Target="slide4.xml"/></Relationships>
</file>

<file path=ppt/slides/_rels/slide5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48.jpeg"/><Relationship Id="rId4" Type="http://schemas.openxmlformats.org/officeDocument/2006/relationships/image" Target="../media/image18.jpeg"/></Relationships>
</file>

<file path=ppt/slides/_rels/slide5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48.jpeg"/><Relationship Id="rId4" Type="http://schemas.openxmlformats.org/officeDocument/2006/relationships/image" Target="../media/image18.jpeg"/></Relationships>
</file>

<file path=ppt/slides/_rels/slide52.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48.jpeg"/><Relationship Id="rId4" Type="http://schemas.openxmlformats.org/officeDocument/2006/relationships/image" Target="../media/image18.jpeg"/></Relationships>
</file>

<file path=ppt/slides/_rels/slide5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48.jpeg"/><Relationship Id="rId4" Type="http://schemas.openxmlformats.org/officeDocument/2006/relationships/image" Target="../media/image18.jpeg"/></Relationships>
</file>

<file path=ppt/slides/_rels/slide5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50.jpeg"/><Relationship Id="rId4" Type="http://schemas.openxmlformats.org/officeDocument/2006/relationships/image" Target="../media/image18.jpeg"/></Relationships>
</file>

<file path=ppt/slides/_rels/slide5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50.jpeg"/><Relationship Id="rId4" Type="http://schemas.openxmlformats.org/officeDocument/2006/relationships/image" Target="../media/image18.jpeg"/></Relationships>
</file>

<file path=ppt/slides/_rels/slide5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50.jpeg"/><Relationship Id="rId5" Type="http://schemas.openxmlformats.org/officeDocument/2006/relationships/image" Target="../media/image18.jpeg"/><Relationship Id="rId4" Type="http://schemas.openxmlformats.org/officeDocument/2006/relationships/slide" Target="slide21.xml"/></Relationships>
</file>

<file path=ppt/slides/_rels/slide5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0.jpeg"/><Relationship Id="rId4" Type="http://schemas.openxmlformats.org/officeDocument/2006/relationships/image" Target="../media/image18.jpeg"/></Relationships>
</file>

<file path=ppt/slides/_rels/slide58.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50.jpeg"/><Relationship Id="rId4" Type="http://schemas.openxmlformats.org/officeDocument/2006/relationships/image" Target="../media/image18.jpeg"/></Relationships>
</file>

<file path=ppt/slides/_rels/slide59.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50.jpeg"/><Relationship Id="rId5" Type="http://schemas.openxmlformats.org/officeDocument/2006/relationships/image" Target="../media/image18.jpeg"/><Relationship Id="rId4" Type="http://schemas.openxmlformats.org/officeDocument/2006/relationships/slide" Target="slide21.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8.jpeg"/><Relationship Id="rId4" Type="http://schemas.openxmlformats.org/officeDocument/2006/relationships/slide" Target="slide5.xml"/></Relationships>
</file>

<file path=ppt/slides/_rels/slide6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0.jpeg"/><Relationship Id="rId4" Type="http://schemas.openxmlformats.org/officeDocument/2006/relationships/image" Target="../media/image18.jpeg"/></Relationships>
</file>

<file path=ppt/slides/_rels/slide6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openxmlformats.org/officeDocument/2006/relationships/image" Target="../media/image50.jpeg"/><Relationship Id="rId4" Type="http://schemas.openxmlformats.org/officeDocument/2006/relationships/image" Target="../media/image18.jpeg"/></Relationships>
</file>

<file path=ppt/slides/_rels/slide6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50.jpeg"/><Relationship Id="rId5" Type="http://schemas.openxmlformats.org/officeDocument/2006/relationships/image" Target="../media/image18.jpeg"/><Relationship Id="rId4" Type="http://schemas.openxmlformats.org/officeDocument/2006/relationships/slide" Target="slide21.xml"/></Relationships>
</file>

<file path=ppt/slides/_rels/slide6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0.jpeg"/><Relationship Id="rId4" Type="http://schemas.openxmlformats.org/officeDocument/2006/relationships/image" Target="../media/image18.jpeg"/></Relationships>
</file>

<file path=ppt/slides/_rels/slide6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50.jpeg"/><Relationship Id="rId4" Type="http://schemas.openxmlformats.org/officeDocument/2006/relationships/image" Target="../media/image18.jpeg"/></Relationships>
</file>

<file path=ppt/slides/_rels/slide65.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image" Target="../media/image50.jpeg"/><Relationship Id="rId5" Type="http://schemas.openxmlformats.org/officeDocument/2006/relationships/image" Target="../media/image18.jpeg"/><Relationship Id="rId4" Type="http://schemas.openxmlformats.org/officeDocument/2006/relationships/slide" Target="slide21.xml"/></Relationships>
</file>

<file path=ppt/slides/_rels/slide6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0.jpeg"/><Relationship Id="rId4" Type="http://schemas.openxmlformats.org/officeDocument/2006/relationships/image" Target="../media/image18.jpeg"/></Relationships>
</file>

<file path=ppt/slides/_rels/slide67.xml.rels><?xml version="1.0" encoding="UTF-8" standalone="yes"?>
<Relationships xmlns="http://schemas.openxmlformats.org/package/2006/relationships"><Relationship Id="rId3" Type="http://schemas.openxmlformats.org/officeDocument/2006/relationships/image" Target="../media/image52.jpeg"/><Relationship Id="rId7" Type="http://schemas.openxmlformats.org/officeDocument/2006/relationships/image" Target="../media/image54.jpeg"/><Relationship Id="rId2" Type="http://schemas.openxmlformats.org/officeDocument/2006/relationships/notesSlide" Target="../notesSlides/notesSlide50.xml"/><Relationship Id="rId1" Type="http://schemas.openxmlformats.org/officeDocument/2006/relationships/slideLayout" Target="../slideLayouts/slideLayout13.xml"/><Relationship Id="rId6" Type="http://schemas.openxmlformats.org/officeDocument/2006/relationships/image" Target="../media/image53.jpeg"/><Relationship Id="rId5" Type="http://schemas.openxmlformats.org/officeDocument/2006/relationships/image" Target="../media/image18.jpeg"/><Relationship Id="rId4" Type="http://schemas.openxmlformats.org/officeDocument/2006/relationships/slide" Target="slide21.xml"/></Relationships>
</file>

<file path=ppt/slides/_rels/slide68.xml.rels><?xml version="1.0" encoding="UTF-8" standalone="yes"?>
<Relationships xmlns="http://schemas.openxmlformats.org/package/2006/relationships"><Relationship Id="rId3" Type="http://schemas.openxmlformats.org/officeDocument/2006/relationships/image" Target="../media/image52.jpeg"/><Relationship Id="rId7" Type="http://schemas.openxmlformats.org/officeDocument/2006/relationships/image" Target="../media/image54.jpeg"/><Relationship Id="rId2" Type="http://schemas.openxmlformats.org/officeDocument/2006/relationships/notesSlide" Target="../notesSlides/notesSlide51.xml"/><Relationship Id="rId1" Type="http://schemas.openxmlformats.org/officeDocument/2006/relationships/slideLayout" Target="../slideLayouts/slideLayout13.xml"/><Relationship Id="rId6" Type="http://schemas.openxmlformats.org/officeDocument/2006/relationships/image" Target="../media/image53.jpeg"/><Relationship Id="rId5" Type="http://schemas.openxmlformats.org/officeDocument/2006/relationships/image" Target="../media/image18.jpeg"/><Relationship Id="rId4" Type="http://schemas.openxmlformats.org/officeDocument/2006/relationships/slide" Target="slide21.xml"/></Relationships>
</file>

<file path=ppt/slides/_rels/slide69.xml.rels><?xml version="1.0" encoding="UTF-8" standalone="yes"?>
<Relationships xmlns="http://schemas.openxmlformats.org/package/2006/relationships"><Relationship Id="rId3" Type="http://schemas.openxmlformats.org/officeDocument/2006/relationships/image" Target="../media/image52.jpeg"/><Relationship Id="rId7" Type="http://schemas.openxmlformats.org/officeDocument/2006/relationships/image" Target="../media/image54.jpeg"/><Relationship Id="rId2" Type="http://schemas.openxmlformats.org/officeDocument/2006/relationships/notesSlide" Target="../notesSlides/notesSlide52.xml"/><Relationship Id="rId1" Type="http://schemas.openxmlformats.org/officeDocument/2006/relationships/slideLayout" Target="../slideLayouts/slideLayout13.xml"/><Relationship Id="rId6" Type="http://schemas.openxmlformats.org/officeDocument/2006/relationships/image" Target="../media/image53.jpeg"/><Relationship Id="rId5" Type="http://schemas.openxmlformats.org/officeDocument/2006/relationships/image" Target="../media/image18.jpeg"/><Relationship Id="rId4" Type="http://schemas.openxmlformats.org/officeDocument/2006/relationships/slide" Target="slide21.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8.jpeg"/><Relationship Id="rId4" Type="http://schemas.openxmlformats.org/officeDocument/2006/relationships/slide" Target="slide5.xml"/></Relationships>
</file>

<file path=ppt/slides/_rels/slide70.xml.rels><?xml version="1.0" encoding="UTF-8" standalone="yes"?>
<Relationships xmlns="http://schemas.openxmlformats.org/package/2006/relationships"><Relationship Id="rId3" Type="http://schemas.openxmlformats.org/officeDocument/2006/relationships/image" Target="../media/image52.jpeg"/><Relationship Id="rId7" Type="http://schemas.openxmlformats.org/officeDocument/2006/relationships/image" Target="../media/image54.jpeg"/><Relationship Id="rId2" Type="http://schemas.openxmlformats.org/officeDocument/2006/relationships/notesSlide" Target="../notesSlides/notesSlide53.xml"/><Relationship Id="rId1" Type="http://schemas.openxmlformats.org/officeDocument/2006/relationships/slideLayout" Target="../slideLayouts/slideLayout13.xml"/><Relationship Id="rId6" Type="http://schemas.openxmlformats.org/officeDocument/2006/relationships/image" Target="../media/image53.jpeg"/><Relationship Id="rId5" Type="http://schemas.openxmlformats.org/officeDocument/2006/relationships/image" Target="../media/image18.jpeg"/><Relationship Id="rId4" Type="http://schemas.openxmlformats.org/officeDocument/2006/relationships/slide" Target="slide21.xml"/></Relationships>
</file>

<file path=ppt/slides/_rels/slide71.xml.rels><?xml version="1.0" encoding="UTF-8" standalone="yes"?>
<Relationships xmlns="http://schemas.openxmlformats.org/package/2006/relationships"><Relationship Id="rId8" Type="http://schemas.openxmlformats.org/officeDocument/2006/relationships/image" Target="../media/image56.jpeg"/><Relationship Id="rId3" Type="http://schemas.openxmlformats.org/officeDocument/2006/relationships/image" Target="../media/image55.png"/><Relationship Id="rId7" Type="http://schemas.openxmlformats.org/officeDocument/2006/relationships/image" Target="../media/image18.jpeg"/><Relationship Id="rId2" Type="http://schemas.openxmlformats.org/officeDocument/2006/relationships/slide" Target="slide73.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74.xml"/><Relationship Id="rId4" Type="http://schemas.openxmlformats.org/officeDocument/2006/relationships/slide" Target="slide72.xml"/></Relationships>
</file>

<file path=ppt/slides/_rels/slide72.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image" Target="../media/image57.jpeg"/><Relationship Id="rId1"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18.jpeg"/></Relationships>
</file>

<file path=ppt/slides/_rels/slide73.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image" Target="../media/image57.jpeg"/><Relationship Id="rId1"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18.jpeg"/></Relationships>
</file>

<file path=ppt/slides/_rels/slide74.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image" Target="../media/image57.jpeg"/><Relationship Id="rId1"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18.jpeg"/></Relationships>
</file>

<file path=ppt/slides/_rels/slide75.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image" Target="../media/image58.jpeg"/><Relationship Id="rId5" Type="http://schemas.openxmlformats.org/officeDocument/2006/relationships/image" Target="../media/image18.jpeg"/><Relationship Id="rId4" Type="http://schemas.openxmlformats.org/officeDocument/2006/relationships/slide" Target="slide21.xml"/></Relationships>
</file>

<file path=ppt/slides/_rels/slide7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image" Target="../media/image58.jpeg"/><Relationship Id="rId5" Type="http://schemas.openxmlformats.org/officeDocument/2006/relationships/image" Target="../media/image18.jpeg"/><Relationship Id="rId4" Type="http://schemas.openxmlformats.org/officeDocument/2006/relationships/slide" Target="slide21.xml"/></Relationships>
</file>

<file path=ppt/slides/_rels/slide77.xml.rels><?xml version="1.0" encoding="UTF-8" standalone="yes"?>
<Relationships xmlns="http://schemas.openxmlformats.org/package/2006/relationships"><Relationship Id="rId8" Type="http://schemas.openxmlformats.org/officeDocument/2006/relationships/image" Target="../media/image60.jpeg"/><Relationship Id="rId3" Type="http://schemas.openxmlformats.org/officeDocument/2006/relationships/image" Target="../media/image59.gif"/><Relationship Id="rId7" Type="http://schemas.openxmlformats.org/officeDocument/2006/relationships/image" Target="../media/image18.jpe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image" Target="../media/image38.png"/><Relationship Id="rId4" Type="http://schemas.openxmlformats.org/officeDocument/2006/relationships/slide" Target="slide79.xml"/></Relationships>
</file>

<file path=ppt/slides/_rels/slide78.xml.rels><?xml version="1.0" encoding="UTF-8" standalone="yes"?>
<Relationships xmlns="http://schemas.openxmlformats.org/package/2006/relationships"><Relationship Id="rId8" Type="http://schemas.openxmlformats.org/officeDocument/2006/relationships/image" Target="../media/image60.jpeg"/><Relationship Id="rId3" Type="http://schemas.openxmlformats.org/officeDocument/2006/relationships/notesSlide" Target="../notesSlides/notesSlide57.xml"/><Relationship Id="rId7"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ideo" Target="file:///E:\&#26816;&#27979;B2%20U6&amp;U7&amp;U8\Unit%207\Unit%207\Unit%207\Unit7%20Section%20A\Desperate%20Housewives.wmv" TargetMode="External"/><Relationship Id="rId6" Type="http://schemas.openxmlformats.org/officeDocument/2006/relationships/slide" Target="slide77.xml"/><Relationship Id="rId5" Type="http://schemas.openxmlformats.org/officeDocument/2006/relationships/image" Target="../media/image61.png"/><Relationship Id="rId4" Type="http://schemas.openxmlformats.org/officeDocument/2006/relationships/hyperlink" Target="desperate%20women.wmv" TargetMode="External"/><Relationship Id="rId9" Type="http://schemas.openxmlformats.org/officeDocument/2006/relationships/image" Target="../media/image62.jpeg"/></Relationships>
</file>

<file path=ppt/slides/_rels/slide79.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60.jpeg"/><Relationship Id="rId5" Type="http://schemas.openxmlformats.org/officeDocument/2006/relationships/image" Target="../media/image18.jpeg"/><Relationship Id="rId4" Type="http://schemas.openxmlformats.org/officeDocument/2006/relationships/slide" Target="slide77.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8.jpeg"/><Relationship Id="rId4" Type="http://schemas.openxmlformats.org/officeDocument/2006/relationships/slide" Target="slide5.xml"/></Relationships>
</file>

<file path=ppt/slides/_rels/slide80.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60.jpeg"/><Relationship Id="rId5" Type="http://schemas.openxmlformats.org/officeDocument/2006/relationships/image" Target="../media/image18.jpeg"/><Relationship Id="rId4" Type="http://schemas.openxmlformats.org/officeDocument/2006/relationships/slide" Target="slide77.xml"/></Relationships>
</file>

<file path=ppt/slides/_rels/slide81.xml.rels><?xml version="1.0" encoding="UTF-8" standalone="yes"?>
<Relationships xmlns="http://schemas.openxmlformats.org/package/2006/relationships"><Relationship Id="rId8" Type="http://schemas.openxmlformats.org/officeDocument/2006/relationships/slide" Target="slide94.xml"/><Relationship Id="rId3" Type="http://schemas.openxmlformats.org/officeDocument/2006/relationships/notesSlide" Target="../notesSlides/notesSlide60.xml"/><Relationship Id="rId7" Type="http://schemas.openxmlformats.org/officeDocument/2006/relationships/slide" Target="slide8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2.png"/><Relationship Id="rId11" Type="http://schemas.openxmlformats.org/officeDocument/2006/relationships/image" Target="../media/image18.jpeg"/><Relationship Id="rId5" Type="http://schemas.openxmlformats.org/officeDocument/2006/relationships/image" Target="../media/image64.png"/><Relationship Id="rId10" Type="http://schemas.openxmlformats.org/officeDocument/2006/relationships/slide" Target="slide4.xml"/><Relationship Id="rId4" Type="http://schemas.openxmlformats.org/officeDocument/2006/relationships/image" Target="../media/image36.jpeg"/><Relationship Id="rId9" Type="http://schemas.openxmlformats.org/officeDocument/2006/relationships/slide" Target="slide105.xml"/></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65.jpeg"/><Relationship Id="rId5" Type="http://schemas.openxmlformats.org/officeDocument/2006/relationships/image" Target="../media/image18.jpeg"/><Relationship Id="rId4" Type="http://schemas.openxmlformats.org/officeDocument/2006/relationships/slide" Target="slide81.xml"/></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7.xml"/><Relationship Id="rId6" Type="http://schemas.openxmlformats.org/officeDocument/2006/relationships/image" Target="../media/image65.jpeg"/><Relationship Id="rId5" Type="http://schemas.openxmlformats.org/officeDocument/2006/relationships/image" Target="../media/image18.jpeg"/><Relationship Id="rId4" Type="http://schemas.openxmlformats.org/officeDocument/2006/relationships/slide" Target="slide81.xml"/></Relationships>
</file>

<file path=ppt/slides/_rels/slide8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65.jpeg"/><Relationship Id="rId5" Type="http://schemas.openxmlformats.org/officeDocument/2006/relationships/image" Target="../media/image18.jpeg"/><Relationship Id="rId4" Type="http://schemas.openxmlformats.org/officeDocument/2006/relationships/slide" Target="slide81.xml"/></Relationships>
</file>

<file path=ppt/slides/_rels/slide85.xml.rels><?xml version="1.0" encoding="UTF-8" standalone="yes"?>
<Relationships xmlns="http://schemas.openxmlformats.org/package/2006/relationships"><Relationship Id="rId3" Type="http://schemas.openxmlformats.org/officeDocument/2006/relationships/image" Target="../media/image66.jpeg"/><Relationship Id="rId7" Type="http://schemas.openxmlformats.org/officeDocument/2006/relationships/image" Target="../media/image69.png"/><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68.png"/><Relationship Id="rId4" Type="http://schemas.openxmlformats.org/officeDocument/2006/relationships/image" Target="../media/image67.png"/></Relationships>
</file>

<file path=ppt/slides/_rels/slide86.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65.jpeg"/><Relationship Id="rId5" Type="http://schemas.openxmlformats.org/officeDocument/2006/relationships/image" Target="../media/image18.jpeg"/><Relationship Id="rId4" Type="http://schemas.openxmlformats.org/officeDocument/2006/relationships/slide" Target="slide81.xml"/></Relationships>
</file>

<file path=ppt/slides/_rels/slide87.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image" Target="../media/image65.jpeg"/><Relationship Id="rId5" Type="http://schemas.openxmlformats.org/officeDocument/2006/relationships/image" Target="../media/image18.jpeg"/><Relationship Id="rId4" Type="http://schemas.openxmlformats.org/officeDocument/2006/relationships/slide" Target="slide81.xml"/></Relationships>
</file>

<file path=ppt/slides/_rels/slide88.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65.jpeg"/><Relationship Id="rId5" Type="http://schemas.openxmlformats.org/officeDocument/2006/relationships/image" Target="../media/image18.jpeg"/><Relationship Id="rId4" Type="http://schemas.openxmlformats.org/officeDocument/2006/relationships/slide" Target="slide81.xml"/></Relationships>
</file>

<file path=ppt/slides/_rels/slide8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65.jpeg"/><Relationship Id="rId5" Type="http://schemas.openxmlformats.org/officeDocument/2006/relationships/image" Target="../media/image18.jpeg"/><Relationship Id="rId4" Type="http://schemas.openxmlformats.org/officeDocument/2006/relationships/slide" Target="slide8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 Target="slide5.xml"/><Relationship Id="rId7"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18.jpeg"/><Relationship Id="rId9" Type="http://schemas.openxmlformats.org/officeDocument/2006/relationships/image" Target="../media/image25.jpeg"/></Relationships>
</file>

<file path=ppt/slides/_rels/slide9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65.jpeg"/><Relationship Id="rId5" Type="http://schemas.openxmlformats.org/officeDocument/2006/relationships/image" Target="../media/image18.jpeg"/><Relationship Id="rId4" Type="http://schemas.openxmlformats.org/officeDocument/2006/relationships/slide" Target="slide82.xml"/></Relationships>
</file>

<file path=ppt/slides/_rels/slide9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65.jpeg"/><Relationship Id="rId5" Type="http://schemas.openxmlformats.org/officeDocument/2006/relationships/image" Target="../media/image18.jpeg"/><Relationship Id="rId4" Type="http://schemas.openxmlformats.org/officeDocument/2006/relationships/slide" Target="slide82.xml"/></Relationships>
</file>

<file path=ppt/slides/_rels/slide9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65.jpeg"/><Relationship Id="rId5" Type="http://schemas.openxmlformats.org/officeDocument/2006/relationships/image" Target="../media/image18.jpeg"/><Relationship Id="rId4" Type="http://schemas.openxmlformats.org/officeDocument/2006/relationships/slide" Target="slide80.xml"/></Relationships>
</file>

<file path=ppt/slides/_rels/slide9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65.jpeg"/><Relationship Id="rId5" Type="http://schemas.openxmlformats.org/officeDocument/2006/relationships/image" Target="../media/image18.jpeg"/><Relationship Id="rId4" Type="http://schemas.openxmlformats.org/officeDocument/2006/relationships/slide" Target="slide80.xml"/></Relationships>
</file>

<file path=ppt/slides/_rels/slide9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65.jpeg"/><Relationship Id="rId5" Type="http://schemas.openxmlformats.org/officeDocument/2006/relationships/image" Target="../media/image18.jpeg"/><Relationship Id="rId4" Type="http://schemas.openxmlformats.org/officeDocument/2006/relationships/slide" Target="slide80.xml"/></Relationships>
</file>

<file path=ppt/slides/_rels/slide9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65.jpeg"/><Relationship Id="rId5" Type="http://schemas.openxmlformats.org/officeDocument/2006/relationships/image" Target="../media/image18.jpeg"/><Relationship Id="rId4" Type="http://schemas.openxmlformats.org/officeDocument/2006/relationships/slide" Target="slide80.xml"/></Relationships>
</file>

<file path=ppt/slides/_rels/slide96.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65.jpeg"/><Relationship Id="rId5" Type="http://schemas.openxmlformats.org/officeDocument/2006/relationships/image" Target="../media/image18.jpeg"/><Relationship Id="rId4" Type="http://schemas.openxmlformats.org/officeDocument/2006/relationships/slide" Target="slide81.xml"/></Relationships>
</file>

<file path=ppt/slides/_rels/slide97.xml.rels><?xml version="1.0" encoding="UTF-8" standalone="yes"?>
<Relationships xmlns="http://schemas.openxmlformats.org/package/2006/relationships"><Relationship Id="rId3" Type="http://schemas.openxmlformats.org/officeDocument/2006/relationships/slide" Target="slide81.xml"/><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65.jpeg"/><Relationship Id="rId4" Type="http://schemas.openxmlformats.org/officeDocument/2006/relationships/image" Target="../media/image18.jpeg"/></Relationships>
</file>

<file path=ppt/slides/_rels/slide98.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65.jpeg"/><Relationship Id="rId5" Type="http://schemas.openxmlformats.org/officeDocument/2006/relationships/image" Target="../media/image18.jpeg"/><Relationship Id="rId4" Type="http://schemas.openxmlformats.org/officeDocument/2006/relationships/slide" Target="slide81.xml"/></Relationships>
</file>

<file path=ppt/slides/_rels/slide99.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16"/>
          <p:cNvGrpSpPr>
            <a:grpSpLocks/>
          </p:cNvGrpSpPr>
          <p:nvPr/>
        </p:nvGrpSpPr>
        <p:grpSpPr bwMode="auto">
          <a:xfrm>
            <a:off x="-507" y="-507"/>
            <a:ext cx="9145013" cy="6858507"/>
            <a:chOff x="0" y="0"/>
            <a:chExt cx="9144000" cy="6858000"/>
          </a:xfrm>
        </p:grpSpPr>
        <p:sp>
          <p:nvSpPr>
            <p:cNvPr id="32" name="Rectangle 10"/>
            <p:cNvSpPr/>
            <p:nvPr/>
          </p:nvSpPr>
          <p:spPr>
            <a:xfrm>
              <a:off x="507" y="6318290"/>
              <a:ext cx="9142987" cy="53971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chemeClr val="bg2">
                    <a:lumMod val="50000"/>
                  </a:schemeClr>
                </a:solidFill>
              </a:endParaRPr>
            </a:p>
          </p:txBody>
        </p:sp>
        <p:sp>
          <p:nvSpPr>
            <p:cNvPr id="12" name="Rectangle 27"/>
            <p:cNvSpPr/>
            <p:nvPr/>
          </p:nvSpPr>
          <p:spPr>
            <a:xfrm>
              <a:off x="0" y="0"/>
              <a:ext cx="9144000" cy="990598"/>
            </a:xfrm>
            <a:prstGeom prst="rect">
              <a:avLst/>
            </a:prstGeom>
            <a:gradFill flip="none" rotWithShape="1">
              <a:gsLst>
                <a:gs pos="0">
                  <a:schemeClr val="bg1">
                    <a:lumMod val="75000"/>
                  </a:schemeClr>
                </a:gs>
                <a:gs pos="100000">
                  <a:srgbClr val="FFFFFF"/>
                </a:gs>
              </a:gsLst>
              <a:lin ang="16200000" scaled="0"/>
              <a:tileRect/>
            </a:gradFill>
            <a:effectLst>
              <a:glow>
                <a:schemeClr val="tx1">
                  <a:lumMod val="50000"/>
                  <a:lumOff val="50000"/>
                </a:schemeClr>
              </a:glow>
              <a:outerShdw dist="23000" dir="5400000" sx="0" sy="0" rotWithShape="0">
                <a:srgbClr val="000000"/>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4344" name="图片 4" descr="新视野大学ppt首页标题字-02.png"/>
            <p:cNvPicPr>
              <a:picLocks noChangeAspect="1"/>
            </p:cNvPicPr>
            <p:nvPr/>
          </p:nvPicPr>
          <p:blipFill>
            <a:blip r:embed="rId3"/>
            <a:srcRect/>
            <a:stretch>
              <a:fillRect/>
            </a:stretch>
          </p:blipFill>
          <p:spPr bwMode="auto">
            <a:xfrm>
              <a:off x="0" y="34925"/>
              <a:ext cx="9144000" cy="1587500"/>
            </a:xfrm>
            <a:prstGeom prst="rect">
              <a:avLst/>
            </a:prstGeom>
            <a:noFill/>
            <a:ln w="9525">
              <a:noFill/>
              <a:miter lim="800000"/>
              <a:headEnd/>
              <a:tailEnd/>
            </a:ln>
          </p:spPr>
        </p:pic>
        <p:sp>
          <p:nvSpPr>
            <p:cNvPr id="15" name="Rectangle 5"/>
            <p:cNvSpPr/>
            <p:nvPr/>
          </p:nvSpPr>
          <p:spPr>
            <a:xfrm>
              <a:off x="4932323" y="129086"/>
              <a:ext cx="1371448" cy="701623"/>
            </a:xfrm>
            <a:prstGeom prst="rect">
              <a:avLst/>
            </a:prstGeom>
          </p:spPr>
          <p:txBody>
            <a:bodyPr>
              <a:spAutoFit/>
            </a:bodyPr>
            <a:lstStyle/>
            <a:p>
              <a:pPr>
                <a:defRPr/>
              </a:pPr>
              <a:r>
                <a:rPr lang="en-US" altLang="zh-CN" sz="4000" b="1" i="1">
                  <a:solidFill>
                    <a:srgbClr val="0B856D"/>
                  </a:solidFill>
                  <a:effectLst>
                    <a:outerShdw blurRad="38100" dist="38100" dir="2700000" algn="tl">
                      <a:srgbClr val="C0C0C0"/>
                    </a:outerShdw>
                  </a:effectLst>
                  <a:latin typeface="方正大黑简体"/>
                  <a:ea typeface="方正大黑简体"/>
                  <a:cs typeface="方正大黑简体"/>
                </a:rPr>
                <a:t>2</a:t>
              </a:r>
            </a:p>
          </p:txBody>
        </p:sp>
        <p:grpSp>
          <p:nvGrpSpPr>
            <p:cNvPr id="14346" name="组合 41"/>
            <p:cNvGrpSpPr>
              <a:grpSpLocks/>
            </p:cNvGrpSpPr>
            <p:nvPr/>
          </p:nvGrpSpPr>
          <p:grpSpPr bwMode="auto">
            <a:xfrm>
              <a:off x="496546" y="1412794"/>
              <a:ext cx="5963280" cy="2664112"/>
              <a:chOff x="1724310" y="1746412"/>
              <a:chExt cx="5633772" cy="2405972"/>
            </a:xfrm>
          </p:grpSpPr>
          <p:grpSp>
            <p:nvGrpSpPr>
              <p:cNvPr id="14349" name="组合 14"/>
              <p:cNvGrpSpPr>
                <a:grpSpLocks/>
              </p:cNvGrpSpPr>
              <p:nvPr/>
            </p:nvGrpSpPr>
            <p:grpSpPr bwMode="auto">
              <a:xfrm>
                <a:off x="3090968" y="1746412"/>
                <a:ext cx="4267114" cy="2393940"/>
                <a:chOff x="3836722" y="195124"/>
                <a:chExt cx="4807287" cy="3851678"/>
              </a:xfrm>
            </p:grpSpPr>
            <p:sp>
              <p:nvSpPr>
                <p:cNvPr id="24" name="矩形 23"/>
                <p:cNvSpPr/>
                <p:nvPr/>
              </p:nvSpPr>
              <p:spPr>
                <a:xfrm>
                  <a:off x="5428455" y="195827"/>
                  <a:ext cx="1571189" cy="1902876"/>
                </a:xfrm>
                <a:prstGeom prst="rect">
                  <a:avLst/>
                </a:prstGeom>
                <a:solidFill>
                  <a:srgbClr val="92D050"/>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7072291" y="2098703"/>
                  <a:ext cx="1571189" cy="1859052"/>
                </a:xfrm>
                <a:prstGeom prst="rect">
                  <a:avLst/>
                </a:prstGeom>
                <a:solidFill>
                  <a:srgbClr val="00B0F0"/>
                </a:solidFill>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26" name="矩形 25"/>
                <p:cNvSpPr/>
                <p:nvPr/>
              </p:nvSpPr>
              <p:spPr>
                <a:xfrm>
                  <a:off x="3836992" y="2188657"/>
                  <a:ext cx="1493474" cy="1859052"/>
                </a:xfrm>
                <a:prstGeom prst="rect">
                  <a:avLst/>
                </a:prstGeom>
                <a:solidFill>
                  <a:srgbClr val="9966FF"/>
                </a:solidFill>
              </p:spPr>
              <p:style>
                <a:lnRef idx="3">
                  <a:schemeClr val="lt1"/>
                </a:lnRef>
                <a:fillRef idx="1">
                  <a:schemeClr val="accent6"/>
                </a:fillRef>
                <a:effectRef idx="1">
                  <a:schemeClr val="accent6"/>
                </a:effectRef>
                <a:fontRef idx="minor">
                  <a:schemeClr val="lt1"/>
                </a:fontRef>
              </p:style>
              <p:txBody>
                <a:bodyPr anchor="ctr"/>
                <a:lstStyle/>
                <a:p>
                  <a:pPr algn="ctr" fontAlgn="auto">
                    <a:spcBef>
                      <a:spcPts val="0"/>
                    </a:spcBef>
                    <a:spcAft>
                      <a:spcPts val="0"/>
                    </a:spcAft>
                    <a:defRPr/>
                  </a:pPr>
                  <a:endParaRPr lang="zh-CN" altLang="en-US"/>
                </a:p>
              </p:txBody>
            </p:sp>
          </p:grpSp>
          <p:pic>
            <p:nvPicPr>
              <p:cNvPr id="21" name="Picture 19" descr="school"/>
              <p:cNvPicPr>
                <a:picLocks noChangeAspect="1" noChangeArrowheads="1"/>
              </p:cNvPicPr>
              <p:nvPr/>
            </p:nvPicPr>
            <p:blipFill>
              <a:blip r:embed="rId4" cstate="print"/>
              <a:stretch>
                <a:fillRect/>
              </a:stretch>
            </p:blipFill>
            <p:spPr bwMode="auto">
              <a:xfrm>
                <a:off x="3052218" y="1936960"/>
                <a:ext cx="1369149" cy="796743"/>
              </a:xfrm>
              <a:prstGeom prst="rect">
                <a:avLst/>
              </a:prstGeom>
              <a:ln>
                <a:noFill/>
              </a:ln>
              <a:effectLst>
                <a:outerShdw blurRad="292100" dist="139700" dir="2700000" algn="tl" rotWithShape="0">
                  <a:srgbClr val="333333">
                    <a:alpha val="65000"/>
                  </a:srgbClr>
                </a:outerShdw>
              </a:effectLst>
            </p:spPr>
          </p:pic>
          <p:pic>
            <p:nvPicPr>
              <p:cNvPr id="22" name="Picture 33" descr="BoysAtComputer"/>
              <p:cNvPicPr>
                <a:picLocks noChangeArrowheads="1"/>
              </p:cNvPicPr>
              <p:nvPr/>
            </p:nvPicPr>
            <p:blipFill>
              <a:blip r:embed="rId5" cstate="print"/>
              <a:stretch>
                <a:fillRect/>
              </a:stretch>
            </p:blipFill>
            <p:spPr bwMode="auto">
              <a:xfrm>
                <a:off x="1724310" y="2999792"/>
                <a:ext cx="1205690" cy="1152592"/>
              </a:xfrm>
              <a:prstGeom prst="rect">
                <a:avLst/>
              </a:prstGeom>
              <a:ln>
                <a:noFill/>
              </a:ln>
              <a:effectLst>
                <a:outerShdw blurRad="292100" dist="139700" dir="2700000" algn="tl" rotWithShape="0">
                  <a:srgbClr val="333333">
                    <a:alpha val="65000"/>
                  </a:srgbClr>
                </a:outerShdw>
              </a:effectLst>
            </p:spPr>
          </p:pic>
          <p:pic>
            <p:nvPicPr>
              <p:cNvPr id="23" name="Picture 31" descr="onlineuni"/>
              <p:cNvPicPr>
                <a:picLocks noChangeAspect="1" noChangeArrowheads="1"/>
              </p:cNvPicPr>
              <p:nvPr/>
            </p:nvPicPr>
            <p:blipFill>
              <a:blip r:embed="rId6" cstate="print"/>
              <a:stretch>
                <a:fillRect/>
              </a:stretch>
            </p:blipFill>
            <p:spPr bwMode="auto">
              <a:xfrm>
                <a:off x="4500846" y="3089735"/>
                <a:ext cx="1367649" cy="978442"/>
              </a:xfrm>
              <a:prstGeom prst="rect">
                <a:avLst/>
              </a:prstGeom>
              <a:ln>
                <a:noFill/>
              </a:ln>
              <a:effectLst>
                <a:outerShdw blurRad="292100" dist="139700" dir="2700000" algn="tl" rotWithShape="0">
                  <a:srgbClr val="333333">
                    <a:alpha val="65000"/>
                  </a:srgbClr>
                </a:outerShdw>
              </a:effectLst>
            </p:spPr>
          </p:pic>
        </p:grpSp>
        <p:sp>
          <p:nvSpPr>
            <p:cNvPr id="3083" name="Text Box 14"/>
            <p:cNvSpPr txBox="1">
              <a:spLocks noChangeArrowheads="1"/>
            </p:cNvSpPr>
            <p:nvPr/>
          </p:nvSpPr>
          <p:spPr bwMode="auto">
            <a:xfrm>
              <a:off x="678294" y="4918218"/>
              <a:ext cx="7571536" cy="579395"/>
            </a:xfrm>
            <a:prstGeom prst="rect">
              <a:avLst/>
            </a:prstGeom>
            <a:noFill/>
            <a:ln w="9525">
              <a:noFill/>
              <a:miter lim="800000"/>
              <a:headEnd/>
              <a:tailEnd/>
            </a:ln>
            <a:effectLst>
              <a:outerShdw sx="999" sy="999" algn="ctr" rotWithShape="0">
                <a:schemeClr val="tx2"/>
              </a:outerShdw>
            </a:effectLst>
          </p:spPr>
          <p:txBody>
            <a:bodyPr>
              <a:spAutoFit/>
            </a:bodyPr>
            <a:lstStyle/>
            <a:p>
              <a:pPr algn="ctr" latinLnBrk="1">
                <a:spcBef>
                  <a:spcPct val="50000"/>
                </a:spcBef>
                <a:defRPr/>
              </a:pPr>
              <a:r>
                <a:rPr lang="en-US" altLang="zh-CN" sz="3200" b="1">
                  <a:solidFill>
                    <a:srgbClr val="4F6228"/>
                  </a:solidFill>
                  <a:latin typeface="Georgia" pitchFamily="18" charset="0"/>
                  <a:ea typeface="Gulim" pitchFamily="34" charset="-127"/>
                </a:rPr>
                <a:t>Women at the Management Level</a:t>
              </a:r>
              <a:endParaRPr lang="zh-CN" altLang="en-US" sz="3200" b="1">
                <a:solidFill>
                  <a:srgbClr val="4F6228"/>
                </a:solidFill>
                <a:latin typeface="Georgia" pitchFamily="18" charset="0"/>
                <a:ea typeface="Gulim" pitchFamily="34" charset="-127"/>
              </a:endParaRPr>
            </a:p>
          </p:txBody>
        </p:sp>
        <p:sp>
          <p:nvSpPr>
            <p:cNvPr id="28" name="Text Box 15"/>
            <p:cNvSpPr txBox="1">
              <a:spLocks noChangeArrowheads="1"/>
            </p:cNvSpPr>
            <p:nvPr/>
          </p:nvSpPr>
          <p:spPr bwMode="auto">
            <a:xfrm>
              <a:off x="1322748" y="4292790"/>
              <a:ext cx="6498505" cy="641303"/>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p>
              <a:pPr algn="ctr" latinLnBrk="1">
                <a:spcBef>
                  <a:spcPct val="50000"/>
                </a:spcBef>
                <a:defRPr/>
              </a:pPr>
              <a:r>
                <a:rPr kumimoji="1" lang="en-US" altLang="zh-CN" sz="3600" b="1" dirty="0">
                  <a:effectLst>
                    <a:outerShdw blurRad="38100" dist="38100" dir="2700000" algn="tl">
                      <a:srgbClr val="C0C0C0"/>
                    </a:outerShdw>
                  </a:effectLst>
                  <a:latin typeface="Calibri" pitchFamily="34" charset="0"/>
                  <a:ea typeface="华文彩云" pitchFamily="2" charset="-122"/>
                </a:rPr>
                <a:t>Unit 7 Section A</a:t>
              </a:r>
            </a:p>
          </p:txBody>
        </p:sp>
      </p:grpSp>
      <p:sp>
        <p:nvSpPr>
          <p:cNvPr id="14339" name="TextBox 45"/>
          <p:cNvSpPr txBox="1">
            <a:spLocks noChangeArrowheads="1"/>
          </p:cNvSpPr>
          <p:nvPr/>
        </p:nvSpPr>
        <p:spPr bwMode="auto">
          <a:xfrm>
            <a:off x="179388" y="6318250"/>
            <a:ext cx="10072687" cy="523875"/>
          </a:xfrm>
          <a:prstGeom prst="rect">
            <a:avLst/>
          </a:prstGeom>
          <a:noFill/>
          <a:ln w="9525">
            <a:noFill/>
            <a:miter lim="800000"/>
            <a:headEnd/>
            <a:tailEnd/>
          </a:ln>
        </p:spPr>
        <p:txBody>
          <a:bodyPr>
            <a:spAutoFit/>
          </a:bodyPr>
          <a:lstStyle/>
          <a:p>
            <a:r>
              <a:rPr lang="en-US" altLang="zh-CN" sz="1400" b="1">
                <a:solidFill>
                  <a:schemeClr val="bg1"/>
                </a:solidFill>
                <a:latin typeface="Bodoni MT Condensed" pitchFamily="18" charset="0"/>
                <a:ea typeface="HY견명조"/>
                <a:cs typeface="Times New Roman" pitchFamily="18" charset="0"/>
              </a:rPr>
              <a:t>FOREIGH LANGUAGE TEACHING AND RESEARCH PRESS      </a:t>
            </a:r>
          </a:p>
          <a:p>
            <a:r>
              <a:rPr lang="en-US" altLang="zh-CN" sz="1400" b="1">
                <a:solidFill>
                  <a:schemeClr val="bg1"/>
                </a:solidFill>
                <a:latin typeface="Bodoni MT Condensed" pitchFamily="18" charset="0"/>
                <a:ea typeface="HY견명조"/>
                <a:cs typeface="Times New Roman" pitchFamily="18" charset="0"/>
              </a:rPr>
              <a:t>AIR FORCE ENGINEERING UNIVERSITY</a:t>
            </a:r>
            <a:endParaRPr lang="zh-CN" altLang="en-US" sz="1400" b="1">
              <a:solidFill>
                <a:schemeClr val="bg1"/>
              </a:solidFill>
              <a:latin typeface="Bodoni MT Condensed" pitchFamily="18" charset="0"/>
              <a:ea typeface="HY견명조"/>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TextBox 8"/>
          <p:cNvSpPr txBox="1">
            <a:spLocks noChangeArrowheads="1"/>
          </p:cNvSpPr>
          <p:nvPr/>
        </p:nvSpPr>
        <p:spPr bwMode="auto">
          <a:xfrm>
            <a:off x="1143000" y="2400300"/>
            <a:ext cx="7145338" cy="830263"/>
          </a:xfrm>
          <a:prstGeom prst="rect">
            <a:avLst/>
          </a:prstGeom>
          <a:noFill/>
          <a:ln w="9525">
            <a:noFill/>
            <a:miter lim="800000"/>
            <a:headEnd/>
            <a:tailEnd/>
          </a:ln>
        </p:spPr>
        <p:txBody>
          <a:bodyPr>
            <a:spAutoFit/>
          </a:bodyPr>
          <a:lstStyle/>
          <a:p>
            <a:pPr eaLnBrk="0" hangingPunct="0"/>
            <a:r>
              <a:rPr lang="en-US" altLang="zh-CN" sz="2400" dirty="0">
                <a:latin typeface="Helvetica" pitchFamily="2" charset="0"/>
                <a:ea typeface="楷体_GB2312" pitchFamily="49" charset="-122"/>
              </a:rPr>
              <a:t>Q. What are the advantages and </a:t>
            </a:r>
            <a:r>
              <a:rPr lang="en-US" altLang="zh-CN" sz="2400" dirty="0" smtClean="0">
                <a:latin typeface="Helvetica" pitchFamily="2" charset="0"/>
                <a:ea typeface="楷体_GB2312" pitchFamily="49" charset="-122"/>
              </a:rPr>
              <a:t>disadvantages </a:t>
            </a:r>
            <a:r>
              <a:rPr lang="en-US" altLang="zh-CN" sz="2400" dirty="0">
                <a:latin typeface="Helvetica" pitchFamily="2" charset="0"/>
                <a:ea typeface="楷体_GB2312" pitchFamily="49" charset="-122"/>
              </a:rPr>
              <a:t>for the career woman?</a:t>
            </a:r>
          </a:p>
        </p:txBody>
      </p:sp>
      <p:sp>
        <p:nvSpPr>
          <p:cNvPr id="23555" name="矩形 10"/>
          <p:cNvSpPr>
            <a:spLocks noChangeArrowheads="1"/>
          </p:cNvSpPr>
          <p:nvPr/>
        </p:nvSpPr>
        <p:spPr bwMode="auto">
          <a:xfrm>
            <a:off x="1143000" y="1385888"/>
            <a:ext cx="7145338" cy="457200"/>
          </a:xfrm>
          <a:prstGeom prst="rect">
            <a:avLst/>
          </a:prstGeom>
          <a:noFill/>
          <a:ln w="9525">
            <a:noFill/>
            <a:miter lim="800000"/>
            <a:headEnd/>
            <a:tailEnd/>
          </a:ln>
        </p:spPr>
        <p:txBody>
          <a:bodyPr>
            <a:spAutoFit/>
          </a:bodyPr>
          <a:lstStyle/>
          <a:p>
            <a:pPr algn="just"/>
            <a:r>
              <a:rPr lang="en-US" altLang="zh-CN" sz="2400" b="1">
                <a:latin typeface="Helvetica" pitchFamily="2" charset="0"/>
                <a:ea typeface="Helvetica Neue"/>
                <a:cs typeface="Helvetica Neue"/>
              </a:rPr>
              <a:t>Please</a:t>
            </a:r>
            <a:r>
              <a:rPr lang="en-US" altLang="en-US" sz="2400" b="1">
                <a:latin typeface="Helvetica" pitchFamily="2" charset="0"/>
                <a:ea typeface="Helvetica Neue"/>
                <a:cs typeface="Helvetica Neue"/>
              </a:rPr>
              <a:t> discuss the </a:t>
            </a:r>
            <a:r>
              <a:rPr lang="en-US" altLang="zh-CN" sz="2400" b="1">
                <a:latin typeface="Helvetica" pitchFamily="2" charset="0"/>
                <a:ea typeface="Helvetica Neue"/>
                <a:cs typeface="Helvetica Neue"/>
              </a:rPr>
              <a:t>following </a:t>
            </a:r>
            <a:r>
              <a:rPr lang="en-US" altLang="en-US" sz="2400" b="1">
                <a:latin typeface="Helvetica" pitchFamily="2" charset="0"/>
                <a:ea typeface="Helvetica Neue"/>
                <a:cs typeface="Helvetica Neue"/>
              </a:rPr>
              <a:t>questions</a:t>
            </a:r>
            <a:r>
              <a:rPr lang="en-US" altLang="zh-CN" sz="2400" b="1">
                <a:latin typeface="Helvetica" pitchFamily="2" charset="0"/>
                <a:ea typeface="Helvetica Neue"/>
                <a:cs typeface="Helvetica Neue"/>
              </a:rPr>
              <a:t>:</a:t>
            </a:r>
            <a:endParaRPr lang="zh-CN" altLang="en-US" sz="2400" b="1">
              <a:latin typeface="Helvetica" pitchFamily="2" charset="0"/>
              <a:ea typeface="Helvetica Neue"/>
              <a:cs typeface="Helvetica Neue"/>
            </a:endParaRPr>
          </a:p>
        </p:txBody>
      </p:sp>
      <p:pic>
        <p:nvPicPr>
          <p:cNvPr id="3074" name="Picture 2" descr="c:\DOCUME~1\jiangll\APPLIC~1\360se6\USERDA~1\Temp\PE0072~1.JPG"/>
          <p:cNvPicPr>
            <a:picLocks noChangeAspect="1" noChangeArrowheads="1"/>
          </p:cNvPicPr>
          <p:nvPr/>
        </p:nvPicPr>
        <p:blipFill rotWithShape="1">
          <a:blip r:embed="rId3" cstate="print">
            <a:extLst/>
          </a:blip>
          <a:srcRect t="52461"/>
          <a:stretch/>
        </p:blipFill>
        <p:spPr bwMode="auto">
          <a:xfrm>
            <a:off x="1691600" y="4143380"/>
            <a:ext cx="5573854" cy="1766510"/>
          </a:xfrm>
          <a:prstGeom prst="rect">
            <a:avLst/>
          </a:prstGeom>
          <a:ln>
            <a:noFill/>
          </a:ln>
          <a:effectLst>
            <a:softEdge rad="112500"/>
          </a:effectLst>
          <a:extLst/>
        </p:spPr>
      </p:pic>
      <p:pic>
        <p:nvPicPr>
          <p:cNvPr id="23557" name="Picture 3"/>
          <p:cNvPicPr>
            <a:picLocks noChangeAspect="1" noChangeArrowheads="1"/>
          </p:cNvPicPr>
          <p:nvPr/>
        </p:nvPicPr>
        <p:blipFill>
          <a:blip r:embed="rId4"/>
          <a:srcRect/>
          <a:stretch>
            <a:fillRect/>
          </a:stretch>
        </p:blipFill>
        <p:spPr bwMode="auto">
          <a:xfrm>
            <a:off x="-7938" y="9525"/>
            <a:ext cx="4645026" cy="1187450"/>
          </a:xfrm>
          <a:prstGeom prst="rect">
            <a:avLst/>
          </a:prstGeom>
          <a:noFill/>
          <a:ln w="9525">
            <a:noFill/>
            <a:miter lim="800000"/>
            <a:headEnd/>
            <a:tailEnd/>
          </a:ln>
        </p:spPr>
      </p:pic>
      <p:sp>
        <p:nvSpPr>
          <p:cNvPr id="9" name="TextBox 8"/>
          <p:cNvSpPr txBox="1"/>
          <p:nvPr/>
        </p:nvSpPr>
        <p:spPr>
          <a:xfrm>
            <a:off x="666750" y="3333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Pre-reading Activities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
        <p:nvSpPr>
          <p:cNvPr id="23559" name="矩形 20"/>
          <p:cNvSpPr>
            <a:spLocks noChangeArrowheads="1"/>
          </p:cNvSpPr>
          <p:nvPr/>
        </p:nvSpPr>
        <p:spPr bwMode="auto">
          <a:xfrm>
            <a:off x="4640263" y="427038"/>
            <a:ext cx="2860675" cy="573087"/>
          </a:xfrm>
          <a:prstGeom prst="rect">
            <a:avLst/>
          </a:prstGeom>
          <a:noFill/>
          <a:ln w="9525">
            <a:noFill/>
            <a:miter lim="800000"/>
            <a:headEnd/>
            <a:tailEnd/>
          </a:ln>
        </p:spPr>
        <p:txBody>
          <a:bodyPr>
            <a:spAutoFit/>
          </a:bodyPr>
          <a:lstStyle/>
          <a:p>
            <a:pPr algn="just">
              <a:lnSpc>
                <a:spcPct val="130000"/>
              </a:lnSpc>
            </a:pPr>
            <a:r>
              <a:rPr lang="en-US" altLang="zh-CN" sz="2400" b="1">
                <a:solidFill>
                  <a:srgbClr val="0070C0"/>
                </a:solidFill>
                <a:latin typeface="Helvetica" pitchFamily="2" charset="0"/>
                <a:ea typeface="Helvetica Neue"/>
                <a:cs typeface="Helvetica Neue"/>
              </a:rPr>
              <a:t>Look and Talk</a:t>
            </a:r>
            <a:endParaRPr lang="zh-CN" altLang="en-US" sz="2400" b="1">
              <a:solidFill>
                <a:srgbClr val="0070C0"/>
              </a:solidFill>
              <a:latin typeface="Helvetica" pitchFamily="2" charset="0"/>
              <a:ea typeface="Helvetica Neue"/>
              <a:cs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3"/>
                                        </p:tgtEl>
                                        <p:attrNameLst>
                                          <p:attrName>style.visibility</p:attrName>
                                        </p:attrNameLst>
                                      </p:cBhvr>
                                      <p:to>
                                        <p:strVal val="visible"/>
                                      </p:to>
                                    </p:set>
                                    <p:animEffect transition="in" filter="blinds(horizontal)">
                                      <p:cBhvr>
                                        <p:cTn id="7" dur="500"/>
                                        <p:tgtEl>
                                          <p:spTgt spid="150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圆角矩形 17"/>
          <p:cNvPicPr>
            <a:picLocks noChangeArrowheads="1"/>
          </p:cNvPicPr>
          <p:nvPr/>
        </p:nvPicPr>
        <p:blipFill>
          <a:blip r:embed="rId3"/>
          <a:srcRect/>
          <a:stretch>
            <a:fillRect/>
          </a:stretch>
        </p:blipFill>
        <p:spPr bwMode="auto">
          <a:xfrm>
            <a:off x="66675" y="1944688"/>
            <a:ext cx="8845550" cy="4364037"/>
          </a:xfrm>
          <a:prstGeom prst="rect">
            <a:avLst/>
          </a:prstGeom>
          <a:noFill/>
          <a:ln w="9525">
            <a:noFill/>
            <a:miter lim="800000"/>
            <a:headEnd/>
            <a:tailEnd/>
          </a:ln>
        </p:spPr>
      </p:pic>
      <p:sp>
        <p:nvSpPr>
          <p:cNvPr id="115715" name="Text Box 4"/>
          <p:cNvSpPr txBox="1">
            <a:spLocks noChangeArrowheads="1"/>
          </p:cNvSpPr>
          <p:nvPr/>
        </p:nvSpPr>
        <p:spPr bwMode="auto">
          <a:xfrm>
            <a:off x="396875" y="2271713"/>
            <a:ext cx="8189913" cy="3708400"/>
          </a:xfrm>
          <a:prstGeom prst="rect">
            <a:avLst/>
          </a:prstGeom>
          <a:noFill/>
          <a:ln w="9525">
            <a:noFill/>
            <a:miter lim="800000"/>
            <a:headEnd/>
            <a:tailEnd/>
          </a:ln>
        </p:spPr>
        <p:txBody>
          <a:bodyPr anchor="ctr"/>
          <a:lstStyle/>
          <a:p>
            <a:pPr algn="ctr"/>
            <a:endParaRPr lang="zh-CN" altLang="en-US">
              <a:solidFill>
                <a:srgbClr val="FFFFFF"/>
              </a:solidFill>
              <a:latin typeface="Calibri" pitchFamily="34" charset="0"/>
            </a:endParaRPr>
          </a:p>
        </p:txBody>
      </p:sp>
      <p:sp>
        <p:nvSpPr>
          <p:cNvPr id="21" name="Rectangle 1"/>
          <p:cNvSpPr>
            <a:spLocks noChangeArrowheads="1"/>
          </p:cNvSpPr>
          <p:nvPr/>
        </p:nvSpPr>
        <p:spPr bwMode="auto">
          <a:xfrm>
            <a:off x="534988" y="1323975"/>
            <a:ext cx="6965950" cy="492125"/>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nchor="ctr">
            <a:spAutoFit/>
          </a:bodyPr>
          <a:lstStyle/>
          <a:p>
            <a:pPr fontAlgn="auto">
              <a:spcBef>
                <a:spcPts val="0"/>
              </a:spcBef>
              <a:spcAft>
                <a:spcPts val="0"/>
              </a:spcAft>
              <a:defRPr/>
            </a:pPr>
            <a:r>
              <a:rPr kumimoji="1" lang="en-US" altLang="zh-CN" sz="2600" b="1" i="1" kern="0" dirty="0">
                <a:solidFill>
                  <a:schemeClr val="accent6">
                    <a:lumMod val="50000"/>
                  </a:schemeClr>
                </a:solidFill>
                <a:latin typeface="Helvetica"/>
                <a:ea typeface="+mn-ea"/>
              </a:rPr>
              <a:t>You can follow the outline given below.</a:t>
            </a:r>
            <a:endParaRPr lang="zh-CN" altLang="en-US" sz="2600" b="1" i="1" kern="0" dirty="0">
              <a:solidFill>
                <a:schemeClr val="accent6">
                  <a:lumMod val="50000"/>
                </a:schemeClr>
              </a:solidFill>
              <a:latin typeface="Helvetica"/>
              <a:ea typeface="+mn-ea"/>
            </a:endParaRPr>
          </a:p>
        </p:txBody>
      </p:sp>
      <p:sp>
        <p:nvSpPr>
          <p:cNvPr id="22" name="矩形 21"/>
          <p:cNvSpPr>
            <a:spLocks noChangeArrowheads="1"/>
          </p:cNvSpPr>
          <p:nvPr/>
        </p:nvSpPr>
        <p:spPr bwMode="auto">
          <a:xfrm>
            <a:off x="900113" y="2532063"/>
            <a:ext cx="6938962" cy="2862262"/>
          </a:xfrm>
          <a:prstGeom prst="rect">
            <a:avLst/>
          </a:prstGeom>
          <a:noFill/>
          <a:ln w="9525">
            <a:noFill/>
            <a:miter lim="800000"/>
            <a:headEnd/>
            <a:tailEnd/>
          </a:ln>
        </p:spPr>
        <p:txBody>
          <a:bodyPr>
            <a:spAutoFit/>
          </a:bodyPr>
          <a:lstStyle/>
          <a:p>
            <a:pPr marL="120650" indent="-120650" algn="just">
              <a:lnSpc>
                <a:spcPct val="150000"/>
              </a:lnSpc>
              <a:defRPr/>
            </a:pPr>
            <a:r>
              <a:rPr lang="en-US" altLang="zh-CN" sz="2400" b="1" dirty="0">
                <a:solidFill>
                  <a:srgbClr val="FF6600"/>
                </a:solidFill>
                <a:latin typeface="Helvetica" pitchFamily="2" charset="0"/>
              </a:rPr>
              <a:t>Part I. Introduction of the essay </a:t>
            </a:r>
            <a:endParaRPr lang="zh-CN" altLang="en-US" sz="2400" b="1" dirty="0">
              <a:solidFill>
                <a:srgbClr val="FF6600"/>
              </a:solidFill>
              <a:latin typeface="Helvetica" pitchFamily="2" charset="0"/>
            </a:endParaRPr>
          </a:p>
          <a:p>
            <a:pPr marL="342900" indent="-342900" algn="just">
              <a:lnSpc>
                <a:spcPct val="120000"/>
              </a:lnSpc>
              <a:buFontTx/>
              <a:buAutoNum type="arabicPeriod"/>
              <a:defRPr/>
            </a:pPr>
            <a:r>
              <a:rPr lang="en-US" altLang="zh-CN" sz="2400" dirty="0">
                <a:latin typeface="Helvetica" pitchFamily="2" charset="0"/>
              </a:rPr>
              <a:t>W</a:t>
            </a:r>
            <a:r>
              <a:rPr lang="en-US" altLang="en-US" sz="2400" dirty="0">
                <a:latin typeface="Helvetica" pitchFamily="2" charset="0"/>
              </a:rPr>
              <a:t>omen are increasingly working in upper  management roles</a:t>
            </a:r>
            <a:r>
              <a:rPr lang="en-US" altLang="zh-CN" sz="2400" dirty="0">
                <a:latin typeface="Helvetica" pitchFamily="2" charset="0"/>
              </a:rPr>
              <a:t>;</a:t>
            </a:r>
            <a:endParaRPr lang="zh-CN" altLang="en-US" sz="2400" dirty="0">
              <a:latin typeface="Helvetica" pitchFamily="2" charset="0"/>
            </a:endParaRPr>
          </a:p>
          <a:p>
            <a:pPr marL="342900" indent="-342900" algn="just">
              <a:lnSpc>
                <a:spcPct val="120000"/>
              </a:lnSpc>
              <a:buFontTx/>
              <a:buAutoNum type="arabicPeriod"/>
              <a:defRPr/>
            </a:pPr>
            <a:r>
              <a:rPr lang="en-US" altLang="zh-CN" sz="2400" dirty="0">
                <a:latin typeface="Helvetica" pitchFamily="2" charset="0"/>
              </a:rPr>
              <a:t>Thesis statement: Women’s management style</a:t>
            </a:r>
          </a:p>
          <a:p>
            <a:pPr marL="342900" indent="-342900" algn="just">
              <a:lnSpc>
                <a:spcPct val="120000"/>
              </a:lnSpc>
              <a:defRPr/>
            </a:pPr>
            <a:r>
              <a:rPr lang="en-US" altLang="zh-CN" sz="2400" dirty="0">
                <a:latin typeface="Helvetica" pitchFamily="2" charset="0"/>
              </a:rPr>
              <a:t>    tends to be more communicative and relationship-oriented.</a:t>
            </a:r>
          </a:p>
        </p:txBody>
      </p:sp>
      <p:sp>
        <p:nvSpPr>
          <p:cNvPr id="23" name="右箭头 22">
            <a:hlinkClick r:id="" action="ppaction://hlinkshowjump?jump=nextslide"/>
          </p:cNvPr>
          <p:cNvSpPr/>
          <p:nvPr/>
        </p:nvSpPr>
        <p:spPr>
          <a:xfrm>
            <a:off x="6039151" y="6209952"/>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115719"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15720" name="Picture 2" descr="E:\新视野\400_F_63459409_WrqNQgC3su8SnXaNEvGVxZu46Q44OFck.jpg"/>
          <p:cNvPicPr>
            <a:picLocks noChangeAspect="1" noChangeArrowheads="1"/>
          </p:cNvPicPr>
          <p:nvPr/>
        </p:nvPicPr>
        <p:blipFill>
          <a:blip r:embed="rId6" cstate="print"/>
          <a:stretch>
            <a:fillRect/>
          </a:stretch>
        </p:blipFill>
        <p:spPr bwMode="auto">
          <a:xfrm>
            <a:off x="7718425" y="4480471"/>
            <a:ext cx="1116013" cy="1678483"/>
          </a:xfrm>
          <a:prstGeom prst="rect">
            <a:avLst/>
          </a:prstGeom>
          <a:noFill/>
          <a:ln w="9525">
            <a:noFill/>
            <a:miter lim="800000"/>
            <a:headEnd/>
            <a:tailEnd/>
          </a:ln>
        </p:spPr>
      </p:pic>
      <p:pic>
        <p:nvPicPr>
          <p:cNvPr id="115721" name="Picture 2"/>
          <p:cNvPicPr>
            <a:picLocks noChangeAspect="1" noChangeArrowheads="1"/>
          </p:cNvPicPr>
          <p:nvPr/>
        </p:nvPicPr>
        <p:blipFill>
          <a:blip r:embed="rId7"/>
          <a:srcRect/>
          <a:stretch>
            <a:fillRect/>
          </a:stretch>
        </p:blipFill>
        <p:spPr bwMode="auto">
          <a:xfrm>
            <a:off x="-3175" y="61913"/>
            <a:ext cx="3779838" cy="1152525"/>
          </a:xfrm>
          <a:prstGeom prst="rect">
            <a:avLst/>
          </a:prstGeom>
          <a:noFill/>
          <a:ln w="9525">
            <a:noFill/>
            <a:miter lim="800000"/>
            <a:headEnd/>
            <a:tailEnd/>
          </a:ln>
        </p:spPr>
      </p:pic>
      <p:sp>
        <p:nvSpPr>
          <p:cNvPr id="115722" name="TextBox 18"/>
          <p:cNvSpPr txBox="1">
            <a:spLocks noChangeArrowheads="1"/>
          </p:cNvSpPr>
          <p:nvPr/>
        </p:nvSpPr>
        <p:spPr bwMode="auto">
          <a:xfrm>
            <a:off x="3963988" y="620713"/>
            <a:ext cx="3536950" cy="461962"/>
          </a:xfrm>
          <a:prstGeom prst="rect">
            <a:avLst/>
          </a:prstGeom>
          <a:noFill/>
          <a:ln w="9525">
            <a:noFill/>
            <a:miter lim="800000"/>
            <a:headEnd/>
            <a:tailEnd/>
          </a:ln>
        </p:spPr>
        <p:txBody>
          <a:bodyPr>
            <a:spAutoFit/>
          </a:bodyPr>
          <a:lstStyle/>
          <a:p>
            <a:pPr algn="ctr"/>
            <a:r>
              <a:rPr lang="en-US" altLang="zh-CN" sz="2400" b="1">
                <a:solidFill>
                  <a:srgbClr val="FF6600"/>
                </a:solidFill>
                <a:latin typeface="Helvetica" pitchFamily="2" charset="0"/>
                <a:ea typeface="楷体_GB2312" pitchFamily="49" charset="-122"/>
              </a:rPr>
              <a:t>Essay Writing</a:t>
            </a:r>
            <a:endParaRPr lang="zh-CN" altLang="en-US" sz="2400" b="1">
              <a:solidFill>
                <a:srgbClr val="FF6600"/>
              </a:solidFill>
              <a:latin typeface="Helvetica" pitchFamily="2" charset="0"/>
              <a:ea typeface="楷体_GB2312" pitchFamily="49" charset="-122"/>
            </a:endParaRPr>
          </a:p>
        </p:txBody>
      </p:sp>
      <p:sp>
        <p:nvSpPr>
          <p:cNvPr id="12" name="TextBox 11"/>
          <p:cNvSpPr txBox="1"/>
          <p:nvPr/>
        </p:nvSpPr>
        <p:spPr>
          <a:xfrm>
            <a:off x="196850" y="6000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Essay Writing</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
          <p:cNvSpPr>
            <a:spLocks noChangeArrowheads="1"/>
          </p:cNvSpPr>
          <p:nvPr/>
        </p:nvSpPr>
        <p:spPr bwMode="auto">
          <a:xfrm>
            <a:off x="534988" y="1293813"/>
            <a:ext cx="5608637" cy="492125"/>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nchor="ctr">
            <a:spAutoFit/>
          </a:bodyPr>
          <a:lstStyle/>
          <a:p>
            <a:pPr fontAlgn="auto">
              <a:spcBef>
                <a:spcPts val="0"/>
              </a:spcBef>
              <a:spcAft>
                <a:spcPts val="0"/>
              </a:spcAft>
              <a:defRPr/>
            </a:pPr>
            <a:r>
              <a:rPr kumimoji="1" lang="en-US" altLang="zh-CN" sz="2600" b="1" i="1" kern="0" dirty="0">
                <a:solidFill>
                  <a:schemeClr val="accent6">
                    <a:lumMod val="50000"/>
                  </a:schemeClr>
                </a:solidFill>
                <a:latin typeface="+mn-lt"/>
                <a:ea typeface="+mn-ea"/>
              </a:rPr>
              <a:t>You can follow the outline given below.</a:t>
            </a:r>
            <a:endParaRPr lang="zh-CN" altLang="en-US" sz="2600" b="1" i="1" kern="0" dirty="0">
              <a:solidFill>
                <a:schemeClr val="accent6">
                  <a:lumMod val="50000"/>
                </a:schemeClr>
              </a:solidFill>
              <a:latin typeface="+mn-lt"/>
              <a:ea typeface="+mn-ea"/>
            </a:endParaRPr>
          </a:p>
        </p:txBody>
      </p:sp>
      <p:grpSp>
        <p:nvGrpSpPr>
          <p:cNvPr id="116739" name="组合 17"/>
          <p:cNvGrpSpPr>
            <a:grpSpLocks/>
          </p:cNvGrpSpPr>
          <p:nvPr/>
        </p:nvGrpSpPr>
        <p:grpSpPr bwMode="auto">
          <a:xfrm>
            <a:off x="244475" y="2101850"/>
            <a:ext cx="8589963" cy="4108450"/>
            <a:chOff x="196483" y="2071678"/>
            <a:chExt cx="8590359" cy="4108483"/>
          </a:xfrm>
        </p:grpSpPr>
        <p:sp>
          <p:nvSpPr>
            <p:cNvPr id="28" name="圆角矩形 27"/>
            <p:cNvSpPr/>
            <p:nvPr/>
          </p:nvSpPr>
          <p:spPr>
            <a:xfrm>
              <a:off x="196483" y="2071678"/>
              <a:ext cx="8590359" cy="4108483"/>
            </a:xfrm>
            <a:prstGeom prst="roundRect">
              <a:avLst/>
            </a:prstGeom>
            <a:noFill/>
            <a:ln>
              <a:solidFill>
                <a:schemeClr val="accent6">
                  <a:lumMod val="75000"/>
                </a:schemeClr>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16749" name="Picture 2" descr="E:\新视野\400_F_63459409_WrqNQgC3su8SnXaNEvGVxZu46Q44OFck.jpg"/>
            <p:cNvPicPr>
              <a:picLocks noChangeAspect="1" noChangeArrowheads="1"/>
            </p:cNvPicPr>
            <p:nvPr/>
          </p:nvPicPr>
          <p:blipFill>
            <a:blip r:embed="rId3" cstate="print"/>
            <a:stretch>
              <a:fillRect/>
            </a:stretch>
          </p:blipFill>
          <p:spPr bwMode="auto">
            <a:xfrm>
              <a:off x="7480746" y="3434610"/>
              <a:ext cx="1115615" cy="1677821"/>
            </a:xfrm>
            <a:prstGeom prst="rect">
              <a:avLst/>
            </a:prstGeom>
            <a:noFill/>
            <a:ln w="9525">
              <a:noFill/>
              <a:miter lim="800000"/>
              <a:headEnd/>
              <a:tailEnd/>
            </a:ln>
          </p:spPr>
        </p:pic>
      </p:grpSp>
      <p:sp>
        <p:nvSpPr>
          <p:cNvPr id="22" name="矩形 21"/>
          <p:cNvSpPr>
            <a:spLocks noChangeArrowheads="1"/>
          </p:cNvSpPr>
          <p:nvPr/>
        </p:nvSpPr>
        <p:spPr bwMode="auto">
          <a:xfrm>
            <a:off x="395287" y="2143125"/>
            <a:ext cx="7444063" cy="4081117"/>
          </a:xfrm>
          <a:prstGeom prst="rect">
            <a:avLst/>
          </a:prstGeom>
          <a:noFill/>
          <a:ln w="9525">
            <a:noFill/>
            <a:miter lim="800000"/>
            <a:headEnd/>
            <a:tailEnd/>
          </a:ln>
        </p:spPr>
        <p:txBody>
          <a:bodyPr wrap="square">
            <a:spAutoFit/>
          </a:bodyPr>
          <a:lstStyle/>
          <a:p>
            <a:pPr marL="120650" indent="-120650" algn="just">
              <a:lnSpc>
                <a:spcPct val="120000"/>
              </a:lnSpc>
            </a:pPr>
            <a:r>
              <a:rPr lang="en-US" altLang="zh-CN" sz="2400" b="1" dirty="0">
                <a:solidFill>
                  <a:srgbClr val="FF6600"/>
                </a:solidFill>
                <a:latin typeface="Helvetica" pitchFamily="2" charset="0"/>
              </a:rPr>
              <a:t>Part II. Body part using examples to illustrate the main point.</a:t>
            </a:r>
          </a:p>
          <a:p>
            <a:pPr marL="120650" indent="-120650" algn="just">
              <a:lnSpc>
                <a:spcPct val="120000"/>
              </a:lnSpc>
            </a:pPr>
            <a:r>
              <a:rPr lang="en-US" altLang="zh-CN" sz="2400" dirty="0">
                <a:latin typeface="Helvetica" pitchFamily="2" charset="0"/>
              </a:rPr>
              <a:t> Example 1: Women’s management style is being more communicative;</a:t>
            </a:r>
          </a:p>
          <a:p>
            <a:pPr marL="120650" indent="-120650">
              <a:lnSpc>
                <a:spcPct val="120000"/>
              </a:lnSpc>
            </a:pPr>
            <a:r>
              <a:rPr lang="en-US" altLang="zh-CN" sz="2400" dirty="0">
                <a:latin typeface="Helvetica" pitchFamily="2" charset="0"/>
              </a:rPr>
              <a:t>1.Their management style is being more communicative. Women usually have greater verbal </a:t>
            </a:r>
            <a:r>
              <a:rPr lang="en-US" altLang="zh-CN" sz="2400" dirty="0" smtClean="0">
                <a:latin typeface="Helvetica" pitchFamily="2" charset="0"/>
              </a:rPr>
              <a:t> </a:t>
            </a:r>
            <a:r>
              <a:rPr lang="en-US" altLang="zh-CN" sz="2400" dirty="0">
                <a:latin typeface="Helvetica" pitchFamily="2" charset="0"/>
              </a:rPr>
              <a:t>and verbal comprehension </a:t>
            </a:r>
            <a:r>
              <a:rPr lang="en-US" altLang="zh-CN" sz="2400" dirty="0" smtClean="0">
                <a:latin typeface="Helvetica" pitchFamily="2" charset="0"/>
              </a:rPr>
              <a:t>ability than </a:t>
            </a:r>
            <a:r>
              <a:rPr lang="en-US" altLang="zh-CN" sz="2400" dirty="0">
                <a:latin typeface="Helvetica" pitchFamily="2" charset="0"/>
              </a:rPr>
              <a:t>men. </a:t>
            </a:r>
          </a:p>
          <a:p>
            <a:pPr marL="120650" indent="-120650">
              <a:lnSpc>
                <a:spcPct val="120000"/>
              </a:lnSpc>
            </a:pPr>
            <a:r>
              <a:rPr lang="en-US" altLang="zh-CN" sz="2400" dirty="0">
                <a:latin typeface="Helvetica" pitchFamily="2" charset="0"/>
              </a:rPr>
              <a:t>2. They are usually more supportive, more inclined to delegate </a:t>
            </a:r>
            <a:r>
              <a:rPr lang="en-US" altLang="zh-CN" sz="2400" dirty="0" smtClean="0">
                <a:latin typeface="Helvetica" pitchFamily="2" charset="0"/>
              </a:rPr>
              <a:t>responsibilities.</a:t>
            </a:r>
            <a:r>
              <a:rPr lang="en-US" altLang="zh-CN" dirty="0" smtClean="0"/>
              <a:t> </a:t>
            </a:r>
            <a:endParaRPr lang="zh-CN" altLang="en-US" dirty="0"/>
          </a:p>
        </p:txBody>
      </p:sp>
      <p:sp>
        <p:nvSpPr>
          <p:cNvPr id="19" name="右箭头 18">
            <a:hlinkClick r:id="" action="ppaction://hlinkshowjump?jump=nextslide"/>
          </p:cNvPr>
          <p:cNvSpPr/>
          <p:nvPr/>
        </p:nvSpPr>
        <p:spPr>
          <a:xfrm>
            <a:off x="6039151" y="6209952"/>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116742"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16743" name="Picture 2"/>
          <p:cNvPicPr>
            <a:picLocks noChangeAspect="1" noChangeArrowheads="1"/>
          </p:cNvPicPr>
          <p:nvPr/>
        </p:nvPicPr>
        <p:blipFill>
          <a:blip r:embed="rId6"/>
          <a:srcRect/>
          <a:stretch>
            <a:fillRect/>
          </a:stretch>
        </p:blipFill>
        <p:spPr bwMode="auto">
          <a:xfrm>
            <a:off x="-3175" y="61913"/>
            <a:ext cx="3779838" cy="1152525"/>
          </a:xfrm>
          <a:prstGeom prst="rect">
            <a:avLst/>
          </a:prstGeom>
          <a:noFill/>
          <a:ln w="9525">
            <a:noFill/>
            <a:miter lim="800000"/>
            <a:headEnd/>
            <a:tailEnd/>
          </a:ln>
        </p:spPr>
      </p:pic>
      <p:sp>
        <p:nvSpPr>
          <p:cNvPr id="116744" name="TextBox 18"/>
          <p:cNvSpPr txBox="1">
            <a:spLocks noChangeArrowheads="1"/>
          </p:cNvSpPr>
          <p:nvPr/>
        </p:nvSpPr>
        <p:spPr bwMode="auto">
          <a:xfrm>
            <a:off x="3963988" y="620713"/>
            <a:ext cx="3536950" cy="461962"/>
          </a:xfrm>
          <a:prstGeom prst="rect">
            <a:avLst/>
          </a:prstGeom>
          <a:noFill/>
          <a:ln w="9525">
            <a:noFill/>
            <a:miter lim="800000"/>
            <a:headEnd/>
            <a:tailEnd/>
          </a:ln>
        </p:spPr>
        <p:txBody>
          <a:bodyPr>
            <a:spAutoFit/>
          </a:bodyPr>
          <a:lstStyle/>
          <a:p>
            <a:pPr algn="ctr"/>
            <a:r>
              <a:rPr lang="en-US" altLang="zh-CN" sz="2400" b="1">
                <a:solidFill>
                  <a:srgbClr val="FF6600"/>
                </a:solidFill>
                <a:latin typeface="Helvetica" pitchFamily="2" charset="0"/>
                <a:ea typeface="楷体_GB2312" pitchFamily="49" charset="-122"/>
              </a:rPr>
              <a:t>Essay Writing</a:t>
            </a:r>
            <a:endParaRPr lang="zh-CN" altLang="en-US" sz="2400" b="1">
              <a:solidFill>
                <a:srgbClr val="FF6600"/>
              </a:solidFill>
              <a:latin typeface="Helvetica" pitchFamily="2" charset="0"/>
              <a:ea typeface="楷体_GB2312" pitchFamily="49" charset="-122"/>
            </a:endParaRPr>
          </a:p>
        </p:txBody>
      </p:sp>
      <p:sp>
        <p:nvSpPr>
          <p:cNvPr id="12" name="TextBox 11"/>
          <p:cNvSpPr txBox="1"/>
          <p:nvPr/>
        </p:nvSpPr>
        <p:spPr>
          <a:xfrm>
            <a:off x="196850" y="6000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Essay Writing</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
          <p:cNvSpPr>
            <a:spLocks noChangeArrowheads="1"/>
          </p:cNvSpPr>
          <p:nvPr/>
        </p:nvSpPr>
        <p:spPr bwMode="auto">
          <a:xfrm>
            <a:off x="534988" y="1293813"/>
            <a:ext cx="5608637" cy="492125"/>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nchor="ctr">
            <a:spAutoFit/>
          </a:bodyPr>
          <a:lstStyle/>
          <a:p>
            <a:pPr fontAlgn="auto">
              <a:spcBef>
                <a:spcPts val="0"/>
              </a:spcBef>
              <a:spcAft>
                <a:spcPts val="0"/>
              </a:spcAft>
              <a:defRPr/>
            </a:pPr>
            <a:r>
              <a:rPr kumimoji="1" lang="en-US" altLang="zh-CN" sz="2600" b="1" i="1" kern="0" dirty="0">
                <a:solidFill>
                  <a:schemeClr val="accent6">
                    <a:lumMod val="50000"/>
                  </a:schemeClr>
                </a:solidFill>
                <a:latin typeface="+mn-lt"/>
                <a:ea typeface="+mn-ea"/>
              </a:rPr>
              <a:t>You can follow the outline given below.</a:t>
            </a:r>
            <a:endParaRPr lang="zh-CN" altLang="en-US" sz="2600" b="1" i="1" kern="0" dirty="0">
              <a:solidFill>
                <a:schemeClr val="accent6">
                  <a:lumMod val="50000"/>
                </a:schemeClr>
              </a:solidFill>
              <a:latin typeface="+mn-lt"/>
              <a:ea typeface="+mn-ea"/>
            </a:endParaRPr>
          </a:p>
        </p:txBody>
      </p:sp>
      <p:grpSp>
        <p:nvGrpSpPr>
          <p:cNvPr id="117763" name="组合 17"/>
          <p:cNvGrpSpPr>
            <a:grpSpLocks/>
          </p:cNvGrpSpPr>
          <p:nvPr/>
        </p:nvGrpSpPr>
        <p:grpSpPr bwMode="auto">
          <a:xfrm>
            <a:off x="196850" y="2071688"/>
            <a:ext cx="8589963" cy="4108450"/>
            <a:chOff x="196483" y="2071678"/>
            <a:chExt cx="8590359" cy="4108483"/>
          </a:xfrm>
        </p:grpSpPr>
        <p:sp>
          <p:nvSpPr>
            <p:cNvPr id="28" name="圆角矩形 27"/>
            <p:cNvSpPr/>
            <p:nvPr/>
          </p:nvSpPr>
          <p:spPr>
            <a:xfrm>
              <a:off x="196483" y="2071678"/>
              <a:ext cx="8590359" cy="4108483"/>
            </a:xfrm>
            <a:prstGeom prst="roundRect">
              <a:avLst/>
            </a:prstGeom>
            <a:noFill/>
            <a:ln>
              <a:solidFill>
                <a:schemeClr val="accent6">
                  <a:lumMod val="75000"/>
                </a:schemeClr>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17773" name="Picture 2" descr="E:\新视野\400_F_63459409_WrqNQgC3su8SnXaNEvGVxZu46Q44OFck.jpg"/>
            <p:cNvPicPr>
              <a:picLocks noChangeAspect="1" noChangeArrowheads="1"/>
            </p:cNvPicPr>
            <p:nvPr/>
          </p:nvPicPr>
          <p:blipFill>
            <a:blip r:embed="rId3" cstate="print"/>
            <a:stretch>
              <a:fillRect/>
            </a:stretch>
          </p:blipFill>
          <p:spPr bwMode="auto">
            <a:xfrm>
              <a:off x="7314037" y="3434610"/>
              <a:ext cx="1115615" cy="1677821"/>
            </a:xfrm>
            <a:prstGeom prst="rect">
              <a:avLst/>
            </a:prstGeom>
            <a:noFill/>
            <a:ln w="9525">
              <a:noFill/>
              <a:miter lim="800000"/>
              <a:headEnd/>
              <a:tailEnd/>
            </a:ln>
          </p:spPr>
        </p:pic>
      </p:grpSp>
      <p:sp>
        <p:nvSpPr>
          <p:cNvPr id="22" name="矩形 21"/>
          <p:cNvSpPr>
            <a:spLocks noChangeArrowheads="1"/>
          </p:cNvSpPr>
          <p:nvPr/>
        </p:nvSpPr>
        <p:spPr bwMode="auto">
          <a:xfrm>
            <a:off x="617538" y="2143125"/>
            <a:ext cx="6696075" cy="3638550"/>
          </a:xfrm>
          <a:prstGeom prst="rect">
            <a:avLst/>
          </a:prstGeom>
          <a:noFill/>
          <a:ln w="9525">
            <a:noFill/>
            <a:miter lim="800000"/>
            <a:headEnd/>
            <a:tailEnd/>
          </a:ln>
        </p:spPr>
        <p:txBody>
          <a:bodyPr>
            <a:spAutoFit/>
          </a:bodyPr>
          <a:lstStyle/>
          <a:p>
            <a:pPr marL="342900" indent="-342900" algn="just">
              <a:lnSpc>
                <a:spcPct val="120000"/>
              </a:lnSpc>
            </a:pPr>
            <a:r>
              <a:rPr lang="en-US" altLang="zh-CN" sz="2400" b="1" dirty="0">
                <a:solidFill>
                  <a:srgbClr val="FF6600"/>
                </a:solidFill>
                <a:latin typeface="Helvetica" pitchFamily="2" charset="0"/>
              </a:rPr>
              <a:t>Part II. Body part using examples to illustrate the main point.</a:t>
            </a:r>
          </a:p>
          <a:p>
            <a:pPr marL="342900" indent="-342900" algn="just">
              <a:lnSpc>
                <a:spcPct val="120000"/>
              </a:lnSpc>
            </a:pPr>
            <a:r>
              <a:rPr lang="en-US" altLang="zh-CN" sz="2400" dirty="0">
                <a:latin typeface="Helvetica" pitchFamily="2" charset="0"/>
              </a:rPr>
              <a:t> Example 2: Women’s management style is being more relationship-oriented.</a:t>
            </a:r>
          </a:p>
          <a:p>
            <a:pPr marL="342900" indent="-342900" algn="just">
              <a:lnSpc>
                <a:spcPct val="120000"/>
              </a:lnSpc>
              <a:buFontTx/>
              <a:buAutoNum type="arabicPeriod"/>
            </a:pPr>
            <a:r>
              <a:rPr lang="en-US" altLang="zh-CN" sz="2400" dirty="0">
                <a:latin typeface="Helvetica" pitchFamily="2" charset="0"/>
              </a:rPr>
              <a:t>Women are more emotionally and spiritually intelligent.</a:t>
            </a:r>
          </a:p>
          <a:p>
            <a:pPr marL="342900" indent="-342900" algn="just">
              <a:lnSpc>
                <a:spcPct val="120000"/>
              </a:lnSpc>
              <a:buFontTx/>
              <a:buAutoNum type="arabicPeriod"/>
            </a:pPr>
            <a:r>
              <a:rPr lang="en-US" altLang="zh-CN" sz="2400" dirty="0">
                <a:latin typeface="Helvetica" pitchFamily="2" charset="0"/>
              </a:rPr>
              <a:t>Women have the potential to </a:t>
            </a:r>
            <a:r>
              <a:rPr lang="en-US" altLang="zh-CN" sz="2400" dirty="0" smtClean="0">
                <a:latin typeface="Helvetica" pitchFamily="2" charset="0"/>
              </a:rPr>
              <a:t>be more </a:t>
            </a:r>
            <a:r>
              <a:rPr lang="en-US" altLang="zh-CN" sz="2400" dirty="0">
                <a:latin typeface="Helvetica" pitchFamily="2" charset="0"/>
              </a:rPr>
              <a:t>understanding.</a:t>
            </a:r>
            <a:endParaRPr lang="zh-CN" altLang="en-US" sz="2400" dirty="0">
              <a:latin typeface="Helvetica" pitchFamily="2" charset="0"/>
            </a:endParaRPr>
          </a:p>
        </p:txBody>
      </p:sp>
      <p:sp>
        <p:nvSpPr>
          <p:cNvPr id="19" name="右箭头 18">
            <a:hlinkClick r:id="" action="ppaction://hlinkshowjump?jump=nextslide"/>
          </p:cNvPr>
          <p:cNvSpPr/>
          <p:nvPr/>
        </p:nvSpPr>
        <p:spPr>
          <a:xfrm>
            <a:off x="6039151" y="6209952"/>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117766"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17767" name="Picture 2"/>
          <p:cNvPicPr>
            <a:picLocks noChangeAspect="1" noChangeArrowheads="1"/>
          </p:cNvPicPr>
          <p:nvPr/>
        </p:nvPicPr>
        <p:blipFill>
          <a:blip r:embed="rId6"/>
          <a:srcRect/>
          <a:stretch>
            <a:fillRect/>
          </a:stretch>
        </p:blipFill>
        <p:spPr bwMode="auto">
          <a:xfrm>
            <a:off x="-3175" y="61913"/>
            <a:ext cx="3779838" cy="1152525"/>
          </a:xfrm>
          <a:prstGeom prst="rect">
            <a:avLst/>
          </a:prstGeom>
          <a:noFill/>
          <a:ln w="9525">
            <a:noFill/>
            <a:miter lim="800000"/>
            <a:headEnd/>
            <a:tailEnd/>
          </a:ln>
        </p:spPr>
      </p:pic>
      <p:sp>
        <p:nvSpPr>
          <p:cNvPr id="117768" name="TextBox 18"/>
          <p:cNvSpPr txBox="1">
            <a:spLocks noChangeArrowheads="1"/>
          </p:cNvSpPr>
          <p:nvPr/>
        </p:nvSpPr>
        <p:spPr bwMode="auto">
          <a:xfrm>
            <a:off x="3963988" y="620713"/>
            <a:ext cx="3536950" cy="461962"/>
          </a:xfrm>
          <a:prstGeom prst="rect">
            <a:avLst/>
          </a:prstGeom>
          <a:noFill/>
          <a:ln w="9525">
            <a:noFill/>
            <a:miter lim="800000"/>
            <a:headEnd/>
            <a:tailEnd/>
          </a:ln>
        </p:spPr>
        <p:txBody>
          <a:bodyPr>
            <a:spAutoFit/>
          </a:bodyPr>
          <a:lstStyle/>
          <a:p>
            <a:pPr algn="ctr"/>
            <a:r>
              <a:rPr lang="en-US" altLang="zh-CN" sz="2400" b="1">
                <a:solidFill>
                  <a:srgbClr val="FF6600"/>
                </a:solidFill>
                <a:latin typeface="Helvetica" pitchFamily="2" charset="0"/>
                <a:ea typeface="楷体_GB2312" pitchFamily="49" charset="-122"/>
              </a:rPr>
              <a:t>Essay Writing</a:t>
            </a:r>
            <a:endParaRPr lang="zh-CN" altLang="en-US" sz="2400" b="1">
              <a:solidFill>
                <a:srgbClr val="FF6600"/>
              </a:solidFill>
              <a:latin typeface="Helvetica" pitchFamily="2" charset="0"/>
              <a:ea typeface="楷体_GB2312" pitchFamily="49" charset="-122"/>
            </a:endParaRPr>
          </a:p>
        </p:txBody>
      </p:sp>
      <p:sp>
        <p:nvSpPr>
          <p:cNvPr id="12" name="TextBox 11"/>
          <p:cNvSpPr txBox="1"/>
          <p:nvPr/>
        </p:nvSpPr>
        <p:spPr>
          <a:xfrm>
            <a:off x="196850" y="6000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Essay Writing</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
          <p:cNvSpPr>
            <a:spLocks noChangeArrowheads="1"/>
          </p:cNvSpPr>
          <p:nvPr/>
        </p:nvSpPr>
        <p:spPr bwMode="auto">
          <a:xfrm>
            <a:off x="534988" y="1293813"/>
            <a:ext cx="5608637" cy="492125"/>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nchor="ctr">
            <a:spAutoFit/>
          </a:bodyPr>
          <a:lstStyle/>
          <a:p>
            <a:pPr fontAlgn="auto">
              <a:spcBef>
                <a:spcPts val="0"/>
              </a:spcBef>
              <a:spcAft>
                <a:spcPts val="0"/>
              </a:spcAft>
              <a:defRPr/>
            </a:pPr>
            <a:r>
              <a:rPr kumimoji="1" lang="en-US" altLang="zh-CN" sz="2600" b="1" i="1" kern="0" dirty="0">
                <a:solidFill>
                  <a:schemeClr val="accent6">
                    <a:lumMod val="50000"/>
                  </a:schemeClr>
                </a:solidFill>
                <a:latin typeface="+mn-lt"/>
                <a:ea typeface="+mn-ea"/>
              </a:rPr>
              <a:t>You can follow the outline given below.</a:t>
            </a:r>
            <a:endParaRPr lang="zh-CN" altLang="en-US" sz="2600" b="1" i="1" kern="0" dirty="0">
              <a:solidFill>
                <a:schemeClr val="accent6">
                  <a:lumMod val="50000"/>
                </a:schemeClr>
              </a:solidFill>
              <a:latin typeface="+mn-lt"/>
              <a:ea typeface="+mn-ea"/>
            </a:endParaRPr>
          </a:p>
        </p:txBody>
      </p:sp>
      <p:grpSp>
        <p:nvGrpSpPr>
          <p:cNvPr id="118787" name="组合 17"/>
          <p:cNvGrpSpPr>
            <a:grpSpLocks/>
          </p:cNvGrpSpPr>
          <p:nvPr/>
        </p:nvGrpSpPr>
        <p:grpSpPr bwMode="auto">
          <a:xfrm>
            <a:off x="196850" y="2071688"/>
            <a:ext cx="8589963" cy="4108450"/>
            <a:chOff x="196483" y="2071678"/>
            <a:chExt cx="8590359" cy="4108483"/>
          </a:xfrm>
        </p:grpSpPr>
        <p:sp>
          <p:nvSpPr>
            <p:cNvPr id="28" name="圆角矩形 27"/>
            <p:cNvSpPr/>
            <p:nvPr/>
          </p:nvSpPr>
          <p:spPr>
            <a:xfrm>
              <a:off x="196483" y="2071678"/>
              <a:ext cx="8590359" cy="4108483"/>
            </a:xfrm>
            <a:prstGeom prst="roundRect">
              <a:avLst/>
            </a:prstGeom>
            <a:noFill/>
            <a:ln>
              <a:solidFill>
                <a:schemeClr val="accent6">
                  <a:lumMod val="75000"/>
                </a:schemeClr>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18797" name="Picture 2" descr="E:\新视野\400_F_63459409_WrqNQgC3su8SnXaNEvGVxZu46Q44OFck.jpg"/>
            <p:cNvPicPr>
              <a:picLocks noChangeAspect="1" noChangeArrowheads="1"/>
            </p:cNvPicPr>
            <p:nvPr/>
          </p:nvPicPr>
          <p:blipFill>
            <a:blip r:embed="rId3" cstate="print"/>
            <a:stretch>
              <a:fillRect/>
            </a:stretch>
          </p:blipFill>
          <p:spPr bwMode="auto">
            <a:xfrm>
              <a:off x="7500909" y="3637459"/>
              <a:ext cx="1115615" cy="1677821"/>
            </a:xfrm>
            <a:prstGeom prst="rect">
              <a:avLst/>
            </a:prstGeom>
            <a:noFill/>
            <a:ln w="9525">
              <a:noFill/>
              <a:miter lim="800000"/>
              <a:headEnd/>
              <a:tailEnd/>
            </a:ln>
          </p:spPr>
        </p:pic>
      </p:grpSp>
      <p:sp>
        <p:nvSpPr>
          <p:cNvPr id="22" name="矩形 21"/>
          <p:cNvSpPr>
            <a:spLocks noChangeArrowheads="1"/>
          </p:cNvSpPr>
          <p:nvPr/>
        </p:nvSpPr>
        <p:spPr bwMode="auto">
          <a:xfrm>
            <a:off x="617538" y="2143125"/>
            <a:ext cx="6883400" cy="3194050"/>
          </a:xfrm>
          <a:prstGeom prst="rect">
            <a:avLst/>
          </a:prstGeom>
          <a:noFill/>
          <a:ln w="9525">
            <a:noFill/>
            <a:miter lim="800000"/>
            <a:headEnd/>
            <a:tailEnd/>
          </a:ln>
        </p:spPr>
        <p:txBody>
          <a:bodyPr>
            <a:spAutoFit/>
          </a:bodyPr>
          <a:lstStyle/>
          <a:p>
            <a:pPr marL="120650" indent="-120650" algn="just">
              <a:lnSpc>
                <a:spcPct val="120000"/>
              </a:lnSpc>
              <a:defRPr/>
            </a:pPr>
            <a:r>
              <a:rPr lang="en-US" altLang="zh-CN" sz="2400" b="1" dirty="0">
                <a:solidFill>
                  <a:srgbClr val="FF6600"/>
                </a:solidFill>
                <a:latin typeface="Helvetica" pitchFamily="2" charset="0"/>
              </a:rPr>
              <a:t>Part III. Conclusion</a:t>
            </a:r>
          </a:p>
          <a:p>
            <a:pPr marL="342900" indent="-342900" algn="just">
              <a:lnSpc>
                <a:spcPct val="120000"/>
              </a:lnSpc>
              <a:buFontTx/>
              <a:buAutoNum type="arabicPeriod"/>
              <a:defRPr/>
            </a:pPr>
            <a:r>
              <a:rPr lang="en-US" altLang="zh-CN" sz="2400" dirty="0">
                <a:latin typeface="Helvetica" pitchFamily="2" charset="0"/>
              </a:rPr>
              <a:t>Women’s natural management style helps  them succeed in their workplace;</a:t>
            </a:r>
          </a:p>
          <a:p>
            <a:pPr marL="342900" indent="-342900" algn="just">
              <a:lnSpc>
                <a:spcPct val="120000"/>
              </a:lnSpc>
              <a:buFontTx/>
              <a:buAutoNum type="arabicPeriod"/>
              <a:defRPr/>
            </a:pPr>
            <a:r>
              <a:rPr lang="en-US" altLang="zh-CN" sz="2400" dirty="0">
                <a:latin typeface="Helvetica" pitchFamily="2" charset="0"/>
              </a:rPr>
              <a:t>Women are brought up to have verbal skills and emotional </a:t>
            </a:r>
            <a:r>
              <a:rPr lang="en-US" altLang="zh-CN" sz="2400" dirty="0" smtClean="0">
                <a:latin typeface="Helvetica" pitchFamily="2" charset="0"/>
              </a:rPr>
              <a:t>intelligence, which </a:t>
            </a:r>
            <a:r>
              <a:rPr lang="en-US" altLang="zh-CN" sz="2400" dirty="0">
                <a:latin typeface="Helvetica" pitchFamily="2" charset="0"/>
              </a:rPr>
              <a:t>is a huge advantage. </a:t>
            </a:r>
          </a:p>
          <a:p>
            <a:pPr marL="120650" indent="-120650" algn="just">
              <a:lnSpc>
                <a:spcPct val="120000"/>
              </a:lnSpc>
              <a:defRPr/>
            </a:pPr>
            <a:endParaRPr lang="zh-CN" altLang="en-US" sz="2400" dirty="0">
              <a:latin typeface="Helvetica" pitchFamily="2" charset="0"/>
            </a:endParaRPr>
          </a:p>
        </p:txBody>
      </p:sp>
      <p:sp>
        <p:nvSpPr>
          <p:cNvPr id="19" name="右箭头 18">
            <a:hlinkClick r:id="" action="ppaction://hlinkshowjump?jump=nextslide"/>
          </p:cNvPr>
          <p:cNvSpPr/>
          <p:nvPr/>
        </p:nvSpPr>
        <p:spPr>
          <a:xfrm>
            <a:off x="6039151" y="6209952"/>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118790"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18791" name="Picture 2"/>
          <p:cNvPicPr>
            <a:picLocks noChangeAspect="1" noChangeArrowheads="1"/>
          </p:cNvPicPr>
          <p:nvPr/>
        </p:nvPicPr>
        <p:blipFill>
          <a:blip r:embed="rId6"/>
          <a:srcRect/>
          <a:stretch>
            <a:fillRect/>
          </a:stretch>
        </p:blipFill>
        <p:spPr bwMode="auto">
          <a:xfrm>
            <a:off x="-3175" y="61913"/>
            <a:ext cx="3779838" cy="1152525"/>
          </a:xfrm>
          <a:prstGeom prst="rect">
            <a:avLst/>
          </a:prstGeom>
          <a:noFill/>
          <a:ln w="9525">
            <a:noFill/>
            <a:miter lim="800000"/>
            <a:headEnd/>
            <a:tailEnd/>
          </a:ln>
        </p:spPr>
      </p:pic>
      <p:sp>
        <p:nvSpPr>
          <p:cNvPr id="118792" name="TextBox 18"/>
          <p:cNvSpPr txBox="1">
            <a:spLocks noChangeArrowheads="1"/>
          </p:cNvSpPr>
          <p:nvPr/>
        </p:nvSpPr>
        <p:spPr bwMode="auto">
          <a:xfrm>
            <a:off x="3963988" y="620713"/>
            <a:ext cx="3536950" cy="461962"/>
          </a:xfrm>
          <a:prstGeom prst="rect">
            <a:avLst/>
          </a:prstGeom>
          <a:noFill/>
          <a:ln w="9525">
            <a:noFill/>
            <a:miter lim="800000"/>
            <a:headEnd/>
            <a:tailEnd/>
          </a:ln>
        </p:spPr>
        <p:txBody>
          <a:bodyPr>
            <a:spAutoFit/>
          </a:bodyPr>
          <a:lstStyle/>
          <a:p>
            <a:pPr algn="ctr"/>
            <a:r>
              <a:rPr lang="en-US" altLang="zh-CN" sz="2400" b="1">
                <a:solidFill>
                  <a:srgbClr val="FF6600"/>
                </a:solidFill>
                <a:latin typeface="Helvetica" pitchFamily="2" charset="0"/>
                <a:ea typeface="楷体_GB2312" pitchFamily="49" charset="-122"/>
              </a:rPr>
              <a:t>Essay Writing</a:t>
            </a:r>
            <a:endParaRPr lang="zh-CN" altLang="en-US" sz="2400" b="1">
              <a:solidFill>
                <a:srgbClr val="FF6600"/>
              </a:solidFill>
              <a:latin typeface="Helvetica" pitchFamily="2" charset="0"/>
              <a:ea typeface="楷体_GB2312" pitchFamily="49" charset="-122"/>
            </a:endParaRPr>
          </a:p>
        </p:txBody>
      </p:sp>
      <p:sp>
        <p:nvSpPr>
          <p:cNvPr id="12" name="TextBox 11"/>
          <p:cNvSpPr txBox="1"/>
          <p:nvPr/>
        </p:nvSpPr>
        <p:spPr>
          <a:xfrm>
            <a:off x="196850" y="6000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Essay Writing</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535350" y="2071678"/>
            <a:ext cx="7812304" cy="4108483"/>
          </a:xfrm>
          <a:prstGeom prst="roundRect">
            <a:avLst/>
          </a:prstGeom>
          <a:noFill/>
          <a:ln>
            <a:solidFill>
              <a:schemeClr val="accent6">
                <a:lumMod val="75000"/>
              </a:schemeClr>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Rectangle 1"/>
          <p:cNvSpPr>
            <a:spLocks noChangeArrowheads="1"/>
          </p:cNvSpPr>
          <p:nvPr/>
        </p:nvSpPr>
        <p:spPr bwMode="auto">
          <a:xfrm>
            <a:off x="534988" y="1196975"/>
            <a:ext cx="7037387" cy="492125"/>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nchor="ctr">
            <a:spAutoFit/>
          </a:bodyPr>
          <a:lstStyle/>
          <a:p>
            <a:pPr fontAlgn="auto">
              <a:spcBef>
                <a:spcPts val="0"/>
              </a:spcBef>
              <a:spcAft>
                <a:spcPts val="0"/>
              </a:spcAft>
              <a:defRPr/>
            </a:pPr>
            <a:r>
              <a:rPr kumimoji="1" lang="en-US" altLang="zh-CN" sz="2600" b="1" i="1" kern="0" dirty="0">
                <a:solidFill>
                  <a:schemeClr val="accent6">
                    <a:lumMod val="50000"/>
                  </a:schemeClr>
                </a:solidFill>
                <a:latin typeface="+mn-lt"/>
                <a:ea typeface="+mn-ea"/>
              </a:rPr>
              <a:t>You may adopt the following expressions.</a:t>
            </a:r>
            <a:endParaRPr lang="zh-CN" altLang="en-US" sz="2600" b="1" i="1" kern="0" dirty="0">
              <a:solidFill>
                <a:schemeClr val="accent6">
                  <a:lumMod val="50000"/>
                </a:schemeClr>
              </a:solidFill>
              <a:latin typeface="+mn-lt"/>
              <a:ea typeface="+mn-ea"/>
            </a:endParaRPr>
          </a:p>
        </p:txBody>
      </p:sp>
      <p:pic>
        <p:nvPicPr>
          <p:cNvPr id="119814" name="Picture 2" descr="E:\新视野\400_F_63459409_WrqNQgC3su8SnXaNEvGVxZu46Q44OFck.jpg"/>
          <p:cNvPicPr>
            <a:picLocks noChangeAspect="1" noChangeArrowheads="1"/>
          </p:cNvPicPr>
          <p:nvPr/>
        </p:nvPicPr>
        <p:blipFill>
          <a:blip r:embed="rId3" cstate="print"/>
          <a:stretch>
            <a:fillRect/>
          </a:stretch>
        </p:blipFill>
        <p:spPr bwMode="auto">
          <a:xfrm>
            <a:off x="7500938" y="4879728"/>
            <a:ext cx="1116012" cy="1678482"/>
          </a:xfrm>
          <a:prstGeom prst="rect">
            <a:avLst/>
          </a:prstGeom>
          <a:noFill/>
          <a:ln w="9525">
            <a:noFill/>
            <a:miter lim="800000"/>
            <a:headEnd/>
            <a:tailEnd/>
          </a:ln>
        </p:spPr>
      </p:pic>
      <p:sp>
        <p:nvSpPr>
          <p:cNvPr id="22" name="矩形 21"/>
          <p:cNvSpPr>
            <a:spLocks noChangeArrowheads="1"/>
          </p:cNvSpPr>
          <p:nvPr/>
        </p:nvSpPr>
        <p:spPr bwMode="auto">
          <a:xfrm>
            <a:off x="736600" y="2106613"/>
            <a:ext cx="7418388" cy="4473575"/>
          </a:xfrm>
          <a:prstGeom prst="rect">
            <a:avLst/>
          </a:prstGeom>
          <a:noFill/>
          <a:ln w="9525">
            <a:noFill/>
            <a:miter lim="800000"/>
            <a:headEnd/>
            <a:tailEnd/>
          </a:ln>
        </p:spPr>
        <p:txBody>
          <a:bodyPr>
            <a:spAutoFit/>
          </a:bodyPr>
          <a:lstStyle/>
          <a:p>
            <a:pPr>
              <a:lnSpc>
                <a:spcPct val="150000"/>
              </a:lnSpc>
            </a:pPr>
            <a:r>
              <a:rPr lang="en-US" altLang="zh-CN" sz="2400">
                <a:latin typeface="Helvetica" pitchFamily="2" charset="0"/>
              </a:rPr>
              <a:t>a strong force in the workplace;</a:t>
            </a:r>
          </a:p>
          <a:p>
            <a:pPr>
              <a:lnSpc>
                <a:spcPct val="150000"/>
              </a:lnSpc>
            </a:pPr>
            <a:r>
              <a:rPr lang="en-US" altLang="zh-CN" sz="2400">
                <a:latin typeface="Helvetica" pitchFamily="2" charset="0"/>
              </a:rPr>
              <a:t>gone are the days of…;</a:t>
            </a:r>
          </a:p>
          <a:p>
            <a:pPr>
              <a:lnSpc>
                <a:spcPct val="150000"/>
              </a:lnSpc>
            </a:pPr>
            <a:r>
              <a:rPr lang="en-US" altLang="zh-CN" sz="2400">
                <a:latin typeface="Helvetica" pitchFamily="2" charset="0"/>
              </a:rPr>
              <a:t>fill the ranks in professions and top companies;</a:t>
            </a:r>
            <a:endParaRPr lang="zh-CN" altLang="en-US" sz="2400">
              <a:latin typeface="Helvetica" pitchFamily="2" charset="0"/>
            </a:endParaRPr>
          </a:p>
          <a:p>
            <a:pPr>
              <a:lnSpc>
                <a:spcPct val="150000"/>
              </a:lnSpc>
            </a:pPr>
            <a:r>
              <a:rPr lang="en-US" altLang="zh-CN" sz="2400">
                <a:latin typeface="Helvetica" pitchFamily="2" charset="0"/>
              </a:rPr>
              <a:t>one example of…;</a:t>
            </a:r>
          </a:p>
          <a:p>
            <a:pPr>
              <a:lnSpc>
                <a:spcPct val="150000"/>
              </a:lnSpc>
            </a:pPr>
            <a:r>
              <a:rPr lang="en-US" altLang="zh-CN" sz="2400">
                <a:latin typeface="Helvetica" pitchFamily="2" charset="0"/>
              </a:rPr>
              <a:t>another example of…;</a:t>
            </a:r>
          </a:p>
          <a:p>
            <a:pPr>
              <a:lnSpc>
                <a:spcPct val="150000"/>
              </a:lnSpc>
            </a:pPr>
            <a:r>
              <a:rPr lang="en-US" altLang="zh-CN" sz="2400">
                <a:latin typeface="Helvetica" pitchFamily="2" charset="0"/>
              </a:rPr>
              <a:t>the benefits of gender diversity at the workplace;</a:t>
            </a:r>
          </a:p>
          <a:p>
            <a:pPr>
              <a:lnSpc>
                <a:spcPct val="150000"/>
              </a:lnSpc>
            </a:pPr>
            <a:r>
              <a:rPr lang="en-US" altLang="zh-CN" sz="2400">
                <a:latin typeface="Helvetica" pitchFamily="2" charset="0"/>
              </a:rPr>
              <a:t>It’s beneficial to… instead of disguising…</a:t>
            </a:r>
          </a:p>
          <a:p>
            <a:pPr>
              <a:lnSpc>
                <a:spcPct val="150000"/>
              </a:lnSpc>
            </a:pPr>
            <a:endParaRPr lang="en-US" altLang="zh-CN" sz="2400">
              <a:latin typeface="Helvetica" pitchFamily="2" charset="0"/>
            </a:endParaRPr>
          </a:p>
        </p:txBody>
      </p:sp>
      <p:pic>
        <p:nvPicPr>
          <p:cNvPr id="119816" name="Picture 2"/>
          <p:cNvPicPr>
            <a:picLocks noChangeAspect="1" noChangeArrowheads="1"/>
          </p:cNvPicPr>
          <p:nvPr/>
        </p:nvPicPr>
        <p:blipFill>
          <a:blip r:embed="rId4"/>
          <a:srcRect/>
          <a:stretch>
            <a:fillRect/>
          </a:stretch>
        </p:blipFill>
        <p:spPr bwMode="auto">
          <a:xfrm>
            <a:off x="-3175" y="61913"/>
            <a:ext cx="3779838" cy="1152525"/>
          </a:xfrm>
          <a:prstGeom prst="rect">
            <a:avLst/>
          </a:prstGeom>
          <a:noFill/>
          <a:ln w="9525">
            <a:noFill/>
            <a:miter lim="800000"/>
            <a:headEnd/>
            <a:tailEnd/>
          </a:ln>
        </p:spPr>
      </p:pic>
      <p:sp>
        <p:nvSpPr>
          <p:cNvPr id="119817" name="TextBox 18"/>
          <p:cNvSpPr txBox="1">
            <a:spLocks noChangeArrowheads="1"/>
          </p:cNvSpPr>
          <p:nvPr/>
        </p:nvSpPr>
        <p:spPr bwMode="auto">
          <a:xfrm>
            <a:off x="3963988" y="620713"/>
            <a:ext cx="3536950" cy="461962"/>
          </a:xfrm>
          <a:prstGeom prst="rect">
            <a:avLst/>
          </a:prstGeom>
          <a:noFill/>
          <a:ln w="9525">
            <a:noFill/>
            <a:miter lim="800000"/>
            <a:headEnd/>
            <a:tailEnd/>
          </a:ln>
        </p:spPr>
        <p:txBody>
          <a:bodyPr>
            <a:spAutoFit/>
          </a:bodyPr>
          <a:lstStyle/>
          <a:p>
            <a:pPr algn="ctr"/>
            <a:r>
              <a:rPr lang="en-US" altLang="zh-CN" sz="2400" b="1">
                <a:solidFill>
                  <a:srgbClr val="FF6600"/>
                </a:solidFill>
                <a:latin typeface="Helvetica" pitchFamily="2" charset="0"/>
                <a:ea typeface="楷体_GB2312" pitchFamily="49" charset="-122"/>
              </a:rPr>
              <a:t>Essay Writing</a:t>
            </a:r>
            <a:endParaRPr lang="zh-CN" altLang="en-US" sz="2400" b="1">
              <a:solidFill>
                <a:srgbClr val="FF6600"/>
              </a:solidFill>
              <a:latin typeface="Helvetica" pitchFamily="2" charset="0"/>
              <a:ea typeface="楷体_GB2312" pitchFamily="49" charset="-122"/>
            </a:endParaRPr>
          </a:p>
        </p:txBody>
      </p:sp>
      <p:sp>
        <p:nvSpPr>
          <p:cNvPr id="12" name="TextBox 11"/>
          <p:cNvSpPr txBox="1"/>
          <p:nvPr/>
        </p:nvSpPr>
        <p:spPr>
          <a:xfrm>
            <a:off x="196850" y="6000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Essay Writing</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animEffect transition="in" filter="blinds(horizontal)">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descr="E:\新视野\400_F_63459409_WrqNQgC3su8SnXaNEvGVxZu46Q44OFck.jpg"/>
          <p:cNvPicPr>
            <a:picLocks noChangeAspect="1" noChangeArrowheads="1"/>
          </p:cNvPicPr>
          <p:nvPr/>
        </p:nvPicPr>
        <p:blipFill>
          <a:blip r:embed="rId3" cstate="print"/>
          <a:stretch>
            <a:fillRect/>
          </a:stretch>
        </p:blipFill>
        <p:spPr bwMode="auto">
          <a:xfrm>
            <a:off x="5508625" y="1316704"/>
            <a:ext cx="3635375" cy="5467604"/>
          </a:xfrm>
          <a:prstGeom prst="rect">
            <a:avLst/>
          </a:prstGeom>
          <a:noFill/>
          <a:ln w="9525">
            <a:noFill/>
            <a:miter lim="800000"/>
            <a:headEnd/>
            <a:tailEnd/>
          </a:ln>
        </p:spPr>
      </p:pic>
      <p:sp>
        <p:nvSpPr>
          <p:cNvPr id="7" name="Rectangle 1"/>
          <p:cNvSpPr>
            <a:spLocks noChangeArrowheads="1"/>
          </p:cNvSpPr>
          <p:nvPr/>
        </p:nvSpPr>
        <p:spPr bwMode="auto">
          <a:xfrm>
            <a:off x="71438" y="2651125"/>
            <a:ext cx="5500687" cy="2143125"/>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nchor="ctr">
            <a:spAutoFit/>
          </a:bodyPr>
          <a:lstStyle/>
          <a:p>
            <a:pPr marL="457200" indent="-457200" algn="ctr" eaLnBrk="0" fontAlgn="auto" hangingPunct="0">
              <a:lnSpc>
                <a:spcPct val="120000"/>
              </a:lnSpc>
              <a:spcBef>
                <a:spcPts val="0"/>
              </a:spcBef>
              <a:spcAft>
                <a:spcPts val="0"/>
              </a:spcAft>
              <a:defRPr/>
            </a:pPr>
            <a:r>
              <a:rPr lang="en-US" altLang="zh-CN" sz="2800" b="1" dirty="0">
                <a:solidFill>
                  <a:srgbClr val="FF6600"/>
                </a:solidFill>
                <a:latin typeface="Helvetica" pitchFamily="34" charset="0"/>
                <a:ea typeface="Cambria Math" pitchFamily="18" charset="0"/>
                <a:cs typeface="Arial" pitchFamily="34" charset="0"/>
              </a:rPr>
              <a:t>    Translate a paragraph based on a summary of the text by using the expressions from the text.</a:t>
            </a:r>
          </a:p>
        </p:txBody>
      </p:sp>
      <p:pic>
        <p:nvPicPr>
          <p:cNvPr id="120836"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20837" name="Picture 2" descr="H:\2015年修改\图片21.jpg"/>
          <p:cNvPicPr>
            <a:picLocks noChangeAspect="1" noChangeArrowheads="1"/>
          </p:cNvPicPr>
          <p:nvPr/>
        </p:nvPicPr>
        <p:blipFill>
          <a:blip r:embed="rId6"/>
          <a:srcRect/>
          <a:stretch>
            <a:fillRect/>
          </a:stretch>
        </p:blipFill>
        <p:spPr bwMode="auto">
          <a:xfrm>
            <a:off x="0" y="0"/>
            <a:ext cx="4949825" cy="11636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p:cNvPicPr>
            <a:picLocks noChangeAspect="1" noChangeArrowheads="1"/>
          </p:cNvPicPr>
          <p:nvPr/>
        </p:nvPicPr>
        <p:blipFill>
          <a:blip r:embed="rId3"/>
          <a:srcRect/>
          <a:stretch>
            <a:fillRect/>
          </a:stretch>
        </p:blipFill>
        <p:spPr bwMode="auto">
          <a:xfrm>
            <a:off x="0" y="1143000"/>
            <a:ext cx="9001125" cy="5500688"/>
          </a:xfrm>
          <a:prstGeom prst="rect">
            <a:avLst/>
          </a:prstGeom>
          <a:noFill/>
          <a:ln w="9525">
            <a:noFill/>
            <a:miter lim="800000"/>
            <a:headEnd/>
            <a:tailEnd/>
          </a:ln>
        </p:spPr>
      </p:pic>
      <p:sp>
        <p:nvSpPr>
          <p:cNvPr id="121859" name="TextBox 18"/>
          <p:cNvSpPr txBox="1">
            <a:spLocks noChangeArrowheads="1"/>
          </p:cNvSpPr>
          <p:nvPr/>
        </p:nvSpPr>
        <p:spPr bwMode="auto">
          <a:xfrm>
            <a:off x="179388" y="1460500"/>
            <a:ext cx="4821237" cy="5029200"/>
          </a:xfrm>
          <a:prstGeom prst="rect">
            <a:avLst/>
          </a:prstGeom>
          <a:noFill/>
          <a:ln w="9525">
            <a:noFill/>
            <a:miter lim="800000"/>
            <a:headEnd/>
            <a:tailEnd/>
          </a:ln>
        </p:spPr>
        <p:txBody>
          <a:bodyPr>
            <a:spAutoFit/>
          </a:bodyPr>
          <a:lstStyle/>
          <a:p>
            <a:pPr indent="133350" algn="just" eaLnBrk="0" hangingPunct="0">
              <a:lnSpc>
                <a:spcPct val="135000"/>
              </a:lnSpc>
            </a:pPr>
            <a:r>
              <a:rPr lang="zh-CN" altLang="en-US" sz="2400" dirty="0">
                <a:latin typeface="华文楷体" pitchFamily="2" charset="-122"/>
                <a:ea typeface="华文楷体" pitchFamily="2" charset="-122"/>
                <a:cs typeface="Arial" pitchFamily="34" charset="0"/>
              </a:rPr>
              <a:t>在当代社会，男人在外工作而女人待在家里的日子</a:t>
            </a:r>
            <a:r>
              <a:rPr lang="zh-CN" altLang="en-US" sz="2400" b="1" dirty="0">
                <a:solidFill>
                  <a:srgbClr val="FF6600"/>
                </a:solidFill>
                <a:latin typeface="华文楷体" pitchFamily="2" charset="-122"/>
                <a:ea typeface="华文楷体" pitchFamily="2" charset="-122"/>
                <a:cs typeface="Arial" pitchFamily="34" charset="0"/>
              </a:rPr>
              <a:t>一去不复返了</a:t>
            </a:r>
            <a:r>
              <a:rPr lang="zh-CN" altLang="en-US" sz="2400" dirty="0">
                <a:latin typeface="华文楷体" pitchFamily="2" charset="-122"/>
                <a:ea typeface="华文楷体" pitchFamily="2" charset="-122"/>
                <a:cs typeface="Arial" pitchFamily="34" charset="0"/>
              </a:rPr>
              <a:t>。</a:t>
            </a:r>
            <a:r>
              <a:rPr lang="zh-CN" altLang="en-US" sz="2400" b="1" dirty="0">
                <a:solidFill>
                  <a:srgbClr val="FF6600"/>
                </a:solidFill>
                <a:latin typeface="华文楷体" pitchFamily="2" charset="-122"/>
                <a:ea typeface="华文楷体" pitchFamily="2" charset="-122"/>
                <a:cs typeface="Arial" pitchFamily="34" charset="0"/>
              </a:rPr>
              <a:t>毫无争议的是</a:t>
            </a:r>
            <a:r>
              <a:rPr lang="zh-CN" altLang="en-US" sz="2400" dirty="0">
                <a:latin typeface="华文楷体" pitchFamily="2" charset="-122"/>
                <a:ea typeface="华文楷体" pitchFamily="2" charset="-122"/>
                <a:cs typeface="Arial" pitchFamily="34" charset="0"/>
              </a:rPr>
              <a:t>，女人在工作中的角色越来越重要。但是，今天的女上司仍然发现，她们面临着</a:t>
            </a:r>
            <a:r>
              <a:rPr lang="zh-CN" altLang="en-US" sz="2400" b="1" dirty="0">
                <a:solidFill>
                  <a:srgbClr val="FF6600"/>
                </a:solidFill>
                <a:latin typeface="华文楷体" pitchFamily="2" charset="-122"/>
                <a:ea typeface="华文楷体" pitchFamily="2" charset="-122"/>
                <a:cs typeface="Arial" pitchFamily="34" charset="0"/>
              </a:rPr>
              <a:t>不易察觉的阻力</a:t>
            </a:r>
            <a:r>
              <a:rPr lang="zh-CN" altLang="en-US" sz="2400" dirty="0">
                <a:latin typeface="华文楷体" pitchFamily="2" charset="-122"/>
                <a:ea typeface="华文楷体" pitchFamily="2" charset="-122"/>
                <a:cs typeface="Arial" pitchFamily="34" charset="0"/>
              </a:rPr>
              <a:t>。还是有一部分人都说</a:t>
            </a:r>
            <a:r>
              <a:rPr lang="zh-CN" altLang="en-US" sz="2400" b="1" dirty="0">
                <a:solidFill>
                  <a:srgbClr val="FF6600"/>
                </a:solidFill>
                <a:latin typeface="华文楷体" pitchFamily="2" charset="-122"/>
                <a:ea typeface="华文楷体" pitchFamily="2" charset="-122"/>
                <a:cs typeface="Arial" pitchFamily="34" charset="0"/>
              </a:rPr>
              <a:t>很难忍受</a:t>
            </a:r>
            <a:r>
              <a:rPr lang="zh-CN" altLang="en-US" sz="2400" dirty="0">
                <a:latin typeface="华文楷体" pitchFamily="2" charset="-122"/>
                <a:ea typeface="华文楷体" pitchFamily="2" charset="-122"/>
                <a:cs typeface="Arial" pitchFamily="34" charset="0"/>
              </a:rPr>
              <a:t>为女性工作。女上司的不断涌现，也</a:t>
            </a:r>
            <a:r>
              <a:rPr lang="zh-CN" altLang="en-US" sz="2400" b="1" dirty="0">
                <a:solidFill>
                  <a:srgbClr val="FF6600"/>
                </a:solidFill>
                <a:latin typeface="华文楷体" pitchFamily="2" charset="-122"/>
                <a:ea typeface="华文楷体" pitchFamily="2" charset="-122"/>
                <a:cs typeface="Arial" pitchFamily="34" charset="0"/>
              </a:rPr>
              <a:t>引出</a:t>
            </a:r>
            <a:r>
              <a:rPr lang="zh-CN" altLang="en-US" sz="2400" dirty="0">
                <a:latin typeface="华文楷体" pitchFamily="2" charset="-122"/>
                <a:ea typeface="华文楷体" pitchFamily="2" charset="-122"/>
                <a:cs typeface="Arial" pitchFamily="34" charset="0"/>
              </a:rPr>
              <a:t>了与工作方式有关的一个主要问题：男人和女人管理风格不同吗？ </a:t>
            </a:r>
          </a:p>
        </p:txBody>
      </p:sp>
      <p:sp>
        <p:nvSpPr>
          <p:cNvPr id="3" name="TextBox 2"/>
          <p:cNvSpPr txBox="1">
            <a:spLocks noChangeArrowheads="1"/>
          </p:cNvSpPr>
          <p:nvPr/>
        </p:nvSpPr>
        <p:spPr bwMode="auto">
          <a:xfrm>
            <a:off x="5000625" y="1557338"/>
            <a:ext cx="2951163" cy="708025"/>
          </a:xfrm>
          <a:prstGeom prst="rect">
            <a:avLst/>
          </a:prstGeom>
          <a:noFill/>
          <a:ln w="9525">
            <a:noFill/>
            <a:miter lim="800000"/>
            <a:headEnd/>
            <a:tailEnd/>
          </a:ln>
        </p:spPr>
        <p:txBody>
          <a:bodyPr>
            <a:spAutoFit/>
          </a:bodyPr>
          <a:lstStyle/>
          <a:p>
            <a:r>
              <a:rPr lang="en-US" altLang="en-US" sz="2000" b="1">
                <a:solidFill>
                  <a:srgbClr val="FF6600"/>
                </a:solidFill>
              </a:rPr>
              <a:t>gone are the</a:t>
            </a:r>
          </a:p>
          <a:p>
            <a:r>
              <a:rPr lang="en-US" altLang="en-US" sz="2000" b="1">
                <a:solidFill>
                  <a:srgbClr val="FF6600"/>
                </a:solidFill>
              </a:rPr>
              <a:t> days</a:t>
            </a:r>
            <a:endParaRPr lang="zh-CN" altLang="en-US" sz="2000" b="1">
              <a:solidFill>
                <a:srgbClr val="FF6600"/>
              </a:solidFill>
            </a:endParaRPr>
          </a:p>
        </p:txBody>
      </p:sp>
      <p:sp>
        <p:nvSpPr>
          <p:cNvPr id="17" name="TextBox 16"/>
          <p:cNvSpPr txBox="1">
            <a:spLocks noChangeArrowheads="1"/>
          </p:cNvSpPr>
          <p:nvPr/>
        </p:nvSpPr>
        <p:spPr bwMode="auto">
          <a:xfrm>
            <a:off x="5127625" y="4206875"/>
            <a:ext cx="2660650" cy="400050"/>
          </a:xfrm>
          <a:prstGeom prst="rect">
            <a:avLst/>
          </a:prstGeom>
          <a:noFill/>
          <a:ln w="9525">
            <a:noFill/>
            <a:miter lim="800000"/>
            <a:headEnd/>
            <a:tailEnd/>
          </a:ln>
        </p:spPr>
        <p:txBody>
          <a:bodyPr>
            <a:spAutoFit/>
          </a:bodyPr>
          <a:lstStyle/>
          <a:p>
            <a:r>
              <a:rPr lang="en-US" altLang="en-US" sz="2000" b="1">
                <a:solidFill>
                  <a:srgbClr val="FF6600"/>
                </a:solidFill>
              </a:rPr>
              <a:t>low tolerance</a:t>
            </a:r>
            <a:endParaRPr lang="zh-CN" altLang="en-US" sz="2000" b="1">
              <a:solidFill>
                <a:srgbClr val="FF6600"/>
              </a:solidFill>
            </a:endParaRPr>
          </a:p>
        </p:txBody>
      </p:sp>
      <p:sp>
        <p:nvSpPr>
          <p:cNvPr id="13" name="线形标注 2(带强调线) 12"/>
          <p:cNvSpPr>
            <a:spLocks/>
          </p:cNvSpPr>
          <p:nvPr/>
        </p:nvSpPr>
        <p:spPr bwMode="auto">
          <a:xfrm rot="10800000">
            <a:off x="323850" y="4391025"/>
            <a:ext cx="1079500" cy="46038"/>
          </a:xfrm>
          <a:prstGeom prst="accentCallout2">
            <a:avLst>
              <a:gd name="adj1" fmla="val -148278"/>
              <a:gd name="adj2" fmla="val -7060"/>
              <a:gd name="adj3" fmla="val 108004"/>
              <a:gd name="adj4" fmla="val -14641"/>
              <a:gd name="adj5" fmla="val 1811826"/>
              <a:gd name="adj6" fmla="val -361117"/>
            </a:avLst>
          </a:prstGeom>
          <a:solidFill>
            <a:srgbClr val="FF6600"/>
          </a:solidFill>
          <a:ln w="25400" algn="ctr">
            <a:solidFill>
              <a:srgbClr val="FF6600"/>
            </a:solidFill>
            <a:miter lim="800000"/>
            <a:headEnd/>
            <a:tailEnd/>
          </a:ln>
          <a:effectLst>
            <a:outerShdw dist="38100" dir="2700000" algn="tl" rotWithShape="0">
              <a:srgbClr val="000000">
                <a:alpha val="39999"/>
              </a:srgbClr>
            </a:outerShdw>
          </a:effectLst>
        </p:spPr>
        <p:txBody>
          <a:bodyPr rot="10800000" anchor="ctr"/>
          <a:lstStyle/>
          <a:p>
            <a:pPr algn="ctr" fontAlgn="auto">
              <a:spcBef>
                <a:spcPts val="0"/>
              </a:spcBef>
              <a:spcAft>
                <a:spcPts val="0"/>
              </a:spcAft>
              <a:defRPr/>
            </a:pPr>
            <a:endParaRPr lang="zh-CN" altLang="en-US">
              <a:solidFill>
                <a:schemeClr val="lt1"/>
              </a:solidFill>
              <a:latin typeface="+mn-lt"/>
              <a:ea typeface="+mn-ea"/>
            </a:endParaRPr>
          </a:p>
        </p:txBody>
      </p:sp>
      <p:sp>
        <p:nvSpPr>
          <p:cNvPr id="15" name="线形标注 2(带强调线) 14"/>
          <p:cNvSpPr>
            <a:spLocks/>
          </p:cNvSpPr>
          <p:nvPr/>
        </p:nvSpPr>
        <p:spPr bwMode="auto">
          <a:xfrm rot="10800000" flipV="1">
            <a:off x="323850" y="4970463"/>
            <a:ext cx="698500" cy="46037"/>
          </a:xfrm>
          <a:prstGeom prst="accentCallout2">
            <a:avLst>
              <a:gd name="adj1" fmla="val 248273"/>
              <a:gd name="adj2" fmla="val -10912"/>
              <a:gd name="adj3" fmla="val 88092"/>
              <a:gd name="adj4" fmla="val -25458"/>
              <a:gd name="adj5" fmla="val -1078207"/>
              <a:gd name="adj6" fmla="val -599870"/>
            </a:avLst>
          </a:prstGeom>
          <a:solidFill>
            <a:srgbClr val="FF6600"/>
          </a:solidFill>
          <a:ln w="25400" algn="ctr">
            <a:solidFill>
              <a:srgbClr val="FF6600"/>
            </a:solidFill>
            <a:miter lim="800000"/>
            <a:headEnd/>
            <a:tailEnd/>
          </a:ln>
          <a:effectLst>
            <a:outerShdw dist="38100" dir="2700000" algn="tl" rotWithShape="0">
              <a:srgbClr val="000000">
                <a:alpha val="39999"/>
              </a:srgbClr>
            </a:outerShdw>
          </a:effec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sp>
        <p:nvSpPr>
          <p:cNvPr id="18" name="TextBox 17"/>
          <p:cNvSpPr txBox="1">
            <a:spLocks noChangeArrowheads="1"/>
          </p:cNvSpPr>
          <p:nvPr/>
        </p:nvSpPr>
        <p:spPr bwMode="auto">
          <a:xfrm>
            <a:off x="5076825" y="2349500"/>
            <a:ext cx="2087563" cy="708025"/>
          </a:xfrm>
          <a:prstGeom prst="rect">
            <a:avLst/>
          </a:prstGeom>
          <a:noFill/>
          <a:ln w="9525">
            <a:noFill/>
            <a:miter lim="800000"/>
            <a:headEnd/>
            <a:tailEnd/>
          </a:ln>
        </p:spPr>
        <p:txBody>
          <a:bodyPr>
            <a:spAutoFit/>
          </a:bodyPr>
          <a:lstStyle/>
          <a:p>
            <a:r>
              <a:rPr lang="en-US" altLang="en-US" sz="2000" b="1">
                <a:solidFill>
                  <a:srgbClr val="FF6600"/>
                </a:solidFill>
              </a:rPr>
              <a:t>There is no dispute</a:t>
            </a:r>
            <a:endParaRPr lang="zh-CN" altLang="en-US" sz="2000" b="1">
              <a:solidFill>
                <a:srgbClr val="FF6600"/>
              </a:solidFill>
            </a:endParaRPr>
          </a:p>
        </p:txBody>
      </p:sp>
      <p:sp>
        <p:nvSpPr>
          <p:cNvPr id="20" name="TextBox 19"/>
          <p:cNvSpPr txBox="1">
            <a:spLocks noChangeArrowheads="1"/>
          </p:cNvSpPr>
          <p:nvPr/>
        </p:nvSpPr>
        <p:spPr bwMode="auto">
          <a:xfrm>
            <a:off x="5054600" y="3284538"/>
            <a:ext cx="2660650" cy="400050"/>
          </a:xfrm>
          <a:prstGeom prst="rect">
            <a:avLst/>
          </a:prstGeom>
          <a:noFill/>
          <a:ln w="9525">
            <a:noFill/>
            <a:miter lim="800000"/>
            <a:headEnd/>
            <a:tailEnd/>
          </a:ln>
        </p:spPr>
        <p:txBody>
          <a:bodyPr>
            <a:spAutoFit/>
          </a:bodyPr>
          <a:lstStyle/>
          <a:p>
            <a:r>
              <a:rPr lang="en-US" altLang="en-US" sz="2000" b="1">
                <a:solidFill>
                  <a:srgbClr val="FF6600"/>
                </a:solidFill>
              </a:rPr>
              <a:t>subtle resistance</a:t>
            </a:r>
            <a:endParaRPr lang="zh-CN" altLang="en-US" sz="2000" b="1">
              <a:solidFill>
                <a:srgbClr val="FF6600"/>
              </a:solidFill>
            </a:endParaRPr>
          </a:p>
        </p:txBody>
      </p:sp>
      <p:sp>
        <p:nvSpPr>
          <p:cNvPr id="24" name="右箭头 23">
            <a:hlinkClick r:id="" action="ppaction://hlinkshowjump?jump=nextslide"/>
          </p:cNvPr>
          <p:cNvSpPr/>
          <p:nvPr/>
        </p:nvSpPr>
        <p:spPr>
          <a:xfrm>
            <a:off x="5546751" y="6138825"/>
            <a:ext cx="1800201"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121867"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21868" name="Picture 2" descr="H:\2015年修改\图片21.jpg"/>
          <p:cNvPicPr>
            <a:picLocks noChangeAspect="1" noChangeArrowheads="1"/>
          </p:cNvPicPr>
          <p:nvPr/>
        </p:nvPicPr>
        <p:blipFill>
          <a:blip r:embed="rId6"/>
          <a:srcRect/>
          <a:stretch>
            <a:fillRect/>
          </a:stretch>
        </p:blipFill>
        <p:spPr bwMode="auto">
          <a:xfrm>
            <a:off x="0" y="0"/>
            <a:ext cx="4949825" cy="1163638"/>
          </a:xfrm>
          <a:prstGeom prst="rect">
            <a:avLst/>
          </a:prstGeom>
          <a:noFill/>
          <a:ln w="9525">
            <a:noFill/>
            <a:miter lim="800000"/>
            <a:headEnd/>
            <a:tailEnd/>
          </a:ln>
        </p:spPr>
      </p:pic>
      <p:sp>
        <p:nvSpPr>
          <p:cNvPr id="14" name="线形标注 2(带强调线) 13"/>
          <p:cNvSpPr>
            <a:spLocks/>
          </p:cNvSpPr>
          <p:nvPr/>
        </p:nvSpPr>
        <p:spPr bwMode="auto">
          <a:xfrm rot="10800000" flipV="1">
            <a:off x="1187450" y="5399088"/>
            <a:ext cx="712788" cy="46037"/>
          </a:xfrm>
          <a:prstGeom prst="accentCallout2">
            <a:avLst>
              <a:gd name="adj1" fmla="val 120127"/>
              <a:gd name="adj2" fmla="val -12763"/>
              <a:gd name="adj3" fmla="val 56057"/>
              <a:gd name="adj4" fmla="val -44575"/>
              <a:gd name="adj5" fmla="val -372417"/>
              <a:gd name="adj6" fmla="val -451227"/>
            </a:avLst>
          </a:prstGeom>
          <a:solidFill>
            <a:srgbClr val="FF6600"/>
          </a:solidFill>
          <a:ln w="25400" algn="ctr">
            <a:solidFill>
              <a:srgbClr val="FF6600"/>
            </a:solidFill>
            <a:miter lim="800000"/>
            <a:headEnd/>
            <a:tailEnd/>
          </a:ln>
          <a:effectLst>
            <a:outerShdw dist="38100" dir="2700000" algn="tl" rotWithShape="0">
              <a:srgbClr val="000000">
                <a:alpha val="39999"/>
              </a:srgbClr>
            </a:outerShdw>
          </a:effec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sp>
        <p:nvSpPr>
          <p:cNvPr id="2" name="TextBox 16"/>
          <p:cNvSpPr txBox="1">
            <a:spLocks noChangeArrowheads="1"/>
          </p:cNvSpPr>
          <p:nvPr/>
        </p:nvSpPr>
        <p:spPr bwMode="auto">
          <a:xfrm>
            <a:off x="5003800" y="4810125"/>
            <a:ext cx="2660650" cy="400050"/>
          </a:xfrm>
          <a:prstGeom prst="rect">
            <a:avLst/>
          </a:prstGeom>
          <a:noFill/>
          <a:ln w="9525">
            <a:noFill/>
            <a:miter lim="800000"/>
            <a:headEnd/>
            <a:tailEnd/>
          </a:ln>
        </p:spPr>
        <p:txBody>
          <a:bodyPr>
            <a:spAutoFit/>
          </a:bodyPr>
          <a:lstStyle/>
          <a:p>
            <a:r>
              <a:rPr lang="en-US" altLang="en-US" sz="2000" b="1">
                <a:solidFill>
                  <a:srgbClr val="FF6600"/>
                </a:solidFill>
              </a:rPr>
              <a:t>has provoked </a:t>
            </a:r>
            <a:endParaRPr lang="zh-CN" altLang="en-US" sz="2000" b="1">
              <a:solidFill>
                <a:srgbClr val="FF6600"/>
              </a:solidFill>
            </a:endParaRPr>
          </a:p>
        </p:txBody>
      </p:sp>
      <p:sp>
        <p:nvSpPr>
          <p:cNvPr id="4" name="线形标注 2(带强调线) 13"/>
          <p:cNvSpPr>
            <a:spLocks/>
          </p:cNvSpPr>
          <p:nvPr/>
        </p:nvSpPr>
        <p:spPr bwMode="auto">
          <a:xfrm rot="10800000" flipV="1">
            <a:off x="2709863" y="2420938"/>
            <a:ext cx="1790700" cy="46037"/>
          </a:xfrm>
          <a:prstGeom prst="accentCallout2">
            <a:avLst>
              <a:gd name="adj1" fmla="val 248273"/>
              <a:gd name="adj2" fmla="val -4259"/>
              <a:gd name="adj3" fmla="val 152162"/>
              <a:gd name="adj4" fmla="val 940"/>
              <a:gd name="adj5" fmla="val -441380"/>
              <a:gd name="adj6" fmla="val -28282"/>
            </a:avLst>
          </a:prstGeom>
          <a:solidFill>
            <a:srgbClr val="FF6600"/>
          </a:solidFill>
          <a:ln w="25400" algn="ctr">
            <a:solidFill>
              <a:srgbClr val="FF6600"/>
            </a:solidFill>
            <a:miter lim="800000"/>
            <a:headEnd/>
            <a:tailEnd/>
          </a:ln>
          <a:effectLst>
            <a:outerShdw dist="38100" dir="2700000" algn="tl" rotWithShape="0">
              <a:srgbClr val="000000">
                <a:alpha val="39999"/>
              </a:srgbClr>
            </a:outerShdw>
          </a:effec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sp>
        <p:nvSpPr>
          <p:cNvPr id="5" name="线形标注 2(带强调线) 13"/>
          <p:cNvSpPr>
            <a:spLocks/>
          </p:cNvSpPr>
          <p:nvPr/>
        </p:nvSpPr>
        <p:spPr bwMode="auto">
          <a:xfrm rot="10800000" flipV="1">
            <a:off x="323850" y="2924175"/>
            <a:ext cx="1790700" cy="46038"/>
          </a:xfrm>
          <a:prstGeom prst="accentCallout2">
            <a:avLst>
              <a:gd name="adj1" fmla="val 120133"/>
              <a:gd name="adj2" fmla="val -5083"/>
              <a:gd name="adj3" fmla="val 56060"/>
              <a:gd name="adj4" fmla="val -14980"/>
              <a:gd name="adj5" fmla="val -571973"/>
              <a:gd name="adj6" fmla="val -165621"/>
            </a:avLst>
          </a:prstGeom>
          <a:solidFill>
            <a:srgbClr val="FF6600"/>
          </a:solidFill>
          <a:ln w="25400" algn="ctr">
            <a:solidFill>
              <a:srgbClr val="FF6600"/>
            </a:solidFill>
            <a:miter lim="800000"/>
            <a:headEnd/>
            <a:tailEnd/>
          </a:ln>
          <a:effectLst>
            <a:outerShdw dist="38100" dir="2700000" algn="tl" rotWithShape="0">
              <a:srgbClr val="000000">
                <a:alpha val="39999"/>
              </a:srgbClr>
            </a:outerShdw>
          </a:effec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sp>
        <p:nvSpPr>
          <p:cNvPr id="12" name="线形标注 2(带强调线) 11"/>
          <p:cNvSpPr/>
          <p:nvPr/>
        </p:nvSpPr>
        <p:spPr>
          <a:xfrm rot="10800000" flipV="1">
            <a:off x="3544888" y="3887788"/>
            <a:ext cx="1458912" cy="46037"/>
          </a:xfrm>
          <a:prstGeom prst="accentCallout2">
            <a:avLst>
              <a:gd name="adj1" fmla="val 18750"/>
              <a:gd name="adj2" fmla="val -8333"/>
              <a:gd name="adj3" fmla="val 43143"/>
              <a:gd name="adj4" fmla="val 15788"/>
              <a:gd name="adj5" fmla="val 3530"/>
              <a:gd name="adj6" fmla="val 13743"/>
            </a:avLst>
          </a:prstGeom>
          <a:solidFill>
            <a:srgbClr val="FF6600"/>
          </a:solidFill>
          <a:ln>
            <a:solidFill>
              <a:srgbClr val="FF66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线形标注 2(带强调线) 11"/>
          <p:cNvSpPr/>
          <p:nvPr/>
        </p:nvSpPr>
        <p:spPr>
          <a:xfrm rot="10800000" flipV="1">
            <a:off x="4249738" y="4437063"/>
            <a:ext cx="701675" cy="46037"/>
          </a:xfrm>
          <a:prstGeom prst="accentCallout2">
            <a:avLst>
              <a:gd name="adj1" fmla="val 18750"/>
              <a:gd name="adj2" fmla="val -8333"/>
              <a:gd name="adj3" fmla="val 43142"/>
              <a:gd name="adj4" fmla="val -8474"/>
              <a:gd name="adj5" fmla="val -92578"/>
              <a:gd name="adj6" fmla="val -7566"/>
            </a:avLst>
          </a:prstGeom>
          <a:solidFill>
            <a:srgbClr val="FF6600"/>
          </a:solidFill>
          <a:ln>
            <a:solidFill>
              <a:srgbClr val="FF66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par>
                          <p:cTn id="30" fill="hold" nodeType="afterGroup">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par>
                          <p:cTn id="39" fill="hold" nodeType="afterGroup">
                            <p:stCondLst>
                              <p:cond delay="500"/>
                            </p:stCondLst>
                            <p:childTnLst>
                              <p:par>
                                <p:cTn id="40" presetID="3" presetClass="entr" presetSubtype="1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par>
                          <p:cTn id="43" fill="hold" nodeType="afterGroup">
                            <p:stCondLst>
                              <p:cond delay="1000"/>
                            </p:stCondLst>
                            <p:childTnLst>
                              <p:par>
                                <p:cTn id="44" presetID="3" presetClass="entr" presetSubtype="1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linds(horizontal)">
                                      <p:cBhvr>
                                        <p:cTn id="51" dur="500"/>
                                        <p:tgtEl>
                                          <p:spTgt spid="14"/>
                                        </p:tgtEl>
                                      </p:cBhvr>
                                    </p:animEffect>
                                  </p:childTnLst>
                                </p:cTn>
                              </p:par>
                            </p:childTnLst>
                          </p:cTn>
                        </p:par>
                        <p:par>
                          <p:cTn id="52" fill="hold" nodeType="afterGroup">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blinds(horizontal)">
                                      <p:cBhvr>
                                        <p:cTn id="55" dur="500"/>
                                        <p:tgtEl>
                                          <p:spTgt spid="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3" grpId="0" animBg="1"/>
      <p:bldP spid="15" grpId="0" animBg="1"/>
      <p:bldP spid="18" grpId="0"/>
      <p:bldP spid="20" grpId="0"/>
      <p:bldP spid="14" grpId="0" animBg="1"/>
      <p:bldP spid="2" grpId="0"/>
      <p:bldP spid="4" grpId="0" animBg="1"/>
      <p:bldP spid="5" grpId="0" animBg="1"/>
      <p:bldP spid="12" grpId="0" animBg="1"/>
      <p:bldP spid="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p:cNvPicPr>
            <a:picLocks noChangeAspect="1" noChangeArrowheads="1"/>
          </p:cNvPicPr>
          <p:nvPr/>
        </p:nvPicPr>
        <p:blipFill>
          <a:blip r:embed="rId3"/>
          <a:srcRect/>
          <a:stretch>
            <a:fillRect/>
          </a:stretch>
        </p:blipFill>
        <p:spPr bwMode="auto">
          <a:xfrm>
            <a:off x="0" y="1143000"/>
            <a:ext cx="9001125" cy="5500688"/>
          </a:xfrm>
          <a:prstGeom prst="rect">
            <a:avLst/>
          </a:prstGeom>
          <a:noFill/>
          <a:ln w="9525">
            <a:noFill/>
            <a:miter lim="800000"/>
            <a:headEnd/>
            <a:tailEnd/>
          </a:ln>
        </p:spPr>
      </p:pic>
      <p:sp>
        <p:nvSpPr>
          <p:cNvPr id="122883" name="TextBox 18"/>
          <p:cNvSpPr txBox="1">
            <a:spLocks noChangeArrowheads="1"/>
          </p:cNvSpPr>
          <p:nvPr/>
        </p:nvSpPr>
        <p:spPr bwMode="auto">
          <a:xfrm>
            <a:off x="179388" y="1773238"/>
            <a:ext cx="4495800" cy="4473575"/>
          </a:xfrm>
          <a:prstGeom prst="rect">
            <a:avLst/>
          </a:prstGeom>
          <a:noFill/>
          <a:ln w="9525">
            <a:noFill/>
            <a:miter lim="800000"/>
            <a:headEnd/>
            <a:tailEnd/>
          </a:ln>
        </p:spPr>
        <p:txBody>
          <a:bodyPr>
            <a:spAutoFit/>
          </a:bodyPr>
          <a:lstStyle/>
          <a:p>
            <a:pPr indent="133350" algn="just" eaLnBrk="0" hangingPunct="0">
              <a:lnSpc>
                <a:spcPct val="150000"/>
              </a:lnSpc>
            </a:pPr>
            <a:r>
              <a:rPr lang="zh-CN" altLang="en-US" sz="2400" dirty="0">
                <a:latin typeface="华文楷体" pitchFamily="2" charset="-122"/>
                <a:ea typeface="华文楷体" pitchFamily="2" charset="-122"/>
                <a:cs typeface="Arial" pitchFamily="34" charset="0"/>
              </a:rPr>
              <a:t>可靠的研究指出，男人</a:t>
            </a:r>
            <a:r>
              <a:rPr lang="zh-CN" altLang="en-US" sz="2400" b="1" dirty="0">
                <a:solidFill>
                  <a:srgbClr val="FF6600"/>
                </a:solidFill>
                <a:latin typeface="华文楷体" pitchFamily="2" charset="-122"/>
                <a:ea typeface="华文楷体" pitchFamily="2" charset="-122"/>
                <a:cs typeface="Arial" pitchFamily="34" charset="0"/>
              </a:rPr>
              <a:t>通常有等级观念</a:t>
            </a:r>
            <a:r>
              <a:rPr lang="zh-CN" altLang="en-US" sz="2400" dirty="0">
                <a:latin typeface="华文楷体" pitchFamily="2" charset="-122"/>
                <a:ea typeface="华文楷体" pitchFamily="2" charset="-122"/>
                <a:cs typeface="Arial" pitchFamily="34" charset="0"/>
              </a:rPr>
              <a:t>，以目标为导向，喜欢</a:t>
            </a:r>
            <a:r>
              <a:rPr lang="zh-CN" altLang="en-US" sz="2400" b="1" dirty="0">
                <a:solidFill>
                  <a:srgbClr val="FF6600"/>
                </a:solidFill>
                <a:latin typeface="华文楷体" pitchFamily="2" charset="-122"/>
                <a:ea typeface="华文楷体" pitchFamily="2" charset="-122"/>
                <a:cs typeface="Arial" pitchFamily="34" charset="0"/>
              </a:rPr>
              <a:t>有权力的感觉</a:t>
            </a:r>
            <a:r>
              <a:rPr lang="zh-CN" altLang="en-US" sz="2400" dirty="0">
                <a:latin typeface="华文楷体" pitchFamily="2" charset="-122"/>
                <a:ea typeface="华文楷体" pitchFamily="2" charset="-122"/>
                <a:cs typeface="Arial" pitchFamily="34" charset="0"/>
              </a:rPr>
              <a:t>。相反，女人则是</a:t>
            </a:r>
            <a:r>
              <a:rPr lang="zh-CN" altLang="en-US" sz="2400" b="1" dirty="0">
                <a:solidFill>
                  <a:srgbClr val="FF6600"/>
                </a:solidFill>
                <a:latin typeface="华文楷体" pitchFamily="2" charset="-122"/>
                <a:ea typeface="华文楷体" pitchFamily="2" charset="-122"/>
                <a:cs typeface="Arial" pitchFamily="34" charset="0"/>
              </a:rPr>
              <a:t>灵活变通</a:t>
            </a:r>
            <a:r>
              <a:rPr lang="zh-CN" altLang="en-US" sz="2400" dirty="0">
                <a:latin typeface="华文楷体" pitchFamily="2" charset="-122"/>
                <a:ea typeface="华文楷体" pitchFamily="2" charset="-122"/>
                <a:cs typeface="Arial" pitchFamily="34" charset="0"/>
              </a:rPr>
              <a:t>的，愿意分享权力</a:t>
            </a:r>
            <a:r>
              <a:rPr lang="en-US" altLang="zh-CN" sz="2400" dirty="0">
                <a:latin typeface="华文楷体" pitchFamily="2" charset="-122"/>
                <a:ea typeface="华文楷体" pitchFamily="2" charset="-122"/>
                <a:cs typeface="Arial" pitchFamily="34" charset="0"/>
              </a:rPr>
              <a:t>,</a:t>
            </a:r>
            <a:r>
              <a:rPr lang="zh-CN" altLang="en-US" sz="2400" dirty="0">
                <a:latin typeface="华文楷体" pitchFamily="2" charset="-122"/>
                <a:ea typeface="华文楷体" pitchFamily="2" charset="-122"/>
                <a:cs typeface="Arial" pitchFamily="34" charset="0"/>
              </a:rPr>
              <a:t>并总是去</a:t>
            </a:r>
            <a:r>
              <a:rPr lang="zh-CN" altLang="en-US" sz="2400" b="1" dirty="0">
                <a:solidFill>
                  <a:srgbClr val="FF6600"/>
                </a:solidFill>
                <a:latin typeface="华文楷体" pitchFamily="2" charset="-122"/>
                <a:ea typeface="华文楷体" pitchFamily="2" charset="-122"/>
                <a:cs typeface="Arial" pitchFamily="34" charset="0"/>
              </a:rPr>
              <a:t>寻求共识</a:t>
            </a:r>
            <a:r>
              <a:rPr lang="zh-CN" altLang="en-US" sz="2400" dirty="0">
                <a:latin typeface="华文楷体" pitchFamily="2" charset="-122"/>
                <a:ea typeface="华文楷体" pitchFamily="2" charset="-122"/>
                <a:cs typeface="Arial" pitchFamily="34" charset="0"/>
              </a:rPr>
              <a:t>。这样大家都很开心，也有成就感，因为员工们</a:t>
            </a:r>
            <a:r>
              <a:rPr lang="zh-CN" altLang="en-US" sz="2400" b="1" dirty="0">
                <a:solidFill>
                  <a:srgbClr val="FF6600"/>
                </a:solidFill>
                <a:latin typeface="华文楷体" pitchFamily="2" charset="-122"/>
                <a:ea typeface="华文楷体" pitchFamily="2" charset="-122"/>
                <a:cs typeface="Arial" pitchFamily="34" charset="0"/>
              </a:rPr>
              <a:t>参与了决策</a:t>
            </a:r>
            <a:r>
              <a:rPr lang="zh-CN" altLang="en-US" sz="2400" dirty="0">
                <a:latin typeface="华文楷体" pitchFamily="2" charset="-122"/>
                <a:ea typeface="华文楷体" pitchFamily="2" charset="-122"/>
                <a:cs typeface="Arial" pitchFamily="34" charset="0"/>
              </a:rPr>
              <a:t>，而不是单纯的旁观者</a:t>
            </a:r>
            <a:r>
              <a:rPr lang="en-US" altLang="zh-CN" sz="2400" dirty="0">
                <a:latin typeface="华文楷体" pitchFamily="2" charset="-122"/>
                <a:ea typeface="华文楷体" pitchFamily="2" charset="-122"/>
                <a:cs typeface="Arial" pitchFamily="34" charset="0"/>
              </a:rPr>
              <a:t>,</a:t>
            </a:r>
            <a:r>
              <a:rPr lang="zh-CN" altLang="en-US" sz="2400" dirty="0">
                <a:latin typeface="华文楷体" pitchFamily="2" charset="-122"/>
                <a:ea typeface="华文楷体" pitchFamily="2" charset="-122"/>
                <a:cs typeface="Arial" pitchFamily="34" charset="0"/>
              </a:rPr>
              <a:t>员工们的能量</a:t>
            </a:r>
            <a:r>
              <a:rPr lang="zh-CN" altLang="en-US" sz="2400" b="1" dirty="0">
                <a:solidFill>
                  <a:srgbClr val="FF6600"/>
                </a:solidFill>
                <a:latin typeface="华文楷体" pitchFamily="2" charset="-122"/>
                <a:ea typeface="华文楷体" pitchFamily="2" charset="-122"/>
                <a:cs typeface="Arial" pitchFamily="34" charset="0"/>
              </a:rPr>
              <a:t>得到利用</a:t>
            </a:r>
            <a:r>
              <a:rPr lang="zh-CN" altLang="en-US" sz="2400" dirty="0">
                <a:latin typeface="华文楷体" pitchFamily="2" charset="-122"/>
                <a:ea typeface="华文楷体" pitchFamily="2" charset="-122"/>
                <a:cs typeface="Arial" pitchFamily="34" charset="0"/>
              </a:rPr>
              <a:t>。</a:t>
            </a:r>
          </a:p>
        </p:txBody>
      </p:sp>
      <p:sp>
        <p:nvSpPr>
          <p:cNvPr id="2" name="线形标注 2(带强调线) 1"/>
          <p:cNvSpPr>
            <a:spLocks/>
          </p:cNvSpPr>
          <p:nvPr/>
        </p:nvSpPr>
        <p:spPr bwMode="auto">
          <a:xfrm rot="10800000">
            <a:off x="238125" y="2852738"/>
            <a:ext cx="1366838" cy="46037"/>
          </a:xfrm>
          <a:prstGeom prst="accentCallout2">
            <a:avLst>
              <a:gd name="adj1" fmla="val -148278"/>
              <a:gd name="adj2" fmla="val -5579"/>
              <a:gd name="adj3" fmla="val 43939"/>
              <a:gd name="adj4" fmla="val -4447"/>
              <a:gd name="adj5" fmla="val 1163282"/>
              <a:gd name="adj6" fmla="val -223926"/>
            </a:avLst>
          </a:prstGeom>
          <a:solidFill>
            <a:srgbClr val="FF6600"/>
          </a:solidFill>
          <a:ln w="25400" algn="ctr">
            <a:solidFill>
              <a:srgbClr val="FF6600"/>
            </a:solidFill>
            <a:miter lim="800000"/>
            <a:headEnd/>
            <a:tailEnd/>
          </a:ln>
          <a:effectLst>
            <a:outerShdw dist="38100" dir="2700000" algn="tl" rotWithShape="0">
              <a:srgbClr val="000000">
                <a:alpha val="39999"/>
              </a:srgbClr>
            </a:outerShdw>
          </a:effectLst>
        </p:spPr>
        <p:txBody>
          <a:bodyPr rot="10800000" anchor="ctr"/>
          <a:lstStyle/>
          <a:p>
            <a:pPr algn="ctr" fontAlgn="auto">
              <a:spcBef>
                <a:spcPts val="0"/>
              </a:spcBef>
              <a:spcAft>
                <a:spcPts val="0"/>
              </a:spcAft>
              <a:defRPr/>
            </a:pPr>
            <a:endParaRPr lang="zh-CN" altLang="en-US">
              <a:solidFill>
                <a:schemeClr val="lt1"/>
              </a:solidFill>
              <a:latin typeface="+mn-lt"/>
              <a:ea typeface="+mn-ea"/>
            </a:endParaRPr>
          </a:p>
        </p:txBody>
      </p:sp>
      <p:sp>
        <p:nvSpPr>
          <p:cNvPr id="3" name="TextBox 2"/>
          <p:cNvSpPr txBox="1">
            <a:spLocks noChangeArrowheads="1"/>
          </p:cNvSpPr>
          <p:nvPr/>
        </p:nvSpPr>
        <p:spPr bwMode="auto">
          <a:xfrm>
            <a:off x="4572000" y="1916113"/>
            <a:ext cx="2747963" cy="427037"/>
          </a:xfrm>
          <a:prstGeom prst="rect">
            <a:avLst/>
          </a:prstGeom>
          <a:noFill/>
          <a:ln w="9525">
            <a:noFill/>
            <a:miter lim="800000"/>
            <a:headEnd/>
            <a:tailEnd/>
          </a:ln>
        </p:spPr>
        <p:txBody>
          <a:bodyPr>
            <a:spAutoFit/>
          </a:bodyPr>
          <a:lstStyle/>
          <a:p>
            <a:r>
              <a:rPr lang="en-US" altLang="en-US" sz="2000" b="1">
                <a:solidFill>
                  <a:srgbClr val="FF6600"/>
                </a:solidFill>
              </a:rPr>
              <a:t>typically</a:t>
            </a:r>
            <a:r>
              <a:rPr lang="en-US" altLang="en-US" sz="2200" b="1">
                <a:solidFill>
                  <a:srgbClr val="FF6600"/>
                </a:solidFill>
                <a:latin typeface="Calibri" pitchFamily="34" charset="0"/>
              </a:rPr>
              <a:t> hierarchical</a:t>
            </a:r>
            <a:endParaRPr lang="zh-CN" altLang="en-US" sz="2200" b="1">
              <a:solidFill>
                <a:srgbClr val="FF6600"/>
              </a:solidFill>
              <a:latin typeface="Calibri" pitchFamily="34" charset="0"/>
            </a:endParaRPr>
          </a:p>
        </p:txBody>
      </p:sp>
      <p:sp>
        <p:nvSpPr>
          <p:cNvPr id="17" name="TextBox 16"/>
          <p:cNvSpPr txBox="1">
            <a:spLocks noChangeArrowheads="1"/>
          </p:cNvSpPr>
          <p:nvPr/>
        </p:nvSpPr>
        <p:spPr bwMode="auto">
          <a:xfrm>
            <a:off x="4643438" y="4581525"/>
            <a:ext cx="3408362" cy="427038"/>
          </a:xfrm>
          <a:prstGeom prst="rect">
            <a:avLst/>
          </a:prstGeom>
          <a:noFill/>
          <a:ln w="9525">
            <a:noFill/>
            <a:miter lim="800000"/>
            <a:headEnd/>
            <a:tailEnd/>
          </a:ln>
        </p:spPr>
        <p:txBody>
          <a:bodyPr>
            <a:spAutoFit/>
          </a:bodyPr>
          <a:lstStyle/>
          <a:p>
            <a:r>
              <a:rPr lang="en-US" altLang="zh-CN" sz="2200" b="1">
                <a:solidFill>
                  <a:srgbClr val="FF6600"/>
                </a:solidFill>
                <a:latin typeface="Calibri" pitchFamily="34" charset="0"/>
              </a:rPr>
              <a:t>input into decisions </a:t>
            </a:r>
            <a:endParaRPr lang="zh-CN" altLang="en-US" sz="2200" b="1">
              <a:solidFill>
                <a:srgbClr val="FF6600"/>
              </a:solidFill>
              <a:latin typeface="Calibri" pitchFamily="34" charset="0"/>
            </a:endParaRPr>
          </a:p>
        </p:txBody>
      </p:sp>
      <p:sp>
        <p:nvSpPr>
          <p:cNvPr id="12" name="线形标注 2(带强调线) 11"/>
          <p:cNvSpPr>
            <a:spLocks/>
          </p:cNvSpPr>
          <p:nvPr/>
        </p:nvSpPr>
        <p:spPr bwMode="auto">
          <a:xfrm rot="10800000" flipV="1">
            <a:off x="250825" y="3382963"/>
            <a:ext cx="1744663" cy="46037"/>
          </a:xfrm>
          <a:prstGeom prst="accentCallout2">
            <a:avLst>
              <a:gd name="adj1" fmla="val 248273"/>
              <a:gd name="adj2" fmla="val -4370"/>
              <a:gd name="adj3" fmla="val 88092"/>
              <a:gd name="adj4" fmla="val -988"/>
              <a:gd name="adj5" fmla="val -1081530"/>
              <a:gd name="adj6" fmla="val -151314"/>
            </a:avLst>
          </a:prstGeom>
          <a:solidFill>
            <a:srgbClr val="FF6600"/>
          </a:solidFill>
          <a:ln w="25400" algn="ctr">
            <a:solidFill>
              <a:srgbClr val="FF6600"/>
            </a:solidFill>
            <a:miter lim="800000"/>
            <a:headEnd/>
            <a:tailEnd/>
          </a:ln>
          <a:effectLst>
            <a:outerShdw dist="38100" dir="2700000" algn="tl" rotWithShape="0">
              <a:srgbClr val="000000">
                <a:alpha val="39999"/>
              </a:srgbClr>
            </a:outerShdw>
          </a:effec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sp>
        <p:nvSpPr>
          <p:cNvPr id="13" name="线形标注 2(带强调线) 12"/>
          <p:cNvSpPr>
            <a:spLocks/>
          </p:cNvSpPr>
          <p:nvPr/>
        </p:nvSpPr>
        <p:spPr bwMode="auto">
          <a:xfrm rot="10800000">
            <a:off x="287338" y="3933825"/>
            <a:ext cx="1331912" cy="46038"/>
          </a:xfrm>
          <a:prstGeom prst="accentCallout2">
            <a:avLst>
              <a:gd name="adj1" fmla="val -148278"/>
              <a:gd name="adj2" fmla="val -5722"/>
              <a:gd name="adj3" fmla="val -20138"/>
              <a:gd name="adj4" fmla="val -6489"/>
              <a:gd name="adj5" fmla="val 1206289"/>
              <a:gd name="adj6" fmla="val -236116"/>
            </a:avLst>
          </a:prstGeom>
          <a:solidFill>
            <a:srgbClr val="FF6600"/>
          </a:solidFill>
          <a:ln w="25400" algn="ctr">
            <a:solidFill>
              <a:srgbClr val="FF6600"/>
            </a:solidFill>
            <a:miter lim="800000"/>
            <a:headEnd/>
            <a:tailEnd/>
          </a:ln>
          <a:effectLst>
            <a:outerShdw dist="38100" dir="2700000" algn="tl" rotWithShape="0">
              <a:srgbClr val="000000">
                <a:alpha val="39999"/>
              </a:srgbClr>
            </a:outerShdw>
          </a:effectLst>
        </p:spPr>
        <p:txBody>
          <a:bodyPr rot="10800000" anchor="ctr"/>
          <a:lstStyle/>
          <a:p>
            <a:pPr algn="ctr" fontAlgn="auto">
              <a:spcBef>
                <a:spcPts val="0"/>
              </a:spcBef>
              <a:spcAft>
                <a:spcPts val="0"/>
              </a:spcAft>
              <a:defRPr/>
            </a:pPr>
            <a:endParaRPr lang="zh-CN" altLang="en-US">
              <a:solidFill>
                <a:schemeClr val="lt1"/>
              </a:solidFill>
              <a:latin typeface="+mn-lt"/>
              <a:ea typeface="+mn-ea"/>
            </a:endParaRPr>
          </a:p>
        </p:txBody>
      </p:sp>
      <p:sp>
        <p:nvSpPr>
          <p:cNvPr id="15" name="线形标注 2(带强调线) 14"/>
          <p:cNvSpPr>
            <a:spLocks/>
          </p:cNvSpPr>
          <p:nvPr/>
        </p:nvSpPr>
        <p:spPr bwMode="auto">
          <a:xfrm rot="10800000" flipV="1">
            <a:off x="85725" y="5589588"/>
            <a:ext cx="1955800" cy="46037"/>
          </a:xfrm>
          <a:prstGeom prst="accentCallout2">
            <a:avLst>
              <a:gd name="adj1" fmla="val 248273"/>
              <a:gd name="adj2" fmla="val -3898"/>
              <a:gd name="adj3" fmla="val 24020"/>
              <a:gd name="adj4" fmla="val -1534"/>
              <a:gd name="adj5" fmla="val -1803449"/>
              <a:gd name="adj6" fmla="val -135634"/>
            </a:avLst>
          </a:prstGeom>
          <a:solidFill>
            <a:srgbClr val="FF6600"/>
          </a:solidFill>
          <a:ln w="25400" algn="ctr">
            <a:solidFill>
              <a:srgbClr val="FF6600"/>
            </a:solidFill>
            <a:miter lim="800000"/>
            <a:headEnd/>
            <a:tailEnd/>
          </a:ln>
          <a:effectLst>
            <a:outerShdw dist="38100" dir="2700000" algn="tl" rotWithShape="0">
              <a:srgbClr val="000000">
                <a:alpha val="39999"/>
              </a:srgbClr>
            </a:outerShdw>
          </a:effec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sp>
        <p:nvSpPr>
          <p:cNvPr id="18" name="TextBox 17"/>
          <p:cNvSpPr txBox="1">
            <a:spLocks noChangeArrowheads="1"/>
          </p:cNvSpPr>
          <p:nvPr/>
        </p:nvSpPr>
        <p:spPr bwMode="auto">
          <a:xfrm>
            <a:off x="4572000" y="2492375"/>
            <a:ext cx="1928813" cy="427038"/>
          </a:xfrm>
          <a:prstGeom prst="rect">
            <a:avLst/>
          </a:prstGeom>
          <a:noFill/>
          <a:ln w="9525">
            <a:noFill/>
            <a:miter lim="800000"/>
            <a:headEnd/>
            <a:tailEnd/>
          </a:ln>
        </p:spPr>
        <p:txBody>
          <a:bodyPr>
            <a:spAutoFit/>
          </a:bodyPr>
          <a:lstStyle/>
          <a:p>
            <a:r>
              <a:rPr lang="en-US" altLang="en-US" sz="2200" b="1" dirty="0">
                <a:solidFill>
                  <a:srgbClr val="FF6600"/>
                </a:solidFill>
                <a:latin typeface="Calibri" pitchFamily="34" charset="0"/>
              </a:rPr>
              <a:t>feel entitled</a:t>
            </a:r>
            <a:endParaRPr lang="zh-CN" altLang="en-US" sz="2200" b="1" dirty="0">
              <a:solidFill>
                <a:srgbClr val="FF6600"/>
              </a:solidFill>
              <a:latin typeface="Calibri" pitchFamily="34" charset="0"/>
            </a:endParaRPr>
          </a:p>
        </p:txBody>
      </p:sp>
      <p:sp>
        <p:nvSpPr>
          <p:cNvPr id="20" name="TextBox 19"/>
          <p:cNvSpPr txBox="1">
            <a:spLocks noChangeArrowheads="1"/>
          </p:cNvSpPr>
          <p:nvPr/>
        </p:nvSpPr>
        <p:spPr bwMode="auto">
          <a:xfrm>
            <a:off x="4579938" y="3068638"/>
            <a:ext cx="2297112" cy="427037"/>
          </a:xfrm>
          <a:prstGeom prst="rect">
            <a:avLst/>
          </a:prstGeom>
          <a:noFill/>
          <a:ln w="9525">
            <a:noFill/>
            <a:miter lim="800000"/>
            <a:headEnd/>
            <a:tailEnd/>
          </a:ln>
        </p:spPr>
        <p:txBody>
          <a:bodyPr>
            <a:spAutoFit/>
          </a:bodyPr>
          <a:lstStyle/>
          <a:p>
            <a:r>
              <a:rPr lang="en-US" altLang="en-US" sz="2200" b="1">
                <a:solidFill>
                  <a:srgbClr val="FF6600"/>
                </a:solidFill>
                <a:latin typeface="Calibri" pitchFamily="34" charset="0"/>
              </a:rPr>
              <a:t>diplomatically</a:t>
            </a:r>
            <a:endParaRPr lang="zh-CN" altLang="en-US" sz="2200" b="1">
              <a:solidFill>
                <a:srgbClr val="FF6600"/>
              </a:solidFill>
              <a:latin typeface="Calibri" pitchFamily="34" charset="0"/>
            </a:endParaRPr>
          </a:p>
        </p:txBody>
      </p:sp>
      <p:sp>
        <p:nvSpPr>
          <p:cNvPr id="21" name="TextBox 20"/>
          <p:cNvSpPr txBox="1">
            <a:spLocks noChangeArrowheads="1"/>
          </p:cNvSpPr>
          <p:nvPr/>
        </p:nvSpPr>
        <p:spPr bwMode="auto">
          <a:xfrm>
            <a:off x="4592638" y="3644900"/>
            <a:ext cx="3148012" cy="762000"/>
          </a:xfrm>
          <a:prstGeom prst="rect">
            <a:avLst/>
          </a:prstGeom>
          <a:noFill/>
          <a:ln w="9525">
            <a:noFill/>
            <a:miter lim="800000"/>
            <a:headEnd/>
            <a:tailEnd/>
          </a:ln>
        </p:spPr>
        <p:txBody>
          <a:bodyPr>
            <a:spAutoFit/>
          </a:bodyPr>
          <a:lstStyle/>
          <a:p>
            <a:r>
              <a:rPr lang="en-US" altLang="en-US" sz="2200" b="1">
                <a:solidFill>
                  <a:srgbClr val="FF6600"/>
                </a:solidFill>
                <a:latin typeface="Calibri" pitchFamily="34" charset="0"/>
              </a:rPr>
              <a:t>looking for a </a:t>
            </a:r>
            <a:endParaRPr lang="en-US" altLang="zh-CN" sz="2200" b="1">
              <a:solidFill>
                <a:srgbClr val="FF6600"/>
              </a:solidFill>
              <a:latin typeface="Calibri" pitchFamily="34" charset="0"/>
            </a:endParaRPr>
          </a:p>
          <a:p>
            <a:r>
              <a:rPr lang="en-US" altLang="en-US" sz="2200" b="1">
                <a:solidFill>
                  <a:srgbClr val="FF6600"/>
                </a:solidFill>
                <a:latin typeface="Calibri" pitchFamily="34" charset="0"/>
              </a:rPr>
              <a:t>consensus</a:t>
            </a:r>
            <a:endParaRPr lang="zh-CN" altLang="en-US" sz="2200" b="1">
              <a:solidFill>
                <a:srgbClr val="FF6600"/>
              </a:solidFill>
              <a:latin typeface="Calibri" pitchFamily="34" charset="0"/>
            </a:endParaRPr>
          </a:p>
        </p:txBody>
      </p:sp>
      <p:sp>
        <p:nvSpPr>
          <p:cNvPr id="22" name="右箭头 21">
            <a:hlinkClick r:id="" action="ppaction://hlinkshowjump?jump=nextslide"/>
          </p:cNvPr>
          <p:cNvSpPr/>
          <p:nvPr/>
        </p:nvSpPr>
        <p:spPr>
          <a:xfrm>
            <a:off x="4827614" y="5995638"/>
            <a:ext cx="1800201"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Samples</a:t>
            </a:r>
            <a:endParaRPr lang="zh-CN" altLang="en-US" sz="1600" dirty="0">
              <a:ln>
                <a:solidFill>
                  <a:schemeClr val="tx1"/>
                </a:solidFill>
              </a:ln>
              <a:solidFill>
                <a:schemeClr val="tx1"/>
              </a:solidFill>
            </a:endParaRPr>
          </a:p>
        </p:txBody>
      </p:sp>
      <p:pic>
        <p:nvPicPr>
          <p:cNvPr id="122894"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22895" name="Picture 2" descr="H:\2015年修改\图片21.jpg"/>
          <p:cNvPicPr>
            <a:picLocks noChangeAspect="1" noChangeArrowheads="1"/>
          </p:cNvPicPr>
          <p:nvPr/>
        </p:nvPicPr>
        <p:blipFill>
          <a:blip r:embed="rId6"/>
          <a:srcRect/>
          <a:stretch>
            <a:fillRect/>
          </a:stretch>
        </p:blipFill>
        <p:spPr bwMode="auto">
          <a:xfrm>
            <a:off x="0" y="0"/>
            <a:ext cx="4949825" cy="1163638"/>
          </a:xfrm>
          <a:prstGeom prst="rect">
            <a:avLst/>
          </a:prstGeom>
          <a:noFill/>
          <a:ln w="9525">
            <a:noFill/>
            <a:miter lim="800000"/>
            <a:headEnd/>
            <a:tailEnd/>
          </a:ln>
        </p:spPr>
      </p:pic>
      <p:sp>
        <p:nvSpPr>
          <p:cNvPr id="4" name="TextBox 16"/>
          <p:cNvSpPr txBox="1">
            <a:spLocks noChangeArrowheads="1"/>
          </p:cNvSpPr>
          <p:nvPr/>
        </p:nvSpPr>
        <p:spPr bwMode="auto">
          <a:xfrm>
            <a:off x="4643438" y="5240338"/>
            <a:ext cx="3408362" cy="427037"/>
          </a:xfrm>
          <a:prstGeom prst="rect">
            <a:avLst/>
          </a:prstGeom>
          <a:noFill/>
          <a:ln w="9525">
            <a:noFill/>
            <a:miter lim="800000"/>
            <a:headEnd/>
            <a:tailEnd/>
          </a:ln>
        </p:spPr>
        <p:txBody>
          <a:bodyPr>
            <a:spAutoFit/>
          </a:bodyPr>
          <a:lstStyle/>
          <a:p>
            <a:r>
              <a:rPr lang="en-US" altLang="zh-CN" sz="2200" b="1">
                <a:solidFill>
                  <a:srgbClr val="FF6600"/>
                </a:solidFill>
                <a:latin typeface="Calibri" pitchFamily="34" charset="0"/>
              </a:rPr>
              <a:t>are harnessed</a:t>
            </a:r>
            <a:endParaRPr lang="zh-CN" altLang="en-US" sz="2200" b="1">
              <a:solidFill>
                <a:srgbClr val="FF6600"/>
              </a:solidFill>
              <a:latin typeface="Calibri" pitchFamily="34" charset="0"/>
            </a:endParaRPr>
          </a:p>
        </p:txBody>
      </p:sp>
      <p:sp>
        <p:nvSpPr>
          <p:cNvPr id="5" name="线形标注 2(带强调线) 1"/>
          <p:cNvSpPr>
            <a:spLocks/>
          </p:cNvSpPr>
          <p:nvPr/>
        </p:nvSpPr>
        <p:spPr bwMode="auto">
          <a:xfrm rot="10800000">
            <a:off x="2630488" y="6165850"/>
            <a:ext cx="1366837" cy="46038"/>
          </a:xfrm>
          <a:prstGeom prst="accentCallout2">
            <a:avLst>
              <a:gd name="adj1" fmla="val -148278"/>
              <a:gd name="adj2" fmla="val -5579"/>
              <a:gd name="adj3" fmla="val 75970"/>
              <a:gd name="adj4" fmla="val -3851"/>
              <a:gd name="adj5" fmla="val 1306786"/>
              <a:gd name="adj6" fmla="val -73025"/>
            </a:avLst>
          </a:prstGeom>
          <a:solidFill>
            <a:srgbClr val="FF6600"/>
          </a:solidFill>
          <a:ln w="25400" algn="ctr">
            <a:solidFill>
              <a:srgbClr val="FF6600"/>
            </a:solidFill>
            <a:miter lim="800000"/>
            <a:headEnd/>
            <a:tailEnd/>
          </a:ln>
          <a:effectLst>
            <a:outerShdw dist="38100" dir="2700000" algn="tl" rotWithShape="0">
              <a:srgbClr val="000000">
                <a:alpha val="39999"/>
              </a:srgbClr>
            </a:outerShdw>
          </a:effectLst>
        </p:spPr>
        <p:txBody>
          <a:bodyPr rot="10800000" anchor="ctr"/>
          <a:lstStyle/>
          <a:p>
            <a:pPr algn="ctr" fontAlgn="auto">
              <a:spcBef>
                <a:spcPts val="0"/>
              </a:spcBef>
              <a:spcAft>
                <a:spcPts val="0"/>
              </a:spcAft>
              <a:defRPr/>
            </a:pPr>
            <a:endParaRPr lang="zh-CN" altLang="en-US">
              <a:solidFill>
                <a:schemeClr val="lt1"/>
              </a:solidFill>
              <a:latin typeface="+mn-lt"/>
              <a:ea typeface="+mn-ea"/>
            </a:endParaRPr>
          </a:p>
        </p:txBody>
      </p:sp>
      <p:sp>
        <p:nvSpPr>
          <p:cNvPr id="6" name="线形标注 2(带强调线) 12"/>
          <p:cNvSpPr>
            <a:spLocks/>
          </p:cNvSpPr>
          <p:nvPr/>
        </p:nvSpPr>
        <p:spPr bwMode="auto">
          <a:xfrm rot="10800000">
            <a:off x="1120775" y="4508500"/>
            <a:ext cx="1331913" cy="46038"/>
          </a:xfrm>
          <a:prstGeom prst="accentCallout2">
            <a:avLst>
              <a:gd name="adj1" fmla="val -148278"/>
              <a:gd name="adj2" fmla="val -5722"/>
              <a:gd name="adj3" fmla="val 43935"/>
              <a:gd name="adj4" fmla="val -5535"/>
              <a:gd name="adj5" fmla="val 1482755"/>
              <a:gd name="adj6" fmla="val -162338"/>
            </a:avLst>
          </a:prstGeom>
          <a:solidFill>
            <a:srgbClr val="FF6600"/>
          </a:solidFill>
          <a:ln w="25400" algn="ctr">
            <a:solidFill>
              <a:srgbClr val="FF6600"/>
            </a:solidFill>
            <a:miter lim="800000"/>
            <a:headEnd/>
            <a:tailEnd/>
          </a:ln>
          <a:effectLst>
            <a:outerShdw dist="38100" dir="2700000" algn="tl" rotWithShape="0">
              <a:srgbClr val="000000">
                <a:alpha val="39999"/>
              </a:srgbClr>
            </a:outerShdw>
          </a:effectLst>
        </p:spPr>
        <p:txBody>
          <a:bodyPr rot="10800000" anchor="ctr"/>
          <a:lstStyle/>
          <a:p>
            <a:pPr algn="ctr" fontAlgn="auto">
              <a:spcBef>
                <a:spcPts val="0"/>
              </a:spcBef>
              <a:spcAft>
                <a:spcPts val="0"/>
              </a:spcAft>
              <a:defRPr/>
            </a:pPr>
            <a:endParaRPr lang="zh-CN" altLang="en-US">
              <a:solidFill>
                <a:schemeClr val="lt1"/>
              </a:solidFill>
              <a:latin typeface="+mn-lt"/>
              <a:ea typeface="+mn-ea"/>
            </a:endParaRPr>
          </a:p>
        </p:txBody>
      </p:sp>
      <p:sp>
        <p:nvSpPr>
          <p:cNvPr id="19" name="线形标注 2(带强调线) 18"/>
          <p:cNvSpPr>
            <a:spLocks/>
          </p:cNvSpPr>
          <p:nvPr/>
        </p:nvSpPr>
        <p:spPr bwMode="auto">
          <a:xfrm rot="10800000">
            <a:off x="3714744" y="2239954"/>
            <a:ext cx="928694" cy="46037"/>
          </a:xfrm>
          <a:prstGeom prst="accentCallout2">
            <a:avLst>
              <a:gd name="adj1" fmla="val -148278"/>
              <a:gd name="adj2" fmla="val -5579"/>
              <a:gd name="adj3" fmla="val 43939"/>
              <a:gd name="adj4" fmla="val -4447"/>
              <a:gd name="adj5" fmla="val 2498"/>
              <a:gd name="adj6" fmla="val -2378"/>
            </a:avLst>
          </a:prstGeom>
          <a:solidFill>
            <a:srgbClr val="FF6600"/>
          </a:solidFill>
          <a:ln w="25400" algn="ctr">
            <a:solidFill>
              <a:srgbClr val="FF6600"/>
            </a:solidFill>
            <a:miter lim="800000"/>
            <a:headEnd/>
            <a:tailEnd/>
          </a:ln>
          <a:effectLst>
            <a:outerShdw dist="38100" dir="2700000" algn="tl" rotWithShape="0">
              <a:srgbClr val="000000">
                <a:alpha val="39999"/>
              </a:srgbClr>
            </a:outerShdw>
          </a:effectLst>
        </p:spPr>
        <p:txBody>
          <a:bodyPr rot="10800000" anchor="ctr"/>
          <a:lstStyle/>
          <a:p>
            <a:pPr algn="ctr" fontAlgn="auto">
              <a:spcBef>
                <a:spcPts val="0"/>
              </a:spcBef>
              <a:spcAft>
                <a:spcPts val="0"/>
              </a:spcAft>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par>
                          <p:cTn id="38" fill="hold">
                            <p:stCondLst>
                              <p:cond delay="500"/>
                            </p:stCondLst>
                            <p:childTnLst>
                              <p:par>
                                <p:cTn id="39" presetID="3" presetClass="entr" presetSubtype="1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linds(horizontal)">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childTnLst>
                          </p:cTn>
                        </p:par>
                        <p:par>
                          <p:cTn id="47" fill="hold">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linds(horizontal)">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blinds(horizontal)">
                                      <p:cBhvr>
                                        <p:cTn id="55" dur="500"/>
                                        <p:tgtEl>
                                          <p:spTgt spid="5"/>
                                        </p:tgtEl>
                                      </p:cBhvr>
                                    </p:animEffect>
                                  </p:childTnLst>
                                </p:cTn>
                              </p:par>
                            </p:childTnLst>
                          </p:cTn>
                        </p:par>
                        <p:par>
                          <p:cTn id="56" fill="hold">
                            <p:stCondLst>
                              <p:cond delay="500"/>
                            </p:stCondLst>
                            <p:childTnLst>
                              <p:par>
                                <p:cTn id="57" presetID="3" presetClass="entr" presetSubtype="10" fill="hold" grpId="0" nodeType="after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blinds(horizontal)">
                                      <p:cBhvr>
                                        <p:cTn id="59" dur="500"/>
                                        <p:tgtEl>
                                          <p:spTgt spid="4"/>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7" grpId="0"/>
      <p:bldP spid="12" grpId="0" animBg="1"/>
      <p:bldP spid="13" grpId="0" animBg="1"/>
      <p:bldP spid="15" grpId="0" animBg="1"/>
      <p:bldP spid="18" grpId="0"/>
      <p:bldP spid="20" grpId="0"/>
      <p:bldP spid="21" grpId="0"/>
      <p:bldP spid="4" grpId="0"/>
      <p:bldP spid="5" grpId="0" animBg="1"/>
      <p:bldP spid="6" grpId="0" animBg="1"/>
      <p:bldP spid="19"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ChangeAspect="1" noChangeArrowheads="1"/>
          </p:cNvPicPr>
          <p:nvPr/>
        </p:nvPicPr>
        <p:blipFill>
          <a:blip r:embed="rId3"/>
          <a:srcRect/>
          <a:stretch>
            <a:fillRect/>
          </a:stretch>
        </p:blipFill>
        <p:spPr bwMode="auto">
          <a:xfrm>
            <a:off x="0" y="785813"/>
            <a:ext cx="8834438" cy="6072187"/>
          </a:xfrm>
          <a:prstGeom prst="rect">
            <a:avLst/>
          </a:prstGeom>
          <a:noFill/>
          <a:ln w="9525">
            <a:noFill/>
            <a:miter lim="800000"/>
            <a:headEnd/>
            <a:tailEnd/>
          </a:ln>
        </p:spPr>
      </p:pic>
      <p:sp>
        <p:nvSpPr>
          <p:cNvPr id="123907" name="TextBox 21"/>
          <p:cNvSpPr txBox="1">
            <a:spLocks noChangeArrowheads="1"/>
          </p:cNvSpPr>
          <p:nvPr/>
        </p:nvSpPr>
        <p:spPr bwMode="auto">
          <a:xfrm>
            <a:off x="611188" y="1873250"/>
            <a:ext cx="6121400" cy="4003675"/>
          </a:xfrm>
          <a:prstGeom prst="rect">
            <a:avLst/>
          </a:prstGeom>
          <a:noFill/>
          <a:ln w="9525">
            <a:noFill/>
            <a:miter lim="800000"/>
            <a:headEnd/>
            <a:tailEnd/>
          </a:ln>
        </p:spPr>
        <p:txBody>
          <a:bodyPr>
            <a:spAutoFit/>
          </a:bodyPr>
          <a:lstStyle/>
          <a:p>
            <a:pPr algn="just">
              <a:lnSpc>
                <a:spcPts val="2800"/>
              </a:lnSpc>
            </a:pPr>
            <a:r>
              <a:rPr lang="en-US" altLang="zh-CN" sz="2100">
                <a:latin typeface="Helvetica" pitchFamily="2" charset="0"/>
                <a:ea typeface="Cambria Math" pitchFamily="18" charset="0"/>
                <a:cs typeface="Arial" pitchFamily="34" charset="0"/>
              </a:rPr>
              <a:t>In contemporary society, </a:t>
            </a:r>
            <a:r>
              <a:rPr lang="en-US" altLang="zh-CN" sz="2100">
                <a:solidFill>
                  <a:srgbClr val="FF6600"/>
                </a:solidFill>
                <a:latin typeface="Helvetica" pitchFamily="2" charset="0"/>
                <a:ea typeface="Cambria Math" pitchFamily="18" charset="0"/>
                <a:cs typeface="Arial" pitchFamily="34" charset="0"/>
              </a:rPr>
              <a:t>gone are the days of</a:t>
            </a:r>
            <a:r>
              <a:rPr lang="en-US" altLang="zh-CN" sz="2100">
                <a:latin typeface="Helvetica" pitchFamily="2" charset="0"/>
                <a:ea typeface="Cambria Math" pitchFamily="18" charset="0"/>
                <a:cs typeface="Arial" pitchFamily="34" charset="0"/>
              </a:rPr>
              <a:t> men working outside and women staying at home. </a:t>
            </a:r>
            <a:r>
              <a:rPr lang="en-US" altLang="zh-CN" sz="2100">
                <a:solidFill>
                  <a:srgbClr val="FF6600"/>
                </a:solidFill>
                <a:latin typeface="Helvetica" pitchFamily="2" charset="0"/>
                <a:ea typeface="Cambria Math" pitchFamily="18" charset="0"/>
                <a:cs typeface="Arial" pitchFamily="34" charset="0"/>
              </a:rPr>
              <a:t>There is no dispute that</a:t>
            </a:r>
            <a:r>
              <a:rPr lang="en-US" altLang="zh-CN" sz="2100">
                <a:latin typeface="Helvetica" pitchFamily="2" charset="0"/>
                <a:ea typeface="Cambria Math" pitchFamily="18" charset="0"/>
                <a:cs typeface="Arial" pitchFamily="34" charset="0"/>
              </a:rPr>
              <a:t> women play more and more important role in the workplace. Female bosses today are still finding they face </a:t>
            </a:r>
            <a:r>
              <a:rPr lang="en-US" altLang="zh-CN" sz="2100">
                <a:solidFill>
                  <a:srgbClr val="FF6600"/>
                </a:solidFill>
                <a:latin typeface="Helvetica" pitchFamily="2" charset="0"/>
                <a:ea typeface="Cambria Math" pitchFamily="18" charset="0"/>
                <a:cs typeface="Arial" pitchFamily="34" charset="0"/>
              </a:rPr>
              <a:t>subtle resistance</a:t>
            </a:r>
            <a:r>
              <a:rPr lang="en-US" altLang="zh-CN" sz="2100">
                <a:latin typeface="Helvetica" pitchFamily="2" charset="0"/>
                <a:ea typeface="Cambria Math" pitchFamily="18" charset="0"/>
                <a:cs typeface="Arial" pitchFamily="34" charset="0"/>
              </a:rPr>
              <a:t>. There is still a segment of the population who report </a:t>
            </a:r>
            <a:r>
              <a:rPr lang="en-US" altLang="zh-CN" sz="2100">
                <a:solidFill>
                  <a:srgbClr val="FF6600"/>
                </a:solidFill>
                <a:latin typeface="Helvetica" pitchFamily="2" charset="0"/>
                <a:ea typeface="Cambria Math" pitchFamily="18" charset="0"/>
                <a:cs typeface="Arial" pitchFamily="34" charset="0"/>
              </a:rPr>
              <a:t>low tolerance for</a:t>
            </a:r>
            <a:r>
              <a:rPr lang="en-US" altLang="zh-CN" sz="2100">
                <a:latin typeface="Helvetica" pitchFamily="2" charset="0"/>
                <a:ea typeface="Cambria Math" pitchFamily="18" charset="0"/>
                <a:cs typeface="Arial" pitchFamily="34" charset="0"/>
              </a:rPr>
              <a:t> female bosses. The growing presence of female bosses </a:t>
            </a:r>
            <a:r>
              <a:rPr lang="en-US" altLang="zh-CN" sz="2100">
                <a:solidFill>
                  <a:srgbClr val="FF6600"/>
                </a:solidFill>
                <a:latin typeface="Helvetica" pitchFamily="2" charset="0"/>
                <a:ea typeface="Cambria Math" pitchFamily="18" charset="0"/>
                <a:cs typeface="Arial" pitchFamily="34" charset="0"/>
              </a:rPr>
              <a:t>has</a:t>
            </a:r>
            <a:r>
              <a:rPr lang="en-US" altLang="zh-CN" sz="2100">
                <a:latin typeface="Helvetica" pitchFamily="2" charset="0"/>
                <a:ea typeface="Cambria Math" pitchFamily="18" charset="0"/>
                <a:cs typeface="Arial" pitchFamily="34" charset="0"/>
              </a:rPr>
              <a:t> also </a:t>
            </a:r>
            <a:r>
              <a:rPr lang="en-US" altLang="zh-CN" sz="2100">
                <a:solidFill>
                  <a:srgbClr val="FF6600"/>
                </a:solidFill>
                <a:latin typeface="Helvetica" pitchFamily="2" charset="0"/>
                <a:ea typeface="Cambria Math" pitchFamily="18" charset="0"/>
                <a:cs typeface="Arial" pitchFamily="34" charset="0"/>
              </a:rPr>
              <a:t>provoked</a:t>
            </a:r>
            <a:r>
              <a:rPr lang="en-US" altLang="zh-CN" sz="2100">
                <a:latin typeface="Helvetica" pitchFamily="2" charset="0"/>
                <a:ea typeface="Cambria Math" pitchFamily="18" charset="0"/>
                <a:cs typeface="Arial" pitchFamily="34" charset="0"/>
              </a:rPr>
              <a:t> one major question that revolves around styles: Do men and women manage differently?</a:t>
            </a:r>
          </a:p>
        </p:txBody>
      </p:sp>
      <p:pic>
        <p:nvPicPr>
          <p:cNvPr id="123908"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23909" name="Picture 2" descr="H:\2015年修改\图片21.jpg"/>
          <p:cNvPicPr>
            <a:picLocks noChangeAspect="1" noChangeArrowheads="1"/>
          </p:cNvPicPr>
          <p:nvPr/>
        </p:nvPicPr>
        <p:blipFill>
          <a:blip r:embed="rId6"/>
          <a:srcRect/>
          <a:stretch>
            <a:fillRect/>
          </a:stretch>
        </p:blipFill>
        <p:spPr bwMode="auto">
          <a:xfrm>
            <a:off x="0" y="0"/>
            <a:ext cx="4949825" cy="1163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p:cNvPicPr>
            <a:picLocks noChangeAspect="1" noChangeArrowheads="1"/>
          </p:cNvPicPr>
          <p:nvPr/>
        </p:nvPicPr>
        <p:blipFill>
          <a:blip r:embed="rId3"/>
          <a:srcRect/>
          <a:stretch>
            <a:fillRect/>
          </a:stretch>
        </p:blipFill>
        <p:spPr bwMode="auto">
          <a:xfrm>
            <a:off x="0" y="785813"/>
            <a:ext cx="8834438" cy="6072187"/>
          </a:xfrm>
          <a:prstGeom prst="rect">
            <a:avLst/>
          </a:prstGeom>
          <a:noFill/>
          <a:ln w="9525">
            <a:noFill/>
            <a:miter lim="800000"/>
            <a:headEnd/>
            <a:tailEnd/>
          </a:ln>
        </p:spPr>
      </p:pic>
      <p:sp>
        <p:nvSpPr>
          <p:cNvPr id="124931" name="TextBox 21"/>
          <p:cNvSpPr txBox="1">
            <a:spLocks noChangeArrowheads="1"/>
          </p:cNvSpPr>
          <p:nvPr/>
        </p:nvSpPr>
        <p:spPr bwMode="auto">
          <a:xfrm>
            <a:off x="539750" y="1720850"/>
            <a:ext cx="6119813" cy="3292475"/>
          </a:xfrm>
          <a:prstGeom prst="rect">
            <a:avLst/>
          </a:prstGeom>
          <a:noFill/>
          <a:ln w="9525">
            <a:noFill/>
            <a:miter lim="800000"/>
            <a:headEnd/>
            <a:tailEnd/>
          </a:ln>
        </p:spPr>
        <p:txBody>
          <a:bodyPr>
            <a:spAutoFit/>
          </a:bodyPr>
          <a:lstStyle/>
          <a:p>
            <a:pPr algn="just">
              <a:lnSpc>
                <a:spcPts val="2800"/>
              </a:lnSpc>
            </a:pPr>
            <a:endParaRPr lang="en-US" altLang="zh-CN" sz="2100">
              <a:latin typeface="Helvetica" pitchFamily="2" charset="0"/>
              <a:ea typeface="Cambria Math" pitchFamily="18" charset="0"/>
              <a:cs typeface="Arial" pitchFamily="34" charset="0"/>
            </a:endParaRPr>
          </a:p>
          <a:p>
            <a:pPr algn="just">
              <a:lnSpc>
                <a:spcPts val="2800"/>
              </a:lnSpc>
            </a:pPr>
            <a:r>
              <a:rPr lang="en-US" altLang="zh-CN" sz="2100">
                <a:latin typeface="Helvetica" pitchFamily="2" charset="0"/>
                <a:ea typeface="Cambria Math" pitchFamily="18" charset="0"/>
                <a:cs typeface="Arial" pitchFamily="34" charset="0"/>
              </a:rPr>
              <a:t>Plausible studies suggest that men are </a:t>
            </a:r>
            <a:r>
              <a:rPr lang="en-US" altLang="zh-CN" sz="2100">
                <a:solidFill>
                  <a:srgbClr val="FF6600"/>
                </a:solidFill>
                <a:latin typeface="Helvetica" pitchFamily="2" charset="0"/>
                <a:ea typeface="Cambria Math" pitchFamily="18" charset="0"/>
                <a:cs typeface="Arial" pitchFamily="34" charset="0"/>
              </a:rPr>
              <a:t>typically hierarchical</a:t>
            </a:r>
            <a:r>
              <a:rPr lang="en-US" altLang="zh-CN" sz="2100">
                <a:latin typeface="Helvetica" pitchFamily="2" charset="0"/>
                <a:ea typeface="Cambria Math" pitchFamily="18" charset="0"/>
                <a:cs typeface="Arial" pitchFamily="34" charset="0"/>
              </a:rPr>
              <a:t>, goal-oriented and </a:t>
            </a:r>
            <a:r>
              <a:rPr lang="en-US" altLang="zh-CN" sz="2100">
                <a:solidFill>
                  <a:srgbClr val="FF6600"/>
                </a:solidFill>
                <a:latin typeface="Helvetica" pitchFamily="2" charset="0"/>
                <a:ea typeface="Cambria Math" pitchFamily="18" charset="0"/>
                <a:cs typeface="Arial" pitchFamily="34" charset="0"/>
              </a:rPr>
              <a:t>feel entitled</a:t>
            </a:r>
            <a:r>
              <a:rPr lang="en-US" altLang="zh-CN" sz="2100">
                <a:latin typeface="Helvetica" pitchFamily="2" charset="0"/>
                <a:ea typeface="Cambria Math" pitchFamily="18" charset="0"/>
                <a:cs typeface="Arial" pitchFamily="34" charset="0"/>
              </a:rPr>
              <a:t>. Women, by contrast, manage </a:t>
            </a:r>
            <a:r>
              <a:rPr lang="en-US" altLang="zh-CN" sz="2100">
                <a:solidFill>
                  <a:srgbClr val="FF6600"/>
                </a:solidFill>
                <a:latin typeface="Helvetica" pitchFamily="2" charset="0"/>
                <a:ea typeface="Cambria Math" pitchFamily="18" charset="0"/>
                <a:cs typeface="Arial" pitchFamily="34" charset="0"/>
              </a:rPr>
              <a:t>diplomatically</a:t>
            </a:r>
            <a:r>
              <a:rPr lang="en-US" altLang="zh-CN" sz="2100">
                <a:latin typeface="Helvetica" pitchFamily="2" charset="0"/>
                <a:ea typeface="Cambria Math" pitchFamily="18" charset="0"/>
                <a:cs typeface="Arial" pitchFamily="34" charset="0"/>
              </a:rPr>
              <a:t>, and share power and are always </a:t>
            </a:r>
            <a:r>
              <a:rPr lang="en-US" altLang="zh-CN" sz="2100">
                <a:solidFill>
                  <a:srgbClr val="FF6600"/>
                </a:solidFill>
                <a:latin typeface="Helvetica" pitchFamily="2" charset="0"/>
                <a:ea typeface="Cambria Math" pitchFamily="18" charset="0"/>
                <a:cs typeface="Arial" pitchFamily="34" charset="0"/>
              </a:rPr>
              <a:t>looking for a consensus</a:t>
            </a:r>
            <a:r>
              <a:rPr lang="en-US" altLang="zh-CN" sz="2100">
                <a:latin typeface="Helvetica" pitchFamily="2" charset="0"/>
                <a:ea typeface="Cambria Math" pitchFamily="18" charset="0"/>
                <a:cs typeface="Arial" pitchFamily="34" charset="0"/>
              </a:rPr>
              <a:t>. Employees are happy and flourish because they have an </a:t>
            </a:r>
            <a:r>
              <a:rPr lang="en-US" altLang="zh-CN" sz="2100">
                <a:solidFill>
                  <a:srgbClr val="FF6600"/>
                </a:solidFill>
                <a:latin typeface="Helvetica" pitchFamily="2" charset="0"/>
                <a:ea typeface="Cambria Math" pitchFamily="18" charset="0"/>
                <a:cs typeface="Arial" pitchFamily="34" charset="0"/>
              </a:rPr>
              <a:t>input into decisions</a:t>
            </a:r>
            <a:r>
              <a:rPr lang="en-US" altLang="zh-CN" sz="2100">
                <a:latin typeface="Helvetica" pitchFamily="2" charset="0"/>
                <a:ea typeface="Cambria Math" pitchFamily="18" charset="0"/>
                <a:cs typeface="Arial" pitchFamily="34" charset="0"/>
              </a:rPr>
              <a:t> and they are not mere bystanders; their energies </a:t>
            </a:r>
            <a:r>
              <a:rPr lang="en-US" altLang="zh-CN" sz="2100">
                <a:solidFill>
                  <a:srgbClr val="FF6600"/>
                </a:solidFill>
                <a:latin typeface="Helvetica" pitchFamily="2" charset="0"/>
                <a:ea typeface="Cambria Math" pitchFamily="18" charset="0"/>
                <a:cs typeface="Arial" pitchFamily="34" charset="0"/>
              </a:rPr>
              <a:t>are harnessed</a:t>
            </a:r>
            <a:r>
              <a:rPr lang="en-US" altLang="zh-CN" sz="2100">
                <a:latin typeface="Helvetica" pitchFamily="2" charset="0"/>
                <a:ea typeface="Cambria Math" pitchFamily="18" charset="0"/>
                <a:cs typeface="Arial" pitchFamily="34" charset="0"/>
              </a:rPr>
              <a:t>.</a:t>
            </a:r>
          </a:p>
        </p:txBody>
      </p:sp>
      <p:pic>
        <p:nvPicPr>
          <p:cNvPr id="124932"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24933" name="Picture 2" descr="H:\2015年修改\图片21.jpg"/>
          <p:cNvPicPr>
            <a:picLocks noChangeAspect="1" noChangeArrowheads="1"/>
          </p:cNvPicPr>
          <p:nvPr/>
        </p:nvPicPr>
        <p:blipFill>
          <a:blip r:embed="rId6"/>
          <a:srcRect/>
          <a:stretch>
            <a:fillRect/>
          </a:stretch>
        </p:blipFill>
        <p:spPr bwMode="auto">
          <a:xfrm>
            <a:off x="0" y="0"/>
            <a:ext cx="4949825" cy="1163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2015年修改\图片1.jpg"/>
          <p:cNvPicPr>
            <a:picLocks noChangeAspect="1" noChangeArrowheads="1"/>
          </p:cNvPicPr>
          <p:nvPr/>
        </p:nvPicPr>
        <p:blipFill>
          <a:blip r:embed="rId3"/>
          <a:srcRect/>
          <a:stretch>
            <a:fillRect/>
          </a:stretch>
        </p:blipFill>
        <p:spPr bwMode="auto">
          <a:xfrm>
            <a:off x="466725" y="1989138"/>
            <a:ext cx="8239125" cy="4651375"/>
          </a:xfrm>
          <a:prstGeom prst="rect">
            <a:avLst/>
          </a:prstGeom>
          <a:noFill/>
          <a:ln w="9525">
            <a:noFill/>
            <a:miter lim="800000"/>
            <a:headEnd/>
            <a:tailEnd/>
          </a:ln>
        </p:spPr>
      </p:pic>
      <p:sp>
        <p:nvSpPr>
          <p:cNvPr id="24579" name="TextBox 8"/>
          <p:cNvSpPr txBox="1">
            <a:spLocks noChangeArrowheads="1"/>
          </p:cNvSpPr>
          <p:nvPr/>
        </p:nvSpPr>
        <p:spPr bwMode="auto">
          <a:xfrm>
            <a:off x="1071563" y="1471613"/>
            <a:ext cx="7634287" cy="830262"/>
          </a:xfrm>
          <a:prstGeom prst="rect">
            <a:avLst/>
          </a:prstGeom>
          <a:noFill/>
          <a:ln w="9525">
            <a:noFill/>
            <a:miter lim="800000"/>
            <a:headEnd/>
            <a:tailEnd/>
          </a:ln>
        </p:spPr>
        <p:txBody>
          <a:bodyPr>
            <a:spAutoFit/>
          </a:bodyPr>
          <a:lstStyle/>
          <a:p>
            <a:pPr eaLnBrk="0" hangingPunct="0"/>
            <a:r>
              <a:rPr lang="en-US" altLang="zh-CN" sz="2400" dirty="0">
                <a:latin typeface="Helvetica" pitchFamily="2" charset="0"/>
                <a:ea typeface="楷体_GB2312" pitchFamily="49" charset="-122"/>
              </a:rPr>
              <a:t>Q. What are the advantages and </a:t>
            </a:r>
            <a:r>
              <a:rPr lang="en-US" altLang="zh-CN" sz="2400" dirty="0" smtClean="0">
                <a:latin typeface="Helvetica" pitchFamily="2" charset="0"/>
                <a:ea typeface="楷体_GB2312" pitchFamily="49" charset="-122"/>
              </a:rPr>
              <a:t>disadvantages </a:t>
            </a:r>
            <a:r>
              <a:rPr lang="en-US" altLang="zh-CN" sz="2400" dirty="0">
                <a:latin typeface="Helvetica" pitchFamily="2" charset="0"/>
                <a:ea typeface="楷体_GB2312" pitchFamily="49" charset="-122"/>
              </a:rPr>
              <a:t>for the career woman?</a:t>
            </a:r>
          </a:p>
        </p:txBody>
      </p:sp>
      <p:sp>
        <p:nvSpPr>
          <p:cNvPr id="10" name="TextBox 12"/>
          <p:cNvSpPr txBox="1">
            <a:spLocks noChangeArrowheads="1"/>
          </p:cNvSpPr>
          <p:nvPr/>
        </p:nvSpPr>
        <p:spPr bwMode="auto">
          <a:xfrm>
            <a:off x="1692275" y="2638425"/>
            <a:ext cx="6707188" cy="3786188"/>
          </a:xfrm>
          <a:prstGeom prst="rect">
            <a:avLst/>
          </a:prstGeom>
          <a:noFill/>
          <a:ln w="9525">
            <a:noFill/>
            <a:miter lim="800000"/>
            <a:headEnd/>
            <a:tailEnd/>
          </a:ln>
        </p:spPr>
        <p:txBody>
          <a:bodyPr>
            <a:spAutoFit/>
          </a:bodyPr>
          <a:lstStyle/>
          <a:p>
            <a:pPr marL="342900" indent="-342900">
              <a:buFont typeface="Arial" pitchFamily="34" charset="0"/>
              <a:buNone/>
            </a:pPr>
            <a:r>
              <a:rPr lang="en-US" altLang="zh-CN" sz="2400" dirty="0"/>
              <a:t>Disadvantages: </a:t>
            </a:r>
          </a:p>
          <a:p>
            <a:pPr marL="342900" indent="-342900">
              <a:buFont typeface="Arial" pitchFamily="34" charset="0"/>
              <a:buChar char="•"/>
            </a:pPr>
            <a:r>
              <a:rPr lang="en-US" altLang="zh-CN" sz="2400" dirty="0"/>
              <a:t>face gender discrimination</a:t>
            </a:r>
          </a:p>
          <a:p>
            <a:pPr marL="342900" indent="-342900">
              <a:buFont typeface="Arial" pitchFamily="34" charset="0"/>
              <a:buChar char="•"/>
            </a:pPr>
            <a:r>
              <a:rPr lang="en-US" altLang="zh-CN" sz="2400" dirty="0"/>
              <a:t>get lower pay than man</a:t>
            </a:r>
          </a:p>
          <a:p>
            <a:pPr marL="342900" indent="-342900">
              <a:buFont typeface="Arial" pitchFamily="34" charset="0"/>
              <a:buChar char="•"/>
            </a:pPr>
            <a:r>
              <a:rPr lang="en-US" altLang="zh-CN" sz="2400" dirty="0"/>
              <a:t>face a double standard of the behavior of men and women</a:t>
            </a:r>
          </a:p>
          <a:p>
            <a:pPr marL="342900" indent="-342900">
              <a:buFont typeface="Arial" pitchFamily="34" charset="0"/>
              <a:buChar char="•"/>
            </a:pPr>
            <a:r>
              <a:rPr lang="en-US" altLang="zh-CN" sz="2400" dirty="0"/>
              <a:t>can’t strike a balance between work and </a:t>
            </a:r>
            <a:r>
              <a:rPr lang="en-US" altLang="zh-CN" sz="2400" dirty="0" smtClean="0"/>
              <a:t>family </a:t>
            </a:r>
            <a:r>
              <a:rPr lang="en-US" altLang="zh-CN" sz="2400" dirty="0"/>
              <a:t>life without making many sacrifices</a:t>
            </a:r>
          </a:p>
          <a:p>
            <a:pPr marL="342900" indent="-342900">
              <a:buFont typeface="Arial" pitchFamily="34" charset="0"/>
              <a:buChar char="•"/>
            </a:pPr>
            <a:r>
              <a:rPr lang="en-US" altLang="zh-CN" sz="2400" dirty="0" smtClean="0">
                <a:latin typeface="Helvetica" pitchFamily="2" charset="0"/>
                <a:ea typeface="楷体_GB2312" pitchFamily="49" charset="-122"/>
                <a:cs typeface="Arial" pitchFamily="34" charset="0"/>
              </a:rPr>
              <a:t>face the </a:t>
            </a:r>
            <a:r>
              <a:rPr lang="en-US" altLang="zh-CN" sz="2400" dirty="0">
                <a:latin typeface="Helvetica" pitchFamily="2" charset="0"/>
                <a:ea typeface="楷体_GB2312" pitchFamily="49" charset="-122"/>
                <a:cs typeface="Arial" pitchFamily="34" charset="0"/>
              </a:rPr>
              <a:t>stereotyped “bimbo” title for women</a:t>
            </a:r>
            <a:endParaRPr lang="zh-CN" altLang="en-US" sz="2400" dirty="0">
              <a:latin typeface="Helvetica" pitchFamily="2" charset="0"/>
              <a:ea typeface="楷体_GB2312" pitchFamily="49" charset="-122"/>
              <a:cs typeface="Arial" pitchFamily="34" charset="0"/>
            </a:endParaRPr>
          </a:p>
          <a:p>
            <a:pPr marL="342900" indent="-342900">
              <a:buFont typeface="Arial" pitchFamily="34" charset="0"/>
              <a:buChar char="•"/>
            </a:pPr>
            <a:r>
              <a:rPr lang="en-US" altLang="zh-CN" sz="2400" dirty="0"/>
              <a:t>easy to get wrapped up in seeing another woman as a threat</a:t>
            </a:r>
          </a:p>
        </p:txBody>
      </p:sp>
      <p:pic>
        <p:nvPicPr>
          <p:cNvPr id="24581"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sp>
        <p:nvSpPr>
          <p:cNvPr id="24582" name="矩形 6"/>
          <p:cNvSpPr>
            <a:spLocks noChangeArrowheads="1"/>
          </p:cNvSpPr>
          <p:nvPr/>
        </p:nvSpPr>
        <p:spPr bwMode="auto">
          <a:xfrm>
            <a:off x="4640263" y="427038"/>
            <a:ext cx="2860675" cy="573087"/>
          </a:xfrm>
          <a:prstGeom prst="rect">
            <a:avLst/>
          </a:prstGeom>
          <a:noFill/>
          <a:ln w="9525">
            <a:noFill/>
            <a:miter lim="800000"/>
            <a:headEnd/>
            <a:tailEnd/>
          </a:ln>
        </p:spPr>
        <p:txBody>
          <a:bodyPr>
            <a:spAutoFit/>
          </a:bodyPr>
          <a:lstStyle/>
          <a:p>
            <a:pPr algn="just">
              <a:lnSpc>
                <a:spcPct val="130000"/>
              </a:lnSpc>
            </a:pPr>
            <a:r>
              <a:rPr lang="en-US" altLang="zh-CN" sz="2400" b="1">
                <a:solidFill>
                  <a:srgbClr val="0070C0"/>
                </a:solidFill>
                <a:latin typeface="Helvetica" pitchFamily="2" charset="0"/>
                <a:ea typeface="Helvetica Neue"/>
                <a:cs typeface="Helvetica Neue"/>
              </a:rPr>
              <a:t>Look and Talk</a:t>
            </a:r>
            <a:endParaRPr lang="zh-CN" altLang="en-US" sz="2400" b="1">
              <a:solidFill>
                <a:srgbClr val="0070C0"/>
              </a:solidFill>
              <a:latin typeface="Helvetica" pitchFamily="2" charset="0"/>
              <a:ea typeface="Helvetica Neue"/>
              <a:cs typeface="Helvetica Neue"/>
            </a:endParaRPr>
          </a:p>
        </p:txBody>
      </p:sp>
      <p:pic>
        <p:nvPicPr>
          <p:cNvPr id="24583" name="Picture 3"/>
          <p:cNvPicPr>
            <a:picLocks noChangeAspect="1" noChangeArrowheads="1"/>
          </p:cNvPicPr>
          <p:nvPr/>
        </p:nvPicPr>
        <p:blipFill>
          <a:blip r:embed="rId6"/>
          <a:srcRect/>
          <a:stretch>
            <a:fillRect/>
          </a:stretch>
        </p:blipFill>
        <p:spPr bwMode="auto">
          <a:xfrm>
            <a:off x="-7938" y="9525"/>
            <a:ext cx="4645026" cy="1187450"/>
          </a:xfrm>
          <a:prstGeom prst="rect">
            <a:avLst/>
          </a:prstGeom>
          <a:noFill/>
          <a:ln w="9525">
            <a:noFill/>
            <a:miter lim="800000"/>
            <a:headEnd/>
            <a:tailEnd/>
          </a:ln>
        </p:spPr>
      </p:pic>
      <p:sp>
        <p:nvSpPr>
          <p:cNvPr id="9" name="TextBox 8"/>
          <p:cNvSpPr txBox="1"/>
          <p:nvPr/>
        </p:nvSpPr>
        <p:spPr>
          <a:xfrm>
            <a:off x="666750" y="3333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Pre-reading Activities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1\jiangll\APPLIC~1\360se6\USERDA~1\Temp\40473B~1.JPG"/>
          <p:cNvPicPr>
            <a:picLocks noChangeAspect="1" noChangeArrowheads="1"/>
          </p:cNvPicPr>
          <p:nvPr/>
        </p:nvPicPr>
        <p:blipFill>
          <a:blip r:embed="rId3" cstate="print">
            <a:extLst/>
          </a:blip>
          <a:srcRect/>
          <a:stretch>
            <a:fillRect/>
          </a:stretch>
        </p:blipFill>
        <p:spPr bwMode="auto">
          <a:xfrm>
            <a:off x="285721" y="2805490"/>
            <a:ext cx="3571900" cy="2855758"/>
          </a:xfrm>
          <a:prstGeom prst="rect">
            <a:avLst/>
          </a:prstGeom>
          <a:ln>
            <a:noFill/>
          </a:ln>
          <a:effectLst>
            <a:softEdge rad="112500"/>
          </a:effectLst>
          <a:extLst/>
        </p:spPr>
      </p:pic>
      <p:grpSp>
        <p:nvGrpSpPr>
          <p:cNvPr id="125955" name="组合 18"/>
          <p:cNvGrpSpPr>
            <a:grpSpLocks/>
          </p:cNvGrpSpPr>
          <p:nvPr/>
        </p:nvGrpSpPr>
        <p:grpSpPr bwMode="auto">
          <a:xfrm>
            <a:off x="0" y="0"/>
            <a:ext cx="9144000" cy="6640513"/>
            <a:chOff x="0" y="0"/>
            <a:chExt cx="9144028" cy="6639957"/>
          </a:xfrm>
        </p:grpSpPr>
        <p:pic>
          <p:nvPicPr>
            <p:cNvPr id="125956" name="Picture 3"/>
            <p:cNvPicPr>
              <a:picLocks noChangeAspect="1" noChangeArrowheads="1"/>
            </p:cNvPicPr>
            <p:nvPr/>
          </p:nvPicPr>
          <p:blipFill>
            <a:blip r:embed="rId4"/>
            <a:srcRect/>
            <a:stretch>
              <a:fillRect/>
            </a:stretch>
          </p:blipFill>
          <p:spPr bwMode="auto">
            <a:xfrm rot="10800000">
              <a:off x="3610218" y="4054335"/>
              <a:ext cx="5512187" cy="1606911"/>
            </a:xfrm>
            <a:prstGeom prst="rect">
              <a:avLst/>
            </a:prstGeom>
            <a:noFill/>
            <a:ln w="9525">
              <a:noFill/>
              <a:miter lim="800000"/>
              <a:headEnd/>
              <a:tailEnd/>
            </a:ln>
          </p:spPr>
        </p:pic>
        <p:sp>
          <p:nvSpPr>
            <p:cNvPr id="23" name="TextBox 22"/>
            <p:cNvSpPr txBox="1"/>
            <p:nvPr/>
          </p:nvSpPr>
          <p:spPr>
            <a:xfrm>
              <a:off x="5697837" y="3625650"/>
              <a:ext cx="1863921" cy="400110"/>
            </a:xfrm>
            <a:prstGeom prst="rect">
              <a:avLst/>
            </a:prstGeom>
            <a:noFill/>
          </p:spPr>
          <p:txBody>
            <a:bodyPr>
              <a:spAutoFit/>
            </a:bodyPr>
            <a:lstStyle/>
            <a:p>
              <a:pPr fontAlgn="auto">
                <a:spcBef>
                  <a:spcPts val="0"/>
                </a:spcBef>
                <a:spcAft>
                  <a:spcPts val="0"/>
                </a:spcAft>
                <a:defRPr/>
              </a:pPr>
              <a:r>
                <a:rPr lang="en-US" altLang="zh-CN" sz="2000" dirty="0">
                  <a:ln w="18415" cmpd="sng">
                    <a:solidFill>
                      <a:srgbClr val="FFFFFF"/>
                    </a:solidFill>
                    <a:prstDash val="solid"/>
                  </a:ln>
                  <a:solidFill>
                    <a:schemeClr val="bg1"/>
                  </a:solidFill>
                  <a:latin typeface="+mj-lt"/>
                  <a:ea typeface="+mn-ea"/>
                </a:rPr>
                <a:t>Thematic study</a:t>
              </a:r>
            </a:p>
          </p:txBody>
        </p:sp>
        <p:sp>
          <p:nvSpPr>
            <p:cNvPr id="14" name="Rectangle 10"/>
            <p:cNvSpPr/>
            <p:nvPr/>
          </p:nvSpPr>
          <p:spPr>
            <a:xfrm>
              <a:off x="0" y="0"/>
              <a:ext cx="9144028" cy="707966"/>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chemeClr val="bg2">
                    <a:lumMod val="50000"/>
                  </a:schemeClr>
                </a:solidFill>
              </a:endParaRPr>
            </a:p>
          </p:txBody>
        </p:sp>
        <p:pic>
          <p:nvPicPr>
            <p:cNvPr id="13" name="Picture 5"/>
            <p:cNvPicPr>
              <a:picLocks noChangeAspect="1" noChangeArrowheads="1"/>
            </p:cNvPicPr>
            <p:nvPr/>
          </p:nvPicPr>
          <p:blipFill>
            <a:blip r:embed="rId5"/>
            <a:srcRect/>
            <a:stretch>
              <a:fillRect/>
            </a:stretch>
          </p:blipFill>
          <p:spPr bwMode="auto">
            <a:xfrm>
              <a:off x="5943618" y="1341326"/>
              <a:ext cx="3200410" cy="628597"/>
            </a:xfrm>
            <a:prstGeom prst="rect">
              <a:avLst/>
            </a:prstGeom>
            <a:ln>
              <a:noFill/>
            </a:ln>
            <a:effectLst>
              <a:outerShdw blurRad="292100" dist="139700" dir="2700000" algn="tl" rotWithShape="0">
                <a:srgbClr val="333333">
                  <a:alpha val="65000"/>
                </a:srgbClr>
              </a:outerShdw>
            </a:effectLst>
            <a:extLst/>
          </p:spPr>
        </p:pic>
        <p:sp>
          <p:nvSpPr>
            <p:cNvPr id="16" name="Rectangle 22"/>
            <p:cNvSpPr>
              <a:spLocks noChangeArrowheads="1"/>
            </p:cNvSpPr>
            <p:nvPr/>
          </p:nvSpPr>
          <p:spPr bwMode="auto">
            <a:xfrm>
              <a:off x="5770581" y="1412757"/>
              <a:ext cx="3363922" cy="457162"/>
            </a:xfrm>
            <a:prstGeom prst="rect">
              <a:avLst/>
            </a:prstGeom>
            <a:noFill/>
            <a:ln w="9525">
              <a:noFill/>
              <a:miter lim="800000"/>
              <a:headEnd/>
              <a:tailEnd/>
            </a:ln>
          </p:spPr>
          <p:txBody>
            <a:bodyPr>
              <a:spAutoFit/>
            </a:bodyPr>
            <a:lstStyle/>
            <a:p>
              <a:pPr eaLnBrk="0" fontAlgn="auto" hangingPunct="0">
                <a:spcBef>
                  <a:spcPts val="0"/>
                </a:spcBef>
                <a:spcAft>
                  <a:spcPts val="0"/>
                </a:spcAft>
                <a:defRPr/>
              </a:pPr>
              <a:r>
                <a:rPr lang="en-US" altLang="zh-CN" sz="2400" dirty="0">
                  <a:solidFill>
                    <a:srgbClr val="000000"/>
                  </a:solidFill>
                  <a:latin typeface="Helvetica" pitchFamily="34" charset="0"/>
                  <a:ea typeface="+mn-ea"/>
                </a:rPr>
                <a:t>   Summary</a:t>
              </a:r>
              <a:endParaRPr lang="zh-CN" altLang="en-US" sz="2400" b="1" dirty="0">
                <a:solidFill>
                  <a:srgbClr val="FFFF00"/>
                </a:solidFill>
                <a:effectLst>
                  <a:outerShdw blurRad="38100" dist="38100" dir="2700000" algn="tl">
                    <a:srgbClr val="000000"/>
                  </a:outerShdw>
                </a:effectLst>
                <a:latin typeface="Helvetica" pitchFamily="34" charset="0"/>
                <a:ea typeface="宋体" pitchFamily="-112" charset="-122"/>
                <a:cs typeface="Times New Roman" pitchFamily="-112" charset="0"/>
              </a:endParaRPr>
            </a:p>
          </p:txBody>
        </p:sp>
        <p:pic>
          <p:nvPicPr>
            <p:cNvPr id="125964" name="Picture 3"/>
            <p:cNvPicPr>
              <a:picLocks noChangeAspect="1" noChangeArrowheads="1"/>
            </p:cNvPicPr>
            <p:nvPr/>
          </p:nvPicPr>
          <p:blipFill>
            <a:blip r:embed="rId4"/>
            <a:srcRect/>
            <a:stretch>
              <a:fillRect/>
            </a:stretch>
          </p:blipFill>
          <p:spPr bwMode="auto">
            <a:xfrm rot="10800000">
              <a:off x="3610219" y="2214554"/>
              <a:ext cx="5533809" cy="1839782"/>
            </a:xfrm>
            <a:prstGeom prst="rect">
              <a:avLst/>
            </a:prstGeom>
            <a:noFill/>
            <a:ln w="9525">
              <a:noFill/>
              <a:miter lim="800000"/>
              <a:headEnd/>
              <a:tailEnd/>
            </a:ln>
          </p:spPr>
        </p:pic>
        <p:sp>
          <p:nvSpPr>
            <p:cNvPr id="26" name="TextBox 25">
              <a:hlinkClick r:id="rId6" action="ppaction://hlinksldjump"/>
            </p:cNvPr>
            <p:cNvSpPr txBox="1"/>
            <p:nvPr/>
          </p:nvSpPr>
          <p:spPr>
            <a:xfrm>
              <a:off x="4714889" y="2714398"/>
              <a:ext cx="3379798" cy="769874"/>
            </a:xfrm>
            <a:prstGeom prst="rect">
              <a:avLst/>
            </a:prstGeom>
            <a:noFill/>
          </p:spPr>
          <p:txBody>
            <a:bodyPr>
              <a:spAutoFit/>
            </a:bodyPr>
            <a:lstStyle/>
            <a:p>
              <a:pPr algn="ct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Revision of </a:t>
              </a:r>
            </a:p>
            <a:p>
              <a:pPr algn="ct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the Useful Expressions</a:t>
              </a:r>
            </a:p>
          </p:txBody>
        </p:sp>
        <p:pic>
          <p:nvPicPr>
            <p:cNvPr id="125966" name="Picture 4">
              <a:hlinkClick r:id="rId7" action="ppaction://hlinksldjump"/>
            </p:cNvPr>
            <p:cNvPicPr>
              <a:picLocks noChangeAspect="1" noChangeArrowheads="1"/>
            </p:cNvPicPr>
            <p:nvPr/>
          </p:nvPicPr>
          <p:blipFill>
            <a:blip r:embed="rId8"/>
            <a:srcRect/>
            <a:stretch>
              <a:fillRect/>
            </a:stretch>
          </p:blipFill>
          <p:spPr bwMode="auto">
            <a:xfrm>
              <a:off x="8399716" y="6181129"/>
              <a:ext cx="435146" cy="458828"/>
            </a:xfrm>
            <a:prstGeom prst="rect">
              <a:avLst/>
            </a:prstGeom>
            <a:noFill/>
            <a:ln w="9525">
              <a:noFill/>
              <a:miter lim="800000"/>
              <a:headEnd/>
              <a:tailEnd/>
            </a:ln>
          </p:spPr>
        </p:pic>
        <p:sp>
          <p:nvSpPr>
            <p:cNvPr id="24" name="TextBox 23">
              <a:hlinkClick r:id="rId9" action="ppaction://hlinksldjump"/>
            </p:cNvPr>
            <p:cNvSpPr txBox="1"/>
            <p:nvPr/>
          </p:nvSpPr>
          <p:spPr>
            <a:xfrm>
              <a:off x="4406913" y="4357323"/>
              <a:ext cx="3379798" cy="769873"/>
            </a:xfrm>
            <a:prstGeom prst="rect">
              <a:avLst/>
            </a:prstGeom>
            <a:noFill/>
          </p:spPr>
          <p:txBody>
            <a:bodyPr>
              <a:spAutoFit/>
            </a:bodyPr>
            <a:lstStyle/>
            <a:p>
              <a:pPr algn="ct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Revision of </a:t>
              </a:r>
            </a:p>
            <a:p>
              <a:pPr algn="ct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the Functional Patterns</a:t>
              </a:r>
            </a:p>
          </p:txBody>
        </p:sp>
        <p:sp>
          <p:nvSpPr>
            <p:cNvPr id="25" name="TextBox 24"/>
            <p:cNvSpPr txBox="1"/>
            <p:nvPr/>
          </p:nvSpPr>
          <p:spPr>
            <a:xfrm>
              <a:off x="1698662" y="142863"/>
              <a:ext cx="7373960" cy="954008"/>
            </a:xfrm>
            <a:prstGeom prst="rect">
              <a:avLst/>
            </a:prstGeom>
            <a:noFill/>
          </p:spPr>
          <p:txBody>
            <a:bodyPr wrap="none">
              <a:spAutoFit/>
            </a:bodyPr>
            <a:lstStyle>
              <a:defPPr>
                <a:defRPr lang="zh-CN"/>
              </a:defPPr>
              <a:lvl1pPr>
                <a:defRPr sz="4200" spc="300">
                  <a:solidFill>
                    <a:srgbClr val="FFFFFF"/>
                  </a:solidFill>
                  <a:effectLst>
                    <a:outerShdw blurRad="38100" dist="38100" dir="2700000" algn="tl">
                      <a:srgbClr val="000000">
                        <a:alpha val="43137"/>
                      </a:srgbClr>
                    </a:outerShdw>
                  </a:effectLst>
                  <a:latin typeface="Cooper Black" pitchFamily="18" charset="0"/>
                  <a:ea typeface="Arial Unicode MS" pitchFamily="34" charset="-122"/>
                  <a:cs typeface="Helvetica Neue"/>
                </a:defRPr>
              </a:lvl1pPr>
            </a:lstStyle>
            <a:p>
              <a:pPr fontAlgn="auto">
                <a:spcBef>
                  <a:spcPts val="0"/>
                </a:spcBef>
                <a:spcAft>
                  <a:spcPts val="0"/>
                </a:spcAft>
                <a:defRPr/>
              </a:pPr>
              <a:r>
                <a:rPr lang="en-US" altLang="zh-CN" sz="2800" dirty="0" smtClean="0">
                  <a:effectLst>
                    <a:glow rad="101600">
                      <a:schemeClr val="tx1">
                        <a:alpha val="60000"/>
                      </a:schemeClr>
                    </a:glow>
                    <a:outerShdw blurRad="38100" dist="38100" dir="2700000" algn="tl">
                      <a:srgbClr val="000000">
                        <a:alpha val="43137"/>
                      </a:srgbClr>
                    </a:outerShdw>
                  </a:effectLst>
                </a:rPr>
                <a:t>Women an the Management Level</a:t>
              </a:r>
            </a:p>
            <a:p>
              <a:pPr fontAlgn="auto">
                <a:spcBef>
                  <a:spcPts val="0"/>
                </a:spcBef>
                <a:spcAft>
                  <a:spcPts val="0"/>
                </a:spcAft>
                <a:defRPr/>
              </a:pPr>
              <a:endParaRPr lang="en-US" sz="2800" dirty="0">
                <a:effectLst>
                  <a:glow rad="101600">
                    <a:schemeClr val="tx1">
                      <a:alpha val="60000"/>
                    </a:schemeClr>
                  </a:glow>
                  <a:outerShdw blurRad="38100" dist="38100" dir="2700000" algn="tl">
                    <a:srgbClr val="000000">
                      <a:alpha val="43137"/>
                    </a:srgbClr>
                  </a:outerShdw>
                </a:effectLst>
              </a:endParaRPr>
            </a:p>
          </p:txBody>
        </p:sp>
      </p:grpSp>
      <p:sp>
        <p:nvSpPr>
          <p:cNvPr id="17" name="TextBox 31"/>
          <p:cNvSpPr txBox="1">
            <a:spLocks noChangeArrowheads="1"/>
          </p:cNvSpPr>
          <p:nvPr/>
        </p:nvSpPr>
        <p:spPr bwMode="auto">
          <a:xfrm>
            <a:off x="952480" y="71414"/>
            <a:ext cx="762000" cy="701676"/>
          </a:xfrm>
          <a:prstGeom prst="rect">
            <a:avLst/>
          </a:prstGeom>
          <a:noFill/>
          <a:ln w="9525">
            <a:noFill/>
            <a:miter lim="800000"/>
            <a:headEnd/>
            <a:tailEnd/>
          </a:ln>
        </p:spPr>
        <p:txBody>
          <a:bodyPr>
            <a:spAutoFit/>
          </a:bodyPr>
          <a:lstStyle/>
          <a:p>
            <a:r>
              <a:rPr lang="en-US" altLang="zh-CN" sz="4000" b="1" i="1" dirty="0">
                <a:latin typeface="Helvetica" pitchFamily="2" charset="0"/>
                <a:ea typeface="Arial Unicode MS" pitchFamily="34" charset="-122"/>
                <a:cs typeface="Helvetica Neue"/>
              </a:rPr>
              <a:t>A</a:t>
            </a:r>
          </a:p>
        </p:txBody>
      </p:sp>
      <p:sp>
        <p:nvSpPr>
          <p:cNvPr id="19" name="Isosceles Triangle 15"/>
          <p:cNvSpPr/>
          <p:nvPr/>
        </p:nvSpPr>
        <p:spPr bwMode="auto">
          <a:xfrm flipV="1">
            <a:off x="1450954" y="500042"/>
            <a:ext cx="192088" cy="115888"/>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TextBox 35"/>
          <p:cNvSpPr txBox="1">
            <a:spLocks noChangeArrowheads="1"/>
          </p:cNvSpPr>
          <p:nvPr/>
        </p:nvSpPr>
        <p:spPr bwMode="auto">
          <a:xfrm>
            <a:off x="-32" y="357166"/>
            <a:ext cx="1095172" cy="338554"/>
          </a:xfrm>
          <a:prstGeom prst="rect">
            <a:avLst/>
          </a:prstGeom>
          <a:noFill/>
          <a:ln w="9525">
            <a:noFill/>
            <a:miter lim="800000"/>
            <a:headEnd/>
            <a:tailEnd/>
          </a:ln>
        </p:spPr>
        <p:txBody>
          <a:bodyPr wrap="none">
            <a:spAutoFit/>
          </a:bodyPr>
          <a:lstStyle/>
          <a:p>
            <a:r>
              <a:rPr lang="en-US" altLang="zh-CN" sz="1600" b="1" i="1" dirty="0" smtClean="0">
                <a:latin typeface="Helvetica" pitchFamily="2" charset="0"/>
                <a:ea typeface="Helvetica Neue"/>
                <a:cs typeface="Helvetica Neue"/>
              </a:rPr>
              <a:t>SECTION</a:t>
            </a:r>
            <a:endParaRPr lang="en-US" altLang="zh-CN" sz="1600" b="1" i="1" dirty="0">
              <a:latin typeface="Helvetica" pitchFamily="2" charset="0"/>
              <a:ea typeface="Helvetica Neue"/>
              <a:cs typeface="Helvetica Neue"/>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6381" name="Group 77"/>
          <p:cNvGraphicFramePr>
            <a:graphicFrameLocks noGrp="1"/>
          </p:cNvGraphicFramePr>
          <p:nvPr/>
        </p:nvGraphicFramePr>
        <p:xfrm>
          <a:off x="466725" y="1285875"/>
          <a:ext cx="7993063" cy="4862513"/>
        </p:xfrm>
        <a:graphic>
          <a:graphicData uri="http://schemas.openxmlformats.org/drawingml/2006/table">
            <a:tbl>
              <a:tblPr/>
              <a:tblGrid>
                <a:gridCol w="2913063"/>
                <a:gridCol w="5080000"/>
              </a:tblGrid>
              <a:tr h="498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1.</a:t>
                      </a:r>
                      <a:r>
                        <a:rPr kumimoji="0" lang="zh-CN" altLang="en-US"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毫无争议的是</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492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smtClean="0">
                          <a:ln>
                            <a:noFill/>
                          </a:ln>
                          <a:solidFill>
                            <a:srgbClr val="000000"/>
                          </a:solidFill>
                          <a:effectLst/>
                          <a:latin typeface="华文楷体" pitchFamily="2" charset="-122"/>
                          <a:ea typeface="宋体" pitchFamily="2" charset="-122"/>
                          <a:cs typeface="Times New Roman" pitchFamily="18" charset="0"/>
                        </a:rPr>
                        <a:t>2.</a:t>
                      </a:r>
                      <a:r>
                        <a:rPr kumimoji="0" lang="zh-CN" altLang="en-US" sz="2200" b="0" i="0" u="none" strike="noStrike" cap="none" normalizeH="0" baseline="0" smtClean="0">
                          <a:ln>
                            <a:noFill/>
                          </a:ln>
                          <a:solidFill>
                            <a:srgbClr val="000000"/>
                          </a:solidFill>
                          <a:effectLst/>
                          <a:latin typeface="华文楷体" pitchFamily="2" charset="-122"/>
                          <a:ea typeface="宋体" pitchFamily="2" charset="-122"/>
                          <a:cs typeface="Times New Roman" pitchFamily="18" charset="0"/>
                        </a:rPr>
                        <a:t>不易察觉的阻力</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smtClean="0">
                          <a:ln>
                            <a:noFill/>
                          </a:ln>
                          <a:solidFill>
                            <a:srgbClr val="000000"/>
                          </a:solidFill>
                          <a:effectLst/>
                          <a:latin typeface="华文楷体" pitchFamily="2" charset="-122"/>
                          <a:ea typeface="宋体" pitchFamily="2" charset="-122"/>
                          <a:cs typeface="Times New Roman" pitchFamily="18" charset="0"/>
                        </a:rPr>
                        <a:t>3.</a:t>
                      </a:r>
                      <a:r>
                        <a:rPr kumimoji="0" lang="zh-CN" altLang="en-US" sz="2200" b="0" i="0" u="none" strike="noStrike" cap="none" normalizeH="0" baseline="0" smtClean="0">
                          <a:ln>
                            <a:noFill/>
                          </a:ln>
                          <a:solidFill>
                            <a:srgbClr val="000000"/>
                          </a:solidFill>
                          <a:effectLst/>
                          <a:latin typeface="华文楷体" pitchFamily="2" charset="-122"/>
                          <a:ea typeface="宋体" pitchFamily="2" charset="-122"/>
                          <a:cs typeface="Times New Roman" pitchFamily="18" charset="0"/>
                        </a:rPr>
                        <a:t>一部分人</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4699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smtClean="0">
                          <a:ln>
                            <a:noFill/>
                          </a:ln>
                          <a:solidFill>
                            <a:srgbClr val="000000"/>
                          </a:solidFill>
                          <a:effectLst/>
                          <a:latin typeface="华文楷体" pitchFamily="2" charset="-122"/>
                          <a:ea typeface="宋体" pitchFamily="2" charset="-122"/>
                          <a:cs typeface="Times New Roman" pitchFamily="18" charset="0"/>
                        </a:rPr>
                        <a:t>4.</a:t>
                      </a:r>
                      <a:r>
                        <a:rPr kumimoji="0" lang="zh-CN" altLang="en-US" sz="2200" b="0" i="0" u="none" strike="noStrike" cap="none" normalizeH="0" baseline="0" smtClean="0">
                          <a:ln>
                            <a:noFill/>
                          </a:ln>
                          <a:solidFill>
                            <a:srgbClr val="000000"/>
                          </a:solidFill>
                          <a:effectLst/>
                          <a:latin typeface="华文楷体" pitchFamily="2" charset="-122"/>
                          <a:ea typeface="宋体" pitchFamily="2" charset="-122"/>
                          <a:cs typeface="Times New Roman" pitchFamily="18" charset="0"/>
                        </a:rPr>
                        <a:t>很难忍受</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r>
              <a:tr h="498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smtClean="0">
                          <a:ln>
                            <a:noFill/>
                          </a:ln>
                          <a:solidFill>
                            <a:srgbClr val="000000"/>
                          </a:solidFill>
                          <a:effectLst/>
                          <a:latin typeface="华文楷体" pitchFamily="2" charset="-122"/>
                          <a:ea typeface="宋体" pitchFamily="2" charset="-122"/>
                          <a:cs typeface="Times New Roman" pitchFamily="18" charset="0"/>
                        </a:rPr>
                        <a:t>5.</a:t>
                      </a:r>
                      <a:r>
                        <a:rPr kumimoji="0" lang="zh-CN" altLang="en-US" sz="2200" b="0" i="0" u="none" strike="noStrike" cap="none" normalizeH="0" baseline="0" smtClean="0">
                          <a:ln>
                            <a:noFill/>
                          </a:ln>
                          <a:solidFill>
                            <a:srgbClr val="000000"/>
                          </a:solidFill>
                          <a:effectLst/>
                          <a:latin typeface="华文楷体" pitchFamily="2" charset="-122"/>
                          <a:ea typeface="宋体" pitchFamily="2" charset="-122"/>
                          <a:cs typeface="Times New Roman" pitchFamily="18" charset="0"/>
                        </a:rPr>
                        <a:t>可靠的研究</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498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smtClean="0">
                          <a:ln>
                            <a:noFill/>
                          </a:ln>
                          <a:solidFill>
                            <a:srgbClr val="000000"/>
                          </a:solidFill>
                          <a:effectLst/>
                          <a:latin typeface="华文楷体" pitchFamily="2" charset="-122"/>
                          <a:ea typeface="宋体" pitchFamily="2" charset="-122"/>
                          <a:cs typeface="Times New Roman" pitchFamily="18" charset="0"/>
                        </a:rPr>
                        <a:t>6.</a:t>
                      </a:r>
                      <a:r>
                        <a:rPr kumimoji="0" lang="zh-CN" altLang="en-US" sz="2200" b="0" i="0" u="none" strike="noStrike" cap="none" normalizeH="0" baseline="0" smtClean="0">
                          <a:ln>
                            <a:noFill/>
                          </a:ln>
                          <a:solidFill>
                            <a:srgbClr val="000000"/>
                          </a:solidFill>
                          <a:effectLst/>
                          <a:latin typeface="华文楷体" pitchFamily="2" charset="-122"/>
                          <a:ea typeface="宋体" pitchFamily="2" charset="-122"/>
                          <a:cs typeface="Times New Roman" pitchFamily="18" charset="0"/>
                        </a:rPr>
                        <a:t>通常有等级观念</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r>
              <a:tr h="477838">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smtClean="0">
                          <a:ln>
                            <a:noFill/>
                          </a:ln>
                          <a:solidFill>
                            <a:srgbClr val="000000"/>
                          </a:solidFill>
                          <a:effectLst/>
                          <a:latin typeface="华文楷体" pitchFamily="2" charset="-122"/>
                          <a:ea typeface="宋体" pitchFamily="2" charset="-122"/>
                          <a:cs typeface="Times New Roman" pitchFamily="18" charset="0"/>
                        </a:rPr>
                        <a:t>7.</a:t>
                      </a:r>
                      <a:r>
                        <a:rPr kumimoji="0" lang="zh-CN" altLang="en-US" sz="2200" b="0" i="0" u="none" strike="noStrike" cap="none" normalizeH="0" baseline="0" smtClean="0">
                          <a:ln>
                            <a:noFill/>
                          </a:ln>
                          <a:solidFill>
                            <a:srgbClr val="000000"/>
                          </a:solidFill>
                          <a:effectLst/>
                          <a:latin typeface="华文楷体" pitchFamily="2" charset="-122"/>
                          <a:ea typeface="宋体" pitchFamily="2" charset="-122"/>
                          <a:cs typeface="Times New Roman" pitchFamily="18" charset="0"/>
                        </a:rPr>
                        <a:t>灵活变通的</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498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smtClean="0">
                          <a:ln>
                            <a:noFill/>
                          </a:ln>
                          <a:solidFill>
                            <a:srgbClr val="000000"/>
                          </a:solidFill>
                          <a:effectLst/>
                          <a:latin typeface="华文楷体" pitchFamily="2" charset="-122"/>
                          <a:ea typeface="宋体" pitchFamily="2" charset="-122"/>
                          <a:cs typeface="Times New Roman" pitchFamily="18" charset="0"/>
                        </a:rPr>
                        <a:t>8.</a:t>
                      </a:r>
                      <a:r>
                        <a:rPr kumimoji="0" lang="zh-CN" altLang="en-US" sz="2200" b="0" i="0" u="none" strike="noStrike" cap="none" normalizeH="0" baseline="0" smtClean="0">
                          <a:ln>
                            <a:noFill/>
                          </a:ln>
                          <a:solidFill>
                            <a:srgbClr val="000000"/>
                          </a:solidFill>
                          <a:effectLst/>
                          <a:latin typeface="华文楷体" pitchFamily="2" charset="-122"/>
                          <a:ea typeface="宋体" pitchFamily="2" charset="-122"/>
                          <a:cs typeface="Times New Roman" pitchFamily="18" charset="0"/>
                        </a:rPr>
                        <a:t>寻求共识</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r>
              <a:tr h="498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smtClean="0">
                          <a:ln>
                            <a:noFill/>
                          </a:ln>
                          <a:solidFill>
                            <a:srgbClr val="000000"/>
                          </a:solidFill>
                          <a:effectLst/>
                          <a:latin typeface="华文楷体" pitchFamily="2" charset="-122"/>
                          <a:ea typeface="宋体" pitchFamily="2" charset="-122"/>
                          <a:cs typeface="Times New Roman" pitchFamily="18" charset="0"/>
                        </a:rPr>
                        <a:t>9.</a:t>
                      </a:r>
                      <a:r>
                        <a:rPr kumimoji="0" lang="zh-CN" altLang="en-US" sz="2200" b="0" i="0" u="none" strike="noStrike" cap="none" normalizeH="0" baseline="0" smtClean="0">
                          <a:ln>
                            <a:noFill/>
                          </a:ln>
                          <a:solidFill>
                            <a:srgbClr val="000000"/>
                          </a:solidFill>
                          <a:effectLst/>
                          <a:latin typeface="华文楷体" pitchFamily="2" charset="-122"/>
                          <a:ea typeface="宋体" pitchFamily="2" charset="-122"/>
                          <a:cs typeface="Times New Roman" pitchFamily="18" charset="0"/>
                        </a:rPr>
                        <a:t>参与决策</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498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10.</a:t>
                      </a:r>
                      <a:r>
                        <a:rPr kumimoji="0" lang="zh-CN" altLang="en-US"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突然迸发</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r>
            </a:tbl>
          </a:graphicData>
        </a:graphic>
      </p:graphicFrame>
      <p:sp>
        <p:nvSpPr>
          <p:cNvPr id="6" name="TextBox 5"/>
          <p:cNvSpPr txBox="1">
            <a:spLocks noChangeArrowheads="1"/>
          </p:cNvSpPr>
          <p:nvPr/>
        </p:nvSpPr>
        <p:spPr bwMode="auto">
          <a:xfrm>
            <a:off x="3575050" y="1363663"/>
            <a:ext cx="4824413" cy="427037"/>
          </a:xfrm>
          <a:prstGeom prst="rect">
            <a:avLst/>
          </a:prstGeom>
          <a:noFill/>
          <a:ln w="9525">
            <a:noFill/>
            <a:miter lim="800000"/>
            <a:headEnd/>
            <a:tailEnd/>
          </a:ln>
        </p:spPr>
        <p:txBody>
          <a:bodyPr>
            <a:spAutoFit/>
          </a:bodyPr>
          <a:lstStyle/>
          <a:p>
            <a:r>
              <a:rPr lang="en-US" altLang="zh-CN" sz="2200">
                <a:latin typeface="Helvetica" pitchFamily="2" charset="0"/>
                <a:cs typeface="Arial" pitchFamily="34" charset="0"/>
              </a:rPr>
              <a:t>There is no dispute that…</a:t>
            </a:r>
            <a:r>
              <a:rPr lang="en-US" altLang="zh-CN"/>
              <a:t> </a:t>
            </a:r>
            <a:endParaRPr lang="zh-CN" altLang="en-US"/>
          </a:p>
        </p:txBody>
      </p:sp>
      <p:sp>
        <p:nvSpPr>
          <p:cNvPr id="7" name="TextBox 6"/>
          <p:cNvSpPr txBox="1">
            <a:spLocks noChangeArrowheads="1"/>
          </p:cNvSpPr>
          <p:nvPr/>
        </p:nvSpPr>
        <p:spPr bwMode="auto">
          <a:xfrm>
            <a:off x="3575050" y="1849438"/>
            <a:ext cx="4824413" cy="427037"/>
          </a:xfrm>
          <a:prstGeom prst="rect">
            <a:avLst/>
          </a:prstGeom>
          <a:noFill/>
          <a:ln w="9525">
            <a:noFill/>
            <a:miter lim="800000"/>
            <a:headEnd/>
            <a:tailEnd/>
          </a:ln>
        </p:spPr>
        <p:txBody>
          <a:bodyPr>
            <a:spAutoFit/>
          </a:bodyPr>
          <a:lstStyle/>
          <a:p>
            <a:r>
              <a:rPr lang="en-US" altLang="zh-CN" sz="2200">
                <a:latin typeface="Helvetica" pitchFamily="2" charset="0"/>
                <a:cs typeface="Arial" pitchFamily="34" charset="0"/>
              </a:rPr>
              <a:t>subtle resistance</a:t>
            </a:r>
            <a:endParaRPr lang="zh-CN" altLang="en-US" sz="2200">
              <a:latin typeface="Helvetica" pitchFamily="2" charset="0"/>
              <a:cs typeface="Arial" pitchFamily="34" charset="0"/>
            </a:endParaRPr>
          </a:p>
        </p:txBody>
      </p:sp>
      <p:sp>
        <p:nvSpPr>
          <p:cNvPr id="8" name="TextBox 7"/>
          <p:cNvSpPr txBox="1">
            <a:spLocks noChangeArrowheads="1"/>
          </p:cNvSpPr>
          <p:nvPr/>
        </p:nvSpPr>
        <p:spPr bwMode="auto">
          <a:xfrm>
            <a:off x="3563938" y="2276475"/>
            <a:ext cx="4824412" cy="427038"/>
          </a:xfrm>
          <a:prstGeom prst="rect">
            <a:avLst/>
          </a:prstGeom>
          <a:noFill/>
          <a:ln w="9525">
            <a:noFill/>
            <a:miter lim="800000"/>
            <a:headEnd/>
            <a:tailEnd/>
          </a:ln>
        </p:spPr>
        <p:txBody>
          <a:bodyPr>
            <a:spAutoFit/>
          </a:bodyPr>
          <a:lstStyle/>
          <a:p>
            <a:r>
              <a:rPr lang="en-US" altLang="zh-CN" sz="2200">
                <a:latin typeface="Helvetica" pitchFamily="2" charset="0"/>
                <a:cs typeface="Arial" pitchFamily="34" charset="0"/>
              </a:rPr>
              <a:t>a segment of the population</a:t>
            </a:r>
          </a:p>
        </p:txBody>
      </p:sp>
      <p:sp>
        <p:nvSpPr>
          <p:cNvPr id="9" name="TextBox 8"/>
          <p:cNvSpPr txBox="1">
            <a:spLocks noChangeArrowheads="1"/>
          </p:cNvSpPr>
          <p:nvPr/>
        </p:nvSpPr>
        <p:spPr bwMode="auto">
          <a:xfrm>
            <a:off x="3575050" y="2770188"/>
            <a:ext cx="4824413" cy="427037"/>
          </a:xfrm>
          <a:prstGeom prst="rect">
            <a:avLst/>
          </a:prstGeom>
          <a:noFill/>
          <a:ln w="9525">
            <a:noFill/>
            <a:miter lim="800000"/>
            <a:headEnd/>
            <a:tailEnd/>
          </a:ln>
        </p:spPr>
        <p:txBody>
          <a:bodyPr>
            <a:spAutoFit/>
          </a:bodyPr>
          <a:lstStyle/>
          <a:p>
            <a:r>
              <a:rPr lang="en-US" altLang="zh-CN" sz="2200">
                <a:latin typeface="Helvetica" pitchFamily="2" charset="0"/>
                <a:cs typeface="Arial" pitchFamily="34" charset="0"/>
              </a:rPr>
              <a:t>low tolerance for</a:t>
            </a:r>
          </a:p>
        </p:txBody>
      </p:sp>
      <p:sp>
        <p:nvSpPr>
          <p:cNvPr id="10" name="TextBox 9"/>
          <p:cNvSpPr txBox="1">
            <a:spLocks noChangeArrowheads="1"/>
          </p:cNvSpPr>
          <p:nvPr/>
        </p:nvSpPr>
        <p:spPr bwMode="auto">
          <a:xfrm>
            <a:off x="3575050" y="3249613"/>
            <a:ext cx="4824413" cy="427037"/>
          </a:xfrm>
          <a:prstGeom prst="rect">
            <a:avLst/>
          </a:prstGeom>
          <a:noFill/>
          <a:ln w="9525">
            <a:noFill/>
            <a:miter lim="800000"/>
            <a:headEnd/>
            <a:tailEnd/>
          </a:ln>
        </p:spPr>
        <p:txBody>
          <a:bodyPr>
            <a:spAutoFit/>
          </a:bodyPr>
          <a:lstStyle/>
          <a:p>
            <a:r>
              <a:rPr lang="en-US" altLang="zh-CN" sz="2200">
                <a:latin typeface="Helvetica" pitchFamily="2" charset="0"/>
                <a:cs typeface="Arial" pitchFamily="34" charset="0"/>
              </a:rPr>
              <a:t>plausible</a:t>
            </a:r>
            <a:r>
              <a:rPr lang="en-US" altLang="zh-CN">
                <a:solidFill>
                  <a:srgbClr val="000000"/>
                </a:solidFill>
              </a:rPr>
              <a:t> </a:t>
            </a:r>
            <a:r>
              <a:rPr lang="en-US" altLang="zh-CN" sz="2200">
                <a:latin typeface="Helvetica" pitchFamily="2" charset="0"/>
                <a:cs typeface="Arial" pitchFamily="34" charset="0"/>
              </a:rPr>
              <a:t>studies</a:t>
            </a:r>
          </a:p>
        </p:txBody>
      </p:sp>
      <p:sp>
        <p:nvSpPr>
          <p:cNvPr id="11" name="TextBox 10"/>
          <p:cNvSpPr txBox="1">
            <a:spLocks noChangeArrowheads="1"/>
          </p:cNvSpPr>
          <p:nvPr/>
        </p:nvSpPr>
        <p:spPr bwMode="auto">
          <a:xfrm>
            <a:off x="3563938" y="3716338"/>
            <a:ext cx="4824412" cy="427037"/>
          </a:xfrm>
          <a:prstGeom prst="rect">
            <a:avLst/>
          </a:prstGeom>
          <a:noFill/>
          <a:ln w="9525">
            <a:noFill/>
            <a:miter lim="800000"/>
            <a:headEnd/>
            <a:tailEnd/>
          </a:ln>
        </p:spPr>
        <p:txBody>
          <a:bodyPr>
            <a:spAutoFit/>
          </a:bodyPr>
          <a:lstStyle/>
          <a:p>
            <a:r>
              <a:rPr lang="en-US" altLang="zh-CN" sz="2200">
                <a:latin typeface="Helvetica" pitchFamily="2" charset="0"/>
                <a:cs typeface="Arial" pitchFamily="34" charset="0"/>
              </a:rPr>
              <a:t>typically hierarchical</a:t>
            </a:r>
          </a:p>
        </p:txBody>
      </p:sp>
      <p:sp>
        <p:nvSpPr>
          <p:cNvPr id="12" name="TextBox 11"/>
          <p:cNvSpPr txBox="1">
            <a:spLocks noChangeArrowheads="1"/>
          </p:cNvSpPr>
          <p:nvPr/>
        </p:nvSpPr>
        <p:spPr bwMode="auto">
          <a:xfrm>
            <a:off x="3563938" y="4225925"/>
            <a:ext cx="4824412" cy="427038"/>
          </a:xfrm>
          <a:prstGeom prst="rect">
            <a:avLst/>
          </a:prstGeom>
          <a:noFill/>
          <a:ln w="9525">
            <a:noFill/>
            <a:miter lim="800000"/>
            <a:headEnd/>
            <a:tailEnd/>
          </a:ln>
        </p:spPr>
        <p:txBody>
          <a:bodyPr>
            <a:spAutoFit/>
          </a:bodyPr>
          <a:lstStyle/>
          <a:p>
            <a:r>
              <a:rPr lang="en-US" altLang="zh-CN" sz="2200">
                <a:latin typeface="Helvetica" pitchFamily="2" charset="0"/>
                <a:cs typeface="Arial" pitchFamily="34" charset="0"/>
              </a:rPr>
              <a:t>diplomatically</a:t>
            </a:r>
          </a:p>
        </p:txBody>
      </p:sp>
      <p:sp>
        <p:nvSpPr>
          <p:cNvPr id="13" name="TextBox 12"/>
          <p:cNvSpPr txBox="1">
            <a:spLocks noChangeArrowheads="1"/>
          </p:cNvSpPr>
          <p:nvPr/>
        </p:nvSpPr>
        <p:spPr bwMode="auto">
          <a:xfrm>
            <a:off x="3163888" y="4857750"/>
            <a:ext cx="4794250" cy="293688"/>
          </a:xfrm>
          <a:prstGeom prst="rect">
            <a:avLst/>
          </a:prstGeom>
          <a:noFill/>
          <a:ln w="9525">
            <a:noFill/>
            <a:miter lim="800000"/>
            <a:headEnd/>
            <a:tailEnd/>
          </a:ln>
        </p:spPr>
        <p:txBody>
          <a:bodyPr>
            <a:spAutoFit/>
          </a:bodyPr>
          <a:lstStyle/>
          <a:p>
            <a:pPr indent="-185738">
              <a:lnSpc>
                <a:spcPct val="60000"/>
              </a:lnSpc>
              <a:spcBef>
                <a:spcPct val="50000"/>
              </a:spcBef>
            </a:pPr>
            <a:r>
              <a:rPr lang="en-US" altLang="zh-CN" sz="2200">
                <a:latin typeface="Helvetica" pitchFamily="2" charset="0"/>
                <a:cs typeface="Arial" pitchFamily="34" charset="0"/>
              </a:rPr>
              <a:t>     looking for a</a:t>
            </a:r>
            <a:r>
              <a:rPr lang="en-US" altLang="zh-CN">
                <a:solidFill>
                  <a:srgbClr val="000000"/>
                </a:solidFill>
              </a:rPr>
              <a:t> </a:t>
            </a:r>
            <a:r>
              <a:rPr lang="en-US" altLang="zh-CN" sz="2200">
                <a:latin typeface="Helvetica" pitchFamily="2" charset="0"/>
                <a:cs typeface="Arial" pitchFamily="34" charset="0"/>
              </a:rPr>
              <a:t>consensus</a:t>
            </a:r>
            <a:r>
              <a:rPr lang="en-US" altLang="zh-CN">
                <a:solidFill>
                  <a:srgbClr val="000000"/>
                </a:solidFill>
              </a:rPr>
              <a:t>.</a:t>
            </a:r>
          </a:p>
        </p:txBody>
      </p:sp>
      <p:sp>
        <p:nvSpPr>
          <p:cNvPr id="14" name="TextBox 13"/>
          <p:cNvSpPr txBox="1">
            <a:spLocks noChangeArrowheads="1"/>
          </p:cNvSpPr>
          <p:nvPr/>
        </p:nvSpPr>
        <p:spPr bwMode="auto">
          <a:xfrm>
            <a:off x="3406775" y="5354638"/>
            <a:ext cx="4752975" cy="293687"/>
          </a:xfrm>
          <a:prstGeom prst="rect">
            <a:avLst/>
          </a:prstGeom>
          <a:noFill/>
          <a:ln w="9525">
            <a:noFill/>
            <a:miter lim="800000"/>
            <a:headEnd/>
            <a:tailEnd/>
          </a:ln>
        </p:spPr>
        <p:txBody>
          <a:bodyPr>
            <a:spAutoFit/>
          </a:bodyPr>
          <a:lstStyle/>
          <a:p>
            <a:pPr indent="-185738">
              <a:lnSpc>
                <a:spcPct val="60000"/>
              </a:lnSpc>
              <a:spcBef>
                <a:spcPct val="50000"/>
              </a:spcBef>
            </a:pPr>
            <a:r>
              <a:rPr lang="en-US" altLang="zh-CN" sz="2200">
                <a:latin typeface="Helvetica" pitchFamily="2" charset="0"/>
                <a:cs typeface="Arial" pitchFamily="34" charset="0"/>
              </a:rPr>
              <a:t>  have an input into decisions</a:t>
            </a:r>
          </a:p>
        </p:txBody>
      </p:sp>
      <p:sp>
        <p:nvSpPr>
          <p:cNvPr id="15" name="TextBox 14"/>
          <p:cNvSpPr txBox="1">
            <a:spLocks noChangeArrowheads="1"/>
          </p:cNvSpPr>
          <p:nvPr/>
        </p:nvSpPr>
        <p:spPr bwMode="auto">
          <a:xfrm>
            <a:off x="3419475" y="5853113"/>
            <a:ext cx="2449513" cy="293687"/>
          </a:xfrm>
          <a:prstGeom prst="rect">
            <a:avLst/>
          </a:prstGeom>
          <a:noFill/>
          <a:ln w="9525">
            <a:noFill/>
            <a:miter lim="800000"/>
            <a:headEnd/>
            <a:tailEnd/>
          </a:ln>
        </p:spPr>
        <p:txBody>
          <a:bodyPr>
            <a:spAutoFit/>
          </a:bodyPr>
          <a:lstStyle/>
          <a:p>
            <a:pPr indent="-185738">
              <a:lnSpc>
                <a:spcPct val="60000"/>
              </a:lnSpc>
              <a:spcBef>
                <a:spcPct val="50000"/>
              </a:spcBef>
            </a:pPr>
            <a:r>
              <a:rPr lang="en-US" altLang="zh-CN" sz="2200">
                <a:latin typeface="Helvetica" pitchFamily="2" charset="0"/>
                <a:cs typeface="Arial" pitchFamily="34" charset="0"/>
              </a:rPr>
              <a:t>  burst into </a:t>
            </a:r>
          </a:p>
        </p:txBody>
      </p:sp>
      <p:pic>
        <p:nvPicPr>
          <p:cNvPr id="127023" name="Picture 4">
            <a:hlinkClick r:id="rId2" action="ppaction://hlinksldjump"/>
          </p:cNvPr>
          <p:cNvPicPr>
            <a:picLocks noChangeAspect="1" noChangeArrowheads="1"/>
          </p:cNvPicPr>
          <p:nvPr/>
        </p:nvPicPr>
        <p:blipFill>
          <a:blip r:embed="rId3">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27024" name="Picture 2" descr="H:\2015年修改\图片22.jpg"/>
          <p:cNvPicPr>
            <a:picLocks noChangeAspect="1" noChangeArrowheads="1"/>
          </p:cNvPicPr>
          <p:nvPr/>
        </p:nvPicPr>
        <p:blipFill>
          <a:blip r:embed="rId4"/>
          <a:srcRect r="5202"/>
          <a:stretch>
            <a:fillRect/>
          </a:stretch>
        </p:blipFill>
        <p:spPr bwMode="auto">
          <a:xfrm>
            <a:off x="0" y="0"/>
            <a:ext cx="9144000" cy="1279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91" name="Group 63"/>
          <p:cNvGraphicFramePr>
            <a:graphicFrameLocks noGrp="1"/>
          </p:cNvGraphicFramePr>
          <p:nvPr/>
        </p:nvGraphicFramePr>
        <p:xfrm>
          <a:off x="466725" y="1123950"/>
          <a:ext cx="8319383" cy="4968511"/>
        </p:xfrm>
        <a:graphic>
          <a:graphicData uri="http://schemas.openxmlformats.org/drawingml/2006/table">
            <a:tbl>
              <a:tblPr/>
              <a:tblGrid>
                <a:gridCol w="3053645"/>
                <a:gridCol w="5265738"/>
              </a:tblGrid>
              <a:tr h="673141">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zh-CN" altLang="en-US"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1</a:t>
                      </a:r>
                      <a:r>
                        <a:rPr kumimoji="0" lang="en-US" altLang="zh-CN"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1.</a:t>
                      </a:r>
                      <a:r>
                        <a:rPr kumimoji="0" lang="zh-CN" altLang="zh-CN"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为</a:t>
                      </a:r>
                      <a:r>
                        <a:rPr kumimoji="0" lang="zh-CN" altLang="zh-CN" sz="2200" b="0" i="0" u="none" strike="noStrike" cap="none" normalizeH="0" baseline="0" dirty="0" smtClean="0">
                          <a:ln>
                            <a:noFill/>
                          </a:ln>
                          <a:solidFill>
                            <a:srgbClr val="000000"/>
                          </a:solidFill>
                          <a:effectLst/>
                          <a:latin typeface="华文楷体" pitchFamily="2" charset="-122"/>
                          <a:ea typeface="宋体" pitchFamily="2" charset="-122"/>
                        </a:rPr>
                        <a:t>对某事或某想法取得一致意见作出妥协</a:t>
                      </a:r>
                      <a:endParaRPr kumimoji="0" lang="zh-CN" altLang="en-US" sz="2200" b="0" i="0" u="none" strike="noStrike" cap="none" normalizeH="0" baseline="0" dirty="0" smtClean="0">
                        <a:ln>
                          <a:noFill/>
                        </a:ln>
                        <a:solidFill>
                          <a:srgbClr val="000000"/>
                        </a:solidFill>
                        <a:effectLst/>
                        <a:latin typeface="华文楷体" pitchFamily="2" charset="-122"/>
                        <a:ea typeface="宋体" pitchFamily="2" charset="-122"/>
                      </a:endParaRPr>
                    </a:p>
                  </a:txBody>
                  <a:tcPr marL="0" marR="0" marT="0" marB="0" anchor="b"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465334">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12.</a:t>
                      </a:r>
                      <a:r>
                        <a:rPr kumimoji="0" lang="zh-CN" altLang="en-US"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归结为</a:t>
                      </a:r>
                    </a:p>
                  </a:txBody>
                  <a:tcPr marL="0" marR="0" marT="0" marB="0" anchor="b"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r>
              <a:tr h="433462">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13.</a:t>
                      </a:r>
                      <a:r>
                        <a:rPr kumimoji="0" lang="zh-CN" altLang="en-US"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源于；来自</a:t>
                      </a:r>
                    </a:p>
                  </a:txBody>
                  <a:tcPr marL="0" marR="0" marT="0" marB="0" anchor="b"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dirty="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449398">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14.</a:t>
                      </a:r>
                      <a:r>
                        <a:rPr kumimoji="0" lang="zh-CN" altLang="en-US"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乐于做某事</a:t>
                      </a:r>
                    </a:p>
                  </a:txBody>
                  <a:tcPr marL="0" marR="0" marT="0" marB="0" anchor="b"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r>
              <a:tr h="500394">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15.</a:t>
                      </a:r>
                      <a:r>
                        <a:rPr kumimoji="0" lang="zh-CN" altLang="en-US"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感到放松，不拘束</a:t>
                      </a:r>
                    </a:p>
                  </a:txBody>
                  <a:tcPr marL="0" marR="0" marT="0" marB="0" anchor="b"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428362">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16.</a:t>
                      </a:r>
                      <a:r>
                        <a:rPr kumimoji="0" lang="zh-CN" altLang="en-US"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在两个方面</a:t>
                      </a:r>
                    </a:p>
                  </a:txBody>
                  <a:tcPr marL="0" marR="0" marT="0" marB="0" anchor="b"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r>
              <a:tr h="501302">
                <a:tc>
                  <a:txBody>
                    <a:bodyPr/>
                    <a:lstStyle/>
                    <a:p>
                      <a:pPr marL="0" marR="0" lvl="0" indent="0" algn="just"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17.</a:t>
                      </a:r>
                      <a:r>
                        <a:rPr kumimoji="0" lang="zh-CN" altLang="en-US"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因某事而生气</a:t>
                      </a:r>
                    </a:p>
                  </a:txBody>
                  <a:tcPr marL="0" marR="0" marT="0" marB="0" anchor="b"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dirty="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516330">
                <a:tc>
                  <a:txBody>
                    <a:bodyPr/>
                    <a:lstStyle/>
                    <a:p>
                      <a:pPr marL="0" marR="0" lvl="0" indent="0" algn="just"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18.</a:t>
                      </a:r>
                      <a:r>
                        <a:rPr kumimoji="0" lang="zh-CN" altLang="en-US"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遭受性别歧视</a:t>
                      </a:r>
                    </a:p>
                  </a:txBody>
                  <a:tcPr marL="0" marR="0" marT="0" marB="0" anchor="b"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r>
              <a:tr h="500394">
                <a:tc>
                  <a:txBody>
                    <a:bodyPr/>
                    <a:lstStyle/>
                    <a:p>
                      <a:pPr marL="0" marR="0" lvl="0" indent="0" algn="just"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19.</a:t>
                      </a:r>
                      <a:r>
                        <a:rPr kumimoji="0" lang="zh-CN" altLang="en-US"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对</a:t>
                      </a:r>
                      <a:r>
                        <a:rPr kumimoji="0" lang="en-US" altLang="zh-CN"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a:t>
                      </a:r>
                      <a:r>
                        <a:rPr kumimoji="0" lang="zh-CN" altLang="en-US"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有更强的控制欲</a:t>
                      </a:r>
                    </a:p>
                  </a:txBody>
                  <a:tcPr marL="0" marR="0" marT="0" marB="0" anchor="b"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dirty="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r>
              <a:tr h="500394">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20.</a:t>
                      </a:r>
                      <a:r>
                        <a:rPr kumimoji="0" lang="zh-CN" altLang="en-US" sz="2200" b="0" i="0" u="none" strike="noStrike" cap="none" normalizeH="0" baseline="0" dirty="0" smtClean="0">
                          <a:ln>
                            <a:noFill/>
                          </a:ln>
                          <a:solidFill>
                            <a:srgbClr val="000000"/>
                          </a:solidFill>
                          <a:effectLst/>
                          <a:latin typeface="华文楷体" pitchFamily="2" charset="-122"/>
                          <a:ea typeface="宋体" pitchFamily="2" charset="-122"/>
                          <a:cs typeface="Times New Roman" pitchFamily="18" charset="0"/>
                        </a:rPr>
                        <a:t>与某人相处时太放肆</a:t>
                      </a:r>
                    </a:p>
                  </a:txBody>
                  <a:tcPr marL="0" marR="0" marT="0" marB="0" anchor="b"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dirty="0" smtClean="0">
                        <a:ln>
                          <a:noFill/>
                        </a:ln>
                        <a:solidFill>
                          <a:srgbClr val="000000"/>
                        </a:solidFill>
                        <a:effectLst/>
                        <a:latin typeface="华文楷体" pitchFamily="2" charset="-122"/>
                        <a:ea typeface="华文楷体" pitchFamily="2" charset="-122"/>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r>
            </a:tbl>
          </a:graphicData>
        </a:graphic>
      </p:graphicFrame>
      <p:sp>
        <p:nvSpPr>
          <p:cNvPr id="6" name="TextBox 5"/>
          <p:cNvSpPr txBox="1">
            <a:spLocks noChangeArrowheads="1"/>
          </p:cNvSpPr>
          <p:nvPr/>
        </p:nvSpPr>
        <p:spPr bwMode="auto">
          <a:xfrm>
            <a:off x="3776662" y="1123950"/>
            <a:ext cx="5009445" cy="769441"/>
          </a:xfrm>
          <a:prstGeom prst="rect">
            <a:avLst/>
          </a:prstGeom>
          <a:noFill/>
          <a:ln w="9525">
            <a:noFill/>
            <a:miter lim="800000"/>
            <a:headEnd/>
            <a:tailEnd/>
          </a:ln>
        </p:spPr>
        <p:txBody>
          <a:bodyPr wrap="square">
            <a:spAutoFit/>
          </a:bodyPr>
          <a:lstStyle/>
          <a:p>
            <a:r>
              <a:rPr lang="en-US" altLang="zh-CN" sz="2200" dirty="0">
                <a:latin typeface="Helvetica" pitchFamily="2" charset="0"/>
                <a:ea typeface="Cambria Math" pitchFamily="18" charset="0"/>
                <a:cs typeface="Arial" pitchFamily="34" charset="0"/>
              </a:rPr>
              <a:t>m</a:t>
            </a:r>
            <a:r>
              <a:rPr lang="en-US" altLang="zh-CN" sz="2200" dirty="0" smtClean="0">
                <a:latin typeface="Helvetica" pitchFamily="2" charset="0"/>
                <a:ea typeface="Cambria Math" pitchFamily="18" charset="0"/>
                <a:cs typeface="Arial" pitchFamily="34" charset="0"/>
              </a:rPr>
              <a:t>ake a concession / make concessions</a:t>
            </a:r>
            <a:endParaRPr lang="en-US" altLang="zh-CN" sz="2200" dirty="0">
              <a:latin typeface="Helvetica" pitchFamily="2" charset="0"/>
              <a:ea typeface="Cambria Math" pitchFamily="18" charset="0"/>
              <a:cs typeface="Arial" pitchFamily="34" charset="0"/>
            </a:endParaRPr>
          </a:p>
        </p:txBody>
      </p:sp>
      <p:sp>
        <p:nvSpPr>
          <p:cNvPr id="7" name="TextBox 6"/>
          <p:cNvSpPr txBox="1">
            <a:spLocks noChangeArrowheads="1"/>
          </p:cNvSpPr>
          <p:nvPr/>
        </p:nvSpPr>
        <p:spPr bwMode="auto">
          <a:xfrm>
            <a:off x="3776663" y="1849438"/>
            <a:ext cx="2087562" cy="427037"/>
          </a:xfrm>
          <a:prstGeom prst="rect">
            <a:avLst/>
          </a:prstGeom>
          <a:noFill/>
          <a:ln w="9525">
            <a:noFill/>
            <a:miter lim="800000"/>
            <a:headEnd/>
            <a:tailEnd/>
          </a:ln>
        </p:spPr>
        <p:txBody>
          <a:bodyPr>
            <a:spAutoFit/>
          </a:bodyPr>
          <a:lstStyle/>
          <a:p>
            <a:r>
              <a:rPr lang="en-US" altLang="zh-CN" sz="2200">
                <a:latin typeface="Helvetica" pitchFamily="2" charset="0"/>
                <a:cs typeface="Arial" pitchFamily="34" charset="0"/>
              </a:rPr>
              <a:t>come down to</a:t>
            </a:r>
          </a:p>
        </p:txBody>
      </p:sp>
      <p:sp>
        <p:nvSpPr>
          <p:cNvPr id="8" name="TextBox 7"/>
          <p:cNvSpPr txBox="1">
            <a:spLocks noChangeArrowheads="1"/>
          </p:cNvSpPr>
          <p:nvPr/>
        </p:nvSpPr>
        <p:spPr bwMode="auto">
          <a:xfrm>
            <a:off x="3776663" y="2276475"/>
            <a:ext cx="1584325" cy="427038"/>
          </a:xfrm>
          <a:prstGeom prst="rect">
            <a:avLst/>
          </a:prstGeom>
          <a:noFill/>
          <a:ln w="9525">
            <a:noFill/>
            <a:miter lim="800000"/>
            <a:headEnd/>
            <a:tailEnd/>
          </a:ln>
        </p:spPr>
        <p:txBody>
          <a:bodyPr>
            <a:spAutoFit/>
          </a:bodyPr>
          <a:lstStyle/>
          <a:p>
            <a:r>
              <a:rPr lang="en-US" altLang="zh-CN" sz="2200">
                <a:latin typeface="Helvetica" pitchFamily="2" charset="0"/>
                <a:cs typeface="Arial" pitchFamily="34" charset="0"/>
              </a:rPr>
              <a:t>stem from</a:t>
            </a:r>
          </a:p>
        </p:txBody>
      </p:sp>
      <p:sp>
        <p:nvSpPr>
          <p:cNvPr id="9" name="TextBox 8"/>
          <p:cNvSpPr txBox="1">
            <a:spLocks noChangeArrowheads="1"/>
          </p:cNvSpPr>
          <p:nvPr/>
        </p:nvSpPr>
        <p:spPr bwMode="auto">
          <a:xfrm>
            <a:off x="3683000" y="4730750"/>
            <a:ext cx="4824413" cy="427038"/>
          </a:xfrm>
          <a:prstGeom prst="rect">
            <a:avLst/>
          </a:prstGeom>
          <a:noFill/>
          <a:ln w="9525">
            <a:noFill/>
            <a:miter lim="800000"/>
            <a:headEnd/>
            <a:tailEnd/>
          </a:ln>
        </p:spPr>
        <p:txBody>
          <a:bodyPr>
            <a:spAutoFit/>
          </a:bodyPr>
          <a:lstStyle/>
          <a:p>
            <a:r>
              <a:rPr lang="en-US" altLang="zh-CN" sz="2200">
                <a:latin typeface="Helvetica" pitchFamily="2" charset="0"/>
                <a:cs typeface="Arial" pitchFamily="34" charset="0"/>
              </a:rPr>
              <a:t> encounter gender discrimination</a:t>
            </a:r>
          </a:p>
        </p:txBody>
      </p:sp>
      <p:sp>
        <p:nvSpPr>
          <p:cNvPr id="10" name="TextBox 9"/>
          <p:cNvSpPr txBox="1">
            <a:spLocks noChangeArrowheads="1"/>
          </p:cNvSpPr>
          <p:nvPr/>
        </p:nvSpPr>
        <p:spPr bwMode="auto">
          <a:xfrm>
            <a:off x="3776663" y="2786063"/>
            <a:ext cx="4824412" cy="427037"/>
          </a:xfrm>
          <a:prstGeom prst="rect">
            <a:avLst/>
          </a:prstGeom>
          <a:noFill/>
          <a:ln w="9525">
            <a:noFill/>
            <a:miter lim="800000"/>
            <a:headEnd/>
            <a:tailEnd/>
          </a:ln>
        </p:spPr>
        <p:txBody>
          <a:bodyPr>
            <a:spAutoFit/>
          </a:bodyPr>
          <a:lstStyle/>
          <a:p>
            <a:r>
              <a:rPr lang="en-US" altLang="zh-CN" sz="2200">
                <a:latin typeface="Helvetica" pitchFamily="2" charset="0"/>
                <a:cs typeface="Arial" pitchFamily="34" charset="0"/>
              </a:rPr>
              <a:t>be disposed to do sth.</a:t>
            </a:r>
          </a:p>
        </p:txBody>
      </p:sp>
      <p:sp>
        <p:nvSpPr>
          <p:cNvPr id="11" name="TextBox 10"/>
          <p:cNvSpPr txBox="1">
            <a:spLocks noChangeArrowheads="1"/>
          </p:cNvSpPr>
          <p:nvPr/>
        </p:nvSpPr>
        <p:spPr bwMode="auto">
          <a:xfrm>
            <a:off x="3765550" y="3244850"/>
            <a:ext cx="4824413" cy="427038"/>
          </a:xfrm>
          <a:prstGeom prst="rect">
            <a:avLst/>
          </a:prstGeom>
          <a:noFill/>
          <a:ln w="9525">
            <a:noFill/>
            <a:miter lim="800000"/>
            <a:headEnd/>
            <a:tailEnd/>
          </a:ln>
        </p:spPr>
        <p:txBody>
          <a:bodyPr>
            <a:spAutoFit/>
          </a:bodyPr>
          <a:lstStyle/>
          <a:p>
            <a:r>
              <a:rPr lang="en-US" altLang="zh-CN" sz="2200">
                <a:latin typeface="Helvetica" pitchFamily="2" charset="0"/>
                <a:cs typeface="Arial" pitchFamily="34" charset="0"/>
              </a:rPr>
              <a:t>feel at ease with sb.</a:t>
            </a:r>
          </a:p>
        </p:txBody>
      </p:sp>
      <p:sp>
        <p:nvSpPr>
          <p:cNvPr id="12" name="TextBox 11"/>
          <p:cNvSpPr txBox="1">
            <a:spLocks noChangeArrowheads="1"/>
          </p:cNvSpPr>
          <p:nvPr/>
        </p:nvSpPr>
        <p:spPr bwMode="auto">
          <a:xfrm>
            <a:off x="3749675" y="3722688"/>
            <a:ext cx="2436813" cy="427037"/>
          </a:xfrm>
          <a:prstGeom prst="rect">
            <a:avLst/>
          </a:prstGeom>
          <a:noFill/>
          <a:ln w="9525">
            <a:noFill/>
            <a:miter lim="800000"/>
            <a:headEnd/>
            <a:tailEnd/>
          </a:ln>
        </p:spPr>
        <p:txBody>
          <a:bodyPr>
            <a:spAutoFit/>
          </a:bodyPr>
          <a:lstStyle/>
          <a:p>
            <a:r>
              <a:rPr lang="en-US" altLang="zh-CN" sz="2200">
                <a:latin typeface="Helvetica" pitchFamily="2" charset="0"/>
                <a:cs typeface="Arial" pitchFamily="34" charset="0"/>
              </a:rPr>
              <a:t>on both counts</a:t>
            </a:r>
          </a:p>
        </p:txBody>
      </p:sp>
      <p:sp>
        <p:nvSpPr>
          <p:cNvPr id="13" name="TextBox 12"/>
          <p:cNvSpPr txBox="1">
            <a:spLocks noChangeArrowheads="1"/>
          </p:cNvSpPr>
          <p:nvPr/>
        </p:nvSpPr>
        <p:spPr bwMode="auto">
          <a:xfrm>
            <a:off x="3536950" y="4303713"/>
            <a:ext cx="4105275" cy="293687"/>
          </a:xfrm>
          <a:prstGeom prst="rect">
            <a:avLst/>
          </a:prstGeom>
          <a:noFill/>
          <a:ln w="9525">
            <a:noFill/>
            <a:miter lim="800000"/>
            <a:headEnd/>
            <a:tailEnd/>
          </a:ln>
        </p:spPr>
        <p:txBody>
          <a:bodyPr>
            <a:spAutoFit/>
          </a:bodyPr>
          <a:lstStyle/>
          <a:p>
            <a:pPr indent="-185738">
              <a:lnSpc>
                <a:spcPct val="60000"/>
              </a:lnSpc>
              <a:spcBef>
                <a:spcPct val="50000"/>
              </a:spcBef>
            </a:pPr>
            <a:r>
              <a:rPr lang="en-US" altLang="zh-CN" sz="2200">
                <a:latin typeface="Helvetica" pitchFamily="2" charset="0"/>
                <a:cs typeface="Arial" pitchFamily="34" charset="0"/>
              </a:rPr>
              <a:t>   take exception to sth. </a:t>
            </a:r>
          </a:p>
        </p:txBody>
      </p:sp>
      <p:sp>
        <p:nvSpPr>
          <p:cNvPr id="14" name="TextBox 13"/>
          <p:cNvSpPr txBox="1">
            <a:spLocks noChangeArrowheads="1"/>
          </p:cNvSpPr>
          <p:nvPr/>
        </p:nvSpPr>
        <p:spPr bwMode="auto">
          <a:xfrm>
            <a:off x="3706813" y="5343525"/>
            <a:ext cx="3157537" cy="293688"/>
          </a:xfrm>
          <a:prstGeom prst="rect">
            <a:avLst/>
          </a:prstGeom>
          <a:noFill/>
          <a:ln w="9525">
            <a:noFill/>
            <a:miter lim="800000"/>
            <a:headEnd/>
            <a:tailEnd/>
          </a:ln>
        </p:spPr>
        <p:txBody>
          <a:bodyPr>
            <a:spAutoFit/>
          </a:bodyPr>
          <a:lstStyle/>
          <a:p>
            <a:pPr indent="-185738">
              <a:lnSpc>
                <a:spcPct val="60000"/>
              </a:lnSpc>
              <a:spcBef>
                <a:spcPct val="50000"/>
              </a:spcBef>
            </a:pPr>
            <a:r>
              <a:rPr lang="en-US" altLang="zh-CN" sz="2200">
                <a:latin typeface="Helvetica" pitchFamily="2" charset="0"/>
                <a:cs typeface="Arial" pitchFamily="34" charset="0"/>
              </a:rPr>
              <a:t> have a strong urge to</a:t>
            </a:r>
          </a:p>
        </p:txBody>
      </p:sp>
      <p:sp>
        <p:nvSpPr>
          <p:cNvPr id="15" name="TextBox 14"/>
          <p:cNvSpPr txBox="1">
            <a:spLocks noChangeArrowheads="1"/>
          </p:cNvSpPr>
          <p:nvPr/>
        </p:nvSpPr>
        <p:spPr bwMode="auto">
          <a:xfrm>
            <a:off x="3719513" y="5834063"/>
            <a:ext cx="2879725" cy="293687"/>
          </a:xfrm>
          <a:prstGeom prst="rect">
            <a:avLst/>
          </a:prstGeom>
          <a:noFill/>
          <a:ln w="9525">
            <a:noFill/>
            <a:miter lim="800000"/>
            <a:headEnd/>
            <a:tailEnd/>
          </a:ln>
        </p:spPr>
        <p:txBody>
          <a:bodyPr>
            <a:spAutoFit/>
          </a:bodyPr>
          <a:lstStyle/>
          <a:p>
            <a:pPr indent="-185738">
              <a:lnSpc>
                <a:spcPct val="60000"/>
              </a:lnSpc>
              <a:spcBef>
                <a:spcPct val="50000"/>
              </a:spcBef>
            </a:pPr>
            <a:r>
              <a:rPr lang="en-US" altLang="zh-CN" sz="2200">
                <a:latin typeface="Helvetica" pitchFamily="2" charset="0"/>
                <a:cs typeface="Arial" pitchFamily="34" charset="0"/>
              </a:rPr>
              <a:t> t</a:t>
            </a:r>
            <a:r>
              <a:rPr lang="en-US" altLang="zh-CN" sz="2200">
                <a:latin typeface="Helvetica" pitchFamily="2" charset="0"/>
                <a:ea typeface="Cambria Math" pitchFamily="18" charset="0"/>
                <a:cs typeface="Arial" pitchFamily="34" charset="0"/>
              </a:rPr>
              <a:t>ake liberties with sb. </a:t>
            </a:r>
          </a:p>
        </p:txBody>
      </p:sp>
      <p:pic>
        <p:nvPicPr>
          <p:cNvPr id="128047" name="Picture 4">
            <a:hlinkClick r:id="rId2" action="ppaction://hlinksldjump"/>
          </p:cNvPr>
          <p:cNvPicPr>
            <a:picLocks noChangeAspect="1" noChangeArrowheads="1"/>
          </p:cNvPicPr>
          <p:nvPr/>
        </p:nvPicPr>
        <p:blipFill>
          <a:blip r:embed="rId3">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28048" name="Picture 2" descr="H:\2015年修改\图片22.jpg"/>
          <p:cNvPicPr>
            <a:picLocks noChangeAspect="1" noChangeArrowheads="1"/>
          </p:cNvPicPr>
          <p:nvPr/>
        </p:nvPicPr>
        <p:blipFill>
          <a:blip r:embed="rId4">
            <a:clrChange>
              <a:clrFrom>
                <a:srgbClr val="FBFBFB"/>
              </a:clrFrom>
              <a:clrTo>
                <a:srgbClr val="FBFBFB">
                  <a:alpha val="0"/>
                </a:srgbClr>
              </a:clrTo>
            </a:clrChange>
          </a:blip>
          <a:srcRect r="5202"/>
          <a:stretch>
            <a:fillRect/>
          </a:stretch>
        </p:blipFill>
        <p:spPr bwMode="auto">
          <a:xfrm>
            <a:off x="0" y="0"/>
            <a:ext cx="9144000" cy="1279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8389" name="Group 37"/>
          <p:cNvGraphicFramePr>
            <a:graphicFrameLocks noGrp="1"/>
          </p:cNvGraphicFramePr>
          <p:nvPr/>
        </p:nvGraphicFramePr>
        <p:xfrm>
          <a:off x="322263" y="1279525"/>
          <a:ext cx="8512175" cy="5212348"/>
        </p:xfrm>
        <a:graphic>
          <a:graphicData uri="http://schemas.openxmlformats.org/drawingml/2006/table">
            <a:tbl>
              <a:tblPr/>
              <a:tblGrid>
                <a:gridCol w="4177727"/>
                <a:gridCol w="4334448"/>
              </a:tblGrid>
              <a:tr h="45722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FFFFFF"/>
                          </a:solidFill>
                          <a:effectLst>
                            <a:outerShdw blurRad="38100" dist="38100" dir="2700000" algn="tl">
                              <a:srgbClr val="000000"/>
                            </a:outerShdw>
                          </a:effectLst>
                          <a:latin typeface="Calibri" pitchFamily="34" charset="0"/>
                          <a:ea typeface="宋体" pitchFamily="2" charset="-122"/>
                        </a:rPr>
                        <a:t>        Functions &amp; Usages</a:t>
                      </a:r>
                      <a:endParaRPr kumimoji="0" lang="zh-CN" altLang="en-US" sz="2400" b="1" i="0" u="none" strike="noStrike" cap="none" normalizeH="0" baseline="0" dirty="0" smtClean="0">
                        <a:ln>
                          <a:noFill/>
                        </a:ln>
                        <a:solidFill>
                          <a:srgbClr val="FFFF00"/>
                        </a:solidFill>
                        <a:effectLst>
                          <a:outerShdw blurRad="38100" dist="38100" dir="2700000" algn="tl">
                            <a:srgbClr val="000000"/>
                          </a:outerShdw>
                        </a:effectLst>
                        <a:latin typeface="Calibri" pitchFamily="34" charset="0"/>
                        <a:ea typeface="宋体"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FFFFFF"/>
                          </a:solidFill>
                          <a:effectLst>
                            <a:outerShdw blurRad="38100" dist="38100" dir="2700000" algn="tl">
                              <a:srgbClr val="000000"/>
                            </a:outerShdw>
                          </a:effectLst>
                          <a:latin typeface="Calibri" pitchFamily="34" charset="0"/>
                          <a:ea typeface="宋体" pitchFamily="2" charset="-122"/>
                        </a:rPr>
                        <a:t>            Sentence Patterns</a:t>
                      </a:r>
                      <a:endParaRPr kumimoji="0" lang="zh-CN" altLang="en-US" sz="2400" b="1" i="0" u="none" strike="noStrike" cap="none" normalizeH="0" baseline="0" smtClean="0">
                        <a:ln>
                          <a:noFill/>
                        </a:ln>
                        <a:solidFill>
                          <a:srgbClr val="FFFF00"/>
                        </a:solidFill>
                        <a:effectLst>
                          <a:outerShdw blurRad="38100" dist="38100" dir="2700000" algn="tl">
                            <a:srgbClr val="000000"/>
                          </a:outerShdw>
                        </a:effectLst>
                        <a:latin typeface="Calibri" pitchFamily="34" charset="0"/>
                        <a:ea typeface="宋体"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88791">
                <a:tc>
                  <a:txBody>
                    <a:bodyPr/>
                    <a:lstStyle/>
                    <a:p>
                      <a:pPr marL="457200" marR="0" lvl="0" indent="-457200" algn="l" defTabSz="914400" rtl="0" eaLnBrk="1" fontAlgn="base" latinLnBrk="0" hangingPunct="1">
                        <a:lnSpc>
                          <a:spcPct val="100000"/>
                        </a:lnSpc>
                        <a:spcBef>
                          <a:spcPct val="50000"/>
                        </a:spcBef>
                        <a:spcAft>
                          <a:spcPct val="0"/>
                        </a:spcAft>
                        <a:buClrTx/>
                        <a:buSzTx/>
                        <a:buFont typeface="+mj-lt"/>
                        <a:buAutoNum type="arabicPeriod"/>
                        <a:tabLst/>
                      </a:pPr>
                      <a:r>
                        <a:rPr kumimoji="1" lang="zh-CN" altLang="zh-CN" sz="2400" b="1" i="0" u="none" strike="noStrike" cap="none" normalizeH="0" baseline="0" dirty="0" smtClean="0">
                          <a:ln>
                            <a:noFill/>
                          </a:ln>
                          <a:solidFill>
                            <a:srgbClr val="000000"/>
                          </a:solidFill>
                          <a:effectLst/>
                          <a:latin typeface="华文楷体" pitchFamily="2" charset="-122"/>
                          <a:ea typeface="华文楷体" pitchFamily="2" charset="-122"/>
                        </a:rPr>
                        <a:t>“表示优先选择的一种方式”，表示宁愿</a:t>
                      </a:r>
                      <a:r>
                        <a:rPr kumimoji="1" lang="zh-CN" altLang="en-US" sz="2400" b="1" i="0" u="none" strike="noStrike" cap="none" normalizeH="0" baseline="0" dirty="0" smtClean="0">
                          <a:ln>
                            <a:noFill/>
                          </a:ln>
                          <a:solidFill>
                            <a:srgbClr val="000000"/>
                          </a:solidFill>
                          <a:effectLst/>
                          <a:latin typeface="华文楷体" pitchFamily="2" charset="-122"/>
                          <a:ea typeface="华文楷体" pitchFamily="2" charset="-122"/>
                        </a:rPr>
                        <a:t>,</a:t>
                      </a:r>
                      <a:r>
                        <a:rPr kumimoji="1" lang="zh-CN" altLang="zh-CN" sz="2400" b="1" i="0" u="none" strike="noStrike" cap="none" normalizeH="0" baseline="0" dirty="0" smtClean="0">
                          <a:ln>
                            <a:noFill/>
                          </a:ln>
                          <a:solidFill>
                            <a:srgbClr val="000000"/>
                          </a:solidFill>
                          <a:effectLst/>
                          <a:latin typeface="华文楷体" pitchFamily="2" charset="-122"/>
                          <a:ea typeface="华文楷体" pitchFamily="2" charset="-122"/>
                        </a:rPr>
                        <a:t>还是…为好</a:t>
                      </a:r>
                      <a:endParaRPr kumimoji="1" lang="en-US" altLang="zh-CN" sz="2400" b="1" i="0" u="none" strike="noStrike" cap="none" normalizeH="0" baseline="0" dirty="0" smtClean="0">
                        <a:ln>
                          <a:noFill/>
                        </a:ln>
                        <a:solidFill>
                          <a:srgbClr val="000000"/>
                        </a:solidFill>
                        <a:effectLst/>
                        <a:latin typeface="华文楷体" pitchFamily="2" charset="-122"/>
                        <a:ea typeface="华文楷体"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1" lang="en-US" altLang="zh-CN" sz="2400" b="1" i="0" u="none" strike="noStrike" cap="none" normalizeH="0" baseline="0" dirty="0" smtClean="0">
                        <a:ln>
                          <a:noFill/>
                        </a:ln>
                        <a:solidFill>
                          <a:srgbClr val="000000"/>
                        </a:solidFill>
                        <a:effectLst/>
                        <a:latin typeface="华文楷体" pitchFamily="2" charset="-122"/>
                        <a:ea typeface="华文楷体"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188791">
                <a:tc>
                  <a:txBody>
                    <a:bodyPr/>
                    <a:lstStyle/>
                    <a:p>
                      <a:pPr marL="457200" marR="0" lvl="0" indent="-457200" algn="l" defTabSz="914400" rtl="0" eaLnBrk="1" fontAlgn="base" latinLnBrk="0" hangingPunct="1">
                        <a:lnSpc>
                          <a:spcPct val="100000"/>
                        </a:lnSpc>
                        <a:spcBef>
                          <a:spcPct val="50000"/>
                        </a:spcBef>
                        <a:spcAft>
                          <a:spcPct val="0"/>
                        </a:spcAft>
                        <a:buClrTx/>
                        <a:buSzTx/>
                        <a:buFont typeface="+mj-lt"/>
                        <a:buAutoNum type="arabicPeriod" startAt="2"/>
                        <a:tabLst/>
                      </a:pPr>
                      <a:r>
                        <a:rPr kumimoji="1" lang="zh-CN" altLang="en-US" sz="2400" b="1" i="0" u="none" strike="noStrike" kern="1200" cap="none" normalizeH="0" baseline="0" dirty="0" smtClean="0">
                          <a:ln>
                            <a:noFill/>
                          </a:ln>
                          <a:solidFill>
                            <a:srgbClr val="000000"/>
                          </a:solidFill>
                          <a:effectLst/>
                          <a:latin typeface="华文楷体" pitchFamily="2" charset="-122"/>
                          <a:ea typeface="华文楷体" pitchFamily="2" charset="-122"/>
                          <a:cs typeface="+mn-cs"/>
                        </a:rPr>
                        <a:t>“表示与</a:t>
                      </a:r>
                      <a:r>
                        <a:rPr kumimoji="1" lang="en-US" altLang="zh-CN" sz="2400" b="1" i="0" u="none" strike="noStrike" kern="1200" cap="none" normalizeH="0" baseline="0" dirty="0" smtClean="0">
                          <a:ln>
                            <a:noFill/>
                          </a:ln>
                          <a:solidFill>
                            <a:srgbClr val="000000"/>
                          </a:solidFill>
                          <a:effectLst/>
                          <a:latin typeface="华文楷体" pitchFamily="2" charset="-122"/>
                          <a:ea typeface="华文楷体" pitchFamily="2" charset="-122"/>
                          <a:cs typeface="+mn-cs"/>
                        </a:rPr>
                        <a:t>…</a:t>
                      </a:r>
                      <a:r>
                        <a:rPr kumimoji="1" lang="zh-CN" altLang="en-US" sz="2400" b="1" i="0" u="none" strike="noStrike" kern="1200" cap="none" normalizeH="0" baseline="0" dirty="0" smtClean="0">
                          <a:ln>
                            <a:noFill/>
                          </a:ln>
                          <a:solidFill>
                            <a:srgbClr val="000000"/>
                          </a:solidFill>
                          <a:effectLst/>
                          <a:latin typeface="华文楷体" pitchFamily="2" charset="-122"/>
                          <a:ea typeface="华文楷体" pitchFamily="2" charset="-122"/>
                          <a:cs typeface="+mn-cs"/>
                        </a:rPr>
                        <a:t>相比之下” ，用于对比，以显示出两人或事物的差异</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Calibri" pitchFamily="34" charset="0"/>
                        <a:ea typeface="宋体"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554573">
                <a:tc>
                  <a:txBody>
                    <a:bodyPr/>
                    <a:lstStyle/>
                    <a:p>
                      <a:pPr marL="457200" marR="0" lvl="0" indent="-457200" algn="l" defTabSz="914400" rtl="0" eaLnBrk="1" fontAlgn="base" latinLnBrk="0" hangingPunct="1">
                        <a:lnSpc>
                          <a:spcPct val="100000"/>
                        </a:lnSpc>
                        <a:spcBef>
                          <a:spcPct val="50000"/>
                        </a:spcBef>
                        <a:spcAft>
                          <a:spcPct val="0"/>
                        </a:spcAft>
                        <a:buClrTx/>
                        <a:buSzTx/>
                        <a:buFont typeface="+mj-lt"/>
                        <a:buAutoNum type="arabicPeriod" startAt="3"/>
                        <a:tabLst/>
                      </a:pPr>
                      <a:r>
                        <a:rPr kumimoji="1" lang="zh-CN" altLang="en-US" sz="2400" b="1" i="0" u="none" strike="noStrike" kern="1200" cap="none" normalizeH="0" baseline="0" dirty="0" smtClean="0">
                          <a:ln>
                            <a:noFill/>
                          </a:ln>
                          <a:solidFill>
                            <a:srgbClr val="000000"/>
                          </a:solidFill>
                          <a:effectLst/>
                          <a:latin typeface="华文楷体" pitchFamily="2" charset="-122"/>
                          <a:ea typeface="华文楷体" pitchFamily="2" charset="-122"/>
                          <a:cs typeface="+mn-cs"/>
                        </a:rPr>
                        <a:t>“表示某人宣称</a:t>
                      </a:r>
                      <a:r>
                        <a:rPr kumimoji="1" lang="en-US" altLang="zh-CN" sz="2400" b="1" i="0" u="none" strike="noStrike" kern="1200" cap="none" normalizeH="0" baseline="0" dirty="0" smtClean="0">
                          <a:ln>
                            <a:noFill/>
                          </a:ln>
                          <a:solidFill>
                            <a:srgbClr val="000000"/>
                          </a:solidFill>
                          <a:effectLst/>
                          <a:latin typeface="华文楷体" pitchFamily="2" charset="-122"/>
                          <a:ea typeface="华文楷体" pitchFamily="2" charset="-122"/>
                          <a:cs typeface="+mn-cs"/>
                        </a:rPr>
                        <a:t>…(</a:t>
                      </a:r>
                      <a:r>
                        <a:rPr kumimoji="1" lang="zh-CN" altLang="en-US" sz="2400" b="1" i="0" u="none" strike="noStrike" kern="1200" cap="none" normalizeH="0" baseline="0" dirty="0" smtClean="0">
                          <a:ln>
                            <a:noFill/>
                          </a:ln>
                          <a:solidFill>
                            <a:srgbClr val="000000"/>
                          </a:solidFill>
                          <a:effectLst/>
                          <a:latin typeface="华文楷体" pitchFamily="2" charset="-122"/>
                          <a:ea typeface="华文楷体" pitchFamily="2" charset="-122"/>
                          <a:cs typeface="+mn-cs"/>
                        </a:rPr>
                        <a:t>持有</a:t>
                      </a:r>
                      <a:r>
                        <a:rPr kumimoji="1" lang="en-US" altLang="zh-CN" sz="2400" b="1" i="0" u="none" strike="noStrike" kern="1200" cap="none" normalizeH="0" baseline="0" dirty="0" smtClean="0">
                          <a:ln>
                            <a:noFill/>
                          </a:ln>
                          <a:solidFill>
                            <a:srgbClr val="000000"/>
                          </a:solidFill>
                          <a:effectLst/>
                          <a:latin typeface="华文楷体" pitchFamily="2" charset="-122"/>
                          <a:ea typeface="华文楷体" pitchFamily="2" charset="-122"/>
                          <a:cs typeface="+mn-cs"/>
                        </a:rPr>
                        <a:t>…</a:t>
                      </a:r>
                      <a:r>
                        <a:rPr kumimoji="1" lang="zh-CN" altLang="en-US" sz="2400" b="1" i="0" u="none" strike="noStrike" kern="1200" cap="none" normalizeH="0" baseline="0" dirty="0" smtClean="0">
                          <a:ln>
                            <a:noFill/>
                          </a:ln>
                          <a:solidFill>
                            <a:srgbClr val="000000"/>
                          </a:solidFill>
                          <a:effectLst/>
                          <a:latin typeface="华文楷体" pitchFamily="2" charset="-122"/>
                          <a:ea typeface="华文楷体" pitchFamily="2" charset="-122"/>
                          <a:cs typeface="+mn-cs"/>
                        </a:rPr>
                        <a:t>样的观点</a:t>
                      </a:r>
                      <a:r>
                        <a:rPr kumimoji="1" lang="en-US" altLang="zh-CN" sz="2400" b="1" i="0" u="none" strike="noStrike" kern="1200" cap="none" normalizeH="0" baseline="0" dirty="0" smtClean="0">
                          <a:ln>
                            <a:noFill/>
                          </a:ln>
                          <a:solidFill>
                            <a:srgbClr val="000000"/>
                          </a:solidFill>
                          <a:effectLst/>
                          <a:latin typeface="华文楷体" pitchFamily="2" charset="-122"/>
                          <a:ea typeface="华文楷体" pitchFamily="2" charset="-122"/>
                          <a:cs typeface="+mn-cs"/>
                        </a:rPr>
                        <a:t>)”</a:t>
                      </a:r>
                      <a:r>
                        <a:rPr kumimoji="1" lang="zh-CN" altLang="en-US" sz="2400" b="1" i="0" u="none" strike="noStrike" kern="1200" cap="none" normalizeH="0" baseline="0" dirty="0" smtClean="0">
                          <a:ln>
                            <a:noFill/>
                          </a:ln>
                          <a:solidFill>
                            <a:srgbClr val="000000"/>
                          </a:solidFill>
                          <a:effectLst/>
                          <a:latin typeface="华文楷体" pitchFamily="2" charset="-122"/>
                          <a:ea typeface="华文楷体" pitchFamily="2" charset="-122"/>
                          <a:cs typeface="+mn-cs"/>
                        </a:rPr>
                        <a:t>，用来提出某人的立场、观点、想法等</a:t>
                      </a:r>
                      <a:endParaRPr kumimoji="1" lang="en-US" altLang="zh-CN" sz="2400" b="1" i="0" u="none" strike="noStrike" kern="1200" cap="none" normalizeH="0" baseline="0" dirty="0" smtClean="0">
                        <a:ln>
                          <a:noFill/>
                        </a:ln>
                        <a:solidFill>
                          <a:srgbClr val="000000"/>
                        </a:solidFill>
                        <a:effectLst/>
                        <a:latin typeface="华文楷体" pitchFamily="2" charset="-122"/>
                        <a:ea typeface="华文楷体" pitchFamily="2" charset="-122"/>
                        <a:cs typeface="+mn-cs"/>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Calibri" pitchFamily="34" charset="0"/>
                        <a:ea typeface="宋体"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68483">
                <a:tc>
                  <a:txBody>
                    <a:bodyPr/>
                    <a:lstStyle/>
                    <a:p>
                      <a:pPr marL="457200" marR="0" lvl="0" indent="-457200" algn="l" defTabSz="914400" rtl="0" eaLnBrk="1" fontAlgn="base" latinLnBrk="0" hangingPunct="1">
                        <a:lnSpc>
                          <a:spcPct val="100000"/>
                        </a:lnSpc>
                        <a:spcBef>
                          <a:spcPct val="50000"/>
                        </a:spcBef>
                        <a:spcAft>
                          <a:spcPct val="0"/>
                        </a:spcAft>
                        <a:buClrTx/>
                        <a:buSzTx/>
                        <a:buFont typeface="+mj-lt"/>
                        <a:buAutoNum type="arabicPeriod" startAt="4"/>
                        <a:tabLst/>
                      </a:pPr>
                      <a:r>
                        <a:rPr kumimoji="1" lang="zh-CN" altLang="en-US" sz="2400" b="1" i="0" u="none" strike="noStrike" kern="1200" cap="none" normalizeH="0" baseline="0" dirty="0" smtClean="0">
                          <a:ln>
                            <a:noFill/>
                          </a:ln>
                          <a:solidFill>
                            <a:srgbClr val="000000"/>
                          </a:solidFill>
                          <a:effectLst/>
                          <a:latin typeface="华文楷体" pitchFamily="2" charset="-122"/>
                          <a:ea typeface="华文楷体" pitchFamily="2" charset="-122"/>
                          <a:cs typeface="+mn-cs"/>
                        </a:rPr>
                        <a:t>“用来表示对某事没有争议” </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rgbClr val="254061"/>
                        </a:solidFill>
                        <a:effectLst/>
                        <a:latin typeface="Helvetica" pitchFamily="34" charset="0"/>
                        <a:ea typeface="宋体"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3" name="矩形 12"/>
          <p:cNvSpPr>
            <a:spLocks noChangeArrowheads="1"/>
          </p:cNvSpPr>
          <p:nvPr/>
        </p:nvSpPr>
        <p:spPr bwMode="auto">
          <a:xfrm>
            <a:off x="4537075" y="2143125"/>
            <a:ext cx="4643438" cy="461963"/>
          </a:xfrm>
          <a:prstGeom prst="rect">
            <a:avLst/>
          </a:prstGeom>
          <a:noFill/>
          <a:ln w="9525">
            <a:noFill/>
            <a:miter lim="800000"/>
            <a:headEnd/>
            <a:tailEnd/>
          </a:ln>
        </p:spPr>
        <p:txBody>
          <a:bodyPr>
            <a:spAutoFit/>
          </a:bodyPr>
          <a:lstStyle/>
          <a:p>
            <a:pPr marL="457200" indent="-457200"/>
            <a:r>
              <a:rPr kumimoji="1" lang="en-US" altLang="zh-CN" sz="2400" b="1">
                <a:solidFill>
                  <a:srgbClr val="254061"/>
                </a:solidFill>
                <a:latin typeface="Helvetica" pitchFamily="2" charset="0"/>
              </a:rPr>
              <a:t>sb. would rather do sth.</a:t>
            </a:r>
            <a:endParaRPr kumimoji="1" lang="en-US" altLang="zh-CN" sz="2400" b="1">
              <a:solidFill>
                <a:srgbClr val="254061"/>
              </a:solidFill>
              <a:latin typeface="Helvetica" pitchFamily="2" charset="0"/>
              <a:ea typeface="华文楷体" pitchFamily="2" charset="-122"/>
            </a:endParaRPr>
          </a:p>
        </p:txBody>
      </p:sp>
      <p:sp>
        <p:nvSpPr>
          <p:cNvPr id="14" name="矩形 13"/>
          <p:cNvSpPr>
            <a:spLocks noChangeArrowheads="1"/>
          </p:cNvSpPr>
          <p:nvPr/>
        </p:nvSpPr>
        <p:spPr bwMode="auto">
          <a:xfrm>
            <a:off x="4608513" y="3184525"/>
            <a:ext cx="4643437" cy="830263"/>
          </a:xfrm>
          <a:prstGeom prst="rect">
            <a:avLst/>
          </a:prstGeom>
          <a:noFill/>
          <a:ln w="9525">
            <a:noFill/>
            <a:miter lim="800000"/>
            <a:headEnd/>
            <a:tailEnd/>
          </a:ln>
        </p:spPr>
        <p:txBody>
          <a:bodyPr>
            <a:spAutoFit/>
          </a:bodyPr>
          <a:lstStyle/>
          <a:p>
            <a:r>
              <a:rPr kumimoji="1" lang="en-US" altLang="zh-CN" sz="2400" b="1">
                <a:solidFill>
                  <a:srgbClr val="254061"/>
                </a:solidFill>
                <a:latin typeface="Helvetica" pitchFamily="2" charset="0"/>
              </a:rPr>
              <a:t>sb. do sth., by contrast, sb. </a:t>
            </a:r>
          </a:p>
          <a:p>
            <a:r>
              <a:rPr kumimoji="1" lang="en-US" altLang="zh-CN" sz="2400" b="1">
                <a:solidFill>
                  <a:srgbClr val="254061"/>
                </a:solidFill>
                <a:latin typeface="Helvetica" pitchFamily="2" charset="0"/>
              </a:rPr>
              <a:t>else do sth. else.</a:t>
            </a:r>
            <a:endParaRPr kumimoji="1" lang="zh-CN" altLang="en-US" sz="2400" b="1">
              <a:solidFill>
                <a:srgbClr val="254061"/>
              </a:solidFill>
              <a:latin typeface="Helvetica" pitchFamily="2" charset="0"/>
            </a:endParaRPr>
          </a:p>
        </p:txBody>
      </p:sp>
      <p:sp>
        <p:nvSpPr>
          <p:cNvPr id="15" name="矩形 14"/>
          <p:cNvSpPr>
            <a:spLocks noChangeArrowheads="1"/>
          </p:cNvSpPr>
          <p:nvPr/>
        </p:nvSpPr>
        <p:spPr bwMode="auto">
          <a:xfrm>
            <a:off x="4608513" y="4106863"/>
            <a:ext cx="4643437" cy="1200329"/>
          </a:xfrm>
          <a:prstGeom prst="rect">
            <a:avLst/>
          </a:prstGeom>
          <a:noFill/>
          <a:ln w="9525">
            <a:noFill/>
            <a:miter lim="800000"/>
            <a:headEnd/>
            <a:tailEnd/>
          </a:ln>
        </p:spPr>
        <p:txBody>
          <a:bodyPr>
            <a:spAutoFit/>
          </a:bodyPr>
          <a:lstStyle/>
          <a:p>
            <a:r>
              <a:rPr kumimoji="1" lang="en-US" altLang="zh-CN" sz="2400" b="1" dirty="0">
                <a:solidFill>
                  <a:srgbClr val="254061"/>
                </a:solidFill>
                <a:latin typeface="Helvetica" pitchFamily="2" charset="0"/>
              </a:rPr>
              <a:t>Some </a:t>
            </a:r>
            <a:r>
              <a:rPr kumimoji="1" lang="en-US" altLang="zh-CN" sz="2400" b="1" dirty="0" smtClean="0">
                <a:solidFill>
                  <a:srgbClr val="254061"/>
                </a:solidFill>
                <a:latin typeface="Helvetica" pitchFamily="2" charset="0"/>
              </a:rPr>
              <a:t>proclaim / </a:t>
            </a:r>
            <a:r>
              <a:rPr kumimoji="1" lang="en-US" altLang="zh-CN" sz="2400" b="1" dirty="0">
                <a:solidFill>
                  <a:srgbClr val="254061"/>
                </a:solidFill>
                <a:latin typeface="Helvetica" pitchFamily="2" charset="0"/>
              </a:rPr>
              <a:t>announce </a:t>
            </a:r>
            <a:r>
              <a:rPr kumimoji="1" lang="en-US" altLang="zh-CN" sz="2400" b="1" dirty="0" smtClean="0">
                <a:solidFill>
                  <a:srgbClr val="254061"/>
                </a:solidFill>
                <a:latin typeface="Helvetica" pitchFamily="2" charset="0"/>
              </a:rPr>
              <a:t>/ reveal / state / propose / indicate / </a:t>
            </a:r>
            <a:r>
              <a:rPr kumimoji="1" lang="en-US" altLang="zh-CN" sz="2400" b="1" dirty="0">
                <a:solidFill>
                  <a:srgbClr val="254061"/>
                </a:solidFill>
                <a:latin typeface="Helvetica" pitchFamily="2" charset="0"/>
              </a:rPr>
              <a:t>post </a:t>
            </a:r>
            <a:r>
              <a:rPr kumimoji="1" lang="en-US" altLang="zh-CN" sz="2400" b="1" dirty="0" smtClean="0">
                <a:solidFill>
                  <a:srgbClr val="254061"/>
                </a:solidFill>
                <a:latin typeface="Helvetica" pitchFamily="2" charset="0"/>
              </a:rPr>
              <a:t>/ declare</a:t>
            </a:r>
            <a:r>
              <a:rPr kumimoji="1" lang="en-US" altLang="zh-CN" sz="2400" b="1" dirty="0">
                <a:solidFill>
                  <a:srgbClr val="254061"/>
                </a:solidFill>
                <a:latin typeface="Helvetica" pitchFamily="2" charset="0"/>
              </a:rPr>
              <a:t>…</a:t>
            </a:r>
          </a:p>
        </p:txBody>
      </p:sp>
      <p:sp>
        <p:nvSpPr>
          <p:cNvPr id="11" name="矩形 10"/>
          <p:cNvSpPr>
            <a:spLocks noChangeArrowheads="1"/>
          </p:cNvSpPr>
          <p:nvPr/>
        </p:nvSpPr>
        <p:spPr bwMode="auto">
          <a:xfrm>
            <a:off x="4678363" y="5724525"/>
            <a:ext cx="4357687" cy="457200"/>
          </a:xfrm>
          <a:prstGeom prst="rect">
            <a:avLst/>
          </a:prstGeom>
          <a:noFill/>
          <a:ln w="9525">
            <a:noFill/>
            <a:miter lim="800000"/>
            <a:headEnd/>
            <a:tailEnd/>
          </a:ln>
        </p:spPr>
        <p:txBody>
          <a:bodyPr>
            <a:spAutoFit/>
          </a:bodyPr>
          <a:lstStyle/>
          <a:p>
            <a:r>
              <a:rPr kumimoji="1" lang="en-US" altLang="zh-CN" sz="2400" b="1">
                <a:solidFill>
                  <a:srgbClr val="254061"/>
                </a:solidFill>
                <a:latin typeface="Helvetica" pitchFamily="2" charset="0"/>
              </a:rPr>
              <a:t>There is no dispute that…</a:t>
            </a:r>
          </a:p>
        </p:txBody>
      </p:sp>
      <p:pic>
        <p:nvPicPr>
          <p:cNvPr id="129050"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9" name="组合 8"/>
          <p:cNvGrpSpPr/>
          <p:nvPr/>
        </p:nvGrpSpPr>
        <p:grpSpPr>
          <a:xfrm>
            <a:off x="1710" y="0"/>
            <a:ext cx="4355976" cy="1268760"/>
            <a:chOff x="0" y="0"/>
            <a:chExt cx="4355976" cy="1268760"/>
          </a:xfrm>
        </p:grpSpPr>
        <p:pic>
          <p:nvPicPr>
            <p:cNvPr id="1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0" y="0"/>
              <a:ext cx="4355976"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48673" y="285728"/>
              <a:ext cx="2880319" cy="584775"/>
            </a:xfrm>
            <a:prstGeom prst="rect">
              <a:avLst/>
            </a:prstGeom>
            <a:noFill/>
          </p:spPr>
          <p:txBody>
            <a:bodyPr wrap="square" rtlCol="0">
              <a:spAutoFit/>
            </a:bodyPr>
            <a:lstStyle/>
            <a:p>
              <a:pPr algn="ctr"/>
              <a:r>
                <a:rPr lang="en-US" altLang="zh-CN" sz="1600" b="1" dirty="0">
                  <a:solidFill>
                    <a:schemeClr val="bg1"/>
                  </a:solidFill>
                  <a:effectLst>
                    <a:outerShdw blurRad="38100" dist="38100" dir="2700000" algn="tl">
                      <a:srgbClr val="000000">
                        <a:alpha val="43137"/>
                      </a:srgbClr>
                    </a:outerShdw>
                  </a:effectLst>
                  <a:latin typeface="Comic Sans MS" pitchFamily="66" charset="0"/>
                </a:rPr>
                <a:t>Revision of </a:t>
              </a:r>
              <a:endParaRPr lang="en-US" altLang="zh-CN" sz="1600" b="1" dirty="0" smtClean="0">
                <a:solidFill>
                  <a:schemeClr val="bg1"/>
                </a:solidFill>
                <a:effectLst>
                  <a:outerShdw blurRad="38100" dist="38100" dir="2700000" algn="tl">
                    <a:srgbClr val="000000">
                      <a:alpha val="43137"/>
                    </a:srgbClr>
                  </a:outerShdw>
                </a:effectLst>
                <a:latin typeface="Comic Sans MS" pitchFamily="66" charset="0"/>
              </a:endParaRPr>
            </a:p>
            <a:p>
              <a:pPr algn="ctr"/>
              <a:r>
                <a:rPr lang="en-US" altLang="zh-CN" sz="1600" b="1" dirty="0" smtClean="0">
                  <a:solidFill>
                    <a:schemeClr val="bg1"/>
                  </a:solidFill>
                  <a:effectLst>
                    <a:outerShdw blurRad="38100" dist="38100" dir="2700000" algn="tl">
                      <a:srgbClr val="000000">
                        <a:alpha val="43137"/>
                      </a:srgbClr>
                    </a:outerShdw>
                  </a:effectLst>
                  <a:latin typeface="Comic Sans MS" pitchFamily="66" charset="0"/>
                </a:rPr>
                <a:t>the functional patterns</a:t>
              </a:r>
              <a:endParaRPr lang="en-US" altLang="zh-CN" sz="1600" b="1" dirty="0">
                <a:solidFill>
                  <a:schemeClr val="bg1"/>
                </a:solidFill>
                <a:effectLst>
                  <a:outerShdw blurRad="38100" dist="38100" dir="2700000" algn="tl">
                    <a:srgbClr val="000000">
                      <a:alpha val="43137"/>
                    </a:srgbClr>
                  </a:outerShdw>
                </a:effectLst>
                <a:latin typeface="Comic Sans MS" pitchFamily="66" charset="0"/>
              </a:endParaRPr>
            </a:p>
          </p:txBody>
        </p:sp>
      </p:grpSp>
      <p:sp>
        <p:nvSpPr>
          <p:cNvPr id="16" name="TextBox 15"/>
          <p:cNvSpPr txBox="1"/>
          <p:nvPr/>
        </p:nvSpPr>
        <p:spPr>
          <a:xfrm>
            <a:off x="4143373" y="616332"/>
            <a:ext cx="5000628" cy="400110"/>
          </a:xfrm>
          <a:prstGeom prst="rect">
            <a:avLst/>
          </a:prstGeom>
          <a:noFill/>
        </p:spPr>
        <p:txBody>
          <a:bodyPr wrap="square" rtlCol="0">
            <a:spAutoFit/>
          </a:bodyPr>
          <a:lstStyle/>
          <a:p>
            <a:r>
              <a:rPr lang="en-US" altLang="zh-CN" sz="2000" b="1" dirty="0" smtClean="0">
                <a:solidFill>
                  <a:srgbClr val="0070C0"/>
                </a:solidFill>
                <a:latin typeface="Helvetica"/>
              </a:rPr>
              <a:t>Language  points—functional patterns</a:t>
            </a:r>
            <a:endParaRPr lang="zh-CN" altLang="en-US" sz="2000" b="1" dirty="0">
              <a:solidFill>
                <a:srgbClr val="0070C0"/>
              </a:solidFill>
              <a:latin typeface="Helvetic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2015年修改\图片1.jpg"/>
          <p:cNvPicPr>
            <a:picLocks noChangeAspect="1" noChangeArrowheads="1"/>
          </p:cNvPicPr>
          <p:nvPr/>
        </p:nvPicPr>
        <p:blipFill>
          <a:blip r:embed="rId3"/>
          <a:srcRect/>
          <a:stretch>
            <a:fillRect/>
          </a:stretch>
        </p:blipFill>
        <p:spPr bwMode="auto">
          <a:xfrm>
            <a:off x="466725" y="1989138"/>
            <a:ext cx="8239125" cy="3887787"/>
          </a:xfrm>
          <a:prstGeom prst="rect">
            <a:avLst/>
          </a:prstGeom>
          <a:noFill/>
          <a:ln w="9525">
            <a:noFill/>
            <a:miter lim="800000"/>
            <a:headEnd/>
            <a:tailEnd/>
          </a:ln>
        </p:spPr>
      </p:pic>
      <p:sp>
        <p:nvSpPr>
          <p:cNvPr id="25603" name="TextBox 8"/>
          <p:cNvSpPr txBox="1">
            <a:spLocks noChangeArrowheads="1"/>
          </p:cNvSpPr>
          <p:nvPr/>
        </p:nvSpPr>
        <p:spPr bwMode="auto">
          <a:xfrm>
            <a:off x="1071563" y="1471613"/>
            <a:ext cx="7634287" cy="830262"/>
          </a:xfrm>
          <a:prstGeom prst="rect">
            <a:avLst/>
          </a:prstGeom>
          <a:noFill/>
          <a:ln w="9525">
            <a:noFill/>
            <a:miter lim="800000"/>
            <a:headEnd/>
            <a:tailEnd/>
          </a:ln>
        </p:spPr>
        <p:txBody>
          <a:bodyPr>
            <a:spAutoFit/>
          </a:bodyPr>
          <a:lstStyle/>
          <a:p>
            <a:pPr eaLnBrk="0" hangingPunct="0"/>
            <a:r>
              <a:rPr lang="en-US" altLang="zh-CN" sz="2400" dirty="0">
                <a:latin typeface="Helvetica" pitchFamily="2" charset="0"/>
                <a:ea typeface="楷体_GB2312" pitchFamily="49" charset="-122"/>
              </a:rPr>
              <a:t>Q. What are the advantages and </a:t>
            </a:r>
            <a:r>
              <a:rPr lang="en-US" altLang="zh-CN" sz="2400" dirty="0" smtClean="0">
                <a:latin typeface="Helvetica" pitchFamily="2" charset="0"/>
                <a:ea typeface="楷体_GB2312" pitchFamily="49" charset="-122"/>
              </a:rPr>
              <a:t>disadvantages </a:t>
            </a:r>
            <a:r>
              <a:rPr lang="en-US" altLang="zh-CN" sz="2400" dirty="0">
                <a:latin typeface="Helvetica" pitchFamily="2" charset="0"/>
                <a:ea typeface="楷体_GB2312" pitchFamily="49" charset="-122"/>
              </a:rPr>
              <a:t>for the career woman?</a:t>
            </a:r>
          </a:p>
        </p:txBody>
      </p:sp>
      <p:sp>
        <p:nvSpPr>
          <p:cNvPr id="10" name="TextBox 12"/>
          <p:cNvSpPr txBox="1">
            <a:spLocks noChangeArrowheads="1"/>
          </p:cNvSpPr>
          <p:nvPr/>
        </p:nvSpPr>
        <p:spPr bwMode="auto">
          <a:xfrm>
            <a:off x="1839913" y="2700338"/>
            <a:ext cx="6707187" cy="3341687"/>
          </a:xfrm>
          <a:prstGeom prst="rect">
            <a:avLst/>
          </a:prstGeom>
          <a:noFill/>
          <a:ln w="9525">
            <a:noFill/>
            <a:miter lim="800000"/>
            <a:headEnd/>
            <a:tailEnd/>
          </a:ln>
        </p:spPr>
        <p:txBody>
          <a:bodyPr>
            <a:spAutoFit/>
          </a:bodyPr>
          <a:lstStyle/>
          <a:p>
            <a:pPr marL="342900" indent="-342900">
              <a:lnSpc>
                <a:spcPct val="110000"/>
              </a:lnSpc>
              <a:buFont typeface="Arial" pitchFamily="34" charset="0"/>
              <a:buNone/>
            </a:pPr>
            <a:r>
              <a:rPr lang="en-US" altLang="zh-CN" sz="2400" dirty="0"/>
              <a:t>Advantages: </a:t>
            </a:r>
          </a:p>
          <a:p>
            <a:pPr marL="342900" indent="-342900">
              <a:lnSpc>
                <a:spcPct val="110000"/>
              </a:lnSpc>
              <a:buFont typeface="Arial" pitchFamily="34" charset="0"/>
              <a:buChar char="•"/>
            </a:pPr>
            <a:r>
              <a:rPr lang="en-US" altLang="zh-CN" sz="2400" dirty="0"/>
              <a:t>have different values from men’s</a:t>
            </a:r>
          </a:p>
          <a:p>
            <a:pPr marL="342900" indent="-342900">
              <a:lnSpc>
                <a:spcPct val="110000"/>
              </a:lnSpc>
              <a:buFont typeface="Arial" pitchFamily="34" charset="0"/>
              <a:buChar char="•"/>
            </a:pPr>
            <a:r>
              <a:rPr lang="en-US" altLang="zh-CN" sz="2400" dirty="0"/>
              <a:t>have confidence</a:t>
            </a:r>
          </a:p>
          <a:p>
            <a:pPr marL="342900" indent="-342900">
              <a:lnSpc>
                <a:spcPct val="110000"/>
              </a:lnSpc>
              <a:buFont typeface="Arial" pitchFamily="34" charset="0"/>
              <a:buChar char="•"/>
            </a:pPr>
            <a:r>
              <a:rPr lang="en-US" altLang="zh-CN" sz="2400" dirty="0"/>
              <a:t>be perseverant </a:t>
            </a:r>
          </a:p>
          <a:p>
            <a:pPr marL="342900" indent="-342900">
              <a:lnSpc>
                <a:spcPct val="110000"/>
              </a:lnSpc>
              <a:buFont typeface="Arial" pitchFamily="34" charset="0"/>
              <a:buChar char="•"/>
            </a:pPr>
            <a:r>
              <a:rPr lang="en-US" altLang="zh-CN" sz="2400" dirty="0"/>
              <a:t>h</a:t>
            </a:r>
            <a:r>
              <a:rPr lang="en-US" altLang="zh-CN" sz="2400" dirty="0" smtClean="0"/>
              <a:t>ave intuitive ability in </a:t>
            </a:r>
            <a:r>
              <a:rPr lang="en-US" altLang="zh-CN" sz="2400" dirty="0"/>
              <a:t>bringing in all points of </a:t>
            </a:r>
            <a:r>
              <a:rPr lang="en-US" altLang="zh-CN" sz="2400" dirty="0" smtClean="0"/>
              <a:t>view / stronger </a:t>
            </a:r>
            <a:r>
              <a:rPr lang="en-US" altLang="zh-CN" sz="2400" dirty="0"/>
              <a:t>with networking, sponsoring and supporting each other</a:t>
            </a:r>
          </a:p>
          <a:p>
            <a:pPr marL="342900" indent="-342900">
              <a:lnSpc>
                <a:spcPct val="110000"/>
              </a:lnSpc>
              <a:buFont typeface="Arial" pitchFamily="34" charset="0"/>
              <a:buChar char="•"/>
            </a:pPr>
            <a:endParaRPr lang="en-US" altLang="zh-CN" sz="2400" dirty="0"/>
          </a:p>
        </p:txBody>
      </p:sp>
      <p:pic>
        <p:nvPicPr>
          <p:cNvPr id="25605"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sp>
        <p:nvSpPr>
          <p:cNvPr id="25606" name="矩形 6"/>
          <p:cNvSpPr>
            <a:spLocks noChangeArrowheads="1"/>
          </p:cNvSpPr>
          <p:nvPr/>
        </p:nvSpPr>
        <p:spPr bwMode="auto">
          <a:xfrm>
            <a:off x="4640263" y="427038"/>
            <a:ext cx="2860675" cy="573087"/>
          </a:xfrm>
          <a:prstGeom prst="rect">
            <a:avLst/>
          </a:prstGeom>
          <a:noFill/>
          <a:ln w="9525">
            <a:noFill/>
            <a:miter lim="800000"/>
            <a:headEnd/>
            <a:tailEnd/>
          </a:ln>
        </p:spPr>
        <p:txBody>
          <a:bodyPr>
            <a:spAutoFit/>
          </a:bodyPr>
          <a:lstStyle/>
          <a:p>
            <a:pPr algn="just">
              <a:lnSpc>
                <a:spcPct val="130000"/>
              </a:lnSpc>
            </a:pPr>
            <a:r>
              <a:rPr lang="en-US" altLang="zh-CN" sz="2400" b="1">
                <a:solidFill>
                  <a:srgbClr val="0070C0"/>
                </a:solidFill>
                <a:latin typeface="Helvetica" pitchFamily="2" charset="0"/>
                <a:ea typeface="Helvetica Neue"/>
                <a:cs typeface="Helvetica Neue"/>
              </a:rPr>
              <a:t>Look and Talk</a:t>
            </a:r>
            <a:endParaRPr lang="zh-CN" altLang="en-US" sz="2400" b="1">
              <a:solidFill>
                <a:srgbClr val="0070C0"/>
              </a:solidFill>
              <a:latin typeface="Helvetica" pitchFamily="2" charset="0"/>
              <a:ea typeface="Helvetica Neue"/>
              <a:cs typeface="Helvetica Neue"/>
            </a:endParaRPr>
          </a:p>
        </p:txBody>
      </p:sp>
      <p:pic>
        <p:nvPicPr>
          <p:cNvPr id="25607" name="Picture 3"/>
          <p:cNvPicPr>
            <a:picLocks noChangeAspect="1" noChangeArrowheads="1"/>
          </p:cNvPicPr>
          <p:nvPr/>
        </p:nvPicPr>
        <p:blipFill>
          <a:blip r:embed="rId6"/>
          <a:srcRect/>
          <a:stretch>
            <a:fillRect/>
          </a:stretch>
        </p:blipFill>
        <p:spPr bwMode="auto">
          <a:xfrm>
            <a:off x="-7938" y="9525"/>
            <a:ext cx="4645026" cy="1187450"/>
          </a:xfrm>
          <a:prstGeom prst="rect">
            <a:avLst/>
          </a:prstGeom>
          <a:noFill/>
          <a:ln w="9525">
            <a:noFill/>
            <a:miter lim="800000"/>
            <a:headEnd/>
            <a:tailEnd/>
          </a:ln>
        </p:spPr>
      </p:pic>
      <p:sp>
        <p:nvSpPr>
          <p:cNvPr id="9" name="TextBox 8"/>
          <p:cNvSpPr txBox="1"/>
          <p:nvPr/>
        </p:nvSpPr>
        <p:spPr>
          <a:xfrm>
            <a:off x="666750" y="3333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Pre-reading Activities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p:cNvPicPr>
            <a:picLocks noChangeAspect="1" noChangeArrowheads="1"/>
          </p:cNvPicPr>
          <p:nvPr/>
        </p:nvPicPr>
        <p:blipFill>
          <a:blip r:embed="rId3"/>
          <a:srcRect/>
          <a:stretch>
            <a:fillRect/>
          </a:stretch>
        </p:blipFill>
        <p:spPr bwMode="auto">
          <a:xfrm>
            <a:off x="0" y="2230438"/>
            <a:ext cx="9072563" cy="4391025"/>
          </a:xfrm>
          <a:prstGeom prst="rect">
            <a:avLst/>
          </a:prstGeom>
          <a:noFill/>
          <a:ln w="9525">
            <a:noFill/>
            <a:miter lim="800000"/>
            <a:headEnd/>
            <a:tailEnd/>
          </a:ln>
        </p:spPr>
      </p:pic>
      <p:sp>
        <p:nvSpPr>
          <p:cNvPr id="11" name="Rectangle 10"/>
          <p:cNvSpPr/>
          <p:nvPr/>
        </p:nvSpPr>
        <p:spPr>
          <a:xfrm>
            <a:off x="907167" y="2374983"/>
            <a:ext cx="7222350" cy="3676076"/>
          </a:xfrm>
          <a:prstGeom prst="rect">
            <a:avLst/>
          </a:prstGeom>
          <a:noFill/>
          <a:ln w="38100" cmpd="sng">
            <a:noFill/>
          </a:ln>
          <a:effectLst>
            <a:glow rad="139700">
              <a:schemeClr val="accent3">
                <a:satMod val="175000"/>
                <a:alpha val="40000"/>
              </a:schemeClr>
            </a:glow>
            <a:outerShdw blurRad="40000" dist="23000" dir="5400000" sx="0" sy="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lnSpc>
                <a:spcPct val="120000"/>
              </a:lnSpc>
              <a:spcBef>
                <a:spcPts val="0"/>
              </a:spcBef>
              <a:spcAft>
                <a:spcPts val="0"/>
              </a:spcAft>
              <a:defRPr/>
            </a:pPr>
            <a:endParaRPr lang="zh-CN" altLang="en-US" dirty="0"/>
          </a:p>
        </p:txBody>
      </p:sp>
      <p:sp>
        <p:nvSpPr>
          <p:cNvPr id="17" name="TextBox 16"/>
          <p:cNvSpPr txBox="1"/>
          <p:nvPr/>
        </p:nvSpPr>
        <p:spPr>
          <a:xfrm>
            <a:off x="1093787" y="3349625"/>
            <a:ext cx="6508554" cy="1865126"/>
          </a:xfrm>
          <a:prstGeom prst="rect">
            <a:avLst/>
          </a:prstGeom>
          <a:noFill/>
          <a:effectLst>
            <a:glow rad="139700">
              <a:schemeClr val="accent3">
                <a:satMod val="175000"/>
                <a:alpha val="40000"/>
              </a:schemeClr>
            </a:glow>
          </a:effectLst>
        </p:spPr>
        <p:txBody>
          <a:bodyPr>
            <a:spAutoFit/>
          </a:bodyPr>
          <a:lstStyle/>
          <a:p>
            <a:pPr algn="just">
              <a:lnSpc>
                <a:spcPct val="120000"/>
              </a:lnSpc>
              <a:spcBef>
                <a:spcPct val="50000"/>
              </a:spcBef>
              <a:defRPr/>
            </a:pPr>
            <a:r>
              <a:rPr lang="en-US" altLang="zh-CN" sz="2400" dirty="0">
                <a:latin typeface="Helvetica" pitchFamily="34" charset="0"/>
                <a:ea typeface="楷体_GB2312" pitchFamily="49" charset="-122"/>
              </a:rPr>
              <a:t>     Researchers have done some ______________  into what young people believe is a woman’s place in society. Here is a report on some of their findings. </a:t>
            </a:r>
          </a:p>
        </p:txBody>
      </p:sp>
      <p:sp>
        <p:nvSpPr>
          <p:cNvPr id="12" name="Text Box 1029"/>
          <p:cNvSpPr txBox="1">
            <a:spLocks noChangeArrowheads="1"/>
          </p:cNvSpPr>
          <p:nvPr/>
        </p:nvSpPr>
        <p:spPr bwMode="auto">
          <a:xfrm rot="10800000" flipV="1">
            <a:off x="1249363" y="3787775"/>
            <a:ext cx="2027237" cy="438150"/>
          </a:xfrm>
          <a:prstGeom prst="rect">
            <a:avLst/>
          </a:prstGeom>
          <a:noFill/>
          <a:ln w="9525" algn="ctr">
            <a:noFill/>
            <a:miter lim="800000"/>
            <a:headEnd/>
            <a:tailEnd/>
          </a:ln>
        </p:spPr>
        <p:txBody>
          <a:bodyPr lIns="0" tIns="0" rIns="0" bIns="0">
            <a:spAutoFit/>
          </a:bodyPr>
          <a:lstStyle/>
          <a:p>
            <a:pPr>
              <a:lnSpc>
                <a:spcPct val="120000"/>
              </a:lnSpc>
              <a:spcBef>
                <a:spcPct val="50000"/>
              </a:spcBef>
            </a:pPr>
            <a:r>
              <a:rPr lang="en-US" altLang="zh-CN" sz="2400" b="1">
                <a:solidFill>
                  <a:srgbClr val="0070C0"/>
                </a:solidFill>
                <a:latin typeface="Helvetica" pitchFamily="2" charset="0"/>
                <a:ea typeface="楷体_GB2312" pitchFamily="49" charset="-122"/>
              </a:rPr>
              <a:t>investigation</a:t>
            </a:r>
          </a:p>
        </p:txBody>
      </p:sp>
      <p:sp>
        <p:nvSpPr>
          <p:cNvPr id="26634" name="矩形 14"/>
          <p:cNvSpPr>
            <a:spLocks noChangeArrowheads="1"/>
          </p:cNvSpPr>
          <p:nvPr/>
        </p:nvSpPr>
        <p:spPr bwMode="auto">
          <a:xfrm>
            <a:off x="911225" y="1243013"/>
            <a:ext cx="7367588" cy="1187450"/>
          </a:xfrm>
          <a:prstGeom prst="rect">
            <a:avLst/>
          </a:prstGeom>
          <a:noFill/>
          <a:ln w="9525">
            <a:noFill/>
            <a:miter lim="800000"/>
            <a:headEnd/>
            <a:tailEnd/>
          </a:ln>
        </p:spPr>
        <p:txBody>
          <a:bodyPr>
            <a:spAutoFit/>
          </a:bodyPr>
          <a:lstStyle/>
          <a:p>
            <a:pPr algn="just" eaLnBrk="0" hangingPunct="0"/>
            <a:r>
              <a:rPr lang="en-US" altLang="zh-CN" sz="2400" b="1">
                <a:latin typeface="Helvetica" pitchFamily="2" charset="0"/>
                <a:ea typeface="Helvetica Neue"/>
                <a:cs typeface="Helvetica Neue"/>
              </a:rPr>
              <a:t>Listen to a short passage concerning woman’s place in society and fill in the missing information.</a:t>
            </a:r>
          </a:p>
        </p:txBody>
      </p:sp>
      <p:pic>
        <p:nvPicPr>
          <p:cNvPr id="26635" name="Picture 2" descr="H:\2015年修改\图片8.jpg"/>
          <p:cNvPicPr>
            <a:picLocks noChangeAspect="1" noChangeArrowheads="1"/>
          </p:cNvPicPr>
          <p:nvPr/>
        </p:nvPicPr>
        <p:blipFill>
          <a:blip r:embed="rId4"/>
          <a:srcRect/>
          <a:stretch>
            <a:fillRect/>
          </a:stretch>
        </p:blipFill>
        <p:spPr bwMode="auto">
          <a:xfrm>
            <a:off x="-36513" y="-26988"/>
            <a:ext cx="8802688" cy="1195388"/>
          </a:xfrm>
          <a:prstGeom prst="rect">
            <a:avLst/>
          </a:prstGeom>
          <a:noFill/>
          <a:ln w="9525">
            <a:noFill/>
            <a:miter lim="800000"/>
            <a:headEnd/>
            <a:tailEnd/>
          </a:ln>
        </p:spPr>
      </p:pic>
      <p:pic>
        <p:nvPicPr>
          <p:cNvPr id="9" name="C1.mp3">
            <a:hlinkClick r:id="" action="ppaction://media"/>
          </p:cNvPr>
          <p:cNvPicPr>
            <a:picLocks noRot="1" noChangeAspect="1"/>
          </p:cNvPicPr>
          <p:nvPr>
            <a:audioFile r:link="rId1"/>
          </p:nvPr>
        </p:nvPicPr>
        <p:blipFill>
          <a:blip r:embed="rId5"/>
          <a:stretch>
            <a:fillRect/>
          </a:stretch>
        </p:blipFill>
        <p:spPr bwMode="auto">
          <a:xfrm>
            <a:off x="1093787" y="2734469"/>
            <a:ext cx="503237" cy="503237"/>
          </a:xfrm>
          <a:prstGeom prst="rect">
            <a:avLst/>
          </a:prstGeom>
          <a:blipFill>
            <a:blip r:embed="rId5"/>
            <a:stretch>
              <a:fillRect/>
            </a:stretch>
          </a:blip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9"/>
                    </p:tgtEl>
                  </p:cond>
                </p:stCondLst>
                <p:endSync evt="end" delay="0">
                  <p:rtn val="all"/>
                </p:endSync>
                <p:childTnLst>
                  <p:par>
                    <p:cTn id="10" fill="hold">
                      <p:stCondLst>
                        <p:cond delay="0"/>
                      </p:stCondLst>
                      <p:childTnLst>
                        <p:par>
                          <p:cTn id="11" fill="hold">
                            <p:stCondLst>
                              <p:cond delay="0"/>
                            </p:stCondLst>
                            <p:childTnLst>
                              <p:par>
                                <p:cTn id="12" presetID="1" presetClass="mediacall" presetSubtype="0" fill="hold" nodeType="clickEffect">
                                  <p:stCondLst>
                                    <p:cond delay="0"/>
                                  </p:stCondLst>
                                  <p:childTnLst>
                                    <p:cmd type="call" cmd="playFrom(0.0)">
                                      <p:cBhvr>
                                        <p:cTn id="13" dur="11236" fill="hold"/>
                                        <p:tgtEl>
                                          <p:spTgt spid="9"/>
                                        </p:tgtEl>
                                      </p:cBhvr>
                                    </p:cmd>
                                  </p:childTnLst>
                                </p:cTn>
                              </p:par>
                            </p:childTnLst>
                          </p:cTn>
                        </p:par>
                      </p:childTnLst>
                    </p:cTn>
                  </p:par>
                </p:childTnLst>
              </p:cTn>
              <p:nextCondLst>
                <p:cond evt="onClick" delay="0">
                  <p:tgtEl>
                    <p:spTgt spid="9"/>
                  </p:tgtEl>
                </p:cond>
              </p:nextCondLst>
            </p:seq>
            <p:audio>
              <p:cMediaNode>
                <p:cTn id="14"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4"/>
          <a:srcRect/>
          <a:stretch>
            <a:fillRect/>
          </a:stretch>
        </p:blipFill>
        <p:spPr bwMode="auto">
          <a:xfrm>
            <a:off x="0" y="2230438"/>
            <a:ext cx="9072563" cy="4391025"/>
          </a:xfrm>
          <a:prstGeom prst="rect">
            <a:avLst/>
          </a:prstGeom>
          <a:noFill/>
          <a:ln w="9525">
            <a:noFill/>
            <a:miter lim="800000"/>
            <a:headEnd/>
            <a:tailEnd/>
          </a:ln>
        </p:spPr>
      </p:pic>
      <p:sp>
        <p:nvSpPr>
          <p:cNvPr id="11" name="Rectangle 10"/>
          <p:cNvSpPr/>
          <p:nvPr/>
        </p:nvSpPr>
        <p:spPr>
          <a:xfrm>
            <a:off x="762704" y="2230521"/>
            <a:ext cx="7222350" cy="3676075"/>
          </a:xfrm>
          <a:prstGeom prst="rect">
            <a:avLst/>
          </a:prstGeom>
          <a:noFill/>
          <a:ln w="38100" cmpd="sng">
            <a:noFill/>
          </a:ln>
          <a:effectLst>
            <a:glow rad="139700">
              <a:schemeClr val="accent3">
                <a:satMod val="175000"/>
                <a:alpha val="40000"/>
              </a:schemeClr>
            </a:glow>
            <a:outerShdw blurRad="40000" dist="23000" dir="5400000" sx="0" sy="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lnSpc>
                <a:spcPct val="120000"/>
              </a:lnSpc>
              <a:spcBef>
                <a:spcPts val="0"/>
              </a:spcBef>
              <a:spcAft>
                <a:spcPts val="0"/>
              </a:spcAft>
              <a:defRPr/>
            </a:pPr>
            <a:endParaRPr lang="zh-CN" altLang="en-US" dirty="0"/>
          </a:p>
        </p:txBody>
      </p:sp>
      <p:sp>
        <p:nvSpPr>
          <p:cNvPr id="17" name="TextBox 16"/>
          <p:cNvSpPr txBox="1"/>
          <p:nvPr/>
        </p:nvSpPr>
        <p:spPr>
          <a:xfrm>
            <a:off x="698755" y="2948923"/>
            <a:ext cx="6508554" cy="3194721"/>
          </a:xfrm>
          <a:prstGeom prst="rect">
            <a:avLst/>
          </a:prstGeom>
          <a:noFill/>
          <a:effectLst>
            <a:glow rad="139700">
              <a:schemeClr val="accent3">
                <a:satMod val="175000"/>
                <a:alpha val="40000"/>
              </a:schemeClr>
            </a:glow>
          </a:effectLst>
        </p:spPr>
        <p:txBody>
          <a:bodyPr>
            <a:spAutoFit/>
          </a:bodyPr>
          <a:lstStyle/>
          <a:p>
            <a:pPr algn="just">
              <a:lnSpc>
                <a:spcPct val="120000"/>
              </a:lnSpc>
              <a:spcBef>
                <a:spcPct val="50000"/>
              </a:spcBef>
              <a:defRPr/>
            </a:pPr>
            <a:r>
              <a:rPr lang="en-US" altLang="zh-CN" sz="2400" dirty="0">
                <a:latin typeface="Helvetica" pitchFamily="34" charset="0"/>
                <a:ea typeface="楷体_GB2312" pitchFamily="49" charset="-122"/>
              </a:rPr>
              <a:t>     The Chinese are __________ supporters of sex __________ with only 12% of young people </a:t>
            </a:r>
            <a:r>
              <a:rPr lang="en-US" altLang="zh-CN" sz="2400" dirty="0" smtClean="0">
                <a:latin typeface="Helvetica" pitchFamily="34" charset="0"/>
                <a:ea typeface="楷体_GB2312" pitchFamily="49" charset="-122"/>
              </a:rPr>
              <a:t>believing </a:t>
            </a:r>
            <a:r>
              <a:rPr lang="en-US" altLang="zh-CN" sz="2400" dirty="0">
                <a:latin typeface="Helvetica" pitchFamily="34" charset="0"/>
                <a:ea typeface="楷体_GB2312" pitchFamily="49" charset="-122"/>
              </a:rPr>
              <a:t>that a woman’s place is in the home. 93% are _____________ about sharing the housework and 85% of them believe that women should be paid the same for doing the same job. </a:t>
            </a:r>
          </a:p>
        </p:txBody>
      </p:sp>
      <p:sp>
        <p:nvSpPr>
          <p:cNvPr id="12" name="Text Box 1029"/>
          <p:cNvSpPr txBox="1">
            <a:spLocks noChangeArrowheads="1"/>
          </p:cNvSpPr>
          <p:nvPr/>
        </p:nvSpPr>
        <p:spPr bwMode="auto">
          <a:xfrm rot="10800000" flipV="1">
            <a:off x="3649663" y="2940058"/>
            <a:ext cx="2027237" cy="438150"/>
          </a:xfrm>
          <a:prstGeom prst="rect">
            <a:avLst/>
          </a:prstGeom>
          <a:noFill/>
          <a:ln w="9525" algn="ctr">
            <a:noFill/>
            <a:miter lim="800000"/>
            <a:headEnd/>
            <a:tailEnd/>
          </a:ln>
        </p:spPr>
        <p:txBody>
          <a:bodyPr lIns="0" tIns="0" rIns="0" bIns="0">
            <a:spAutoFit/>
          </a:bodyPr>
          <a:lstStyle/>
          <a:p>
            <a:pPr>
              <a:lnSpc>
                <a:spcPct val="120000"/>
              </a:lnSpc>
              <a:spcBef>
                <a:spcPct val="50000"/>
              </a:spcBef>
            </a:pPr>
            <a:r>
              <a:rPr lang="en-US" altLang="zh-CN" sz="2400" b="1" dirty="0">
                <a:solidFill>
                  <a:srgbClr val="0070C0"/>
                </a:solidFill>
                <a:latin typeface="Helvetica" pitchFamily="2" charset="0"/>
                <a:ea typeface="楷体_GB2312" pitchFamily="49" charset="-122"/>
              </a:rPr>
              <a:t>consistent</a:t>
            </a:r>
          </a:p>
        </p:txBody>
      </p:sp>
      <p:sp>
        <p:nvSpPr>
          <p:cNvPr id="27658" name="矩形 14"/>
          <p:cNvSpPr>
            <a:spLocks noChangeArrowheads="1"/>
          </p:cNvSpPr>
          <p:nvPr/>
        </p:nvSpPr>
        <p:spPr bwMode="auto">
          <a:xfrm>
            <a:off x="766763" y="1098550"/>
            <a:ext cx="7367587" cy="1187450"/>
          </a:xfrm>
          <a:prstGeom prst="rect">
            <a:avLst/>
          </a:prstGeom>
          <a:noFill/>
          <a:ln w="9525">
            <a:noFill/>
            <a:miter lim="800000"/>
            <a:headEnd/>
            <a:tailEnd/>
          </a:ln>
        </p:spPr>
        <p:txBody>
          <a:bodyPr>
            <a:spAutoFit/>
          </a:bodyPr>
          <a:lstStyle/>
          <a:p>
            <a:pPr algn="just" eaLnBrk="0" hangingPunct="0"/>
            <a:r>
              <a:rPr lang="en-US" altLang="zh-CN" sz="2400" b="1">
                <a:latin typeface="Helvetica" pitchFamily="2" charset="0"/>
                <a:ea typeface="Helvetica Neue"/>
                <a:cs typeface="Helvetica Neue"/>
              </a:rPr>
              <a:t>Listen to a short passage concerning woman’s place in society and fill in the missing information.</a:t>
            </a:r>
          </a:p>
        </p:txBody>
      </p:sp>
      <p:pic>
        <p:nvPicPr>
          <p:cNvPr id="27659" name="Picture 4">
            <a:hlinkClick r:id="rId5" action="ppaction://hlinksldjump"/>
          </p:cNvPr>
          <p:cNvPicPr>
            <a:picLocks noChangeAspect="1" noChangeArrowheads="1"/>
          </p:cNvPicPr>
          <p:nvPr/>
        </p:nvPicPr>
        <p:blipFill>
          <a:blip r:embed="rId6">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27660" name="Picture 2" descr="H:\2015年修改\图片8.jpg"/>
          <p:cNvPicPr>
            <a:picLocks noChangeAspect="1" noChangeArrowheads="1"/>
          </p:cNvPicPr>
          <p:nvPr/>
        </p:nvPicPr>
        <p:blipFill>
          <a:blip r:embed="rId7"/>
          <a:srcRect/>
          <a:stretch>
            <a:fillRect/>
          </a:stretch>
        </p:blipFill>
        <p:spPr bwMode="auto">
          <a:xfrm>
            <a:off x="0" y="0"/>
            <a:ext cx="8802688" cy="1195388"/>
          </a:xfrm>
          <a:prstGeom prst="rect">
            <a:avLst/>
          </a:prstGeom>
          <a:noFill/>
          <a:ln w="9525">
            <a:noFill/>
            <a:miter lim="800000"/>
            <a:headEnd/>
            <a:tailEnd/>
          </a:ln>
        </p:spPr>
      </p:pic>
      <p:sp>
        <p:nvSpPr>
          <p:cNvPr id="2" name="Text Box 1029"/>
          <p:cNvSpPr txBox="1">
            <a:spLocks noChangeArrowheads="1"/>
          </p:cNvSpPr>
          <p:nvPr/>
        </p:nvSpPr>
        <p:spPr bwMode="auto">
          <a:xfrm rot="10800000" flipV="1">
            <a:off x="1790700" y="3378208"/>
            <a:ext cx="1697038" cy="438150"/>
          </a:xfrm>
          <a:prstGeom prst="rect">
            <a:avLst/>
          </a:prstGeom>
          <a:noFill/>
          <a:ln w="9525" algn="ctr">
            <a:noFill/>
            <a:miter lim="800000"/>
            <a:headEnd/>
            <a:tailEnd/>
          </a:ln>
        </p:spPr>
        <p:txBody>
          <a:bodyPr lIns="0" tIns="0" rIns="0" bIns="0">
            <a:spAutoFit/>
          </a:bodyPr>
          <a:lstStyle/>
          <a:p>
            <a:pPr>
              <a:lnSpc>
                <a:spcPct val="120000"/>
              </a:lnSpc>
              <a:spcBef>
                <a:spcPct val="50000"/>
              </a:spcBef>
            </a:pPr>
            <a:r>
              <a:rPr lang="en-US" altLang="zh-CN" sz="2400" b="1">
                <a:solidFill>
                  <a:srgbClr val="0070C0"/>
                </a:solidFill>
                <a:latin typeface="Helvetica" pitchFamily="2" charset="0"/>
                <a:ea typeface="楷体_GB2312" pitchFamily="49" charset="-122"/>
              </a:rPr>
              <a:t>equality</a:t>
            </a:r>
          </a:p>
        </p:txBody>
      </p:sp>
      <p:sp>
        <p:nvSpPr>
          <p:cNvPr id="3" name="Text Box 1029"/>
          <p:cNvSpPr txBox="1">
            <a:spLocks noChangeArrowheads="1"/>
          </p:cNvSpPr>
          <p:nvPr/>
        </p:nvSpPr>
        <p:spPr bwMode="auto">
          <a:xfrm rot="10800000" flipV="1">
            <a:off x="3214679" y="4276733"/>
            <a:ext cx="2211387" cy="438150"/>
          </a:xfrm>
          <a:prstGeom prst="rect">
            <a:avLst/>
          </a:prstGeom>
          <a:noFill/>
          <a:ln w="9525" algn="ctr">
            <a:noFill/>
            <a:miter lim="800000"/>
            <a:headEnd/>
            <a:tailEnd/>
          </a:ln>
        </p:spPr>
        <p:txBody>
          <a:bodyPr lIns="0" tIns="0" rIns="0" bIns="0">
            <a:spAutoFit/>
          </a:bodyPr>
          <a:lstStyle/>
          <a:p>
            <a:pPr>
              <a:lnSpc>
                <a:spcPct val="120000"/>
              </a:lnSpc>
              <a:spcBef>
                <a:spcPct val="50000"/>
              </a:spcBef>
            </a:pPr>
            <a:r>
              <a:rPr lang="en-US" altLang="zh-CN" sz="2400" b="1" dirty="0">
                <a:solidFill>
                  <a:srgbClr val="0070C0"/>
                </a:solidFill>
                <a:latin typeface="Helvetica" pitchFamily="2" charset="0"/>
                <a:ea typeface="楷体_GB2312" pitchFamily="49" charset="-122"/>
              </a:rPr>
              <a:t>enthusiastic</a:t>
            </a:r>
          </a:p>
        </p:txBody>
      </p:sp>
      <p:pic>
        <p:nvPicPr>
          <p:cNvPr id="14" name="C2.mp3">
            <a:hlinkClick r:id="" action="ppaction://media"/>
          </p:cNvPr>
          <p:cNvPicPr>
            <a:picLocks noRot="1" noChangeAspect="1"/>
          </p:cNvPicPr>
          <p:nvPr>
            <a:audioFile r:link="rId1"/>
          </p:nvPr>
        </p:nvPicPr>
        <p:blipFill>
          <a:blip r:embed="rId8"/>
          <a:stretch>
            <a:fillRect/>
          </a:stretch>
        </p:blipFill>
        <p:spPr bwMode="auto">
          <a:xfrm>
            <a:off x="917553" y="2632073"/>
            <a:ext cx="511175" cy="511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14"/>
                    </p:tgtEl>
                  </p:cond>
                </p:stCondLst>
                <p:endSync evt="end" delay="0">
                  <p:rtn val="all"/>
                </p:endSync>
                <p:childTnLst>
                  <p:par>
                    <p:cTn id="16" fill="hold">
                      <p:stCondLst>
                        <p:cond delay="0"/>
                      </p:stCondLst>
                      <p:childTnLst>
                        <p:par>
                          <p:cTn id="17" fill="hold">
                            <p:stCondLst>
                              <p:cond delay="0"/>
                            </p:stCondLst>
                            <p:childTnLst>
                              <p:par>
                                <p:cTn id="18" presetID="1" presetClass="mediacall" presetSubtype="0" fill="hold" nodeType="clickEffect">
                                  <p:stCondLst>
                                    <p:cond delay="0"/>
                                  </p:stCondLst>
                                  <p:childTnLst>
                                    <p:cmd type="call" cmd="playFrom(0.0)">
                                      <p:cBhvr>
                                        <p:cTn id="19" dur="20562" fill="hold"/>
                                        <p:tgtEl>
                                          <p:spTgt spid="14"/>
                                        </p:tgtEl>
                                      </p:cBhvr>
                                    </p:cmd>
                                  </p:childTnLst>
                                </p:cTn>
                              </p:par>
                            </p:childTnLst>
                          </p:cTn>
                        </p:par>
                      </p:childTnLst>
                    </p:cTn>
                  </p:par>
                </p:childTnLst>
              </p:cTn>
              <p:nextCondLst>
                <p:cond evt="onClick" delay="0">
                  <p:tgtEl>
                    <p:spTgt spid="14"/>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4"/>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p:cNvPicPr>
            <a:picLocks noChangeAspect="1" noChangeArrowheads="1"/>
          </p:cNvPicPr>
          <p:nvPr/>
        </p:nvPicPr>
        <p:blipFill>
          <a:blip r:embed="rId4"/>
          <a:srcRect/>
          <a:stretch>
            <a:fillRect/>
          </a:stretch>
        </p:blipFill>
        <p:spPr bwMode="auto">
          <a:xfrm>
            <a:off x="0" y="2230438"/>
            <a:ext cx="9072563" cy="4391025"/>
          </a:xfrm>
          <a:prstGeom prst="rect">
            <a:avLst/>
          </a:prstGeom>
          <a:noFill/>
          <a:ln w="9525">
            <a:noFill/>
            <a:miter lim="800000"/>
            <a:headEnd/>
            <a:tailEnd/>
          </a:ln>
        </p:spPr>
      </p:pic>
      <p:sp>
        <p:nvSpPr>
          <p:cNvPr id="11" name="Rectangle 10"/>
          <p:cNvSpPr/>
          <p:nvPr/>
        </p:nvSpPr>
        <p:spPr>
          <a:xfrm>
            <a:off x="762704" y="2230521"/>
            <a:ext cx="7222350" cy="3676075"/>
          </a:xfrm>
          <a:prstGeom prst="rect">
            <a:avLst/>
          </a:prstGeom>
          <a:noFill/>
          <a:ln w="38100" cmpd="sng">
            <a:noFill/>
          </a:ln>
          <a:effectLst>
            <a:glow rad="139700">
              <a:schemeClr val="accent3">
                <a:satMod val="175000"/>
                <a:alpha val="40000"/>
              </a:schemeClr>
            </a:glow>
            <a:outerShdw blurRad="40000" dist="23000" dir="5400000" sx="0" sy="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lnSpc>
                <a:spcPct val="120000"/>
              </a:lnSpc>
              <a:spcBef>
                <a:spcPts val="0"/>
              </a:spcBef>
              <a:spcAft>
                <a:spcPts val="0"/>
              </a:spcAft>
              <a:defRPr/>
            </a:pPr>
            <a:endParaRPr lang="zh-CN" altLang="en-US" dirty="0"/>
          </a:p>
        </p:txBody>
      </p:sp>
      <p:sp>
        <p:nvSpPr>
          <p:cNvPr id="17" name="TextBox 16"/>
          <p:cNvSpPr txBox="1"/>
          <p:nvPr/>
        </p:nvSpPr>
        <p:spPr>
          <a:xfrm>
            <a:off x="725649" y="3177808"/>
            <a:ext cx="6508554" cy="2751522"/>
          </a:xfrm>
          <a:prstGeom prst="rect">
            <a:avLst/>
          </a:prstGeom>
          <a:noFill/>
          <a:effectLst>
            <a:glow rad="139700">
              <a:schemeClr val="accent3">
                <a:satMod val="175000"/>
                <a:alpha val="40000"/>
              </a:schemeClr>
            </a:glow>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0000"/>
              </a:lnSpc>
              <a:spcBef>
                <a:spcPct val="50000"/>
              </a:spcBef>
              <a:defRPr/>
            </a:pPr>
            <a:r>
              <a:rPr lang="en-US" altLang="zh-CN" sz="2400" dirty="0" smtClean="0">
                <a:latin typeface="Helvetica" pitchFamily="34" charset="0"/>
                <a:ea typeface="楷体_GB2312" pitchFamily="49" charset="-122"/>
              </a:rPr>
              <a:t>     80% think that ________</a:t>
            </a:r>
            <a:r>
              <a:rPr lang="zh-CN" altLang="en-US" sz="2400" dirty="0" smtClean="0">
                <a:latin typeface="Helvetica" pitchFamily="34" charset="0"/>
                <a:ea typeface="楷体_GB2312" pitchFamily="49" charset="-122"/>
              </a:rPr>
              <a:t>　</a:t>
            </a:r>
            <a:r>
              <a:rPr lang="en-US" altLang="zh-CN" sz="2400" dirty="0" smtClean="0">
                <a:latin typeface="Helvetica" pitchFamily="34" charset="0"/>
                <a:ea typeface="楷体_GB2312" pitchFamily="49" charset="-122"/>
              </a:rPr>
              <a:t>is a woman’s job and 90% of them believe that ________</a:t>
            </a:r>
            <a:r>
              <a:rPr lang="zh-CN" altLang="en-US" sz="2400" dirty="0" smtClean="0">
                <a:latin typeface="Helvetica" pitchFamily="34" charset="0"/>
                <a:ea typeface="楷体_GB2312" pitchFamily="49" charset="-122"/>
              </a:rPr>
              <a:t> </a:t>
            </a:r>
            <a:r>
              <a:rPr lang="en-US" altLang="zh-CN" sz="2400" dirty="0" smtClean="0">
                <a:latin typeface="Helvetica" pitchFamily="34" charset="0"/>
                <a:ea typeface="楷体_GB2312" pitchFamily="49" charset="-122"/>
              </a:rPr>
              <a:t>is only men’s job. 13% of Chinese, an extremely low percentage, believe cooking is ________ a woman’s job and 7% , even fewer, think that only she should do the washing. </a:t>
            </a:r>
          </a:p>
        </p:txBody>
      </p:sp>
      <p:sp>
        <p:nvSpPr>
          <p:cNvPr id="12" name="Text Box 1029"/>
          <p:cNvSpPr txBox="1">
            <a:spLocks noChangeArrowheads="1"/>
          </p:cNvSpPr>
          <p:nvPr/>
        </p:nvSpPr>
        <p:spPr bwMode="auto">
          <a:xfrm rot="10800000" flipV="1">
            <a:off x="3649663" y="3182947"/>
            <a:ext cx="2027237" cy="438150"/>
          </a:xfrm>
          <a:prstGeom prst="rect">
            <a:avLst/>
          </a:prstGeom>
          <a:noFill/>
          <a:ln w="9525" algn="ctr">
            <a:noFill/>
            <a:miter lim="800000"/>
            <a:headEnd/>
            <a:tailEnd/>
          </a:ln>
        </p:spPr>
        <p:txBody>
          <a:bodyPr lIns="0" tIns="0" rIns="0" bIns="0">
            <a:spAutoFit/>
          </a:bodyPr>
          <a:lstStyle/>
          <a:p>
            <a:pPr>
              <a:lnSpc>
                <a:spcPct val="120000"/>
              </a:lnSpc>
              <a:spcBef>
                <a:spcPct val="50000"/>
              </a:spcBef>
            </a:pPr>
            <a:r>
              <a:rPr lang="en-US" altLang="zh-CN" sz="2400" b="1" dirty="0">
                <a:solidFill>
                  <a:srgbClr val="0070C0"/>
                </a:solidFill>
                <a:latin typeface="Helvetica" pitchFamily="2" charset="0"/>
                <a:ea typeface="楷体_GB2312" pitchFamily="49" charset="-122"/>
              </a:rPr>
              <a:t>nursing</a:t>
            </a:r>
          </a:p>
        </p:txBody>
      </p:sp>
      <p:sp>
        <p:nvSpPr>
          <p:cNvPr id="28682" name="矩形 14"/>
          <p:cNvSpPr>
            <a:spLocks noChangeArrowheads="1"/>
          </p:cNvSpPr>
          <p:nvPr/>
        </p:nvSpPr>
        <p:spPr bwMode="auto">
          <a:xfrm>
            <a:off x="766763" y="1098550"/>
            <a:ext cx="7367587" cy="1200150"/>
          </a:xfrm>
          <a:prstGeom prst="rect">
            <a:avLst/>
          </a:prstGeom>
          <a:noFill/>
          <a:ln w="9525">
            <a:noFill/>
            <a:miter lim="800000"/>
            <a:headEnd/>
            <a:tailEnd/>
          </a:ln>
        </p:spPr>
        <p:txBody>
          <a:bodyPr>
            <a:spAutoFit/>
          </a:bodyPr>
          <a:lstStyle/>
          <a:p>
            <a:pPr algn="just" eaLnBrk="0" hangingPunct="0"/>
            <a:r>
              <a:rPr lang="en-US" altLang="zh-CN" sz="2400" b="1">
                <a:latin typeface="Helvetica" pitchFamily="2" charset="0"/>
                <a:ea typeface="Helvetica Neue"/>
                <a:cs typeface="Helvetica Neue"/>
              </a:rPr>
              <a:t>Listen to a short passage concerning women’s place in society and fill in the missing information.</a:t>
            </a:r>
          </a:p>
        </p:txBody>
      </p:sp>
      <p:pic>
        <p:nvPicPr>
          <p:cNvPr id="28683" name="Picture 4">
            <a:hlinkClick r:id="rId5" action="ppaction://hlinksldjump"/>
          </p:cNvPr>
          <p:cNvPicPr>
            <a:picLocks noChangeAspect="1" noChangeArrowheads="1"/>
          </p:cNvPicPr>
          <p:nvPr/>
        </p:nvPicPr>
        <p:blipFill>
          <a:blip r:embed="rId6">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28684" name="Picture 2" descr="H:\2015年修改\图片8.jpg"/>
          <p:cNvPicPr>
            <a:picLocks noChangeAspect="1" noChangeArrowheads="1"/>
          </p:cNvPicPr>
          <p:nvPr/>
        </p:nvPicPr>
        <p:blipFill>
          <a:blip r:embed="rId7"/>
          <a:srcRect/>
          <a:stretch>
            <a:fillRect/>
          </a:stretch>
        </p:blipFill>
        <p:spPr bwMode="auto">
          <a:xfrm>
            <a:off x="0" y="0"/>
            <a:ext cx="8802688" cy="1195388"/>
          </a:xfrm>
          <a:prstGeom prst="rect">
            <a:avLst/>
          </a:prstGeom>
          <a:noFill/>
          <a:ln w="9525">
            <a:noFill/>
            <a:miter lim="800000"/>
            <a:headEnd/>
            <a:tailEnd/>
          </a:ln>
        </p:spPr>
      </p:pic>
      <p:sp>
        <p:nvSpPr>
          <p:cNvPr id="2" name="Text Box 1029"/>
          <p:cNvSpPr txBox="1">
            <a:spLocks noChangeArrowheads="1"/>
          </p:cNvSpPr>
          <p:nvPr/>
        </p:nvSpPr>
        <p:spPr bwMode="auto">
          <a:xfrm rot="10800000" flipV="1">
            <a:off x="5676900" y="3621097"/>
            <a:ext cx="1697038" cy="438150"/>
          </a:xfrm>
          <a:prstGeom prst="rect">
            <a:avLst/>
          </a:prstGeom>
          <a:noFill/>
          <a:ln w="9525" algn="ctr">
            <a:noFill/>
            <a:miter lim="800000"/>
            <a:headEnd/>
            <a:tailEnd/>
          </a:ln>
        </p:spPr>
        <p:txBody>
          <a:bodyPr lIns="0" tIns="0" rIns="0" bIns="0">
            <a:spAutoFit/>
          </a:bodyPr>
          <a:lstStyle/>
          <a:p>
            <a:pPr>
              <a:lnSpc>
                <a:spcPct val="120000"/>
              </a:lnSpc>
              <a:spcBef>
                <a:spcPct val="50000"/>
              </a:spcBef>
            </a:pPr>
            <a:r>
              <a:rPr lang="en-US" altLang="zh-CN" sz="2400" b="1">
                <a:solidFill>
                  <a:srgbClr val="0070C0"/>
                </a:solidFill>
                <a:latin typeface="Helvetica" pitchFamily="2" charset="0"/>
                <a:ea typeface="楷体_GB2312" pitchFamily="49" charset="-122"/>
              </a:rPr>
              <a:t>mining</a:t>
            </a:r>
          </a:p>
        </p:txBody>
      </p:sp>
      <p:sp>
        <p:nvSpPr>
          <p:cNvPr id="3" name="Text Box 1029"/>
          <p:cNvSpPr txBox="1">
            <a:spLocks noChangeArrowheads="1"/>
          </p:cNvSpPr>
          <p:nvPr/>
        </p:nvSpPr>
        <p:spPr bwMode="auto">
          <a:xfrm rot="10800000" flipV="1">
            <a:off x="6003925" y="4491047"/>
            <a:ext cx="1138238" cy="438150"/>
          </a:xfrm>
          <a:prstGeom prst="rect">
            <a:avLst/>
          </a:prstGeom>
          <a:noFill/>
          <a:ln w="9525" algn="ctr">
            <a:noFill/>
            <a:miter lim="800000"/>
            <a:headEnd/>
            <a:tailEnd/>
          </a:ln>
        </p:spPr>
        <p:txBody>
          <a:bodyPr lIns="0" tIns="0" rIns="0" bIns="0">
            <a:spAutoFit/>
          </a:bodyPr>
          <a:lstStyle/>
          <a:p>
            <a:pPr>
              <a:lnSpc>
                <a:spcPct val="120000"/>
              </a:lnSpc>
              <a:spcBef>
                <a:spcPct val="50000"/>
              </a:spcBef>
            </a:pPr>
            <a:r>
              <a:rPr lang="en-US" altLang="zh-CN" sz="2400" b="1">
                <a:solidFill>
                  <a:srgbClr val="0070C0"/>
                </a:solidFill>
                <a:latin typeface="Helvetica" pitchFamily="2" charset="0"/>
                <a:ea typeface="楷体_GB2312" pitchFamily="49" charset="-122"/>
              </a:rPr>
              <a:t>solely</a:t>
            </a:r>
          </a:p>
        </p:txBody>
      </p:sp>
      <p:pic>
        <p:nvPicPr>
          <p:cNvPr id="14" name="C3.mp3">
            <a:hlinkClick r:id="" action="ppaction://media"/>
          </p:cNvPr>
          <p:cNvPicPr>
            <a:picLocks noRot="1" noChangeAspect="1"/>
          </p:cNvPicPr>
          <p:nvPr>
            <a:audioFile r:link="rId1"/>
          </p:nvPr>
        </p:nvPicPr>
        <p:blipFill>
          <a:blip r:embed="rId8"/>
          <a:stretch>
            <a:fillRect/>
          </a:stretch>
        </p:blipFill>
        <p:spPr bwMode="auto">
          <a:xfrm>
            <a:off x="838178" y="2628901"/>
            <a:ext cx="590550" cy="590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14"/>
                    </p:tgtEl>
                  </p:cond>
                </p:stCondLst>
                <p:endSync evt="end" delay="0">
                  <p:rtn val="all"/>
                </p:endSync>
                <p:childTnLst>
                  <p:par>
                    <p:cTn id="16" fill="hold">
                      <p:stCondLst>
                        <p:cond delay="0"/>
                      </p:stCondLst>
                      <p:childTnLst>
                        <p:par>
                          <p:cTn id="17" fill="hold">
                            <p:stCondLst>
                              <p:cond delay="0"/>
                            </p:stCondLst>
                            <p:childTnLst>
                              <p:par>
                                <p:cTn id="18" presetID="1" presetClass="mediacall" presetSubtype="0" fill="hold" nodeType="clickEffect">
                                  <p:stCondLst>
                                    <p:cond delay="0"/>
                                  </p:stCondLst>
                                  <p:childTnLst>
                                    <p:cmd type="call" cmd="playFrom(0.0)">
                                      <p:cBhvr>
                                        <p:cTn id="19" dur="23253" fill="hold"/>
                                        <p:tgtEl>
                                          <p:spTgt spid="14"/>
                                        </p:tgtEl>
                                      </p:cBhvr>
                                    </p:cmd>
                                  </p:childTnLst>
                                </p:cTn>
                              </p:par>
                            </p:childTnLst>
                          </p:cTn>
                        </p:par>
                      </p:childTnLst>
                    </p:cTn>
                  </p:par>
                </p:childTnLst>
              </p:cTn>
              <p:nextCondLst>
                <p:cond evt="onClick" delay="0">
                  <p:tgtEl>
                    <p:spTgt spid="14"/>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4"/>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p:cNvPicPr>
            <a:picLocks noChangeAspect="1" noChangeArrowheads="1"/>
          </p:cNvPicPr>
          <p:nvPr/>
        </p:nvPicPr>
        <p:blipFill>
          <a:blip r:embed="rId4"/>
          <a:srcRect/>
          <a:stretch>
            <a:fillRect/>
          </a:stretch>
        </p:blipFill>
        <p:spPr bwMode="auto">
          <a:xfrm>
            <a:off x="0" y="2230438"/>
            <a:ext cx="9072563" cy="4391025"/>
          </a:xfrm>
          <a:prstGeom prst="rect">
            <a:avLst/>
          </a:prstGeom>
          <a:noFill/>
          <a:ln w="9525">
            <a:noFill/>
            <a:miter lim="800000"/>
            <a:headEnd/>
            <a:tailEnd/>
          </a:ln>
        </p:spPr>
      </p:pic>
      <p:sp>
        <p:nvSpPr>
          <p:cNvPr id="11" name="Rectangle 10"/>
          <p:cNvSpPr/>
          <p:nvPr/>
        </p:nvSpPr>
        <p:spPr>
          <a:xfrm>
            <a:off x="762704" y="2230521"/>
            <a:ext cx="7222350" cy="3676075"/>
          </a:xfrm>
          <a:prstGeom prst="rect">
            <a:avLst/>
          </a:prstGeom>
          <a:noFill/>
          <a:ln w="38100" cmpd="sng">
            <a:noFill/>
          </a:ln>
          <a:effectLst>
            <a:glow rad="139700">
              <a:schemeClr val="accent3">
                <a:satMod val="175000"/>
                <a:alpha val="40000"/>
              </a:schemeClr>
            </a:glow>
            <a:outerShdw blurRad="40000" dist="23000" dir="5400000" sx="0" sy="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lnSpc>
                <a:spcPct val="120000"/>
              </a:lnSpc>
              <a:spcBef>
                <a:spcPts val="0"/>
              </a:spcBef>
              <a:spcAft>
                <a:spcPts val="0"/>
              </a:spcAft>
              <a:defRPr/>
            </a:pPr>
            <a:endParaRPr lang="zh-CN" altLang="en-US" dirty="0"/>
          </a:p>
        </p:txBody>
      </p:sp>
      <p:sp>
        <p:nvSpPr>
          <p:cNvPr id="17" name="TextBox 16"/>
          <p:cNvSpPr txBox="1"/>
          <p:nvPr/>
        </p:nvSpPr>
        <p:spPr>
          <a:xfrm>
            <a:off x="725649" y="3020361"/>
            <a:ext cx="6508554" cy="3194721"/>
          </a:xfrm>
          <a:prstGeom prst="rect">
            <a:avLst/>
          </a:prstGeom>
          <a:noFill/>
          <a:effectLst>
            <a:glow rad="139700">
              <a:schemeClr val="accent3">
                <a:satMod val="175000"/>
                <a:alpha val="40000"/>
              </a:schemeClr>
            </a:glow>
          </a:effectLst>
        </p:spPr>
        <p:txBody>
          <a:bodyPr>
            <a:spAutoFit/>
          </a:bodyPr>
          <a:lstStyle/>
          <a:p>
            <a:pPr algn="just">
              <a:lnSpc>
                <a:spcPct val="120000"/>
              </a:lnSpc>
              <a:spcBef>
                <a:spcPct val="50000"/>
              </a:spcBef>
              <a:defRPr/>
            </a:pPr>
            <a:r>
              <a:rPr lang="en-US" altLang="zh-CN" sz="2400" dirty="0">
                <a:latin typeface="Helvetica" pitchFamily="34" charset="0"/>
                <a:ea typeface="楷体_GB2312" pitchFamily="49" charset="-122"/>
              </a:rPr>
              <a:t>     80% of ________ believe men and women should get the same pay for the same job. 39% believe a woman’s place is in the home. 75% of them believe that housework should be shared between men and women if both work, but there’s almost a complete _________when it comes to doing the washing and cooking. </a:t>
            </a:r>
          </a:p>
        </p:txBody>
      </p:sp>
      <p:sp>
        <p:nvSpPr>
          <p:cNvPr id="12" name="Text Box 1029"/>
          <p:cNvSpPr txBox="1">
            <a:spLocks noChangeArrowheads="1"/>
          </p:cNvSpPr>
          <p:nvPr/>
        </p:nvSpPr>
        <p:spPr bwMode="auto">
          <a:xfrm rot="10800000" flipV="1">
            <a:off x="2343150" y="3068652"/>
            <a:ext cx="2028825" cy="438150"/>
          </a:xfrm>
          <a:prstGeom prst="rect">
            <a:avLst/>
          </a:prstGeom>
          <a:noFill/>
          <a:ln w="9525" algn="ctr">
            <a:noFill/>
            <a:miter lim="800000"/>
            <a:headEnd/>
            <a:tailEnd/>
          </a:ln>
        </p:spPr>
        <p:txBody>
          <a:bodyPr lIns="0" tIns="0" rIns="0" bIns="0">
            <a:spAutoFit/>
          </a:bodyPr>
          <a:lstStyle/>
          <a:p>
            <a:pPr>
              <a:lnSpc>
                <a:spcPct val="120000"/>
              </a:lnSpc>
              <a:spcBef>
                <a:spcPct val="50000"/>
              </a:spcBef>
            </a:pPr>
            <a:r>
              <a:rPr lang="en-US" altLang="zh-CN" sz="2400" b="1" dirty="0">
                <a:solidFill>
                  <a:srgbClr val="0070C0"/>
                </a:solidFill>
                <a:latin typeface="Helvetica" pitchFamily="2" charset="0"/>
                <a:ea typeface="楷体_GB2312" pitchFamily="49" charset="-122"/>
              </a:rPr>
              <a:t>Koreans</a:t>
            </a:r>
          </a:p>
        </p:txBody>
      </p:sp>
      <p:sp>
        <p:nvSpPr>
          <p:cNvPr id="29706" name="矩形 14"/>
          <p:cNvSpPr>
            <a:spLocks noChangeArrowheads="1"/>
          </p:cNvSpPr>
          <p:nvPr/>
        </p:nvSpPr>
        <p:spPr bwMode="auto">
          <a:xfrm>
            <a:off x="766763" y="1098550"/>
            <a:ext cx="7367587" cy="1187450"/>
          </a:xfrm>
          <a:prstGeom prst="rect">
            <a:avLst/>
          </a:prstGeom>
          <a:noFill/>
          <a:ln w="9525">
            <a:noFill/>
            <a:miter lim="800000"/>
            <a:headEnd/>
            <a:tailEnd/>
          </a:ln>
        </p:spPr>
        <p:txBody>
          <a:bodyPr>
            <a:spAutoFit/>
          </a:bodyPr>
          <a:lstStyle/>
          <a:p>
            <a:pPr algn="just" eaLnBrk="0" hangingPunct="0"/>
            <a:r>
              <a:rPr lang="en-US" altLang="zh-CN" sz="2400" b="1">
                <a:latin typeface="Helvetica" pitchFamily="2" charset="0"/>
                <a:ea typeface="Helvetica Neue"/>
                <a:cs typeface="Helvetica Neue"/>
              </a:rPr>
              <a:t>Listen to a short passage concerning woman’s place in society and fill in the missing information.</a:t>
            </a:r>
          </a:p>
        </p:txBody>
      </p:sp>
      <p:pic>
        <p:nvPicPr>
          <p:cNvPr id="29707" name="Picture 4">
            <a:hlinkClick r:id="rId5" action="ppaction://hlinksldjump"/>
          </p:cNvPr>
          <p:cNvPicPr>
            <a:picLocks noChangeAspect="1" noChangeArrowheads="1"/>
          </p:cNvPicPr>
          <p:nvPr/>
        </p:nvPicPr>
        <p:blipFill>
          <a:blip r:embed="rId6">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29708" name="Picture 2" descr="H:\2015年修改\图片8.jpg"/>
          <p:cNvPicPr>
            <a:picLocks noChangeAspect="1" noChangeArrowheads="1"/>
          </p:cNvPicPr>
          <p:nvPr/>
        </p:nvPicPr>
        <p:blipFill>
          <a:blip r:embed="rId7"/>
          <a:srcRect/>
          <a:stretch>
            <a:fillRect/>
          </a:stretch>
        </p:blipFill>
        <p:spPr bwMode="auto">
          <a:xfrm>
            <a:off x="0" y="0"/>
            <a:ext cx="8802688" cy="1195388"/>
          </a:xfrm>
          <a:prstGeom prst="rect">
            <a:avLst/>
          </a:prstGeom>
          <a:noFill/>
          <a:ln w="9525">
            <a:noFill/>
            <a:miter lim="800000"/>
            <a:headEnd/>
            <a:tailEnd/>
          </a:ln>
        </p:spPr>
      </p:pic>
      <p:sp>
        <p:nvSpPr>
          <p:cNvPr id="2" name="Text Box 1029"/>
          <p:cNvSpPr txBox="1">
            <a:spLocks noChangeArrowheads="1"/>
          </p:cNvSpPr>
          <p:nvPr/>
        </p:nvSpPr>
        <p:spPr bwMode="auto">
          <a:xfrm rot="10800000" flipV="1">
            <a:off x="5016500" y="5276865"/>
            <a:ext cx="1416050" cy="438150"/>
          </a:xfrm>
          <a:prstGeom prst="rect">
            <a:avLst/>
          </a:prstGeom>
          <a:noFill/>
          <a:ln w="9525" algn="ctr">
            <a:noFill/>
            <a:miter lim="800000"/>
            <a:headEnd/>
            <a:tailEnd/>
          </a:ln>
        </p:spPr>
        <p:txBody>
          <a:bodyPr lIns="0" tIns="0" rIns="0" bIns="0">
            <a:spAutoFit/>
          </a:bodyPr>
          <a:lstStyle/>
          <a:p>
            <a:pPr>
              <a:lnSpc>
                <a:spcPct val="120000"/>
              </a:lnSpc>
              <a:spcBef>
                <a:spcPct val="50000"/>
              </a:spcBef>
            </a:pPr>
            <a:r>
              <a:rPr lang="en-US" altLang="zh-CN" sz="2400" b="1">
                <a:solidFill>
                  <a:srgbClr val="0070C0"/>
                </a:solidFill>
                <a:latin typeface="Helvetica" pitchFamily="2" charset="0"/>
                <a:ea typeface="楷体_GB2312" pitchFamily="49" charset="-122"/>
              </a:rPr>
              <a:t>reversal</a:t>
            </a:r>
          </a:p>
        </p:txBody>
      </p:sp>
      <p:pic>
        <p:nvPicPr>
          <p:cNvPr id="14" name="C4.mp3">
            <a:hlinkClick r:id="" action="ppaction://media"/>
          </p:cNvPr>
          <p:cNvPicPr>
            <a:picLocks noRot="1" noChangeAspect="1"/>
          </p:cNvPicPr>
          <p:nvPr>
            <a:audioFile r:link="rId1"/>
          </p:nvPr>
        </p:nvPicPr>
        <p:blipFill>
          <a:blip r:embed="rId8"/>
          <a:stretch>
            <a:fillRect/>
          </a:stretch>
        </p:blipFill>
        <p:spPr bwMode="auto">
          <a:xfrm>
            <a:off x="1000100" y="2643182"/>
            <a:ext cx="576262" cy="5762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14"/>
                    </p:tgtEl>
                  </p:cond>
                </p:stCondLst>
                <p:endSync evt="end" delay="0">
                  <p:rtn val="all"/>
                </p:endSync>
                <p:childTnLst>
                  <p:par>
                    <p:cTn id="12" fill="hold">
                      <p:stCondLst>
                        <p:cond delay="0"/>
                      </p:stCondLst>
                      <p:childTnLst>
                        <p:par>
                          <p:cTn id="13" fill="hold">
                            <p:stCondLst>
                              <p:cond delay="0"/>
                            </p:stCondLst>
                            <p:childTnLst>
                              <p:par>
                                <p:cTn id="14" presetID="1" presetClass="mediacall" presetSubtype="0" fill="hold" nodeType="clickEffect">
                                  <p:stCondLst>
                                    <p:cond delay="0"/>
                                  </p:stCondLst>
                                  <p:childTnLst>
                                    <p:cmd type="call" cmd="playFrom(0.0)">
                                      <p:cBhvr>
                                        <p:cTn id="15" dur="22573" fill="hold"/>
                                        <p:tgtEl>
                                          <p:spTgt spid="14"/>
                                        </p:tgtEl>
                                      </p:cBhvr>
                                    </p:cmd>
                                  </p:childTnLst>
                                </p:cTn>
                              </p:par>
                            </p:childTnLst>
                          </p:cTn>
                        </p:par>
                      </p:childTnLst>
                    </p:cTn>
                  </p:par>
                </p:childTnLst>
              </p:cTn>
              <p:nextCondLst>
                <p:cond evt="onClick" delay="0">
                  <p:tgtEl>
                    <p:spTgt spid="14"/>
                  </p:tgtEl>
                </p:cond>
              </p:nextCondLst>
            </p:seq>
            <p:audio>
              <p:cMediaNode>
                <p:cTn id="16" fill="hold" display="0">
                  <p:stCondLst>
                    <p:cond delay="indefinite"/>
                  </p:stCondLst>
                  <p:endCondLst>
                    <p:cond evt="onNext" delay="0">
                      <p:tgtEl>
                        <p:sldTgt/>
                      </p:tgtEl>
                    </p:cond>
                    <p:cond evt="onPrev" delay="0">
                      <p:tgtEl>
                        <p:sldTgt/>
                      </p:tgtEl>
                    </p:cond>
                    <p:cond evt="onStopAudio" delay="0">
                      <p:tgtEl>
                        <p:sldTgt/>
                      </p:tgtEl>
                    </p:cond>
                  </p:endCondLst>
                </p:cTn>
                <p:tgtEl>
                  <p:spTgt spid="14"/>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p:cNvPicPr>
            <a:picLocks noChangeAspect="1" noChangeArrowheads="1"/>
          </p:cNvPicPr>
          <p:nvPr/>
        </p:nvPicPr>
        <p:blipFill>
          <a:blip r:embed="rId4"/>
          <a:srcRect/>
          <a:stretch>
            <a:fillRect/>
          </a:stretch>
        </p:blipFill>
        <p:spPr bwMode="auto">
          <a:xfrm>
            <a:off x="0" y="2230438"/>
            <a:ext cx="9072563" cy="4391025"/>
          </a:xfrm>
          <a:prstGeom prst="rect">
            <a:avLst/>
          </a:prstGeom>
          <a:noFill/>
          <a:ln w="9525">
            <a:noFill/>
            <a:miter lim="800000"/>
            <a:headEnd/>
            <a:tailEnd/>
          </a:ln>
        </p:spPr>
      </p:pic>
      <p:sp>
        <p:nvSpPr>
          <p:cNvPr id="11" name="Rectangle 10"/>
          <p:cNvSpPr/>
          <p:nvPr/>
        </p:nvSpPr>
        <p:spPr>
          <a:xfrm>
            <a:off x="762704" y="2230521"/>
            <a:ext cx="7222350" cy="3676075"/>
          </a:xfrm>
          <a:prstGeom prst="rect">
            <a:avLst/>
          </a:prstGeom>
          <a:noFill/>
          <a:ln w="38100" cmpd="sng">
            <a:noFill/>
          </a:ln>
          <a:effectLst>
            <a:glow rad="139700">
              <a:schemeClr val="accent3">
                <a:satMod val="175000"/>
                <a:alpha val="40000"/>
              </a:schemeClr>
            </a:glow>
            <a:outerShdw blurRad="40000" dist="23000" dir="5400000" sx="0" sy="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lnSpc>
                <a:spcPct val="120000"/>
              </a:lnSpc>
              <a:spcBef>
                <a:spcPts val="0"/>
              </a:spcBef>
              <a:spcAft>
                <a:spcPts val="0"/>
              </a:spcAft>
              <a:defRPr/>
            </a:pPr>
            <a:endParaRPr lang="zh-CN" altLang="en-US" dirty="0"/>
          </a:p>
        </p:txBody>
      </p:sp>
      <p:sp>
        <p:nvSpPr>
          <p:cNvPr id="17" name="TextBox 16"/>
          <p:cNvSpPr txBox="1"/>
          <p:nvPr/>
        </p:nvSpPr>
        <p:spPr>
          <a:xfrm>
            <a:off x="752543" y="3049502"/>
            <a:ext cx="6508554" cy="2308324"/>
          </a:xfrm>
          <a:prstGeom prst="rect">
            <a:avLst/>
          </a:prstGeom>
          <a:noFill/>
          <a:effectLst>
            <a:glow rad="139700">
              <a:schemeClr val="accent3">
                <a:satMod val="175000"/>
                <a:alpha val="40000"/>
              </a:schemeClr>
            </a:glow>
          </a:effectLst>
        </p:spPr>
        <p:txBody>
          <a:bodyPr>
            <a:spAutoFit/>
          </a:bodyPr>
          <a:lstStyle/>
          <a:p>
            <a:pPr algn="just">
              <a:lnSpc>
                <a:spcPct val="120000"/>
              </a:lnSpc>
              <a:spcBef>
                <a:spcPct val="50000"/>
              </a:spcBef>
              <a:defRPr/>
            </a:pPr>
            <a:r>
              <a:rPr lang="en-US" altLang="zh-CN" sz="2400" dirty="0">
                <a:latin typeface="Helvetica" pitchFamily="34" charset="0"/>
                <a:ea typeface="楷体_GB2312" pitchFamily="49" charset="-122"/>
              </a:rPr>
              <a:t>     Here, very few believe in sharing the work. 62% and 65% _____________ believe that women should do both. 85% of Koreans believe nursing is a woman’s job and 87% think mining is a man’s job.</a:t>
            </a:r>
            <a:r>
              <a:rPr lang="en-US" altLang="zh-CN" dirty="0"/>
              <a:t> </a:t>
            </a:r>
          </a:p>
        </p:txBody>
      </p:sp>
      <p:sp>
        <p:nvSpPr>
          <p:cNvPr id="12" name="Text Box 1029"/>
          <p:cNvSpPr txBox="1">
            <a:spLocks noChangeArrowheads="1"/>
          </p:cNvSpPr>
          <p:nvPr/>
        </p:nvSpPr>
        <p:spPr bwMode="auto">
          <a:xfrm rot="10800000" flipV="1">
            <a:off x="3363913" y="3490915"/>
            <a:ext cx="2028825" cy="438150"/>
          </a:xfrm>
          <a:prstGeom prst="rect">
            <a:avLst/>
          </a:prstGeom>
          <a:noFill/>
          <a:ln w="9525" algn="ctr">
            <a:noFill/>
            <a:miter lim="800000"/>
            <a:headEnd/>
            <a:tailEnd/>
          </a:ln>
        </p:spPr>
        <p:txBody>
          <a:bodyPr lIns="0" tIns="0" rIns="0" bIns="0">
            <a:spAutoFit/>
          </a:bodyPr>
          <a:lstStyle/>
          <a:p>
            <a:pPr>
              <a:lnSpc>
                <a:spcPct val="120000"/>
              </a:lnSpc>
              <a:spcBef>
                <a:spcPct val="50000"/>
              </a:spcBef>
            </a:pPr>
            <a:r>
              <a:rPr lang="en-US" altLang="zh-CN" sz="2400" b="1" dirty="0">
                <a:solidFill>
                  <a:srgbClr val="0070C0"/>
                </a:solidFill>
                <a:latin typeface="Helvetica" pitchFamily="2" charset="0"/>
                <a:ea typeface="楷体_GB2312" pitchFamily="49" charset="-122"/>
              </a:rPr>
              <a:t>respectively</a:t>
            </a:r>
            <a:r>
              <a:rPr lang="en-US" altLang="zh-CN" dirty="0"/>
              <a:t> </a:t>
            </a:r>
            <a:endParaRPr lang="en-US" altLang="zh-CN" sz="2400" b="1" dirty="0">
              <a:solidFill>
                <a:srgbClr val="0070C0"/>
              </a:solidFill>
              <a:latin typeface="Helvetica" pitchFamily="2" charset="0"/>
              <a:ea typeface="楷体_GB2312" pitchFamily="49" charset="-122"/>
            </a:endParaRPr>
          </a:p>
        </p:txBody>
      </p:sp>
      <p:sp>
        <p:nvSpPr>
          <p:cNvPr id="30730" name="矩形 14"/>
          <p:cNvSpPr>
            <a:spLocks noChangeArrowheads="1"/>
          </p:cNvSpPr>
          <p:nvPr/>
        </p:nvSpPr>
        <p:spPr bwMode="auto">
          <a:xfrm>
            <a:off x="766763" y="1098550"/>
            <a:ext cx="7367587" cy="1187450"/>
          </a:xfrm>
          <a:prstGeom prst="rect">
            <a:avLst/>
          </a:prstGeom>
          <a:noFill/>
          <a:ln w="9525">
            <a:noFill/>
            <a:miter lim="800000"/>
            <a:headEnd/>
            <a:tailEnd/>
          </a:ln>
        </p:spPr>
        <p:txBody>
          <a:bodyPr>
            <a:spAutoFit/>
          </a:bodyPr>
          <a:lstStyle/>
          <a:p>
            <a:pPr algn="just" eaLnBrk="0" hangingPunct="0"/>
            <a:r>
              <a:rPr lang="en-US" altLang="zh-CN" sz="2400" b="1">
                <a:latin typeface="Helvetica" pitchFamily="2" charset="0"/>
                <a:ea typeface="Helvetica Neue"/>
                <a:cs typeface="Helvetica Neue"/>
              </a:rPr>
              <a:t>Listen to a short passage concerning woman’s place in society and fill in the missing information.</a:t>
            </a:r>
          </a:p>
        </p:txBody>
      </p:sp>
      <p:pic>
        <p:nvPicPr>
          <p:cNvPr id="30731" name="Picture 4">
            <a:hlinkClick r:id="rId5" action="ppaction://hlinksldjump"/>
          </p:cNvPr>
          <p:cNvPicPr>
            <a:picLocks noChangeAspect="1" noChangeArrowheads="1"/>
          </p:cNvPicPr>
          <p:nvPr/>
        </p:nvPicPr>
        <p:blipFill>
          <a:blip r:embed="rId6">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30732" name="Picture 2" descr="H:\2015年修改\图片8.jpg"/>
          <p:cNvPicPr>
            <a:picLocks noChangeAspect="1" noChangeArrowheads="1"/>
          </p:cNvPicPr>
          <p:nvPr/>
        </p:nvPicPr>
        <p:blipFill>
          <a:blip r:embed="rId7"/>
          <a:srcRect/>
          <a:stretch>
            <a:fillRect/>
          </a:stretch>
        </p:blipFill>
        <p:spPr bwMode="auto">
          <a:xfrm>
            <a:off x="0" y="0"/>
            <a:ext cx="8802688" cy="1195388"/>
          </a:xfrm>
          <a:prstGeom prst="rect">
            <a:avLst/>
          </a:prstGeom>
          <a:noFill/>
          <a:ln w="9525">
            <a:noFill/>
            <a:miter lim="800000"/>
            <a:headEnd/>
            <a:tailEnd/>
          </a:ln>
        </p:spPr>
      </p:pic>
      <p:pic>
        <p:nvPicPr>
          <p:cNvPr id="13" name="C5.mp3">
            <a:hlinkClick r:id="" action="ppaction://media"/>
          </p:cNvPr>
          <p:cNvPicPr>
            <a:picLocks noRot="1" noChangeAspect="1"/>
          </p:cNvPicPr>
          <p:nvPr>
            <a:audioFile r:link="rId1"/>
          </p:nvPr>
        </p:nvPicPr>
        <p:blipFill>
          <a:blip r:embed="rId8"/>
          <a:stretch>
            <a:fillRect/>
          </a:stretch>
        </p:blipFill>
        <p:spPr bwMode="auto">
          <a:xfrm>
            <a:off x="1000100" y="2597150"/>
            <a:ext cx="622300" cy="622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3"/>
                    </p:tgtEl>
                  </p:cond>
                </p:stCondLst>
                <p:endSync evt="end" delay="0">
                  <p:rtn val="all"/>
                </p:endSync>
                <p:childTnLst>
                  <p:par>
                    <p:cTn id="8" fill="hold">
                      <p:stCondLst>
                        <p:cond delay="0"/>
                      </p:stCondLst>
                      <p:childTnLst>
                        <p:par>
                          <p:cTn id="9" fill="hold">
                            <p:stCondLst>
                              <p:cond delay="0"/>
                            </p:stCondLst>
                            <p:childTnLst>
                              <p:par>
                                <p:cTn id="10" presetID="1" presetClass="mediacall" presetSubtype="0" fill="hold" nodeType="clickEffect">
                                  <p:stCondLst>
                                    <p:cond delay="0"/>
                                  </p:stCondLst>
                                  <p:childTnLst>
                                    <p:cmd type="call" cmd="playFrom(0.0)">
                                      <p:cBhvr>
                                        <p:cTn id="11" dur="19125" fill="hold"/>
                                        <p:tgtEl>
                                          <p:spTgt spid="13"/>
                                        </p:tgtEl>
                                      </p:cBhvr>
                                    </p:cmd>
                                  </p:childTnLst>
                                </p:cTn>
                              </p:par>
                            </p:childTnLst>
                          </p:cTn>
                        </p:par>
                      </p:childTnLst>
                    </p:cTn>
                  </p:par>
                </p:childTnLst>
              </p:cTn>
              <p:nextCondLst>
                <p:cond evt="onClick" delay="0">
                  <p:tgtEl>
                    <p:spTgt spid="13"/>
                  </p:tgtEl>
                </p:cond>
              </p:nextCondLst>
            </p:seq>
            <p:audio>
              <p:cMediaNode>
                <p:cTn id="12"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19"/>
          <p:cNvSpPr txBox="1">
            <a:spLocks noChangeArrowheads="1"/>
          </p:cNvSpPr>
          <p:nvPr/>
        </p:nvSpPr>
        <p:spPr bwMode="auto">
          <a:xfrm>
            <a:off x="857250" y="1454150"/>
            <a:ext cx="3027363" cy="396875"/>
          </a:xfrm>
          <a:prstGeom prst="rect">
            <a:avLst/>
          </a:prstGeom>
          <a:noFill/>
          <a:ln w="9525">
            <a:noFill/>
            <a:miter lim="800000"/>
            <a:headEnd/>
            <a:tailEnd/>
          </a:ln>
        </p:spPr>
        <p:txBody>
          <a:bodyPr>
            <a:spAutoFit/>
          </a:bodyPr>
          <a:lstStyle/>
          <a:p>
            <a:r>
              <a:rPr lang="en-US" altLang="zh-CN" sz="2000" b="1">
                <a:latin typeface="Helvetica" pitchFamily="2" charset="0"/>
                <a:ea typeface="Helvetica Neue"/>
                <a:cs typeface="Helvetica Neue"/>
              </a:rPr>
              <a:t>Questions Previewing</a:t>
            </a:r>
            <a:endParaRPr lang="zh-CN" altLang="en-US" sz="2000" b="1">
              <a:latin typeface="Helvetica" pitchFamily="2" charset="0"/>
              <a:ea typeface="Helvetica Neue"/>
              <a:cs typeface="Helvetica Neue"/>
            </a:endParaRPr>
          </a:p>
        </p:txBody>
      </p:sp>
      <p:sp>
        <p:nvSpPr>
          <p:cNvPr id="11" name="Rectangle 10"/>
          <p:cNvSpPr/>
          <p:nvPr/>
        </p:nvSpPr>
        <p:spPr>
          <a:xfrm>
            <a:off x="767529" y="1643366"/>
            <a:ext cx="7447316" cy="4000157"/>
          </a:xfrm>
          <a:prstGeom prst="rect">
            <a:avLst/>
          </a:prstGeom>
          <a:noFill/>
          <a:ln w="38100" cmpd="sng">
            <a:noFill/>
          </a:ln>
          <a:effectLst>
            <a:glow rad="139700">
              <a:schemeClr val="accent3">
                <a:satMod val="175000"/>
                <a:alpha val="40000"/>
              </a:schemeClr>
            </a:glow>
            <a:outerShdw blurRad="40000" dist="23000" dir="5400000" sx="0" sy="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lnSpc>
                <a:spcPct val="120000"/>
              </a:lnSpc>
              <a:spcBef>
                <a:spcPts val="0"/>
              </a:spcBef>
              <a:spcAft>
                <a:spcPts val="0"/>
              </a:spcAft>
              <a:defRPr/>
            </a:pPr>
            <a:endParaRPr lang="zh-CN" altLang="en-US" dirty="0"/>
          </a:p>
        </p:txBody>
      </p:sp>
      <p:sp>
        <p:nvSpPr>
          <p:cNvPr id="31750" name="矩形 18"/>
          <p:cNvSpPr>
            <a:spLocks noChangeArrowheads="1"/>
          </p:cNvSpPr>
          <p:nvPr/>
        </p:nvSpPr>
        <p:spPr bwMode="auto">
          <a:xfrm>
            <a:off x="857250" y="2170113"/>
            <a:ext cx="7499350" cy="830997"/>
          </a:xfrm>
          <a:prstGeom prst="rect">
            <a:avLst/>
          </a:prstGeom>
          <a:noFill/>
          <a:ln w="9525">
            <a:noFill/>
            <a:miter lim="800000"/>
            <a:headEnd/>
            <a:tailEnd/>
          </a:ln>
        </p:spPr>
        <p:txBody>
          <a:bodyPr>
            <a:spAutoFit/>
          </a:bodyPr>
          <a:lstStyle/>
          <a:p>
            <a:pPr marL="457200" indent="-457200" eaLnBrk="0" hangingPunct="0"/>
            <a:r>
              <a:rPr lang="en-US" altLang="zh-CN" sz="2400" dirty="0">
                <a:latin typeface="Helvetica" pitchFamily="2" charset="0"/>
                <a:ea typeface="楷体_GB2312" pitchFamily="49" charset="-122"/>
              </a:rPr>
              <a:t>Q1: What do you think about women’s role in </a:t>
            </a:r>
            <a:r>
              <a:rPr lang="en-US" altLang="zh-CN" sz="2400" dirty="0" smtClean="0">
                <a:latin typeface="Helvetica" pitchFamily="2" charset="0"/>
                <a:ea typeface="楷体_GB2312" pitchFamily="49" charset="-122"/>
              </a:rPr>
              <a:t>today’s </a:t>
            </a:r>
            <a:r>
              <a:rPr lang="en-US" altLang="zh-CN" sz="2400" dirty="0">
                <a:latin typeface="Helvetica" pitchFamily="2" charset="0"/>
                <a:ea typeface="楷体_GB2312" pitchFamily="49" charset="-122"/>
              </a:rPr>
              <a:t>workplace?</a:t>
            </a:r>
          </a:p>
        </p:txBody>
      </p:sp>
      <p:sp>
        <p:nvSpPr>
          <p:cNvPr id="31751" name="矩形 13"/>
          <p:cNvSpPr>
            <a:spLocks noChangeArrowheads="1"/>
          </p:cNvSpPr>
          <p:nvPr/>
        </p:nvSpPr>
        <p:spPr bwMode="auto">
          <a:xfrm>
            <a:off x="857250" y="3527425"/>
            <a:ext cx="8072438" cy="830997"/>
          </a:xfrm>
          <a:prstGeom prst="rect">
            <a:avLst/>
          </a:prstGeom>
          <a:noFill/>
          <a:ln w="9525">
            <a:noFill/>
            <a:miter lim="800000"/>
            <a:headEnd/>
            <a:tailEnd/>
          </a:ln>
        </p:spPr>
        <p:txBody>
          <a:bodyPr>
            <a:spAutoFit/>
          </a:bodyPr>
          <a:lstStyle/>
          <a:p>
            <a:pPr eaLnBrk="0" hangingPunct="0"/>
            <a:r>
              <a:rPr lang="en-US" altLang="zh-CN" sz="2400" dirty="0">
                <a:latin typeface="Helvetica" pitchFamily="2" charset="0"/>
                <a:ea typeface="楷体_GB2312" pitchFamily="49" charset="-122"/>
              </a:rPr>
              <a:t>Q2: Do you agree that the cooperation of men and women can bring </a:t>
            </a:r>
            <a:r>
              <a:rPr lang="en-US" altLang="zh-CN" sz="2400" dirty="0" smtClean="0">
                <a:latin typeface="Helvetica" pitchFamily="2" charset="0"/>
                <a:ea typeface="楷体_GB2312" pitchFamily="49" charset="-122"/>
              </a:rPr>
              <a:t>benefits </a:t>
            </a:r>
            <a:r>
              <a:rPr lang="en-US" altLang="zh-CN" sz="2400" dirty="0">
                <a:latin typeface="Helvetica" pitchFamily="2" charset="0"/>
                <a:ea typeface="楷体_GB2312" pitchFamily="49" charset="-122"/>
              </a:rPr>
              <a:t>at the workplace?</a:t>
            </a:r>
          </a:p>
        </p:txBody>
      </p:sp>
      <p:grpSp>
        <p:nvGrpSpPr>
          <p:cNvPr id="31752" name="组合 23"/>
          <p:cNvGrpSpPr>
            <a:grpSpLocks/>
          </p:cNvGrpSpPr>
          <p:nvPr/>
        </p:nvGrpSpPr>
        <p:grpSpPr bwMode="auto">
          <a:xfrm>
            <a:off x="6289675" y="4276725"/>
            <a:ext cx="1235075" cy="747713"/>
            <a:chOff x="6948264" y="2860023"/>
            <a:chExt cx="936104" cy="747240"/>
          </a:xfrm>
        </p:grpSpPr>
        <p:pic>
          <p:nvPicPr>
            <p:cNvPr id="31760" name="Picture 7">
              <a:hlinkClick r:id="rId3" action="ppaction://hlinksldjump"/>
            </p:cNvPr>
            <p:cNvPicPr>
              <a:picLocks noChangeAspect="1" noChangeArrowheads="1"/>
            </p:cNvPicPr>
            <p:nvPr/>
          </p:nvPicPr>
          <p:blipFill>
            <a:blip r:embed="rId4"/>
            <a:srcRect/>
            <a:stretch>
              <a:fillRect/>
            </a:stretch>
          </p:blipFill>
          <p:spPr bwMode="auto">
            <a:xfrm>
              <a:off x="6948264" y="2860023"/>
              <a:ext cx="936104" cy="747240"/>
            </a:xfrm>
            <a:prstGeom prst="rect">
              <a:avLst/>
            </a:prstGeom>
            <a:noFill/>
            <a:ln w="9525">
              <a:noFill/>
              <a:miter lim="800000"/>
              <a:headEnd/>
              <a:tailEnd/>
            </a:ln>
          </p:spPr>
        </p:pic>
        <p:sp>
          <p:nvSpPr>
            <p:cNvPr id="26" name="TextBox 25">
              <a:hlinkClick r:id="rId5" action="ppaction://hlinksldjump"/>
            </p:cNvPr>
            <p:cNvSpPr txBox="1"/>
            <p:nvPr/>
          </p:nvSpPr>
          <p:spPr>
            <a:xfrm>
              <a:off x="7028880" y="3032952"/>
              <a:ext cx="665379" cy="396624"/>
            </a:xfrm>
            <a:prstGeom prst="rect">
              <a:avLst/>
            </a:prstGeom>
            <a:noFill/>
          </p:spPr>
          <p:txBody>
            <a:bodyPr>
              <a:spAutoFit/>
            </a:bodyPr>
            <a:lstStyle/>
            <a:p>
              <a:pPr fontAlgn="auto">
                <a:spcBef>
                  <a:spcPts val="0"/>
                </a:spcBef>
                <a:spcAft>
                  <a:spcPts val="0"/>
                </a:spcAft>
                <a:defRPr/>
              </a:pPr>
              <a:r>
                <a:rPr lang="en-US" altLang="zh-CN" sz="2000" b="1" dirty="0">
                  <a:solidFill>
                    <a:srgbClr val="FF6600"/>
                  </a:solidFill>
                  <a:effectLst>
                    <a:outerShdw blurRad="38100" dist="38100" dir="2700000" algn="tl">
                      <a:srgbClr val="000000">
                        <a:alpha val="43137"/>
                      </a:srgbClr>
                    </a:outerShdw>
                  </a:effectLst>
                  <a:latin typeface="Tempus Sans ITC" pitchFamily="82" charset="0"/>
                  <a:ea typeface="+mn-ea"/>
                </a:rPr>
                <a:t>Tips</a:t>
              </a:r>
              <a:endParaRPr lang="zh-CN" altLang="en-US" sz="2000" b="1" dirty="0">
                <a:solidFill>
                  <a:srgbClr val="FF6600"/>
                </a:solidFill>
                <a:effectLst>
                  <a:outerShdw blurRad="38100" dist="38100" dir="2700000" algn="tl">
                    <a:srgbClr val="000000">
                      <a:alpha val="43137"/>
                    </a:srgbClr>
                  </a:outerShdw>
                </a:effectLst>
                <a:latin typeface="Tempus Sans ITC" pitchFamily="82" charset="0"/>
                <a:ea typeface="+mn-ea"/>
              </a:endParaRPr>
            </a:p>
          </p:txBody>
        </p:sp>
      </p:grpSp>
      <p:grpSp>
        <p:nvGrpSpPr>
          <p:cNvPr id="31753" name="组合 29"/>
          <p:cNvGrpSpPr>
            <a:grpSpLocks/>
          </p:cNvGrpSpPr>
          <p:nvPr/>
        </p:nvGrpSpPr>
        <p:grpSpPr bwMode="auto">
          <a:xfrm>
            <a:off x="6224588" y="2652713"/>
            <a:ext cx="1300162" cy="747712"/>
            <a:chOff x="6948264" y="2860023"/>
            <a:chExt cx="936104" cy="747240"/>
          </a:xfrm>
        </p:grpSpPr>
        <p:pic>
          <p:nvPicPr>
            <p:cNvPr id="31758" name="Picture 7">
              <a:hlinkClick r:id="rId3" action="ppaction://hlinksldjump"/>
            </p:cNvPr>
            <p:cNvPicPr>
              <a:picLocks noChangeAspect="1" noChangeArrowheads="1"/>
            </p:cNvPicPr>
            <p:nvPr/>
          </p:nvPicPr>
          <p:blipFill>
            <a:blip r:embed="rId4"/>
            <a:srcRect/>
            <a:stretch>
              <a:fillRect/>
            </a:stretch>
          </p:blipFill>
          <p:spPr bwMode="auto">
            <a:xfrm>
              <a:off x="6948264" y="2860023"/>
              <a:ext cx="936104" cy="747240"/>
            </a:xfrm>
            <a:prstGeom prst="rect">
              <a:avLst/>
            </a:prstGeom>
            <a:noFill/>
            <a:ln w="9525">
              <a:noFill/>
              <a:miter lim="800000"/>
              <a:headEnd/>
              <a:tailEnd/>
            </a:ln>
          </p:spPr>
        </p:pic>
        <p:sp>
          <p:nvSpPr>
            <p:cNvPr id="32" name="TextBox 31">
              <a:hlinkClick r:id="rId6" action="ppaction://hlinksldjump"/>
            </p:cNvPr>
            <p:cNvSpPr txBox="1"/>
            <p:nvPr/>
          </p:nvSpPr>
          <p:spPr>
            <a:xfrm>
              <a:off x="7029416" y="3032951"/>
              <a:ext cx="664074" cy="396624"/>
            </a:xfrm>
            <a:prstGeom prst="rect">
              <a:avLst/>
            </a:prstGeom>
            <a:noFill/>
          </p:spPr>
          <p:txBody>
            <a:bodyPr>
              <a:spAutoFit/>
            </a:bodyPr>
            <a:lstStyle/>
            <a:p>
              <a:pPr fontAlgn="auto">
                <a:spcBef>
                  <a:spcPts val="0"/>
                </a:spcBef>
                <a:spcAft>
                  <a:spcPts val="0"/>
                </a:spcAft>
                <a:defRPr/>
              </a:pPr>
              <a:r>
                <a:rPr lang="en-US" altLang="zh-CN" sz="2000" b="1" dirty="0">
                  <a:solidFill>
                    <a:srgbClr val="FF6600"/>
                  </a:solidFill>
                  <a:effectLst>
                    <a:outerShdw blurRad="38100" dist="38100" dir="2700000" algn="tl">
                      <a:srgbClr val="000000">
                        <a:alpha val="43137"/>
                      </a:srgbClr>
                    </a:outerShdw>
                  </a:effectLst>
                  <a:latin typeface="Tempus Sans ITC" pitchFamily="82" charset="0"/>
                  <a:ea typeface="+mn-ea"/>
                </a:rPr>
                <a:t>Tips</a:t>
              </a:r>
              <a:endParaRPr lang="zh-CN" altLang="en-US" sz="2000" b="1" dirty="0">
                <a:solidFill>
                  <a:srgbClr val="FF6600"/>
                </a:solidFill>
                <a:effectLst>
                  <a:outerShdw blurRad="38100" dist="38100" dir="2700000" algn="tl">
                    <a:srgbClr val="000000">
                      <a:alpha val="43137"/>
                    </a:srgbClr>
                  </a:outerShdw>
                </a:effectLst>
                <a:latin typeface="Tempus Sans ITC" pitchFamily="82" charset="0"/>
                <a:ea typeface="+mn-ea"/>
              </a:endParaRPr>
            </a:p>
          </p:txBody>
        </p:sp>
      </p:grpSp>
      <p:pic>
        <p:nvPicPr>
          <p:cNvPr id="31754" name="Picture 4">
            <a:hlinkClick r:id="rId7" action="ppaction://hlinksldjump"/>
          </p:cNvPr>
          <p:cNvPicPr>
            <a:picLocks noChangeAspect="1" noChangeArrowheads="1"/>
          </p:cNvPicPr>
          <p:nvPr/>
        </p:nvPicPr>
        <p:blipFill>
          <a:blip r:embed="rId8">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31755" name="Picture 3"/>
          <p:cNvPicPr>
            <a:picLocks noChangeAspect="1" noChangeArrowheads="1"/>
          </p:cNvPicPr>
          <p:nvPr/>
        </p:nvPicPr>
        <p:blipFill>
          <a:blip r:embed="rId9"/>
          <a:srcRect/>
          <a:stretch>
            <a:fillRect/>
          </a:stretch>
        </p:blipFill>
        <p:spPr bwMode="auto">
          <a:xfrm>
            <a:off x="-7938" y="139700"/>
            <a:ext cx="4645026" cy="1187450"/>
          </a:xfrm>
          <a:prstGeom prst="rect">
            <a:avLst/>
          </a:prstGeom>
          <a:noFill/>
          <a:ln w="9525">
            <a:noFill/>
            <a:miter lim="800000"/>
            <a:headEnd/>
            <a:tailEnd/>
          </a:ln>
        </p:spPr>
      </p:pic>
      <p:sp>
        <p:nvSpPr>
          <p:cNvPr id="15" name="TextBox 14"/>
          <p:cNvSpPr txBox="1"/>
          <p:nvPr/>
        </p:nvSpPr>
        <p:spPr>
          <a:xfrm>
            <a:off x="804863" y="436563"/>
            <a:ext cx="3481387"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rPr>
              <a:t>Cultural Background</a:t>
            </a:r>
          </a:p>
        </p:txBody>
      </p:sp>
      <p:sp>
        <p:nvSpPr>
          <p:cNvPr id="31757" name="矩形 15"/>
          <p:cNvSpPr>
            <a:spLocks noChangeArrowheads="1"/>
          </p:cNvSpPr>
          <p:nvPr/>
        </p:nvSpPr>
        <p:spPr bwMode="auto">
          <a:xfrm>
            <a:off x="4598988" y="609600"/>
            <a:ext cx="4330700" cy="431800"/>
          </a:xfrm>
          <a:prstGeom prst="rect">
            <a:avLst/>
          </a:prstGeom>
          <a:noFill/>
          <a:ln w="9525">
            <a:noFill/>
            <a:miter lim="800000"/>
            <a:headEnd/>
            <a:tailEnd/>
          </a:ln>
        </p:spPr>
        <p:txBody>
          <a:bodyPr>
            <a:spAutoFit/>
          </a:bodyPr>
          <a:lstStyle/>
          <a:p>
            <a:pPr eaLnBrk="0" hangingPunct="0"/>
            <a:r>
              <a:rPr lang="en-US" altLang="zh-CN" sz="2200" b="1">
                <a:solidFill>
                  <a:srgbClr val="0070C0"/>
                </a:solidFill>
                <a:latin typeface="Helvetica" pitchFamily="2" charset="0"/>
                <a:ea typeface="Helvetica Neue"/>
                <a:cs typeface="Helvetica Neue"/>
              </a:rPr>
              <a:t>Women in the workplace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2015年修改\图片2.jpg"/>
          <p:cNvPicPr>
            <a:picLocks noChangeAspect="1" noChangeArrowheads="1"/>
          </p:cNvPicPr>
          <p:nvPr/>
        </p:nvPicPr>
        <p:blipFill>
          <a:blip r:embed="rId3"/>
          <a:srcRect/>
          <a:stretch>
            <a:fillRect/>
          </a:stretch>
        </p:blipFill>
        <p:spPr bwMode="auto">
          <a:xfrm>
            <a:off x="500063" y="2349500"/>
            <a:ext cx="7802562" cy="4003675"/>
          </a:xfrm>
          <a:prstGeom prst="rect">
            <a:avLst/>
          </a:prstGeom>
          <a:noFill/>
          <a:ln w="9525">
            <a:noFill/>
            <a:miter lim="800000"/>
            <a:headEnd/>
            <a:tailEnd/>
          </a:ln>
        </p:spPr>
      </p:pic>
      <p:sp>
        <p:nvSpPr>
          <p:cNvPr id="32771" name="TextBox 19"/>
          <p:cNvSpPr txBox="1">
            <a:spLocks noChangeArrowheads="1"/>
          </p:cNvSpPr>
          <p:nvPr/>
        </p:nvSpPr>
        <p:spPr bwMode="auto">
          <a:xfrm>
            <a:off x="1258888" y="1454150"/>
            <a:ext cx="1800225" cy="400050"/>
          </a:xfrm>
          <a:prstGeom prst="rect">
            <a:avLst/>
          </a:prstGeom>
          <a:noFill/>
          <a:ln w="9525">
            <a:noFill/>
            <a:miter lim="800000"/>
            <a:headEnd/>
            <a:tailEnd/>
          </a:ln>
        </p:spPr>
        <p:txBody>
          <a:bodyPr>
            <a:spAutoFit/>
          </a:bodyPr>
          <a:lstStyle/>
          <a:p>
            <a:endParaRPr lang="zh-CN" altLang="en-US" sz="2000" b="1">
              <a:latin typeface="Helvetica" pitchFamily="2" charset="0"/>
              <a:ea typeface="Helvetica Neue"/>
              <a:cs typeface="Helvetica Neue"/>
            </a:endParaRPr>
          </a:p>
        </p:txBody>
      </p:sp>
      <p:pic>
        <p:nvPicPr>
          <p:cNvPr id="32772" name="Rectangle 10"/>
          <p:cNvPicPr>
            <a:picLocks noChangeArrowheads="1"/>
          </p:cNvPicPr>
          <p:nvPr/>
        </p:nvPicPr>
        <p:blipFill>
          <a:blip r:embed="rId4"/>
          <a:srcRect/>
          <a:stretch>
            <a:fillRect/>
          </a:stretch>
        </p:blipFill>
        <p:spPr bwMode="auto">
          <a:xfrm>
            <a:off x="615950" y="1773238"/>
            <a:ext cx="7753350" cy="4310062"/>
          </a:xfrm>
          <a:prstGeom prst="rect">
            <a:avLst/>
          </a:prstGeom>
          <a:noFill/>
          <a:ln w="9525">
            <a:noFill/>
            <a:miter lim="800000"/>
            <a:headEnd/>
            <a:tailEnd/>
          </a:ln>
        </p:spPr>
      </p:pic>
      <p:sp>
        <p:nvSpPr>
          <p:cNvPr id="32773" name="Text Box 4"/>
          <p:cNvSpPr txBox="1">
            <a:spLocks noChangeArrowheads="1"/>
          </p:cNvSpPr>
          <p:nvPr/>
        </p:nvSpPr>
        <p:spPr bwMode="auto">
          <a:xfrm>
            <a:off x="766763" y="1454150"/>
            <a:ext cx="7448550" cy="4475163"/>
          </a:xfrm>
          <a:prstGeom prst="rect">
            <a:avLst/>
          </a:prstGeom>
          <a:noFill/>
          <a:ln w="9525">
            <a:noFill/>
            <a:miter lim="800000"/>
            <a:headEnd/>
            <a:tailEnd/>
          </a:ln>
        </p:spPr>
        <p:txBody>
          <a:bodyPr anchor="ctr"/>
          <a:lstStyle/>
          <a:p>
            <a:pPr>
              <a:lnSpc>
                <a:spcPct val="120000"/>
              </a:lnSpc>
            </a:pPr>
            <a:endParaRPr lang="zh-CN" altLang="en-US">
              <a:solidFill>
                <a:srgbClr val="FFFFFF"/>
              </a:solidFill>
              <a:latin typeface="Calibri" pitchFamily="34" charset="0"/>
            </a:endParaRPr>
          </a:p>
        </p:txBody>
      </p:sp>
      <p:sp>
        <p:nvSpPr>
          <p:cNvPr id="32774" name="矩形 18"/>
          <p:cNvSpPr>
            <a:spLocks noChangeArrowheads="1"/>
          </p:cNvSpPr>
          <p:nvPr/>
        </p:nvSpPr>
        <p:spPr bwMode="auto">
          <a:xfrm>
            <a:off x="857250" y="1714500"/>
            <a:ext cx="7499350" cy="830997"/>
          </a:xfrm>
          <a:prstGeom prst="rect">
            <a:avLst/>
          </a:prstGeom>
          <a:noFill/>
          <a:ln w="9525">
            <a:noFill/>
            <a:miter lim="800000"/>
            <a:headEnd/>
            <a:tailEnd/>
          </a:ln>
        </p:spPr>
        <p:txBody>
          <a:bodyPr>
            <a:spAutoFit/>
          </a:bodyPr>
          <a:lstStyle/>
          <a:p>
            <a:pPr marL="457200" indent="-457200"/>
            <a:r>
              <a:rPr lang="en-US" altLang="zh-CN" sz="2400" dirty="0">
                <a:latin typeface="Helvetica" pitchFamily="2" charset="0"/>
                <a:ea typeface="楷体_GB2312" pitchFamily="49" charset="-122"/>
              </a:rPr>
              <a:t>Q1: What do you think about women’s role in </a:t>
            </a:r>
            <a:r>
              <a:rPr lang="en-US" altLang="zh-CN" sz="2400" dirty="0" smtClean="0">
                <a:latin typeface="Helvetica" pitchFamily="2" charset="0"/>
                <a:ea typeface="楷体_GB2312" pitchFamily="49" charset="-122"/>
              </a:rPr>
              <a:t>today’s </a:t>
            </a:r>
            <a:r>
              <a:rPr lang="en-US" altLang="zh-CN" sz="2400" dirty="0">
                <a:latin typeface="Helvetica" pitchFamily="2" charset="0"/>
                <a:ea typeface="楷体_GB2312" pitchFamily="49" charset="-122"/>
              </a:rPr>
              <a:t>workplace?</a:t>
            </a:r>
          </a:p>
        </p:txBody>
      </p:sp>
      <p:sp>
        <p:nvSpPr>
          <p:cNvPr id="20" name="矩形 19"/>
          <p:cNvSpPr>
            <a:spLocks noChangeArrowheads="1"/>
          </p:cNvSpPr>
          <p:nvPr/>
        </p:nvSpPr>
        <p:spPr bwMode="auto">
          <a:xfrm>
            <a:off x="1116013" y="3155950"/>
            <a:ext cx="7099300" cy="2936875"/>
          </a:xfrm>
          <a:prstGeom prst="rect">
            <a:avLst/>
          </a:prstGeom>
          <a:noFill/>
          <a:ln w="9525">
            <a:noFill/>
            <a:miter lim="800000"/>
            <a:headEnd/>
            <a:tailEnd/>
          </a:ln>
        </p:spPr>
        <p:txBody>
          <a:bodyPr>
            <a:spAutoFit/>
          </a:bodyPr>
          <a:lstStyle/>
          <a:p>
            <a:pPr marL="342900" indent="-342900">
              <a:lnSpc>
                <a:spcPct val="110000"/>
              </a:lnSpc>
              <a:buFont typeface="Arial" pitchFamily="34" charset="0"/>
              <a:buChar char="•"/>
            </a:pPr>
            <a:r>
              <a:rPr lang="en-US" altLang="zh-CN" sz="2400" dirty="0">
                <a:latin typeface="Helvetica" pitchFamily="2" charset="0"/>
                <a:ea typeface="楷体_GB2312" pitchFamily="49" charset="-122"/>
              </a:rPr>
              <a:t>be a</a:t>
            </a:r>
            <a:r>
              <a:rPr lang="en-US" altLang="en-US" sz="2400" dirty="0">
                <a:latin typeface="Helvetica" pitchFamily="2" charset="0"/>
                <a:ea typeface="楷体_GB2312" pitchFamily="49" charset="-122"/>
              </a:rPr>
              <a:t> strong force in the workplace</a:t>
            </a:r>
            <a:r>
              <a:rPr lang="en-US" altLang="zh-CN" sz="2400" dirty="0">
                <a:latin typeface="Helvetica" pitchFamily="2" charset="0"/>
                <a:ea typeface="楷体_GB2312" pitchFamily="49" charset="-122"/>
              </a:rPr>
              <a:t>;</a:t>
            </a:r>
            <a:endParaRPr lang="en-US" altLang="en-US" sz="2400" dirty="0">
              <a:latin typeface="Helvetica" pitchFamily="2" charset="0"/>
              <a:ea typeface="楷体_GB2312" pitchFamily="49" charset="-122"/>
            </a:endParaRPr>
          </a:p>
          <a:p>
            <a:pPr marL="342900" indent="-342900">
              <a:lnSpc>
                <a:spcPct val="110000"/>
              </a:lnSpc>
              <a:buFont typeface="Arial" pitchFamily="34" charset="0"/>
              <a:buChar char="•"/>
            </a:pPr>
            <a:r>
              <a:rPr lang="en-US" altLang="zh-CN" sz="2400" dirty="0" smtClean="0">
                <a:latin typeface="Helvetica" pitchFamily="2" charset="0"/>
                <a:ea typeface="楷体_GB2312" pitchFamily="49" charset="-122"/>
              </a:rPr>
              <a:t>f</a:t>
            </a:r>
            <a:r>
              <a:rPr lang="en-US" altLang="en-US" sz="2400" dirty="0" smtClean="0">
                <a:latin typeface="Helvetica" pitchFamily="2" charset="0"/>
                <a:ea typeface="楷体_GB2312" pitchFamily="49" charset="-122"/>
              </a:rPr>
              <a:t>illing </a:t>
            </a:r>
            <a:r>
              <a:rPr lang="en-US" altLang="en-US" sz="2400" dirty="0">
                <a:latin typeface="Helvetica" pitchFamily="2" charset="0"/>
                <a:ea typeface="楷体_GB2312" pitchFamily="49" charset="-122"/>
              </a:rPr>
              <a:t>the ranks in many professions and many top companies</a:t>
            </a:r>
            <a:r>
              <a:rPr lang="en-US" altLang="zh-CN" sz="2400" dirty="0">
                <a:latin typeface="Helvetica" pitchFamily="2" charset="0"/>
                <a:ea typeface="楷体_GB2312" pitchFamily="49" charset="-122"/>
              </a:rPr>
              <a:t>;</a:t>
            </a:r>
            <a:r>
              <a:rPr lang="en-US" altLang="en-US" sz="2400" dirty="0">
                <a:latin typeface="Helvetica" pitchFamily="2" charset="0"/>
                <a:ea typeface="楷体_GB2312" pitchFamily="49" charset="-122"/>
              </a:rPr>
              <a:t> </a:t>
            </a:r>
          </a:p>
          <a:p>
            <a:pPr marL="342900" indent="-342900">
              <a:lnSpc>
                <a:spcPct val="110000"/>
              </a:lnSpc>
              <a:buFont typeface="Arial" pitchFamily="34" charset="0"/>
              <a:buChar char="•"/>
            </a:pPr>
            <a:r>
              <a:rPr lang="en-US" altLang="en-US" sz="2400" dirty="0">
                <a:latin typeface="Helvetica" pitchFamily="2" charset="0"/>
                <a:ea typeface="楷体_GB2312" pitchFamily="49" charset="-122"/>
              </a:rPr>
              <a:t>Gone are the days of men working outside and women staying at home</a:t>
            </a:r>
            <a:r>
              <a:rPr lang="en-US" altLang="zh-CN" sz="2400" dirty="0">
                <a:latin typeface="Helvetica" pitchFamily="2" charset="0"/>
                <a:ea typeface="楷体_GB2312" pitchFamily="49" charset="-122"/>
              </a:rPr>
              <a:t>;</a:t>
            </a:r>
            <a:r>
              <a:rPr lang="en-US" altLang="en-US" sz="2400" dirty="0">
                <a:latin typeface="Helvetica" pitchFamily="2" charset="0"/>
                <a:ea typeface="楷体_GB2312" pitchFamily="49" charset="-122"/>
              </a:rPr>
              <a:t> </a:t>
            </a:r>
          </a:p>
          <a:p>
            <a:pPr marL="342900" indent="-342900">
              <a:lnSpc>
                <a:spcPct val="110000"/>
              </a:lnSpc>
              <a:buFont typeface="Arial" pitchFamily="34" charset="0"/>
              <a:buChar char="•"/>
            </a:pPr>
            <a:r>
              <a:rPr lang="en-US" altLang="en-US" sz="2400" dirty="0">
                <a:latin typeface="Helvetica" pitchFamily="2" charset="0"/>
                <a:ea typeface="楷体_GB2312" pitchFamily="49" charset="-122"/>
              </a:rPr>
              <a:t>Many of today’s global business leaders and powerful entrepreneurs are women.  </a:t>
            </a:r>
          </a:p>
        </p:txBody>
      </p:sp>
      <p:pic>
        <p:nvPicPr>
          <p:cNvPr id="32776" name="Picture 4">
            <a:hlinkClick r:id="rId5" action="ppaction://hlinksldjump"/>
          </p:cNvPr>
          <p:cNvPicPr>
            <a:picLocks noChangeAspect="1" noChangeArrowheads="1"/>
          </p:cNvPicPr>
          <p:nvPr/>
        </p:nvPicPr>
        <p:blipFill>
          <a:blip r:embed="rId6"/>
          <a:srcRect/>
          <a:stretch>
            <a:fillRect/>
          </a:stretch>
        </p:blipFill>
        <p:spPr bwMode="auto">
          <a:xfrm>
            <a:off x="8423275" y="6256338"/>
            <a:ext cx="434975" cy="458787"/>
          </a:xfrm>
          <a:prstGeom prst="rect">
            <a:avLst/>
          </a:prstGeom>
          <a:noFill/>
          <a:ln w="9525">
            <a:noFill/>
            <a:miter lim="800000"/>
            <a:headEnd/>
            <a:tailEnd/>
          </a:ln>
        </p:spPr>
      </p:pic>
      <p:pic>
        <p:nvPicPr>
          <p:cNvPr id="32777" name="Picture 3"/>
          <p:cNvPicPr>
            <a:picLocks noChangeAspect="1" noChangeArrowheads="1"/>
          </p:cNvPicPr>
          <p:nvPr/>
        </p:nvPicPr>
        <p:blipFill>
          <a:blip r:embed="rId7"/>
          <a:srcRect/>
          <a:stretch>
            <a:fillRect/>
          </a:stretch>
        </p:blipFill>
        <p:spPr bwMode="auto">
          <a:xfrm>
            <a:off x="-7938" y="139700"/>
            <a:ext cx="4645026" cy="1187450"/>
          </a:xfrm>
          <a:prstGeom prst="rect">
            <a:avLst/>
          </a:prstGeom>
          <a:noFill/>
          <a:ln w="9525">
            <a:noFill/>
            <a:miter lim="800000"/>
            <a:headEnd/>
            <a:tailEnd/>
          </a:ln>
        </p:spPr>
      </p:pic>
      <p:sp>
        <p:nvSpPr>
          <p:cNvPr id="12" name="TextBox 11"/>
          <p:cNvSpPr txBox="1"/>
          <p:nvPr/>
        </p:nvSpPr>
        <p:spPr>
          <a:xfrm>
            <a:off x="804863" y="436563"/>
            <a:ext cx="3481387"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rPr>
              <a:t>Cultural Background</a:t>
            </a:r>
          </a:p>
        </p:txBody>
      </p:sp>
      <p:sp>
        <p:nvSpPr>
          <p:cNvPr id="32779" name="矩形 12"/>
          <p:cNvSpPr>
            <a:spLocks noChangeArrowheads="1"/>
          </p:cNvSpPr>
          <p:nvPr/>
        </p:nvSpPr>
        <p:spPr bwMode="auto">
          <a:xfrm>
            <a:off x="4598988" y="609600"/>
            <a:ext cx="4330700" cy="431800"/>
          </a:xfrm>
          <a:prstGeom prst="rect">
            <a:avLst/>
          </a:prstGeom>
          <a:noFill/>
          <a:ln w="9525">
            <a:noFill/>
            <a:miter lim="800000"/>
            <a:headEnd/>
            <a:tailEnd/>
          </a:ln>
        </p:spPr>
        <p:txBody>
          <a:bodyPr>
            <a:spAutoFit/>
          </a:bodyPr>
          <a:lstStyle/>
          <a:p>
            <a:pPr eaLnBrk="0" hangingPunct="0"/>
            <a:r>
              <a:rPr lang="en-US" altLang="zh-CN" sz="2200" b="1">
                <a:solidFill>
                  <a:srgbClr val="0070C0"/>
                </a:solidFill>
                <a:latin typeface="Helvetica" pitchFamily="2" charset="0"/>
                <a:ea typeface="Helvetica Neue"/>
                <a:cs typeface="Helvetica Neue"/>
              </a:rPr>
              <a:t>Women in the workplace</a:t>
            </a:r>
          </a:p>
        </p:txBody>
      </p:sp>
      <p:pic>
        <p:nvPicPr>
          <p:cNvPr id="13" name="图片 12" descr="2.jpg"/>
          <p:cNvPicPr>
            <a:picLocks noChangeAspect="1"/>
          </p:cNvPicPr>
          <p:nvPr/>
        </p:nvPicPr>
        <p:blipFill>
          <a:blip r:embed="rId8" cstate="print"/>
          <a:stretch>
            <a:fillRect/>
          </a:stretch>
        </p:blipFill>
        <p:spPr>
          <a:xfrm>
            <a:off x="6516270" y="2299726"/>
            <a:ext cx="1699043" cy="112927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amond(in)">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225425" y="2125663"/>
            <a:ext cx="6781800" cy="2370137"/>
          </a:xfrm>
          <a:prstGeom prst="rect">
            <a:avLst/>
          </a:prstGeom>
          <a:noFill/>
          <a:ln w="9525">
            <a:noFill/>
            <a:miter lim="800000"/>
            <a:headEnd/>
            <a:tailEnd/>
          </a:ln>
        </p:spPr>
        <p:txBody>
          <a:bodyPr>
            <a:spAutoFit/>
          </a:bodyPr>
          <a:lstStyle/>
          <a:p>
            <a:r>
              <a:rPr lang="en-US" altLang="zh-CN" sz="2400" dirty="0">
                <a:solidFill>
                  <a:srgbClr val="000000"/>
                </a:solidFill>
                <a:latin typeface="Helvetica" pitchFamily="2" charset="0"/>
              </a:rPr>
              <a:t>Because I am a woman, I must make unusual efforts to succeed. If I fail, no one will say, “She doesn’t have what it takes.” They will say, “Women don’t have what it takes.”                                        </a:t>
            </a:r>
          </a:p>
          <a:p>
            <a:r>
              <a:rPr lang="en-US" altLang="zh-CN" sz="2400" dirty="0">
                <a:solidFill>
                  <a:srgbClr val="000000"/>
                </a:solidFill>
                <a:latin typeface="Helvetica" pitchFamily="2" charset="0"/>
              </a:rPr>
              <a:t>                                          </a:t>
            </a:r>
            <a:r>
              <a:rPr lang="en-US" altLang="zh-CN" sz="2400" i="1" dirty="0">
                <a:solidFill>
                  <a:srgbClr val="000000"/>
                </a:solidFill>
                <a:latin typeface="Helvetica" pitchFamily="2" charset="0"/>
              </a:rPr>
              <a:t>— Clare </a:t>
            </a:r>
            <a:r>
              <a:rPr lang="en-US" altLang="zh-CN" sz="2400" i="1" dirty="0" err="1">
                <a:solidFill>
                  <a:srgbClr val="000000"/>
                </a:solidFill>
                <a:latin typeface="Helvetica" pitchFamily="2" charset="0"/>
              </a:rPr>
              <a:t>Boothe</a:t>
            </a:r>
            <a:r>
              <a:rPr lang="en-US" altLang="zh-CN" sz="2400" i="1" dirty="0">
                <a:solidFill>
                  <a:srgbClr val="000000"/>
                </a:solidFill>
                <a:latin typeface="Helvetica" pitchFamily="2" charset="0"/>
              </a:rPr>
              <a:t> Luce </a:t>
            </a:r>
          </a:p>
          <a:p>
            <a:pPr eaLnBrk="0" hangingPunct="0"/>
            <a:r>
              <a:rPr lang="en-US" altLang="zh-CN" sz="2800" b="1" dirty="0">
                <a:solidFill>
                  <a:srgbClr val="C00000"/>
                </a:solidFill>
                <a:ea typeface="楷体_GB2312" pitchFamily="49" charset="-122"/>
              </a:rPr>
              <a:t>            </a:t>
            </a:r>
            <a:endParaRPr lang="en-US" altLang="zh-CN" sz="2400" dirty="0">
              <a:solidFill>
                <a:srgbClr val="000000"/>
              </a:solidFill>
              <a:latin typeface="Helvetica" pitchFamily="2" charset="0"/>
            </a:endParaRPr>
          </a:p>
        </p:txBody>
      </p:sp>
      <p:sp>
        <p:nvSpPr>
          <p:cNvPr id="15363" name="Rectangle 10"/>
          <p:cNvSpPr>
            <a:spLocks noChangeArrowheads="1"/>
          </p:cNvSpPr>
          <p:nvPr/>
        </p:nvSpPr>
        <p:spPr bwMode="auto">
          <a:xfrm>
            <a:off x="238125" y="4437063"/>
            <a:ext cx="6832600" cy="1570037"/>
          </a:xfrm>
          <a:prstGeom prst="rect">
            <a:avLst/>
          </a:prstGeom>
          <a:noFill/>
          <a:ln w="9525">
            <a:noFill/>
            <a:miter lim="800000"/>
            <a:headEnd/>
            <a:tailEnd/>
          </a:ln>
        </p:spPr>
        <p:txBody>
          <a:bodyPr>
            <a:spAutoFit/>
          </a:bodyPr>
          <a:lstStyle/>
          <a:p>
            <a:pPr eaLnBrk="0" hangingPunct="0"/>
            <a:r>
              <a:rPr lang="en-US" altLang="zh-CN" sz="2400" dirty="0">
                <a:solidFill>
                  <a:srgbClr val="000000"/>
                </a:solidFill>
                <a:latin typeface="Helvetica" pitchFamily="2" charset="0"/>
              </a:rPr>
              <a:t>Being a full-time mother is one of the highest salaried jobs in my field, since the payment is pure love.</a:t>
            </a:r>
          </a:p>
          <a:p>
            <a:pPr eaLnBrk="0" hangingPunct="0"/>
            <a:r>
              <a:rPr lang="en-US" altLang="zh-CN" sz="2400" dirty="0">
                <a:solidFill>
                  <a:srgbClr val="000000"/>
                </a:solidFill>
                <a:latin typeface="Helvetica" pitchFamily="2" charset="0"/>
              </a:rPr>
              <a:t>                                         </a:t>
            </a:r>
            <a:r>
              <a:rPr lang="en-US" altLang="zh-CN" sz="2400" i="1" dirty="0">
                <a:solidFill>
                  <a:srgbClr val="000000"/>
                </a:solidFill>
                <a:latin typeface="Helvetica" pitchFamily="2" charset="0"/>
              </a:rPr>
              <a:t>— Mildred B. Vermont </a:t>
            </a:r>
          </a:p>
        </p:txBody>
      </p:sp>
      <p:sp>
        <p:nvSpPr>
          <p:cNvPr id="12" name="Rectangle 27"/>
          <p:cNvSpPr/>
          <p:nvPr/>
        </p:nvSpPr>
        <p:spPr>
          <a:xfrm>
            <a:off x="-507" y="-497"/>
            <a:ext cx="9145014" cy="991468"/>
          </a:xfrm>
          <a:prstGeom prst="rect">
            <a:avLst/>
          </a:prstGeom>
          <a:gradFill flip="none" rotWithShape="1">
            <a:gsLst>
              <a:gs pos="0">
                <a:schemeClr val="bg1">
                  <a:lumMod val="75000"/>
                </a:schemeClr>
              </a:gs>
              <a:gs pos="100000">
                <a:srgbClr val="FFFFFF"/>
              </a:gs>
            </a:gsLst>
            <a:lin ang="16200000" scaled="0"/>
            <a:tileRect/>
          </a:gradFill>
          <a:effectLst>
            <a:glow>
              <a:schemeClr val="tx1">
                <a:lumMod val="50000"/>
                <a:lumOff val="50000"/>
              </a:schemeClr>
            </a:glow>
            <a:outerShdw dist="23000" dir="5400000" sx="0" sy="0" rotWithShape="0">
              <a:srgbClr val="000000"/>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5367" name="图片 4" descr="新视野大学ppt首页标题字-02.png"/>
          <p:cNvPicPr>
            <a:picLocks noChangeAspect="1"/>
          </p:cNvPicPr>
          <p:nvPr/>
        </p:nvPicPr>
        <p:blipFill>
          <a:blip r:embed="rId3"/>
          <a:srcRect/>
          <a:stretch>
            <a:fillRect/>
          </a:stretch>
        </p:blipFill>
        <p:spPr bwMode="auto">
          <a:xfrm>
            <a:off x="0" y="34925"/>
            <a:ext cx="9144000" cy="1587500"/>
          </a:xfrm>
          <a:prstGeom prst="rect">
            <a:avLst/>
          </a:prstGeom>
          <a:noFill/>
          <a:ln w="9525">
            <a:noFill/>
            <a:miter lim="800000"/>
            <a:headEnd/>
            <a:tailEnd/>
          </a:ln>
        </p:spPr>
      </p:pic>
      <p:sp>
        <p:nvSpPr>
          <p:cNvPr id="14" name="Rectangle 10"/>
          <p:cNvSpPr/>
          <p:nvPr/>
        </p:nvSpPr>
        <p:spPr>
          <a:xfrm>
            <a:off x="0" y="990600"/>
            <a:ext cx="9144000" cy="53975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chemeClr val="bg2">
                  <a:lumMod val="50000"/>
                </a:schemeClr>
              </a:solidFill>
            </a:endParaRPr>
          </a:p>
        </p:txBody>
      </p:sp>
      <p:sp>
        <p:nvSpPr>
          <p:cNvPr id="15" name="Rectangle 5"/>
          <p:cNvSpPr/>
          <p:nvPr/>
        </p:nvSpPr>
        <p:spPr>
          <a:xfrm>
            <a:off x="4932363" y="128588"/>
            <a:ext cx="1371600" cy="701675"/>
          </a:xfrm>
          <a:prstGeom prst="rect">
            <a:avLst/>
          </a:prstGeom>
        </p:spPr>
        <p:txBody>
          <a:bodyPr>
            <a:spAutoFit/>
          </a:bodyPr>
          <a:lstStyle/>
          <a:p>
            <a:pPr>
              <a:defRPr/>
            </a:pPr>
            <a:r>
              <a:rPr lang="en-US" altLang="zh-CN" sz="4000" b="1" i="1">
                <a:solidFill>
                  <a:srgbClr val="0B856D"/>
                </a:solidFill>
                <a:effectLst>
                  <a:outerShdw blurRad="38100" dist="38100" dir="2700000" algn="tl">
                    <a:srgbClr val="C0C0C0"/>
                  </a:outerShdw>
                </a:effectLst>
                <a:latin typeface="方正大黑简体"/>
                <a:ea typeface="方正大黑简体"/>
                <a:cs typeface="方正大黑简体"/>
              </a:rPr>
              <a:t>2</a:t>
            </a:r>
          </a:p>
        </p:txBody>
      </p:sp>
      <p:sp>
        <p:nvSpPr>
          <p:cNvPr id="15370" name="TextBox 7"/>
          <p:cNvSpPr txBox="1">
            <a:spLocks noChangeArrowheads="1"/>
          </p:cNvSpPr>
          <p:nvPr/>
        </p:nvSpPr>
        <p:spPr bwMode="auto">
          <a:xfrm>
            <a:off x="762000" y="914400"/>
            <a:ext cx="762000" cy="701675"/>
          </a:xfrm>
          <a:prstGeom prst="rect">
            <a:avLst/>
          </a:prstGeom>
          <a:noFill/>
          <a:ln w="9525">
            <a:noFill/>
            <a:miter lim="800000"/>
            <a:headEnd/>
            <a:tailEnd/>
          </a:ln>
        </p:spPr>
        <p:txBody>
          <a:bodyPr>
            <a:spAutoFit/>
          </a:bodyPr>
          <a:lstStyle/>
          <a:p>
            <a:r>
              <a:rPr lang="en-US" altLang="zh-CN" sz="4000" b="1" i="1">
                <a:latin typeface="Helvetica" pitchFamily="2" charset="0"/>
                <a:ea typeface="Arial Unicode MS" pitchFamily="34" charset="-122"/>
                <a:cs typeface="Helvetica Neue"/>
              </a:rPr>
              <a:t>7</a:t>
            </a:r>
            <a:endParaRPr lang="en-US" altLang="zh-CN" sz="4000">
              <a:latin typeface="Helvetica" pitchFamily="2" charset="0"/>
              <a:ea typeface="Arial Unicode MS" pitchFamily="34" charset="-122"/>
              <a:cs typeface="Helvetica Neue"/>
            </a:endParaRPr>
          </a:p>
        </p:txBody>
      </p:sp>
      <p:sp>
        <p:nvSpPr>
          <p:cNvPr id="15371" name="TextBox 14"/>
          <p:cNvSpPr txBox="1">
            <a:spLocks noChangeArrowheads="1"/>
          </p:cNvSpPr>
          <p:nvPr/>
        </p:nvSpPr>
        <p:spPr bwMode="auto">
          <a:xfrm>
            <a:off x="238125" y="1200150"/>
            <a:ext cx="657225" cy="336550"/>
          </a:xfrm>
          <a:prstGeom prst="rect">
            <a:avLst/>
          </a:prstGeom>
          <a:noFill/>
          <a:ln w="9525">
            <a:noFill/>
            <a:miter lim="800000"/>
            <a:headEnd/>
            <a:tailEnd/>
          </a:ln>
        </p:spPr>
        <p:txBody>
          <a:bodyPr wrap="none">
            <a:spAutoFit/>
          </a:bodyPr>
          <a:lstStyle/>
          <a:p>
            <a:r>
              <a:rPr lang="en-US" altLang="zh-CN" sz="1600" b="1" i="1" dirty="0">
                <a:latin typeface="Helvetica" pitchFamily="2" charset="0"/>
                <a:ea typeface="Helvetica Neue"/>
                <a:cs typeface="Helvetica Neue"/>
              </a:rPr>
              <a:t>UNIT</a:t>
            </a:r>
          </a:p>
        </p:txBody>
      </p:sp>
      <p:sp>
        <p:nvSpPr>
          <p:cNvPr id="18" name="Isosceles Triangle 15"/>
          <p:cNvSpPr>
            <a:spLocks noChangeArrowheads="1"/>
          </p:cNvSpPr>
          <p:nvPr/>
        </p:nvSpPr>
        <p:spPr bwMode="auto">
          <a:xfrm flipV="1">
            <a:off x="1219200" y="1295400"/>
            <a:ext cx="192088" cy="115888"/>
          </a:xfrm>
          <a:prstGeom prst="triangle">
            <a:avLst>
              <a:gd name="adj" fmla="val 50000"/>
            </a:avLst>
          </a:prstGeom>
          <a:solidFill>
            <a:schemeClr val="bg1"/>
          </a:solidFill>
          <a:ln w="9525" algn="ctr">
            <a:solidFill>
              <a:srgbClr val="4A7EBB"/>
            </a:solidFill>
            <a:miter lim="800000"/>
            <a:headEnd/>
            <a:tailEnd/>
          </a:ln>
          <a:effectLst>
            <a:outerShdw dist="23000" dir="5400000" rotWithShape="0">
              <a:srgbClr val="000000">
                <a:alpha val="34999"/>
              </a:srgbClr>
            </a:outerShdw>
          </a:effectLst>
        </p:spPr>
        <p:txBody>
          <a:bodyPr rot="10800000" anchor="ctr"/>
          <a:lstStyle/>
          <a:p>
            <a:pPr algn="ctr" fontAlgn="auto">
              <a:spcBef>
                <a:spcPts val="0"/>
              </a:spcBef>
              <a:spcAft>
                <a:spcPts val="0"/>
              </a:spcAft>
              <a:defRPr/>
            </a:pPr>
            <a:endParaRPr lang="en-US" dirty="0">
              <a:solidFill>
                <a:schemeClr val="lt1"/>
              </a:solidFill>
              <a:latin typeface="+mn-lt"/>
              <a:ea typeface="+mn-ea"/>
            </a:endParaRPr>
          </a:p>
        </p:txBody>
      </p:sp>
      <p:pic>
        <p:nvPicPr>
          <p:cNvPr id="40976" name="Picture 16" descr="20100831095138643"/>
          <p:cNvPicPr>
            <a:picLocks noChangeAspect="1" noChangeArrowheads="1"/>
          </p:cNvPicPr>
          <p:nvPr/>
        </p:nvPicPr>
        <p:blipFill>
          <a:blip r:embed="rId4" cstate="print"/>
          <a:srcRect/>
          <a:stretch>
            <a:fillRect/>
          </a:stretch>
        </p:blipFill>
        <p:spPr bwMode="auto">
          <a:xfrm>
            <a:off x="6833228" y="1622425"/>
            <a:ext cx="1915352" cy="2491359"/>
          </a:xfrm>
          <a:prstGeom prst="ellipse">
            <a:avLst/>
          </a:prstGeom>
          <a:ln>
            <a:noFill/>
          </a:ln>
          <a:effectLst>
            <a:softEdge rad="112500"/>
          </a:effectLst>
        </p:spPr>
      </p:pic>
      <p:pic>
        <p:nvPicPr>
          <p:cNvPr id="13" name="图片 12" descr="1.jpg"/>
          <p:cNvPicPr>
            <a:picLocks noChangeAspect="1"/>
          </p:cNvPicPr>
          <p:nvPr/>
        </p:nvPicPr>
        <p:blipFill>
          <a:blip r:embed="rId5" cstate="print"/>
          <a:stretch>
            <a:fillRect/>
          </a:stretch>
        </p:blipFill>
        <p:spPr>
          <a:xfrm>
            <a:off x="7007225" y="3978760"/>
            <a:ext cx="1915352" cy="2553803"/>
          </a:xfrm>
          <a:prstGeom prst="ellipse">
            <a:avLst/>
          </a:prstGeom>
          <a:ln>
            <a:noFill/>
          </a:ln>
          <a:effectLst>
            <a:softEdge rad="112500"/>
          </a:effectLst>
        </p:spPr>
      </p:pic>
      <p:grpSp>
        <p:nvGrpSpPr>
          <p:cNvPr id="16" name="组合 29"/>
          <p:cNvGrpSpPr>
            <a:grpSpLocks/>
          </p:cNvGrpSpPr>
          <p:nvPr/>
        </p:nvGrpSpPr>
        <p:grpSpPr bwMode="auto">
          <a:xfrm>
            <a:off x="238125" y="911225"/>
            <a:ext cx="8435211" cy="704850"/>
            <a:chOff x="238125" y="911225"/>
            <a:chExt cx="8435014" cy="704891"/>
          </a:xfrm>
        </p:grpSpPr>
        <p:sp>
          <p:nvSpPr>
            <p:cNvPr id="17" name="TextBox 7"/>
            <p:cNvSpPr txBox="1">
              <a:spLocks noChangeArrowheads="1"/>
            </p:cNvSpPr>
            <p:nvPr/>
          </p:nvSpPr>
          <p:spPr bwMode="auto">
            <a:xfrm>
              <a:off x="762042" y="914400"/>
              <a:ext cx="762060" cy="701716"/>
            </a:xfrm>
            <a:prstGeom prst="rect">
              <a:avLst/>
            </a:prstGeom>
            <a:noFill/>
            <a:ln w="9525">
              <a:noFill/>
              <a:miter lim="800000"/>
              <a:headEnd/>
              <a:tailEnd/>
            </a:ln>
          </p:spPr>
          <p:txBody>
            <a:bodyPr>
              <a:spAutoFit/>
            </a:bodyPr>
            <a:lstStyle/>
            <a:p>
              <a:r>
                <a:rPr lang="en-US" altLang="zh-CN" sz="4000" b="1" i="1">
                  <a:latin typeface="Helvetica" pitchFamily="2" charset="0"/>
                  <a:ea typeface="Arial Unicode MS" pitchFamily="34" charset="-122"/>
                  <a:cs typeface="Helvetica Neue"/>
                </a:rPr>
                <a:t>7</a:t>
              </a:r>
              <a:endParaRPr lang="en-US" altLang="zh-CN" sz="4000">
                <a:latin typeface="Helvetica" pitchFamily="2" charset="0"/>
                <a:ea typeface="Arial Unicode MS" pitchFamily="34" charset="-122"/>
                <a:cs typeface="Helvetica Neue"/>
              </a:endParaRPr>
            </a:p>
          </p:txBody>
        </p:sp>
        <p:sp>
          <p:nvSpPr>
            <p:cNvPr id="19" name="TextBox 18"/>
            <p:cNvSpPr txBox="1"/>
            <p:nvPr/>
          </p:nvSpPr>
          <p:spPr>
            <a:xfrm>
              <a:off x="1877975" y="911225"/>
              <a:ext cx="6795164" cy="646369"/>
            </a:xfrm>
            <a:prstGeom prst="rect">
              <a:avLst/>
            </a:prstGeom>
            <a:noFill/>
          </p:spPr>
          <p:txBody>
            <a:bodyPr wrap="none">
              <a:spAutoFit/>
            </a:bodyPr>
            <a:lstStyle/>
            <a:p>
              <a:pPr>
                <a:defRPr/>
              </a:pPr>
              <a:r>
                <a:rPr lang="en-US" altLang="zh-CN" sz="3600" dirty="0" smtClean="0">
                  <a:solidFill>
                    <a:srgbClr val="FFFFFF"/>
                  </a:solidFill>
                  <a:effectLst>
                    <a:outerShdw blurRad="38100" dist="38100" dir="2700000" algn="tl">
                      <a:srgbClr val="C0C0C0"/>
                    </a:outerShdw>
                  </a:effectLst>
                  <a:latin typeface="Cooper Black" pitchFamily="18" charset="0"/>
                  <a:ea typeface="Arial Unicode MS" pitchFamily="34" charset="-122"/>
                  <a:cs typeface="Helvetica Neue"/>
                </a:rPr>
                <a:t>Women: Making a difference</a:t>
              </a:r>
              <a:endParaRPr lang="en-US" altLang="zh-CN" sz="3600" dirty="0">
                <a:solidFill>
                  <a:srgbClr val="FFFFFF"/>
                </a:solidFill>
                <a:effectLst>
                  <a:outerShdw blurRad="38100" dist="38100" dir="2700000" algn="tl">
                    <a:srgbClr val="C0C0C0"/>
                  </a:outerShdw>
                </a:effectLst>
                <a:latin typeface="Cooper Black" pitchFamily="18" charset="0"/>
                <a:ea typeface="Arial Unicode MS" pitchFamily="34" charset="-122"/>
                <a:cs typeface="Helvetica Neue"/>
              </a:endParaRPr>
            </a:p>
          </p:txBody>
        </p:sp>
        <p:sp>
          <p:nvSpPr>
            <p:cNvPr id="20" name="TextBox 14"/>
            <p:cNvSpPr txBox="1">
              <a:spLocks noChangeArrowheads="1"/>
            </p:cNvSpPr>
            <p:nvPr/>
          </p:nvSpPr>
          <p:spPr bwMode="auto">
            <a:xfrm>
              <a:off x="238125" y="1200150"/>
              <a:ext cx="661988" cy="338138"/>
            </a:xfrm>
            <a:prstGeom prst="rect">
              <a:avLst/>
            </a:prstGeom>
            <a:noFill/>
            <a:ln w="9525">
              <a:noFill/>
              <a:miter lim="800000"/>
              <a:headEnd/>
              <a:tailEnd/>
            </a:ln>
          </p:spPr>
          <p:txBody>
            <a:bodyPr wrap="none">
              <a:spAutoFit/>
            </a:bodyPr>
            <a:lstStyle/>
            <a:p>
              <a:r>
                <a:rPr lang="en-US" altLang="zh-CN" sz="1600" b="1" i="1" dirty="0">
                  <a:latin typeface="Helvetica" pitchFamily="2" charset="0"/>
                  <a:ea typeface="Helvetica Neue"/>
                  <a:cs typeface="Helvetica Neue"/>
                </a:rPr>
                <a:t>UNIT</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2015年修改\图片2.jpg"/>
          <p:cNvPicPr>
            <a:picLocks noChangeAspect="1" noChangeArrowheads="1"/>
          </p:cNvPicPr>
          <p:nvPr/>
        </p:nvPicPr>
        <p:blipFill>
          <a:blip r:embed="rId3"/>
          <a:srcRect/>
          <a:stretch>
            <a:fillRect/>
          </a:stretch>
        </p:blipFill>
        <p:spPr bwMode="auto">
          <a:xfrm>
            <a:off x="500063" y="2432050"/>
            <a:ext cx="7802562" cy="4283075"/>
          </a:xfrm>
          <a:prstGeom prst="rect">
            <a:avLst/>
          </a:prstGeom>
          <a:noFill/>
          <a:ln w="9525">
            <a:noFill/>
            <a:miter lim="800000"/>
            <a:headEnd/>
            <a:tailEnd/>
          </a:ln>
        </p:spPr>
      </p:pic>
      <p:sp>
        <p:nvSpPr>
          <p:cNvPr id="33795" name="TextBox 19"/>
          <p:cNvSpPr txBox="1">
            <a:spLocks noChangeArrowheads="1"/>
          </p:cNvSpPr>
          <p:nvPr/>
        </p:nvSpPr>
        <p:spPr bwMode="auto">
          <a:xfrm>
            <a:off x="1258888" y="1454150"/>
            <a:ext cx="1800225" cy="400050"/>
          </a:xfrm>
          <a:prstGeom prst="rect">
            <a:avLst/>
          </a:prstGeom>
          <a:noFill/>
          <a:ln w="9525">
            <a:noFill/>
            <a:miter lim="800000"/>
            <a:headEnd/>
            <a:tailEnd/>
          </a:ln>
        </p:spPr>
        <p:txBody>
          <a:bodyPr>
            <a:spAutoFit/>
          </a:bodyPr>
          <a:lstStyle/>
          <a:p>
            <a:endParaRPr lang="zh-CN" altLang="en-US" sz="2000" b="1">
              <a:latin typeface="Helvetica" pitchFamily="2" charset="0"/>
              <a:ea typeface="Helvetica Neue"/>
              <a:cs typeface="Helvetica Neue"/>
            </a:endParaRPr>
          </a:p>
        </p:txBody>
      </p:sp>
      <p:pic>
        <p:nvPicPr>
          <p:cNvPr id="33796" name="Rectangle 10"/>
          <p:cNvPicPr>
            <a:picLocks noChangeArrowheads="1"/>
          </p:cNvPicPr>
          <p:nvPr/>
        </p:nvPicPr>
        <p:blipFill>
          <a:blip r:embed="rId4"/>
          <a:srcRect/>
          <a:stretch>
            <a:fillRect/>
          </a:stretch>
        </p:blipFill>
        <p:spPr bwMode="auto">
          <a:xfrm>
            <a:off x="-19050" y="2698750"/>
            <a:ext cx="7753350" cy="4016375"/>
          </a:xfrm>
          <a:prstGeom prst="rect">
            <a:avLst/>
          </a:prstGeom>
          <a:noFill/>
          <a:ln w="9525">
            <a:noFill/>
            <a:miter lim="800000"/>
            <a:headEnd/>
            <a:tailEnd/>
          </a:ln>
        </p:spPr>
      </p:pic>
      <p:sp>
        <p:nvSpPr>
          <p:cNvPr id="33797" name="矩形 18"/>
          <p:cNvSpPr>
            <a:spLocks noChangeArrowheads="1"/>
          </p:cNvSpPr>
          <p:nvPr/>
        </p:nvSpPr>
        <p:spPr bwMode="auto">
          <a:xfrm>
            <a:off x="857250" y="1609725"/>
            <a:ext cx="8286750" cy="830997"/>
          </a:xfrm>
          <a:prstGeom prst="rect">
            <a:avLst/>
          </a:prstGeom>
          <a:noFill/>
          <a:ln w="9525">
            <a:noFill/>
            <a:miter lim="800000"/>
            <a:headEnd/>
            <a:tailEnd/>
          </a:ln>
        </p:spPr>
        <p:txBody>
          <a:bodyPr>
            <a:spAutoFit/>
          </a:bodyPr>
          <a:lstStyle/>
          <a:p>
            <a:pPr eaLnBrk="0" hangingPunct="0"/>
            <a:r>
              <a:rPr lang="en-US" altLang="zh-CN" sz="2400" dirty="0">
                <a:latin typeface="Helvetica" pitchFamily="2" charset="0"/>
                <a:ea typeface="楷体_GB2312" pitchFamily="49" charset="-122"/>
              </a:rPr>
              <a:t>Q2: Do you agree that the cooperation of men and women can bring </a:t>
            </a:r>
            <a:r>
              <a:rPr lang="en-US" altLang="zh-CN" sz="2400" dirty="0" smtClean="0">
                <a:latin typeface="Helvetica" pitchFamily="2" charset="0"/>
                <a:ea typeface="楷体_GB2312" pitchFamily="49" charset="-122"/>
              </a:rPr>
              <a:t>benefits </a:t>
            </a:r>
            <a:r>
              <a:rPr lang="en-US" altLang="zh-CN" sz="2400" dirty="0">
                <a:latin typeface="Helvetica" pitchFamily="2" charset="0"/>
                <a:ea typeface="楷体_GB2312" pitchFamily="49" charset="-122"/>
              </a:rPr>
              <a:t>at the workplace?</a:t>
            </a:r>
          </a:p>
        </p:txBody>
      </p:sp>
      <p:sp>
        <p:nvSpPr>
          <p:cNvPr id="20" name="矩形 19"/>
          <p:cNvSpPr>
            <a:spLocks noChangeArrowheads="1"/>
          </p:cNvSpPr>
          <p:nvPr/>
        </p:nvSpPr>
        <p:spPr bwMode="auto">
          <a:xfrm>
            <a:off x="1171575" y="3000375"/>
            <a:ext cx="7072313" cy="3638550"/>
          </a:xfrm>
          <a:prstGeom prst="rect">
            <a:avLst/>
          </a:prstGeom>
          <a:noFill/>
          <a:ln w="9525">
            <a:noFill/>
            <a:miter lim="800000"/>
            <a:headEnd/>
            <a:tailEnd/>
          </a:ln>
        </p:spPr>
        <p:txBody>
          <a:bodyPr>
            <a:spAutoFit/>
          </a:bodyPr>
          <a:lstStyle/>
          <a:p>
            <a:pPr marL="342900" indent="-342900">
              <a:lnSpc>
                <a:spcPct val="120000"/>
              </a:lnSpc>
              <a:buFont typeface="Arial" pitchFamily="34" charset="0"/>
              <a:buChar char="•"/>
            </a:pPr>
            <a:r>
              <a:rPr lang="en-US" altLang="zh-CN" sz="2400" dirty="0">
                <a:latin typeface="Helvetica" pitchFamily="2" charset="0"/>
                <a:ea typeface="楷体_GB2312" pitchFamily="49" charset="-122"/>
              </a:rPr>
              <a:t>The data supports the benefits of </a:t>
            </a:r>
            <a:r>
              <a:rPr lang="en-US" altLang="zh-CN" sz="2400" dirty="0" smtClean="0">
                <a:latin typeface="Helvetica" pitchFamily="2" charset="0"/>
                <a:ea typeface="楷体_GB2312" pitchFamily="49" charset="-122"/>
              </a:rPr>
              <a:t>gender </a:t>
            </a:r>
            <a:r>
              <a:rPr lang="en-US" altLang="zh-CN" sz="2400" dirty="0">
                <a:latin typeface="Helvetica" pitchFamily="2" charset="0"/>
                <a:ea typeface="楷体_GB2312" pitchFamily="49" charset="-122"/>
              </a:rPr>
              <a:t>diversity at the workplace. </a:t>
            </a:r>
          </a:p>
          <a:p>
            <a:pPr marL="342900" indent="-342900">
              <a:lnSpc>
                <a:spcPct val="120000"/>
              </a:lnSpc>
              <a:buFont typeface="Arial" pitchFamily="34" charset="0"/>
              <a:buChar char="•"/>
            </a:pPr>
            <a:r>
              <a:rPr lang="en-US" altLang="zh-CN" sz="2400" dirty="0">
                <a:latin typeface="Helvetica" pitchFamily="2" charset="0"/>
                <a:ea typeface="楷体_GB2312" pitchFamily="49" charset="-122"/>
              </a:rPr>
              <a:t>The survey shows: companies with the highest percentages of women in their executive ranks achieved 35% higher returns on equity and 34% better total return to shareholders than comparable companies with fewer females.</a:t>
            </a:r>
          </a:p>
          <a:p>
            <a:pPr marL="342900" indent="-342900">
              <a:lnSpc>
                <a:spcPct val="120000"/>
              </a:lnSpc>
              <a:buFont typeface="Arial" pitchFamily="34" charset="0"/>
              <a:buNone/>
            </a:pPr>
            <a:endParaRPr lang="en-US" altLang="zh-CN" sz="2400" dirty="0">
              <a:latin typeface="Helvetica" pitchFamily="2" charset="0"/>
              <a:ea typeface="楷体_GB2312" pitchFamily="49" charset="-122"/>
            </a:endParaRPr>
          </a:p>
        </p:txBody>
      </p:sp>
      <p:pic>
        <p:nvPicPr>
          <p:cNvPr id="33799" name="Picture 4">
            <a:hlinkClick r:id="rId5" action="ppaction://hlinksldjump"/>
          </p:cNvPr>
          <p:cNvPicPr>
            <a:picLocks noChangeAspect="1" noChangeArrowheads="1"/>
          </p:cNvPicPr>
          <p:nvPr/>
        </p:nvPicPr>
        <p:blipFill>
          <a:blip r:embed="rId6"/>
          <a:srcRect/>
          <a:stretch>
            <a:fillRect/>
          </a:stretch>
        </p:blipFill>
        <p:spPr bwMode="auto">
          <a:xfrm>
            <a:off x="8423275" y="6256338"/>
            <a:ext cx="434975" cy="458787"/>
          </a:xfrm>
          <a:prstGeom prst="rect">
            <a:avLst/>
          </a:prstGeom>
          <a:noFill/>
          <a:ln w="9525">
            <a:noFill/>
            <a:miter lim="800000"/>
            <a:headEnd/>
            <a:tailEnd/>
          </a:ln>
        </p:spPr>
      </p:pic>
      <p:pic>
        <p:nvPicPr>
          <p:cNvPr id="33800" name="Picture 3"/>
          <p:cNvPicPr>
            <a:picLocks noChangeAspect="1" noChangeArrowheads="1"/>
          </p:cNvPicPr>
          <p:nvPr/>
        </p:nvPicPr>
        <p:blipFill>
          <a:blip r:embed="rId7"/>
          <a:srcRect/>
          <a:stretch>
            <a:fillRect/>
          </a:stretch>
        </p:blipFill>
        <p:spPr bwMode="auto">
          <a:xfrm>
            <a:off x="-7938" y="139700"/>
            <a:ext cx="4645026" cy="1187450"/>
          </a:xfrm>
          <a:prstGeom prst="rect">
            <a:avLst/>
          </a:prstGeom>
          <a:noFill/>
          <a:ln w="9525">
            <a:noFill/>
            <a:miter lim="800000"/>
            <a:headEnd/>
            <a:tailEnd/>
          </a:ln>
        </p:spPr>
      </p:pic>
      <p:sp>
        <p:nvSpPr>
          <p:cNvPr id="11" name="TextBox 10"/>
          <p:cNvSpPr txBox="1"/>
          <p:nvPr/>
        </p:nvSpPr>
        <p:spPr>
          <a:xfrm>
            <a:off x="804863" y="436563"/>
            <a:ext cx="3481387"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rPr>
              <a:t>Cultural Background</a:t>
            </a:r>
          </a:p>
        </p:txBody>
      </p:sp>
      <p:sp>
        <p:nvSpPr>
          <p:cNvPr id="33802" name="矩形 11"/>
          <p:cNvSpPr>
            <a:spLocks noChangeArrowheads="1"/>
          </p:cNvSpPr>
          <p:nvPr/>
        </p:nvSpPr>
        <p:spPr bwMode="auto">
          <a:xfrm>
            <a:off x="4598988" y="609600"/>
            <a:ext cx="4330700" cy="431800"/>
          </a:xfrm>
          <a:prstGeom prst="rect">
            <a:avLst/>
          </a:prstGeom>
          <a:noFill/>
          <a:ln w="9525">
            <a:noFill/>
            <a:miter lim="800000"/>
            <a:headEnd/>
            <a:tailEnd/>
          </a:ln>
        </p:spPr>
        <p:txBody>
          <a:bodyPr>
            <a:spAutoFit/>
          </a:bodyPr>
          <a:lstStyle/>
          <a:p>
            <a:pPr eaLnBrk="0" hangingPunct="0"/>
            <a:r>
              <a:rPr lang="en-US" altLang="zh-CN" sz="2200" b="1">
                <a:solidFill>
                  <a:srgbClr val="0070C0"/>
                </a:solidFill>
                <a:latin typeface="Helvetica" pitchFamily="2" charset="0"/>
                <a:ea typeface="Helvetica Neue"/>
                <a:cs typeface="Helvetica Neue"/>
              </a:rPr>
              <a:t>Women in the workplace</a:t>
            </a:r>
          </a:p>
        </p:txBody>
      </p:sp>
      <p:pic>
        <p:nvPicPr>
          <p:cNvPr id="12" name="图片 11" descr="3.jpg"/>
          <p:cNvPicPr>
            <a:picLocks noChangeAspect="1"/>
          </p:cNvPicPr>
          <p:nvPr/>
        </p:nvPicPr>
        <p:blipFill>
          <a:blip r:embed="rId8" cstate="print"/>
          <a:stretch>
            <a:fillRect/>
          </a:stretch>
        </p:blipFill>
        <p:spPr>
          <a:xfrm rot="1276613">
            <a:off x="7380151" y="2724909"/>
            <a:ext cx="1149996" cy="84333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amond(in)">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jiangll\桌面\94C58PICdIp.jpg"/>
          <p:cNvPicPr>
            <a:picLocks noChangeAspect="1" noChangeArrowheads="1"/>
          </p:cNvPicPr>
          <p:nvPr/>
        </p:nvPicPr>
        <p:blipFill>
          <a:blip r:embed="rId3"/>
          <a:srcRect/>
          <a:stretch>
            <a:fillRect/>
          </a:stretch>
        </p:blipFill>
        <p:spPr bwMode="auto">
          <a:xfrm>
            <a:off x="4379913" y="3482975"/>
            <a:ext cx="4343400" cy="2438400"/>
          </a:xfrm>
          <a:prstGeom prst="rect">
            <a:avLst/>
          </a:prstGeom>
          <a:ln>
            <a:noFill/>
          </a:ln>
          <a:effectLst>
            <a:outerShdw blurRad="292100" dist="139700" dir="2700000" algn="tl" rotWithShape="0">
              <a:srgbClr val="333333">
                <a:alpha val="65000"/>
              </a:srgbClr>
            </a:outerShdw>
          </a:effectLst>
          <a:extLst/>
        </p:spPr>
      </p:pic>
      <p:grpSp>
        <p:nvGrpSpPr>
          <p:cNvPr id="34819" name="组合 23"/>
          <p:cNvGrpSpPr>
            <a:grpSpLocks/>
          </p:cNvGrpSpPr>
          <p:nvPr/>
        </p:nvGrpSpPr>
        <p:grpSpPr bwMode="auto">
          <a:xfrm>
            <a:off x="-246063" y="0"/>
            <a:ext cx="9390063" cy="6640513"/>
            <a:chOff x="-246385" y="0"/>
            <a:chExt cx="9390385" cy="6640513"/>
          </a:xfrm>
        </p:grpSpPr>
        <p:pic>
          <p:nvPicPr>
            <p:cNvPr id="34820" name="Picture 2"/>
            <p:cNvPicPr>
              <a:picLocks noChangeAspect="1" noChangeArrowheads="1"/>
            </p:cNvPicPr>
            <p:nvPr/>
          </p:nvPicPr>
          <p:blipFill>
            <a:blip r:embed="rId4"/>
            <a:srcRect/>
            <a:stretch>
              <a:fillRect/>
            </a:stretch>
          </p:blipFill>
          <p:spPr bwMode="auto">
            <a:xfrm>
              <a:off x="-14288" y="4857750"/>
              <a:ext cx="3779838" cy="1152525"/>
            </a:xfrm>
            <a:prstGeom prst="rect">
              <a:avLst/>
            </a:prstGeom>
            <a:noFill/>
            <a:ln w="9525">
              <a:noFill/>
              <a:miter lim="800000"/>
              <a:headEnd/>
              <a:tailEnd/>
            </a:ln>
          </p:spPr>
        </p:pic>
        <p:pic>
          <p:nvPicPr>
            <p:cNvPr id="34821" name="Picture 2"/>
            <p:cNvPicPr>
              <a:picLocks noChangeAspect="1" noChangeArrowheads="1"/>
            </p:cNvPicPr>
            <p:nvPr/>
          </p:nvPicPr>
          <p:blipFill>
            <a:blip r:embed="rId4"/>
            <a:srcRect/>
            <a:stretch>
              <a:fillRect/>
            </a:stretch>
          </p:blipFill>
          <p:spPr bwMode="auto">
            <a:xfrm>
              <a:off x="-14288" y="3617913"/>
              <a:ext cx="4014784" cy="1152525"/>
            </a:xfrm>
            <a:prstGeom prst="rect">
              <a:avLst/>
            </a:prstGeom>
            <a:noFill/>
            <a:ln w="9525">
              <a:noFill/>
              <a:miter lim="800000"/>
              <a:headEnd/>
              <a:tailEnd/>
            </a:ln>
          </p:spPr>
        </p:pic>
        <p:sp>
          <p:nvSpPr>
            <p:cNvPr id="18" name="Rectangle 10"/>
            <p:cNvSpPr/>
            <p:nvPr/>
          </p:nvSpPr>
          <p:spPr>
            <a:xfrm>
              <a:off x="-314" y="0"/>
              <a:ext cx="9144314" cy="708025"/>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chemeClr val="bg2">
                    <a:lumMod val="50000"/>
                  </a:schemeClr>
                </a:solidFill>
              </a:endParaRPr>
            </a:p>
          </p:txBody>
        </p:sp>
        <p:pic>
          <p:nvPicPr>
            <p:cNvPr id="34824" name="Picture 2"/>
            <p:cNvPicPr>
              <a:picLocks noChangeAspect="1" noChangeArrowheads="1"/>
            </p:cNvPicPr>
            <p:nvPr/>
          </p:nvPicPr>
          <p:blipFill>
            <a:blip r:embed="rId4"/>
            <a:srcRect/>
            <a:stretch>
              <a:fillRect/>
            </a:stretch>
          </p:blipFill>
          <p:spPr bwMode="auto">
            <a:xfrm>
              <a:off x="-14288" y="2419351"/>
              <a:ext cx="4394201" cy="1152525"/>
            </a:xfrm>
            <a:prstGeom prst="rect">
              <a:avLst/>
            </a:prstGeom>
            <a:noFill/>
            <a:ln w="9525">
              <a:noFill/>
              <a:miter lim="800000"/>
              <a:headEnd/>
              <a:tailEnd/>
            </a:ln>
          </p:spPr>
        </p:pic>
        <p:sp>
          <p:nvSpPr>
            <p:cNvPr id="26" name="TextBox 25">
              <a:hlinkClick r:id="rId5" action="ppaction://hlinksldjump"/>
            </p:cNvPr>
            <p:cNvSpPr txBox="1"/>
            <p:nvPr/>
          </p:nvSpPr>
          <p:spPr>
            <a:xfrm>
              <a:off x="25087" y="2913063"/>
              <a:ext cx="3481507"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Main Idea &amp; Structure</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32" name="TextBox 31">
              <a:hlinkClick r:id="rId6" action="ppaction://hlinksldjump"/>
            </p:cNvPr>
            <p:cNvSpPr txBox="1"/>
            <p:nvPr/>
          </p:nvSpPr>
          <p:spPr>
            <a:xfrm>
              <a:off x="191781" y="4116388"/>
              <a:ext cx="3481506"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34" name="TextBox 33">
              <a:hlinkClick r:id="rId7" action="ppaction://hlinksldjump"/>
            </p:cNvPr>
            <p:cNvSpPr txBox="1"/>
            <p:nvPr/>
          </p:nvSpPr>
          <p:spPr>
            <a:xfrm>
              <a:off x="252108" y="5349875"/>
              <a:ext cx="2575013" cy="430213"/>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Critical Thinking</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pic>
          <p:nvPicPr>
            <p:cNvPr id="34828" name="Picture 4">
              <a:hlinkClick r:id="rId8" action="ppaction://hlinksldjump"/>
            </p:cNvPr>
            <p:cNvPicPr>
              <a:picLocks noChangeAspect="1" noChangeArrowheads="1"/>
            </p:cNvPicPr>
            <p:nvPr/>
          </p:nvPicPr>
          <p:blipFill>
            <a:blip r:embed="rId9"/>
            <a:srcRect/>
            <a:stretch>
              <a:fillRect/>
            </a:stretch>
          </p:blipFill>
          <p:spPr bwMode="auto">
            <a:xfrm>
              <a:off x="8399463" y="6181725"/>
              <a:ext cx="434975" cy="458788"/>
            </a:xfrm>
            <a:prstGeom prst="rect">
              <a:avLst/>
            </a:prstGeom>
            <a:noFill/>
            <a:ln w="9525">
              <a:noFill/>
              <a:miter lim="800000"/>
              <a:headEnd/>
              <a:tailEnd/>
            </a:ln>
          </p:spPr>
        </p:pic>
        <p:grpSp>
          <p:nvGrpSpPr>
            <p:cNvPr id="34829" name="组合 18"/>
            <p:cNvGrpSpPr>
              <a:grpSpLocks/>
            </p:cNvGrpSpPr>
            <p:nvPr/>
          </p:nvGrpSpPr>
          <p:grpSpPr bwMode="auto">
            <a:xfrm>
              <a:off x="-246385" y="1209879"/>
              <a:ext cx="3680147" cy="668247"/>
              <a:chOff x="-246385" y="1209879"/>
              <a:chExt cx="3680147" cy="668247"/>
            </a:xfrm>
          </p:grpSpPr>
          <p:pic>
            <p:nvPicPr>
              <p:cNvPr id="21" name="Picture 3">
                <a:hlinkClick r:id="rId10" action="ppaction://hlinksldjump"/>
              </p:cNvPr>
              <p:cNvPicPr>
                <a:picLocks noChangeAspect="1" noChangeArrowheads="1"/>
              </p:cNvPicPr>
              <p:nvPr/>
            </p:nvPicPr>
            <p:blipFill>
              <a:blip r:embed="rId11"/>
              <a:srcRect/>
              <a:stretch>
                <a:fillRect/>
              </a:stretch>
            </p:blipFill>
            <p:spPr bwMode="auto">
              <a:xfrm>
                <a:off x="-314" y="1209675"/>
                <a:ext cx="3433881" cy="668338"/>
              </a:xfrm>
              <a:prstGeom prst="rect">
                <a:avLst/>
              </a:prstGeom>
              <a:ln>
                <a:noFill/>
              </a:ln>
              <a:effectLst>
                <a:outerShdw blurRad="292100" dist="139700" dir="2700000" algn="tl" rotWithShape="0">
                  <a:srgbClr val="333333">
                    <a:alpha val="65000"/>
                  </a:srgbClr>
                </a:outerShdw>
              </a:effectLst>
              <a:extLst/>
            </p:spPr>
          </p:pic>
          <p:sp>
            <p:nvSpPr>
              <p:cNvPr id="34835" name="Rectangle 10">
                <a:hlinkClick r:id="rId10" action="ppaction://hlinksldjump"/>
              </p:cNvPr>
              <p:cNvSpPr>
                <a:spLocks noChangeArrowheads="1"/>
              </p:cNvSpPr>
              <p:nvPr/>
            </p:nvSpPr>
            <p:spPr bwMode="auto">
              <a:xfrm>
                <a:off x="-246385" y="1330529"/>
                <a:ext cx="3073394" cy="461962"/>
              </a:xfrm>
              <a:prstGeom prst="rect">
                <a:avLst/>
              </a:prstGeom>
              <a:noFill/>
              <a:ln w="9525">
                <a:noFill/>
                <a:miter lim="800000"/>
                <a:headEnd/>
                <a:tailEnd/>
              </a:ln>
            </p:spPr>
            <p:txBody>
              <a:bodyPr>
                <a:spAutoFit/>
              </a:bodyPr>
              <a:lstStyle/>
              <a:p>
                <a:pPr eaLnBrk="0" hangingPunct="0"/>
                <a:r>
                  <a:rPr lang="en-US" altLang="zh-CN" sz="2400">
                    <a:solidFill>
                      <a:srgbClr val="000000"/>
                    </a:solidFill>
                    <a:latin typeface="Helvetica" pitchFamily="2" charset="0"/>
                  </a:rPr>
                  <a:t>   Text Study</a:t>
                </a:r>
              </a:p>
            </p:txBody>
          </p:sp>
        </p:grpSp>
        <p:sp>
          <p:nvSpPr>
            <p:cNvPr id="17" name="TextBox 16"/>
            <p:cNvSpPr txBox="1"/>
            <p:nvPr/>
          </p:nvSpPr>
          <p:spPr bwMode="auto">
            <a:xfrm>
              <a:off x="1876201" y="142875"/>
              <a:ext cx="6123233" cy="523220"/>
            </a:xfrm>
            <a:prstGeom prst="rect">
              <a:avLst/>
            </a:prstGeom>
            <a:noFill/>
          </p:spPr>
          <p:txBody>
            <a:bodyPr wrap="none">
              <a:spAutoFit/>
            </a:bodyPr>
            <a:lstStyle/>
            <a:p>
              <a:pPr>
                <a:defRPr/>
              </a:pPr>
              <a:r>
                <a:rPr lang="en-US" altLang="zh-CN" sz="2800" dirty="0">
                  <a:solidFill>
                    <a:srgbClr val="FFFFFF"/>
                  </a:solidFill>
                  <a:effectLst>
                    <a:outerShdw blurRad="38100" dist="38100" dir="2700000" algn="tl">
                      <a:srgbClr val="C0C0C0"/>
                    </a:outerShdw>
                  </a:effectLst>
                  <a:latin typeface="Cooper Black" pitchFamily="18" charset="0"/>
                  <a:ea typeface="Arial Unicode MS" pitchFamily="34" charset="-122"/>
                  <a:cs typeface="Helvetica Neue"/>
                </a:rPr>
                <a:t>Women </a:t>
              </a:r>
              <a:r>
                <a:rPr lang="en-US" altLang="zh-CN" sz="2800" dirty="0" smtClean="0">
                  <a:solidFill>
                    <a:srgbClr val="FFFFFF"/>
                  </a:solidFill>
                  <a:effectLst>
                    <a:outerShdw blurRad="38100" dist="38100" dir="2700000" algn="tl">
                      <a:srgbClr val="C0C0C0"/>
                    </a:outerShdw>
                  </a:effectLst>
                  <a:latin typeface="Cooper Black" pitchFamily="18" charset="0"/>
                  <a:ea typeface="Arial Unicode MS" pitchFamily="34" charset="-122"/>
                  <a:cs typeface="Helvetica Neue"/>
                </a:rPr>
                <a:t>at </a:t>
              </a:r>
              <a:r>
                <a:rPr lang="en-US" altLang="zh-CN" sz="2800" dirty="0">
                  <a:solidFill>
                    <a:srgbClr val="FFFFFF"/>
                  </a:solidFill>
                  <a:effectLst>
                    <a:outerShdw blurRad="38100" dist="38100" dir="2700000" algn="tl">
                      <a:srgbClr val="C0C0C0"/>
                    </a:outerShdw>
                  </a:effectLst>
                  <a:latin typeface="Cooper Black" pitchFamily="18" charset="0"/>
                  <a:ea typeface="Arial Unicode MS" pitchFamily="34" charset="-122"/>
                  <a:cs typeface="Helvetica Neue"/>
                </a:rPr>
                <a:t>the Management Level</a:t>
              </a:r>
            </a:p>
          </p:txBody>
        </p:sp>
      </p:grpSp>
      <p:sp>
        <p:nvSpPr>
          <p:cNvPr id="22" name="TextBox 31"/>
          <p:cNvSpPr txBox="1">
            <a:spLocks noChangeArrowheads="1"/>
          </p:cNvSpPr>
          <p:nvPr/>
        </p:nvSpPr>
        <p:spPr bwMode="auto">
          <a:xfrm>
            <a:off x="1023918" y="71414"/>
            <a:ext cx="762000" cy="701676"/>
          </a:xfrm>
          <a:prstGeom prst="rect">
            <a:avLst/>
          </a:prstGeom>
          <a:noFill/>
          <a:ln w="9525">
            <a:noFill/>
            <a:miter lim="800000"/>
            <a:headEnd/>
            <a:tailEnd/>
          </a:ln>
        </p:spPr>
        <p:txBody>
          <a:bodyPr>
            <a:spAutoFit/>
          </a:bodyPr>
          <a:lstStyle/>
          <a:p>
            <a:r>
              <a:rPr lang="en-US" altLang="zh-CN" sz="4000" b="1" i="1" dirty="0">
                <a:latin typeface="Helvetica" pitchFamily="2" charset="0"/>
                <a:ea typeface="Arial Unicode MS" pitchFamily="34" charset="-122"/>
                <a:cs typeface="Helvetica Neue"/>
              </a:rPr>
              <a:t>A</a:t>
            </a:r>
          </a:p>
        </p:txBody>
      </p:sp>
      <p:sp>
        <p:nvSpPr>
          <p:cNvPr id="23" name="Isosceles Triangle 15"/>
          <p:cNvSpPr/>
          <p:nvPr/>
        </p:nvSpPr>
        <p:spPr bwMode="auto">
          <a:xfrm flipV="1">
            <a:off x="1522392" y="500042"/>
            <a:ext cx="192088" cy="115888"/>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TextBox 35"/>
          <p:cNvSpPr txBox="1">
            <a:spLocks noChangeArrowheads="1"/>
          </p:cNvSpPr>
          <p:nvPr/>
        </p:nvSpPr>
        <p:spPr bwMode="auto">
          <a:xfrm>
            <a:off x="71406" y="357166"/>
            <a:ext cx="1095172" cy="338554"/>
          </a:xfrm>
          <a:prstGeom prst="rect">
            <a:avLst/>
          </a:prstGeom>
          <a:noFill/>
          <a:ln w="9525">
            <a:noFill/>
            <a:miter lim="800000"/>
            <a:headEnd/>
            <a:tailEnd/>
          </a:ln>
        </p:spPr>
        <p:txBody>
          <a:bodyPr wrap="none">
            <a:spAutoFit/>
          </a:bodyPr>
          <a:lstStyle/>
          <a:p>
            <a:r>
              <a:rPr lang="en-US" altLang="zh-CN" sz="1600" b="1" i="1" dirty="0" smtClean="0">
                <a:latin typeface="Helvetica" pitchFamily="2" charset="0"/>
                <a:ea typeface="Helvetica Neue"/>
                <a:cs typeface="Helvetica Neue"/>
              </a:rPr>
              <a:t>SECTION</a:t>
            </a:r>
            <a:endParaRPr lang="en-US" altLang="zh-CN" sz="1600" b="1" i="1" dirty="0">
              <a:latin typeface="Helvetica" pitchFamily="2" charset="0"/>
              <a:ea typeface="Helvetica Neue"/>
              <a:cs typeface="Helvetica Neue"/>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45"/>
          <p:cNvSpPr>
            <a:spLocks noChangeArrowheads="1"/>
          </p:cNvSpPr>
          <p:nvPr/>
        </p:nvSpPr>
        <p:spPr bwMode="auto">
          <a:xfrm>
            <a:off x="285750" y="1444625"/>
            <a:ext cx="8643938" cy="1079500"/>
          </a:xfrm>
          <a:prstGeom prst="rect">
            <a:avLst/>
          </a:prstGeom>
          <a:noFill/>
          <a:ln w="9525">
            <a:noFill/>
            <a:miter lim="800000"/>
            <a:headEnd/>
            <a:tailEnd/>
          </a:ln>
        </p:spPr>
        <p:txBody>
          <a:bodyPr>
            <a:spAutoFit/>
          </a:bodyPr>
          <a:lstStyle/>
          <a:p>
            <a:pPr eaLnBrk="0" hangingPunct="0">
              <a:lnSpc>
                <a:spcPct val="125000"/>
              </a:lnSpc>
              <a:spcBef>
                <a:spcPct val="20000"/>
              </a:spcBef>
              <a:buClr>
                <a:schemeClr val="tx2"/>
              </a:buClr>
              <a:buSzPct val="115000"/>
            </a:pPr>
            <a:r>
              <a:rPr lang="en-US" altLang="zh-CN" sz="2400" dirty="0">
                <a:solidFill>
                  <a:srgbClr val="0D0A10"/>
                </a:solidFill>
                <a:latin typeface="Helvetica" pitchFamily="2" charset="0"/>
              </a:rPr>
              <a:t>The text </a:t>
            </a:r>
            <a:r>
              <a:rPr lang="en-US" altLang="zh-CN" sz="2400" dirty="0" smtClean="0">
                <a:solidFill>
                  <a:srgbClr val="0D0A10"/>
                </a:solidFill>
                <a:latin typeface="Helvetica" pitchFamily="2" charset="0"/>
              </a:rPr>
              <a:t>is a  </a:t>
            </a:r>
            <a:r>
              <a:rPr lang="en-US" altLang="zh-CN" sz="2400" dirty="0">
                <a:solidFill>
                  <a:srgbClr val="0D0A10"/>
                </a:solidFill>
                <a:latin typeface="Helvetica" pitchFamily="2" charset="0"/>
              </a:rPr>
              <a:t>___________</a:t>
            </a:r>
            <a:r>
              <a:rPr lang="en-US" altLang="zh-CN" sz="2400" dirty="0">
                <a:latin typeface="Helvetica" pitchFamily="2" charset="0"/>
              </a:rPr>
              <a:t>__</a:t>
            </a:r>
            <a:r>
              <a:rPr lang="en-US" altLang="zh-CN" sz="2400" dirty="0">
                <a:solidFill>
                  <a:srgbClr val="0D0A10"/>
                </a:solidFill>
                <a:latin typeface="Helvetica" pitchFamily="2" charset="0"/>
              </a:rPr>
              <a:t>_ on_______________</a:t>
            </a:r>
          </a:p>
          <a:p>
            <a:pPr eaLnBrk="0" hangingPunct="0">
              <a:lnSpc>
                <a:spcPct val="125000"/>
              </a:lnSpc>
              <a:spcBef>
                <a:spcPct val="20000"/>
              </a:spcBef>
              <a:buClr>
                <a:schemeClr val="tx2"/>
              </a:buClr>
              <a:buSzPct val="115000"/>
            </a:pPr>
            <a:r>
              <a:rPr lang="en-US" altLang="zh-CN" sz="2400" dirty="0">
                <a:solidFill>
                  <a:srgbClr val="0D0A10"/>
                </a:solidFill>
                <a:latin typeface="Helvetica" pitchFamily="2" charset="0"/>
              </a:rPr>
              <a:t>in the workplace. </a:t>
            </a:r>
          </a:p>
        </p:txBody>
      </p:sp>
      <p:sp>
        <p:nvSpPr>
          <p:cNvPr id="5" name="TextBox 4"/>
          <p:cNvSpPr txBox="1">
            <a:spLocks noChangeArrowheads="1"/>
          </p:cNvSpPr>
          <p:nvPr/>
        </p:nvSpPr>
        <p:spPr bwMode="auto">
          <a:xfrm>
            <a:off x="2149474" y="1500188"/>
            <a:ext cx="2208212" cy="457200"/>
          </a:xfrm>
          <a:prstGeom prst="rect">
            <a:avLst/>
          </a:prstGeom>
          <a:noFill/>
          <a:ln w="9525">
            <a:noFill/>
            <a:miter lim="800000"/>
            <a:headEnd/>
            <a:tailEnd/>
          </a:ln>
        </p:spPr>
        <p:txBody>
          <a:bodyPr>
            <a:spAutoFit/>
          </a:bodyPr>
          <a:lstStyle/>
          <a:p>
            <a:r>
              <a:rPr lang="en-US" altLang="en-US" sz="2400" b="1" dirty="0">
                <a:solidFill>
                  <a:srgbClr val="E46C0A"/>
                </a:solidFill>
                <a:latin typeface="Helvetica" pitchFamily="2" charset="0"/>
              </a:rPr>
              <a:t>feature report </a:t>
            </a:r>
            <a:endParaRPr lang="zh-CN" altLang="en-US" sz="2400" b="1" dirty="0">
              <a:solidFill>
                <a:srgbClr val="E46C0A"/>
              </a:solidFill>
              <a:latin typeface="Helvetica" pitchFamily="2" charset="0"/>
            </a:endParaRPr>
          </a:p>
        </p:txBody>
      </p:sp>
      <p:sp>
        <p:nvSpPr>
          <p:cNvPr id="6" name="TextBox 5"/>
          <p:cNvSpPr txBox="1">
            <a:spLocks noChangeArrowheads="1"/>
          </p:cNvSpPr>
          <p:nvPr/>
        </p:nvSpPr>
        <p:spPr bwMode="auto">
          <a:xfrm rot="10800000" flipV="1">
            <a:off x="5002213" y="1446213"/>
            <a:ext cx="3643312" cy="549275"/>
          </a:xfrm>
          <a:prstGeom prst="rect">
            <a:avLst/>
          </a:prstGeom>
          <a:noFill/>
          <a:ln w="9525">
            <a:noFill/>
            <a:miter lim="800000"/>
            <a:headEnd/>
            <a:tailEnd/>
          </a:ln>
        </p:spPr>
        <p:txBody>
          <a:bodyPr>
            <a:spAutoFit/>
          </a:bodyPr>
          <a:lstStyle/>
          <a:p>
            <a:pPr>
              <a:lnSpc>
                <a:spcPts val="3600"/>
              </a:lnSpc>
            </a:pPr>
            <a:r>
              <a:rPr lang="en-US" altLang="en-US" sz="2400" b="1">
                <a:solidFill>
                  <a:srgbClr val="E46C0A"/>
                </a:solidFill>
                <a:latin typeface="Helvetica" pitchFamily="2" charset="0"/>
              </a:rPr>
              <a:t>female bosses </a:t>
            </a:r>
            <a:endParaRPr lang="zh-CN" altLang="en-US" sz="2400" b="1">
              <a:solidFill>
                <a:srgbClr val="E46C0A"/>
              </a:solidFill>
              <a:latin typeface="Helvetica" pitchFamily="2" charset="0"/>
            </a:endParaRPr>
          </a:p>
        </p:txBody>
      </p:sp>
      <p:sp>
        <p:nvSpPr>
          <p:cNvPr id="10" name="矩形 45"/>
          <p:cNvSpPr>
            <a:spLocks noChangeArrowheads="1"/>
          </p:cNvSpPr>
          <p:nvPr/>
        </p:nvSpPr>
        <p:spPr bwMode="auto">
          <a:xfrm>
            <a:off x="477838" y="2636838"/>
            <a:ext cx="7613650" cy="1187450"/>
          </a:xfrm>
          <a:prstGeom prst="rect">
            <a:avLst/>
          </a:prstGeom>
          <a:noFill/>
          <a:ln w="9525">
            <a:noFill/>
            <a:miter lim="800000"/>
            <a:headEnd/>
            <a:tailEnd/>
          </a:ln>
        </p:spPr>
        <p:txBody>
          <a:bodyPr>
            <a:spAutoFit/>
          </a:bodyPr>
          <a:lstStyle/>
          <a:p>
            <a:pPr algn="just">
              <a:spcBef>
                <a:spcPct val="20000"/>
              </a:spcBef>
              <a:buClr>
                <a:srgbClr val="D16349"/>
              </a:buClr>
              <a:buSzPct val="85000"/>
            </a:pPr>
            <a:r>
              <a:rPr lang="en-US" altLang="zh-CN" sz="2400">
                <a:solidFill>
                  <a:srgbClr val="000000"/>
                </a:solidFill>
                <a:latin typeface="Helvetica" pitchFamily="2" charset="0"/>
                <a:ea typeface="方正舒体" pitchFamily="2" charset="-122"/>
              </a:rPr>
              <a:t>1. Why did Monica change her idea 20 years later when she was asked the same question whether she would work for a male or a female attorney? (Para.1) </a:t>
            </a:r>
            <a:endParaRPr lang="zh-CN" altLang="en-US" sz="2400">
              <a:solidFill>
                <a:srgbClr val="000000"/>
              </a:solidFill>
              <a:latin typeface="Helvetica" pitchFamily="2" charset="0"/>
              <a:ea typeface="方正舒体" pitchFamily="2" charset="-122"/>
            </a:endParaRPr>
          </a:p>
        </p:txBody>
      </p:sp>
      <p:grpSp>
        <p:nvGrpSpPr>
          <p:cNvPr id="2" name="Group 20"/>
          <p:cNvGrpSpPr>
            <a:grpSpLocks/>
          </p:cNvGrpSpPr>
          <p:nvPr/>
        </p:nvGrpSpPr>
        <p:grpSpPr bwMode="auto">
          <a:xfrm>
            <a:off x="477838" y="3698875"/>
            <a:ext cx="7504112" cy="2538413"/>
            <a:chOff x="301" y="2330"/>
            <a:chExt cx="4727" cy="1853"/>
          </a:xfrm>
        </p:grpSpPr>
        <p:grpSp>
          <p:nvGrpSpPr>
            <p:cNvPr id="35849" name="Group 19"/>
            <p:cNvGrpSpPr>
              <a:grpSpLocks/>
            </p:cNvGrpSpPr>
            <p:nvPr/>
          </p:nvGrpSpPr>
          <p:grpSpPr bwMode="auto">
            <a:xfrm>
              <a:off x="301" y="2330"/>
              <a:ext cx="4727" cy="1853"/>
              <a:chOff x="301" y="2330"/>
              <a:chExt cx="4727" cy="1853"/>
            </a:xfrm>
          </p:grpSpPr>
          <p:sp>
            <p:nvSpPr>
              <p:cNvPr id="11" name="圆角矩形 10"/>
              <p:cNvSpPr/>
              <p:nvPr/>
            </p:nvSpPr>
            <p:spPr>
              <a:xfrm>
                <a:off x="798" y="2611"/>
                <a:ext cx="4149" cy="1366"/>
              </a:xfrm>
              <a:prstGeom prst="roundRect">
                <a:avLst/>
              </a:prstGeom>
              <a:noFill/>
              <a:ln>
                <a:solidFill>
                  <a:srgbClr val="FF66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5854" name="Group 18"/>
              <p:cNvGrpSpPr>
                <a:grpSpLocks/>
              </p:cNvGrpSpPr>
              <p:nvPr/>
            </p:nvGrpSpPr>
            <p:grpSpPr bwMode="auto">
              <a:xfrm>
                <a:off x="301" y="2330"/>
                <a:ext cx="911" cy="1599"/>
                <a:chOff x="301" y="2160"/>
                <a:chExt cx="911" cy="1599"/>
              </a:xfrm>
            </p:grpSpPr>
            <p:pic>
              <p:nvPicPr>
                <p:cNvPr id="35855" name="Picture 3"/>
                <p:cNvPicPr>
                  <a:picLocks noChangeAspect="1" noChangeArrowheads="1"/>
                </p:cNvPicPr>
                <p:nvPr/>
              </p:nvPicPr>
              <p:blipFill>
                <a:blip r:embed="rId3"/>
                <a:srcRect/>
                <a:stretch>
                  <a:fillRect/>
                </a:stretch>
              </p:blipFill>
              <p:spPr bwMode="auto">
                <a:xfrm>
                  <a:off x="301" y="2160"/>
                  <a:ext cx="911" cy="1599"/>
                </a:xfrm>
                <a:prstGeom prst="rect">
                  <a:avLst/>
                </a:prstGeom>
                <a:noFill/>
                <a:ln w="9525">
                  <a:noFill/>
                  <a:miter lim="800000"/>
                  <a:headEnd/>
                  <a:tailEnd/>
                </a:ln>
              </p:spPr>
            </p:pic>
            <p:sp>
              <p:nvSpPr>
                <p:cNvPr id="13" name="TextBox 12">
                  <a:hlinkClick r:id="rId4" action="ppaction://hlinksldjump"/>
                </p:cNvPr>
                <p:cNvSpPr txBox="1"/>
                <p:nvPr/>
              </p:nvSpPr>
              <p:spPr>
                <a:xfrm>
                  <a:off x="492" y="2717"/>
                  <a:ext cx="677" cy="334"/>
                </a:xfrm>
                <a:prstGeom prst="rect">
                  <a:avLst/>
                </a:prstGeom>
                <a:noFill/>
              </p:spPr>
              <p:txBody>
                <a:bodyPr>
                  <a:spAutoFit/>
                </a:body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Tempus Sans ITC" pitchFamily="82" charset="0"/>
                      <a:ea typeface="+mn-ea"/>
                    </a:rPr>
                    <a:t>Tips</a:t>
                  </a:r>
                  <a:endParaRPr lang="zh-CN" altLang="en-US" sz="2400" b="1" dirty="0">
                    <a:solidFill>
                      <a:schemeClr val="bg1"/>
                    </a:solidFill>
                    <a:effectLst>
                      <a:outerShdw blurRad="38100" dist="38100" dir="2700000" algn="tl">
                        <a:srgbClr val="000000">
                          <a:alpha val="43137"/>
                        </a:srgbClr>
                      </a:outerShdw>
                    </a:effectLst>
                    <a:latin typeface="Tempus Sans ITC" pitchFamily="82" charset="0"/>
                    <a:ea typeface="+mn-ea"/>
                  </a:endParaRPr>
                </a:p>
              </p:txBody>
            </p:sp>
          </p:grpSp>
        </p:grpSp>
        <p:sp>
          <p:nvSpPr>
            <p:cNvPr id="35850" name="TextBox 7"/>
            <p:cNvSpPr txBox="1">
              <a:spLocks noChangeArrowheads="1"/>
            </p:cNvSpPr>
            <p:nvPr/>
          </p:nvSpPr>
          <p:spPr bwMode="auto">
            <a:xfrm>
              <a:off x="1217" y="2676"/>
              <a:ext cx="3703" cy="1133"/>
            </a:xfrm>
            <a:prstGeom prst="rect">
              <a:avLst/>
            </a:prstGeom>
            <a:noFill/>
            <a:ln w="9525">
              <a:noFill/>
              <a:miter lim="800000"/>
              <a:headEnd/>
              <a:tailEnd/>
            </a:ln>
          </p:spPr>
          <p:txBody>
            <a:bodyPr>
              <a:spAutoFit/>
            </a:bodyPr>
            <a:lstStyle/>
            <a:p>
              <a:pPr marL="182563">
                <a:spcBef>
                  <a:spcPct val="20000"/>
                </a:spcBef>
                <a:buClr>
                  <a:srgbClr val="D16349"/>
                </a:buClr>
                <a:buSzPct val="85000"/>
              </a:pPr>
              <a:r>
                <a:rPr lang="en-US" altLang="zh-CN" sz="2400">
                  <a:latin typeface="Helvetica" pitchFamily="2" charset="0"/>
                </a:rPr>
                <a:t>F</a:t>
              </a:r>
              <a:r>
                <a:rPr lang="en-US" altLang="en-US" sz="2400">
                  <a:latin typeface="Helvetica" pitchFamily="2" charset="0"/>
                </a:rPr>
                <a:t>emale bosses are much more accessible to their employees and much more sensitive and intimate with their employees.</a:t>
              </a:r>
              <a:endParaRPr lang="zh-CN" altLang="en-US" sz="2400">
                <a:latin typeface="Helvetica" pitchFamily="2" charset="0"/>
              </a:endParaRPr>
            </a:p>
          </p:txBody>
        </p:sp>
      </p:grpSp>
      <p:pic>
        <p:nvPicPr>
          <p:cNvPr id="35847" name="Picture 4">
            <a:hlinkClick r:id="rId5" action="ppaction://hlinksldjump"/>
          </p:cNvPr>
          <p:cNvPicPr>
            <a:picLocks noChangeAspect="1" noChangeArrowheads="1"/>
          </p:cNvPicPr>
          <p:nvPr/>
        </p:nvPicPr>
        <p:blipFill>
          <a:blip r:embed="rId6">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35848" name="Picture 2" descr="H:\2015年修改\图片10.jpg"/>
          <p:cNvPicPr>
            <a:picLocks noChangeAspect="1" noChangeArrowheads="1"/>
          </p:cNvPicPr>
          <p:nvPr/>
        </p:nvPicPr>
        <p:blipFill>
          <a:blip r:embed="rId7"/>
          <a:srcRect/>
          <a:stretch>
            <a:fillRect/>
          </a:stretch>
        </p:blipFill>
        <p:spPr bwMode="auto">
          <a:xfrm>
            <a:off x="0" y="0"/>
            <a:ext cx="8072438" cy="11636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5"/>
          <p:cNvSpPr>
            <a:spLocks noChangeArrowheads="1"/>
          </p:cNvSpPr>
          <p:nvPr/>
        </p:nvSpPr>
        <p:spPr bwMode="auto">
          <a:xfrm>
            <a:off x="976313" y="2046288"/>
            <a:ext cx="7334250" cy="1660525"/>
          </a:xfrm>
          <a:prstGeom prst="rect">
            <a:avLst/>
          </a:prstGeom>
          <a:noFill/>
          <a:ln w="9525">
            <a:noFill/>
            <a:miter lim="800000"/>
            <a:headEnd/>
            <a:tailEnd/>
          </a:ln>
        </p:spPr>
        <p:txBody>
          <a:bodyPr>
            <a:spAutoFit/>
          </a:bodyPr>
          <a:lstStyle/>
          <a:p>
            <a:pPr algn="just">
              <a:lnSpc>
                <a:spcPts val="2800"/>
              </a:lnSpc>
              <a:spcBef>
                <a:spcPct val="20000"/>
              </a:spcBef>
              <a:buClr>
                <a:srgbClr val="D16349"/>
              </a:buClr>
              <a:buSzPct val="85000"/>
            </a:pPr>
            <a:r>
              <a:rPr lang="en-US" altLang="zh-CN" sz="2400">
                <a:solidFill>
                  <a:srgbClr val="000000"/>
                </a:solidFill>
                <a:latin typeface="Helvetica" pitchFamily="2" charset="0"/>
                <a:ea typeface="方正舒体" pitchFamily="2" charset="-122"/>
              </a:rPr>
              <a:t>2. Why are female bosses today still finding they face subtle resistance? (Para.2)</a:t>
            </a:r>
          </a:p>
          <a:p>
            <a:pPr algn="just">
              <a:lnSpc>
                <a:spcPts val="2800"/>
              </a:lnSpc>
              <a:spcBef>
                <a:spcPct val="20000"/>
              </a:spcBef>
              <a:buClr>
                <a:srgbClr val="D16349"/>
              </a:buClr>
              <a:buSzPct val="85000"/>
            </a:pPr>
            <a:endParaRPr lang="en-US" altLang="zh-CN" sz="2400">
              <a:solidFill>
                <a:srgbClr val="000000"/>
              </a:solidFill>
              <a:latin typeface="Helvetica" pitchFamily="2" charset="0"/>
              <a:ea typeface="方正舒体" pitchFamily="2" charset="-122"/>
            </a:endParaRPr>
          </a:p>
          <a:p>
            <a:pPr algn="just">
              <a:lnSpc>
                <a:spcPts val="2800"/>
              </a:lnSpc>
              <a:spcBef>
                <a:spcPct val="20000"/>
              </a:spcBef>
              <a:buClr>
                <a:srgbClr val="D16349"/>
              </a:buClr>
              <a:buSzPct val="85000"/>
            </a:pPr>
            <a:endParaRPr lang="en-US" altLang="zh-CN" sz="2400">
              <a:solidFill>
                <a:srgbClr val="000000"/>
              </a:solidFill>
              <a:latin typeface="Helvetica" pitchFamily="2" charset="0"/>
              <a:ea typeface="方正舒体" pitchFamily="2" charset="-122"/>
            </a:endParaRPr>
          </a:p>
        </p:txBody>
      </p:sp>
      <p:grpSp>
        <p:nvGrpSpPr>
          <p:cNvPr id="2" name="组合 13"/>
          <p:cNvGrpSpPr>
            <a:grpSpLocks/>
          </p:cNvGrpSpPr>
          <p:nvPr/>
        </p:nvGrpSpPr>
        <p:grpSpPr bwMode="auto">
          <a:xfrm>
            <a:off x="323850" y="3071813"/>
            <a:ext cx="8064500" cy="2073275"/>
            <a:chOff x="323528" y="3071810"/>
            <a:chExt cx="8064568" cy="2073214"/>
          </a:xfrm>
        </p:grpSpPr>
        <p:sp>
          <p:nvSpPr>
            <p:cNvPr id="6" name="圆角矩形 5"/>
            <p:cNvSpPr/>
            <p:nvPr/>
          </p:nvSpPr>
          <p:spPr>
            <a:xfrm>
              <a:off x="913088" y="3794200"/>
              <a:ext cx="7345097" cy="1224136"/>
            </a:xfrm>
            <a:prstGeom prst="roundRect">
              <a:avLst/>
            </a:prstGeom>
            <a:noFill/>
            <a:ln>
              <a:solidFill>
                <a:srgbClr val="FF66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36873" name="Picture 3"/>
            <p:cNvPicPr>
              <a:picLocks noChangeAspect="1" noChangeArrowheads="1"/>
            </p:cNvPicPr>
            <p:nvPr/>
          </p:nvPicPr>
          <p:blipFill>
            <a:blip r:embed="rId3"/>
            <a:srcRect/>
            <a:stretch>
              <a:fillRect/>
            </a:stretch>
          </p:blipFill>
          <p:spPr bwMode="auto">
            <a:xfrm>
              <a:off x="323528" y="3071810"/>
              <a:ext cx="1446930" cy="1365902"/>
            </a:xfrm>
            <a:prstGeom prst="rect">
              <a:avLst/>
            </a:prstGeom>
            <a:noFill/>
            <a:ln w="9525">
              <a:noFill/>
              <a:miter lim="800000"/>
              <a:headEnd/>
              <a:tailEnd/>
            </a:ln>
          </p:spPr>
        </p:pic>
        <p:sp>
          <p:nvSpPr>
            <p:cNvPr id="8" name="TextBox 7">
              <a:hlinkClick r:id="rId4" action="ppaction://hlinksldjump"/>
            </p:cNvPr>
            <p:cNvSpPr txBox="1"/>
            <p:nvPr/>
          </p:nvSpPr>
          <p:spPr>
            <a:xfrm>
              <a:off x="664844" y="3548046"/>
              <a:ext cx="1073159" cy="460361"/>
            </a:xfrm>
            <a:prstGeom prst="rect">
              <a:avLst/>
            </a:prstGeom>
            <a:noFill/>
          </p:spPr>
          <p:txBody>
            <a:bodyPr>
              <a:spAutoFit/>
            </a:body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Tempus Sans ITC" pitchFamily="82" charset="0"/>
                  <a:ea typeface="+mn-ea"/>
                </a:rPr>
                <a:t>Tips</a:t>
              </a:r>
              <a:endParaRPr lang="zh-CN" altLang="en-US" sz="2400" b="1" dirty="0">
                <a:solidFill>
                  <a:schemeClr val="bg1"/>
                </a:solidFill>
                <a:effectLst>
                  <a:outerShdw blurRad="38100" dist="38100" dir="2700000" algn="tl">
                    <a:srgbClr val="000000">
                      <a:alpha val="43137"/>
                    </a:srgbClr>
                  </a:outerShdw>
                </a:effectLst>
                <a:latin typeface="Tempus Sans ITC" pitchFamily="82" charset="0"/>
                <a:ea typeface="+mn-ea"/>
              </a:endParaRPr>
            </a:p>
          </p:txBody>
        </p:sp>
        <p:sp>
          <p:nvSpPr>
            <p:cNvPr id="36875" name="TextBox 1"/>
            <p:cNvSpPr txBox="1">
              <a:spLocks noChangeArrowheads="1"/>
            </p:cNvSpPr>
            <p:nvPr/>
          </p:nvSpPr>
          <p:spPr bwMode="auto">
            <a:xfrm>
              <a:off x="1285561" y="3984596"/>
              <a:ext cx="6835833" cy="803251"/>
            </a:xfrm>
            <a:prstGeom prst="rect">
              <a:avLst/>
            </a:prstGeom>
            <a:noFill/>
            <a:ln w="9525">
              <a:noFill/>
              <a:miter lim="800000"/>
              <a:headEnd/>
              <a:tailEnd/>
            </a:ln>
          </p:spPr>
          <p:txBody>
            <a:bodyPr>
              <a:spAutoFit/>
            </a:bodyPr>
            <a:lstStyle/>
            <a:p>
              <a:pPr>
                <a:lnSpc>
                  <a:spcPts val="2800"/>
                </a:lnSpc>
                <a:spcBef>
                  <a:spcPct val="20000"/>
                </a:spcBef>
                <a:buClr>
                  <a:srgbClr val="D16349"/>
                </a:buClr>
                <a:buSzPct val="85000"/>
              </a:pPr>
              <a:r>
                <a:rPr lang="en-US" altLang="zh-CN" sz="2400">
                  <a:solidFill>
                    <a:srgbClr val="000000"/>
                  </a:solidFill>
                  <a:latin typeface="Helvetica" pitchFamily="2" charset="0"/>
                  <a:ea typeface="方正舒体" pitchFamily="2" charset="-122"/>
                </a:rPr>
                <a:t>There are still some people who report that they have a low tolerance for female bosses.</a:t>
              </a:r>
            </a:p>
          </p:txBody>
        </p:sp>
      </p:grpSp>
      <p:pic>
        <p:nvPicPr>
          <p:cNvPr id="36868" name="Picture 4">
            <a:hlinkClick r:id="rId5" action="ppaction://hlinksldjump"/>
          </p:cNvPr>
          <p:cNvPicPr>
            <a:picLocks noChangeAspect="1" noChangeArrowheads="1"/>
          </p:cNvPicPr>
          <p:nvPr/>
        </p:nvPicPr>
        <p:blipFill>
          <a:blip r:embed="rId6">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36869" name="Picture 2" descr="H:\2015年修改\图片10.jpg"/>
          <p:cNvPicPr>
            <a:picLocks noChangeAspect="1" noChangeArrowheads="1"/>
          </p:cNvPicPr>
          <p:nvPr/>
        </p:nvPicPr>
        <p:blipFill>
          <a:blip r:embed="rId7"/>
          <a:srcRect/>
          <a:stretch>
            <a:fillRect/>
          </a:stretch>
        </p:blipFill>
        <p:spPr bwMode="auto">
          <a:xfrm>
            <a:off x="0" y="0"/>
            <a:ext cx="8072438" cy="11636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srcRect/>
          <a:stretch>
            <a:fillRect/>
          </a:stretch>
        </p:blipFill>
        <p:spPr bwMode="auto">
          <a:xfrm>
            <a:off x="428625" y="1957388"/>
            <a:ext cx="8353425" cy="3902075"/>
          </a:xfrm>
          <a:prstGeom prst="rect">
            <a:avLst/>
          </a:prstGeom>
          <a:noFill/>
          <a:ln w="9525">
            <a:noFill/>
            <a:miter lim="800000"/>
            <a:headEnd/>
            <a:tailEnd/>
          </a:ln>
        </p:spPr>
      </p:pic>
      <p:sp>
        <p:nvSpPr>
          <p:cNvPr id="37891" name="TextBox 1"/>
          <p:cNvSpPr txBox="1">
            <a:spLocks noChangeArrowheads="1"/>
          </p:cNvSpPr>
          <p:nvPr/>
        </p:nvSpPr>
        <p:spPr bwMode="auto">
          <a:xfrm>
            <a:off x="714375" y="2203450"/>
            <a:ext cx="6143625" cy="3457575"/>
          </a:xfrm>
          <a:prstGeom prst="rect">
            <a:avLst/>
          </a:prstGeom>
          <a:noFill/>
          <a:ln w="9525">
            <a:noFill/>
            <a:miter lim="800000"/>
            <a:headEnd/>
            <a:tailEnd/>
          </a:ln>
        </p:spPr>
        <p:txBody>
          <a:bodyPr>
            <a:spAutoFit/>
          </a:bodyPr>
          <a:lstStyle/>
          <a:p>
            <a:pPr algn="just">
              <a:lnSpc>
                <a:spcPct val="115000"/>
              </a:lnSpc>
            </a:pPr>
            <a:r>
              <a:rPr lang="en-US" altLang="zh-CN" sz="2400" dirty="0">
                <a:latin typeface="Helvetica" pitchFamily="2" charset="0"/>
              </a:rPr>
              <a:t>Part I serves the introduction of the reading. The first paragraph starts with _____________. 20 years later, she changed her </a:t>
            </a:r>
            <a:r>
              <a:rPr lang="en-US" altLang="zh-CN" sz="2400" dirty="0" smtClean="0">
                <a:latin typeface="Helvetica" pitchFamily="2" charset="0"/>
              </a:rPr>
              <a:t>_________for </a:t>
            </a:r>
            <a:r>
              <a:rPr lang="en-US" altLang="zh-CN" sz="2400" dirty="0">
                <a:latin typeface="Helvetica" pitchFamily="2" charset="0"/>
              </a:rPr>
              <a:t>working for a male boss to a female boss. The second paragraph_________________ concerning working styles: Do men and women manage differently?</a:t>
            </a:r>
          </a:p>
        </p:txBody>
      </p:sp>
      <p:sp>
        <p:nvSpPr>
          <p:cNvPr id="37892" name="TextBox 40"/>
          <p:cNvSpPr txBox="1">
            <a:spLocks noChangeArrowheads="1"/>
          </p:cNvSpPr>
          <p:nvPr/>
        </p:nvSpPr>
        <p:spPr bwMode="auto">
          <a:xfrm>
            <a:off x="1069975" y="1484313"/>
            <a:ext cx="6985000" cy="534987"/>
          </a:xfrm>
          <a:prstGeom prst="rect">
            <a:avLst/>
          </a:prstGeom>
          <a:noFill/>
          <a:ln w="9525">
            <a:noFill/>
            <a:miter lim="800000"/>
            <a:headEnd/>
            <a:tailEnd/>
          </a:ln>
        </p:spPr>
        <p:txBody>
          <a:bodyPr>
            <a:spAutoFit/>
          </a:bodyPr>
          <a:lstStyle/>
          <a:p>
            <a:pPr marL="273050" indent="-273050" algn="just">
              <a:lnSpc>
                <a:spcPct val="120000"/>
              </a:lnSpc>
              <a:spcBef>
                <a:spcPct val="20000"/>
              </a:spcBef>
              <a:buClr>
                <a:srgbClr val="D16349"/>
              </a:buClr>
              <a:buSzPct val="85000"/>
              <a:buFont typeface="Wingdings 2" pitchFamily="18" charset="2"/>
              <a:buNone/>
            </a:pPr>
            <a:r>
              <a:rPr lang="en-US" altLang="zh-CN" sz="2400" b="1">
                <a:solidFill>
                  <a:srgbClr val="000000"/>
                </a:solidFill>
                <a:latin typeface="Helvetica" pitchFamily="2" charset="0"/>
                <a:ea typeface="方正舒体" pitchFamily="2" charset="-122"/>
              </a:rPr>
              <a:t>Part I — (Paras. 1- __)</a:t>
            </a:r>
          </a:p>
        </p:txBody>
      </p:sp>
      <p:sp>
        <p:nvSpPr>
          <p:cNvPr id="175118" name="Text Box 14"/>
          <p:cNvSpPr txBox="1">
            <a:spLocks noChangeArrowheads="1"/>
          </p:cNvSpPr>
          <p:nvPr/>
        </p:nvSpPr>
        <p:spPr bwMode="auto">
          <a:xfrm>
            <a:off x="3857625" y="1500188"/>
            <a:ext cx="428625" cy="457200"/>
          </a:xfrm>
          <a:prstGeom prst="rect">
            <a:avLst/>
          </a:prstGeom>
          <a:noFill/>
          <a:ln w="9525">
            <a:noFill/>
            <a:miter lim="800000"/>
            <a:headEnd/>
            <a:tailEnd/>
          </a:ln>
          <a:effectLst>
            <a:prstShdw prst="shdw11">
              <a:schemeClr val="bg2">
                <a:alpha val="50000"/>
              </a:schemeClr>
            </a:prstShdw>
          </a:effectLst>
        </p:spPr>
        <p:txBody>
          <a:bodyPr>
            <a:spAutoFit/>
          </a:bodyPr>
          <a:lstStyle/>
          <a:p>
            <a:pPr>
              <a:spcBef>
                <a:spcPct val="50000"/>
              </a:spcBef>
            </a:pPr>
            <a:r>
              <a:rPr lang="en-US" altLang="zh-CN" sz="2400" b="1">
                <a:solidFill>
                  <a:srgbClr val="E46C0A"/>
                </a:solidFill>
                <a:latin typeface="Helvetica" pitchFamily="2" charset="0"/>
                <a:ea typeface="方正舒体" pitchFamily="2" charset="-122"/>
              </a:rPr>
              <a:t>2</a:t>
            </a:r>
          </a:p>
        </p:txBody>
      </p:sp>
      <p:sp>
        <p:nvSpPr>
          <p:cNvPr id="25" name="矩形 24"/>
          <p:cNvSpPr>
            <a:spLocks noChangeArrowheads="1"/>
          </p:cNvSpPr>
          <p:nvPr/>
        </p:nvSpPr>
        <p:spPr bwMode="auto">
          <a:xfrm>
            <a:off x="714375" y="3043238"/>
            <a:ext cx="2133600" cy="457200"/>
          </a:xfrm>
          <a:prstGeom prst="rect">
            <a:avLst/>
          </a:prstGeom>
          <a:noFill/>
          <a:ln w="9525">
            <a:noFill/>
            <a:miter lim="800000"/>
            <a:headEnd/>
            <a:tailEnd/>
          </a:ln>
        </p:spPr>
        <p:txBody>
          <a:bodyPr>
            <a:spAutoFit/>
          </a:bodyPr>
          <a:lstStyle/>
          <a:p>
            <a:r>
              <a:rPr lang="en-US" altLang="en-US" sz="2400">
                <a:solidFill>
                  <a:srgbClr val="E46C0A"/>
                </a:solidFill>
                <a:latin typeface="Helvetica" pitchFamily="2" charset="0"/>
              </a:rPr>
              <a:t>Monica’s story</a:t>
            </a:r>
            <a:endParaRPr lang="zh-CN" altLang="en-US" sz="2400">
              <a:solidFill>
                <a:srgbClr val="E46C0A"/>
              </a:solidFill>
              <a:latin typeface="Helvetica" pitchFamily="2" charset="0"/>
            </a:endParaRPr>
          </a:p>
        </p:txBody>
      </p:sp>
      <p:sp>
        <p:nvSpPr>
          <p:cNvPr id="26" name="矩形 25"/>
          <p:cNvSpPr>
            <a:spLocks noChangeArrowheads="1"/>
          </p:cNvSpPr>
          <p:nvPr/>
        </p:nvSpPr>
        <p:spPr bwMode="auto">
          <a:xfrm>
            <a:off x="2555875" y="3429000"/>
            <a:ext cx="1730375" cy="457200"/>
          </a:xfrm>
          <a:prstGeom prst="rect">
            <a:avLst/>
          </a:prstGeom>
          <a:noFill/>
          <a:ln w="9525">
            <a:noFill/>
            <a:miter lim="800000"/>
            <a:headEnd/>
            <a:tailEnd/>
          </a:ln>
        </p:spPr>
        <p:txBody>
          <a:bodyPr>
            <a:spAutoFit/>
          </a:bodyPr>
          <a:lstStyle/>
          <a:p>
            <a:r>
              <a:rPr lang="en-US" altLang="zh-CN" sz="2400">
                <a:solidFill>
                  <a:srgbClr val="E46C0A"/>
                </a:solidFill>
                <a:latin typeface="Helvetica" pitchFamily="2" charset="0"/>
              </a:rPr>
              <a:t>preference</a:t>
            </a:r>
            <a:endParaRPr lang="zh-CN" altLang="en-US" sz="2400">
              <a:solidFill>
                <a:srgbClr val="E46C0A"/>
              </a:solidFill>
              <a:latin typeface="Helvetica" pitchFamily="2" charset="0"/>
            </a:endParaRPr>
          </a:p>
        </p:txBody>
      </p:sp>
      <p:pic>
        <p:nvPicPr>
          <p:cNvPr id="37896"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37897" name="Picture 2" descr="H:\2015年修改\图片10.jpg"/>
          <p:cNvPicPr>
            <a:picLocks noChangeAspect="1" noChangeArrowheads="1"/>
          </p:cNvPicPr>
          <p:nvPr/>
        </p:nvPicPr>
        <p:blipFill>
          <a:blip r:embed="rId6"/>
          <a:srcRect/>
          <a:stretch>
            <a:fillRect/>
          </a:stretch>
        </p:blipFill>
        <p:spPr bwMode="auto">
          <a:xfrm>
            <a:off x="0" y="0"/>
            <a:ext cx="8072438" cy="1163638"/>
          </a:xfrm>
          <a:prstGeom prst="rect">
            <a:avLst/>
          </a:prstGeom>
          <a:noFill/>
          <a:ln w="9525">
            <a:noFill/>
            <a:miter lim="800000"/>
            <a:headEnd/>
            <a:tailEnd/>
          </a:ln>
        </p:spPr>
      </p:pic>
      <p:sp>
        <p:nvSpPr>
          <p:cNvPr id="2" name="矩形 25"/>
          <p:cNvSpPr>
            <a:spLocks noChangeArrowheads="1"/>
          </p:cNvSpPr>
          <p:nvPr/>
        </p:nvSpPr>
        <p:spPr bwMode="auto">
          <a:xfrm>
            <a:off x="2200275" y="4292600"/>
            <a:ext cx="3235325" cy="457200"/>
          </a:xfrm>
          <a:prstGeom prst="rect">
            <a:avLst/>
          </a:prstGeom>
          <a:noFill/>
          <a:ln w="9525">
            <a:noFill/>
            <a:miter lim="800000"/>
            <a:headEnd/>
            <a:tailEnd/>
          </a:ln>
        </p:spPr>
        <p:txBody>
          <a:bodyPr>
            <a:spAutoFit/>
          </a:bodyPr>
          <a:lstStyle/>
          <a:p>
            <a:r>
              <a:rPr lang="en-US" altLang="en-US" sz="2400">
                <a:solidFill>
                  <a:srgbClr val="E46C0A"/>
                </a:solidFill>
                <a:latin typeface="Helvetica" pitchFamily="2" charset="0"/>
              </a:rPr>
              <a:t>raises t</a:t>
            </a:r>
            <a:r>
              <a:rPr lang="en-US" altLang="zh-CN" sz="2400">
                <a:solidFill>
                  <a:srgbClr val="E46C0A"/>
                </a:solidFill>
                <a:latin typeface="Helvetica" pitchFamily="2" charset="0"/>
              </a:rPr>
              <a:t>he</a:t>
            </a:r>
            <a:r>
              <a:rPr lang="en-US" altLang="en-US" sz="2400">
                <a:solidFill>
                  <a:srgbClr val="E46C0A"/>
                </a:solidFill>
                <a:latin typeface="Helvetica" pitchFamily="2" charset="0"/>
              </a:rPr>
              <a:t> question </a:t>
            </a:r>
            <a:endParaRPr lang="zh-CN" altLang="en-US" sz="2400">
              <a:solidFill>
                <a:srgbClr val="E46C0A"/>
              </a:solidFill>
              <a:latin typeface="Helvetica"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linds(horizontal)">
                                      <p:cBhvr>
                                        <p:cTn id="11" dur="500"/>
                                        <p:tgtEl>
                                          <p:spTgt spid="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5"/>
          <p:cNvSpPr>
            <a:spLocks noChangeArrowheads="1"/>
          </p:cNvSpPr>
          <p:nvPr/>
        </p:nvSpPr>
        <p:spPr bwMode="auto">
          <a:xfrm>
            <a:off x="976313" y="2046288"/>
            <a:ext cx="7334250" cy="803275"/>
          </a:xfrm>
          <a:prstGeom prst="rect">
            <a:avLst/>
          </a:prstGeom>
          <a:noFill/>
          <a:ln w="9525">
            <a:noFill/>
            <a:miter lim="800000"/>
            <a:headEnd/>
            <a:tailEnd/>
          </a:ln>
        </p:spPr>
        <p:txBody>
          <a:bodyPr>
            <a:spAutoFit/>
          </a:bodyPr>
          <a:lstStyle/>
          <a:p>
            <a:pPr algn="just">
              <a:lnSpc>
                <a:spcPts val="2800"/>
              </a:lnSpc>
              <a:spcBef>
                <a:spcPct val="20000"/>
              </a:spcBef>
              <a:buClr>
                <a:srgbClr val="D16349"/>
              </a:buClr>
              <a:buSzPct val="85000"/>
            </a:pPr>
            <a:r>
              <a:rPr lang="en-US" altLang="zh-CN" sz="2400">
                <a:solidFill>
                  <a:srgbClr val="000000"/>
                </a:solidFill>
                <a:latin typeface="Helvetica" pitchFamily="2" charset="0"/>
                <a:ea typeface="方正舒体" pitchFamily="2" charset="-122"/>
              </a:rPr>
              <a:t>3. Based on the text, what kind of working style does Monica have? (Para.3)</a:t>
            </a:r>
          </a:p>
        </p:txBody>
      </p:sp>
      <p:pic>
        <p:nvPicPr>
          <p:cNvPr id="38915"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38916" name="Picture 2" descr="H:\2015年修改\图片10.jpg"/>
          <p:cNvPicPr>
            <a:picLocks noChangeAspect="1" noChangeArrowheads="1"/>
          </p:cNvPicPr>
          <p:nvPr/>
        </p:nvPicPr>
        <p:blipFill>
          <a:blip r:embed="rId5"/>
          <a:srcRect/>
          <a:stretch>
            <a:fillRect/>
          </a:stretch>
        </p:blipFill>
        <p:spPr bwMode="auto">
          <a:xfrm>
            <a:off x="0" y="0"/>
            <a:ext cx="8072438" cy="1163638"/>
          </a:xfrm>
          <a:prstGeom prst="rect">
            <a:avLst/>
          </a:prstGeom>
          <a:noFill/>
          <a:ln w="9525">
            <a:noFill/>
            <a:miter lim="800000"/>
            <a:headEnd/>
            <a:tailEnd/>
          </a:ln>
        </p:spPr>
      </p:pic>
      <p:grpSp>
        <p:nvGrpSpPr>
          <p:cNvPr id="2" name="Group 14"/>
          <p:cNvGrpSpPr>
            <a:grpSpLocks/>
          </p:cNvGrpSpPr>
          <p:nvPr/>
        </p:nvGrpSpPr>
        <p:grpSpPr bwMode="auto">
          <a:xfrm>
            <a:off x="334963" y="3155950"/>
            <a:ext cx="8064500" cy="2073275"/>
            <a:chOff x="211" y="1988"/>
            <a:chExt cx="5080" cy="1306"/>
          </a:xfrm>
        </p:grpSpPr>
        <p:sp>
          <p:nvSpPr>
            <p:cNvPr id="6" name="圆角矩形 5"/>
            <p:cNvSpPr/>
            <p:nvPr/>
          </p:nvSpPr>
          <p:spPr>
            <a:xfrm>
              <a:off x="583" y="2443"/>
              <a:ext cx="4626" cy="771"/>
            </a:xfrm>
            <a:prstGeom prst="roundRect">
              <a:avLst/>
            </a:prstGeom>
            <a:noFill/>
            <a:ln>
              <a:solidFill>
                <a:srgbClr val="FF66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38922" name="Picture 3"/>
            <p:cNvPicPr>
              <a:picLocks noChangeAspect="1" noChangeArrowheads="1"/>
            </p:cNvPicPr>
            <p:nvPr/>
          </p:nvPicPr>
          <p:blipFill>
            <a:blip r:embed="rId6"/>
            <a:srcRect/>
            <a:stretch>
              <a:fillRect/>
            </a:stretch>
          </p:blipFill>
          <p:spPr bwMode="auto">
            <a:xfrm>
              <a:off x="211" y="1988"/>
              <a:ext cx="911" cy="860"/>
            </a:xfrm>
            <a:prstGeom prst="rect">
              <a:avLst/>
            </a:prstGeom>
            <a:noFill/>
            <a:ln w="9525">
              <a:noFill/>
              <a:miter lim="800000"/>
              <a:headEnd/>
              <a:tailEnd/>
            </a:ln>
          </p:spPr>
        </p:pic>
        <p:sp>
          <p:nvSpPr>
            <p:cNvPr id="38923" name="TextBox 1"/>
            <p:cNvSpPr txBox="1">
              <a:spLocks noChangeArrowheads="1"/>
            </p:cNvSpPr>
            <p:nvPr/>
          </p:nvSpPr>
          <p:spPr bwMode="auto">
            <a:xfrm>
              <a:off x="817" y="2561"/>
              <a:ext cx="4306" cy="506"/>
            </a:xfrm>
            <a:prstGeom prst="rect">
              <a:avLst/>
            </a:prstGeom>
            <a:noFill/>
            <a:ln w="9525">
              <a:noFill/>
              <a:miter lim="800000"/>
              <a:headEnd/>
              <a:tailEnd/>
            </a:ln>
          </p:spPr>
          <p:txBody>
            <a:bodyPr>
              <a:spAutoFit/>
            </a:bodyPr>
            <a:lstStyle/>
            <a:p>
              <a:pPr>
                <a:lnSpc>
                  <a:spcPts val="2800"/>
                </a:lnSpc>
                <a:spcBef>
                  <a:spcPct val="20000"/>
                </a:spcBef>
                <a:buClr>
                  <a:srgbClr val="D16349"/>
                </a:buClr>
                <a:buSzPct val="85000"/>
              </a:pPr>
              <a:r>
                <a:rPr lang="en-US" altLang="zh-CN" sz="2400" dirty="0">
                  <a:solidFill>
                    <a:srgbClr val="000000"/>
                  </a:solidFill>
                  <a:latin typeface="Helvetica" pitchFamily="2" charset="0"/>
                  <a:ea typeface="方正舒体" pitchFamily="2" charset="-122"/>
                </a:rPr>
                <a:t>more flexible, understanding, willing to give power to others and seek </a:t>
              </a:r>
              <a:r>
                <a:rPr lang="en-US" altLang="zh-CN" sz="2400" dirty="0" smtClean="0">
                  <a:solidFill>
                    <a:srgbClr val="000000"/>
                  </a:solidFill>
                  <a:latin typeface="Helvetica" pitchFamily="2" charset="0"/>
                  <a:ea typeface="方正舒体" pitchFamily="2" charset="-122"/>
                </a:rPr>
                <a:t>consensus.</a:t>
              </a:r>
              <a:endParaRPr lang="en-US" altLang="zh-CN" sz="2400" dirty="0">
                <a:solidFill>
                  <a:srgbClr val="000000"/>
                </a:solidFill>
                <a:latin typeface="Helvetica" pitchFamily="2" charset="0"/>
                <a:ea typeface="方正舒体" pitchFamily="2" charset="-122"/>
              </a:endParaRPr>
            </a:p>
          </p:txBody>
        </p:sp>
        <p:sp>
          <p:nvSpPr>
            <p:cNvPr id="8" name="TextBox 7">
              <a:hlinkClick r:id="rId7" action="ppaction://hlinksldjump"/>
            </p:cNvPr>
            <p:cNvSpPr txBox="1"/>
            <p:nvPr/>
          </p:nvSpPr>
          <p:spPr>
            <a:xfrm>
              <a:off x="419" y="2233"/>
              <a:ext cx="676" cy="288"/>
            </a:xfrm>
            <a:prstGeom prst="rect">
              <a:avLst/>
            </a:prstGeom>
            <a:noFill/>
          </p:spPr>
          <p:txBody>
            <a:bodyPr>
              <a:spAutoFit/>
            </a:body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Tempus Sans ITC" pitchFamily="82" charset="0"/>
                  <a:ea typeface="+mn-ea"/>
                </a:rPr>
                <a:t>Tips</a:t>
              </a:r>
              <a:endParaRPr lang="zh-CN" altLang="en-US" sz="2400" b="1" dirty="0">
                <a:solidFill>
                  <a:schemeClr val="bg1"/>
                </a:solidFill>
                <a:effectLst>
                  <a:outerShdw blurRad="38100" dist="38100" dir="2700000" algn="tl">
                    <a:srgbClr val="000000">
                      <a:alpha val="43137"/>
                    </a:srgbClr>
                  </a:outerShdw>
                </a:effectLst>
                <a:latin typeface="Tempus Sans ITC" pitchFamily="82" charset="0"/>
                <a:ea typeface="+mn-ea"/>
              </a:endParaRPr>
            </a:p>
          </p:txBody>
        </p:sp>
      </p:grpSp>
      <p:sp>
        <p:nvSpPr>
          <p:cNvPr id="239632" name="AutoShape 16"/>
          <p:cNvSpPr>
            <a:spLocks noChangeArrowheads="1"/>
          </p:cNvSpPr>
          <p:nvPr/>
        </p:nvSpPr>
        <p:spPr bwMode="auto">
          <a:xfrm>
            <a:off x="4910138" y="2579688"/>
            <a:ext cx="3924300" cy="1152525"/>
          </a:xfrm>
          <a:prstGeom prst="cloudCallout">
            <a:avLst>
              <a:gd name="adj1" fmla="val -62824"/>
              <a:gd name="adj2" fmla="val -45534"/>
            </a:avLst>
          </a:prstGeom>
          <a:noFill/>
          <a:ln w="19050">
            <a:solidFill>
              <a:srgbClr val="33CCCC"/>
            </a:solidFill>
            <a:round/>
            <a:headEnd/>
            <a:tailEnd/>
          </a:ln>
          <a:effectLst>
            <a:prstShdw prst="shdw17" dist="17961" dir="2700000">
              <a:srgbClr val="33CCCC">
                <a:gamma/>
                <a:shade val="60000"/>
                <a:invGamma/>
                <a:alpha val="50000"/>
              </a:srgbClr>
            </a:prstShdw>
          </a:effectLst>
        </p:spPr>
        <p:txBody>
          <a:bodyPr/>
          <a:lstStyle/>
          <a:p>
            <a:pPr algn="ctr">
              <a:defRPr/>
            </a:pPr>
            <a:r>
              <a:rPr lang="en-US" altLang="zh-CN" sz="2400" b="1" i="1" dirty="0">
                <a:solidFill>
                  <a:srgbClr val="000000"/>
                </a:solidFill>
                <a:effectLst>
                  <a:outerShdw blurRad="38100" dist="38100" dir="2700000" algn="tl">
                    <a:srgbClr val="C0C0C0"/>
                  </a:outerShdw>
                </a:effectLst>
                <a:latin typeface="Helvetica" pitchFamily="34" charset="0"/>
                <a:ea typeface="方正舒体" pitchFamily="2" charset="-122"/>
              </a:rPr>
              <a:t>How female bosses manage?</a:t>
            </a:r>
            <a:r>
              <a:rPr lang="en-US" altLang="zh-CN" dirty="0"/>
              <a:t>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39632"/>
                                        </p:tgtEl>
                                        <p:attrNameLst>
                                          <p:attrName>style.visibility</p:attrName>
                                        </p:attrNameLst>
                                      </p:cBhvr>
                                      <p:to>
                                        <p:strVal val="visible"/>
                                      </p:to>
                                    </p:set>
                                    <p:animEffect transition="in" filter="blinds(horizontal)">
                                      <p:cBhvr>
                                        <p:cTn id="11" dur="500"/>
                                        <p:tgtEl>
                                          <p:spTgt spid="23963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96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a:srcRect/>
          <a:stretch>
            <a:fillRect/>
          </a:stretch>
        </p:blipFill>
        <p:spPr bwMode="auto">
          <a:xfrm>
            <a:off x="0" y="1957388"/>
            <a:ext cx="9001155" cy="4424362"/>
          </a:xfrm>
          <a:prstGeom prst="rect">
            <a:avLst/>
          </a:prstGeom>
          <a:noFill/>
          <a:ln w="9525">
            <a:noFill/>
            <a:miter lim="800000"/>
            <a:headEnd/>
            <a:tailEnd/>
          </a:ln>
        </p:spPr>
      </p:pic>
      <p:sp>
        <p:nvSpPr>
          <p:cNvPr id="39939" name="TextBox 1"/>
          <p:cNvSpPr txBox="1">
            <a:spLocks noChangeArrowheads="1"/>
          </p:cNvSpPr>
          <p:nvPr/>
        </p:nvSpPr>
        <p:spPr bwMode="auto">
          <a:xfrm>
            <a:off x="285721" y="2378075"/>
            <a:ext cx="6807230" cy="3490186"/>
          </a:xfrm>
          <a:prstGeom prst="rect">
            <a:avLst/>
          </a:prstGeom>
          <a:noFill/>
          <a:ln w="9525">
            <a:noFill/>
            <a:miter lim="800000"/>
            <a:headEnd/>
            <a:tailEnd/>
          </a:ln>
        </p:spPr>
        <p:txBody>
          <a:bodyPr wrap="square">
            <a:spAutoFit/>
          </a:bodyPr>
          <a:lstStyle/>
          <a:p>
            <a:pPr>
              <a:lnSpc>
                <a:spcPct val="115000"/>
              </a:lnSpc>
            </a:pPr>
            <a:r>
              <a:rPr lang="en-US" altLang="zh-CN" sz="2400" dirty="0">
                <a:latin typeface="Helvetica" pitchFamily="2" charset="0"/>
              </a:rPr>
              <a:t>Part II (Para.3) presents </a:t>
            </a:r>
            <a:r>
              <a:rPr lang="en-US" altLang="zh-CN" sz="2400" dirty="0" smtClean="0">
                <a:latin typeface="Helvetica" pitchFamily="2" charset="0"/>
              </a:rPr>
              <a:t>the ________________ </a:t>
            </a:r>
            <a:r>
              <a:rPr lang="en-US" altLang="zh-CN" sz="2400" dirty="0">
                <a:latin typeface="Helvetica" pitchFamily="2" charset="0"/>
              </a:rPr>
              <a:t>of a female boss</a:t>
            </a:r>
            <a:r>
              <a:rPr lang="en-US" altLang="zh-CN" dirty="0"/>
              <a:t>:</a:t>
            </a:r>
            <a:r>
              <a:rPr lang="en-US" altLang="zh-CN" sz="2400" dirty="0">
                <a:latin typeface="Helvetica" pitchFamily="2" charset="0"/>
              </a:rPr>
              <a:t>____________</a:t>
            </a:r>
            <a:r>
              <a:rPr lang="en-US" altLang="zh-CN" dirty="0"/>
              <a:t> </a:t>
            </a:r>
            <a:r>
              <a:rPr lang="en-US" altLang="zh-CN" sz="2400" dirty="0">
                <a:latin typeface="Helvetica" pitchFamily="2" charset="0"/>
              </a:rPr>
              <a:t>and always _________________. As a result, employees are _________________ because they have ___________________ instead of being__________________ ; their energies are put to use. On the other hand, consensus takes longer. </a:t>
            </a:r>
          </a:p>
        </p:txBody>
      </p:sp>
      <p:sp>
        <p:nvSpPr>
          <p:cNvPr id="39940" name="TextBox 40"/>
          <p:cNvSpPr txBox="1">
            <a:spLocks noChangeArrowheads="1"/>
          </p:cNvSpPr>
          <p:nvPr/>
        </p:nvSpPr>
        <p:spPr bwMode="auto">
          <a:xfrm>
            <a:off x="1069975" y="1484313"/>
            <a:ext cx="6985000" cy="530225"/>
          </a:xfrm>
          <a:prstGeom prst="rect">
            <a:avLst/>
          </a:prstGeom>
          <a:noFill/>
          <a:ln w="9525">
            <a:noFill/>
            <a:miter lim="800000"/>
            <a:headEnd/>
            <a:tailEnd/>
          </a:ln>
        </p:spPr>
        <p:txBody>
          <a:bodyPr>
            <a:spAutoFit/>
          </a:bodyPr>
          <a:lstStyle/>
          <a:p>
            <a:pPr marL="273050" indent="-273050" algn="just">
              <a:lnSpc>
                <a:spcPct val="120000"/>
              </a:lnSpc>
              <a:spcBef>
                <a:spcPct val="20000"/>
              </a:spcBef>
              <a:buClr>
                <a:srgbClr val="D16349"/>
              </a:buClr>
              <a:buSzPct val="85000"/>
              <a:buFont typeface="Wingdings 2" pitchFamily="18" charset="2"/>
              <a:buNone/>
            </a:pPr>
            <a:r>
              <a:rPr lang="en-US" altLang="zh-CN" sz="2400" b="1">
                <a:solidFill>
                  <a:srgbClr val="000000"/>
                </a:solidFill>
                <a:latin typeface="Helvetica" pitchFamily="2" charset="0"/>
                <a:ea typeface="方正舒体" pitchFamily="2" charset="-122"/>
              </a:rPr>
              <a:t>Part II — (Para.3)</a:t>
            </a:r>
          </a:p>
        </p:txBody>
      </p:sp>
      <p:sp>
        <p:nvSpPr>
          <p:cNvPr id="25" name="矩形 24"/>
          <p:cNvSpPr>
            <a:spLocks noChangeArrowheads="1"/>
          </p:cNvSpPr>
          <p:nvPr/>
        </p:nvSpPr>
        <p:spPr bwMode="auto">
          <a:xfrm>
            <a:off x="4124325" y="2378075"/>
            <a:ext cx="2968625" cy="457200"/>
          </a:xfrm>
          <a:prstGeom prst="rect">
            <a:avLst/>
          </a:prstGeom>
          <a:noFill/>
          <a:ln w="9525">
            <a:noFill/>
            <a:miter lim="800000"/>
            <a:headEnd/>
            <a:tailEnd/>
          </a:ln>
        </p:spPr>
        <p:txBody>
          <a:bodyPr>
            <a:spAutoFit/>
          </a:bodyPr>
          <a:lstStyle/>
          <a:p>
            <a:r>
              <a:rPr lang="en-US" altLang="en-US" sz="2400" dirty="0">
                <a:solidFill>
                  <a:srgbClr val="E46C0A"/>
                </a:solidFill>
                <a:latin typeface="Helvetica" pitchFamily="2" charset="0"/>
              </a:rPr>
              <a:t>unique working style </a:t>
            </a:r>
            <a:endParaRPr lang="zh-CN" altLang="en-US" sz="2400" dirty="0">
              <a:solidFill>
                <a:srgbClr val="E46C0A"/>
              </a:solidFill>
              <a:latin typeface="Helvetica" pitchFamily="2" charset="0"/>
            </a:endParaRPr>
          </a:p>
        </p:txBody>
      </p:sp>
      <p:sp>
        <p:nvSpPr>
          <p:cNvPr id="26" name="矩形 25"/>
          <p:cNvSpPr>
            <a:spLocks noChangeArrowheads="1"/>
          </p:cNvSpPr>
          <p:nvPr/>
        </p:nvSpPr>
        <p:spPr bwMode="auto">
          <a:xfrm>
            <a:off x="2571736" y="2786058"/>
            <a:ext cx="2520950" cy="457200"/>
          </a:xfrm>
          <a:prstGeom prst="rect">
            <a:avLst/>
          </a:prstGeom>
          <a:noFill/>
          <a:ln w="9525">
            <a:noFill/>
            <a:miter lim="800000"/>
            <a:headEnd/>
            <a:tailEnd/>
          </a:ln>
        </p:spPr>
        <p:txBody>
          <a:bodyPr>
            <a:spAutoFit/>
          </a:bodyPr>
          <a:lstStyle/>
          <a:p>
            <a:r>
              <a:rPr lang="en-US" altLang="en-US" sz="2400" dirty="0">
                <a:solidFill>
                  <a:srgbClr val="E46C0A"/>
                </a:solidFill>
                <a:latin typeface="Helvetica" pitchFamily="2" charset="0"/>
              </a:rPr>
              <a:t>delegate power </a:t>
            </a:r>
            <a:endParaRPr lang="zh-CN" altLang="en-US" sz="2400" dirty="0">
              <a:solidFill>
                <a:srgbClr val="E46C0A"/>
              </a:solidFill>
              <a:latin typeface="Helvetica" pitchFamily="2" charset="0"/>
            </a:endParaRPr>
          </a:p>
        </p:txBody>
      </p:sp>
      <p:pic>
        <p:nvPicPr>
          <p:cNvPr id="39943"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39944" name="Picture 2" descr="H:\2015年修改\图片10.jpg"/>
          <p:cNvPicPr>
            <a:picLocks noChangeAspect="1" noChangeArrowheads="1"/>
          </p:cNvPicPr>
          <p:nvPr/>
        </p:nvPicPr>
        <p:blipFill>
          <a:blip r:embed="rId6"/>
          <a:srcRect/>
          <a:stretch>
            <a:fillRect/>
          </a:stretch>
        </p:blipFill>
        <p:spPr bwMode="auto">
          <a:xfrm>
            <a:off x="0" y="0"/>
            <a:ext cx="8072438" cy="1163638"/>
          </a:xfrm>
          <a:prstGeom prst="rect">
            <a:avLst/>
          </a:prstGeom>
          <a:noFill/>
          <a:ln w="9525">
            <a:noFill/>
            <a:miter lim="800000"/>
            <a:headEnd/>
            <a:tailEnd/>
          </a:ln>
        </p:spPr>
      </p:pic>
      <p:sp>
        <p:nvSpPr>
          <p:cNvPr id="2" name="矩形 25"/>
          <p:cNvSpPr>
            <a:spLocks noChangeArrowheads="1"/>
          </p:cNvSpPr>
          <p:nvPr/>
        </p:nvSpPr>
        <p:spPr bwMode="auto">
          <a:xfrm>
            <a:off x="387350" y="3209925"/>
            <a:ext cx="3235325" cy="457200"/>
          </a:xfrm>
          <a:prstGeom prst="rect">
            <a:avLst/>
          </a:prstGeom>
          <a:noFill/>
          <a:ln w="9525">
            <a:noFill/>
            <a:miter lim="800000"/>
            <a:headEnd/>
            <a:tailEnd/>
          </a:ln>
        </p:spPr>
        <p:txBody>
          <a:bodyPr>
            <a:spAutoFit/>
          </a:bodyPr>
          <a:lstStyle/>
          <a:p>
            <a:r>
              <a:rPr lang="en-US" altLang="en-US" sz="2400" dirty="0">
                <a:solidFill>
                  <a:srgbClr val="E46C0A"/>
                </a:solidFill>
                <a:latin typeface="Helvetica" pitchFamily="2" charset="0"/>
              </a:rPr>
              <a:t>look for a consensus</a:t>
            </a:r>
            <a:endParaRPr lang="zh-CN" altLang="en-US" sz="2400" dirty="0">
              <a:solidFill>
                <a:srgbClr val="E46C0A"/>
              </a:solidFill>
              <a:latin typeface="Helvetica" pitchFamily="2" charset="0"/>
            </a:endParaRPr>
          </a:p>
        </p:txBody>
      </p:sp>
      <p:sp>
        <p:nvSpPr>
          <p:cNvPr id="3" name="矩形 25"/>
          <p:cNvSpPr>
            <a:spLocks noChangeArrowheads="1"/>
          </p:cNvSpPr>
          <p:nvPr/>
        </p:nvSpPr>
        <p:spPr bwMode="auto">
          <a:xfrm>
            <a:off x="1000100" y="3643314"/>
            <a:ext cx="3235325" cy="457200"/>
          </a:xfrm>
          <a:prstGeom prst="rect">
            <a:avLst/>
          </a:prstGeom>
          <a:noFill/>
          <a:ln w="9525">
            <a:noFill/>
            <a:miter lim="800000"/>
            <a:headEnd/>
            <a:tailEnd/>
          </a:ln>
        </p:spPr>
        <p:txBody>
          <a:bodyPr>
            <a:spAutoFit/>
          </a:bodyPr>
          <a:lstStyle/>
          <a:p>
            <a:r>
              <a:rPr lang="en-US" altLang="en-US" sz="2400" dirty="0">
                <a:solidFill>
                  <a:srgbClr val="E46C0A"/>
                </a:solidFill>
                <a:latin typeface="Helvetica" pitchFamily="2" charset="0"/>
              </a:rPr>
              <a:t>happy and flourish </a:t>
            </a:r>
            <a:endParaRPr lang="zh-CN" altLang="en-US" sz="2400" dirty="0">
              <a:solidFill>
                <a:srgbClr val="E46C0A"/>
              </a:solidFill>
              <a:latin typeface="Helvetica" pitchFamily="2" charset="0"/>
            </a:endParaRPr>
          </a:p>
        </p:txBody>
      </p:sp>
      <p:sp>
        <p:nvSpPr>
          <p:cNvPr id="4" name="矩形 25"/>
          <p:cNvSpPr>
            <a:spLocks noChangeArrowheads="1"/>
          </p:cNvSpPr>
          <p:nvPr/>
        </p:nvSpPr>
        <p:spPr bwMode="auto">
          <a:xfrm>
            <a:off x="642910" y="4071942"/>
            <a:ext cx="3235325" cy="457200"/>
          </a:xfrm>
          <a:prstGeom prst="rect">
            <a:avLst/>
          </a:prstGeom>
          <a:noFill/>
          <a:ln w="9525">
            <a:noFill/>
            <a:miter lim="800000"/>
            <a:headEnd/>
            <a:tailEnd/>
          </a:ln>
        </p:spPr>
        <p:txBody>
          <a:bodyPr>
            <a:spAutoFit/>
          </a:bodyPr>
          <a:lstStyle/>
          <a:p>
            <a:r>
              <a:rPr lang="en-US" altLang="en-US" sz="2400" dirty="0">
                <a:solidFill>
                  <a:srgbClr val="E46C0A"/>
                </a:solidFill>
                <a:latin typeface="Helvetica" pitchFamily="2" charset="0"/>
              </a:rPr>
              <a:t>input into decisions </a:t>
            </a:r>
            <a:endParaRPr lang="zh-CN" altLang="en-US" sz="2400" dirty="0">
              <a:solidFill>
                <a:srgbClr val="E46C0A"/>
              </a:solidFill>
              <a:latin typeface="Helvetica" pitchFamily="2" charset="0"/>
            </a:endParaRPr>
          </a:p>
        </p:txBody>
      </p:sp>
      <p:sp>
        <p:nvSpPr>
          <p:cNvPr id="5" name="矩形 25"/>
          <p:cNvSpPr>
            <a:spLocks noChangeArrowheads="1"/>
          </p:cNvSpPr>
          <p:nvPr/>
        </p:nvSpPr>
        <p:spPr bwMode="auto">
          <a:xfrm>
            <a:off x="1428728" y="4446588"/>
            <a:ext cx="3235325" cy="457200"/>
          </a:xfrm>
          <a:prstGeom prst="rect">
            <a:avLst/>
          </a:prstGeom>
          <a:noFill/>
          <a:ln w="9525">
            <a:noFill/>
            <a:miter lim="800000"/>
            <a:headEnd/>
            <a:tailEnd/>
          </a:ln>
        </p:spPr>
        <p:txBody>
          <a:bodyPr>
            <a:spAutoFit/>
          </a:bodyPr>
          <a:lstStyle/>
          <a:p>
            <a:r>
              <a:rPr lang="en-US" altLang="en-US" sz="2400" dirty="0">
                <a:solidFill>
                  <a:srgbClr val="E46C0A"/>
                </a:solidFill>
                <a:latin typeface="Helvetica" pitchFamily="2" charset="0"/>
              </a:rPr>
              <a:t>passive bystanders</a:t>
            </a:r>
            <a:endParaRPr lang="zh-CN" altLang="en-US" sz="2400" dirty="0">
              <a:solidFill>
                <a:srgbClr val="E46C0A"/>
              </a:solidFill>
              <a:latin typeface="Helvetica"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5"/>
          <p:cNvSpPr>
            <a:spLocks noChangeArrowheads="1"/>
          </p:cNvSpPr>
          <p:nvPr/>
        </p:nvSpPr>
        <p:spPr bwMode="auto">
          <a:xfrm>
            <a:off x="976313" y="1484313"/>
            <a:ext cx="7334250" cy="803275"/>
          </a:xfrm>
          <a:prstGeom prst="rect">
            <a:avLst/>
          </a:prstGeom>
          <a:noFill/>
          <a:ln w="9525">
            <a:noFill/>
            <a:miter lim="800000"/>
            <a:headEnd/>
            <a:tailEnd/>
          </a:ln>
        </p:spPr>
        <p:txBody>
          <a:bodyPr>
            <a:spAutoFit/>
          </a:bodyPr>
          <a:lstStyle/>
          <a:p>
            <a:pPr algn="just">
              <a:lnSpc>
                <a:spcPts val="2800"/>
              </a:lnSpc>
              <a:spcBef>
                <a:spcPct val="20000"/>
              </a:spcBef>
              <a:buClr>
                <a:srgbClr val="D16349"/>
              </a:buClr>
              <a:buSzPct val="85000"/>
            </a:pPr>
            <a:r>
              <a:rPr lang="en-US" altLang="zh-CN" sz="2400">
                <a:solidFill>
                  <a:srgbClr val="000000"/>
                </a:solidFill>
                <a:latin typeface="Helvetica" pitchFamily="2" charset="0"/>
                <a:ea typeface="方正舒体" pitchFamily="2" charset="-122"/>
              </a:rPr>
              <a:t>4. What does research say regarding the different working styles between men and women? (Para.4)</a:t>
            </a:r>
          </a:p>
        </p:txBody>
      </p:sp>
      <p:pic>
        <p:nvPicPr>
          <p:cNvPr id="40963"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40964" name="Picture 2" descr="H:\2015年修改\图片10.jpg"/>
          <p:cNvPicPr>
            <a:picLocks noChangeAspect="1" noChangeArrowheads="1"/>
          </p:cNvPicPr>
          <p:nvPr/>
        </p:nvPicPr>
        <p:blipFill>
          <a:blip r:embed="rId5"/>
          <a:srcRect/>
          <a:stretch>
            <a:fillRect/>
          </a:stretch>
        </p:blipFill>
        <p:spPr bwMode="auto">
          <a:xfrm>
            <a:off x="0" y="0"/>
            <a:ext cx="8072438" cy="1163638"/>
          </a:xfrm>
          <a:prstGeom prst="rect">
            <a:avLst/>
          </a:prstGeom>
          <a:noFill/>
          <a:ln w="9525">
            <a:noFill/>
            <a:miter lim="800000"/>
            <a:headEnd/>
            <a:tailEnd/>
          </a:ln>
        </p:spPr>
      </p:pic>
      <p:pic>
        <p:nvPicPr>
          <p:cNvPr id="243728" name="Picture 16" descr="nanboss3"/>
          <p:cNvPicPr>
            <a:picLocks noChangeAspect="1" noChangeArrowheads="1"/>
          </p:cNvPicPr>
          <p:nvPr/>
        </p:nvPicPr>
        <p:blipFill>
          <a:blip r:embed="rId6" cstate="print">
            <a:extLst/>
          </a:blip>
          <a:srcRect/>
          <a:stretch>
            <a:fillRect/>
          </a:stretch>
        </p:blipFill>
        <p:spPr bwMode="auto">
          <a:xfrm>
            <a:off x="4479925" y="2470150"/>
            <a:ext cx="3265488" cy="2111375"/>
          </a:xfrm>
          <a:prstGeom prst="rect">
            <a:avLst/>
          </a:prstGeom>
          <a:ln>
            <a:noFill/>
          </a:ln>
          <a:effectLst>
            <a:softEdge rad="112500"/>
          </a:effectLst>
          <a:extLst/>
        </p:spPr>
      </p:pic>
      <p:pic>
        <p:nvPicPr>
          <p:cNvPr id="243729" name="Picture 17" descr="女boss"/>
          <p:cNvPicPr>
            <a:picLocks noChangeAspect="1" noChangeArrowheads="1"/>
          </p:cNvPicPr>
          <p:nvPr/>
        </p:nvPicPr>
        <p:blipFill>
          <a:blip r:embed="rId7" cstate="print">
            <a:extLst/>
          </a:blip>
          <a:srcRect/>
          <a:stretch>
            <a:fillRect/>
          </a:stretch>
        </p:blipFill>
        <p:spPr bwMode="auto">
          <a:xfrm>
            <a:off x="1258888" y="2430463"/>
            <a:ext cx="3221037" cy="2151062"/>
          </a:xfrm>
          <a:prstGeom prst="rect">
            <a:avLst/>
          </a:prstGeom>
          <a:ln>
            <a:noFill/>
          </a:ln>
          <a:effectLst>
            <a:softEdge rad="112500"/>
          </a:effectLst>
          <a:extLst/>
        </p:spPr>
      </p:pic>
      <p:grpSp>
        <p:nvGrpSpPr>
          <p:cNvPr id="3" name="组合 21"/>
          <p:cNvGrpSpPr>
            <a:grpSpLocks/>
          </p:cNvGrpSpPr>
          <p:nvPr/>
        </p:nvGrpSpPr>
        <p:grpSpPr bwMode="auto">
          <a:xfrm>
            <a:off x="1527175" y="4660900"/>
            <a:ext cx="2630488" cy="1979613"/>
            <a:chOff x="182880" y="4407408"/>
            <a:chExt cx="2054352" cy="1115568"/>
          </a:xfrm>
        </p:grpSpPr>
        <p:sp>
          <p:nvSpPr>
            <p:cNvPr id="2" name="圆角矩形 15"/>
            <p:cNvSpPr/>
            <p:nvPr/>
          </p:nvSpPr>
          <p:spPr>
            <a:xfrm>
              <a:off x="344497" y="4572008"/>
              <a:ext cx="1727173" cy="787900"/>
            </a:xfrm>
            <a:prstGeom prst="roundRect">
              <a:avLst/>
            </a:prstGeom>
            <a:noFill/>
            <a:ln>
              <a:solidFill>
                <a:srgbClr val="99CC00"/>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en-US" sz="2400" dirty="0">
                  <a:solidFill>
                    <a:srgbClr val="FF6600"/>
                  </a:solidFill>
                  <a:latin typeface="Arial" pitchFamily="34" charset="0"/>
                  <a:ea typeface="宋体" pitchFamily="2" charset="-122"/>
                </a:rPr>
                <a:t>Diplomatically</a:t>
              </a:r>
            </a:p>
            <a:p>
              <a:pPr algn="ctr">
                <a:defRPr/>
              </a:pPr>
              <a:endParaRPr lang="en-US" altLang="en-US" sz="2400" dirty="0">
                <a:solidFill>
                  <a:srgbClr val="FF6600"/>
                </a:solidFill>
                <a:latin typeface="Arial" pitchFamily="34" charset="0"/>
                <a:ea typeface="宋体" pitchFamily="2" charset="-122"/>
              </a:endParaRPr>
            </a:p>
            <a:p>
              <a:pPr algn="ctr">
                <a:defRPr/>
              </a:pPr>
              <a:r>
                <a:rPr lang="en-US" altLang="en-US" sz="2400" dirty="0">
                  <a:solidFill>
                    <a:srgbClr val="FF6600"/>
                  </a:solidFill>
                  <a:latin typeface="Arial" pitchFamily="34" charset="0"/>
                  <a:ea typeface="宋体" pitchFamily="2" charset="-122"/>
                </a:rPr>
                <a:t>/Share power </a:t>
              </a:r>
              <a:endParaRPr lang="zh-CN" altLang="en-US" sz="2400" dirty="0">
                <a:solidFill>
                  <a:srgbClr val="FF6600"/>
                </a:solidFill>
                <a:latin typeface="Arial" pitchFamily="34" charset="0"/>
              </a:endParaRPr>
            </a:p>
          </p:txBody>
        </p:sp>
        <p:sp>
          <p:nvSpPr>
            <p:cNvPr id="40976" name="TextBox 20"/>
            <p:cNvSpPr txBox="1">
              <a:spLocks noChangeArrowheads="1"/>
            </p:cNvSpPr>
            <p:nvPr/>
          </p:nvSpPr>
          <p:spPr bwMode="auto">
            <a:xfrm>
              <a:off x="370090" y="4753619"/>
              <a:ext cx="1844826" cy="206653"/>
            </a:xfrm>
            <a:prstGeom prst="rect">
              <a:avLst/>
            </a:prstGeom>
            <a:noFill/>
            <a:ln w="9525">
              <a:noFill/>
              <a:miter lim="800000"/>
              <a:headEnd/>
              <a:tailEnd/>
            </a:ln>
          </p:spPr>
          <p:txBody>
            <a:bodyPr>
              <a:spAutoFit/>
            </a:bodyPr>
            <a:lstStyle/>
            <a:p>
              <a:pPr algn="ctr"/>
              <a:endParaRPr lang="zh-CN" altLang="en-US"/>
            </a:p>
          </p:txBody>
        </p:sp>
      </p:grpSp>
      <p:grpSp>
        <p:nvGrpSpPr>
          <p:cNvPr id="4" name="组合 21"/>
          <p:cNvGrpSpPr>
            <a:grpSpLocks/>
          </p:cNvGrpSpPr>
          <p:nvPr/>
        </p:nvGrpSpPr>
        <p:grpSpPr bwMode="auto">
          <a:xfrm>
            <a:off x="4479925" y="4651375"/>
            <a:ext cx="4078288" cy="1979613"/>
            <a:chOff x="182880" y="4407408"/>
            <a:chExt cx="2054352" cy="1115568"/>
          </a:xfrm>
        </p:grpSpPr>
        <p:grpSp>
          <p:nvGrpSpPr>
            <p:cNvPr id="40969" name="圆角矩形 15"/>
            <p:cNvGrpSpPr>
              <a:grpSpLocks/>
            </p:cNvGrpSpPr>
            <p:nvPr/>
          </p:nvGrpSpPr>
          <p:grpSpPr bwMode="auto">
            <a:xfrm>
              <a:off x="182880" y="4407408"/>
              <a:ext cx="2054352" cy="1115568"/>
              <a:chOff x="182880" y="4407408"/>
              <a:chExt cx="2054352" cy="1115568"/>
            </a:xfrm>
          </p:grpSpPr>
          <p:pic>
            <p:nvPicPr>
              <p:cNvPr id="40971" name="圆角矩形 15"/>
              <p:cNvPicPr>
                <a:picLocks noChangeArrowheads="1"/>
              </p:cNvPicPr>
              <p:nvPr/>
            </p:nvPicPr>
            <p:blipFill>
              <a:blip r:embed="rId8"/>
              <a:srcRect/>
              <a:stretch>
                <a:fillRect/>
              </a:stretch>
            </p:blipFill>
            <p:spPr bwMode="auto">
              <a:xfrm>
                <a:off x="182880" y="4407408"/>
                <a:ext cx="2054352" cy="1115568"/>
              </a:xfrm>
              <a:prstGeom prst="rect">
                <a:avLst/>
              </a:prstGeom>
              <a:noFill/>
              <a:ln w="9525">
                <a:noFill/>
                <a:miter lim="800000"/>
                <a:headEnd/>
                <a:tailEnd/>
              </a:ln>
            </p:spPr>
          </p:pic>
          <p:sp>
            <p:nvSpPr>
              <p:cNvPr id="40972" name="Text Box 26"/>
              <p:cNvSpPr txBox="1">
                <a:spLocks noChangeArrowheads="1"/>
              </p:cNvSpPr>
              <p:nvPr/>
            </p:nvSpPr>
            <p:spPr bwMode="auto">
              <a:xfrm>
                <a:off x="382959" y="4610470"/>
                <a:ext cx="1650249" cy="710976"/>
              </a:xfrm>
              <a:prstGeom prst="rect">
                <a:avLst/>
              </a:prstGeom>
              <a:noFill/>
              <a:ln w="9525">
                <a:noFill/>
                <a:miter lim="800000"/>
                <a:headEnd/>
                <a:tailEnd/>
              </a:ln>
            </p:spPr>
            <p:txBody>
              <a:bodyPr anchor="ctr" anchorCtr="1"/>
              <a:lstStyle/>
              <a:p>
                <a:pPr algn="ctr"/>
                <a:r>
                  <a:rPr lang="en-US" altLang="en-US" sz="2400">
                    <a:solidFill>
                      <a:srgbClr val="FF6600"/>
                    </a:solidFill>
                  </a:rPr>
                  <a:t>Typically hierarchical </a:t>
                </a:r>
              </a:p>
              <a:p>
                <a:pPr algn="ctr"/>
                <a:r>
                  <a:rPr lang="en-US" altLang="en-US" sz="2400">
                    <a:solidFill>
                      <a:srgbClr val="FF6600"/>
                    </a:solidFill>
                  </a:rPr>
                  <a:t>/Goal-oriented  </a:t>
                </a:r>
              </a:p>
              <a:p>
                <a:pPr algn="ctr"/>
                <a:r>
                  <a:rPr lang="en-US" altLang="en-US" sz="2400">
                    <a:solidFill>
                      <a:srgbClr val="FF6600"/>
                    </a:solidFill>
                  </a:rPr>
                  <a:t>/Feel entitled </a:t>
                </a:r>
                <a:endParaRPr lang="zh-CN" altLang="en-US" sz="2400">
                  <a:solidFill>
                    <a:srgbClr val="FF6600"/>
                  </a:solidFill>
                </a:endParaRPr>
              </a:p>
            </p:txBody>
          </p:sp>
        </p:grpSp>
        <p:sp>
          <p:nvSpPr>
            <p:cNvPr id="40970" name="TextBox 20"/>
            <p:cNvSpPr txBox="1">
              <a:spLocks noChangeArrowheads="1"/>
            </p:cNvSpPr>
            <p:nvPr/>
          </p:nvSpPr>
          <p:spPr bwMode="auto">
            <a:xfrm>
              <a:off x="370090" y="4753619"/>
              <a:ext cx="1844826" cy="206653"/>
            </a:xfrm>
            <a:prstGeom prst="rect">
              <a:avLst/>
            </a:prstGeom>
            <a:noFill/>
            <a:ln w="9525">
              <a:noFill/>
              <a:miter lim="800000"/>
              <a:headEnd/>
              <a:tailEnd/>
            </a:ln>
          </p:spPr>
          <p:txBody>
            <a:bodyPr>
              <a:spAutoFit/>
            </a:bodyPr>
            <a:lstStyle/>
            <a:p>
              <a:pPr algn="ct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iterate type="lt">
                                    <p:tmPct val="5000"/>
                                  </p:iterate>
                                  <p:childTnLst>
                                    <p:set>
                                      <p:cBhvr>
                                        <p:cTn id="11" dur="1" fill="hold">
                                          <p:stCondLst>
                                            <p:cond delay="0"/>
                                          </p:stCondLst>
                                        </p:cTn>
                                        <p:tgtEl>
                                          <p:spTgt spid="243729"/>
                                        </p:tgtEl>
                                        <p:attrNameLst>
                                          <p:attrName>style.visibility</p:attrName>
                                        </p:attrNameLst>
                                      </p:cBhvr>
                                      <p:to>
                                        <p:strVal val="visible"/>
                                      </p:to>
                                    </p:set>
                                    <p:anim calcmode="lin" valueType="num">
                                      <p:cBhvr>
                                        <p:cTn id="12" dur="1000" fill="hold"/>
                                        <p:tgtEl>
                                          <p:spTgt spid="243729"/>
                                        </p:tgtEl>
                                        <p:attrNameLst>
                                          <p:attrName>ppt_w</p:attrName>
                                        </p:attrNameLst>
                                      </p:cBhvr>
                                      <p:tavLst>
                                        <p:tav tm="0">
                                          <p:val>
                                            <p:fltVal val="0"/>
                                          </p:val>
                                        </p:tav>
                                        <p:tav tm="100000">
                                          <p:val>
                                            <p:strVal val="#ppt_w"/>
                                          </p:val>
                                        </p:tav>
                                      </p:tavLst>
                                    </p:anim>
                                    <p:anim calcmode="lin" valueType="num">
                                      <p:cBhvr>
                                        <p:cTn id="13" dur="1000" fill="hold"/>
                                        <p:tgtEl>
                                          <p:spTgt spid="243729"/>
                                        </p:tgtEl>
                                        <p:attrNameLst>
                                          <p:attrName>ppt_h</p:attrName>
                                        </p:attrNameLst>
                                      </p:cBhvr>
                                      <p:tavLst>
                                        <p:tav tm="0">
                                          <p:val>
                                            <p:fltVal val="0"/>
                                          </p:val>
                                        </p:tav>
                                        <p:tav tm="100000">
                                          <p:val>
                                            <p:strVal val="#ppt_h"/>
                                          </p:val>
                                        </p:tav>
                                      </p:tavLst>
                                    </p:anim>
                                    <p:anim calcmode="lin" valueType="num">
                                      <p:cBhvr>
                                        <p:cTn id="14" dur="1000" fill="hold"/>
                                        <p:tgtEl>
                                          <p:spTgt spid="243729"/>
                                        </p:tgtEl>
                                        <p:attrNameLst>
                                          <p:attrName>style.rotation</p:attrName>
                                        </p:attrNameLst>
                                      </p:cBhvr>
                                      <p:tavLst>
                                        <p:tav tm="0">
                                          <p:val>
                                            <p:fltVal val="90"/>
                                          </p:val>
                                        </p:tav>
                                        <p:tav tm="100000">
                                          <p:val>
                                            <p:fltVal val="0"/>
                                          </p:val>
                                        </p:tav>
                                      </p:tavLst>
                                    </p:anim>
                                    <p:animEffect transition="in" filter="fade">
                                      <p:cBhvr>
                                        <p:cTn id="15" dur="1000"/>
                                        <p:tgtEl>
                                          <p:spTgt spid="2437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31" presetClass="entr" presetSubtype="0" fill="hold" nodeType="clickEffect">
                                  <p:stCondLst>
                                    <p:cond delay="0"/>
                                  </p:stCondLst>
                                  <p:iterate type="lt">
                                    <p:tmPct val="5000"/>
                                  </p:iterate>
                                  <p:childTnLst>
                                    <p:set>
                                      <p:cBhvr>
                                        <p:cTn id="23" dur="1" fill="hold">
                                          <p:stCondLst>
                                            <p:cond delay="0"/>
                                          </p:stCondLst>
                                        </p:cTn>
                                        <p:tgtEl>
                                          <p:spTgt spid="243728"/>
                                        </p:tgtEl>
                                        <p:attrNameLst>
                                          <p:attrName>style.visibility</p:attrName>
                                        </p:attrNameLst>
                                      </p:cBhvr>
                                      <p:to>
                                        <p:strVal val="visible"/>
                                      </p:to>
                                    </p:set>
                                    <p:anim calcmode="lin" valueType="num">
                                      <p:cBhvr>
                                        <p:cTn id="24" dur="1000" fill="hold"/>
                                        <p:tgtEl>
                                          <p:spTgt spid="243728"/>
                                        </p:tgtEl>
                                        <p:attrNameLst>
                                          <p:attrName>ppt_w</p:attrName>
                                        </p:attrNameLst>
                                      </p:cBhvr>
                                      <p:tavLst>
                                        <p:tav tm="0">
                                          <p:val>
                                            <p:fltVal val="0"/>
                                          </p:val>
                                        </p:tav>
                                        <p:tav tm="100000">
                                          <p:val>
                                            <p:strVal val="#ppt_w"/>
                                          </p:val>
                                        </p:tav>
                                      </p:tavLst>
                                    </p:anim>
                                    <p:anim calcmode="lin" valueType="num">
                                      <p:cBhvr>
                                        <p:cTn id="25" dur="1000" fill="hold"/>
                                        <p:tgtEl>
                                          <p:spTgt spid="243728"/>
                                        </p:tgtEl>
                                        <p:attrNameLst>
                                          <p:attrName>ppt_h</p:attrName>
                                        </p:attrNameLst>
                                      </p:cBhvr>
                                      <p:tavLst>
                                        <p:tav tm="0">
                                          <p:val>
                                            <p:fltVal val="0"/>
                                          </p:val>
                                        </p:tav>
                                        <p:tav tm="100000">
                                          <p:val>
                                            <p:strVal val="#ppt_h"/>
                                          </p:val>
                                        </p:tav>
                                      </p:tavLst>
                                    </p:anim>
                                    <p:anim calcmode="lin" valueType="num">
                                      <p:cBhvr>
                                        <p:cTn id="26" dur="1000" fill="hold"/>
                                        <p:tgtEl>
                                          <p:spTgt spid="243728"/>
                                        </p:tgtEl>
                                        <p:attrNameLst>
                                          <p:attrName>style.rotation</p:attrName>
                                        </p:attrNameLst>
                                      </p:cBhvr>
                                      <p:tavLst>
                                        <p:tav tm="0">
                                          <p:val>
                                            <p:fltVal val="90"/>
                                          </p:val>
                                        </p:tav>
                                        <p:tav tm="100000">
                                          <p:val>
                                            <p:fltVal val="0"/>
                                          </p:val>
                                        </p:tav>
                                      </p:tavLst>
                                    </p:anim>
                                    <p:animEffect transition="in" filter="fade">
                                      <p:cBhvr>
                                        <p:cTn id="27" dur="1000"/>
                                        <p:tgtEl>
                                          <p:spTgt spid="2437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5"/>
          <p:cNvSpPr>
            <a:spLocks noChangeArrowheads="1"/>
          </p:cNvSpPr>
          <p:nvPr/>
        </p:nvSpPr>
        <p:spPr bwMode="auto">
          <a:xfrm>
            <a:off x="976313" y="2046288"/>
            <a:ext cx="7334250" cy="803275"/>
          </a:xfrm>
          <a:prstGeom prst="rect">
            <a:avLst/>
          </a:prstGeom>
          <a:noFill/>
          <a:ln w="9525">
            <a:noFill/>
            <a:miter lim="800000"/>
            <a:headEnd/>
            <a:tailEnd/>
          </a:ln>
        </p:spPr>
        <p:txBody>
          <a:bodyPr>
            <a:spAutoFit/>
          </a:bodyPr>
          <a:lstStyle/>
          <a:p>
            <a:pPr algn="just">
              <a:lnSpc>
                <a:spcPts val="2800"/>
              </a:lnSpc>
              <a:spcBef>
                <a:spcPct val="20000"/>
              </a:spcBef>
              <a:buClr>
                <a:srgbClr val="D16349"/>
              </a:buClr>
              <a:buSzPct val="85000"/>
            </a:pPr>
            <a:r>
              <a:rPr lang="en-US" altLang="zh-CN" sz="2400">
                <a:solidFill>
                  <a:srgbClr val="000000"/>
                </a:solidFill>
                <a:latin typeface="Helvetica" pitchFamily="2" charset="0"/>
                <a:ea typeface="方正舒体" pitchFamily="2" charset="-122"/>
              </a:rPr>
              <a:t>5. What happens when both men and women are working for a female boss? (Para.5)</a:t>
            </a:r>
          </a:p>
        </p:txBody>
      </p:sp>
      <p:pic>
        <p:nvPicPr>
          <p:cNvPr id="41987"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41988" name="Picture 2" descr="H:\2015年修改\图片10.jpg"/>
          <p:cNvPicPr>
            <a:picLocks noChangeAspect="1" noChangeArrowheads="1"/>
          </p:cNvPicPr>
          <p:nvPr/>
        </p:nvPicPr>
        <p:blipFill>
          <a:blip r:embed="rId5"/>
          <a:srcRect/>
          <a:stretch>
            <a:fillRect/>
          </a:stretch>
        </p:blipFill>
        <p:spPr bwMode="auto">
          <a:xfrm>
            <a:off x="0" y="0"/>
            <a:ext cx="8072438" cy="1163638"/>
          </a:xfrm>
          <a:prstGeom prst="rect">
            <a:avLst/>
          </a:prstGeom>
          <a:noFill/>
          <a:ln w="9525">
            <a:noFill/>
            <a:miter lim="800000"/>
            <a:headEnd/>
            <a:tailEnd/>
          </a:ln>
        </p:spPr>
      </p:pic>
      <p:grpSp>
        <p:nvGrpSpPr>
          <p:cNvPr id="2" name="Group 13"/>
          <p:cNvGrpSpPr>
            <a:grpSpLocks/>
          </p:cNvGrpSpPr>
          <p:nvPr/>
        </p:nvGrpSpPr>
        <p:grpSpPr bwMode="auto">
          <a:xfrm>
            <a:off x="334963" y="2852738"/>
            <a:ext cx="8361362" cy="2073275"/>
            <a:chOff x="211" y="1988"/>
            <a:chExt cx="5267" cy="1306"/>
          </a:xfrm>
        </p:grpSpPr>
        <p:sp>
          <p:nvSpPr>
            <p:cNvPr id="6" name="圆角矩形 5"/>
            <p:cNvSpPr/>
            <p:nvPr/>
          </p:nvSpPr>
          <p:spPr>
            <a:xfrm>
              <a:off x="586" y="2443"/>
              <a:ext cx="4807" cy="771"/>
            </a:xfrm>
            <a:prstGeom prst="roundRect">
              <a:avLst/>
            </a:prstGeom>
            <a:noFill/>
            <a:ln>
              <a:solidFill>
                <a:srgbClr val="FF66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41993" name="Picture 3"/>
            <p:cNvPicPr>
              <a:picLocks noChangeAspect="1" noChangeArrowheads="1"/>
            </p:cNvPicPr>
            <p:nvPr/>
          </p:nvPicPr>
          <p:blipFill>
            <a:blip r:embed="rId6"/>
            <a:srcRect/>
            <a:stretch>
              <a:fillRect/>
            </a:stretch>
          </p:blipFill>
          <p:spPr bwMode="auto">
            <a:xfrm>
              <a:off x="211" y="1988"/>
              <a:ext cx="947" cy="860"/>
            </a:xfrm>
            <a:prstGeom prst="rect">
              <a:avLst/>
            </a:prstGeom>
            <a:noFill/>
            <a:ln w="9525">
              <a:noFill/>
              <a:miter lim="800000"/>
              <a:headEnd/>
              <a:tailEnd/>
            </a:ln>
          </p:spPr>
        </p:pic>
        <p:sp>
          <p:nvSpPr>
            <p:cNvPr id="41994" name="TextBox 1"/>
            <p:cNvSpPr txBox="1">
              <a:spLocks noChangeArrowheads="1"/>
            </p:cNvSpPr>
            <p:nvPr/>
          </p:nvSpPr>
          <p:spPr bwMode="auto">
            <a:xfrm>
              <a:off x="817" y="2478"/>
              <a:ext cx="4474" cy="730"/>
            </a:xfrm>
            <a:prstGeom prst="rect">
              <a:avLst/>
            </a:prstGeom>
            <a:noFill/>
            <a:ln w="9525">
              <a:noFill/>
              <a:miter lim="800000"/>
              <a:headEnd/>
              <a:tailEnd/>
            </a:ln>
          </p:spPr>
          <p:txBody>
            <a:bodyPr>
              <a:spAutoFit/>
            </a:bodyPr>
            <a:lstStyle/>
            <a:p>
              <a:pPr>
                <a:lnSpc>
                  <a:spcPts val="2800"/>
                </a:lnSpc>
                <a:spcBef>
                  <a:spcPct val="20000"/>
                </a:spcBef>
                <a:buClr>
                  <a:srgbClr val="D16349"/>
                </a:buClr>
                <a:buSzPct val="85000"/>
              </a:pPr>
              <a:r>
                <a:rPr lang="en-US" altLang="zh-CN" sz="2400">
                  <a:solidFill>
                    <a:srgbClr val="000000"/>
                  </a:solidFill>
                  <a:latin typeface="Helvetica" pitchFamily="2" charset="0"/>
                  <a:ea typeface="方正舒体" pitchFamily="2" charset="-122"/>
                </a:rPr>
                <a:t>While women may feel more comfortable with a female boss, men often have to spend a long time making concessions to the new working styles.</a:t>
              </a:r>
            </a:p>
          </p:txBody>
        </p:sp>
        <p:sp>
          <p:nvSpPr>
            <p:cNvPr id="8" name="TextBox 7">
              <a:hlinkClick r:id="rId7" action="ppaction://hlinksldjump"/>
            </p:cNvPr>
            <p:cNvSpPr txBox="1"/>
            <p:nvPr/>
          </p:nvSpPr>
          <p:spPr>
            <a:xfrm>
              <a:off x="419" y="2233"/>
              <a:ext cx="702" cy="288"/>
            </a:xfrm>
            <a:prstGeom prst="rect">
              <a:avLst/>
            </a:prstGeom>
            <a:noFill/>
          </p:spPr>
          <p:txBody>
            <a:bodyPr>
              <a:spAutoFit/>
            </a:body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Tempus Sans ITC" pitchFamily="82" charset="0"/>
                  <a:ea typeface="+mn-ea"/>
                </a:rPr>
                <a:t>Tips</a:t>
              </a:r>
              <a:endParaRPr lang="zh-CN" altLang="en-US" sz="2400" b="1" dirty="0">
                <a:solidFill>
                  <a:schemeClr val="bg1"/>
                </a:solidFill>
                <a:effectLst>
                  <a:outerShdw blurRad="38100" dist="38100" dir="2700000" algn="tl">
                    <a:srgbClr val="000000">
                      <a:alpha val="43137"/>
                    </a:srgbClr>
                  </a:outerShdw>
                </a:effectLst>
                <a:latin typeface="Tempus Sans ITC" pitchFamily="82" charset="0"/>
                <a:ea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srcRect/>
          <a:stretch>
            <a:fillRect/>
          </a:stretch>
        </p:blipFill>
        <p:spPr bwMode="auto">
          <a:xfrm>
            <a:off x="428625" y="1957388"/>
            <a:ext cx="8353425" cy="4424362"/>
          </a:xfrm>
          <a:prstGeom prst="rect">
            <a:avLst/>
          </a:prstGeom>
          <a:noFill/>
          <a:ln w="9525">
            <a:noFill/>
            <a:miter lim="800000"/>
            <a:headEnd/>
            <a:tailEnd/>
          </a:ln>
        </p:spPr>
      </p:pic>
      <p:sp>
        <p:nvSpPr>
          <p:cNvPr id="43011" name="TextBox 1"/>
          <p:cNvSpPr txBox="1">
            <a:spLocks noChangeArrowheads="1"/>
          </p:cNvSpPr>
          <p:nvPr/>
        </p:nvSpPr>
        <p:spPr bwMode="auto">
          <a:xfrm>
            <a:off x="714375" y="2378075"/>
            <a:ext cx="6143625" cy="3878263"/>
          </a:xfrm>
          <a:prstGeom prst="rect">
            <a:avLst/>
          </a:prstGeom>
          <a:noFill/>
          <a:ln w="9525">
            <a:noFill/>
            <a:miter lim="800000"/>
            <a:headEnd/>
            <a:tailEnd/>
          </a:ln>
        </p:spPr>
        <p:txBody>
          <a:bodyPr>
            <a:spAutoFit/>
          </a:bodyPr>
          <a:lstStyle/>
          <a:p>
            <a:pPr algn="just">
              <a:lnSpc>
                <a:spcPct val="115000"/>
              </a:lnSpc>
            </a:pPr>
            <a:r>
              <a:rPr lang="en-US" altLang="zh-CN" sz="2400" dirty="0">
                <a:latin typeface="Helvetica" pitchFamily="2" charset="0"/>
              </a:rPr>
              <a:t>Part III explores the _________ in working styles between male and female bosses. Men are </a:t>
            </a:r>
            <a:r>
              <a:rPr lang="en-US" altLang="zh-CN" sz="2400" dirty="0" smtClean="0">
                <a:latin typeface="Helvetica" pitchFamily="2" charset="0"/>
              </a:rPr>
              <a:t>____________.</a:t>
            </a:r>
            <a:r>
              <a:rPr lang="en-US" altLang="zh-CN" dirty="0" smtClean="0"/>
              <a:t> </a:t>
            </a:r>
            <a:r>
              <a:rPr lang="en-US" altLang="zh-CN" sz="2400" dirty="0">
                <a:latin typeface="Helvetica" pitchFamily="2" charset="0"/>
              </a:rPr>
              <a:t>goal-oriented and feel</a:t>
            </a:r>
            <a:r>
              <a:rPr lang="en-US" altLang="zh-CN" dirty="0"/>
              <a:t> </a:t>
            </a:r>
            <a:r>
              <a:rPr lang="en-US" altLang="zh-CN" sz="2400" dirty="0">
                <a:latin typeface="Helvetica" pitchFamily="2" charset="0"/>
              </a:rPr>
              <a:t>__________while women manage skillfully and </a:t>
            </a:r>
            <a:r>
              <a:rPr lang="en-US" altLang="zh-CN" sz="2400" dirty="0" smtClean="0">
                <a:latin typeface="Helvetica" pitchFamily="2" charset="0"/>
              </a:rPr>
              <a:t>___________. </a:t>
            </a:r>
            <a:r>
              <a:rPr lang="en-US" altLang="zh-CN" sz="2400" dirty="0">
                <a:latin typeface="Helvetica" pitchFamily="2" charset="0"/>
              </a:rPr>
              <a:t>When women work for women, women usually feel more ____________ their female boss, but it takes _________ for men to feel comfortable around their female boss. </a:t>
            </a:r>
          </a:p>
        </p:txBody>
      </p:sp>
      <p:sp>
        <p:nvSpPr>
          <p:cNvPr id="43012" name="TextBox 40"/>
          <p:cNvSpPr txBox="1">
            <a:spLocks noChangeArrowheads="1"/>
          </p:cNvSpPr>
          <p:nvPr/>
        </p:nvSpPr>
        <p:spPr bwMode="auto">
          <a:xfrm>
            <a:off x="1069975" y="1484313"/>
            <a:ext cx="6985000" cy="495300"/>
          </a:xfrm>
          <a:prstGeom prst="rect">
            <a:avLst/>
          </a:prstGeom>
          <a:noFill/>
          <a:ln w="9525">
            <a:noFill/>
            <a:miter lim="800000"/>
            <a:headEnd/>
            <a:tailEnd/>
          </a:ln>
        </p:spPr>
        <p:txBody>
          <a:bodyPr>
            <a:spAutoFit/>
          </a:bodyPr>
          <a:lstStyle/>
          <a:p>
            <a:pPr marL="273050" indent="-273050" algn="just">
              <a:lnSpc>
                <a:spcPct val="120000"/>
              </a:lnSpc>
              <a:spcBef>
                <a:spcPct val="20000"/>
              </a:spcBef>
              <a:buClr>
                <a:srgbClr val="D16349"/>
              </a:buClr>
              <a:buSzPct val="85000"/>
              <a:buFont typeface="Wingdings 2" pitchFamily="18" charset="2"/>
              <a:buNone/>
            </a:pPr>
            <a:r>
              <a:rPr lang="en-US" altLang="zh-CN" sz="2400" b="1">
                <a:solidFill>
                  <a:srgbClr val="000000"/>
                </a:solidFill>
                <a:latin typeface="Helvetica" pitchFamily="2" charset="0"/>
                <a:ea typeface="方正舒体" pitchFamily="2" charset="-122"/>
              </a:rPr>
              <a:t>Part III — (Paras. 4-__)</a:t>
            </a:r>
          </a:p>
        </p:txBody>
      </p:sp>
      <p:sp>
        <p:nvSpPr>
          <p:cNvPr id="25" name="矩形 24"/>
          <p:cNvSpPr>
            <a:spLocks noChangeArrowheads="1"/>
          </p:cNvSpPr>
          <p:nvPr/>
        </p:nvSpPr>
        <p:spPr bwMode="auto">
          <a:xfrm>
            <a:off x="3567113" y="2378075"/>
            <a:ext cx="1725612" cy="457200"/>
          </a:xfrm>
          <a:prstGeom prst="rect">
            <a:avLst/>
          </a:prstGeom>
          <a:noFill/>
          <a:ln w="9525">
            <a:noFill/>
            <a:miter lim="800000"/>
            <a:headEnd/>
            <a:tailEnd/>
          </a:ln>
        </p:spPr>
        <p:txBody>
          <a:bodyPr>
            <a:spAutoFit/>
          </a:bodyPr>
          <a:lstStyle/>
          <a:p>
            <a:r>
              <a:rPr lang="en-US" altLang="en-US" sz="2400">
                <a:solidFill>
                  <a:srgbClr val="E46C0A"/>
                </a:solidFill>
                <a:latin typeface="Helvetica" pitchFamily="2" charset="0"/>
              </a:rPr>
              <a:t>differences</a:t>
            </a:r>
            <a:endParaRPr lang="zh-CN" altLang="en-US" sz="2400">
              <a:solidFill>
                <a:srgbClr val="E46C0A"/>
              </a:solidFill>
              <a:latin typeface="Helvetica" pitchFamily="2" charset="0"/>
            </a:endParaRPr>
          </a:p>
        </p:txBody>
      </p:sp>
      <p:sp>
        <p:nvSpPr>
          <p:cNvPr id="26" name="矩形 25"/>
          <p:cNvSpPr>
            <a:spLocks noChangeArrowheads="1"/>
          </p:cNvSpPr>
          <p:nvPr/>
        </p:nvSpPr>
        <p:spPr bwMode="auto">
          <a:xfrm>
            <a:off x="2339975" y="3209925"/>
            <a:ext cx="2520950" cy="457200"/>
          </a:xfrm>
          <a:prstGeom prst="rect">
            <a:avLst/>
          </a:prstGeom>
          <a:noFill/>
          <a:ln w="9525">
            <a:noFill/>
            <a:miter lim="800000"/>
            <a:headEnd/>
            <a:tailEnd/>
          </a:ln>
        </p:spPr>
        <p:txBody>
          <a:bodyPr>
            <a:spAutoFit/>
          </a:bodyPr>
          <a:lstStyle/>
          <a:p>
            <a:r>
              <a:rPr lang="en-US" altLang="en-US" sz="2400">
                <a:solidFill>
                  <a:srgbClr val="E46C0A"/>
                </a:solidFill>
                <a:latin typeface="Helvetica" pitchFamily="2" charset="0"/>
              </a:rPr>
              <a:t>hierarchical</a:t>
            </a:r>
            <a:endParaRPr lang="zh-CN" altLang="en-US" sz="2400">
              <a:solidFill>
                <a:srgbClr val="E46C0A"/>
              </a:solidFill>
              <a:latin typeface="Helvetica" pitchFamily="2" charset="0"/>
            </a:endParaRPr>
          </a:p>
        </p:txBody>
      </p:sp>
      <p:pic>
        <p:nvPicPr>
          <p:cNvPr id="43015"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43016" name="Picture 2" descr="H:\2015年修改\图片10.jpg"/>
          <p:cNvPicPr>
            <a:picLocks noChangeAspect="1" noChangeArrowheads="1"/>
          </p:cNvPicPr>
          <p:nvPr/>
        </p:nvPicPr>
        <p:blipFill>
          <a:blip r:embed="rId6"/>
          <a:srcRect/>
          <a:stretch>
            <a:fillRect/>
          </a:stretch>
        </p:blipFill>
        <p:spPr bwMode="auto">
          <a:xfrm>
            <a:off x="0" y="0"/>
            <a:ext cx="8072438" cy="1163638"/>
          </a:xfrm>
          <a:prstGeom prst="rect">
            <a:avLst/>
          </a:prstGeom>
          <a:noFill/>
          <a:ln w="9525">
            <a:noFill/>
            <a:miter lim="800000"/>
            <a:headEnd/>
            <a:tailEnd/>
          </a:ln>
        </p:spPr>
      </p:pic>
      <p:sp>
        <p:nvSpPr>
          <p:cNvPr id="2" name="矩形 25"/>
          <p:cNvSpPr>
            <a:spLocks noChangeArrowheads="1"/>
          </p:cNvSpPr>
          <p:nvPr/>
        </p:nvSpPr>
        <p:spPr bwMode="auto">
          <a:xfrm>
            <a:off x="1835150" y="3667125"/>
            <a:ext cx="1617663" cy="457200"/>
          </a:xfrm>
          <a:prstGeom prst="rect">
            <a:avLst/>
          </a:prstGeom>
          <a:noFill/>
          <a:ln w="9525">
            <a:noFill/>
            <a:miter lim="800000"/>
            <a:headEnd/>
            <a:tailEnd/>
          </a:ln>
        </p:spPr>
        <p:txBody>
          <a:bodyPr>
            <a:spAutoFit/>
          </a:bodyPr>
          <a:lstStyle/>
          <a:p>
            <a:r>
              <a:rPr lang="en-US" altLang="en-US" sz="2400">
                <a:solidFill>
                  <a:srgbClr val="E46C0A"/>
                </a:solidFill>
                <a:latin typeface="Helvetica" pitchFamily="2" charset="0"/>
              </a:rPr>
              <a:t>entitled</a:t>
            </a:r>
            <a:endParaRPr lang="zh-CN" altLang="en-US" sz="2400">
              <a:solidFill>
                <a:srgbClr val="E46C0A"/>
              </a:solidFill>
              <a:latin typeface="Helvetica" pitchFamily="2" charset="0"/>
            </a:endParaRPr>
          </a:p>
        </p:txBody>
      </p:sp>
      <p:sp>
        <p:nvSpPr>
          <p:cNvPr id="3" name="矩形 25"/>
          <p:cNvSpPr>
            <a:spLocks noChangeArrowheads="1"/>
          </p:cNvSpPr>
          <p:nvPr/>
        </p:nvSpPr>
        <p:spPr bwMode="auto">
          <a:xfrm>
            <a:off x="2627313" y="4076700"/>
            <a:ext cx="3235325" cy="457200"/>
          </a:xfrm>
          <a:prstGeom prst="rect">
            <a:avLst/>
          </a:prstGeom>
          <a:noFill/>
          <a:ln w="9525">
            <a:noFill/>
            <a:miter lim="800000"/>
            <a:headEnd/>
            <a:tailEnd/>
          </a:ln>
        </p:spPr>
        <p:txBody>
          <a:bodyPr>
            <a:spAutoFit/>
          </a:bodyPr>
          <a:lstStyle/>
          <a:p>
            <a:r>
              <a:rPr lang="en-US" altLang="zh-CN" sz="2400">
                <a:solidFill>
                  <a:srgbClr val="E46C0A"/>
                </a:solidFill>
                <a:latin typeface="Helvetica" pitchFamily="2" charset="0"/>
              </a:rPr>
              <a:t>d</a:t>
            </a:r>
            <a:r>
              <a:rPr lang="en-US" altLang="en-US" sz="2400">
                <a:solidFill>
                  <a:srgbClr val="E46C0A"/>
                </a:solidFill>
                <a:latin typeface="Helvetica" pitchFamily="2" charset="0"/>
              </a:rPr>
              <a:t>iplomatically</a:t>
            </a:r>
            <a:endParaRPr lang="zh-CN" altLang="en-US" sz="2400">
              <a:solidFill>
                <a:srgbClr val="E46C0A"/>
              </a:solidFill>
              <a:latin typeface="Helvetica" pitchFamily="2" charset="0"/>
            </a:endParaRPr>
          </a:p>
        </p:txBody>
      </p:sp>
      <p:sp>
        <p:nvSpPr>
          <p:cNvPr id="4" name="矩形 25"/>
          <p:cNvSpPr>
            <a:spLocks noChangeArrowheads="1"/>
          </p:cNvSpPr>
          <p:nvPr/>
        </p:nvSpPr>
        <p:spPr bwMode="auto">
          <a:xfrm>
            <a:off x="971550" y="4916488"/>
            <a:ext cx="1900238" cy="457200"/>
          </a:xfrm>
          <a:prstGeom prst="rect">
            <a:avLst/>
          </a:prstGeom>
          <a:noFill/>
          <a:ln w="9525">
            <a:noFill/>
            <a:miter lim="800000"/>
            <a:headEnd/>
            <a:tailEnd/>
          </a:ln>
        </p:spPr>
        <p:txBody>
          <a:bodyPr>
            <a:spAutoFit/>
          </a:bodyPr>
          <a:lstStyle/>
          <a:p>
            <a:r>
              <a:rPr lang="en-US" altLang="en-US" sz="2400">
                <a:solidFill>
                  <a:srgbClr val="E46C0A"/>
                </a:solidFill>
                <a:latin typeface="Helvetica" pitchFamily="2" charset="0"/>
              </a:rPr>
              <a:t>at ease with </a:t>
            </a:r>
            <a:endParaRPr lang="zh-CN" altLang="en-US" sz="2400">
              <a:solidFill>
                <a:srgbClr val="E46C0A"/>
              </a:solidFill>
              <a:latin typeface="Helvetica" pitchFamily="2" charset="0"/>
            </a:endParaRPr>
          </a:p>
        </p:txBody>
      </p:sp>
      <p:sp>
        <p:nvSpPr>
          <p:cNvPr id="5" name="矩形 25"/>
          <p:cNvSpPr>
            <a:spLocks noChangeArrowheads="1"/>
          </p:cNvSpPr>
          <p:nvPr/>
        </p:nvSpPr>
        <p:spPr bwMode="auto">
          <a:xfrm>
            <a:off x="2051050" y="5334000"/>
            <a:ext cx="1584325" cy="457200"/>
          </a:xfrm>
          <a:prstGeom prst="rect">
            <a:avLst/>
          </a:prstGeom>
          <a:noFill/>
          <a:ln w="9525">
            <a:noFill/>
            <a:miter lim="800000"/>
            <a:headEnd/>
            <a:tailEnd/>
          </a:ln>
        </p:spPr>
        <p:txBody>
          <a:bodyPr>
            <a:spAutoFit/>
          </a:bodyPr>
          <a:lstStyle/>
          <a:p>
            <a:r>
              <a:rPr lang="en-US" altLang="en-US" sz="2400">
                <a:solidFill>
                  <a:srgbClr val="E46C0A"/>
                </a:solidFill>
                <a:latin typeface="Helvetica" pitchFamily="2" charset="0"/>
              </a:rPr>
              <a:t>long time </a:t>
            </a:r>
            <a:endParaRPr lang="zh-CN" altLang="en-US" sz="2400">
              <a:solidFill>
                <a:srgbClr val="E46C0A"/>
              </a:solidFill>
              <a:latin typeface="Helvetica" pitchFamily="2" charset="0"/>
            </a:endParaRPr>
          </a:p>
        </p:txBody>
      </p:sp>
      <p:sp>
        <p:nvSpPr>
          <p:cNvPr id="175118" name="Text Box 14"/>
          <p:cNvSpPr txBox="1">
            <a:spLocks noChangeArrowheads="1"/>
          </p:cNvSpPr>
          <p:nvPr/>
        </p:nvSpPr>
        <p:spPr bwMode="auto">
          <a:xfrm>
            <a:off x="3849688" y="1500188"/>
            <a:ext cx="428625" cy="457200"/>
          </a:xfrm>
          <a:prstGeom prst="rect">
            <a:avLst/>
          </a:prstGeom>
          <a:noFill/>
          <a:ln w="9525">
            <a:noFill/>
            <a:miter lim="800000"/>
            <a:headEnd/>
            <a:tailEnd/>
          </a:ln>
          <a:effectLst>
            <a:prstShdw prst="shdw11">
              <a:schemeClr val="bg2">
                <a:alpha val="50000"/>
              </a:schemeClr>
            </a:prstShdw>
          </a:effectLst>
        </p:spPr>
        <p:txBody>
          <a:bodyPr>
            <a:spAutoFit/>
          </a:bodyPr>
          <a:lstStyle/>
          <a:p>
            <a:pPr>
              <a:spcBef>
                <a:spcPct val="50000"/>
              </a:spcBef>
            </a:pPr>
            <a:r>
              <a:rPr lang="en-US" altLang="zh-CN" sz="2400" b="1">
                <a:solidFill>
                  <a:srgbClr val="E46C0A"/>
                </a:solidFill>
                <a:latin typeface="Helvetica" pitchFamily="2" charset="0"/>
                <a:ea typeface="方正舒体" pitchFamily="2" charset="-122"/>
              </a:rPr>
              <a:t>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linds(horizontal)">
                                      <p:cBhvr>
                                        <p:cTn id="11" dur="500"/>
                                        <p:tgtEl>
                                          <p:spTgt spid="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7"/>
          <p:cNvSpPr/>
          <p:nvPr/>
        </p:nvSpPr>
        <p:spPr>
          <a:xfrm>
            <a:off x="0" y="0"/>
            <a:ext cx="9144000" cy="990598"/>
          </a:xfrm>
          <a:prstGeom prst="rect">
            <a:avLst/>
          </a:prstGeom>
          <a:gradFill flip="none" rotWithShape="1">
            <a:gsLst>
              <a:gs pos="0">
                <a:schemeClr val="bg1">
                  <a:lumMod val="75000"/>
                </a:schemeClr>
              </a:gs>
              <a:gs pos="100000">
                <a:srgbClr val="FFFFFF"/>
              </a:gs>
            </a:gsLst>
            <a:lin ang="16200000" scaled="0"/>
            <a:tileRect/>
          </a:gradFill>
          <a:effectLst>
            <a:glow>
              <a:schemeClr val="tx1">
                <a:lumMod val="50000"/>
                <a:lumOff val="50000"/>
              </a:schemeClr>
            </a:glow>
            <a:outerShdw dist="23000" dir="5400000" sx="0" sy="0" rotWithShape="0">
              <a:srgbClr val="000000"/>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6389" name="图片 4" descr="新视野大学ppt首页标题字-02.png"/>
          <p:cNvPicPr>
            <a:picLocks noChangeAspect="1"/>
          </p:cNvPicPr>
          <p:nvPr/>
        </p:nvPicPr>
        <p:blipFill>
          <a:blip r:embed="rId2"/>
          <a:srcRect/>
          <a:stretch>
            <a:fillRect/>
          </a:stretch>
        </p:blipFill>
        <p:spPr bwMode="auto">
          <a:xfrm>
            <a:off x="0" y="34925"/>
            <a:ext cx="9144000" cy="1587500"/>
          </a:xfrm>
          <a:prstGeom prst="rect">
            <a:avLst/>
          </a:prstGeom>
          <a:noFill/>
          <a:ln w="9525">
            <a:noFill/>
            <a:miter lim="800000"/>
            <a:headEnd/>
            <a:tailEnd/>
          </a:ln>
        </p:spPr>
      </p:pic>
      <p:sp>
        <p:nvSpPr>
          <p:cNvPr id="11" name="Rectangle 10"/>
          <p:cNvSpPr/>
          <p:nvPr/>
        </p:nvSpPr>
        <p:spPr>
          <a:xfrm>
            <a:off x="0" y="990600"/>
            <a:ext cx="9144000" cy="53975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chemeClr val="bg2">
                  <a:lumMod val="50000"/>
                </a:schemeClr>
              </a:solidFill>
            </a:endParaRPr>
          </a:p>
        </p:txBody>
      </p:sp>
      <p:sp>
        <p:nvSpPr>
          <p:cNvPr id="2" name="Title 1"/>
          <p:cNvSpPr>
            <a:spLocks noGrp="1"/>
          </p:cNvSpPr>
          <p:nvPr>
            <p:ph type="title"/>
          </p:nvPr>
        </p:nvSpPr>
        <p:spPr>
          <a:xfrm>
            <a:off x="390525" y="2559050"/>
            <a:ext cx="2379663" cy="771525"/>
          </a:xfrm>
        </p:spPr>
        <p:txBody>
          <a:bodyPr rtlCol="0">
            <a:normAutofit/>
          </a:bodyPr>
          <a:lstStyle/>
          <a:p>
            <a:pPr algn="l" eaLnBrk="1" fontAlgn="auto" hangingPunct="1">
              <a:spcAft>
                <a:spcPts val="0"/>
              </a:spcAft>
              <a:defRPr/>
            </a:pPr>
            <a:r>
              <a:rPr lang="en-US" altLang="zh-CN" sz="5000" b="1" baseline="30000" smtClean="0">
                <a:solidFill>
                  <a:srgbClr val="FF6600"/>
                </a:solidFill>
                <a:effectLst>
                  <a:outerShdw blurRad="38100" dist="38100" dir="2700000" algn="tl">
                    <a:srgbClr val="C0C0C0"/>
                  </a:outerShdw>
                </a:effectLst>
                <a:latin typeface="Helvetica"/>
              </a:rPr>
              <a:t>Section A</a:t>
            </a:r>
            <a:r>
              <a:rPr lang="en-US" altLang="zh-CN" b="1" baseline="30000" smtClean="0">
                <a:solidFill>
                  <a:srgbClr val="FF6600"/>
                </a:solidFill>
              </a:rPr>
              <a:t> </a:t>
            </a:r>
          </a:p>
        </p:txBody>
      </p:sp>
      <p:sp>
        <p:nvSpPr>
          <p:cNvPr id="6" name="Rectangle 5"/>
          <p:cNvSpPr/>
          <p:nvPr/>
        </p:nvSpPr>
        <p:spPr>
          <a:xfrm>
            <a:off x="4932363" y="128588"/>
            <a:ext cx="1371600" cy="701675"/>
          </a:xfrm>
          <a:prstGeom prst="rect">
            <a:avLst/>
          </a:prstGeom>
        </p:spPr>
        <p:txBody>
          <a:bodyPr>
            <a:spAutoFit/>
          </a:bodyPr>
          <a:lstStyle/>
          <a:p>
            <a:pPr>
              <a:defRPr/>
            </a:pPr>
            <a:r>
              <a:rPr lang="en-US" altLang="zh-CN" sz="4000" b="1" i="1">
                <a:solidFill>
                  <a:srgbClr val="0B856D"/>
                </a:solidFill>
                <a:effectLst>
                  <a:outerShdw blurRad="38100" dist="38100" dir="2700000" algn="tl">
                    <a:srgbClr val="C0C0C0"/>
                  </a:outerShdw>
                </a:effectLst>
                <a:latin typeface="方正大黑简体"/>
                <a:ea typeface="方正大黑简体"/>
                <a:cs typeface="方正大黑简体"/>
              </a:rPr>
              <a:t>2</a:t>
            </a:r>
          </a:p>
        </p:txBody>
      </p:sp>
      <p:grpSp>
        <p:nvGrpSpPr>
          <p:cNvPr id="16393" name="组合 29"/>
          <p:cNvGrpSpPr>
            <a:grpSpLocks/>
          </p:cNvGrpSpPr>
          <p:nvPr/>
        </p:nvGrpSpPr>
        <p:grpSpPr bwMode="auto">
          <a:xfrm>
            <a:off x="238125" y="911225"/>
            <a:ext cx="8435210" cy="704850"/>
            <a:chOff x="238125" y="911225"/>
            <a:chExt cx="8435020" cy="704891"/>
          </a:xfrm>
        </p:grpSpPr>
        <p:sp>
          <p:nvSpPr>
            <p:cNvPr id="16414" name="TextBox 7"/>
            <p:cNvSpPr txBox="1">
              <a:spLocks noChangeArrowheads="1"/>
            </p:cNvSpPr>
            <p:nvPr/>
          </p:nvSpPr>
          <p:spPr bwMode="auto">
            <a:xfrm>
              <a:off x="762044" y="914400"/>
              <a:ext cx="762060" cy="701716"/>
            </a:xfrm>
            <a:prstGeom prst="rect">
              <a:avLst/>
            </a:prstGeom>
            <a:noFill/>
            <a:ln w="9525">
              <a:noFill/>
              <a:miter lim="800000"/>
              <a:headEnd/>
              <a:tailEnd/>
            </a:ln>
          </p:spPr>
          <p:txBody>
            <a:bodyPr>
              <a:spAutoFit/>
            </a:bodyPr>
            <a:lstStyle/>
            <a:p>
              <a:r>
                <a:rPr lang="en-US" altLang="zh-CN" sz="4000" b="1" i="1" dirty="0" smtClean="0">
                  <a:latin typeface="Helvetica" pitchFamily="2" charset="0"/>
                  <a:ea typeface="Arial Unicode MS" pitchFamily="34" charset="-122"/>
                  <a:cs typeface="Helvetica Neue"/>
                </a:rPr>
                <a:t>7</a:t>
              </a:r>
              <a:endParaRPr lang="en-US" altLang="zh-CN" sz="4000" dirty="0">
                <a:latin typeface="Helvetica" pitchFamily="2" charset="0"/>
                <a:ea typeface="Arial Unicode MS" pitchFamily="34" charset="-122"/>
                <a:cs typeface="Helvetica Neue"/>
              </a:endParaRPr>
            </a:p>
          </p:txBody>
        </p:sp>
        <p:sp>
          <p:nvSpPr>
            <p:cNvPr id="9" name="TextBox 8"/>
            <p:cNvSpPr txBox="1"/>
            <p:nvPr/>
          </p:nvSpPr>
          <p:spPr>
            <a:xfrm>
              <a:off x="1877976" y="911225"/>
              <a:ext cx="6795169" cy="646369"/>
            </a:xfrm>
            <a:prstGeom prst="rect">
              <a:avLst/>
            </a:prstGeom>
            <a:noFill/>
          </p:spPr>
          <p:txBody>
            <a:bodyPr wrap="none">
              <a:spAutoFit/>
            </a:bodyPr>
            <a:lstStyle/>
            <a:p>
              <a:pPr>
                <a:defRPr/>
              </a:pPr>
              <a:r>
                <a:rPr lang="en-US" altLang="zh-CN" sz="3600" dirty="0" smtClean="0">
                  <a:solidFill>
                    <a:srgbClr val="FFFFFF"/>
                  </a:solidFill>
                  <a:effectLst>
                    <a:outerShdw blurRad="38100" dist="38100" dir="2700000" algn="tl">
                      <a:srgbClr val="C0C0C0"/>
                    </a:outerShdw>
                  </a:effectLst>
                  <a:latin typeface="Cooper Black" pitchFamily="18" charset="0"/>
                  <a:ea typeface="Arial Unicode MS" pitchFamily="34" charset="-122"/>
                  <a:cs typeface="Helvetica Neue"/>
                </a:rPr>
                <a:t>Women: Making a difference</a:t>
              </a:r>
              <a:endParaRPr lang="en-US" altLang="zh-CN" sz="3600" dirty="0">
                <a:solidFill>
                  <a:srgbClr val="FFFFFF"/>
                </a:solidFill>
                <a:effectLst>
                  <a:outerShdw blurRad="38100" dist="38100" dir="2700000" algn="tl">
                    <a:srgbClr val="C0C0C0"/>
                  </a:outerShdw>
                </a:effectLst>
                <a:latin typeface="Cooper Black" pitchFamily="18" charset="0"/>
                <a:ea typeface="Arial Unicode MS" pitchFamily="34" charset="-122"/>
                <a:cs typeface="Helvetica Neue"/>
              </a:endParaRPr>
            </a:p>
          </p:txBody>
        </p:sp>
        <p:sp>
          <p:nvSpPr>
            <p:cNvPr id="16416" name="TextBox 14"/>
            <p:cNvSpPr txBox="1">
              <a:spLocks noChangeArrowheads="1"/>
            </p:cNvSpPr>
            <p:nvPr/>
          </p:nvSpPr>
          <p:spPr bwMode="auto">
            <a:xfrm>
              <a:off x="238125" y="1200150"/>
              <a:ext cx="661988" cy="338138"/>
            </a:xfrm>
            <a:prstGeom prst="rect">
              <a:avLst/>
            </a:prstGeom>
            <a:noFill/>
            <a:ln w="9525">
              <a:noFill/>
              <a:miter lim="800000"/>
              <a:headEnd/>
              <a:tailEnd/>
            </a:ln>
          </p:spPr>
          <p:txBody>
            <a:bodyPr wrap="none">
              <a:spAutoFit/>
            </a:bodyPr>
            <a:lstStyle/>
            <a:p>
              <a:r>
                <a:rPr lang="en-US" altLang="zh-CN" sz="1600" b="1" i="1" dirty="0" smtClean="0">
                  <a:latin typeface="Helvetica" pitchFamily="2" charset="0"/>
                  <a:ea typeface="Helvetica Neue"/>
                  <a:cs typeface="Helvetica Neue"/>
                </a:rPr>
                <a:t>UNIT</a:t>
              </a:r>
              <a:endParaRPr lang="en-US" altLang="zh-CN" sz="1600" b="1" i="1" dirty="0">
                <a:latin typeface="Helvetica" pitchFamily="2" charset="0"/>
                <a:ea typeface="Helvetica Neue"/>
                <a:cs typeface="Helvetica Neue"/>
              </a:endParaRPr>
            </a:p>
          </p:txBody>
        </p:sp>
      </p:grpSp>
      <p:sp>
        <p:nvSpPr>
          <p:cNvPr id="16" name="Isosceles Triangle 15"/>
          <p:cNvSpPr/>
          <p:nvPr/>
        </p:nvSpPr>
        <p:spPr>
          <a:xfrm flipV="1">
            <a:off x="1219200" y="1295400"/>
            <a:ext cx="192088" cy="115888"/>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131" name="Text Box 14"/>
          <p:cNvSpPr txBox="1">
            <a:spLocks noChangeArrowheads="1"/>
          </p:cNvSpPr>
          <p:nvPr/>
        </p:nvSpPr>
        <p:spPr bwMode="auto">
          <a:xfrm>
            <a:off x="2428875" y="2459038"/>
            <a:ext cx="6815138" cy="579437"/>
          </a:xfrm>
          <a:prstGeom prst="rect">
            <a:avLst/>
          </a:prstGeom>
          <a:noFill/>
          <a:ln w="9525">
            <a:noFill/>
            <a:miter lim="800000"/>
            <a:headEnd/>
            <a:tailEnd/>
          </a:ln>
          <a:effectLst>
            <a:outerShdw sx="999" sy="999" algn="ctr" rotWithShape="0">
              <a:schemeClr val="tx2"/>
            </a:outerShdw>
          </a:effectLst>
        </p:spPr>
        <p:txBody>
          <a:bodyPr>
            <a:spAutoFit/>
          </a:bodyPr>
          <a:lstStyle/>
          <a:p>
            <a:pPr latinLnBrk="1">
              <a:spcBef>
                <a:spcPct val="50000"/>
              </a:spcBef>
              <a:defRPr/>
            </a:pPr>
            <a:r>
              <a:rPr lang="en-US" altLang="zh-CN" sz="3200" dirty="0">
                <a:latin typeface="Helvetica" pitchFamily="2" charset="0"/>
                <a:ea typeface="Gulim" pitchFamily="34" charset="-127"/>
              </a:rPr>
              <a:t>Women at the Management Level</a:t>
            </a:r>
          </a:p>
        </p:txBody>
      </p:sp>
      <p:cxnSp>
        <p:nvCxnSpPr>
          <p:cNvPr id="45" name="Straight Connector 44"/>
          <p:cNvCxnSpPr/>
          <p:nvPr/>
        </p:nvCxnSpPr>
        <p:spPr>
          <a:xfrm>
            <a:off x="454025" y="3009900"/>
            <a:ext cx="8153400" cy="1588"/>
          </a:xfrm>
          <a:prstGeom prst="line">
            <a:avLst/>
          </a:prstGeom>
          <a:ln/>
        </p:spPr>
        <p:style>
          <a:lnRef idx="2">
            <a:schemeClr val="dk1"/>
          </a:lnRef>
          <a:fillRef idx="0">
            <a:schemeClr val="dk1"/>
          </a:fillRef>
          <a:effectRef idx="1">
            <a:schemeClr val="dk1"/>
          </a:effectRef>
          <a:fontRef idx="minor">
            <a:schemeClr val="tx1"/>
          </a:fontRef>
        </p:style>
      </p:cxnSp>
      <p:pic>
        <p:nvPicPr>
          <p:cNvPr id="16397" name="Picture 2"/>
          <p:cNvPicPr>
            <a:picLocks noChangeAspect="1" noChangeArrowheads="1"/>
          </p:cNvPicPr>
          <p:nvPr/>
        </p:nvPicPr>
        <p:blipFill>
          <a:blip r:embed="rId3"/>
          <a:srcRect/>
          <a:stretch>
            <a:fillRect/>
          </a:stretch>
        </p:blipFill>
        <p:spPr bwMode="auto">
          <a:xfrm>
            <a:off x="449263" y="3576638"/>
            <a:ext cx="2165350" cy="1038225"/>
          </a:xfrm>
          <a:prstGeom prst="rect">
            <a:avLst/>
          </a:prstGeom>
          <a:noFill/>
          <a:ln w="9525">
            <a:noFill/>
            <a:miter lim="800000"/>
            <a:headEnd/>
            <a:tailEnd/>
          </a:ln>
        </p:spPr>
      </p:pic>
      <p:pic>
        <p:nvPicPr>
          <p:cNvPr id="16398" name="Picture 3"/>
          <p:cNvPicPr>
            <a:picLocks noChangeAspect="1" noChangeArrowheads="1"/>
          </p:cNvPicPr>
          <p:nvPr/>
        </p:nvPicPr>
        <p:blipFill>
          <a:blip r:embed="rId4"/>
          <a:srcRect/>
          <a:stretch>
            <a:fillRect/>
          </a:stretch>
        </p:blipFill>
        <p:spPr bwMode="auto">
          <a:xfrm>
            <a:off x="546100" y="4389438"/>
            <a:ext cx="781050" cy="266700"/>
          </a:xfrm>
          <a:prstGeom prst="rect">
            <a:avLst/>
          </a:prstGeom>
          <a:noFill/>
          <a:ln w="9525">
            <a:noFill/>
            <a:miter lim="800000"/>
            <a:headEnd/>
            <a:tailEnd/>
          </a:ln>
        </p:spPr>
      </p:pic>
      <p:sp>
        <p:nvSpPr>
          <p:cNvPr id="24" name="TextBox 23"/>
          <p:cNvSpPr txBox="1"/>
          <p:nvPr/>
        </p:nvSpPr>
        <p:spPr>
          <a:xfrm>
            <a:off x="639763" y="3894138"/>
            <a:ext cx="1627187"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Objectives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nvGrpSpPr>
          <p:cNvPr id="4" name="组合 30"/>
          <p:cNvGrpSpPr>
            <a:grpSpLocks/>
          </p:cNvGrpSpPr>
          <p:nvPr/>
        </p:nvGrpSpPr>
        <p:grpSpPr bwMode="auto">
          <a:xfrm>
            <a:off x="2700338" y="3663950"/>
            <a:ext cx="5735637" cy="457200"/>
            <a:chOff x="2700338" y="3663305"/>
            <a:chExt cx="5736399" cy="458481"/>
          </a:xfrm>
        </p:grpSpPr>
        <p:sp>
          <p:nvSpPr>
            <p:cNvPr id="27" name="椭圆 26"/>
            <p:cNvSpPr/>
            <p:nvPr/>
          </p:nvSpPr>
          <p:spPr bwMode="auto">
            <a:xfrm>
              <a:off x="2700338" y="3817724"/>
              <a:ext cx="144481" cy="143275"/>
            </a:xfrm>
            <a:prstGeom prst="ellipse">
              <a:avLst/>
            </a:prstGeom>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kumimoji="1" lang="zh-CN" altLang="en-US"/>
            </a:p>
          </p:txBody>
        </p:sp>
        <p:sp>
          <p:nvSpPr>
            <p:cNvPr id="16413" name="Rectangle 6"/>
            <p:cNvSpPr>
              <a:spLocks noChangeArrowheads="1"/>
            </p:cNvSpPr>
            <p:nvPr/>
          </p:nvSpPr>
          <p:spPr bwMode="auto">
            <a:xfrm>
              <a:off x="2855934" y="3663305"/>
              <a:ext cx="5580803" cy="458481"/>
            </a:xfrm>
            <a:prstGeom prst="rect">
              <a:avLst/>
            </a:prstGeom>
            <a:noFill/>
            <a:ln w="9525">
              <a:noFill/>
              <a:miter lim="800000"/>
              <a:headEnd/>
              <a:tailEnd/>
            </a:ln>
          </p:spPr>
          <p:txBody>
            <a:bodyPr>
              <a:spAutoFit/>
            </a:bodyPr>
            <a:lstStyle/>
            <a:p>
              <a:pPr eaLnBrk="0" hangingPunct="0"/>
              <a:r>
                <a:rPr lang="en-US" altLang="zh-CN" sz="2400">
                  <a:solidFill>
                    <a:srgbClr val="000000"/>
                  </a:solidFill>
                  <a:latin typeface="Helvetica" pitchFamily="2" charset="0"/>
                </a:rPr>
                <a:t>To talk about woman in the workplace</a:t>
              </a:r>
            </a:p>
          </p:txBody>
        </p:sp>
      </p:grpSp>
      <p:grpSp>
        <p:nvGrpSpPr>
          <p:cNvPr id="5" name="组合 31"/>
          <p:cNvGrpSpPr>
            <a:grpSpLocks/>
          </p:cNvGrpSpPr>
          <p:nvPr/>
        </p:nvGrpSpPr>
        <p:grpSpPr bwMode="auto">
          <a:xfrm>
            <a:off x="2700338" y="4159250"/>
            <a:ext cx="5308600" cy="461963"/>
            <a:chOff x="2700338" y="4159250"/>
            <a:chExt cx="5308505" cy="461963"/>
          </a:xfrm>
        </p:grpSpPr>
        <p:grpSp>
          <p:nvGrpSpPr>
            <p:cNvPr id="16408" name="组合 32"/>
            <p:cNvGrpSpPr>
              <a:grpSpLocks/>
            </p:cNvGrpSpPr>
            <p:nvPr/>
          </p:nvGrpSpPr>
          <p:grpSpPr bwMode="auto">
            <a:xfrm>
              <a:off x="2700338" y="4159250"/>
              <a:ext cx="4943497" cy="461963"/>
              <a:chOff x="2702496" y="5022535"/>
              <a:chExt cx="4943574" cy="461665"/>
            </a:xfrm>
          </p:grpSpPr>
          <p:sp>
            <p:nvSpPr>
              <p:cNvPr id="16410" name="Rectangle 10"/>
              <p:cNvSpPr>
                <a:spLocks noChangeArrowheads="1"/>
              </p:cNvSpPr>
              <p:nvPr/>
            </p:nvSpPr>
            <p:spPr bwMode="auto">
              <a:xfrm>
                <a:off x="2990528" y="5022535"/>
                <a:ext cx="4655542" cy="461665"/>
              </a:xfrm>
              <a:prstGeom prst="rect">
                <a:avLst/>
              </a:prstGeom>
              <a:noFill/>
              <a:ln w="9525">
                <a:noFill/>
                <a:miter lim="800000"/>
                <a:headEnd/>
                <a:tailEnd/>
              </a:ln>
            </p:spPr>
            <p:txBody>
              <a:bodyPr>
                <a:spAutoFit/>
              </a:bodyPr>
              <a:lstStyle/>
              <a:p>
                <a:pPr eaLnBrk="0" hangingPunct="0"/>
                <a:endParaRPr lang="en-US" altLang="zh-CN" sz="2400">
                  <a:solidFill>
                    <a:srgbClr val="000000"/>
                  </a:solidFill>
                  <a:latin typeface="Helvetica" pitchFamily="2" charset="0"/>
                </a:endParaRPr>
              </a:p>
            </p:txBody>
          </p:sp>
          <p:sp>
            <p:nvSpPr>
              <p:cNvPr id="28" name="椭圆 27"/>
              <p:cNvSpPr/>
              <p:nvPr/>
            </p:nvSpPr>
            <p:spPr>
              <a:xfrm>
                <a:off x="2702496" y="5192288"/>
                <a:ext cx="144462" cy="144369"/>
              </a:xfrm>
              <a:prstGeom prst="ellipse">
                <a:avLst/>
              </a:prstGeom>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kumimoji="1" lang="zh-CN" altLang="en-US" sz="2400"/>
              </a:p>
            </p:txBody>
          </p:sp>
        </p:grpSp>
        <p:sp>
          <p:nvSpPr>
            <p:cNvPr id="16409" name="矩形 33"/>
            <p:cNvSpPr>
              <a:spLocks noChangeArrowheads="1"/>
            </p:cNvSpPr>
            <p:nvPr/>
          </p:nvSpPr>
          <p:spPr bwMode="auto">
            <a:xfrm>
              <a:off x="2843808" y="4159548"/>
              <a:ext cx="5165035" cy="461665"/>
            </a:xfrm>
            <a:prstGeom prst="rect">
              <a:avLst/>
            </a:prstGeom>
            <a:noFill/>
            <a:ln w="9525">
              <a:noFill/>
              <a:miter lim="800000"/>
              <a:headEnd/>
              <a:tailEnd/>
            </a:ln>
          </p:spPr>
          <p:txBody>
            <a:bodyPr>
              <a:spAutoFit/>
            </a:bodyPr>
            <a:lstStyle/>
            <a:p>
              <a:pPr eaLnBrk="0" hangingPunct="0"/>
              <a:r>
                <a:rPr lang="en-US" altLang="zh-CN" sz="2400">
                  <a:solidFill>
                    <a:srgbClr val="000000"/>
                  </a:solidFill>
                  <a:latin typeface="Helvetica" pitchFamily="2" charset="0"/>
                </a:rPr>
                <a:t>To further understand the text</a:t>
              </a:r>
            </a:p>
          </p:txBody>
        </p:sp>
      </p:grpSp>
      <p:grpSp>
        <p:nvGrpSpPr>
          <p:cNvPr id="8" name="组合 35"/>
          <p:cNvGrpSpPr>
            <a:grpSpLocks/>
          </p:cNvGrpSpPr>
          <p:nvPr/>
        </p:nvGrpSpPr>
        <p:grpSpPr bwMode="auto">
          <a:xfrm>
            <a:off x="2700338" y="4656138"/>
            <a:ext cx="5745162" cy="461962"/>
            <a:chOff x="2699792" y="4656138"/>
            <a:chExt cx="5745964" cy="461665"/>
          </a:xfrm>
        </p:grpSpPr>
        <p:sp>
          <p:nvSpPr>
            <p:cNvPr id="16406" name="Rectangle 14"/>
            <p:cNvSpPr>
              <a:spLocks noChangeArrowheads="1"/>
            </p:cNvSpPr>
            <p:nvPr/>
          </p:nvSpPr>
          <p:spPr bwMode="auto">
            <a:xfrm>
              <a:off x="2843808" y="4656138"/>
              <a:ext cx="5601948" cy="461665"/>
            </a:xfrm>
            <a:prstGeom prst="rect">
              <a:avLst/>
            </a:prstGeom>
            <a:noFill/>
            <a:ln w="9525">
              <a:noFill/>
              <a:miter lim="800000"/>
              <a:headEnd/>
              <a:tailEnd/>
            </a:ln>
          </p:spPr>
          <p:txBody>
            <a:bodyPr>
              <a:spAutoFit/>
            </a:bodyPr>
            <a:lstStyle/>
            <a:p>
              <a:pPr eaLnBrk="0" hangingPunct="0"/>
              <a:r>
                <a:rPr lang="en-US" altLang="zh-CN" sz="2400">
                  <a:solidFill>
                    <a:srgbClr val="000000"/>
                  </a:solidFill>
                  <a:latin typeface="Helvetica" pitchFamily="2" charset="0"/>
                </a:rPr>
                <a:t>To apply the phrases and patterns</a:t>
              </a:r>
            </a:p>
          </p:txBody>
        </p:sp>
        <p:sp>
          <p:nvSpPr>
            <p:cNvPr id="26" name="椭圆 25"/>
            <p:cNvSpPr/>
            <p:nvPr/>
          </p:nvSpPr>
          <p:spPr bwMode="auto">
            <a:xfrm>
              <a:off x="2699792" y="4798921"/>
              <a:ext cx="144482" cy="142783"/>
            </a:xfrm>
            <a:prstGeom prst="ellipse">
              <a:avLst/>
            </a:prstGeom>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kumimoji="1" lang="zh-CN" altLang="en-US"/>
            </a:p>
          </p:txBody>
        </p:sp>
      </p:grpSp>
      <p:grpSp>
        <p:nvGrpSpPr>
          <p:cNvPr id="10" name="组合 36"/>
          <p:cNvGrpSpPr>
            <a:grpSpLocks/>
          </p:cNvGrpSpPr>
          <p:nvPr/>
        </p:nvGrpSpPr>
        <p:grpSpPr bwMode="auto">
          <a:xfrm>
            <a:off x="2700338" y="5118100"/>
            <a:ext cx="6443662" cy="457200"/>
            <a:chOff x="2699792" y="5118283"/>
            <a:chExt cx="6444208" cy="456906"/>
          </a:xfrm>
        </p:grpSpPr>
        <p:sp>
          <p:nvSpPr>
            <p:cNvPr id="16404" name="TextBox 34"/>
            <p:cNvSpPr txBox="1">
              <a:spLocks noChangeArrowheads="1"/>
            </p:cNvSpPr>
            <p:nvPr/>
          </p:nvSpPr>
          <p:spPr bwMode="auto">
            <a:xfrm>
              <a:off x="2856968" y="5118283"/>
              <a:ext cx="6287032" cy="456906"/>
            </a:xfrm>
            <a:prstGeom prst="rect">
              <a:avLst/>
            </a:prstGeom>
            <a:noFill/>
            <a:ln w="9525">
              <a:noFill/>
              <a:miter lim="800000"/>
              <a:headEnd/>
              <a:tailEnd/>
            </a:ln>
          </p:spPr>
          <p:txBody>
            <a:bodyPr>
              <a:spAutoFit/>
            </a:bodyPr>
            <a:lstStyle/>
            <a:p>
              <a:pPr eaLnBrk="0" hangingPunct="0"/>
              <a:r>
                <a:rPr lang="en-US" altLang="zh-CN" sz="2400">
                  <a:solidFill>
                    <a:srgbClr val="000000"/>
                  </a:solidFill>
                  <a:latin typeface="Helvetica" pitchFamily="2" charset="0"/>
                </a:rPr>
                <a:t>To master the sample essay</a:t>
              </a:r>
              <a:r>
                <a:rPr lang="en-US" altLang="zh-CN" sz="2400">
                  <a:solidFill>
                    <a:srgbClr val="FF0000"/>
                  </a:solidFill>
                  <a:latin typeface="Helvetica" pitchFamily="2" charset="0"/>
                </a:rPr>
                <a:t> </a:t>
              </a:r>
              <a:r>
                <a:rPr lang="en-US" altLang="zh-CN" sz="2400">
                  <a:solidFill>
                    <a:srgbClr val="000000"/>
                  </a:solidFill>
                  <a:latin typeface="Helvetica" pitchFamily="2" charset="0"/>
                </a:rPr>
                <a:t>writing skill</a:t>
              </a:r>
            </a:p>
          </p:txBody>
        </p:sp>
        <p:sp>
          <p:nvSpPr>
            <p:cNvPr id="29" name="椭圆 28"/>
            <p:cNvSpPr/>
            <p:nvPr/>
          </p:nvSpPr>
          <p:spPr bwMode="auto">
            <a:xfrm>
              <a:off x="2699792" y="5302315"/>
              <a:ext cx="144474" cy="142783"/>
            </a:xfrm>
            <a:prstGeom prst="ellipse">
              <a:avLst/>
            </a:prstGeom>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kumimoji="1"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5"/>
          <p:cNvSpPr>
            <a:spLocks noChangeArrowheads="1"/>
          </p:cNvSpPr>
          <p:nvPr/>
        </p:nvSpPr>
        <p:spPr bwMode="auto">
          <a:xfrm>
            <a:off x="976313" y="1773238"/>
            <a:ext cx="7334250" cy="803275"/>
          </a:xfrm>
          <a:prstGeom prst="rect">
            <a:avLst/>
          </a:prstGeom>
          <a:noFill/>
          <a:ln w="9525">
            <a:noFill/>
            <a:miter lim="800000"/>
            <a:headEnd/>
            <a:tailEnd/>
          </a:ln>
        </p:spPr>
        <p:txBody>
          <a:bodyPr>
            <a:spAutoFit/>
          </a:bodyPr>
          <a:lstStyle/>
          <a:p>
            <a:pPr algn="just">
              <a:lnSpc>
                <a:spcPts val="2800"/>
              </a:lnSpc>
              <a:spcBef>
                <a:spcPct val="20000"/>
              </a:spcBef>
              <a:buClr>
                <a:srgbClr val="D16349"/>
              </a:buClr>
              <a:buSzPct val="85000"/>
            </a:pPr>
            <a:r>
              <a:rPr lang="en-US" altLang="zh-CN" sz="2400">
                <a:solidFill>
                  <a:srgbClr val="000000"/>
                </a:solidFill>
                <a:latin typeface="Helvetica" pitchFamily="2" charset="0"/>
                <a:ea typeface="方正舒体" pitchFamily="2" charset="-122"/>
              </a:rPr>
              <a:t>6. What’s implied from the example of women’s tears and men’s feeling toward their tears? (Para.6)</a:t>
            </a:r>
          </a:p>
        </p:txBody>
      </p:sp>
      <p:pic>
        <p:nvPicPr>
          <p:cNvPr id="44035"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44036" name="Picture 2" descr="H:\2015年修改\图片10.jpg"/>
          <p:cNvPicPr>
            <a:picLocks noChangeAspect="1" noChangeArrowheads="1"/>
          </p:cNvPicPr>
          <p:nvPr/>
        </p:nvPicPr>
        <p:blipFill>
          <a:blip r:embed="rId5"/>
          <a:srcRect/>
          <a:stretch>
            <a:fillRect/>
          </a:stretch>
        </p:blipFill>
        <p:spPr bwMode="auto">
          <a:xfrm>
            <a:off x="0" y="0"/>
            <a:ext cx="8072438" cy="1163638"/>
          </a:xfrm>
          <a:prstGeom prst="rect">
            <a:avLst/>
          </a:prstGeom>
          <a:noFill/>
          <a:ln w="9525">
            <a:noFill/>
            <a:miter lim="800000"/>
            <a:headEnd/>
            <a:tailEnd/>
          </a:ln>
        </p:spPr>
      </p:pic>
      <p:grpSp>
        <p:nvGrpSpPr>
          <p:cNvPr id="2" name="Group 16"/>
          <p:cNvGrpSpPr>
            <a:grpSpLocks/>
          </p:cNvGrpSpPr>
          <p:nvPr/>
        </p:nvGrpSpPr>
        <p:grpSpPr bwMode="auto">
          <a:xfrm>
            <a:off x="334963" y="4451350"/>
            <a:ext cx="8064500" cy="2073275"/>
            <a:chOff x="211" y="2804"/>
            <a:chExt cx="5080" cy="1306"/>
          </a:xfrm>
        </p:grpSpPr>
        <p:sp>
          <p:nvSpPr>
            <p:cNvPr id="6" name="圆角矩形 5"/>
            <p:cNvSpPr/>
            <p:nvPr/>
          </p:nvSpPr>
          <p:spPr>
            <a:xfrm>
              <a:off x="583" y="3259"/>
              <a:ext cx="4626" cy="771"/>
            </a:xfrm>
            <a:prstGeom prst="roundRect">
              <a:avLst/>
            </a:prstGeom>
            <a:noFill/>
            <a:ln>
              <a:solidFill>
                <a:srgbClr val="FF66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44043" name="Picture 3"/>
            <p:cNvPicPr>
              <a:picLocks noChangeAspect="1" noChangeArrowheads="1"/>
            </p:cNvPicPr>
            <p:nvPr/>
          </p:nvPicPr>
          <p:blipFill>
            <a:blip r:embed="rId6"/>
            <a:srcRect/>
            <a:stretch>
              <a:fillRect/>
            </a:stretch>
          </p:blipFill>
          <p:spPr bwMode="auto">
            <a:xfrm>
              <a:off x="211" y="2804"/>
              <a:ext cx="911" cy="860"/>
            </a:xfrm>
            <a:prstGeom prst="rect">
              <a:avLst/>
            </a:prstGeom>
            <a:noFill/>
            <a:ln w="9525">
              <a:noFill/>
              <a:miter lim="800000"/>
              <a:headEnd/>
              <a:tailEnd/>
            </a:ln>
          </p:spPr>
        </p:pic>
        <p:sp>
          <p:nvSpPr>
            <p:cNvPr id="44044" name="TextBox 1"/>
            <p:cNvSpPr txBox="1">
              <a:spLocks noChangeArrowheads="1"/>
            </p:cNvSpPr>
            <p:nvPr/>
          </p:nvSpPr>
          <p:spPr bwMode="auto">
            <a:xfrm>
              <a:off x="817" y="3378"/>
              <a:ext cx="4306" cy="506"/>
            </a:xfrm>
            <a:prstGeom prst="rect">
              <a:avLst/>
            </a:prstGeom>
            <a:noFill/>
            <a:ln w="9525">
              <a:noFill/>
              <a:miter lim="800000"/>
              <a:headEnd/>
              <a:tailEnd/>
            </a:ln>
          </p:spPr>
          <p:txBody>
            <a:bodyPr>
              <a:spAutoFit/>
            </a:bodyPr>
            <a:lstStyle/>
            <a:p>
              <a:pPr>
                <a:lnSpc>
                  <a:spcPts val="2800"/>
                </a:lnSpc>
                <a:spcBef>
                  <a:spcPct val="20000"/>
                </a:spcBef>
                <a:buClr>
                  <a:srgbClr val="D16349"/>
                </a:buClr>
                <a:buSzPct val="85000"/>
              </a:pPr>
              <a:r>
                <a:rPr lang="en-US" altLang="zh-CN" sz="2400">
                  <a:solidFill>
                    <a:srgbClr val="000000"/>
                  </a:solidFill>
                  <a:latin typeface="Helvetica" pitchFamily="2" charset="0"/>
                  <a:ea typeface="方正舒体" pitchFamily="2" charset="-122"/>
                </a:rPr>
                <a:t>Their entirely different ways of thinking, and their opposite attitudes toward the same situations.</a:t>
              </a:r>
            </a:p>
          </p:txBody>
        </p:sp>
        <p:sp>
          <p:nvSpPr>
            <p:cNvPr id="8" name="TextBox 7">
              <a:hlinkClick r:id="rId7" action="ppaction://hlinksldjump"/>
            </p:cNvPr>
            <p:cNvSpPr txBox="1"/>
            <p:nvPr/>
          </p:nvSpPr>
          <p:spPr>
            <a:xfrm>
              <a:off x="419" y="3049"/>
              <a:ext cx="676" cy="288"/>
            </a:xfrm>
            <a:prstGeom prst="rect">
              <a:avLst/>
            </a:prstGeom>
            <a:noFill/>
          </p:spPr>
          <p:txBody>
            <a:bodyPr>
              <a:spAutoFit/>
            </a:body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Tempus Sans ITC" pitchFamily="82" charset="0"/>
                  <a:ea typeface="+mn-ea"/>
                </a:rPr>
                <a:t>Tips</a:t>
              </a:r>
              <a:endParaRPr lang="zh-CN" altLang="en-US" sz="2400" b="1" dirty="0">
                <a:solidFill>
                  <a:schemeClr val="bg1"/>
                </a:solidFill>
                <a:effectLst>
                  <a:outerShdw blurRad="38100" dist="38100" dir="2700000" algn="tl">
                    <a:srgbClr val="000000">
                      <a:alpha val="43137"/>
                    </a:srgbClr>
                  </a:outerShdw>
                </a:effectLst>
                <a:latin typeface="Tempus Sans ITC" pitchFamily="82" charset="0"/>
                <a:ea typeface="+mn-ea"/>
              </a:endParaRPr>
            </a:p>
          </p:txBody>
        </p:sp>
      </p:grpSp>
      <p:pic>
        <p:nvPicPr>
          <p:cNvPr id="251918" name="Picture 14" descr="哭泣的女人"/>
          <p:cNvPicPr>
            <a:picLocks noChangeAspect="1" noChangeArrowheads="1"/>
          </p:cNvPicPr>
          <p:nvPr/>
        </p:nvPicPr>
        <p:blipFill>
          <a:blip r:embed="rId8" cstate="print">
            <a:extLst/>
          </a:blip>
          <a:srcRect/>
          <a:stretch>
            <a:fillRect/>
          </a:stretch>
        </p:blipFill>
        <p:spPr bwMode="auto">
          <a:xfrm>
            <a:off x="4716463" y="2525713"/>
            <a:ext cx="3162300" cy="2095500"/>
          </a:xfrm>
          <a:prstGeom prst="rect">
            <a:avLst/>
          </a:prstGeom>
          <a:ln>
            <a:noFill/>
          </a:ln>
          <a:effectLst>
            <a:softEdge rad="112500"/>
          </a:effectLst>
          <a:extLst/>
        </p:spPr>
      </p:pic>
      <p:pic>
        <p:nvPicPr>
          <p:cNvPr id="251919" name="Picture 15" descr="哭泣的女人2"/>
          <p:cNvPicPr>
            <a:picLocks noChangeAspect="1" noChangeArrowheads="1"/>
          </p:cNvPicPr>
          <p:nvPr/>
        </p:nvPicPr>
        <p:blipFill>
          <a:blip r:embed="rId9" cstate="print">
            <a:extLst/>
          </a:blip>
          <a:srcRect/>
          <a:stretch>
            <a:fillRect/>
          </a:stretch>
        </p:blipFill>
        <p:spPr bwMode="auto">
          <a:xfrm>
            <a:off x="1296988" y="2525713"/>
            <a:ext cx="3219450" cy="2095500"/>
          </a:xfrm>
          <a:prstGeom prst="rect">
            <a:avLst/>
          </a:prstGeom>
          <a:ln>
            <a:noFill/>
          </a:ln>
          <a:effectLst>
            <a:softEdge rad="112500"/>
          </a:effectLs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1" presetClass="entr" presetSubtype="0" fill="hold" nodeType="clickEffect">
                                  <p:stCondLst>
                                    <p:cond delay="0"/>
                                  </p:stCondLst>
                                  <p:iterate type="lt">
                                    <p:tmPct val="5000"/>
                                  </p:iterate>
                                  <p:childTnLst>
                                    <p:set>
                                      <p:cBhvr>
                                        <p:cTn id="10" dur="1" fill="hold">
                                          <p:stCondLst>
                                            <p:cond delay="0"/>
                                          </p:stCondLst>
                                        </p:cTn>
                                        <p:tgtEl>
                                          <p:spTgt spid="251919"/>
                                        </p:tgtEl>
                                        <p:attrNameLst>
                                          <p:attrName>style.visibility</p:attrName>
                                        </p:attrNameLst>
                                      </p:cBhvr>
                                      <p:to>
                                        <p:strVal val="visible"/>
                                      </p:to>
                                    </p:set>
                                    <p:anim calcmode="lin" valueType="num">
                                      <p:cBhvr>
                                        <p:cTn id="11" dur="1000" fill="hold"/>
                                        <p:tgtEl>
                                          <p:spTgt spid="251919"/>
                                        </p:tgtEl>
                                        <p:attrNameLst>
                                          <p:attrName>ppt_w</p:attrName>
                                        </p:attrNameLst>
                                      </p:cBhvr>
                                      <p:tavLst>
                                        <p:tav tm="0">
                                          <p:val>
                                            <p:fltVal val="0"/>
                                          </p:val>
                                        </p:tav>
                                        <p:tav tm="100000">
                                          <p:val>
                                            <p:strVal val="#ppt_w"/>
                                          </p:val>
                                        </p:tav>
                                      </p:tavLst>
                                    </p:anim>
                                    <p:anim calcmode="lin" valueType="num">
                                      <p:cBhvr>
                                        <p:cTn id="12" dur="1000" fill="hold"/>
                                        <p:tgtEl>
                                          <p:spTgt spid="251919"/>
                                        </p:tgtEl>
                                        <p:attrNameLst>
                                          <p:attrName>ppt_h</p:attrName>
                                        </p:attrNameLst>
                                      </p:cBhvr>
                                      <p:tavLst>
                                        <p:tav tm="0">
                                          <p:val>
                                            <p:fltVal val="0"/>
                                          </p:val>
                                        </p:tav>
                                        <p:tav tm="100000">
                                          <p:val>
                                            <p:strVal val="#ppt_h"/>
                                          </p:val>
                                        </p:tav>
                                      </p:tavLst>
                                    </p:anim>
                                    <p:anim calcmode="lin" valueType="num">
                                      <p:cBhvr>
                                        <p:cTn id="13" dur="1000" fill="hold"/>
                                        <p:tgtEl>
                                          <p:spTgt spid="251919"/>
                                        </p:tgtEl>
                                        <p:attrNameLst>
                                          <p:attrName>style.rotation</p:attrName>
                                        </p:attrNameLst>
                                      </p:cBhvr>
                                      <p:tavLst>
                                        <p:tav tm="0">
                                          <p:val>
                                            <p:fltVal val="90"/>
                                          </p:val>
                                        </p:tav>
                                        <p:tav tm="100000">
                                          <p:val>
                                            <p:fltVal val="0"/>
                                          </p:val>
                                        </p:tav>
                                      </p:tavLst>
                                    </p:anim>
                                    <p:animEffect transition="in" filter="fade">
                                      <p:cBhvr>
                                        <p:cTn id="14" dur="1000"/>
                                        <p:tgtEl>
                                          <p:spTgt spid="25191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nodeType="clickEffect">
                                  <p:stCondLst>
                                    <p:cond delay="0"/>
                                  </p:stCondLst>
                                  <p:iterate type="lt">
                                    <p:tmPct val="5000"/>
                                  </p:iterate>
                                  <p:childTnLst>
                                    <p:set>
                                      <p:cBhvr>
                                        <p:cTn id="18" dur="1" fill="hold">
                                          <p:stCondLst>
                                            <p:cond delay="0"/>
                                          </p:stCondLst>
                                        </p:cTn>
                                        <p:tgtEl>
                                          <p:spTgt spid="251918"/>
                                        </p:tgtEl>
                                        <p:attrNameLst>
                                          <p:attrName>style.visibility</p:attrName>
                                        </p:attrNameLst>
                                      </p:cBhvr>
                                      <p:to>
                                        <p:strVal val="visible"/>
                                      </p:to>
                                    </p:set>
                                    <p:anim calcmode="lin" valueType="num">
                                      <p:cBhvr>
                                        <p:cTn id="19" dur="1000" fill="hold"/>
                                        <p:tgtEl>
                                          <p:spTgt spid="251918"/>
                                        </p:tgtEl>
                                        <p:attrNameLst>
                                          <p:attrName>ppt_w</p:attrName>
                                        </p:attrNameLst>
                                      </p:cBhvr>
                                      <p:tavLst>
                                        <p:tav tm="0">
                                          <p:val>
                                            <p:fltVal val="0"/>
                                          </p:val>
                                        </p:tav>
                                        <p:tav tm="100000">
                                          <p:val>
                                            <p:strVal val="#ppt_w"/>
                                          </p:val>
                                        </p:tav>
                                      </p:tavLst>
                                    </p:anim>
                                    <p:anim calcmode="lin" valueType="num">
                                      <p:cBhvr>
                                        <p:cTn id="20" dur="1000" fill="hold"/>
                                        <p:tgtEl>
                                          <p:spTgt spid="251918"/>
                                        </p:tgtEl>
                                        <p:attrNameLst>
                                          <p:attrName>ppt_h</p:attrName>
                                        </p:attrNameLst>
                                      </p:cBhvr>
                                      <p:tavLst>
                                        <p:tav tm="0">
                                          <p:val>
                                            <p:fltVal val="0"/>
                                          </p:val>
                                        </p:tav>
                                        <p:tav tm="100000">
                                          <p:val>
                                            <p:strVal val="#ppt_h"/>
                                          </p:val>
                                        </p:tav>
                                      </p:tavLst>
                                    </p:anim>
                                    <p:anim calcmode="lin" valueType="num">
                                      <p:cBhvr>
                                        <p:cTn id="21" dur="1000" fill="hold"/>
                                        <p:tgtEl>
                                          <p:spTgt spid="251918"/>
                                        </p:tgtEl>
                                        <p:attrNameLst>
                                          <p:attrName>style.rotation</p:attrName>
                                        </p:attrNameLst>
                                      </p:cBhvr>
                                      <p:tavLst>
                                        <p:tav tm="0">
                                          <p:val>
                                            <p:fltVal val="90"/>
                                          </p:val>
                                        </p:tav>
                                        <p:tav tm="100000">
                                          <p:val>
                                            <p:fltVal val="0"/>
                                          </p:val>
                                        </p:tav>
                                      </p:tavLst>
                                    </p:anim>
                                    <p:animEffect transition="in" filter="fade">
                                      <p:cBhvr>
                                        <p:cTn id="22" dur="1000"/>
                                        <p:tgtEl>
                                          <p:spTgt spid="2519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5"/>
          <p:cNvSpPr>
            <a:spLocks noChangeArrowheads="1"/>
          </p:cNvSpPr>
          <p:nvPr/>
        </p:nvSpPr>
        <p:spPr bwMode="auto">
          <a:xfrm>
            <a:off x="976313" y="2046288"/>
            <a:ext cx="7334250" cy="876300"/>
          </a:xfrm>
          <a:prstGeom prst="rect">
            <a:avLst/>
          </a:prstGeom>
          <a:noFill/>
          <a:ln w="9525">
            <a:noFill/>
            <a:miter lim="800000"/>
            <a:headEnd/>
            <a:tailEnd/>
          </a:ln>
        </p:spPr>
        <p:txBody>
          <a:bodyPr>
            <a:spAutoFit/>
          </a:bodyPr>
          <a:lstStyle/>
          <a:p>
            <a:pPr algn="just">
              <a:lnSpc>
                <a:spcPts val="2800"/>
              </a:lnSpc>
              <a:spcBef>
                <a:spcPct val="20000"/>
              </a:spcBef>
              <a:buClr>
                <a:srgbClr val="D16349"/>
              </a:buClr>
              <a:buSzPct val="85000"/>
            </a:pPr>
            <a:r>
              <a:rPr lang="en-US" altLang="zh-CN" sz="2400">
                <a:solidFill>
                  <a:srgbClr val="000000"/>
                </a:solidFill>
                <a:latin typeface="Helvetica" pitchFamily="2" charset="0"/>
                <a:ea typeface="方正舒体" pitchFamily="2" charset="-122"/>
              </a:rPr>
              <a:t>7. Who is Deborah? (Para.7)</a:t>
            </a:r>
          </a:p>
          <a:p>
            <a:pPr algn="just">
              <a:lnSpc>
                <a:spcPts val="2800"/>
              </a:lnSpc>
              <a:spcBef>
                <a:spcPct val="20000"/>
              </a:spcBef>
              <a:buClr>
                <a:srgbClr val="D16349"/>
              </a:buClr>
              <a:buSzPct val="85000"/>
            </a:pPr>
            <a:endParaRPr lang="en-US" altLang="zh-CN" sz="2400">
              <a:solidFill>
                <a:srgbClr val="000000"/>
              </a:solidFill>
              <a:latin typeface="Helvetica" pitchFamily="2" charset="0"/>
              <a:ea typeface="方正舒体" pitchFamily="2" charset="-122"/>
            </a:endParaRPr>
          </a:p>
        </p:txBody>
      </p:sp>
      <p:pic>
        <p:nvPicPr>
          <p:cNvPr id="45059"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45060" name="Picture 2" descr="H:\2015年修改\图片10.jpg"/>
          <p:cNvPicPr>
            <a:picLocks noChangeAspect="1" noChangeArrowheads="1"/>
          </p:cNvPicPr>
          <p:nvPr/>
        </p:nvPicPr>
        <p:blipFill>
          <a:blip r:embed="rId5"/>
          <a:srcRect/>
          <a:stretch>
            <a:fillRect/>
          </a:stretch>
        </p:blipFill>
        <p:spPr bwMode="auto">
          <a:xfrm>
            <a:off x="0" y="0"/>
            <a:ext cx="8072438" cy="1163638"/>
          </a:xfrm>
          <a:prstGeom prst="rect">
            <a:avLst/>
          </a:prstGeom>
          <a:noFill/>
          <a:ln w="9525">
            <a:noFill/>
            <a:miter lim="800000"/>
            <a:headEnd/>
            <a:tailEnd/>
          </a:ln>
        </p:spPr>
      </p:pic>
      <p:grpSp>
        <p:nvGrpSpPr>
          <p:cNvPr id="2" name="Group 5"/>
          <p:cNvGrpSpPr>
            <a:grpSpLocks/>
          </p:cNvGrpSpPr>
          <p:nvPr/>
        </p:nvGrpSpPr>
        <p:grpSpPr bwMode="auto">
          <a:xfrm>
            <a:off x="334963" y="3155950"/>
            <a:ext cx="8064500" cy="2073275"/>
            <a:chOff x="211" y="1988"/>
            <a:chExt cx="5080" cy="1306"/>
          </a:xfrm>
        </p:grpSpPr>
        <p:sp>
          <p:nvSpPr>
            <p:cNvPr id="6" name="圆角矩形 5"/>
            <p:cNvSpPr/>
            <p:nvPr/>
          </p:nvSpPr>
          <p:spPr>
            <a:xfrm>
              <a:off x="583" y="2443"/>
              <a:ext cx="4626" cy="771"/>
            </a:xfrm>
            <a:prstGeom prst="roundRect">
              <a:avLst/>
            </a:prstGeom>
            <a:noFill/>
            <a:ln>
              <a:solidFill>
                <a:srgbClr val="FF66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45065" name="Picture 3"/>
            <p:cNvPicPr>
              <a:picLocks noChangeAspect="1" noChangeArrowheads="1"/>
            </p:cNvPicPr>
            <p:nvPr/>
          </p:nvPicPr>
          <p:blipFill>
            <a:blip r:embed="rId6"/>
            <a:srcRect/>
            <a:stretch>
              <a:fillRect/>
            </a:stretch>
          </p:blipFill>
          <p:spPr bwMode="auto">
            <a:xfrm>
              <a:off x="211" y="1988"/>
              <a:ext cx="911" cy="860"/>
            </a:xfrm>
            <a:prstGeom prst="rect">
              <a:avLst/>
            </a:prstGeom>
            <a:noFill/>
            <a:ln w="9525">
              <a:noFill/>
              <a:miter lim="800000"/>
              <a:headEnd/>
              <a:tailEnd/>
            </a:ln>
          </p:spPr>
        </p:pic>
        <p:sp>
          <p:nvSpPr>
            <p:cNvPr id="45066" name="TextBox 1"/>
            <p:cNvSpPr txBox="1">
              <a:spLocks noChangeArrowheads="1"/>
            </p:cNvSpPr>
            <p:nvPr/>
          </p:nvSpPr>
          <p:spPr bwMode="auto">
            <a:xfrm>
              <a:off x="817" y="2561"/>
              <a:ext cx="4306" cy="506"/>
            </a:xfrm>
            <a:prstGeom prst="rect">
              <a:avLst/>
            </a:prstGeom>
            <a:noFill/>
            <a:ln w="9525">
              <a:noFill/>
              <a:miter lim="800000"/>
              <a:headEnd/>
              <a:tailEnd/>
            </a:ln>
          </p:spPr>
          <p:txBody>
            <a:bodyPr>
              <a:spAutoFit/>
            </a:bodyPr>
            <a:lstStyle/>
            <a:p>
              <a:pPr algn="just">
                <a:lnSpc>
                  <a:spcPts val="2800"/>
                </a:lnSpc>
                <a:spcBef>
                  <a:spcPct val="20000"/>
                </a:spcBef>
                <a:buClr>
                  <a:srgbClr val="D16349"/>
                </a:buClr>
                <a:buSzPct val="85000"/>
              </a:pPr>
              <a:r>
                <a:rPr lang="en-US" altLang="zh-CN" sz="2400">
                  <a:solidFill>
                    <a:srgbClr val="000000"/>
                  </a:solidFill>
                  <a:latin typeface="Helvetica" pitchFamily="2" charset="0"/>
                  <a:ea typeface="方正舒体" pitchFamily="2" charset="-122"/>
                </a:rPr>
                <a:t>Deborah is the president of a firm with its headquarters in Toronto.</a:t>
              </a:r>
            </a:p>
          </p:txBody>
        </p:sp>
        <p:sp>
          <p:nvSpPr>
            <p:cNvPr id="8" name="TextBox 7">
              <a:hlinkClick r:id="rId7" action="ppaction://hlinksldjump"/>
            </p:cNvPr>
            <p:cNvSpPr txBox="1"/>
            <p:nvPr/>
          </p:nvSpPr>
          <p:spPr>
            <a:xfrm>
              <a:off x="419" y="2233"/>
              <a:ext cx="676" cy="288"/>
            </a:xfrm>
            <a:prstGeom prst="rect">
              <a:avLst/>
            </a:prstGeom>
            <a:noFill/>
          </p:spPr>
          <p:txBody>
            <a:bodyPr>
              <a:spAutoFit/>
            </a:body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Tempus Sans ITC" pitchFamily="82" charset="0"/>
                  <a:ea typeface="+mn-ea"/>
                </a:rPr>
                <a:t>Tips</a:t>
              </a:r>
              <a:endParaRPr lang="zh-CN" altLang="en-US" sz="2400" b="1" dirty="0">
                <a:solidFill>
                  <a:schemeClr val="bg1"/>
                </a:solidFill>
                <a:effectLst>
                  <a:outerShdw blurRad="38100" dist="38100" dir="2700000" algn="tl">
                    <a:srgbClr val="000000">
                      <a:alpha val="43137"/>
                    </a:srgbClr>
                  </a:outerShdw>
                </a:effectLst>
                <a:latin typeface="Tempus Sans ITC" pitchFamily="82" charset="0"/>
                <a:ea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5"/>
          <p:cNvSpPr>
            <a:spLocks noChangeArrowheads="1"/>
          </p:cNvSpPr>
          <p:nvPr/>
        </p:nvSpPr>
        <p:spPr bwMode="auto">
          <a:xfrm>
            <a:off x="925513" y="2046288"/>
            <a:ext cx="7385050" cy="1587500"/>
          </a:xfrm>
          <a:prstGeom prst="rect">
            <a:avLst/>
          </a:prstGeom>
          <a:noFill/>
          <a:ln w="9525">
            <a:noFill/>
            <a:miter lim="800000"/>
            <a:headEnd/>
            <a:tailEnd/>
          </a:ln>
        </p:spPr>
        <p:txBody>
          <a:bodyPr wrap="square">
            <a:spAutoFit/>
          </a:bodyPr>
          <a:lstStyle/>
          <a:p>
            <a:pPr algn="just">
              <a:lnSpc>
                <a:spcPts val="2800"/>
              </a:lnSpc>
              <a:spcBef>
                <a:spcPct val="20000"/>
              </a:spcBef>
              <a:buClr>
                <a:srgbClr val="D16349"/>
              </a:buClr>
              <a:buSzPct val="85000"/>
            </a:pPr>
            <a:r>
              <a:rPr lang="en-US" altLang="zh-CN" sz="2400" dirty="0">
                <a:solidFill>
                  <a:srgbClr val="000000"/>
                </a:solidFill>
                <a:latin typeface="Helvetica" pitchFamily="2" charset="0"/>
                <a:ea typeface="方正舒体" pitchFamily="2" charset="-122"/>
              </a:rPr>
              <a:t>8. According to Deborah, why is her authority sometimes undermined by perceptions about her gender? (Para.8)</a:t>
            </a:r>
          </a:p>
          <a:p>
            <a:pPr algn="just">
              <a:lnSpc>
                <a:spcPts val="2800"/>
              </a:lnSpc>
              <a:spcBef>
                <a:spcPct val="20000"/>
              </a:spcBef>
              <a:buClr>
                <a:srgbClr val="D16349"/>
              </a:buClr>
              <a:buSzPct val="85000"/>
            </a:pPr>
            <a:endParaRPr lang="en-US" altLang="zh-CN" sz="2400" dirty="0">
              <a:solidFill>
                <a:srgbClr val="000000"/>
              </a:solidFill>
              <a:latin typeface="Helvetica" pitchFamily="2" charset="0"/>
              <a:ea typeface="方正舒体" pitchFamily="2" charset="-122"/>
            </a:endParaRPr>
          </a:p>
        </p:txBody>
      </p:sp>
      <p:pic>
        <p:nvPicPr>
          <p:cNvPr id="46083"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46084" name="Picture 2" descr="H:\2015年修改\图片10.jpg"/>
          <p:cNvPicPr>
            <a:picLocks noChangeAspect="1" noChangeArrowheads="1"/>
          </p:cNvPicPr>
          <p:nvPr/>
        </p:nvPicPr>
        <p:blipFill>
          <a:blip r:embed="rId5"/>
          <a:srcRect/>
          <a:stretch>
            <a:fillRect/>
          </a:stretch>
        </p:blipFill>
        <p:spPr bwMode="auto">
          <a:xfrm>
            <a:off x="0" y="0"/>
            <a:ext cx="8072438" cy="1163638"/>
          </a:xfrm>
          <a:prstGeom prst="rect">
            <a:avLst/>
          </a:prstGeom>
          <a:noFill/>
          <a:ln w="9525">
            <a:noFill/>
            <a:miter lim="800000"/>
            <a:headEnd/>
            <a:tailEnd/>
          </a:ln>
        </p:spPr>
      </p:pic>
      <p:grpSp>
        <p:nvGrpSpPr>
          <p:cNvPr id="2" name="Group 12"/>
          <p:cNvGrpSpPr>
            <a:grpSpLocks/>
          </p:cNvGrpSpPr>
          <p:nvPr/>
        </p:nvGrpSpPr>
        <p:grpSpPr bwMode="auto">
          <a:xfrm>
            <a:off x="334963" y="3155950"/>
            <a:ext cx="8064500" cy="2649538"/>
            <a:chOff x="211" y="1988"/>
            <a:chExt cx="5080" cy="1669"/>
          </a:xfrm>
        </p:grpSpPr>
        <p:sp>
          <p:nvSpPr>
            <p:cNvPr id="6" name="圆角矩形 5"/>
            <p:cNvSpPr/>
            <p:nvPr/>
          </p:nvSpPr>
          <p:spPr>
            <a:xfrm>
              <a:off x="583" y="2475"/>
              <a:ext cx="4626" cy="1071"/>
            </a:xfrm>
            <a:prstGeom prst="roundRect">
              <a:avLst/>
            </a:prstGeom>
            <a:noFill/>
            <a:ln>
              <a:solidFill>
                <a:srgbClr val="FF66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46089" name="Picture 3"/>
            <p:cNvPicPr>
              <a:picLocks noChangeAspect="1" noChangeArrowheads="1"/>
            </p:cNvPicPr>
            <p:nvPr/>
          </p:nvPicPr>
          <p:blipFill>
            <a:blip r:embed="rId6"/>
            <a:srcRect/>
            <a:stretch>
              <a:fillRect/>
            </a:stretch>
          </p:blipFill>
          <p:spPr bwMode="auto">
            <a:xfrm>
              <a:off x="211" y="1988"/>
              <a:ext cx="911" cy="860"/>
            </a:xfrm>
            <a:prstGeom prst="rect">
              <a:avLst/>
            </a:prstGeom>
            <a:noFill/>
            <a:ln w="9525">
              <a:noFill/>
              <a:miter lim="800000"/>
              <a:headEnd/>
              <a:tailEnd/>
            </a:ln>
          </p:spPr>
        </p:pic>
        <p:sp>
          <p:nvSpPr>
            <p:cNvPr id="46090" name="TextBox 1"/>
            <p:cNvSpPr txBox="1">
              <a:spLocks noChangeArrowheads="1"/>
            </p:cNvSpPr>
            <p:nvPr/>
          </p:nvSpPr>
          <p:spPr bwMode="auto">
            <a:xfrm>
              <a:off x="817" y="2561"/>
              <a:ext cx="4306" cy="954"/>
            </a:xfrm>
            <a:prstGeom prst="rect">
              <a:avLst/>
            </a:prstGeom>
            <a:noFill/>
            <a:ln w="9525">
              <a:noFill/>
              <a:miter lim="800000"/>
              <a:headEnd/>
              <a:tailEnd/>
            </a:ln>
          </p:spPr>
          <p:txBody>
            <a:bodyPr>
              <a:spAutoFit/>
            </a:bodyPr>
            <a:lstStyle/>
            <a:p>
              <a:pPr algn="just">
                <a:lnSpc>
                  <a:spcPts val="2800"/>
                </a:lnSpc>
                <a:spcBef>
                  <a:spcPct val="20000"/>
                </a:spcBef>
                <a:buClr>
                  <a:srgbClr val="D16349"/>
                </a:buClr>
                <a:buSzPct val="85000"/>
              </a:pPr>
              <a:r>
                <a:rPr lang="en-US" altLang="zh-CN" sz="2400" dirty="0">
                  <a:solidFill>
                    <a:srgbClr val="000000"/>
                  </a:solidFill>
                  <a:latin typeface="Helvetica" pitchFamily="2" charset="0"/>
                  <a:ea typeface="方正舒体" pitchFamily="2" charset="-122"/>
                </a:rPr>
                <a:t>It stems from the whole social context of traditional roles for men and women. Men are more authoritative, thus demanding more power than women.</a:t>
              </a:r>
            </a:p>
          </p:txBody>
        </p:sp>
        <p:sp>
          <p:nvSpPr>
            <p:cNvPr id="8" name="TextBox 7">
              <a:hlinkClick r:id="rId7" action="ppaction://hlinksldjump"/>
            </p:cNvPr>
            <p:cNvSpPr txBox="1"/>
            <p:nvPr/>
          </p:nvSpPr>
          <p:spPr>
            <a:xfrm>
              <a:off x="419" y="2233"/>
              <a:ext cx="676" cy="288"/>
            </a:xfrm>
            <a:prstGeom prst="rect">
              <a:avLst/>
            </a:prstGeom>
            <a:noFill/>
          </p:spPr>
          <p:txBody>
            <a:bodyPr>
              <a:spAutoFit/>
            </a:body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Tempus Sans ITC" pitchFamily="82" charset="0"/>
                  <a:ea typeface="+mn-ea"/>
                </a:rPr>
                <a:t>Tips</a:t>
              </a:r>
              <a:endParaRPr lang="zh-CN" altLang="en-US" sz="2400" b="1" dirty="0">
                <a:solidFill>
                  <a:schemeClr val="bg1"/>
                </a:solidFill>
                <a:effectLst>
                  <a:outerShdw blurRad="38100" dist="38100" dir="2700000" algn="tl">
                    <a:srgbClr val="000000">
                      <a:alpha val="43137"/>
                    </a:srgbClr>
                  </a:outerShdw>
                </a:effectLst>
                <a:latin typeface="Tempus Sans ITC" pitchFamily="82" charset="0"/>
                <a:ea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3"/>
          <a:srcRect/>
          <a:stretch>
            <a:fillRect/>
          </a:stretch>
        </p:blipFill>
        <p:spPr bwMode="auto">
          <a:xfrm>
            <a:off x="428625" y="1957388"/>
            <a:ext cx="8353425" cy="4424362"/>
          </a:xfrm>
          <a:prstGeom prst="rect">
            <a:avLst/>
          </a:prstGeom>
          <a:noFill/>
          <a:ln w="9525">
            <a:noFill/>
            <a:miter lim="800000"/>
            <a:headEnd/>
            <a:tailEnd/>
          </a:ln>
        </p:spPr>
      </p:pic>
      <p:sp>
        <p:nvSpPr>
          <p:cNvPr id="47107" name="TextBox 1"/>
          <p:cNvSpPr txBox="1">
            <a:spLocks noChangeArrowheads="1"/>
          </p:cNvSpPr>
          <p:nvPr/>
        </p:nvSpPr>
        <p:spPr bwMode="auto">
          <a:xfrm>
            <a:off x="714375" y="2378075"/>
            <a:ext cx="6143625" cy="3878263"/>
          </a:xfrm>
          <a:prstGeom prst="rect">
            <a:avLst/>
          </a:prstGeom>
          <a:noFill/>
          <a:ln w="9525">
            <a:noFill/>
            <a:miter lim="800000"/>
            <a:headEnd/>
            <a:tailEnd/>
          </a:ln>
        </p:spPr>
        <p:txBody>
          <a:bodyPr>
            <a:spAutoFit/>
          </a:bodyPr>
          <a:lstStyle/>
          <a:p>
            <a:pPr algn="just">
              <a:lnSpc>
                <a:spcPct val="115000"/>
              </a:lnSpc>
            </a:pPr>
            <a:r>
              <a:rPr lang="en-US" altLang="zh-CN" sz="2400">
                <a:latin typeface="Helvetica" pitchFamily="2" charset="0"/>
              </a:rPr>
              <a:t>Part IV analyzes reasons why male and female bosses manage differently. It uses the example of a female vice-president, who ____________ at a meeting because she felt angry, but men don’t ___________. The difference stems from the whole ___________ of traditional roles for men and women. </a:t>
            </a:r>
          </a:p>
          <a:p>
            <a:pPr algn="just">
              <a:lnSpc>
                <a:spcPct val="115000"/>
              </a:lnSpc>
            </a:pPr>
            <a:endParaRPr lang="en-US" altLang="zh-CN" sz="2400">
              <a:latin typeface="Helvetica" pitchFamily="2" charset="0"/>
            </a:endParaRPr>
          </a:p>
        </p:txBody>
      </p:sp>
      <p:sp>
        <p:nvSpPr>
          <p:cNvPr id="47108" name="TextBox 40"/>
          <p:cNvSpPr txBox="1">
            <a:spLocks noChangeArrowheads="1"/>
          </p:cNvSpPr>
          <p:nvPr/>
        </p:nvSpPr>
        <p:spPr bwMode="auto">
          <a:xfrm>
            <a:off x="1069975" y="1484313"/>
            <a:ext cx="6985000" cy="534987"/>
          </a:xfrm>
          <a:prstGeom prst="rect">
            <a:avLst/>
          </a:prstGeom>
          <a:noFill/>
          <a:ln w="9525">
            <a:noFill/>
            <a:miter lim="800000"/>
            <a:headEnd/>
            <a:tailEnd/>
          </a:ln>
        </p:spPr>
        <p:txBody>
          <a:bodyPr>
            <a:spAutoFit/>
          </a:bodyPr>
          <a:lstStyle/>
          <a:p>
            <a:pPr marL="273050" indent="-273050" algn="just">
              <a:lnSpc>
                <a:spcPct val="120000"/>
              </a:lnSpc>
              <a:spcBef>
                <a:spcPct val="20000"/>
              </a:spcBef>
              <a:buClr>
                <a:srgbClr val="D16349"/>
              </a:buClr>
              <a:buSzPct val="85000"/>
              <a:buFont typeface="Wingdings 2" pitchFamily="18" charset="2"/>
              <a:buNone/>
            </a:pPr>
            <a:r>
              <a:rPr lang="en-US" altLang="zh-CN" sz="2400" b="1">
                <a:solidFill>
                  <a:srgbClr val="000000"/>
                </a:solidFill>
                <a:latin typeface="Helvetica" pitchFamily="2" charset="0"/>
                <a:ea typeface="方正舒体" pitchFamily="2" charset="-122"/>
              </a:rPr>
              <a:t>Part IV — (Paras. 6-__)</a:t>
            </a:r>
          </a:p>
        </p:txBody>
      </p:sp>
      <p:sp>
        <p:nvSpPr>
          <p:cNvPr id="25" name="矩形 24"/>
          <p:cNvSpPr>
            <a:spLocks noChangeArrowheads="1"/>
          </p:cNvSpPr>
          <p:nvPr/>
        </p:nvSpPr>
        <p:spPr bwMode="auto">
          <a:xfrm>
            <a:off x="1476375" y="3644900"/>
            <a:ext cx="2968625" cy="457200"/>
          </a:xfrm>
          <a:prstGeom prst="rect">
            <a:avLst/>
          </a:prstGeom>
          <a:noFill/>
          <a:ln w="9525">
            <a:noFill/>
            <a:miter lim="800000"/>
            <a:headEnd/>
            <a:tailEnd/>
          </a:ln>
        </p:spPr>
        <p:txBody>
          <a:bodyPr>
            <a:spAutoFit/>
          </a:bodyPr>
          <a:lstStyle/>
          <a:p>
            <a:r>
              <a:rPr lang="en-US" altLang="en-US" sz="2400">
                <a:solidFill>
                  <a:srgbClr val="E46C0A"/>
                </a:solidFill>
                <a:latin typeface="Helvetica" pitchFamily="2" charset="0"/>
              </a:rPr>
              <a:t>burst into tears </a:t>
            </a:r>
            <a:endParaRPr lang="zh-CN" altLang="en-US" sz="2400">
              <a:solidFill>
                <a:srgbClr val="E46C0A"/>
              </a:solidFill>
              <a:latin typeface="Helvetica" pitchFamily="2" charset="0"/>
            </a:endParaRPr>
          </a:p>
        </p:txBody>
      </p:sp>
      <p:sp>
        <p:nvSpPr>
          <p:cNvPr id="26" name="矩形 25"/>
          <p:cNvSpPr>
            <a:spLocks noChangeArrowheads="1"/>
          </p:cNvSpPr>
          <p:nvPr/>
        </p:nvSpPr>
        <p:spPr bwMode="auto">
          <a:xfrm>
            <a:off x="4787900" y="4027488"/>
            <a:ext cx="1728788" cy="457200"/>
          </a:xfrm>
          <a:prstGeom prst="rect">
            <a:avLst/>
          </a:prstGeom>
          <a:noFill/>
          <a:ln w="9525">
            <a:noFill/>
            <a:miter lim="800000"/>
            <a:headEnd/>
            <a:tailEnd/>
          </a:ln>
        </p:spPr>
        <p:txBody>
          <a:bodyPr>
            <a:spAutoFit/>
          </a:bodyPr>
          <a:lstStyle/>
          <a:p>
            <a:r>
              <a:rPr lang="en-US" altLang="en-US" sz="2400">
                <a:solidFill>
                  <a:srgbClr val="E46C0A"/>
                </a:solidFill>
                <a:latin typeface="Helvetica" pitchFamily="2" charset="0"/>
              </a:rPr>
              <a:t>understand</a:t>
            </a:r>
            <a:endParaRPr lang="zh-CN" altLang="en-US" sz="2400">
              <a:solidFill>
                <a:srgbClr val="E46C0A"/>
              </a:solidFill>
              <a:latin typeface="Helvetica" pitchFamily="2" charset="0"/>
            </a:endParaRPr>
          </a:p>
        </p:txBody>
      </p:sp>
      <p:pic>
        <p:nvPicPr>
          <p:cNvPr id="47111"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47112" name="Picture 2" descr="H:\2015年修改\图片10.jpg"/>
          <p:cNvPicPr>
            <a:picLocks noChangeAspect="1" noChangeArrowheads="1"/>
          </p:cNvPicPr>
          <p:nvPr/>
        </p:nvPicPr>
        <p:blipFill>
          <a:blip r:embed="rId6"/>
          <a:srcRect/>
          <a:stretch>
            <a:fillRect/>
          </a:stretch>
        </p:blipFill>
        <p:spPr bwMode="auto">
          <a:xfrm>
            <a:off x="0" y="0"/>
            <a:ext cx="8072438" cy="1163638"/>
          </a:xfrm>
          <a:prstGeom prst="rect">
            <a:avLst/>
          </a:prstGeom>
          <a:noFill/>
          <a:ln w="9525">
            <a:noFill/>
            <a:miter lim="800000"/>
            <a:headEnd/>
            <a:tailEnd/>
          </a:ln>
        </p:spPr>
      </p:pic>
      <p:sp>
        <p:nvSpPr>
          <p:cNvPr id="2" name="矩形 25"/>
          <p:cNvSpPr>
            <a:spLocks noChangeArrowheads="1"/>
          </p:cNvSpPr>
          <p:nvPr/>
        </p:nvSpPr>
        <p:spPr bwMode="auto">
          <a:xfrm>
            <a:off x="714375" y="4941888"/>
            <a:ext cx="2082800" cy="457200"/>
          </a:xfrm>
          <a:prstGeom prst="rect">
            <a:avLst/>
          </a:prstGeom>
          <a:noFill/>
          <a:ln w="9525">
            <a:noFill/>
            <a:miter lim="800000"/>
            <a:headEnd/>
            <a:tailEnd/>
          </a:ln>
        </p:spPr>
        <p:txBody>
          <a:bodyPr>
            <a:spAutoFit/>
          </a:bodyPr>
          <a:lstStyle/>
          <a:p>
            <a:r>
              <a:rPr lang="en-US" altLang="en-US" sz="2400">
                <a:solidFill>
                  <a:srgbClr val="E46C0A"/>
                </a:solidFill>
                <a:latin typeface="Helvetica" pitchFamily="2" charset="0"/>
              </a:rPr>
              <a:t>social context </a:t>
            </a:r>
            <a:endParaRPr lang="zh-CN" altLang="en-US" sz="2400">
              <a:solidFill>
                <a:srgbClr val="E46C0A"/>
              </a:solidFill>
              <a:latin typeface="Helvetica" pitchFamily="2" charset="0"/>
            </a:endParaRPr>
          </a:p>
        </p:txBody>
      </p:sp>
      <p:sp>
        <p:nvSpPr>
          <p:cNvPr id="175118" name="Text Box 14"/>
          <p:cNvSpPr txBox="1">
            <a:spLocks noChangeArrowheads="1"/>
          </p:cNvSpPr>
          <p:nvPr/>
        </p:nvSpPr>
        <p:spPr bwMode="auto">
          <a:xfrm>
            <a:off x="3925888" y="1531938"/>
            <a:ext cx="428625" cy="457200"/>
          </a:xfrm>
          <a:prstGeom prst="rect">
            <a:avLst/>
          </a:prstGeom>
          <a:noFill/>
          <a:ln w="9525">
            <a:noFill/>
            <a:miter lim="800000"/>
            <a:headEnd/>
            <a:tailEnd/>
          </a:ln>
          <a:effectLst>
            <a:prstShdw prst="shdw11">
              <a:schemeClr val="bg2">
                <a:alpha val="50000"/>
              </a:schemeClr>
            </a:prstShdw>
          </a:effectLst>
        </p:spPr>
        <p:txBody>
          <a:bodyPr>
            <a:spAutoFit/>
          </a:bodyPr>
          <a:lstStyle/>
          <a:p>
            <a:pPr>
              <a:spcBef>
                <a:spcPct val="50000"/>
              </a:spcBef>
            </a:pPr>
            <a:r>
              <a:rPr lang="en-US" altLang="zh-CN" sz="2400" b="1">
                <a:solidFill>
                  <a:srgbClr val="E46C0A"/>
                </a:solidFill>
                <a:latin typeface="Helvetica" pitchFamily="2" charset="0"/>
                <a:ea typeface="方正舒体" pitchFamily="2" charset="-122"/>
              </a:rPr>
              <a:t>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linds(horizontal)">
                                      <p:cBhvr>
                                        <p:cTn id="11" dur="500"/>
                                        <p:tgtEl>
                                          <p:spTgt spid="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5"/>
          <p:cNvSpPr>
            <a:spLocks noChangeArrowheads="1"/>
          </p:cNvSpPr>
          <p:nvPr/>
        </p:nvSpPr>
        <p:spPr bwMode="auto">
          <a:xfrm>
            <a:off x="976313" y="2046288"/>
            <a:ext cx="7334250" cy="876300"/>
          </a:xfrm>
          <a:prstGeom prst="rect">
            <a:avLst/>
          </a:prstGeom>
          <a:noFill/>
          <a:ln w="9525">
            <a:noFill/>
            <a:miter lim="800000"/>
            <a:headEnd/>
            <a:tailEnd/>
          </a:ln>
        </p:spPr>
        <p:txBody>
          <a:bodyPr>
            <a:spAutoFit/>
          </a:bodyPr>
          <a:lstStyle/>
          <a:p>
            <a:pPr algn="just">
              <a:lnSpc>
                <a:spcPts val="2800"/>
              </a:lnSpc>
              <a:spcBef>
                <a:spcPct val="20000"/>
              </a:spcBef>
              <a:buClr>
                <a:srgbClr val="D16349"/>
              </a:buClr>
              <a:buSzPct val="85000"/>
            </a:pPr>
            <a:r>
              <a:rPr lang="en-US" altLang="zh-CN" sz="2400">
                <a:solidFill>
                  <a:srgbClr val="000000"/>
                </a:solidFill>
                <a:latin typeface="Helvetica" pitchFamily="2" charset="0"/>
                <a:ea typeface="方正舒体" pitchFamily="2" charset="-122"/>
              </a:rPr>
              <a:t>9. What’s the obstacle for female bosses? (Para.9)</a:t>
            </a:r>
          </a:p>
          <a:p>
            <a:pPr algn="just">
              <a:lnSpc>
                <a:spcPts val="2800"/>
              </a:lnSpc>
              <a:spcBef>
                <a:spcPct val="20000"/>
              </a:spcBef>
              <a:buClr>
                <a:srgbClr val="D16349"/>
              </a:buClr>
              <a:buSzPct val="85000"/>
            </a:pPr>
            <a:endParaRPr lang="en-US" altLang="zh-CN" sz="2400">
              <a:solidFill>
                <a:srgbClr val="000000"/>
              </a:solidFill>
              <a:latin typeface="Helvetica" pitchFamily="2" charset="0"/>
              <a:ea typeface="方正舒体" pitchFamily="2" charset="-122"/>
            </a:endParaRPr>
          </a:p>
        </p:txBody>
      </p:sp>
      <p:pic>
        <p:nvPicPr>
          <p:cNvPr id="48131"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48132" name="Picture 2" descr="H:\2015年修改\图片10.jpg"/>
          <p:cNvPicPr>
            <a:picLocks noChangeAspect="1" noChangeArrowheads="1"/>
          </p:cNvPicPr>
          <p:nvPr/>
        </p:nvPicPr>
        <p:blipFill>
          <a:blip r:embed="rId5"/>
          <a:srcRect/>
          <a:stretch>
            <a:fillRect/>
          </a:stretch>
        </p:blipFill>
        <p:spPr bwMode="auto">
          <a:xfrm>
            <a:off x="0" y="0"/>
            <a:ext cx="8072438" cy="1163638"/>
          </a:xfrm>
          <a:prstGeom prst="rect">
            <a:avLst/>
          </a:prstGeom>
          <a:noFill/>
          <a:ln w="9525">
            <a:noFill/>
            <a:miter lim="800000"/>
            <a:headEnd/>
            <a:tailEnd/>
          </a:ln>
        </p:spPr>
      </p:pic>
      <p:grpSp>
        <p:nvGrpSpPr>
          <p:cNvPr id="2" name="Group 5"/>
          <p:cNvGrpSpPr>
            <a:grpSpLocks/>
          </p:cNvGrpSpPr>
          <p:nvPr/>
        </p:nvGrpSpPr>
        <p:grpSpPr bwMode="auto">
          <a:xfrm>
            <a:off x="334963" y="3155950"/>
            <a:ext cx="8064500" cy="2073275"/>
            <a:chOff x="211" y="1988"/>
            <a:chExt cx="5080" cy="1306"/>
          </a:xfrm>
        </p:grpSpPr>
        <p:sp>
          <p:nvSpPr>
            <p:cNvPr id="6" name="圆角矩形 5"/>
            <p:cNvSpPr/>
            <p:nvPr/>
          </p:nvSpPr>
          <p:spPr>
            <a:xfrm>
              <a:off x="583" y="2443"/>
              <a:ext cx="4626" cy="771"/>
            </a:xfrm>
            <a:prstGeom prst="roundRect">
              <a:avLst/>
            </a:prstGeom>
            <a:noFill/>
            <a:ln>
              <a:solidFill>
                <a:srgbClr val="FF66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48137" name="Picture 3"/>
            <p:cNvPicPr>
              <a:picLocks noChangeAspect="1" noChangeArrowheads="1"/>
            </p:cNvPicPr>
            <p:nvPr/>
          </p:nvPicPr>
          <p:blipFill>
            <a:blip r:embed="rId6"/>
            <a:srcRect/>
            <a:stretch>
              <a:fillRect/>
            </a:stretch>
          </p:blipFill>
          <p:spPr bwMode="auto">
            <a:xfrm>
              <a:off x="211" y="1988"/>
              <a:ext cx="911" cy="860"/>
            </a:xfrm>
            <a:prstGeom prst="rect">
              <a:avLst/>
            </a:prstGeom>
            <a:noFill/>
            <a:ln w="9525">
              <a:noFill/>
              <a:miter lim="800000"/>
              <a:headEnd/>
              <a:tailEnd/>
            </a:ln>
          </p:spPr>
        </p:pic>
        <p:sp>
          <p:nvSpPr>
            <p:cNvPr id="48138" name="TextBox 1"/>
            <p:cNvSpPr txBox="1">
              <a:spLocks noChangeArrowheads="1"/>
            </p:cNvSpPr>
            <p:nvPr/>
          </p:nvSpPr>
          <p:spPr bwMode="auto">
            <a:xfrm>
              <a:off x="817" y="2561"/>
              <a:ext cx="4306" cy="506"/>
            </a:xfrm>
            <a:prstGeom prst="rect">
              <a:avLst/>
            </a:prstGeom>
            <a:noFill/>
            <a:ln w="9525">
              <a:noFill/>
              <a:miter lim="800000"/>
              <a:headEnd/>
              <a:tailEnd/>
            </a:ln>
          </p:spPr>
          <p:txBody>
            <a:bodyPr>
              <a:spAutoFit/>
            </a:bodyPr>
            <a:lstStyle/>
            <a:p>
              <a:pPr algn="just">
                <a:lnSpc>
                  <a:spcPts val="2800"/>
                </a:lnSpc>
                <a:spcBef>
                  <a:spcPct val="20000"/>
                </a:spcBef>
                <a:buClr>
                  <a:srgbClr val="D16349"/>
                </a:buClr>
                <a:buSzPct val="85000"/>
              </a:pPr>
              <a:r>
                <a:rPr lang="en-US" altLang="zh-CN" sz="2400">
                  <a:solidFill>
                    <a:srgbClr val="000000"/>
                  </a:solidFill>
                  <a:latin typeface="Helvetica" pitchFamily="2" charset="0"/>
                  <a:ea typeface="方正舒体" pitchFamily="2" charset="-122"/>
                </a:rPr>
                <a:t>For female bosses, the great expectation of some female employees is one more obstacle.</a:t>
              </a:r>
            </a:p>
          </p:txBody>
        </p:sp>
        <p:sp>
          <p:nvSpPr>
            <p:cNvPr id="8" name="TextBox 7">
              <a:hlinkClick r:id="rId7" action="ppaction://hlinksldjump"/>
            </p:cNvPr>
            <p:cNvSpPr txBox="1"/>
            <p:nvPr/>
          </p:nvSpPr>
          <p:spPr>
            <a:xfrm>
              <a:off x="419" y="2233"/>
              <a:ext cx="676" cy="288"/>
            </a:xfrm>
            <a:prstGeom prst="rect">
              <a:avLst/>
            </a:prstGeom>
            <a:noFill/>
          </p:spPr>
          <p:txBody>
            <a:bodyPr>
              <a:spAutoFit/>
            </a:body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Tempus Sans ITC" pitchFamily="82" charset="0"/>
                  <a:ea typeface="+mn-ea"/>
                </a:rPr>
                <a:t>Tips</a:t>
              </a:r>
              <a:endParaRPr lang="zh-CN" altLang="en-US" sz="2400" b="1" dirty="0">
                <a:solidFill>
                  <a:schemeClr val="bg1"/>
                </a:solidFill>
                <a:effectLst>
                  <a:outerShdw blurRad="38100" dist="38100" dir="2700000" algn="tl">
                    <a:srgbClr val="000000">
                      <a:alpha val="43137"/>
                    </a:srgbClr>
                  </a:outerShdw>
                </a:effectLst>
                <a:latin typeface="Tempus Sans ITC" pitchFamily="82" charset="0"/>
                <a:ea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3"/>
          <a:srcRect/>
          <a:stretch>
            <a:fillRect/>
          </a:stretch>
        </p:blipFill>
        <p:spPr bwMode="auto">
          <a:xfrm>
            <a:off x="428625" y="1957388"/>
            <a:ext cx="8353425" cy="4424362"/>
          </a:xfrm>
          <a:prstGeom prst="rect">
            <a:avLst/>
          </a:prstGeom>
          <a:noFill/>
          <a:ln w="9525">
            <a:noFill/>
            <a:miter lim="800000"/>
            <a:headEnd/>
            <a:tailEnd/>
          </a:ln>
        </p:spPr>
      </p:pic>
      <p:sp>
        <p:nvSpPr>
          <p:cNvPr id="49155" name="TextBox 1"/>
          <p:cNvSpPr txBox="1">
            <a:spLocks noChangeArrowheads="1"/>
          </p:cNvSpPr>
          <p:nvPr/>
        </p:nvSpPr>
        <p:spPr bwMode="auto">
          <a:xfrm>
            <a:off x="714375" y="2378075"/>
            <a:ext cx="6143625" cy="3490186"/>
          </a:xfrm>
          <a:prstGeom prst="rect">
            <a:avLst/>
          </a:prstGeom>
          <a:noFill/>
          <a:ln w="9525">
            <a:noFill/>
            <a:miter lim="800000"/>
            <a:headEnd/>
            <a:tailEnd/>
          </a:ln>
        </p:spPr>
        <p:txBody>
          <a:bodyPr>
            <a:spAutoFit/>
          </a:bodyPr>
          <a:lstStyle/>
          <a:p>
            <a:pPr algn="just">
              <a:lnSpc>
                <a:spcPct val="115000"/>
              </a:lnSpc>
            </a:pPr>
            <a:r>
              <a:rPr lang="en-US" altLang="zh-CN" sz="2400" dirty="0">
                <a:latin typeface="Helvetica" pitchFamily="2" charset="0"/>
              </a:rPr>
              <a:t>Part V discusses the obstacles a female boss also faces: Female employees expect their female boss will </a:t>
            </a:r>
            <a:r>
              <a:rPr lang="en-US" altLang="zh-CN" sz="2400" dirty="0" smtClean="0">
                <a:latin typeface="Helvetica" pitchFamily="2" charset="0"/>
              </a:rPr>
              <a:t>____________ them more quickly; </a:t>
            </a:r>
            <a:r>
              <a:rPr lang="en-US" altLang="zh-CN" sz="2400" dirty="0">
                <a:latin typeface="Helvetica" pitchFamily="2" charset="0"/>
              </a:rPr>
              <a:t>on the other hand, they hope their female boss can ___________ her own work without bothering them.</a:t>
            </a:r>
          </a:p>
          <a:p>
            <a:pPr algn="just">
              <a:lnSpc>
                <a:spcPct val="115000"/>
              </a:lnSpc>
            </a:pPr>
            <a:endParaRPr lang="en-US" altLang="zh-CN" sz="2400" dirty="0">
              <a:latin typeface="Helvetica" pitchFamily="2" charset="0"/>
            </a:endParaRPr>
          </a:p>
          <a:p>
            <a:pPr algn="just">
              <a:lnSpc>
                <a:spcPct val="115000"/>
              </a:lnSpc>
            </a:pPr>
            <a:endParaRPr lang="en-US" altLang="zh-CN" sz="2400" dirty="0">
              <a:latin typeface="Helvetica" pitchFamily="2" charset="0"/>
            </a:endParaRPr>
          </a:p>
        </p:txBody>
      </p:sp>
      <p:sp>
        <p:nvSpPr>
          <p:cNvPr id="49156" name="TextBox 40"/>
          <p:cNvSpPr txBox="1">
            <a:spLocks noChangeArrowheads="1"/>
          </p:cNvSpPr>
          <p:nvPr/>
        </p:nvSpPr>
        <p:spPr bwMode="auto">
          <a:xfrm>
            <a:off x="1069975" y="1484313"/>
            <a:ext cx="6985000" cy="530225"/>
          </a:xfrm>
          <a:prstGeom prst="rect">
            <a:avLst/>
          </a:prstGeom>
          <a:noFill/>
          <a:ln w="9525">
            <a:noFill/>
            <a:miter lim="800000"/>
            <a:headEnd/>
            <a:tailEnd/>
          </a:ln>
        </p:spPr>
        <p:txBody>
          <a:bodyPr>
            <a:spAutoFit/>
          </a:bodyPr>
          <a:lstStyle/>
          <a:p>
            <a:pPr marL="273050" indent="-273050" algn="just">
              <a:lnSpc>
                <a:spcPct val="120000"/>
              </a:lnSpc>
              <a:spcBef>
                <a:spcPct val="20000"/>
              </a:spcBef>
              <a:buClr>
                <a:srgbClr val="D16349"/>
              </a:buClr>
              <a:buSzPct val="85000"/>
              <a:buFont typeface="Wingdings 2" pitchFamily="18" charset="2"/>
              <a:buNone/>
            </a:pPr>
            <a:r>
              <a:rPr lang="en-US" altLang="zh-CN" sz="2400" b="1">
                <a:solidFill>
                  <a:srgbClr val="000000"/>
                </a:solidFill>
                <a:latin typeface="Helvetica" pitchFamily="2" charset="0"/>
                <a:ea typeface="方正舒体" pitchFamily="2" charset="-122"/>
              </a:rPr>
              <a:t>Part V — (Para.9)</a:t>
            </a:r>
          </a:p>
        </p:txBody>
      </p:sp>
      <p:sp>
        <p:nvSpPr>
          <p:cNvPr id="25" name="矩形 24"/>
          <p:cNvSpPr>
            <a:spLocks noChangeArrowheads="1"/>
          </p:cNvSpPr>
          <p:nvPr/>
        </p:nvSpPr>
        <p:spPr bwMode="auto">
          <a:xfrm>
            <a:off x="4318019" y="3187700"/>
            <a:ext cx="2968625" cy="457200"/>
          </a:xfrm>
          <a:prstGeom prst="rect">
            <a:avLst/>
          </a:prstGeom>
          <a:noFill/>
          <a:ln w="9525">
            <a:noFill/>
            <a:miter lim="800000"/>
            <a:headEnd/>
            <a:tailEnd/>
          </a:ln>
        </p:spPr>
        <p:txBody>
          <a:bodyPr>
            <a:spAutoFit/>
          </a:bodyPr>
          <a:lstStyle/>
          <a:p>
            <a:r>
              <a:rPr lang="en-US" altLang="en-US" sz="2400" dirty="0">
                <a:solidFill>
                  <a:srgbClr val="E46C0A"/>
                </a:solidFill>
                <a:latin typeface="Helvetica" pitchFamily="2" charset="0"/>
              </a:rPr>
              <a:t>promote</a:t>
            </a:r>
            <a:endParaRPr lang="zh-CN" altLang="en-US" sz="2400" dirty="0">
              <a:solidFill>
                <a:srgbClr val="E46C0A"/>
              </a:solidFill>
              <a:latin typeface="Helvetica" pitchFamily="2" charset="0"/>
            </a:endParaRPr>
          </a:p>
        </p:txBody>
      </p:sp>
      <p:sp>
        <p:nvSpPr>
          <p:cNvPr id="26" name="矩形 25"/>
          <p:cNvSpPr>
            <a:spLocks noChangeArrowheads="1"/>
          </p:cNvSpPr>
          <p:nvPr/>
        </p:nvSpPr>
        <p:spPr bwMode="auto">
          <a:xfrm>
            <a:off x="4144974" y="4043370"/>
            <a:ext cx="2070100" cy="457200"/>
          </a:xfrm>
          <a:prstGeom prst="rect">
            <a:avLst/>
          </a:prstGeom>
          <a:noFill/>
          <a:ln w="9525">
            <a:noFill/>
            <a:miter lim="800000"/>
            <a:headEnd/>
            <a:tailEnd/>
          </a:ln>
        </p:spPr>
        <p:txBody>
          <a:bodyPr>
            <a:spAutoFit/>
          </a:bodyPr>
          <a:lstStyle/>
          <a:p>
            <a:r>
              <a:rPr lang="en-US" altLang="en-US" sz="2400" dirty="0">
                <a:solidFill>
                  <a:srgbClr val="E46C0A"/>
                </a:solidFill>
                <a:latin typeface="Helvetica" pitchFamily="2" charset="0"/>
              </a:rPr>
              <a:t>take care of </a:t>
            </a:r>
            <a:endParaRPr lang="zh-CN" altLang="en-US" sz="2400" dirty="0">
              <a:solidFill>
                <a:srgbClr val="E46C0A"/>
              </a:solidFill>
              <a:latin typeface="Helvetica" pitchFamily="2" charset="0"/>
            </a:endParaRPr>
          </a:p>
        </p:txBody>
      </p:sp>
      <p:pic>
        <p:nvPicPr>
          <p:cNvPr id="49159"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49160" name="Picture 2" descr="H:\2015年修改\图片10.jpg"/>
          <p:cNvPicPr>
            <a:picLocks noChangeAspect="1" noChangeArrowheads="1"/>
          </p:cNvPicPr>
          <p:nvPr/>
        </p:nvPicPr>
        <p:blipFill>
          <a:blip r:embed="rId6"/>
          <a:srcRect/>
          <a:stretch>
            <a:fillRect/>
          </a:stretch>
        </p:blipFill>
        <p:spPr bwMode="auto">
          <a:xfrm>
            <a:off x="0" y="0"/>
            <a:ext cx="8072438" cy="11636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5"/>
          <p:cNvSpPr>
            <a:spLocks noChangeArrowheads="1"/>
          </p:cNvSpPr>
          <p:nvPr/>
        </p:nvSpPr>
        <p:spPr bwMode="auto">
          <a:xfrm>
            <a:off x="976313" y="2046288"/>
            <a:ext cx="7334250" cy="803275"/>
          </a:xfrm>
          <a:prstGeom prst="rect">
            <a:avLst/>
          </a:prstGeom>
          <a:noFill/>
          <a:ln w="9525">
            <a:noFill/>
            <a:miter lim="800000"/>
            <a:headEnd/>
            <a:tailEnd/>
          </a:ln>
        </p:spPr>
        <p:txBody>
          <a:bodyPr>
            <a:spAutoFit/>
          </a:bodyPr>
          <a:lstStyle/>
          <a:p>
            <a:pPr algn="just">
              <a:lnSpc>
                <a:spcPts val="2800"/>
              </a:lnSpc>
              <a:spcBef>
                <a:spcPct val="20000"/>
              </a:spcBef>
              <a:buClr>
                <a:srgbClr val="D16349"/>
              </a:buClr>
              <a:buSzPct val="85000"/>
            </a:pPr>
            <a:r>
              <a:rPr lang="en-US" altLang="zh-CN" sz="2400">
                <a:solidFill>
                  <a:srgbClr val="000000"/>
                </a:solidFill>
                <a:latin typeface="Helvetica" pitchFamily="2" charset="0"/>
                <a:ea typeface="方正舒体" pitchFamily="2" charset="-122"/>
              </a:rPr>
              <a:t>10. What can you infer from what Nina says about the best management styles? (Para.10)</a:t>
            </a:r>
          </a:p>
        </p:txBody>
      </p:sp>
      <p:pic>
        <p:nvPicPr>
          <p:cNvPr id="50179"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50180" name="Picture 2" descr="H:\2015年修改\图片10.jpg"/>
          <p:cNvPicPr>
            <a:picLocks noChangeAspect="1" noChangeArrowheads="1"/>
          </p:cNvPicPr>
          <p:nvPr/>
        </p:nvPicPr>
        <p:blipFill>
          <a:blip r:embed="rId5"/>
          <a:srcRect/>
          <a:stretch>
            <a:fillRect/>
          </a:stretch>
        </p:blipFill>
        <p:spPr bwMode="auto">
          <a:xfrm>
            <a:off x="0" y="0"/>
            <a:ext cx="8072438" cy="1163638"/>
          </a:xfrm>
          <a:prstGeom prst="rect">
            <a:avLst/>
          </a:prstGeom>
          <a:noFill/>
          <a:ln w="9525">
            <a:noFill/>
            <a:miter lim="800000"/>
            <a:headEnd/>
            <a:tailEnd/>
          </a:ln>
        </p:spPr>
      </p:pic>
      <p:grpSp>
        <p:nvGrpSpPr>
          <p:cNvPr id="2" name="Group 5"/>
          <p:cNvGrpSpPr>
            <a:grpSpLocks/>
          </p:cNvGrpSpPr>
          <p:nvPr/>
        </p:nvGrpSpPr>
        <p:grpSpPr bwMode="auto">
          <a:xfrm>
            <a:off x="334963" y="3155950"/>
            <a:ext cx="8064500" cy="2073275"/>
            <a:chOff x="211" y="1988"/>
            <a:chExt cx="5080" cy="1306"/>
          </a:xfrm>
        </p:grpSpPr>
        <p:sp>
          <p:nvSpPr>
            <p:cNvPr id="6" name="圆角矩形 5"/>
            <p:cNvSpPr/>
            <p:nvPr/>
          </p:nvSpPr>
          <p:spPr>
            <a:xfrm>
              <a:off x="583" y="2443"/>
              <a:ext cx="4626" cy="771"/>
            </a:xfrm>
            <a:prstGeom prst="roundRect">
              <a:avLst/>
            </a:prstGeom>
            <a:noFill/>
            <a:ln>
              <a:solidFill>
                <a:srgbClr val="FF660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0185" name="Picture 3"/>
            <p:cNvPicPr>
              <a:picLocks noChangeAspect="1" noChangeArrowheads="1"/>
            </p:cNvPicPr>
            <p:nvPr/>
          </p:nvPicPr>
          <p:blipFill>
            <a:blip r:embed="rId6"/>
            <a:srcRect/>
            <a:stretch>
              <a:fillRect/>
            </a:stretch>
          </p:blipFill>
          <p:spPr bwMode="auto">
            <a:xfrm>
              <a:off x="211" y="1988"/>
              <a:ext cx="911" cy="860"/>
            </a:xfrm>
            <a:prstGeom prst="rect">
              <a:avLst/>
            </a:prstGeom>
            <a:noFill/>
            <a:ln w="9525">
              <a:noFill/>
              <a:miter lim="800000"/>
              <a:headEnd/>
              <a:tailEnd/>
            </a:ln>
          </p:spPr>
        </p:pic>
        <p:sp>
          <p:nvSpPr>
            <p:cNvPr id="50186" name="TextBox 1"/>
            <p:cNvSpPr txBox="1">
              <a:spLocks noChangeArrowheads="1"/>
            </p:cNvSpPr>
            <p:nvPr/>
          </p:nvSpPr>
          <p:spPr bwMode="auto">
            <a:xfrm>
              <a:off x="817" y="2561"/>
              <a:ext cx="4306" cy="506"/>
            </a:xfrm>
            <a:prstGeom prst="rect">
              <a:avLst/>
            </a:prstGeom>
            <a:noFill/>
            <a:ln w="9525">
              <a:noFill/>
              <a:miter lim="800000"/>
              <a:headEnd/>
              <a:tailEnd/>
            </a:ln>
          </p:spPr>
          <p:txBody>
            <a:bodyPr>
              <a:spAutoFit/>
            </a:bodyPr>
            <a:lstStyle/>
            <a:p>
              <a:pPr algn="just">
                <a:lnSpc>
                  <a:spcPts val="2800"/>
                </a:lnSpc>
                <a:spcBef>
                  <a:spcPct val="20000"/>
                </a:spcBef>
                <a:buClr>
                  <a:srgbClr val="D16349"/>
                </a:buClr>
                <a:buSzPct val="85000"/>
              </a:pPr>
              <a:r>
                <a:rPr lang="en-US" altLang="zh-CN" sz="2400">
                  <a:solidFill>
                    <a:srgbClr val="000000"/>
                  </a:solidFill>
                  <a:latin typeface="Helvetica" pitchFamily="2" charset="0"/>
                  <a:ea typeface="方正舒体" pitchFamily="2" charset="-122"/>
                </a:rPr>
                <a:t>Women could be perceived to work together with men to create the best management style.</a:t>
              </a:r>
            </a:p>
          </p:txBody>
        </p:sp>
        <p:sp>
          <p:nvSpPr>
            <p:cNvPr id="8" name="TextBox 7">
              <a:hlinkClick r:id="rId7" action="ppaction://hlinksldjump"/>
            </p:cNvPr>
            <p:cNvSpPr txBox="1"/>
            <p:nvPr/>
          </p:nvSpPr>
          <p:spPr>
            <a:xfrm>
              <a:off x="419" y="2233"/>
              <a:ext cx="676" cy="288"/>
            </a:xfrm>
            <a:prstGeom prst="rect">
              <a:avLst/>
            </a:prstGeom>
            <a:noFill/>
          </p:spPr>
          <p:txBody>
            <a:bodyPr>
              <a:spAutoFit/>
            </a:body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Tempus Sans ITC" pitchFamily="82" charset="0"/>
                  <a:ea typeface="+mn-ea"/>
                </a:rPr>
                <a:t>Tips</a:t>
              </a:r>
              <a:endParaRPr lang="zh-CN" altLang="en-US" sz="2400" b="1" dirty="0">
                <a:solidFill>
                  <a:schemeClr val="bg1"/>
                </a:solidFill>
                <a:effectLst>
                  <a:outerShdw blurRad="38100" dist="38100" dir="2700000" algn="tl">
                    <a:srgbClr val="000000">
                      <a:alpha val="43137"/>
                    </a:srgbClr>
                  </a:outerShdw>
                </a:effectLst>
                <a:latin typeface="Tempus Sans ITC" pitchFamily="82" charset="0"/>
                <a:ea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a:srcRect/>
          <a:stretch>
            <a:fillRect/>
          </a:stretch>
        </p:blipFill>
        <p:spPr bwMode="auto">
          <a:xfrm>
            <a:off x="428625" y="1957388"/>
            <a:ext cx="8353425" cy="4424362"/>
          </a:xfrm>
          <a:prstGeom prst="rect">
            <a:avLst/>
          </a:prstGeom>
          <a:noFill/>
          <a:ln w="9525">
            <a:noFill/>
            <a:miter lim="800000"/>
            <a:headEnd/>
            <a:tailEnd/>
          </a:ln>
        </p:spPr>
      </p:pic>
      <p:sp>
        <p:nvSpPr>
          <p:cNvPr id="51203" name="TextBox 1"/>
          <p:cNvSpPr txBox="1">
            <a:spLocks noChangeArrowheads="1"/>
          </p:cNvSpPr>
          <p:nvPr/>
        </p:nvSpPr>
        <p:spPr bwMode="auto">
          <a:xfrm>
            <a:off x="714375" y="2378075"/>
            <a:ext cx="6143625" cy="3036888"/>
          </a:xfrm>
          <a:prstGeom prst="rect">
            <a:avLst/>
          </a:prstGeom>
          <a:noFill/>
          <a:ln w="9525">
            <a:noFill/>
            <a:miter lim="800000"/>
            <a:headEnd/>
            <a:tailEnd/>
          </a:ln>
        </p:spPr>
        <p:txBody>
          <a:bodyPr>
            <a:spAutoFit/>
          </a:bodyPr>
          <a:lstStyle/>
          <a:p>
            <a:pPr algn="just">
              <a:lnSpc>
                <a:spcPct val="115000"/>
              </a:lnSpc>
            </a:pPr>
            <a:r>
              <a:rPr lang="en-US" altLang="zh-CN" sz="2400">
                <a:latin typeface="Helvetica" pitchFamily="2" charset="0"/>
              </a:rPr>
              <a:t>Part VI concludes the feature report. The author is rather ____________ about the future, hoping the day will ___________. when people recognize the best management styles are ___________ of both male and female.</a:t>
            </a:r>
          </a:p>
          <a:p>
            <a:pPr algn="just">
              <a:lnSpc>
                <a:spcPct val="115000"/>
              </a:lnSpc>
            </a:pPr>
            <a:endParaRPr lang="en-US" altLang="zh-CN" sz="2400">
              <a:latin typeface="Helvetica" pitchFamily="2" charset="0"/>
            </a:endParaRPr>
          </a:p>
        </p:txBody>
      </p:sp>
      <p:sp>
        <p:nvSpPr>
          <p:cNvPr id="51204" name="TextBox 40"/>
          <p:cNvSpPr txBox="1">
            <a:spLocks noChangeArrowheads="1"/>
          </p:cNvSpPr>
          <p:nvPr/>
        </p:nvSpPr>
        <p:spPr bwMode="auto">
          <a:xfrm>
            <a:off x="1069975" y="1484313"/>
            <a:ext cx="6985000" cy="530225"/>
          </a:xfrm>
          <a:prstGeom prst="rect">
            <a:avLst/>
          </a:prstGeom>
          <a:noFill/>
          <a:ln w="9525">
            <a:noFill/>
            <a:miter lim="800000"/>
            <a:headEnd/>
            <a:tailEnd/>
          </a:ln>
        </p:spPr>
        <p:txBody>
          <a:bodyPr>
            <a:spAutoFit/>
          </a:bodyPr>
          <a:lstStyle/>
          <a:p>
            <a:pPr marL="273050" indent="-273050" algn="just">
              <a:lnSpc>
                <a:spcPct val="120000"/>
              </a:lnSpc>
              <a:spcBef>
                <a:spcPct val="20000"/>
              </a:spcBef>
              <a:buClr>
                <a:srgbClr val="D16349"/>
              </a:buClr>
              <a:buSzPct val="85000"/>
              <a:buFont typeface="Wingdings 2" pitchFamily="18" charset="2"/>
              <a:buNone/>
            </a:pPr>
            <a:r>
              <a:rPr lang="en-US" altLang="zh-CN" sz="2400" b="1">
                <a:solidFill>
                  <a:srgbClr val="000000"/>
                </a:solidFill>
                <a:latin typeface="Helvetica" pitchFamily="2" charset="0"/>
                <a:ea typeface="方正舒体" pitchFamily="2" charset="-122"/>
              </a:rPr>
              <a:t>Part VI — (Para.10)</a:t>
            </a:r>
          </a:p>
        </p:txBody>
      </p:sp>
      <p:sp>
        <p:nvSpPr>
          <p:cNvPr id="25" name="矩形 24"/>
          <p:cNvSpPr>
            <a:spLocks noChangeArrowheads="1"/>
          </p:cNvSpPr>
          <p:nvPr/>
        </p:nvSpPr>
        <p:spPr bwMode="auto">
          <a:xfrm>
            <a:off x="3303588" y="2781300"/>
            <a:ext cx="2968625" cy="457200"/>
          </a:xfrm>
          <a:prstGeom prst="rect">
            <a:avLst/>
          </a:prstGeom>
          <a:noFill/>
          <a:ln w="9525">
            <a:noFill/>
            <a:miter lim="800000"/>
            <a:headEnd/>
            <a:tailEnd/>
          </a:ln>
        </p:spPr>
        <p:txBody>
          <a:bodyPr>
            <a:spAutoFit/>
          </a:bodyPr>
          <a:lstStyle/>
          <a:p>
            <a:r>
              <a:rPr lang="en-US" altLang="en-US" sz="2400">
                <a:solidFill>
                  <a:srgbClr val="E46C0A"/>
                </a:solidFill>
                <a:latin typeface="Helvetica" pitchFamily="2" charset="0"/>
              </a:rPr>
              <a:t>optimistic</a:t>
            </a:r>
            <a:endParaRPr lang="zh-CN" altLang="en-US" sz="2400">
              <a:solidFill>
                <a:srgbClr val="E46C0A"/>
              </a:solidFill>
              <a:latin typeface="Helvetica" pitchFamily="2" charset="0"/>
            </a:endParaRPr>
          </a:p>
        </p:txBody>
      </p:sp>
      <p:sp>
        <p:nvSpPr>
          <p:cNvPr id="26" name="矩形 25"/>
          <p:cNvSpPr>
            <a:spLocks noChangeArrowheads="1"/>
          </p:cNvSpPr>
          <p:nvPr/>
        </p:nvSpPr>
        <p:spPr bwMode="auto">
          <a:xfrm>
            <a:off x="4787900" y="3238500"/>
            <a:ext cx="1728788" cy="457200"/>
          </a:xfrm>
          <a:prstGeom prst="rect">
            <a:avLst/>
          </a:prstGeom>
          <a:noFill/>
          <a:ln w="9525">
            <a:noFill/>
            <a:miter lim="800000"/>
            <a:headEnd/>
            <a:tailEnd/>
          </a:ln>
        </p:spPr>
        <p:txBody>
          <a:bodyPr>
            <a:spAutoFit/>
          </a:bodyPr>
          <a:lstStyle/>
          <a:p>
            <a:r>
              <a:rPr lang="en-US" altLang="en-US" sz="2400">
                <a:solidFill>
                  <a:srgbClr val="E46C0A"/>
                </a:solidFill>
                <a:latin typeface="Helvetica" pitchFamily="2" charset="0"/>
              </a:rPr>
              <a:t>come soon </a:t>
            </a:r>
            <a:endParaRPr lang="zh-CN" altLang="en-US" sz="2400">
              <a:solidFill>
                <a:srgbClr val="E46C0A"/>
              </a:solidFill>
              <a:latin typeface="Helvetica" pitchFamily="2" charset="0"/>
            </a:endParaRPr>
          </a:p>
        </p:txBody>
      </p:sp>
      <p:pic>
        <p:nvPicPr>
          <p:cNvPr id="51207"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51208" name="Picture 2" descr="H:\2015年修改\图片10.jpg"/>
          <p:cNvPicPr>
            <a:picLocks noChangeAspect="1" noChangeArrowheads="1"/>
          </p:cNvPicPr>
          <p:nvPr/>
        </p:nvPicPr>
        <p:blipFill>
          <a:blip r:embed="rId6"/>
          <a:srcRect/>
          <a:stretch>
            <a:fillRect/>
          </a:stretch>
        </p:blipFill>
        <p:spPr bwMode="auto">
          <a:xfrm>
            <a:off x="0" y="0"/>
            <a:ext cx="8072438" cy="1163638"/>
          </a:xfrm>
          <a:prstGeom prst="rect">
            <a:avLst/>
          </a:prstGeom>
          <a:noFill/>
          <a:ln w="9525">
            <a:noFill/>
            <a:miter lim="800000"/>
            <a:headEnd/>
            <a:tailEnd/>
          </a:ln>
        </p:spPr>
      </p:pic>
      <p:sp>
        <p:nvSpPr>
          <p:cNvPr id="2" name="矩形 25"/>
          <p:cNvSpPr>
            <a:spLocks noChangeArrowheads="1"/>
          </p:cNvSpPr>
          <p:nvPr/>
        </p:nvSpPr>
        <p:spPr bwMode="auto">
          <a:xfrm>
            <a:off x="4433888" y="4076700"/>
            <a:ext cx="2082800" cy="457200"/>
          </a:xfrm>
          <a:prstGeom prst="rect">
            <a:avLst/>
          </a:prstGeom>
          <a:noFill/>
          <a:ln w="9525">
            <a:noFill/>
            <a:miter lim="800000"/>
            <a:headEnd/>
            <a:tailEnd/>
          </a:ln>
        </p:spPr>
        <p:txBody>
          <a:bodyPr>
            <a:spAutoFit/>
          </a:bodyPr>
          <a:lstStyle/>
          <a:p>
            <a:r>
              <a:rPr lang="en-US" altLang="en-US" sz="2400">
                <a:solidFill>
                  <a:srgbClr val="E46C0A"/>
                </a:solidFill>
                <a:latin typeface="Helvetica" pitchFamily="2" charset="0"/>
              </a:rPr>
              <a:t>composed</a:t>
            </a:r>
            <a:endParaRPr lang="zh-CN" altLang="en-US" sz="2400">
              <a:solidFill>
                <a:srgbClr val="E46C0A"/>
              </a:solidFill>
              <a:latin typeface="Helvetica"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12"/>
          <p:cNvSpPr>
            <a:spLocks noChangeArrowheads="1"/>
          </p:cNvSpPr>
          <p:nvPr/>
        </p:nvSpPr>
        <p:spPr bwMode="auto">
          <a:xfrm>
            <a:off x="2700338" y="1484313"/>
            <a:ext cx="3922712" cy="488950"/>
          </a:xfrm>
          <a:prstGeom prst="rect">
            <a:avLst/>
          </a:prstGeom>
          <a:solidFill>
            <a:srgbClr val="FFC000"/>
          </a:solidFill>
          <a:ln w="9525">
            <a:noFill/>
            <a:miter lim="800000"/>
            <a:headEnd/>
            <a:tailEnd/>
          </a:ln>
          <a:effectLst>
            <a:prstShdw prst="shdw11">
              <a:schemeClr val="bg2">
                <a:alpha val="50000"/>
              </a:schemeClr>
            </a:prstShdw>
          </a:effectLst>
        </p:spPr>
        <p:txBody>
          <a:bodyPr>
            <a:spAutoFit/>
          </a:bodyPr>
          <a:lstStyle/>
          <a:p>
            <a:pPr algn="ctr"/>
            <a:r>
              <a:rPr lang="en-US" altLang="zh-CN" sz="2600">
                <a:latin typeface="Helvetica" pitchFamily="2" charset="0"/>
                <a:cs typeface="Arial" pitchFamily="34" charset="0"/>
              </a:rPr>
              <a:t>Introduction</a:t>
            </a:r>
            <a:r>
              <a:rPr lang="en-US" altLang="zh-CN" sz="2400">
                <a:latin typeface="Helvetica" pitchFamily="2" charset="0"/>
                <a:cs typeface="Arial" pitchFamily="34" charset="0"/>
              </a:rPr>
              <a:t> </a:t>
            </a:r>
          </a:p>
        </p:txBody>
      </p:sp>
      <p:sp>
        <p:nvSpPr>
          <p:cNvPr id="282627" name="Rectangle 12"/>
          <p:cNvSpPr>
            <a:spLocks noChangeArrowheads="1"/>
          </p:cNvSpPr>
          <p:nvPr/>
        </p:nvSpPr>
        <p:spPr bwMode="auto">
          <a:xfrm>
            <a:off x="2628900" y="3119438"/>
            <a:ext cx="4103688" cy="488950"/>
          </a:xfrm>
          <a:prstGeom prst="rect">
            <a:avLst/>
          </a:prstGeom>
          <a:solidFill>
            <a:srgbClr val="FFC000"/>
          </a:solidFill>
          <a:ln w="9525">
            <a:noFill/>
            <a:miter lim="800000"/>
            <a:headEnd/>
            <a:tailEnd/>
          </a:ln>
          <a:effectLst>
            <a:prstShdw prst="shdw11">
              <a:schemeClr val="bg2">
                <a:alpha val="50000"/>
              </a:schemeClr>
            </a:prstShdw>
          </a:effectLst>
        </p:spPr>
        <p:txBody>
          <a:bodyPr>
            <a:spAutoFit/>
          </a:bodyPr>
          <a:lstStyle/>
          <a:p>
            <a:pPr algn="ctr"/>
            <a:r>
              <a:rPr lang="en-US" altLang="zh-CN" sz="2600">
                <a:latin typeface="Helvetica" pitchFamily="2" charset="0"/>
                <a:cs typeface="Arial" pitchFamily="34" charset="0"/>
              </a:rPr>
              <a:t>Examples</a:t>
            </a:r>
            <a:endParaRPr lang="en-US" altLang="en-US" sz="2600">
              <a:latin typeface="Helvetica" pitchFamily="2" charset="0"/>
              <a:cs typeface="Arial" pitchFamily="34" charset="0"/>
            </a:endParaRPr>
          </a:p>
        </p:txBody>
      </p:sp>
      <p:sp>
        <p:nvSpPr>
          <p:cNvPr id="13" name="下箭头 12"/>
          <p:cNvSpPr/>
          <p:nvPr/>
        </p:nvSpPr>
        <p:spPr>
          <a:xfrm>
            <a:off x="4429125" y="2347913"/>
            <a:ext cx="287338" cy="360362"/>
          </a:xfrm>
          <a:prstGeom prst="downArrow">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4086225" y="681038"/>
            <a:ext cx="3486150" cy="461962"/>
          </a:xfrm>
          <a:prstGeom prst="rect">
            <a:avLst/>
          </a:prstGeom>
        </p:spPr>
        <p:txBody>
          <a:bodyPr>
            <a:spAutoFit/>
          </a:bodyPr>
          <a:lstStyle/>
          <a:p>
            <a:pPr eaLnBrk="0" fontAlgn="auto" hangingPunct="0">
              <a:spcBef>
                <a:spcPts val="0"/>
              </a:spcBef>
              <a:spcAft>
                <a:spcPts val="0"/>
              </a:spcAft>
              <a:defRPr/>
            </a:pPr>
            <a:r>
              <a:rPr lang="en-US" altLang="zh-CN" sz="2400" b="1" dirty="0">
                <a:solidFill>
                  <a:schemeClr val="accent6">
                    <a:lumMod val="75000"/>
                  </a:schemeClr>
                </a:solidFill>
                <a:latin typeface="Helvetica"/>
                <a:ea typeface="+mn-ea"/>
              </a:rPr>
              <a:t>Structure of the Text</a:t>
            </a:r>
          </a:p>
        </p:txBody>
      </p:sp>
      <p:pic>
        <p:nvPicPr>
          <p:cNvPr id="52230" name="Picture 2"/>
          <p:cNvPicPr>
            <a:picLocks noChangeAspect="1" noChangeArrowheads="1"/>
          </p:cNvPicPr>
          <p:nvPr/>
        </p:nvPicPr>
        <p:blipFill>
          <a:blip r:embed="rId2"/>
          <a:srcRect/>
          <a:stretch>
            <a:fillRect/>
          </a:stretch>
        </p:blipFill>
        <p:spPr bwMode="auto">
          <a:xfrm>
            <a:off x="-3175" y="63500"/>
            <a:ext cx="4070350" cy="1150938"/>
          </a:xfrm>
          <a:prstGeom prst="rect">
            <a:avLst/>
          </a:prstGeom>
          <a:noFill/>
          <a:ln w="9525">
            <a:noFill/>
            <a:miter lim="800000"/>
            <a:headEnd/>
            <a:tailEnd/>
          </a:ln>
        </p:spPr>
      </p:pic>
      <p:sp>
        <p:nvSpPr>
          <p:cNvPr id="17" name="TextBox 16"/>
          <p:cNvSpPr txBox="1"/>
          <p:nvPr/>
        </p:nvSpPr>
        <p:spPr>
          <a:xfrm>
            <a:off x="71438" y="600075"/>
            <a:ext cx="3481387"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Main Idea &amp; Structure</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
        <p:nvSpPr>
          <p:cNvPr id="2" name="下箭头 12"/>
          <p:cNvSpPr/>
          <p:nvPr/>
        </p:nvSpPr>
        <p:spPr>
          <a:xfrm>
            <a:off x="4429125" y="4076700"/>
            <a:ext cx="287338" cy="360363"/>
          </a:xfrm>
          <a:prstGeom prst="downArrow">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0170" name="Rectangle 12"/>
          <p:cNvSpPr>
            <a:spLocks noChangeArrowheads="1"/>
          </p:cNvSpPr>
          <p:nvPr/>
        </p:nvSpPr>
        <p:spPr bwMode="auto">
          <a:xfrm>
            <a:off x="2916238" y="4797425"/>
            <a:ext cx="3492500" cy="519113"/>
          </a:xfrm>
          <a:prstGeom prst="rect">
            <a:avLst/>
          </a:prstGeom>
          <a:solidFill>
            <a:srgbClr val="FFC000"/>
          </a:solidFill>
          <a:ln w="9525">
            <a:noFill/>
            <a:miter lim="800000"/>
            <a:headEnd/>
            <a:tailEnd/>
          </a:ln>
          <a:effectLst>
            <a:prstShdw prst="shdw11">
              <a:schemeClr val="bg2">
                <a:alpha val="50000"/>
              </a:schemeClr>
            </a:prstShdw>
          </a:effectLst>
        </p:spPr>
        <p:txBody>
          <a:bodyPr>
            <a:spAutoFit/>
          </a:bodyPr>
          <a:lstStyle/>
          <a:p>
            <a:pPr algn="ctr"/>
            <a:r>
              <a:rPr lang="en-US" altLang="zh-CN" sz="2800">
                <a:latin typeface="Helvetica" pitchFamily="2" charset="0"/>
                <a:cs typeface="Arial" pitchFamily="34" charset="0"/>
              </a:rPr>
              <a:t>Conclusion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2626"/>
                                        </p:tgtEl>
                                        <p:attrNameLst>
                                          <p:attrName>style.visibility</p:attrName>
                                        </p:attrNameLst>
                                      </p:cBhvr>
                                      <p:to>
                                        <p:strVal val="visible"/>
                                      </p:to>
                                    </p:set>
                                    <p:anim calcmode="lin" valueType="num">
                                      <p:cBhvr additive="base">
                                        <p:cTn id="7" dur="500" fill="hold"/>
                                        <p:tgtEl>
                                          <p:spTgt spid="282626"/>
                                        </p:tgtEl>
                                        <p:attrNameLst>
                                          <p:attrName>ppt_x</p:attrName>
                                        </p:attrNameLst>
                                      </p:cBhvr>
                                      <p:tavLst>
                                        <p:tav tm="0">
                                          <p:val>
                                            <p:strVal val="#ppt_x"/>
                                          </p:val>
                                        </p:tav>
                                        <p:tav tm="100000">
                                          <p:val>
                                            <p:strVal val="#ppt_x"/>
                                          </p:val>
                                        </p:tav>
                                      </p:tavLst>
                                    </p:anim>
                                    <p:anim calcmode="lin" valueType="num">
                                      <p:cBhvr additive="base">
                                        <p:cTn id="8" dur="500" fill="hold"/>
                                        <p:tgtEl>
                                          <p:spTgt spid="28262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82627"/>
                                        </p:tgtEl>
                                        <p:attrNameLst>
                                          <p:attrName>style.visibility</p:attrName>
                                        </p:attrNameLst>
                                      </p:cBhvr>
                                      <p:to>
                                        <p:strVal val="visible"/>
                                      </p:to>
                                    </p:set>
                                    <p:anim calcmode="lin" valueType="num">
                                      <p:cBhvr additive="base">
                                        <p:cTn id="19" dur="500" fill="hold"/>
                                        <p:tgtEl>
                                          <p:spTgt spid="282627"/>
                                        </p:tgtEl>
                                        <p:attrNameLst>
                                          <p:attrName>ppt_x</p:attrName>
                                        </p:attrNameLst>
                                      </p:cBhvr>
                                      <p:tavLst>
                                        <p:tav tm="0">
                                          <p:val>
                                            <p:strVal val="#ppt_x"/>
                                          </p:val>
                                        </p:tav>
                                        <p:tav tm="100000">
                                          <p:val>
                                            <p:strVal val="#ppt_x"/>
                                          </p:val>
                                        </p:tav>
                                      </p:tavLst>
                                    </p:anim>
                                    <p:anim calcmode="lin" valueType="num">
                                      <p:cBhvr additive="base">
                                        <p:cTn id="20" dur="500" fill="hold"/>
                                        <p:tgtEl>
                                          <p:spTgt spid="282627"/>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20170"/>
                                        </p:tgtEl>
                                        <p:attrNameLst>
                                          <p:attrName>style.visibility</p:attrName>
                                        </p:attrNameLst>
                                      </p:cBhvr>
                                      <p:to>
                                        <p:strVal val="visible"/>
                                      </p:to>
                                    </p:set>
                                    <p:anim calcmode="lin" valueType="num">
                                      <p:cBhvr additive="base">
                                        <p:cTn id="31" dur="500" fill="hold"/>
                                        <p:tgtEl>
                                          <p:spTgt spid="220170"/>
                                        </p:tgtEl>
                                        <p:attrNameLst>
                                          <p:attrName>ppt_x</p:attrName>
                                        </p:attrNameLst>
                                      </p:cBhvr>
                                      <p:tavLst>
                                        <p:tav tm="0">
                                          <p:val>
                                            <p:strVal val="#ppt_x"/>
                                          </p:val>
                                        </p:tav>
                                        <p:tav tm="100000">
                                          <p:val>
                                            <p:strVal val="#ppt_x"/>
                                          </p:val>
                                        </p:tav>
                                      </p:tavLst>
                                    </p:anim>
                                    <p:anim calcmode="lin" valueType="num">
                                      <p:cBhvr additive="base">
                                        <p:cTn id="32" dur="500" fill="hold"/>
                                        <p:tgtEl>
                                          <p:spTgt spid="2201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animBg="1"/>
      <p:bldP spid="282627" grpId="0" animBg="1"/>
      <p:bldP spid="13" grpId="0" animBg="1"/>
      <p:bldP spid="2" grpId="0" animBg="1"/>
      <p:bldP spid="22017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a:spLocks noChangeArrowheads="1"/>
          </p:cNvSpPr>
          <p:nvPr/>
        </p:nvSpPr>
        <p:spPr bwMode="auto">
          <a:xfrm>
            <a:off x="1510298" y="2965903"/>
            <a:ext cx="6492657" cy="1442071"/>
          </a:xfrm>
          <a:prstGeom prst="roundRect">
            <a:avLst>
              <a:gd name="adj" fmla="val 16667"/>
            </a:avLst>
          </a:prstGeom>
          <a:solidFill>
            <a:schemeClr val="bg1"/>
          </a:solidFill>
          <a:ln w="25400" algn="ctr">
            <a:solidFill>
              <a:schemeClr val="accent1"/>
            </a:solidFill>
            <a:round/>
            <a:headEnd/>
            <a:tailEnd/>
          </a:ln>
          <a:effectLst>
            <a:glow rad="101600">
              <a:schemeClr val="accent5">
                <a:satMod val="175000"/>
                <a:alpha val="40000"/>
              </a:schemeClr>
            </a:glow>
          </a:effectLst>
        </p:spPr>
        <p:txBody>
          <a:bodyPr anchor="ctr"/>
          <a:lstStyle/>
          <a:p>
            <a:pPr>
              <a:defRPr/>
            </a:pPr>
            <a:endParaRPr lang="en-US" altLang="zh-CN" sz="2200" b="1">
              <a:latin typeface="Helvetica" pitchFamily="34" charset="0"/>
              <a:cs typeface="Arial" pitchFamily="34" charset="0"/>
            </a:endParaRPr>
          </a:p>
          <a:p>
            <a:pPr>
              <a:defRPr/>
            </a:pPr>
            <a:r>
              <a:rPr lang="en-US" altLang="zh-CN" sz="2200" b="1">
                <a:latin typeface="Helvetica" pitchFamily="34" charset="0"/>
                <a:cs typeface="Arial" pitchFamily="34" charset="0"/>
              </a:rPr>
              <a:t>Monica’s story:</a:t>
            </a:r>
            <a:r>
              <a:rPr lang="en-US" altLang="zh-CN" sz="2200">
                <a:latin typeface="Helvetica" pitchFamily="34" charset="0"/>
                <a:cs typeface="Arial" pitchFamily="34" charset="0"/>
              </a:rPr>
              <a:t> 20 years later, she changed her preference from working for a male boss to a female boss. (Para. 1)</a:t>
            </a:r>
          </a:p>
          <a:p>
            <a:pPr>
              <a:defRPr/>
            </a:pPr>
            <a:endParaRPr lang="en-US" altLang="zh-CN" sz="2200">
              <a:latin typeface="Helvetica" pitchFamily="34" charset="0"/>
              <a:cs typeface="Arial" pitchFamily="34" charset="0"/>
            </a:endParaRPr>
          </a:p>
        </p:txBody>
      </p:sp>
      <p:sp>
        <p:nvSpPr>
          <p:cNvPr id="23" name="圆角矩形 22"/>
          <p:cNvSpPr>
            <a:spLocks noChangeArrowheads="1"/>
          </p:cNvSpPr>
          <p:nvPr/>
        </p:nvSpPr>
        <p:spPr bwMode="auto">
          <a:xfrm>
            <a:off x="1516989" y="4712166"/>
            <a:ext cx="6485023" cy="1368943"/>
          </a:xfrm>
          <a:prstGeom prst="roundRect">
            <a:avLst>
              <a:gd name="adj" fmla="val 16667"/>
            </a:avLst>
          </a:prstGeom>
          <a:solidFill>
            <a:schemeClr val="bg1"/>
          </a:solidFill>
          <a:ln w="25400" algn="ctr">
            <a:solidFill>
              <a:srgbClr val="FFC000"/>
            </a:solidFill>
            <a:round/>
            <a:headEnd/>
            <a:tailEnd/>
          </a:ln>
          <a:effectLst>
            <a:glow rad="101600">
              <a:schemeClr val="accent6">
                <a:satMod val="175000"/>
                <a:alpha val="40000"/>
              </a:schemeClr>
            </a:glow>
          </a:effectLst>
        </p:spPr>
        <p:txBody>
          <a:bodyPr anchor="ctr"/>
          <a:lstStyle/>
          <a:p>
            <a:pPr>
              <a:defRPr/>
            </a:pPr>
            <a:r>
              <a:rPr lang="en-US" altLang="zh-CN" sz="2200" b="1">
                <a:latin typeface="Helvetica" pitchFamily="34" charset="0"/>
                <a:cs typeface="Arial" pitchFamily="34" charset="0"/>
              </a:rPr>
              <a:t>Raise the question: </a:t>
            </a:r>
            <a:r>
              <a:rPr lang="en-US" altLang="zh-CN" sz="2200">
                <a:latin typeface="Helvetica" pitchFamily="34" charset="0"/>
                <a:cs typeface="Arial" pitchFamily="34" charset="0"/>
              </a:rPr>
              <a:t>Do men and women manage differently? (Para. 2)</a:t>
            </a:r>
          </a:p>
        </p:txBody>
      </p:sp>
      <p:sp>
        <p:nvSpPr>
          <p:cNvPr id="276491" name="Text Box 9"/>
          <p:cNvSpPr txBox="1">
            <a:spLocks noChangeArrowheads="1"/>
          </p:cNvSpPr>
          <p:nvPr/>
        </p:nvSpPr>
        <p:spPr bwMode="auto">
          <a:xfrm>
            <a:off x="1403350" y="1214438"/>
            <a:ext cx="6643688" cy="885825"/>
          </a:xfrm>
          <a:prstGeom prst="rect">
            <a:avLst/>
          </a:prstGeom>
          <a:solidFill>
            <a:srgbClr val="FFC000"/>
          </a:solidFill>
          <a:ln w="9525">
            <a:noFill/>
            <a:miter lim="800000"/>
            <a:headEnd/>
            <a:tailEnd/>
          </a:ln>
          <a:effectLst>
            <a:prstShdw prst="shdw11">
              <a:schemeClr val="bg2">
                <a:alpha val="50000"/>
              </a:schemeClr>
            </a:prstShdw>
          </a:effectLst>
        </p:spPr>
        <p:txBody>
          <a:bodyPr>
            <a:spAutoFit/>
          </a:bodyPr>
          <a:lstStyle/>
          <a:p>
            <a:pPr algn="ctr"/>
            <a:r>
              <a:rPr lang="en-US" altLang="zh-CN" sz="2600" b="1">
                <a:latin typeface="Helvetica" pitchFamily="2" charset="0"/>
                <a:cs typeface="Arial" pitchFamily="34" charset="0"/>
              </a:rPr>
              <a:t>Introduction:</a:t>
            </a:r>
          </a:p>
          <a:p>
            <a:pPr algn="ctr"/>
            <a:r>
              <a:rPr lang="en-US" altLang="zh-CN" sz="2600" b="1">
                <a:latin typeface="Helvetica" pitchFamily="2" charset="0"/>
                <a:cs typeface="Arial" pitchFamily="34" charset="0"/>
              </a:rPr>
              <a:t>Female bosses in the workplace </a:t>
            </a:r>
            <a:endParaRPr lang="zh-CN" altLang="en-US" sz="2600">
              <a:latin typeface="Helvetica" pitchFamily="2" charset="0"/>
              <a:cs typeface="Arial" pitchFamily="34" charset="0"/>
            </a:endParaRPr>
          </a:p>
        </p:txBody>
      </p:sp>
      <p:sp>
        <p:nvSpPr>
          <p:cNvPr id="10" name="矩形 9"/>
          <p:cNvSpPr/>
          <p:nvPr/>
        </p:nvSpPr>
        <p:spPr>
          <a:xfrm>
            <a:off x="4086225" y="681038"/>
            <a:ext cx="3486150" cy="461962"/>
          </a:xfrm>
          <a:prstGeom prst="rect">
            <a:avLst/>
          </a:prstGeom>
        </p:spPr>
        <p:txBody>
          <a:bodyPr>
            <a:spAutoFit/>
          </a:bodyPr>
          <a:lstStyle/>
          <a:p>
            <a:pPr eaLnBrk="0" fontAlgn="auto" hangingPunct="0">
              <a:spcBef>
                <a:spcPts val="0"/>
              </a:spcBef>
              <a:spcAft>
                <a:spcPts val="0"/>
              </a:spcAft>
              <a:defRPr/>
            </a:pPr>
            <a:r>
              <a:rPr lang="en-US" altLang="zh-CN" sz="2400" b="1" dirty="0">
                <a:solidFill>
                  <a:schemeClr val="accent6">
                    <a:lumMod val="75000"/>
                  </a:schemeClr>
                </a:solidFill>
                <a:latin typeface="Helvetica"/>
                <a:ea typeface="+mn-ea"/>
              </a:rPr>
              <a:t>Structure of the Text</a:t>
            </a:r>
          </a:p>
        </p:txBody>
      </p:sp>
      <p:pic>
        <p:nvPicPr>
          <p:cNvPr id="53258" name="Picture 2"/>
          <p:cNvPicPr>
            <a:picLocks noChangeAspect="1" noChangeArrowheads="1"/>
          </p:cNvPicPr>
          <p:nvPr/>
        </p:nvPicPr>
        <p:blipFill>
          <a:blip r:embed="rId2"/>
          <a:srcRect/>
          <a:stretch>
            <a:fillRect/>
          </a:stretch>
        </p:blipFill>
        <p:spPr bwMode="auto">
          <a:xfrm>
            <a:off x="-3175" y="63500"/>
            <a:ext cx="4070350" cy="1150938"/>
          </a:xfrm>
          <a:prstGeom prst="rect">
            <a:avLst/>
          </a:prstGeom>
          <a:noFill/>
          <a:ln w="9525">
            <a:noFill/>
            <a:miter lim="800000"/>
            <a:headEnd/>
            <a:tailEnd/>
          </a:ln>
        </p:spPr>
      </p:pic>
      <p:sp>
        <p:nvSpPr>
          <p:cNvPr id="12" name="TextBox 11"/>
          <p:cNvSpPr txBox="1"/>
          <p:nvPr/>
        </p:nvSpPr>
        <p:spPr>
          <a:xfrm>
            <a:off x="71438" y="600075"/>
            <a:ext cx="3481387"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Main Idea &amp; Structure</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accel="50000" decel="50000" fill="hold" grpId="0" nodeType="clickEffect">
                                  <p:stCondLst>
                                    <p:cond delay="0"/>
                                  </p:stCondLst>
                                  <p:childTnLst>
                                    <p:set>
                                      <p:cBhvr>
                                        <p:cTn id="6" dur="1" fill="hold">
                                          <p:stCondLst>
                                            <p:cond delay="0"/>
                                          </p:stCondLst>
                                        </p:cTn>
                                        <p:tgtEl>
                                          <p:spTgt spid="276491"/>
                                        </p:tgtEl>
                                        <p:attrNameLst>
                                          <p:attrName>style.visibility</p:attrName>
                                        </p:attrNameLst>
                                      </p:cBhvr>
                                      <p:to>
                                        <p:strVal val="visible"/>
                                      </p:to>
                                    </p:set>
                                    <p:anim calcmode="lin" valueType="num">
                                      <p:cBhvr additive="base">
                                        <p:cTn id="7" dur="500" fill="hold"/>
                                        <p:tgtEl>
                                          <p:spTgt spid="276491"/>
                                        </p:tgtEl>
                                        <p:attrNameLst>
                                          <p:attrName>ppt_x</p:attrName>
                                        </p:attrNameLst>
                                      </p:cBhvr>
                                      <p:tavLst>
                                        <p:tav tm="0">
                                          <p:val>
                                            <p:strVal val="#ppt_x"/>
                                          </p:val>
                                        </p:tav>
                                        <p:tav tm="100000">
                                          <p:val>
                                            <p:strVal val="#ppt_x"/>
                                          </p:val>
                                        </p:tav>
                                      </p:tavLst>
                                    </p:anim>
                                    <p:anim calcmode="lin" valueType="num">
                                      <p:cBhvr additive="base">
                                        <p:cTn id="8" dur="500" fill="hold"/>
                                        <p:tgtEl>
                                          <p:spTgt spid="27649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up)">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mf700-00452559.tif"/>
          <p:cNvPicPr>
            <a:picLocks noChangeAspect="1"/>
          </p:cNvPicPr>
          <p:nvPr/>
        </p:nvPicPr>
        <p:blipFill>
          <a:blip r:embed="rId3" cstate="print"/>
          <a:stretch>
            <a:fillRect/>
          </a:stretch>
        </p:blipFill>
        <p:spPr>
          <a:xfrm>
            <a:off x="5389562" y="3500438"/>
            <a:ext cx="2984703" cy="2984703"/>
          </a:xfrm>
          <a:prstGeom prst="rect">
            <a:avLst/>
          </a:prstGeom>
          <a:ln>
            <a:noFill/>
          </a:ln>
          <a:effectLst>
            <a:outerShdw blurRad="292100" dist="139700" dir="2700000" algn="tl" rotWithShape="0">
              <a:srgbClr val="333333">
                <a:alpha val="65000"/>
              </a:srgbClr>
            </a:outerShdw>
          </a:effectLst>
        </p:spPr>
      </p:pic>
      <p:pic>
        <p:nvPicPr>
          <p:cNvPr id="37" name="Content Placeholder 3" descr="us48-wsu0840.jpg"/>
          <p:cNvPicPr>
            <a:picLocks noGrp="1" noChangeAspect="1"/>
          </p:cNvPicPr>
          <p:nvPr>
            <p:ph idx="1"/>
          </p:nvPr>
        </p:nvPicPr>
        <p:blipFill>
          <a:blip r:embed="rId4" cstate="print"/>
          <a:stretch>
            <a:fillRect/>
          </a:stretch>
        </p:blipFill>
        <p:spPr>
          <a:xfrm>
            <a:off x="5894184" y="1354138"/>
            <a:ext cx="2480081" cy="1509712"/>
          </a:xfrm>
          <a:effectLst>
            <a:outerShdw blurRad="292100" dist="139700" dir="2700000" algn="tl" rotWithShape="0">
              <a:srgbClr val="333333">
                <a:alpha val="65000"/>
              </a:srgbClr>
            </a:outerShdw>
          </a:effectLst>
        </p:spPr>
      </p:pic>
      <p:grpSp>
        <p:nvGrpSpPr>
          <p:cNvPr id="17412" name="组合 19"/>
          <p:cNvGrpSpPr>
            <a:grpSpLocks/>
          </p:cNvGrpSpPr>
          <p:nvPr/>
        </p:nvGrpSpPr>
        <p:grpSpPr bwMode="auto">
          <a:xfrm>
            <a:off x="0" y="-24"/>
            <a:ext cx="9144000" cy="5541988"/>
            <a:chOff x="0" y="-142906"/>
            <a:chExt cx="9144000" cy="5542213"/>
          </a:xfrm>
        </p:grpSpPr>
        <p:sp>
          <p:nvSpPr>
            <p:cNvPr id="19" name="TextBox 18"/>
            <p:cNvSpPr txBox="1"/>
            <p:nvPr/>
          </p:nvSpPr>
          <p:spPr>
            <a:xfrm>
              <a:off x="715963" y="1844750"/>
              <a:ext cx="2324100" cy="615975"/>
            </a:xfrm>
            <a:prstGeom prst="rect">
              <a:avLst/>
            </a:prstGeom>
            <a:noFill/>
          </p:spPr>
          <p:txBody>
            <a:bodyPr>
              <a:spAutoFit/>
            </a:bodyPr>
            <a:lstStyle/>
            <a:p>
              <a:pPr fontAlgn="auto">
                <a:spcBef>
                  <a:spcPts val="0"/>
                </a:spcBef>
                <a:spcAft>
                  <a:spcPts val="0"/>
                </a:spcAft>
                <a:defRPr/>
              </a:pPr>
              <a:r>
                <a:rPr lang="en-US" altLang="zh-CN" sz="3400" dirty="0">
                  <a:solidFill>
                    <a:srgbClr val="FF6600"/>
                  </a:solidFill>
                  <a:effectLst>
                    <a:outerShdw blurRad="38100" dist="38100" dir="2700000" algn="tl">
                      <a:srgbClr val="000000">
                        <a:alpha val="43137"/>
                      </a:srgbClr>
                    </a:outerShdw>
                  </a:effectLst>
                  <a:latin typeface="Cooper Black" pitchFamily="18" charset="0"/>
                  <a:ea typeface="+mn-ea"/>
                </a:rPr>
                <a:t>Contents</a:t>
              </a:r>
              <a:endParaRPr lang="zh-CN" altLang="en-US" sz="3400" dirty="0">
                <a:solidFill>
                  <a:srgbClr val="FF6600"/>
                </a:solidFill>
                <a:effectLst>
                  <a:outerShdw blurRad="38100" dist="38100" dir="2700000" algn="tl">
                    <a:srgbClr val="000000">
                      <a:alpha val="43137"/>
                    </a:srgbClr>
                  </a:outerShdw>
                </a:effectLst>
                <a:latin typeface="Cooper Black" pitchFamily="18" charset="0"/>
                <a:ea typeface="+mn-ea"/>
              </a:endParaRPr>
            </a:p>
          </p:txBody>
        </p:sp>
        <p:sp>
          <p:nvSpPr>
            <p:cNvPr id="31" name="Rectangle 10"/>
            <p:cNvSpPr/>
            <p:nvPr/>
          </p:nvSpPr>
          <p:spPr>
            <a:xfrm>
              <a:off x="0" y="-142906"/>
              <a:ext cx="9144000" cy="708054"/>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chemeClr val="bg2">
                    <a:lumMod val="50000"/>
                  </a:schemeClr>
                </a:solidFill>
              </a:endParaRPr>
            </a:p>
          </p:txBody>
        </p:sp>
        <p:sp>
          <p:nvSpPr>
            <p:cNvPr id="17415" name="TextBox 31"/>
            <p:cNvSpPr txBox="1">
              <a:spLocks noChangeArrowheads="1"/>
            </p:cNvSpPr>
            <p:nvPr/>
          </p:nvSpPr>
          <p:spPr bwMode="auto">
            <a:xfrm>
              <a:off x="1238232" y="-71465"/>
              <a:ext cx="762000" cy="701704"/>
            </a:xfrm>
            <a:prstGeom prst="rect">
              <a:avLst/>
            </a:prstGeom>
            <a:noFill/>
            <a:ln w="9525">
              <a:noFill/>
              <a:miter lim="800000"/>
              <a:headEnd/>
              <a:tailEnd/>
            </a:ln>
          </p:spPr>
          <p:txBody>
            <a:bodyPr>
              <a:spAutoFit/>
            </a:bodyPr>
            <a:lstStyle/>
            <a:p>
              <a:r>
                <a:rPr lang="en-US" altLang="zh-CN" sz="4000" b="1" i="1" dirty="0">
                  <a:latin typeface="Helvetica" pitchFamily="2" charset="0"/>
                  <a:ea typeface="Arial Unicode MS" pitchFamily="34" charset="-122"/>
                  <a:cs typeface="Helvetica Neue"/>
                </a:rPr>
                <a:t>A</a:t>
              </a:r>
            </a:p>
          </p:txBody>
        </p:sp>
        <p:sp>
          <p:nvSpPr>
            <p:cNvPr id="33" name="Isosceles Triangle 15"/>
            <p:cNvSpPr/>
            <p:nvPr/>
          </p:nvSpPr>
          <p:spPr>
            <a:xfrm flipV="1">
              <a:off x="1736706" y="357180"/>
              <a:ext cx="192088" cy="115893"/>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TextBox 34"/>
            <p:cNvSpPr txBox="1"/>
            <p:nvPr/>
          </p:nvSpPr>
          <p:spPr>
            <a:xfrm>
              <a:off x="2520979" y="-24"/>
              <a:ext cx="6122987" cy="954127"/>
            </a:xfrm>
            <a:prstGeom prst="rect">
              <a:avLst/>
            </a:prstGeom>
            <a:noFill/>
          </p:spPr>
          <p:txBody>
            <a:bodyPr wrap="none">
              <a:spAutoFit/>
            </a:bodyPr>
            <a:lstStyle/>
            <a:p>
              <a:pPr>
                <a:defRPr/>
              </a:pPr>
              <a:r>
                <a:rPr lang="en-US" altLang="zh-CN" sz="2800" dirty="0">
                  <a:solidFill>
                    <a:srgbClr val="FFFFFF"/>
                  </a:solidFill>
                  <a:effectLst>
                    <a:outerShdw blurRad="38100" dist="38100" dir="2700000" algn="tl">
                      <a:srgbClr val="C0C0C0"/>
                    </a:outerShdw>
                  </a:effectLst>
                  <a:latin typeface="Cooper Black" pitchFamily="18" charset="0"/>
                  <a:ea typeface="Arial Unicode MS" pitchFamily="34" charset="-122"/>
                  <a:cs typeface="Helvetica Neue"/>
                </a:rPr>
                <a:t>Women at the Management Level</a:t>
              </a:r>
            </a:p>
            <a:p>
              <a:pPr>
                <a:defRPr/>
              </a:pPr>
              <a:endParaRPr lang="en-US" altLang="zh-CN" sz="2800" dirty="0">
                <a:solidFill>
                  <a:srgbClr val="FFFFFF"/>
                </a:solidFill>
                <a:effectLst>
                  <a:outerShdw blurRad="38100" dist="38100" dir="2700000" algn="tl">
                    <a:srgbClr val="C0C0C0"/>
                  </a:outerShdw>
                </a:effectLst>
                <a:latin typeface="Cooper Black" pitchFamily="18" charset="0"/>
                <a:ea typeface="Arial Unicode MS" pitchFamily="34" charset="-122"/>
                <a:cs typeface="Helvetica Neue"/>
              </a:endParaRPr>
            </a:p>
          </p:txBody>
        </p:sp>
        <p:sp>
          <p:nvSpPr>
            <p:cNvPr id="17418" name="TextBox 35"/>
            <p:cNvSpPr txBox="1">
              <a:spLocks noChangeArrowheads="1"/>
            </p:cNvSpPr>
            <p:nvPr/>
          </p:nvSpPr>
          <p:spPr bwMode="auto">
            <a:xfrm>
              <a:off x="285720" y="214299"/>
              <a:ext cx="1095172" cy="338568"/>
            </a:xfrm>
            <a:prstGeom prst="rect">
              <a:avLst/>
            </a:prstGeom>
            <a:noFill/>
            <a:ln w="9525">
              <a:noFill/>
              <a:miter lim="800000"/>
              <a:headEnd/>
              <a:tailEnd/>
            </a:ln>
          </p:spPr>
          <p:txBody>
            <a:bodyPr wrap="none">
              <a:spAutoFit/>
            </a:bodyPr>
            <a:lstStyle/>
            <a:p>
              <a:r>
                <a:rPr lang="en-US" altLang="zh-CN" sz="1600" b="1" i="1" dirty="0" smtClean="0">
                  <a:latin typeface="Helvetica" pitchFamily="2" charset="0"/>
                  <a:ea typeface="Helvetica Neue"/>
                  <a:cs typeface="Helvetica Neue"/>
                </a:rPr>
                <a:t>SECTION</a:t>
              </a:r>
              <a:endParaRPr lang="en-US" altLang="zh-CN" sz="1600" b="1" i="1" dirty="0">
                <a:latin typeface="Helvetica" pitchFamily="2" charset="0"/>
                <a:ea typeface="Helvetica Neue"/>
                <a:cs typeface="Helvetica Neue"/>
              </a:endParaRPr>
            </a:p>
          </p:txBody>
        </p:sp>
        <p:pic>
          <p:nvPicPr>
            <p:cNvPr id="18" name="Picture 6"/>
            <p:cNvPicPr>
              <a:picLocks noChangeAspect="1" noChangeArrowheads="1"/>
            </p:cNvPicPr>
            <p:nvPr/>
          </p:nvPicPr>
          <p:blipFill>
            <a:blip r:embed="rId5"/>
            <a:srcRect/>
            <a:stretch>
              <a:fillRect/>
            </a:stretch>
          </p:blipFill>
          <p:spPr bwMode="auto">
            <a:xfrm>
              <a:off x="611188" y="4753168"/>
              <a:ext cx="3603625" cy="628675"/>
            </a:xfrm>
            <a:prstGeom prst="rect">
              <a:avLst/>
            </a:prstGeom>
            <a:ln>
              <a:noFill/>
            </a:ln>
            <a:effectLst>
              <a:outerShdw blurRad="292100" dist="139700" dir="2700000" algn="tl" rotWithShape="0">
                <a:srgbClr val="333333">
                  <a:alpha val="65000"/>
                </a:srgbClr>
              </a:outerShdw>
            </a:effectLst>
            <a:extLst/>
          </p:spPr>
        </p:pic>
        <p:pic>
          <p:nvPicPr>
            <p:cNvPr id="21" name="Picture 4">
              <a:hlinkClick r:id="rId6" action="ppaction://hlinksldjump"/>
            </p:cNvPr>
            <p:cNvPicPr>
              <a:picLocks noChangeAspect="1" noChangeArrowheads="1"/>
            </p:cNvPicPr>
            <p:nvPr/>
          </p:nvPicPr>
          <p:blipFill>
            <a:blip r:embed="rId7"/>
            <a:srcRect/>
            <a:stretch>
              <a:fillRect/>
            </a:stretch>
          </p:blipFill>
          <p:spPr bwMode="auto">
            <a:xfrm>
              <a:off x="611188" y="4032414"/>
              <a:ext cx="3603625" cy="625500"/>
            </a:xfrm>
            <a:prstGeom prst="rect">
              <a:avLst/>
            </a:prstGeom>
            <a:ln>
              <a:noFill/>
            </a:ln>
            <a:effectLst>
              <a:outerShdw blurRad="292100" dist="139700" dir="2700000" algn="tl" rotWithShape="0">
                <a:srgbClr val="333333">
                  <a:alpha val="65000"/>
                </a:srgbClr>
              </a:outerShdw>
            </a:effectLst>
            <a:extLst/>
          </p:spPr>
        </p:pic>
        <p:pic>
          <p:nvPicPr>
            <p:cNvPr id="22" name="Picture 3">
              <a:hlinkClick r:id="rId8" action="ppaction://hlinksldjump"/>
            </p:cNvPr>
            <p:cNvPicPr>
              <a:picLocks noChangeAspect="1" noChangeArrowheads="1"/>
            </p:cNvPicPr>
            <p:nvPr/>
          </p:nvPicPr>
          <p:blipFill>
            <a:blip r:embed="rId9"/>
            <a:srcRect/>
            <a:stretch>
              <a:fillRect/>
            </a:stretch>
          </p:blipFill>
          <p:spPr bwMode="auto">
            <a:xfrm>
              <a:off x="569913" y="3357699"/>
              <a:ext cx="3644900" cy="668364"/>
            </a:xfrm>
            <a:prstGeom prst="rect">
              <a:avLst/>
            </a:prstGeom>
            <a:ln>
              <a:noFill/>
            </a:ln>
            <a:effectLst>
              <a:outerShdw blurRad="292100" dist="139700" dir="2700000" algn="tl" rotWithShape="0">
                <a:srgbClr val="333333">
                  <a:alpha val="65000"/>
                </a:srgbClr>
              </a:outerShdw>
            </a:effectLst>
            <a:extLst/>
          </p:spPr>
        </p:pic>
        <p:pic>
          <p:nvPicPr>
            <p:cNvPr id="23" name="Picture 2">
              <a:hlinkClick r:id="rId10" action="ppaction://hlinksldjump"/>
            </p:cNvPr>
            <p:cNvPicPr>
              <a:picLocks noChangeAspect="1" noChangeArrowheads="1"/>
            </p:cNvPicPr>
            <p:nvPr/>
          </p:nvPicPr>
          <p:blipFill>
            <a:blip r:embed="rId11"/>
            <a:srcRect/>
            <a:stretch>
              <a:fillRect/>
            </a:stretch>
          </p:blipFill>
          <p:spPr bwMode="auto">
            <a:xfrm>
              <a:off x="566738" y="2708385"/>
              <a:ext cx="3644900" cy="619150"/>
            </a:xfrm>
            <a:prstGeom prst="rect">
              <a:avLst/>
            </a:prstGeom>
            <a:ln>
              <a:noFill/>
            </a:ln>
            <a:effectLst>
              <a:outerShdw blurRad="292100" dist="139700" dir="2700000" algn="tl" rotWithShape="0">
                <a:srgbClr val="333333">
                  <a:alpha val="65000"/>
                </a:srgbClr>
              </a:outerShdw>
            </a:effectLst>
            <a:extLst/>
          </p:spPr>
        </p:pic>
        <p:sp>
          <p:nvSpPr>
            <p:cNvPr id="17423" name="Rectangle 6">
              <a:hlinkClick r:id="rId12" action="ppaction://hlinksldjump"/>
            </p:cNvPr>
            <p:cNvSpPr>
              <a:spLocks noChangeArrowheads="1"/>
            </p:cNvSpPr>
            <p:nvPr/>
          </p:nvSpPr>
          <p:spPr bwMode="auto">
            <a:xfrm>
              <a:off x="539440" y="2708275"/>
              <a:ext cx="3859211" cy="461665"/>
            </a:xfrm>
            <a:prstGeom prst="rect">
              <a:avLst/>
            </a:prstGeom>
            <a:noFill/>
            <a:ln w="9525">
              <a:noFill/>
              <a:miter lim="800000"/>
              <a:headEnd/>
              <a:tailEnd/>
            </a:ln>
          </p:spPr>
          <p:txBody>
            <a:bodyPr>
              <a:spAutoFit/>
            </a:bodyPr>
            <a:lstStyle/>
            <a:p>
              <a:pPr eaLnBrk="0" hangingPunct="0"/>
              <a:r>
                <a:rPr lang="en-US" altLang="zh-CN" sz="2400">
                  <a:solidFill>
                    <a:srgbClr val="000000"/>
                  </a:solidFill>
                  <a:latin typeface="Helvetica" pitchFamily="2" charset="0"/>
                </a:rPr>
                <a:t>Warming-up Activities</a:t>
              </a:r>
            </a:p>
          </p:txBody>
        </p:sp>
        <p:sp>
          <p:nvSpPr>
            <p:cNvPr id="17424" name="Rectangle 10">
              <a:hlinkClick r:id="rId13" action="ppaction://hlinksldjump"/>
            </p:cNvPr>
            <p:cNvSpPr>
              <a:spLocks noChangeArrowheads="1"/>
            </p:cNvSpPr>
            <p:nvPr/>
          </p:nvSpPr>
          <p:spPr bwMode="auto">
            <a:xfrm>
              <a:off x="285720" y="3478213"/>
              <a:ext cx="3073394" cy="461962"/>
            </a:xfrm>
            <a:prstGeom prst="rect">
              <a:avLst/>
            </a:prstGeom>
            <a:noFill/>
            <a:ln w="9525">
              <a:noFill/>
              <a:miter lim="800000"/>
              <a:headEnd/>
              <a:tailEnd/>
            </a:ln>
          </p:spPr>
          <p:txBody>
            <a:bodyPr>
              <a:spAutoFit/>
            </a:bodyPr>
            <a:lstStyle/>
            <a:p>
              <a:pPr eaLnBrk="0" hangingPunct="0"/>
              <a:r>
                <a:rPr lang="en-US" altLang="zh-CN" sz="2400">
                  <a:solidFill>
                    <a:srgbClr val="000000"/>
                  </a:solidFill>
                  <a:latin typeface="Helvetica" pitchFamily="2" charset="0"/>
                </a:rPr>
                <a:t>   Text Study</a:t>
              </a:r>
            </a:p>
          </p:txBody>
        </p:sp>
        <p:sp>
          <p:nvSpPr>
            <p:cNvPr id="17425" name="Rectangle 14">
              <a:hlinkClick r:id="rId6" action="ppaction://hlinksldjump"/>
            </p:cNvPr>
            <p:cNvSpPr>
              <a:spLocks noChangeArrowheads="1"/>
            </p:cNvSpPr>
            <p:nvPr/>
          </p:nvSpPr>
          <p:spPr bwMode="auto">
            <a:xfrm>
              <a:off x="323527" y="4119563"/>
              <a:ext cx="3891283" cy="461665"/>
            </a:xfrm>
            <a:prstGeom prst="rect">
              <a:avLst/>
            </a:prstGeom>
            <a:noFill/>
            <a:ln w="9525">
              <a:noFill/>
              <a:miter lim="800000"/>
              <a:headEnd/>
              <a:tailEnd/>
            </a:ln>
          </p:spPr>
          <p:txBody>
            <a:bodyPr>
              <a:spAutoFit/>
            </a:bodyPr>
            <a:lstStyle/>
            <a:p>
              <a:pPr eaLnBrk="0" hangingPunct="0"/>
              <a:r>
                <a:rPr lang="en-US" altLang="zh-CN" sz="2400">
                  <a:solidFill>
                    <a:srgbClr val="000000"/>
                  </a:solidFill>
                  <a:latin typeface="Helvetica" pitchFamily="2" charset="0"/>
                </a:rPr>
                <a:t>   Language Application</a:t>
              </a:r>
            </a:p>
          </p:txBody>
        </p:sp>
        <p:sp>
          <p:nvSpPr>
            <p:cNvPr id="17426" name="TextBox 28">
              <a:hlinkClick r:id="rId14" action="ppaction://hlinksldjump"/>
            </p:cNvPr>
            <p:cNvSpPr txBox="1">
              <a:spLocks noChangeArrowheads="1"/>
            </p:cNvSpPr>
            <p:nvPr/>
          </p:nvSpPr>
          <p:spPr bwMode="auto">
            <a:xfrm>
              <a:off x="323528" y="4752976"/>
              <a:ext cx="3327401" cy="646331"/>
            </a:xfrm>
            <a:prstGeom prst="rect">
              <a:avLst/>
            </a:prstGeom>
            <a:noFill/>
            <a:ln w="9525">
              <a:noFill/>
              <a:miter lim="800000"/>
              <a:headEnd/>
              <a:tailEnd/>
            </a:ln>
          </p:spPr>
          <p:txBody>
            <a:bodyPr>
              <a:spAutoFit/>
            </a:bodyPr>
            <a:lstStyle/>
            <a:p>
              <a:pPr eaLnBrk="0" hangingPunct="0">
                <a:lnSpc>
                  <a:spcPct val="150000"/>
                </a:lnSpc>
              </a:pPr>
              <a:r>
                <a:rPr lang="en-US" altLang="zh-CN" sz="2400">
                  <a:solidFill>
                    <a:srgbClr val="000000"/>
                  </a:solidFill>
                  <a:latin typeface="Helvetica" pitchFamily="2" charset="0"/>
                </a:rPr>
                <a:t>   Summary</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086225" y="681038"/>
            <a:ext cx="3486150" cy="461962"/>
          </a:xfrm>
          <a:prstGeom prst="rect">
            <a:avLst/>
          </a:prstGeom>
        </p:spPr>
        <p:txBody>
          <a:bodyPr>
            <a:spAutoFit/>
          </a:bodyPr>
          <a:lstStyle/>
          <a:p>
            <a:pPr eaLnBrk="0" fontAlgn="auto" hangingPunct="0">
              <a:spcBef>
                <a:spcPts val="0"/>
              </a:spcBef>
              <a:spcAft>
                <a:spcPts val="0"/>
              </a:spcAft>
              <a:defRPr/>
            </a:pPr>
            <a:r>
              <a:rPr lang="en-US" altLang="zh-CN" sz="2400" b="1" dirty="0">
                <a:solidFill>
                  <a:schemeClr val="accent6">
                    <a:lumMod val="75000"/>
                  </a:schemeClr>
                </a:solidFill>
                <a:latin typeface="Helvetica"/>
                <a:ea typeface="+mn-ea"/>
              </a:rPr>
              <a:t>Structure of the Text</a:t>
            </a:r>
          </a:p>
        </p:txBody>
      </p:sp>
      <p:pic>
        <p:nvPicPr>
          <p:cNvPr id="54275" name="Picture 2"/>
          <p:cNvPicPr>
            <a:picLocks noChangeAspect="1" noChangeArrowheads="1"/>
          </p:cNvPicPr>
          <p:nvPr/>
        </p:nvPicPr>
        <p:blipFill>
          <a:blip r:embed="rId2"/>
          <a:srcRect/>
          <a:stretch>
            <a:fillRect/>
          </a:stretch>
        </p:blipFill>
        <p:spPr bwMode="auto">
          <a:xfrm>
            <a:off x="-3175" y="63500"/>
            <a:ext cx="4070350" cy="1150938"/>
          </a:xfrm>
          <a:prstGeom prst="rect">
            <a:avLst/>
          </a:prstGeom>
          <a:noFill/>
          <a:ln w="9525">
            <a:noFill/>
            <a:miter lim="800000"/>
            <a:headEnd/>
            <a:tailEnd/>
          </a:ln>
        </p:spPr>
      </p:pic>
      <p:sp>
        <p:nvSpPr>
          <p:cNvPr id="17" name="TextBox 16"/>
          <p:cNvSpPr txBox="1"/>
          <p:nvPr/>
        </p:nvSpPr>
        <p:spPr>
          <a:xfrm>
            <a:off x="71438" y="600075"/>
            <a:ext cx="3481387"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Main Idea &amp; Structure</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
        <p:nvSpPr>
          <p:cNvPr id="220170" name="Rectangle 12"/>
          <p:cNvSpPr>
            <a:spLocks noChangeArrowheads="1"/>
          </p:cNvSpPr>
          <p:nvPr/>
        </p:nvSpPr>
        <p:spPr bwMode="auto">
          <a:xfrm>
            <a:off x="900113" y="5214938"/>
            <a:ext cx="7127875" cy="519112"/>
          </a:xfrm>
          <a:prstGeom prst="rect">
            <a:avLst/>
          </a:prstGeom>
          <a:solidFill>
            <a:srgbClr val="FFC000"/>
          </a:solidFill>
          <a:ln w="9525">
            <a:noFill/>
            <a:miter lim="800000"/>
            <a:headEnd/>
            <a:tailEnd/>
          </a:ln>
          <a:effectLst>
            <a:prstShdw prst="shdw11">
              <a:schemeClr val="bg2">
                <a:alpha val="50000"/>
              </a:schemeClr>
            </a:prstShdw>
          </a:effectLst>
        </p:spPr>
        <p:txBody>
          <a:bodyPr>
            <a:spAutoFit/>
          </a:bodyPr>
          <a:lstStyle/>
          <a:p>
            <a:pPr algn="ctr"/>
            <a:r>
              <a:rPr lang="en-US" altLang="zh-CN" sz="2800">
                <a:latin typeface="Helvetica" pitchFamily="2" charset="0"/>
                <a:cs typeface="Arial" pitchFamily="34" charset="0"/>
              </a:rPr>
              <a:t>Examples to illustrate each sub-points</a:t>
            </a:r>
          </a:p>
        </p:txBody>
      </p:sp>
      <p:sp>
        <p:nvSpPr>
          <p:cNvPr id="10" name="文本占位符 25"/>
          <p:cNvSpPr txBox="1">
            <a:spLocks noChangeArrowheads="1"/>
          </p:cNvSpPr>
          <p:nvPr/>
        </p:nvSpPr>
        <p:spPr bwMode="auto">
          <a:xfrm>
            <a:off x="230964" y="2523669"/>
            <a:ext cx="1889918" cy="3528392"/>
          </a:xfrm>
          <a:prstGeom prst="roundRect">
            <a:avLst>
              <a:gd name="adj" fmla="val 16667"/>
            </a:avLst>
          </a:prstGeom>
          <a:solidFill>
            <a:schemeClr val="bg1"/>
          </a:solidFill>
          <a:ln w="25400" algn="ctr">
            <a:solidFill>
              <a:srgbClr val="FFCC00"/>
            </a:solidFill>
            <a:round/>
            <a:headEnd/>
            <a:tailEnd/>
          </a:ln>
          <a:effectLst>
            <a:glow rad="63500">
              <a:schemeClr val="accent6">
                <a:satMod val="175000"/>
                <a:alpha val="40000"/>
              </a:schemeClr>
            </a:glow>
          </a:effectLst>
        </p:spPr>
        <p:txBody>
          <a:bodyPr/>
          <a:lstStyle/>
          <a:p>
            <a:pPr marL="342900" indent="-342900" eaLnBrk="0" fontAlgn="auto" hangingPunct="0">
              <a:spcBef>
                <a:spcPts val="0"/>
              </a:spcBef>
              <a:spcAft>
                <a:spcPts val="0"/>
              </a:spcAft>
              <a:defRPr/>
            </a:pPr>
            <a:endParaRPr lang="zh-CN" altLang="en-US" sz="2400" dirty="0">
              <a:latin typeface="Helvetica"/>
              <a:ea typeface="+mn-ea"/>
              <a:cs typeface="Arial" charset="0"/>
            </a:endParaRPr>
          </a:p>
        </p:txBody>
      </p:sp>
      <p:sp>
        <p:nvSpPr>
          <p:cNvPr id="11" name="圆角矩形 26"/>
          <p:cNvSpPr>
            <a:spLocks noChangeArrowheads="1"/>
          </p:cNvSpPr>
          <p:nvPr/>
        </p:nvSpPr>
        <p:spPr bwMode="auto">
          <a:xfrm>
            <a:off x="2290593" y="2523668"/>
            <a:ext cx="1872208" cy="3528391"/>
          </a:xfrm>
          <a:prstGeom prst="roundRect">
            <a:avLst>
              <a:gd name="adj" fmla="val 16667"/>
            </a:avLst>
          </a:prstGeom>
          <a:solidFill>
            <a:schemeClr val="bg1"/>
          </a:solidFill>
          <a:ln w="25400" algn="ctr">
            <a:solidFill>
              <a:srgbClr val="FFCC00"/>
            </a:solidFill>
            <a:round/>
            <a:headEnd/>
            <a:tailEnd/>
          </a:ln>
          <a:effectLst>
            <a:glow rad="63500">
              <a:schemeClr val="accent6">
                <a:satMod val="175000"/>
                <a:alpha val="40000"/>
              </a:schemeClr>
            </a:glow>
          </a:effectLst>
        </p:spPr>
        <p:txBody>
          <a:bodyPr anchor="ctr"/>
          <a:lstStyle/>
          <a:p>
            <a:pPr marL="342900" indent="-342900" fontAlgn="auto">
              <a:spcBef>
                <a:spcPts val="0"/>
              </a:spcBef>
              <a:spcAft>
                <a:spcPts val="0"/>
              </a:spcAft>
              <a:defRPr/>
            </a:pPr>
            <a:endParaRPr lang="en-US" altLang="zh-CN" sz="2400" dirty="0">
              <a:latin typeface="Helvetica"/>
              <a:ea typeface="+mn-ea"/>
              <a:cs typeface="Arial" charset="0"/>
            </a:endParaRPr>
          </a:p>
        </p:txBody>
      </p:sp>
      <p:sp>
        <p:nvSpPr>
          <p:cNvPr id="14" name="圆角矩形 13"/>
          <p:cNvSpPr>
            <a:spLocks noChangeArrowheads="1"/>
          </p:cNvSpPr>
          <p:nvPr/>
        </p:nvSpPr>
        <p:spPr bwMode="auto">
          <a:xfrm>
            <a:off x="6681587" y="2523667"/>
            <a:ext cx="2304256" cy="3528392"/>
          </a:xfrm>
          <a:prstGeom prst="roundRect">
            <a:avLst>
              <a:gd name="adj" fmla="val 16667"/>
            </a:avLst>
          </a:prstGeom>
          <a:solidFill>
            <a:schemeClr val="bg1"/>
          </a:solidFill>
          <a:ln w="25400" algn="ctr">
            <a:solidFill>
              <a:srgbClr val="FFCC00"/>
            </a:solidFill>
            <a:round/>
            <a:headEnd/>
            <a:tailEnd/>
          </a:ln>
          <a:effectLst>
            <a:glow rad="63500">
              <a:schemeClr val="accent6">
                <a:satMod val="175000"/>
                <a:alpha val="40000"/>
              </a:schemeClr>
            </a:glow>
          </a:effectLst>
        </p:spPr>
        <p:txBody>
          <a:bodyPr anchor="ctr"/>
          <a:lstStyle/>
          <a:p>
            <a:pPr>
              <a:defRPr/>
            </a:pPr>
            <a:r>
              <a:rPr lang="en-US" altLang="zh-CN" sz="2600">
                <a:latin typeface="Helvetica" pitchFamily="34" charset="0"/>
                <a:cs typeface="Arial" pitchFamily="34" charset="0"/>
              </a:rPr>
              <a:t>What are the obstacles for female bosses? </a:t>
            </a:r>
            <a:r>
              <a:rPr lang="zh-CN" altLang="zh-CN" sz="2600">
                <a:latin typeface="Helvetica" pitchFamily="34" charset="0"/>
                <a:cs typeface="Arial" pitchFamily="34" charset="0"/>
              </a:rPr>
              <a:t>(Para. </a:t>
            </a:r>
            <a:r>
              <a:rPr lang="zh-CN" altLang="en-US" sz="2600">
                <a:latin typeface="Helvetica" pitchFamily="34" charset="0"/>
                <a:cs typeface="Arial" pitchFamily="34" charset="0"/>
              </a:rPr>
              <a:t>9</a:t>
            </a:r>
            <a:r>
              <a:rPr lang="zh-CN" altLang="zh-CN" sz="2600">
                <a:latin typeface="Helvetica" pitchFamily="34" charset="0"/>
                <a:cs typeface="Arial" pitchFamily="34" charset="0"/>
              </a:rPr>
              <a:t>)</a:t>
            </a:r>
          </a:p>
        </p:txBody>
      </p:sp>
      <p:sp>
        <p:nvSpPr>
          <p:cNvPr id="18" name="TextBox 17"/>
          <p:cNvSpPr txBox="1">
            <a:spLocks noChangeArrowheads="1"/>
          </p:cNvSpPr>
          <p:nvPr/>
        </p:nvSpPr>
        <p:spPr bwMode="auto">
          <a:xfrm>
            <a:off x="263525" y="3352800"/>
            <a:ext cx="1936750" cy="1679575"/>
          </a:xfrm>
          <a:prstGeom prst="rect">
            <a:avLst/>
          </a:prstGeom>
          <a:noFill/>
          <a:ln w="9525">
            <a:noFill/>
            <a:miter lim="800000"/>
            <a:headEnd/>
            <a:tailEnd/>
          </a:ln>
        </p:spPr>
        <p:txBody>
          <a:bodyPr anchor="ctr">
            <a:spAutoFit/>
          </a:bodyPr>
          <a:lstStyle/>
          <a:p>
            <a:pPr algn="just"/>
            <a:r>
              <a:rPr lang="en-US" altLang="zh-CN" sz="2600">
                <a:latin typeface="Helvetica" pitchFamily="2" charset="0"/>
                <a:cs typeface="Arial" pitchFamily="34" charset="0"/>
              </a:rPr>
              <a:t>How female bosses manage? (Para. 3) </a:t>
            </a:r>
            <a:endParaRPr lang="zh-CN" altLang="en-US" sz="2600">
              <a:latin typeface="Helvetica" pitchFamily="2" charset="0"/>
              <a:cs typeface="Arial" pitchFamily="34" charset="0"/>
            </a:endParaRPr>
          </a:p>
        </p:txBody>
      </p:sp>
      <p:sp>
        <p:nvSpPr>
          <p:cNvPr id="19" name="TextBox 18"/>
          <p:cNvSpPr txBox="1">
            <a:spLocks noChangeArrowheads="1"/>
          </p:cNvSpPr>
          <p:nvPr/>
        </p:nvSpPr>
        <p:spPr bwMode="auto">
          <a:xfrm>
            <a:off x="2317750" y="2744788"/>
            <a:ext cx="1871663" cy="2870200"/>
          </a:xfrm>
          <a:prstGeom prst="rect">
            <a:avLst/>
          </a:prstGeom>
          <a:noFill/>
          <a:ln w="9525">
            <a:noFill/>
            <a:miter lim="800000"/>
            <a:headEnd/>
            <a:tailEnd/>
          </a:ln>
        </p:spPr>
        <p:txBody>
          <a:bodyPr anchor="ctr" anchorCtr="1">
            <a:spAutoFit/>
          </a:bodyPr>
          <a:lstStyle/>
          <a:p>
            <a:pPr algn="just"/>
            <a:r>
              <a:rPr lang="en-US" altLang="zh-CN" sz="2600">
                <a:latin typeface="Helvetica" pitchFamily="2" charset="0"/>
                <a:cs typeface="Arial" pitchFamily="34" charset="0"/>
              </a:rPr>
              <a:t>How male and female bosses are different in working styles? </a:t>
            </a:r>
            <a:r>
              <a:rPr lang="zh-CN" altLang="zh-CN" sz="2600">
                <a:latin typeface="Helvetica" pitchFamily="2" charset="0"/>
                <a:cs typeface="Arial" pitchFamily="34" charset="0"/>
              </a:rPr>
              <a:t>(Para</a:t>
            </a:r>
            <a:r>
              <a:rPr lang="zh-CN" altLang="en-US" sz="2600">
                <a:latin typeface="Helvetica" pitchFamily="2" charset="0"/>
                <a:cs typeface="Arial" pitchFamily="34" charset="0"/>
              </a:rPr>
              <a:t>s</a:t>
            </a:r>
            <a:r>
              <a:rPr lang="zh-CN" altLang="zh-CN" sz="2600">
                <a:latin typeface="Helvetica" pitchFamily="2" charset="0"/>
                <a:cs typeface="Arial" pitchFamily="34" charset="0"/>
              </a:rPr>
              <a:t>. </a:t>
            </a:r>
            <a:r>
              <a:rPr lang="zh-CN" altLang="en-US" sz="2600">
                <a:latin typeface="Helvetica" pitchFamily="2" charset="0"/>
                <a:cs typeface="Arial" pitchFamily="34" charset="0"/>
              </a:rPr>
              <a:t>4</a:t>
            </a:r>
            <a:r>
              <a:rPr lang="en-US" altLang="zh-CN" sz="2600">
                <a:latin typeface="Helvetica" pitchFamily="2" charset="0"/>
                <a:cs typeface="Arial" pitchFamily="34" charset="0"/>
              </a:rPr>
              <a:t>-5</a:t>
            </a:r>
            <a:r>
              <a:rPr lang="zh-CN" altLang="zh-CN" sz="2600">
                <a:latin typeface="Helvetica" pitchFamily="2" charset="0"/>
                <a:cs typeface="Arial" pitchFamily="34" charset="0"/>
              </a:rPr>
              <a:t>)</a:t>
            </a:r>
            <a:endParaRPr lang="zh-CN" altLang="en-US" sz="2600">
              <a:latin typeface="Helvetica" pitchFamily="2" charset="0"/>
              <a:cs typeface="Arial" pitchFamily="34" charset="0"/>
            </a:endParaRPr>
          </a:p>
        </p:txBody>
      </p:sp>
      <p:sp>
        <p:nvSpPr>
          <p:cNvPr id="12" name="圆角矩形 11"/>
          <p:cNvSpPr>
            <a:spLocks noChangeArrowheads="1"/>
          </p:cNvSpPr>
          <p:nvPr/>
        </p:nvSpPr>
        <p:spPr bwMode="auto">
          <a:xfrm>
            <a:off x="4306640" y="2523668"/>
            <a:ext cx="2198425" cy="3528391"/>
          </a:xfrm>
          <a:prstGeom prst="roundRect">
            <a:avLst>
              <a:gd name="adj" fmla="val 16667"/>
            </a:avLst>
          </a:prstGeom>
          <a:solidFill>
            <a:schemeClr val="bg1"/>
          </a:solidFill>
          <a:ln w="25400" algn="ctr">
            <a:solidFill>
              <a:srgbClr val="FFCC00"/>
            </a:solidFill>
            <a:round/>
            <a:headEnd/>
            <a:tailEnd/>
          </a:ln>
          <a:effectLst>
            <a:glow rad="63500">
              <a:schemeClr val="accent6">
                <a:satMod val="175000"/>
                <a:alpha val="40000"/>
              </a:schemeClr>
            </a:glow>
          </a:effectLst>
        </p:spPr>
        <p:txBody>
          <a:bodyPr anchor="ctr"/>
          <a:lstStyle/>
          <a:p>
            <a:pPr algn="just">
              <a:defRPr/>
            </a:pPr>
            <a:r>
              <a:rPr lang="en-US" altLang="zh-CN" sz="2600">
                <a:latin typeface="Helvetica" pitchFamily="34" charset="0"/>
                <a:cs typeface="Arial" pitchFamily="34" charset="0"/>
              </a:rPr>
              <a:t>Why male and female bosses manage differently?</a:t>
            </a:r>
            <a:r>
              <a:rPr lang="en-US" altLang="zh-CN"/>
              <a:t> </a:t>
            </a:r>
            <a:r>
              <a:rPr lang="zh-CN" altLang="zh-CN" sz="2600">
                <a:latin typeface="Helvetica" pitchFamily="34" charset="0"/>
                <a:cs typeface="Arial" pitchFamily="34" charset="0"/>
              </a:rPr>
              <a:t>(Para</a:t>
            </a:r>
            <a:r>
              <a:rPr lang="zh-CN" altLang="en-US" sz="2600">
                <a:latin typeface="Helvetica" pitchFamily="34" charset="0"/>
                <a:cs typeface="Arial" pitchFamily="34" charset="0"/>
              </a:rPr>
              <a:t>s</a:t>
            </a:r>
            <a:r>
              <a:rPr lang="zh-CN" altLang="zh-CN" sz="2600">
                <a:latin typeface="Helvetica" pitchFamily="34" charset="0"/>
                <a:cs typeface="Arial" pitchFamily="34" charset="0"/>
              </a:rPr>
              <a:t>. </a:t>
            </a:r>
            <a:r>
              <a:rPr lang="zh-CN" altLang="en-US" sz="2600">
                <a:latin typeface="Helvetica" pitchFamily="34" charset="0"/>
                <a:cs typeface="Arial" pitchFamily="34" charset="0"/>
              </a:rPr>
              <a:t>6</a:t>
            </a:r>
            <a:r>
              <a:rPr lang="en-US" altLang="zh-CN" sz="2600">
                <a:latin typeface="Helvetica" pitchFamily="34" charset="0"/>
                <a:cs typeface="Arial" pitchFamily="34" charset="0"/>
              </a:rPr>
              <a:t>-8</a:t>
            </a:r>
            <a:r>
              <a:rPr lang="zh-CN" altLang="zh-CN" sz="2600">
                <a:latin typeface="Helvetica" pitchFamily="34" charset="0"/>
                <a:cs typeface="Arial"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4" presetClass="path" presetSubtype="0" accel="50000" decel="50000" fill="hold" grpId="0" nodeType="afterEffect">
                                  <p:stCondLst>
                                    <p:cond delay="0"/>
                                  </p:stCondLst>
                                  <p:childTnLst>
                                    <p:animMotion origin="layout" path="M 4.16667E-6 1.85185E-6 L 4.16667E-6 -0.53959 " pathEditMode="relative" rAng="0" ptsTypes="AA">
                                      <p:cBhvr>
                                        <p:cTn id="6" dur="1000" fill="hold"/>
                                        <p:tgtEl>
                                          <p:spTgt spid="220170"/>
                                        </p:tgtEl>
                                        <p:attrNameLst>
                                          <p:attrName>ppt_x</p:attrName>
                                          <p:attrName>ppt_y</p:attrName>
                                        </p:attrNameLst>
                                      </p:cBhvr>
                                      <p:rCtr x="0" y="-27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0" grpId="0" animBg="1"/>
      <p:bldP spid="18"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5" name="Rectangle 12"/>
          <p:cNvSpPr>
            <a:spLocks noChangeArrowheads="1"/>
          </p:cNvSpPr>
          <p:nvPr/>
        </p:nvSpPr>
        <p:spPr bwMode="auto">
          <a:xfrm>
            <a:off x="3276600" y="1916113"/>
            <a:ext cx="2447925" cy="488950"/>
          </a:xfrm>
          <a:prstGeom prst="rect">
            <a:avLst/>
          </a:prstGeom>
          <a:solidFill>
            <a:srgbClr val="FFC000"/>
          </a:solidFill>
          <a:ln w="9525">
            <a:noFill/>
            <a:miter lim="800000"/>
            <a:headEnd/>
            <a:tailEnd/>
          </a:ln>
          <a:effectLst>
            <a:prstShdw prst="shdw11">
              <a:schemeClr val="bg2">
                <a:alpha val="50000"/>
              </a:schemeClr>
            </a:prstShdw>
          </a:effectLst>
        </p:spPr>
        <p:txBody>
          <a:bodyPr>
            <a:spAutoFit/>
          </a:bodyPr>
          <a:lstStyle/>
          <a:p>
            <a:pPr algn="ctr"/>
            <a:r>
              <a:rPr lang="en-US" altLang="zh-CN" sz="2600">
                <a:latin typeface="Helvetica" pitchFamily="2" charset="0"/>
                <a:cs typeface="Arial" pitchFamily="34" charset="0"/>
              </a:rPr>
              <a:t>Conclusion </a:t>
            </a:r>
            <a:endParaRPr lang="zh-CN" altLang="en-US" sz="2600">
              <a:latin typeface="Helvetica" pitchFamily="2" charset="0"/>
              <a:cs typeface="Arial" pitchFamily="34" charset="0"/>
            </a:endParaRPr>
          </a:p>
        </p:txBody>
      </p:sp>
      <p:pic>
        <p:nvPicPr>
          <p:cNvPr id="55299" name="Picture 4">
            <a:hlinkClick r:id="rId2" action="ppaction://hlinksldjump"/>
          </p:cNvPr>
          <p:cNvPicPr>
            <a:picLocks noChangeAspect="1" noChangeArrowheads="1"/>
          </p:cNvPicPr>
          <p:nvPr/>
        </p:nvPicPr>
        <p:blipFill>
          <a:blip r:embed="rId3">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55300" name="Picture 2" descr="H:\2015年修改\图片11.jpg"/>
          <p:cNvPicPr>
            <a:picLocks noChangeAspect="1" noChangeArrowheads="1"/>
          </p:cNvPicPr>
          <p:nvPr/>
        </p:nvPicPr>
        <p:blipFill>
          <a:blip r:embed="rId4"/>
          <a:srcRect/>
          <a:stretch>
            <a:fillRect/>
          </a:stretch>
        </p:blipFill>
        <p:spPr bwMode="auto">
          <a:xfrm>
            <a:off x="0" y="0"/>
            <a:ext cx="7589838" cy="1163638"/>
          </a:xfrm>
          <a:prstGeom prst="rect">
            <a:avLst/>
          </a:prstGeom>
          <a:noFill/>
          <a:ln w="9525">
            <a:noFill/>
            <a:miter lim="800000"/>
            <a:headEnd/>
            <a:tailEnd/>
          </a:ln>
        </p:spPr>
      </p:pic>
      <p:sp>
        <p:nvSpPr>
          <p:cNvPr id="22" name="圆角矩形 21"/>
          <p:cNvSpPr>
            <a:spLocks noChangeArrowheads="1"/>
          </p:cNvSpPr>
          <p:nvPr/>
        </p:nvSpPr>
        <p:spPr bwMode="auto">
          <a:xfrm>
            <a:off x="1510298" y="2965903"/>
            <a:ext cx="6492657" cy="1442071"/>
          </a:xfrm>
          <a:prstGeom prst="roundRect">
            <a:avLst>
              <a:gd name="adj" fmla="val 16667"/>
            </a:avLst>
          </a:prstGeom>
          <a:solidFill>
            <a:schemeClr val="bg1"/>
          </a:solidFill>
          <a:ln w="25400" algn="ctr">
            <a:solidFill>
              <a:schemeClr val="accent1"/>
            </a:solidFill>
            <a:round/>
            <a:headEnd/>
            <a:tailEnd/>
          </a:ln>
          <a:effectLst>
            <a:glow rad="101600">
              <a:schemeClr val="accent5">
                <a:satMod val="175000"/>
                <a:alpha val="40000"/>
              </a:schemeClr>
            </a:glow>
          </a:effectLst>
        </p:spPr>
        <p:txBody>
          <a:bodyPr anchor="ctr"/>
          <a:lstStyle/>
          <a:p>
            <a:pPr>
              <a:defRPr/>
            </a:pPr>
            <a:r>
              <a:rPr lang="en-US" altLang="zh-CN" sz="2200">
                <a:latin typeface="Helvetica" pitchFamily="34" charset="0"/>
                <a:cs typeface="Arial" pitchFamily="34" charset="0"/>
              </a:rPr>
              <a:t>The day when the best management styles are composed of both male and female will come soon. (Para. 10)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3435"/>
                                        </p:tgtEl>
                                        <p:attrNameLst>
                                          <p:attrName>style.visibility</p:attrName>
                                        </p:attrNameLst>
                                      </p:cBhvr>
                                      <p:to>
                                        <p:strVal val="visible"/>
                                      </p:to>
                                    </p:set>
                                    <p:anim calcmode="lin" valueType="num">
                                      <p:cBhvr additive="base">
                                        <p:cTn id="7" dur="500" fill="hold"/>
                                        <p:tgtEl>
                                          <p:spTgt spid="103435"/>
                                        </p:tgtEl>
                                        <p:attrNameLst>
                                          <p:attrName>ppt_x</p:attrName>
                                        </p:attrNameLst>
                                      </p:cBhvr>
                                      <p:tavLst>
                                        <p:tav tm="0">
                                          <p:val>
                                            <p:strVal val="#ppt_x"/>
                                          </p:val>
                                        </p:tav>
                                        <p:tav tm="100000">
                                          <p:val>
                                            <p:strVal val="#ppt_x"/>
                                          </p:val>
                                        </p:tav>
                                      </p:tavLst>
                                    </p:anim>
                                    <p:anim calcmode="lin" valueType="num">
                                      <p:cBhvr additive="base">
                                        <p:cTn id="8" dur="500" fill="hold"/>
                                        <p:tgtEl>
                                          <p:spTgt spid="10343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5"/>
          <p:cNvPicPr>
            <a:picLocks noChangeAspect="1" noChangeArrowheads="1"/>
          </p:cNvPicPr>
          <p:nvPr/>
        </p:nvPicPr>
        <p:blipFill>
          <a:blip r:embed="rId3"/>
          <a:srcRect/>
          <a:stretch>
            <a:fillRect/>
          </a:stretch>
        </p:blipFill>
        <p:spPr bwMode="auto">
          <a:xfrm>
            <a:off x="12700" y="1285875"/>
            <a:ext cx="8988425" cy="5553075"/>
          </a:xfrm>
          <a:prstGeom prst="rect">
            <a:avLst/>
          </a:prstGeom>
          <a:noFill/>
          <a:ln w="9525" algn="ctr">
            <a:noFill/>
            <a:miter lim="800000"/>
            <a:headEnd/>
            <a:tailEnd/>
          </a:ln>
        </p:spPr>
      </p:pic>
      <p:sp>
        <p:nvSpPr>
          <p:cNvPr id="56323" name="TextBox 19"/>
          <p:cNvSpPr txBox="1">
            <a:spLocks noChangeArrowheads="1"/>
          </p:cNvSpPr>
          <p:nvPr/>
        </p:nvSpPr>
        <p:spPr bwMode="auto">
          <a:xfrm>
            <a:off x="1258888" y="1454150"/>
            <a:ext cx="1800225" cy="400050"/>
          </a:xfrm>
          <a:prstGeom prst="rect">
            <a:avLst/>
          </a:prstGeom>
          <a:noFill/>
          <a:ln w="9525">
            <a:noFill/>
            <a:miter lim="800000"/>
            <a:headEnd/>
            <a:tailEnd/>
          </a:ln>
        </p:spPr>
        <p:txBody>
          <a:bodyPr>
            <a:spAutoFit/>
          </a:bodyPr>
          <a:lstStyle/>
          <a:p>
            <a:endParaRPr lang="zh-CN" altLang="en-US" sz="2000" b="1">
              <a:latin typeface="Helvetica" pitchFamily="2" charset="0"/>
              <a:ea typeface="Helvetica Neue"/>
              <a:cs typeface="Helvetica Neue"/>
            </a:endParaRPr>
          </a:p>
        </p:txBody>
      </p:sp>
      <p:sp>
        <p:nvSpPr>
          <p:cNvPr id="11" name="Rectangle 10"/>
          <p:cNvSpPr/>
          <p:nvPr/>
        </p:nvSpPr>
        <p:spPr>
          <a:xfrm>
            <a:off x="767290" y="1928802"/>
            <a:ext cx="7448048" cy="4000217"/>
          </a:xfrm>
          <a:prstGeom prst="rect">
            <a:avLst/>
          </a:prstGeom>
          <a:noFill/>
          <a:ln w="38100" cmpd="sng">
            <a:noFill/>
          </a:ln>
          <a:effectLst>
            <a:glow rad="139700">
              <a:schemeClr val="accent3">
                <a:satMod val="175000"/>
                <a:alpha val="40000"/>
              </a:schemeClr>
            </a:glow>
            <a:outerShdw blurRad="40000" dist="23000" dir="5400000" sx="0" sy="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lnSpc>
                <a:spcPct val="120000"/>
              </a:lnSpc>
              <a:spcBef>
                <a:spcPts val="0"/>
              </a:spcBef>
              <a:spcAft>
                <a:spcPts val="0"/>
              </a:spcAft>
              <a:defRPr/>
            </a:pPr>
            <a:endParaRPr lang="zh-CN" altLang="en-US" dirty="0"/>
          </a:p>
        </p:txBody>
      </p:sp>
      <p:sp>
        <p:nvSpPr>
          <p:cNvPr id="56327" name="矩形 18"/>
          <p:cNvSpPr>
            <a:spLocks noChangeArrowheads="1"/>
          </p:cNvSpPr>
          <p:nvPr/>
        </p:nvSpPr>
        <p:spPr bwMode="auto">
          <a:xfrm>
            <a:off x="1258888" y="2398713"/>
            <a:ext cx="6313487" cy="368300"/>
          </a:xfrm>
          <a:prstGeom prst="rect">
            <a:avLst/>
          </a:prstGeom>
          <a:noFill/>
          <a:ln w="9525">
            <a:noFill/>
            <a:miter lim="800000"/>
            <a:headEnd/>
            <a:tailEnd/>
          </a:ln>
        </p:spPr>
        <p:txBody>
          <a:bodyPr>
            <a:spAutoFit/>
          </a:bodyPr>
          <a:lstStyle/>
          <a:p>
            <a:pPr eaLnBrk="0" hangingPunct="0"/>
            <a:endParaRPr lang="en-US" altLang="zh-CN" b="1">
              <a:solidFill>
                <a:srgbClr val="0070C0"/>
              </a:solidFill>
              <a:latin typeface="Helvetica" pitchFamily="2" charset="0"/>
              <a:ea typeface="Helvetica Neue"/>
              <a:cs typeface="Helvetica Neue"/>
            </a:endParaRPr>
          </a:p>
        </p:txBody>
      </p:sp>
      <p:sp>
        <p:nvSpPr>
          <p:cNvPr id="56328" name="矩形 19"/>
          <p:cNvSpPr>
            <a:spLocks noChangeArrowheads="1"/>
          </p:cNvSpPr>
          <p:nvPr/>
        </p:nvSpPr>
        <p:spPr bwMode="auto">
          <a:xfrm>
            <a:off x="1000125" y="2214563"/>
            <a:ext cx="5929313" cy="2936188"/>
          </a:xfrm>
          <a:prstGeom prst="rect">
            <a:avLst/>
          </a:prstGeom>
          <a:noFill/>
          <a:ln w="9525">
            <a:noFill/>
            <a:miter lim="800000"/>
            <a:headEnd/>
            <a:tailEnd/>
          </a:ln>
        </p:spPr>
        <p:txBody>
          <a:bodyPr>
            <a:spAutoFit/>
          </a:bodyPr>
          <a:lstStyle/>
          <a:p>
            <a:pPr algn="ctr">
              <a:lnSpc>
                <a:spcPct val="110000"/>
              </a:lnSpc>
            </a:pPr>
            <a:r>
              <a:rPr kumimoji="1" lang="en-US" altLang="zh-CN" sz="2400" b="1" dirty="0">
                <a:latin typeface="Helvetica" pitchFamily="2" charset="0"/>
              </a:rPr>
              <a:t>Women at the management level</a:t>
            </a:r>
          </a:p>
          <a:p>
            <a:pPr algn="just">
              <a:lnSpc>
                <a:spcPct val="110000"/>
              </a:lnSpc>
            </a:pPr>
            <a:r>
              <a:rPr kumimoji="1" lang="en-US" altLang="zh-CN" sz="2400" dirty="0">
                <a:latin typeface="Helvetica" pitchFamily="2" charset="0"/>
              </a:rPr>
              <a:t>  When Monica applied for a job as an ___________________ , she preferred to work for a male __________ , as female bosses are much more </a:t>
            </a:r>
            <a:r>
              <a:rPr kumimoji="1" lang="en-US" altLang="zh-CN" sz="2400" dirty="0" smtClean="0">
                <a:latin typeface="Helvetica" pitchFamily="2" charset="0"/>
              </a:rPr>
              <a:t>___________, </a:t>
            </a:r>
            <a:r>
              <a:rPr kumimoji="1" lang="en-US" altLang="zh-CN" sz="2400" dirty="0">
                <a:latin typeface="Helvetica" pitchFamily="2" charset="0"/>
              </a:rPr>
              <a:t>more sensitive and ____________their employees.</a:t>
            </a:r>
          </a:p>
        </p:txBody>
      </p:sp>
      <p:sp>
        <p:nvSpPr>
          <p:cNvPr id="13" name="Text Box 50"/>
          <p:cNvSpPr txBox="1">
            <a:spLocks noChangeArrowheads="1"/>
          </p:cNvSpPr>
          <p:nvPr/>
        </p:nvSpPr>
        <p:spPr bwMode="auto">
          <a:xfrm>
            <a:off x="1138238" y="3063875"/>
            <a:ext cx="3433762"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a:solidFill>
                  <a:srgbClr val="0070C0"/>
                </a:solidFill>
                <a:latin typeface="Helvetica" pitchFamily="2" charset="0"/>
              </a:rPr>
              <a:t>administrative assistant</a:t>
            </a:r>
          </a:p>
        </p:txBody>
      </p:sp>
      <p:sp>
        <p:nvSpPr>
          <p:cNvPr id="14" name="Text Box 50"/>
          <p:cNvSpPr txBox="1">
            <a:spLocks noChangeArrowheads="1"/>
          </p:cNvSpPr>
          <p:nvPr/>
        </p:nvSpPr>
        <p:spPr bwMode="auto">
          <a:xfrm>
            <a:off x="3667125" y="3479800"/>
            <a:ext cx="2130425"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a:solidFill>
                  <a:srgbClr val="C00000"/>
                </a:solidFill>
                <a:latin typeface="Helvetica" pitchFamily="2" charset="0"/>
              </a:rPr>
              <a:t> </a:t>
            </a:r>
            <a:r>
              <a:rPr kumimoji="1" lang="en-US" altLang="zh-CN" sz="2400">
                <a:solidFill>
                  <a:srgbClr val="0070C0"/>
                </a:solidFill>
                <a:latin typeface="Helvetica" pitchFamily="2" charset="0"/>
              </a:rPr>
              <a:t>attorney </a:t>
            </a:r>
          </a:p>
        </p:txBody>
      </p:sp>
      <p:sp>
        <p:nvSpPr>
          <p:cNvPr id="15" name="Text Box 50"/>
          <p:cNvSpPr txBox="1">
            <a:spLocks noChangeArrowheads="1"/>
          </p:cNvSpPr>
          <p:nvPr/>
        </p:nvSpPr>
        <p:spPr bwMode="auto">
          <a:xfrm rot="10800000" flipV="1">
            <a:off x="4903788" y="3844925"/>
            <a:ext cx="1785937"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a:solidFill>
                  <a:srgbClr val="0070C0"/>
                </a:solidFill>
                <a:latin typeface="Helvetica" pitchFamily="2" charset="0"/>
              </a:rPr>
              <a:t>accessible</a:t>
            </a:r>
          </a:p>
        </p:txBody>
      </p:sp>
      <p:sp>
        <p:nvSpPr>
          <p:cNvPr id="21" name="右箭头 20">
            <a:hlinkClick r:id="" action="ppaction://hlinkshowjump?jump=nextslide"/>
          </p:cNvPr>
          <p:cNvSpPr/>
          <p:nvPr/>
        </p:nvSpPr>
        <p:spPr>
          <a:xfrm>
            <a:off x="5843634" y="5604983"/>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56333"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56334" name="Picture 2" descr="H:\2015年修改\图片12.jpg"/>
          <p:cNvPicPr>
            <a:picLocks noChangeAspect="1" noChangeArrowheads="1"/>
          </p:cNvPicPr>
          <p:nvPr/>
        </p:nvPicPr>
        <p:blipFill>
          <a:blip r:embed="rId6"/>
          <a:srcRect/>
          <a:stretch>
            <a:fillRect/>
          </a:stretch>
        </p:blipFill>
        <p:spPr bwMode="auto">
          <a:xfrm>
            <a:off x="0" y="0"/>
            <a:ext cx="7662863" cy="1163638"/>
          </a:xfrm>
          <a:prstGeom prst="rect">
            <a:avLst/>
          </a:prstGeom>
          <a:noFill/>
          <a:ln w="9525">
            <a:noFill/>
            <a:miter lim="800000"/>
            <a:headEnd/>
            <a:tailEnd/>
          </a:ln>
        </p:spPr>
      </p:pic>
      <p:sp>
        <p:nvSpPr>
          <p:cNvPr id="2" name="Text Box 50"/>
          <p:cNvSpPr txBox="1">
            <a:spLocks noChangeArrowheads="1"/>
          </p:cNvSpPr>
          <p:nvPr/>
        </p:nvSpPr>
        <p:spPr bwMode="auto">
          <a:xfrm rot="10800000" flipV="1">
            <a:off x="4356100" y="4287838"/>
            <a:ext cx="1785938"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a:solidFill>
                  <a:srgbClr val="0070C0"/>
                </a:solidFill>
                <a:latin typeface="Helvetica" pitchFamily="2" charset="0"/>
              </a:rPr>
              <a:t>intimate with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P spid="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5"/>
          <p:cNvPicPr>
            <a:picLocks noChangeAspect="1" noChangeArrowheads="1"/>
          </p:cNvPicPr>
          <p:nvPr/>
        </p:nvPicPr>
        <p:blipFill>
          <a:blip r:embed="rId3"/>
          <a:srcRect/>
          <a:stretch>
            <a:fillRect/>
          </a:stretch>
        </p:blipFill>
        <p:spPr bwMode="auto">
          <a:xfrm>
            <a:off x="12700" y="1285875"/>
            <a:ext cx="8988425" cy="5553075"/>
          </a:xfrm>
          <a:prstGeom prst="rect">
            <a:avLst/>
          </a:prstGeom>
          <a:noFill/>
          <a:ln w="9525" algn="ctr">
            <a:noFill/>
            <a:miter lim="800000"/>
            <a:headEnd/>
            <a:tailEnd/>
          </a:ln>
        </p:spPr>
      </p:pic>
      <p:sp>
        <p:nvSpPr>
          <p:cNvPr id="57347" name="TextBox 19"/>
          <p:cNvSpPr txBox="1">
            <a:spLocks noChangeArrowheads="1"/>
          </p:cNvSpPr>
          <p:nvPr/>
        </p:nvSpPr>
        <p:spPr bwMode="auto">
          <a:xfrm>
            <a:off x="1258888" y="1243013"/>
            <a:ext cx="1800225" cy="400050"/>
          </a:xfrm>
          <a:prstGeom prst="rect">
            <a:avLst/>
          </a:prstGeom>
          <a:noFill/>
          <a:ln w="9525">
            <a:noFill/>
            <a:miter lim="800000"/>
            <a:headEnd/>
            <a:tailEnd/>
          </a:ln>
        </p:spPr>
        <p:txBody>
          <a:bodyPr>
            <a:spAutoFit/>
          </a:bodyPr>
          <a:lstStyle/>
          <a:p>
            <a:endParaRPr lang="zh-CN" altLang="en-US" sz="2000" b="1">
              <a:latin typeface="Helvetica" pitchFamily="2" charset="0"/>
              <a:ea typeface="Helvetica Neue"/>
              <a:cs typeface="Helvetica Neue"/>
            </a:endParaRPr>
          </a:p>
        </p:txBody>
      </p:sp>
      <p:sp>
        <p:nvSpPr>
          <p:cNvPr id="11" name="Rectangle 10"/>
          <p:cNvSpPr/>
          <p:nvPr/>
        </p:nvSpPr>
        <p:spPr>
          <a:xfrm>
            <a:off x="767290" y="1717689"/>
            <a:ext cx="7448048" cy="4000217"/>
          </a:xfrm>
          <a:prstGeom prst="rect">
            <a:avLst/>
          </a:prstGeom>
          <a:noFill/>
          <a:ln w="38100" cmpd="sng">
            <a:noFill/>
          </a:ln>
          <a:effectLst>
            <a:glow rad="139700">
              <a:schemeClr val="accent3">
                <a:satMod val="175000"/>
                <a:alpha val="40000"/>
              </a:schemeClr>
            </a:glow>
            <a:outerShdw blurRad="40000" dist="23000" dir="5400000" sx="0" sy="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lnSpc>
                <a:spcPct val="120000"/>
              </a:lnSpc>
              <a:spcBef>
                <a:spcPts val="0"/>
              </a:spcBef>
              <a:spcAft>
                <a:spcPts val="0"/>
              </a:spcAft>
              <a:defRPr/>
            </a:pPr>
            <a:endParaRPr lang="zh-CN" altLang="en-US" dirty="0"/>
          </a:p>
        </p:txBody>
      </p:sp>
      <p:sp>
        <p:nvSpPr>
          <p:cNvPr id="57351" name="矩形 18"/>
          <p:cNvSpPr>
            <a:spLocks noChangeArrowheads="1"/>
          </p:cNvSpPr>
          <p:nvPr/>
        </p:nvSpPr>
        <p:spPr bwMode="auto">
          <a:xfrm>
            <a:off x="1303338" y="2457450"/>
            <a:ext cx="6313487" cy="461963"/>
          </a:xfrm>
          <a:prstGeom prst="rect">
            <a:avLst/>
          </a:prstGeom>
          <a:noFill/>
          <a:ln w="9525">
            <a:noFill/>
            <a:miter lim="800000"/>
            <a:headEnd/>
            <a:tailEnd/>
          </a:ln>
        </p:spPr>
        <p:txBody>
          <a:bodyPr>
            <a:spAutoFit/>
          </a:bodyPr>
          <a:lstStyle/>
          <a:p>
            <a:pPr eaLnBrk="0" hangingPunct="0"/>
            <a:endParaRPr lang="en-US" altLang="zh-CN" sz="2400" b="1">
              <a:solidFill>
                <a:srgbClr val="0070C0"/>
              </a:solidFill>
              <a:latin typeface="Helvetica" pitchFamily="2" charset="0"/>
              <a:ea typeface="Helvetica Neue"/>
              <a:cs typeface="Helvetica Neue"/>
            </a:endParaRPr>
          </a:p>
        </p:txBody>
      </p:sp>
      <p:sp>
        <p:nvSpPr>
          <p:cNvPr id="57352" name="矩形 19"/>
          <p:cNvSpPr>
            <a:spLocks noChangeArrowheads="1"/>
          </p:cNvSpPr>
          <p:nvPr/>
        </p:nvSpPr>
        <p:spPr bwMode="auto">
          <a:xfrm>
            <a:off x="1285875" y="1989138"/>
            <a:ext cx="5813425" cy="3785652"/>
          </a:xfrm>
          <a:prstGeom prst="rect">
            <a:avLst/>
          </a:prstGeom>
          <a:noFill/>
          <a:ln w="9525">
            <a:noFill/>
            <a:miter lim="800000"/>
            <a:headEnd/>
            <a:tailEnd/>
          </a:ln>
        </p:spPr>
        <p:txBody>
          <a:bodyPr>
            <a:spAutoFit/>
          </a:bodyPr>
          <a:lstStyle/>
          <a:p>
            <a:pPr algn="just"/>
            <a:r>
              <a:rPr kumimoji="1" lang="en-US" altLang="en-US" sz="2400" dirty="0">
                <a:latin typeface="Helvetica" pitchFamily="2" charset="0"/>
              </a:rPr>
              <a:t>The female bosses’ working style is more </a:t>
            </a:r>
            <a:r>
              <a:rPr kumimoji="1" lang="en-US" altLang="zh-CN" sz="2400" dirty="0">
                <a:latin typeface="Helvetica" pitchFamily="2" charset="0"/>
              </a:rPr>
              <a:t>___________</a:t>
            </a:r>
            <a:r>
              <a:rPr kumimoji="1" lang="en-US" altLang="en-US" sz="2400" dirty="0">
                <a:latin typeface="Helvetica" pitchFamily="2" charset="0"/>
              </a:rPr>
              <a:t>, more </a:t>
            </a:r>
            <a:r>
              <a:rPr kumimoji="1" lang="en-US" altLang="zh-CN" sz="2400" dirty="0" smtClean="0">
                <a:latin typeface="Helvetica" pitchFamily="2" charset="0"/>
              </a:rPr>
              <a:t>____________, </a:t>
            </a:r>
            <a:r>
              <a:rPr kumimoji="1" lang="en-US" altLang="en-US" sz="2400" dirty="0">
                <a:latin typeface="Helvetica" pitchFamily="2" charset="0"/>
              </a:rPr>
              <a:t>more team-oriented, and they tent to </a:t>
            </a:r>
            <a:r>
              <a:rPr kumimoji="1" lang="en-US" altLang="zh-CN" sz="2400" dirty="0">
                <a:latin typeface="Helvetica" pitchFamily="2" charset="0"/>
              </a:rPr>
              <a:t>_________________ </a:t>
            </a:r>
            <a:r>
              <a:rPr kumimoji="1" lang="en-US" altLang="en-US" sz="2400" dirty="0">
                <a:latin typeface="Helvetica" pitchFamily="2" charset="0"/>
              </a:rPr>
              <a:t>and always look for a </a:t>
            </a:r>
            <a:r>
              <a:rPr kumimoji="1" lang="en-US" altLang="zh-CN" sz="2400" dirty="0">
                <a:latin typeface="Helvetica" pitchFamily="2" charset="0"/>
              </a:rPr>
              <a:t>______________ </a:t>
            </a:r>
            <a:r>
              <a:rPr kumimoji="1" lang="en-US" altLang="en-US" sz="2400" dirty="0">
                <a:latin typeface="Helvetica" pitchFamily="2" charset="0"/>
              </a:rPr>
              <a:t>. As a result, employees are happy and </a:t>
            </a:r>
            <a:r>
              <a:rPr kumimoji="1" lang="en-US" altLang="zh-CN" sz="2400" dirty="0">
                <a:latin typeface="Helvetica" pitchFamily="2" charset="0"/>
              </a:rPr>
              <a:t>_____________ </a:t>
            </a:r>
            <a:r>
              <a:rPr kumimoji="1" lang="en-US" altLang="en-US" sz="2400" dirty="0">
                <a:latin typeface="Helvetica" pitchFamily="2" charset="0"/>
              </a:rPr>
              <a:t>because they have </a:t>
            </a:r>
            <a:r>
              <a:rPr kumimoji="1" lang="en-US" altLang="zh-CN" sz="2400" dirty="0">
                <a:latin typeface="Helvetica" pitchFamily="2" charset="0"/>
              </a:rPr>
              <a:t>_________________instead of being __________________; their energies are put to use. </a:t>
            </a:r>
            <a:endParaRPr kumimoji="1" lang="zh-CN" altLang="en-US" sz="2400" dirty="0">
              <a:latin typeface="Helvetica" pitchFamily="2" charset="0"/>
            </a:endParaRPr>
          </a:p>
        </p:txBody>
      </p:sp>
      <p:sp>
        <p:nvSpPr>
          <p:cNvPr id="16" name="Text Box 50"/>
          <p:cNvSpPr txBox="1">
            <a:spLocks noChangeArrowheads="1"/>
          </p:cNvSpPr>
          <p:nvPr/>
        </p:nvSpPr>
        <p:spPr bwMode="auto">
          <a:xfrm rot="10800000" flipV="1">
            <a:off x="1793875" y="2392363"/>
            <a:ext cx="2528888"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a:solidFill>
                  <a:srgbClr val="0070C0"/>
                </a:solidFill>
                <a:latin typeface="Helvetica" pitchFamily="2" charset="0"/>
              </a:rPr>
              <a:t> flexible</a:t>
            </a:r>
          </a:p>
        </p:txBody>
      </p:sp>
      <p:sp>
        <p:nvSpPr>
          <p:cNvPr id="18" name="Text Box 50"/>
          <p:cNvSpPr txBox="1">
            <a:spLocks noChangeArrowheads="1"/>
          </p:cNvSpPr>
          <p:nvPr/>
        </p:nvSpPr>
        <p:spPr bwMode="auto">
          <a:xfrm>
            <a:off x="4786314" y="2392363"/>
            <a:ext cx="2125662"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dirty="0">
                <a:solidFill>
                  <a:srgbClr val="FFC000"/>
                </a:solidFill>
                <a:latin typeface="Helvetica" pitchFamily="2" charset="0"/>
              </a:rPr>
              <a:t>  </a:t>
            </a:r>
            <a:r>
              <a:rPr kumimoji="1" lang="en-US" altLang="zh-CN" sz="2400" dirty="0">
                <a:solidFill>
                  <a:srgbClr val="0070C0"/>
                </a:solidFill>
                <a:latin typeface="Helvetica" pitchFamily="2" charset="0"/>
              </a:rPr>
              <a:t>understanding </a:t>
            </a:r>
          </a:p>
        </p:txBody>
      </p:sp>
      <p:sp>
        <p:nvSpPr>
          <p:cNvPr id="21" name="Text Box 50"/>
          <p:cNvSpPr txBox="1">
            <a:spLocks noChangeArrowheads="1"/>
          </p:cNvSpPr>
          <p:nvPr/>
        </p:nvSpPr>
        <p:spPr bwMode="auto">
          <a:xfrm>
            <a:off x="1603375" y="3141663"/>
            <a:ext cx="2909888"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a:solidFill>
                  <a:srgbClr val="0070C0"/>
                </a:solidFill>
                <a:latin typeface="Helvetica" pitchFamily="2" charset="0"/>
              </a:rPr>
              <a:t>delegate power </a:t>
            </a:r>
          </a:p>
        </p:txBody>
      </p:sp>
      <p:sp>
        <p:nvSpPr>
          <p:cNvPr id="22" name="Text Box 50"/>
          <p:cNvSpPr txBox="1">
            <a:spLocks noChangeArrowheads="1"/>
          </p:cNvSpPr>
          <p:nvPr/>
        </p:nvSpPr>
        <p:spPr bwMode="auto">
          <a:xfrm rot="10800000" flipV="1">
            <a:off x="2073275" y="3506788"/>
            <a:ext cx="2660650"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a:solidFill>
                  <a:srgbClr val="0070C0"/>
                </a:solidFill>
                <a:latin typeface="Helvetica" pitchFamily="2" charset="0"/>
              </a:rPr>
              <a:t>consensus</a:t>
            </a:r>
          </a:p>
        </p:txBody>
      </p:sp>
      <p:sp>
        <p:nvSpPr>
          <p:cNvPr id="23" name="Text Box 50"/>
          <p:cNvSpPr txBox="1">
            <a:spLocks noChangeArrowheads="1"/>
          </p:cNvSpPr>
          <p:nvPr/>
        </p:nvSpPr>
        <p:spPr bwMode="auto">
          <a:xfrm rot="10800000" flipV="1">
            <a:off x="1885950" y="4221163"/>
            <a:ext cx="2109788"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a:solidFill>
                  <a:srgbClr val="0070C0"/>
                </a:solidFill>
                <a:latin typeface="Helvetica" pitchFamily="2" charset="0"/>
              </a:rPr>
              <a:t>flourish</a:t>
            </a:r>
          </a:p>
        </p:txBody>
      </p:sp>
      <p:sp>
        <p:nvSpPr>
          <p:cNvPr id="31" name="右箭头 30">
            <a:hlinkClick r:id="" action="ppaction://hlinkshowjump?jump=nextslide"/>
          </p:cNvPr>
          <p:cNvSpPr/>
          <p:nvPr/>
        </p:nvSpPr>
        <p:spPr>
          <a:xfrm>
            <a:off x="5843634" y="5604983"/>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57359"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57360" name="Picture 2" descr="H:\2015年修改\图片12.jpg"/>
          <p:cNvPicPr>
            <a:picLocks noChangeAspect="1" noChangeArrowheads="1"/>
          </p:cNvPicPr>
          <p:nvPr/>
        </p:nvPicPr>
        <p:blipFill>
          <a:blip r:embed="rId6"/>
          <a:srcRect/>
          <a:stretch>
            <a:fillRect/>
          </a:stretch>
        </p:blipFill>
        <p:spPr bwMode="auto">
          <a:xfrm>
            <a:off x="0" y="0"/>
            <a:ext cx="7662863" cy="1163638"/>
          </a:xfrm>
          <a:prstGeom prst="rect">
            <a:avLst/>
          </a:prstGeom>
          <a:noFill/>
          <a:ln w="9525">
            <a:noFill/>
            <a:miter lim="800000"/>
            <a:headEnd/>
            <a:tailEnd/>
          </a:ln>
        </p:spPr>
      </p:pic>
      <p:sp>
        <p:nvSpPr>
          <p:cNvPr id="2" name="Text Box 50"/>
          <p:cNvSpPr txBox="1">
            <a:spLocks noChangeArrowheads="1"/>
          </p:cNvSpPr>
          <p:nvPr/>
        </p:nvSpPr>
        <p:spPr bwMode="auto">
          <a:xfrm rot="10800000" flipV="1">
            <a:off x="1477963" y="4586288"/>
            <a:ext cx="2846387"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a:solidFill>
                  <a:srgbClr val="0070C0"/>
                </a:solidFill>
                <a:latin typeface="Helvetica" pitchFamily="2" charset="0"/>
              </a:rPr>
              <a:t>input into decisions </a:t>
            </a:r>
          </a:p>
        </p:txBody>
      </p:sp>
      <p:sp>
        <p:nvSpPr>
          <p:cNvPr id="3" name="Text Box 50"/>
          <p:cNvSpPr txBox="1">
            <a:spLocks noChangeArrowheads="1"/>
          </p:cNvSpPr>
          <p:nvPr/>
        </p:nvSpPr>
        <p:spPr bwMode="auto">
          <a:xfrm rot="10800000" flipV="1">
            <a:off x="1604963" y="4951413"/>
            <a:ext cx="2717800"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a:solidFill>
                  <a:srgbClr val="0070C0"/>
                </a:solidFill>
                <a:latin typeface="Helvetica" pitchFamily="2" charset="0"/>
              </a:rPr>
              <a:t>passive bystanders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8" grpId="0" autoUpdateAnimBg="0"/>
      <p:bldP spid="21" grpId="0" autoUpdateAnimBg="0"/>
      <p:bldP spid="22" grpId="0" autoUpdateAnimBg="0"/>
      <p:bldP spid="23" grpId="0" autoUpdateAnimBg="0"/>
      <p:bldP spid="2" grpId="0" autoUpdateAnimBg="0"/>
      <p:bldP spid="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5"/>
          <p:cNvPicPr>
            <a:picLocks noChangeAspect="1" noChangeArrowheads="1"/>
          </p:cNvPicPr>
          <p:nvPr/>
        </p:nvPicPr>
        <p:blipFill>
          <a:blip r:embed="rId3"/>
          <a:srcRect/>
          <a:stretch>
            <a:fillRect/>
          </a:stretch>
        </p:blipFill>
        <p:spPr bwMode="auto">
          <a:xfrm>
            <a:off x="12700" y="1285875"/>
            <a:ext cx="8988425" cy="5553075"/>
          </a:xfrm>
          <a:prstGeom prst="rect">
            <a:avLst/>
          </a:prstGeom>
          <a:noFill/>
          <a:ln w="9525" algn="ctr">
            <a:noFill/>
            <a:miter lim="800000"/>
            <a:headEnd/>
            <a:tailEnd/>
          </a:ln>
        </p:spPr>
      </p:pic>
      <p:sp>
        <p:nvSpPr>
          <p:cNvPr id="58371" name="TextBox 19"/>
          <p:cNvSpPr txBox="1">
            <a:spLocks noChangeArrowheads="1"/>
          </p:cNvSpPr>
          <p:nvPr/>
        </p:nvSpPr>
        <p:spPr bwMode="auto">
          <a:xfrm>
            <a:off x="1862138" y="1571625"/>
            <a:ext cx="1800225" cy="461963"/>
          </a:xfrm>
          <a:prstGeom prst="rect">
            <a:avLst/>
          </a:prstGeom>
          <a:noFill/>
          <a:ln w="9525">
            <a:noFill/>
            <a:miter lim="800000"/>
            <a:headEnd/>
            <a:tailEnd/>
          </a:ln>
        </p:spPr>
        <p:txBody>
          <a:bodyPr>
            <a:spAutoFit/>
          </a:bodyPr>
          <a:lstStyle/>
          <a:p>
            <a:endParaRPr lang="zh-CN" altLang="en-US" sz="2400" b="1">
              <a:latin typeface="Helvetica" pitchFamily="2" charset="0"/>
              <a:ea typeface="Helvetica Neue"/>
              <a:cs typeface="Helvetica Neue"/>
            </a:endParaRPr>
          </a:p>
        </p:txBody>
      </p:sp>
      <p:sp>
        <p:nvSpPr>
          <p:cNvPr id="11" name="Rectangle 10"/>
          <p:cNvSpPr/>
          <p:nvPr/>
        </p:nvSpPr>
        <p:spPr>
          <a:xfrm>
            <a:off x="800072" y="1997052"/>
            <a:ext cx="7448049" cy="4000216"/>
          </a:xfrm>
          <a:prstGeom prst="rect">
            <a:avLst/>
          </a:prstGeom>
          <a:noFill/>
          <a:ln w="38100" cmpd="sng">
            <a:noFill/>
          </a:ln>
          <a:effectLst>
            <a:glow rad="139700">
              <a:schemeClr val="accent3">
                <a:satMod val="175000"/>
                <a:alpha val="40000"/>
              </a:schemeClr>
            </a:glow>
            <a:outerShdw blurRad="40000" dist="23000" dir="5400000" sx="0" sy="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zh-CN" altLang="en-US" sz="2400" dirty="0">
              <a:latin typeface="Helvetica"/>
            </a:endParaRPr>
          </a:p>
        </p:txBody>
      </p:sp>
      <p:sp>
        <p:nvSpPr>
          <p:cNvPr id="58375" name="矩形 18"/>
          <p:cNvSpPr>
            <a:spLocks noChangeArrowheads="1"/>
          </p:cNvSpPr>
          <p:nvPr/>
        </p:nvSpPr>
        <p:spPr bwMode="auto">
          <a:xfrm>
            <a:off x="1135063" y="2528888"/>
            <a:ext cx="6313487" cy="461962"/>
          </a:xfrm>
          <a:prstGeom prst="rect">
            <a:avLst/>
          </a:prstGeom>
          <a:noFill/>
          <a:ln w="9525">
            <a:noFill/>
            <a:miter lim="800000"/>
            <a:headEnd/>
            <a:tailEnd/>
          </a:ln>
        </p:spPr>
        <p:txBody>
          <a:bodyPr>
            <a:spAutoFit/>
          </a:bodyPr>
          <a:lstStyle/>
          <a:p>
            <a:pPr eaLnBrk="0" hangingPunct="0"/>
            <a:endParaRPr lang="en-US" altLang="zh-CN" sz="2400" b="1">
              <a:solidFill>
                <a:srgbClr val="0070C0"/>
              </a:solidFill>
              <a:latin typeface="Helvetica" pitchFamily="2" charset="0"/>
              <a:ea typeface="Helvetica Neue"/>
              <a:cs typeface="Helvetica Neue"/>
            </a:endParaRPr>
          </a:p>
        </p:txBody>
      </p:sp>
      <p:sp>
        <p:nvSpPr>
          <p:cNvPr id="58376" name="矩形 19"/>
          <p:cNvSpPr>
            <a:spLocks noChangeArrowheads="1"/>
          </p:cNvSpPr>
          <p:nvPr/>
        </p:nvSpPr>
        <p:spPr bwMode="auto">
          <a:xfrm>
            <a:off x="1135063" y="2060575"/>
            <a:ext cx="5983287" cy="3378200"/>
          </a:xfrm>
          <a:prstGeom prst="rect">
            <a:avLst/>
          </a:prstGeom>
          <a:noFill/>
          <a:ln w="9525">
            <a:noFill/>
            <a:miter lim="800000"/>
            <a:headEnd/>
            <a:tailEnd/>
          </a:ln>
        </p:spPr>
        <p:txBody>
          <a:bodyPr>
            <a:spAutoFit/>
          </a:bodyPr>
          <a:lstStyle/>
          <a:p>
            <a:pPr algn="just"/>
            <a:r>
              <a:rPr kumimoji="1" lang="en-US" altLang="en-US" sz="2400">
                <a:latin typeface="Helvetica" pitchFamily="2" charset="0"/>
              </a:rPr>
              <a:t>According to </a:t>
            </a:r>
            <a:r>
              <a:rPr kumimoji="1" lang="en-US" altLang="zh-CN" sz="2400">
                <a:latin typeface="Helvetica" pitchFamily="2" charset="0"/>
              </a:rPr>
              <a:t>____________ </a:t>
            </a:r>
            <a:r>
              <a:rPr kumimoji="1" lang="en-US" altLang="en-US" sz="2400">
                <a:latin typeface="Helvetica" pitchFamily="2" charset="0"/>
              </a:rPr>
              <a:t>studies, men are </a:t>
            </a:r>
            <a:r>
              <a:rPr kumimoji="1" lang="en-US" altLang="zh-CN" sz="2400">
                <a:latin typeface="Helvetica" pitchFamily="2" charset="0"/>
              </a:rPr>
              <a:t>_________________ </a:t>
            </a:r>
            <a:r>
              <a:rPr kumimoji="1" lang="en-US" altLang="en-US" sz="2400">
                <a:latin typeface="Helvetica" pitchFamily="2" charset="0"/>
              </a:rPr>
              <a:t>, goal-oriented and </a:t>
            </a:r>
            <a:r>
              <a:rPr kumimoji="1" lang="en-US" altLang="zh-CN" sz="2400">
                <a:latin typeface="Helvetica" pitchFamily="2" charset="0"/>
              </a:rPr>
              <a:t>_____________ </a:t>
            </a:r>
            <a:r>
              <a:rPr kumimoji="1" lang="en-US" altLang="en-US" sz="2400">
                <a:latin typeface="Helvetica" pitchFamily="2" charset="0"/>
              </a:rPr>
              <a:t>while women manage </a:t>
            </a:r>
            <a:r>
              <a:rPr kumimoji="1" lang="en-US" altLang="zh-CN" sz="2400">
                <a:latin typeface="Helvetica" pitchFamily="2" charset="0"/>
              </a:rPr>
              <a:t>___________ </a:t>
            </a:r>
            <a:r>
              <a:rPr kumimoji="1" lang="en-US" altLang="en-US" sz="2400">
                <a:latin typeface="Helvetica" pitchFamily="2" charset="0"/>
              </a:rPr>
              <a:t>and skillfully. The difference </a:t>
            </a:r>
            <a:r>
              <a:rPr kumimoji="1" lang="en-US" altLang="zh-CN" sz="2400">
                <a:latin typeface="Helvetica" pitchFamily="2" charset="0"/>
              </a:rPr>
              <a:t>___________ </a:t>
            </a:r>
            <a:r>
              <a:rPr kumimoji="1" lang="en-US" altLang="en-US" sz="2400">
                <a:latin typeface="Helvetica" pitchFamily="2" charset="0"/>
              </a:rPr>
              <a:t>the whole social context of traditional roles for men and women. Men are more </a:t>
            </a:r>
            <a:r>
              <a:rPr kumimoji="1" lang="en-US" altLang="zh-CN" sz="2400">
                <a:latin typeface="Helvetica" pitchFamily="2" charset="0"/>
              </a:rPr>
              <a:t>______________  </a:t>
            </a:r>
            <a:r>
              <a:rPr kumimoji="1" lang="en-US" altLang="en-US" sz="2400">
                <a:latin typeface="Helvetica" pitchFamily="2" charset="0"/>
              </a:rPr>
              <a:t>than women, thus demanding more power than women. </a:t>
            </a:r>
          </a:p>
        </p:txBody>
      </p:sp>
      <p:sp>
        <p:nvSpPr>
          <p:cNvPr id="23" name="Text Box 50"/>
          <p:cNvSpPr txBox="1">
            <a:spLocks noChangeArrowheads="1"/>
          </p:cNvSpPr>
          <p:nvPr/>
        </p:nvSpPr>
        <p:spPr bwMode="auto">
          <a:xfrm rot="10800000" flipV="1">
            <a:off x="4716463" y="4292600"/>
            <a:ext cx="2162175"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a:solidFill>
                  <a:srgbClr val="0070C0"/>
                </a:solidFill>
                <a:latin typeface="Helvetica" pitchFamily="2" charset="0"/>
              </a:rPr>
              <a:t>authoritative</a:t>
            </a:r>
          </a:p>
        </p:txBody>
      </p:sp>
      <p:sp>
        <p:nvSpPr>
          <p:cNvPr id="24" name="Text Box 50"/>
          <p:cNvSpPr txBox="1">
            <a:spLocks noChangeArrowheads="1"/>
          </p:cNvSpPr>
          <p:nvPr/>
        </p:nvSpPr>
        <p:spPr bwMode="auto">
          <a:xfrm rot="10800000" flipV="1">
            <a:off x="3357563" y="2070100"/>
            <a:ext cx="2190750"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a:solidFill>
                  <a:srgbClr val="0070C0"/>
                </a:solidFill>
                <a:latin typeface="Helvetica" pitchFamily="2" charset="0"/>
              </a:rPr>
              <a:t>plausible</a:t>
            </a:r>
          </a:p>
        </p:txBody>
      </p:sp>
      <p:sp>
        <p:nvSpPr>
          <p:cNvPr id="25" name="Text Box 50"/>
          <p:cNvSpPr txBox="1">
            <a:spLocks noChangeArrowheads="1"/>
          </p:cNvSpPr>
          <p:nvPr/>
        </p:nvSpPr>
        <p:spPr bwMode="auto">
          <a:xfrm rot="10800000" flipV="1">
            <a:off x="2003425" y="2439988"/>
            <a:ext cx="3000375"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a:solidFill>
                  <a:srgbClr val="0070C0"/>
                </a:solidFill>
                <a:latin typeface="Helvetica" pitchFamily="2" charset="0"/>
              </a:rPr>
              <a:t>typically hierarchical</a:t>
            </a:r>
          </a:p>
        </p:txBody>
      </p:sp>
      <p:sp>
        <p:nvSpPr>
          <p:cNvPr id="26" name="Text Box 50"/>
          <p:cNvSpPr txBox="1">
            <a:spLocks noChangeArrowheads="1"/>
          </p:cNvSpPr>
          <p:nvPr/>
        </p:nvSpPr>
        <p:spPr bwMode="auto">
          <a:xfrm rot="10800000" flipV="1">
            <a:off x="2333625" y="2805113"/>
            <a:ext cx="2047875"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a:solidFill>
                  <a:srgbClr val="0070C0"/>
                </a:solidFill>
                <a:latin typeface="Helvetica" pitchFamily="2" charset="0"/>
              </a:rPr>
              <a:t>feel</a:t>
            </a:r>
            <a:r>
              <a:rPr kumimoji="1" lang="en-US" altLang="zh-CN" sz="2400">
                <a:solidFill>
                  <a:srgbClr val="FFC000"/>
                </a:solidFill>
                <a:latin typeface="Helvetica" pitchFamily="2" charset="0"/>
              </a:rPr>
              <a:t> </a:t>
            </a:r>
            <a:r>
              <a:rPr kumimoji="1" lang="en-US" altLang="zh-CN" sz="2400">
                <a:solidFill>
                  <a:srgbClr val="0070C0"/>
                </a:solidFill>
                <a:latin typeface="Helvetica" pitchFamily="2" charset="0"/>
              </a:rPr>
              <a:t>entitled</a:t>
            </a:r>
            <a:r>
              <a:rPr kumimoji="1" lang="en-US" altLang="zh-CN" sz="2400">
                <a:solidFill>
                  <a:srgbClr val="FFC000"/>
                </a:solidFill>
                <a:latin typeface="Helvetica" pitchFamily="2" charset="0"/>
              </a:rPr>
              <a:t> </a:t>
            </a:r>
          </a:p>
        </p:txBody>
      </p:sp>
      <p:sp>
        <p:nvSpPr>
          <p:cNvPr id="27" name="Text Box 50"/>
          <p:cNvSpPr txBox="1">
            <a:spLocks noChangeArrowheads="1"/>
          </p:cNvSpPr>
          <p:nvPr/>
        </p:nvSpPr>
        <p:spPr bwMode="auto">
          <a:xfrm>
            <a:off x="2476500" y="3170238"/>
            <a:ext cx="1905000"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a:solidFill>
                  <a:srgbClr val="0070C0"/>
                </a:solidFill>
                <a:latin typeface="Helvetica" pitchFamily="2" charset="0"/>
              </a:rPr>
              <a:t>diplomatically</a:t>
            </a:r>
          </a:p>
        </p:txBody>
      </p:sp>
      <p:sp>
        <p:nvSpPr>
          <p:cNvPr id="28" name="Text Box 50"/>
          <p:cNvSpPr txBox="1">
            <a:spLocks noChangeArrowheads="1"/>
          </p:cNvSpPr>
          <p:nvPr/>
        </p:nvSpPr>
        <p:spPr bwMode="auto">
          <a:xfrm>
            <a:off x="2805113" y="3535363"/>
            <a:ext cx="1911350"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a:solidFill>
                  <a:srgbClr val="0070C0"/>
                </a:solidFill>
                <a:latin typeface="Helvetica" pitchFamily="2" charset="0"/>
              </a:rPr>
              <a:t>stems from </a:t>
            </a:r>
          </a:p>
        </p:txBody>
      </p:sp>
      <p:sp>
        <p:nvSpPr>
          <p:cNvPr id="33" name="右箭头 32">
            <a:hlinkClick r:id="" action="ppaction://hlinkshowjump?jump=nextslide"/>
          </p:cNvPr>
          <p:cNvSpPr/>
          <p:nvPr/>
        </p:nvSpPr>
        <p:spPr>
          <a:xfrm>
            <a:off x="5843634" y="5929330"/>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58384"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58385" name="Picture 2" descr="H:\2015年修改\图片12.jpg"/>
          <p:cNvPicPr>
            <a:picLocks noChangeAspect="1" noChangeArrowheads="1"/>
          </p:cNvPicPr>
          <p:nvPr/>
        </p:nvPicPr>
        <p:blipFill>
          <a:blip r:embed="rId6"/>
          <a:srcRect/>
          <a:stretch>
            <a:fillRect/>
          </a:stretch>
        </p:blipFill>
        <p:spPr bwMode="auto">
          <a:xfrm>
            <a:off x="0" y="0"/>
            <a:ext cx="7662863"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utoUpdateAnimBg="0"/>
      <p:bldP spid="25" grpId="0" autoUpdateAnimBg="0"/>
      <p:bldP spid="26" grpId="0" autoUpdateAnimBg="0"/>
      <p:bldP spid="27" grpId="0" autoUpdateAnimBg="0"/>
      <p:bldP spid="2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5"/>
          <p:cNvPicPr>
            <a:picLocks noChangeAspect="1" noChangeArrowheads="1"/>
          </p:cNvPicPr>
          <p:nvPr/>
        </p:nvPicPr>
        <p:blipFill>
          <a:blip r:embed="rId3"/>
          <a:srcRect/>
          <a:stretch>
            <a:fillRect/>
          </a:stretch>
        </p:blipFill>
        <p:spPr bwMode="auto">
          <a:xfrm>
            <a:off x="12700" y="1285875"/>
            <a:ext cx="8988425" cy="5553075"/>
          </a:xfrm>
          <a:prstGeom prst="rect">
            <a:avLst/>
          </a:prstGeom>
          <a:noFill/>
          <a:ln w="9525" algn="ctr">
            <a:noFill/>
            <a:miter lim="800000"/>
            <a:headEnd/>
            <a:tailEnd/>
          </a:ln>
        </p:spPr>
      </p:pic>
      <p:sp>
        <p:nvSpPr>
          <p:cNvPr id="59395" name="TextBox 19"/>
          <p:cNvSpPr txBox="1">
            <a:spLocks noChangeArrowheads="1"/>
          </p:cNvSpPr>
          <p:nvPr/>
        </p:nvSpPr>
        <p:spPr bwMode="auto">
          <a:xfrm>
            <a:off x="1985963" y="1654175"/>
            <a:ext cx="1800225" cy="400050"/>
          </a:xfrm>
          <a:prstGeom prst="rect">
            <a:avLst/>
          </a:prstGeom>
          <a:noFill/>
          <a:ln w="9525">
            <a:noFill/>
            <a:miter lim="800000"/>
            <a:headEnd/>
            <a:tailEnd/>
          </a:ln>
        </p:spPr>
        <p:txBody>
          <a:bodyPr>
            <a:spAutoFit/>
          </a:bodyPr>
          <a:lstStyle/>
          <a:p>
            <a:endParaRPr lang="zh-CN" altLang="en-US" sz="2000" b="1">
              <a:latin typeface="Helvetica" pitchFamily="2" charset="0"/>
              <a:ea typeface="Helvetica Neue"/>
              <a:cs typeface="Helvetica Neue"/>
            </a:endParaRPr>
          </a:p>
        </p:txBody>
      </p:sp>
      <p:sp>
        <p:nvSpPr>
          <p:cNvPr id="11" name="Rectangle 10"/>
          <p:cNvSpPr/>
          <p:nvPr/>
        </p:nvSpPr>
        <p:spPr>
          <a:xfrm>
            <a:off x="757766" y="2027227"/>
            <a:ext cx="7448048" cy="4000217"/>
          </a:xfrm>
          <a:prstGeom prst="rect">
            <a:avLst/>
          </a:prstGeom>
          <a:noFill/>
          <a:ln w="38100" cmpd="sng">
            <a:noFill/>
          </a:ln>
          <a:effectLst>
            <a:glow rad="139700">
              <a:schemeClr val="accent3">
                <a:satMod val="175000"/>
                <a:alpha val="40000"/>
              </a:schemeClr>
            </a:glow>
            <a:outerShdw blurRad="40000" dist="23000" dir="5400000" sx="0" sy="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lnSpc>
                <a:spcPct val="120000"/>
              </a:lnSpc>
              <a:spcBef>
                <a:spcPts val="0"/>
              </a:spcBef>
              <a:spcAft>
                <a:spcPts val="0"/>
              </a:spcAft>
              <a:defRPr/>
            </a:pPr>
            <a:endParaRPr lang="zh-CN" altLang="en-US" sz="2400" dirty="0">
              <a:latin typeface="Helvetica"/>
            </a:endParaRPr>
          </a:p>
        </p:txBody>
      </p:sp>
      <p:sp>
        <p:nvSpPr>
          <p:cNvPr id="59399" name="矩形 18"/>
          <p:cNvSpPr>
            <a:spLocks noChangeArrowheads="1"/>
          </p:cNvSpPr>
          <p:nvPr/>
        </p:nvSpPr>
        <p:spPr bwMode="auto">
          <a:xfrm>
            <a:off x="1401763" y="2398713"/>
            <a:ext cx="6313487" cy="460375"/>
          </a:xfrm>
          <a:prstGeom prst="rect">
            <a:avLst/>
          </a:prstGeom>
          <a:noFill/>
          <a:ln w="9525">
            <a:noFill/>
            <a:miter lim="800000"/>
            <a:headEnd/>
            <a:tailEnd/>
          </a:ln>
        </p:spPr>
        <p:txBody>
          <a:bodyPr>
            <a:spAutoFit/>
          </a:bodyPr>
          <a:lstStyle/>
          <a:p>
            <a:pPr eaLnBrk="0" hangingPunct="0"/>
            <a:endParaRPr lang="en-US" altLang="zh-CN" sz="2400" b="1">
              <a:solidFill>
                <a:srgbClr val="0070C0"/>
              </a:solidFill>
              <a:latin typeface="Helvetica" pitchFamily="2" charset="0"/>
              <a:ea typeface="Helvetica Neue"/>
              <a:cs typeface="Helvetica Neue"/>
            </a:endParaRPr>
          </a:p>
        </p:txBody>
      </p:sp>
      <p:sp>
        <p:nvSpPr>
          <p:cNvPr id="59400" name="矩形 19"/>
          <p:cNvSpPr>
            <a:spLocks noChangeArrowheads="1"/>
          </p:cNvSpPr>
          <p:nvPr/>
        </p:nvSpPr>
        <p:spPr bwMode="auto">
          <a:xfrm>
            <a:off x="857250" y="2054225"/>
            <a:ext cx="6475413" cy="2100263"/>
          </a:xfrm>
          <a:prstGeom prst="rect">
            <a:avLst/>
          </a:prstGeom>
          <a:noFill/>
          <a:ln w="9525">
            <a:noFill/>
            <a:miter lim="800000"/>
            <a:headEnd/>
            <a:tailEnd/>
          </a:ln>
        </p:spPr>
        <p:txBody>
          <a:bodyPr>
            <a:spAutoFit/>
          </a:bodyPr>
          <a:lstStyle/>
          <a:p>
            <a:pPr algn="just">
              <a:lnSpc>
                <a:spcPct val="110000"/>
              </a:lnSpc>
            </a:pPr>
            <a:r>
              <a:rPr kumimoji="1" lang="en-US" altLang="zh-CN" sz="2400">
                <a:latin typeface="Helvetica" pitchFamily="2" charset="0"/>
              </a:rPr>
              <a:t>Though a few decades ago there were fewer female bosses in leading positions, women could now be _________________ to work together with men to create the best management style. </a:t>
            </a:r>
            <a:endParaRPr kumimoji="1" lang="zh-CN" altLang="en-US" sz="2400">
              <a:latin typeface="Helvetica" pitchFamily="2" charset="0"/>
            </a:endParaRPr>
          </a:p>
        </p:txBody>
      </p:sp>
      <p:sp>
        <p:nvSpPr>
          <p:cNvPr id="18" name="Text Box 50"/>
          <p:cNvSpPr txBox="1">
            <a:spLocks noChangeArrowheads="1"/>
          </p:cNvSpPr>
          <p:nvPr/>
        </p:nvSpPr>
        <p:spPr bwMode="auto">
          <a:xfrm>
            <a:off x="3643313" y="2859088"/>
            <a:ext cx="1714500" cy="365125"/>
          </a:xfrm>
          <a:prstGeom prst="rect">
            <a:avLst/>
          </a:prstGeom>
          <a:noFill/>
          <a:ln w="9525" algn="ctr">
            <a:noFill/>
            <a:miter lim="800000"/>
            <a:headEnd/>
            <a:tailEnd/>
          </a:ln>
        </p:spPr>
        <p:txBody>
          <a:bodyPr lIns="0" tIns="0" rIns="0" bIns="0">
            <a:spAutoFit/>
          </a:bodyPr>
          <a:lstStyle/>
          <a:p>
            <a:pPr>
              <a:spcBef>
                <a:spcPct val="50000"/>
              </a:spcBef>
            </a:pPr>
            <a:r>
              <a:rPr kumimoji="1" lang="en-US" altLang="zh-CN" sz="2400">
                <a:solidFill>
                  <a:srgbClr val="0070C0"/>
                </a:solidFill>
                <a:latin typeface="Helvetica" pitchFamily="2" charset="0"/>
              </a:rPr>
              <a:t>perceived</a:t>
            </a:r>
          </a:p>
        </p:txBody>
      </p:sp>
      <p:pic>
        <p:nvPicPr>
          <p:cNvPr id="59402"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59403" name="Picture 2" descr="H:\2015年修改\图片12.jpg"/>
          <p:cNvPicPr>
            <a:picLocks noChangeAspect="1" noChangeArrowheads="1"/>
          </p:cNvPicPr>
          <p:nvPr/>
        </p:nvPicPr>
        <p:blipFill>
          <a:blip r:embed="rId6"/>
          <a:srcRect/>
          <a:stretch>
            <a:fillRect/>
          </a:stretch>
        </p:blipFill>
        <p:spPr bwMode="auto">
          <a:xfrm>
            <a:off x="0" y="0"/>
            <a:ext cx="7662863"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720" name="Group 56"/>
          <p:cNvGraphicFramePr>
            <a:graphicFrameLocks noGrp="1"/>
          </p:cNvGraphicFramePr>
          <p:nvPr/>
        </p:nvGraphicFramePr>
        <p:xfrm>
          <a:off x="428625" y="1643063"/>
          <a:ext cx="8286750" cy="4450255"/>
        </p:xfrm>
        <a:graphic>
          <a:graphicData uri="http://schemas.openxmlformats.org/drawingml/2006/table">
            <a:tbl>
              <a:tblPr/>
              <a:tblGrid>
                <a:gridCol w="4643438"/>
                <a:gridCol w="3643312"/>
              </a:tblGrid>
              <a:tr h="4877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FFFF"/>
                          </a:solidFill>
                          <a:effectLst>
                            <a:outerShdw blurRad="38100" dist="38100" dir="2700000" algn="tl">
                              <a:srgbClr val="000000"/>
                            </a:outerShdw>
                          </a:effectLst>
                          <a:latin typeface="Helvetica" pitchFamily="34" charset="0"/>
                          <a:ea typeface="宋体" pitchFamily="2" charset="-122"/>
                        </a:rPr>
                        <a:t>Practical Phrases</a:t>
                      </a:r>
                      <a:endParaRPr kumimoji="0" lang="zh-CN" altLang="en-US" sz="2600" b="1" i="0" u="none" strike="noStrike" cap="none" normalizeH="0" baseline="0" dirty="0" smtClean="0">
                        <a:ln>
                          <a:noFill/>
                        </a:ln>
                        <a:solidFill>
                          <a:srgbClr val="FFFF00"/>
                        </a:solidFill>
                        <a:effectLst>
                          <a:outerShdw blurRad="38100" dist="38100" dir="2700000" algn="tl">
                            <a:srgbClr val="000000"/>
                          </a:outerShdw>
                        </a:effectLst>
                        <a:latin typeface="Helvetica" pitchFamily="34" charset="0"/>
                        <a:ea typeface="宋体" pitchFamily="2"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7964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rgbClr val="FFFFFF"/>
                          </a:solidFill>
                          <a:effectLst>
                            <a:outerShdw blurRad="38100" dist="38100" dir="2700000" algn="tl">
                              <a:srgbClr val="000000"/>
                            </a:outerShdw>
                          </a:effectLst>
                          <a:latin typeface="Helvetica" pitchFamily="34" charset="0"/>
                          <a:ea typeface="宋体" pitchFamily="2" charset="-122"/>
                        </a:rPr>
                        <a:t> Specific Meanings</a:t>
                      </a:r>
                      <a:endParaRPr kumimoji="0" lang="zh-CN" altLang="en-US" sz="2600" b="1" i="0" u="none" strike="noStrike" cap="none" normalizeH="0" baseline="0" smtClean="0">
                        <a:ln>
                          <a:noFill/>
                        </a:ln>
                        <a:solidFill>
                          <a:srgbClr val="FFFF00"/>
                        </a:solidFill>
                        <a:effectLst>
                          <a:outerShdw blurRad="38100" dist="38100" dir="2700000" algn="tl">
                            <a:srgbClr val="000000"/>
                          </a:outerShdw>
                        </a:effectLst>
                        <a:latin typeface="Helvetica" pitchFamily="34" charset="0"/>
                        <a:ea typeface="宋体" pitchFamily="2"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79646"/>
                    </a:solidFill>
                  </a:tcPr>
                </a:tc>
              </a:tr>
              <a:tr h="4877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smtClean="0">
                          <a:ln>
                            <a:noFill/>
                          </a:ln>
                          <a:solidFill>
                            <a:srgbClr val="000000"/>
                          </a:solidFill>
                          <a:effectLst/>
                          <a:latin typeface="Helvetica" pitchFamily="34" charset="0"/>
                          <a:ea typeface="宋体" pitchFamily="2" charset="-122"/>
                        </a:rPr>
                        <a:t>1. be disposed to do sth. </a:t>
                      </a:r>
                      <a:endParaRPr kumimoji="0" lang="zh-CN" altLang="en-US" sz="2600" b="0" i="0" u="none" strike="noStrike" cap="none" normalizeH="0" baseline="0" smtClean="0">
                        <a:ln>
                          <a:noFill/>
                        </a:ln>
                        <a:solidFill>
                          <a:srgbClr val="000000"/>
                        </a:solidFill>
                        <a:effectLst/>
                        <a:latin typeface="Helvetica" pitchFamily="34" charset="0"/>
                        <a:ea typeface="宋体" pitchFamily="2"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华文楷体" pitchFamily="2" charset="-122"/>
                          <a:ea typeface="宋体" pitchFamily="2" charset="-122"/>
                        </a:rPr>
                        <a:t>愿意做某事；乐于做某事 </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r>
              <a:tr h="4877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dirty="0" smtClean="0">
                          <a:ln>
                            <a:noFill/>
                          </a:ln>
                          <a:solidFill>
                            <a:srgbClr val="000000"/>
                          </a:solidFill>
                          <a:effectLst/>
                          <a:latin typeface="Helvetica" pitchFamily="34" charset="0"/>
                          <a:ea typeface="宋体" pitchFamily="2" charset="-122"/>
                        </a:rPr>
                        <a:t>2. on both counts </a:t>
                      </a:r>
                      <a:endParaRPr kumimoji="0" lang="zh-CN" altLang="en-US" sz="2600" b="0" i="0" u="none" strike="noStrike" cap="none" normalizeH="0" baseline="0" dirty="0" smtClean="0">
                        <a:ln>
                          <a:noFill/>
                        </a:ln>
                        <a:solidFill>
                          <a:srgbClr val="000000"/>
                        </a:solidFill>
                        <a:effectLst/>
                        <a:latin typeface="Helvetica" pitchFamily="34" charset="0"/>
                        <a:ea typeface="宋体" pitchFamily="2"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EF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rgbClr val="000000"/>
                          </a:solidFill>
                          <a:effectLst/>
                          <a:latin typeface="华文楷体" pitchFamily="2" charset="-122"/>
                          <a:ea typeface="宋体" pitchFamily="2" charset="-122"/>
                        </a:rPr>
                        <a:t>在两个方面 </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EFE9"/>
                    </a:solidFill>
                  </a:tcPr>
                </a:tc>
              </a:tr>
              <a:tr h="5387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dirty="0" smtClean="0">
                          <a:ln>
                            <a:noFill/>
                          </a:ln>
                          <a:solidFill>
                            <a:srgbClr val="000000"/>
                          </a:solidFill>
                          <a:effectLst/>
                          <a:latin typeface="Helvetica" pitchFamily="34" charset="0"/>
                          <a:ea typeface="宋体" pitchFamily="2" charset="-122"/>
                        </a:rPr>
                        <a:t>3. feel at ease with sb. </a:t>
                      </a:r>
                      <a:endParaRPr kumimoji="0" lang="zh-CN" altLang="en-US" sz="2600" b="0" i="0" u="none" strike="noStrike" cap="none" normalizeH="0" baseline="0" dirty="0" smtClean="0">
                        <a:ln>
                          <a:noFill/>
                        </a:ln>
                        <a:solidFill>
                          <a:srgbClr val="000000"/>
                        </a:solidFill>
                        <a:effectLst/>
                        <a:latin typeface="Helvetica" pitchFamily="34" charset="0"/>
                        <a:ea typeface="宋体" pitchFamily="2"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华文楷体" pitchFamily="2" charset="-122"/>
                          <a:ea typeface="宋体" pitchFamily="2" charset="-122"/>
                        </a:rPr>
                        <a:t>感到放松，不拘束 </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r>
              <a:tr h="884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dirty="0" smtClean="0">
                          <a:ln>
                            <a:noFill/>
                          </a:ln>
                          <a:solidFill>
                            <a:srgbClr val="000000"/>
                          </a:solidFill>
                          <a:effectLst/>
                          <a:latin typeface="Helvetica" pitchFamily="34" charset="0"/>
                          <a:ea typeface="宋体" pitchFamily="2" charset="-122"/>
                        </a:rPr>
                        <a:t>4. make a concession / concessions to </a:t>
                      </a:r>
                      <a:endParaRPr kumimoji="0" lang="zh-CN" altLang="en-US" sz="2600" b="0" i="0" u="none" strike="noStrike" cap="none" normalizeH="0" baseline="0" dirty="0" smtClean="0">
                        <a:ln>
                          <a:noFill/>
                        </a:ln>
                        <a:solidFill>
                          <a:srgbClr val="000000"/>
                        </a:solidFill>
                        <a:effectLst/>
                        <a:latin typeface="Helvetica" pitchFamily="34" charset="0"/>
                        <a:ea typeface="宋体" pitchFamily="2"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EFE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600" b="0" i="0" u="none" strike="noStrike" cap="none" normalizeH="0" baseline="0" smtClean="0">
                          <a:ln>
                            <a:noFill/>
                          </a:ln>
                          <a:solidFill>
                            <a:srgbClr val="000000"/>
                          </a:solidFill>
                          <a:effectLst/>
                          <a:latin typeface="Helvetica" pitchFamily="34" charset="0"/>
                          <a:ea typeface="宋体" pitchFamily="2" charset="-122"/>
                        </a:rPr>
                        <a:t>为对某事或某想法取得一致意见作出妥协 </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EFE9"/>
                    </a:solidFill>
                  </a:tcPr>
                </a:tc>
              </a:tr>
              <a:tr h="518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smtClean="0">
                          <a:ln>
                            <a:noFill/>
                          </a:ln>
                          <a:solidFill>
                            <a:srgbClr val="000000"/>
                          </a:solidFill>
                          <a:effectLst/>
                          <a:latin typeface="Helvetica" pitchFamily="34" charset="0"/>
                          <a:ea typeface="宋体" pitchFamily="2" charset="-122"/>
                        </a:rPr>
                        <a:t>5. come down to</a:t>
                      </a:r>
                      <a:r>
                        <a:rPr kumimoji="0" lang="en-US" altLang="zh-CN" sz="2800" b="0" i="0" u="none" strike="noStrike" cap="none" normalizeH="0" baseline="0" smtClean="0">
                          <a:ln>
                            <a:noFill/>
                          </a:ln>
                          <a:solidFill>
                            <a:schemeClr val="tx1"/>
                          </a:solidFill>
                          <a:effectLst/>
                          <a:latin typeface="Calibri" pitchFamily="34" charset="0"/>
                          <a:ea typeface="宋体" pitchFamily="2" charset="-122"/>
                        </a:rPr>
                        <a:t> </a:t>
                      </a:r>
                      <a:endParaRPr kumimoji="0" lang="zh-CN" altLang="en-US" sz="2800" b="0" i="0" u="none" strike="noStrike" cap="none" normalizeH="0" baseline="0" smtClean="0">
                        <a:ln>
                          <a:noFill/>
                        </a:ln>
                        <a:solidFill>
                          <a:schemeClr val="tx1"/>
                        </a:solidFill>
                        <a:effectLst/>
                        <a:latin typeface="Calibri" pitchFamily="34" charset="0"/>
                        <a:ea typeface="宋体" pitchFamily="2"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smtClean="0">
                          <a:ln>
                            <a:noFill/>
                          </a:ln>
                          <a:solidFill>
                            <a:srgbClr val="000000"/>
                          </a:solidFill>
                          <a:effectLst/>
                          <a:latin typeface="Helvetica" pitchFamily="34" charset="0"/>
                          <a:ea typeface="宋体" pitchFamily="2" charset="-122"/>
                        </a:rPr>
                        <a:t>归结为</a:t>
                      </a:r>
                      <a:r>
                        <a:rPr kumimoji="0" lang="zh-CN" altLang="en-US" sz="2800" b="0" i="0" u="none" strike="noStrike" cap="none" normalizeH="0" baseline="0" smtClean="0">
                          <a:ln>
                            <a:noFill/>
                          </a:ln>
                          <a:solidFill>
                            <a:schemeClr val="tx1"/>
                          </a:solidFill>
                          <a:effectLst/>
                          <a:latin typeface="Calibri" pitchFamily="34" charset="0"/>
                          <a:ea typeface="宋体" pitchFamily="2" charset="-122"/>
                        </a:rPr>
                        <a:t> </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r>
              <a:tr h="4700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dirty="0" smtClean="0">
                          <a:ln>
                            <a:noFill/>
                          </a:ln>
                          <a:solidFill>
                            <a:srgbClr val="000000"/>
                          </a:solidFill>
                          <a:effectLst/>
                          <a:latin typeface="Helvetica" pitchFamily="34" charset="0"/>
                          <a:ea typeface="宋体" pitchFamily="2" charset="-122"/>
                        </a:rPr>
                        <a:t>6. take exception to </a:t>
                      </a:r>
                      <a:r>
                        <a:rPr kumimoji="0" lang="en-US" altLang="zh-CN" sz="2600" b="0" i="0" u="none" strike="noStrike" cap="none" normalizeH="0" baseline="0" dirty="0" err="1" smtClean="0">
                          <a:ln>
                            <a:noFill/>
                          </a:ln>
                          <a:solidFill>
                            <a:srgbClr val="000000"/>
                          </a:solidFill>
                          <a:effectLst/>
                          <a:latin typeface="Helvetica" pitchFamily="34" charset="0"/>
                          <a:ea typeface="宋体" pitchFamily="2" charset="-122"/>
                        </a:rPr>
                        <a:t>sth</a:t>
                      </a:r>
                      <a:r>
                        <a:rPr kumimoji="0" lang="en-US" altLang="zh-CN" sz="2600" b="0" i="0" u="none" strike="noStrike" cap="none" normalizeH="0" baseline="0" dirty="0" smtClean="0">
                          <a:ln>
                            <a:noFill/>
                          </a:ln>
                          <a:solidFill>
                            <a:srgbClr val="000000"/>
                          </a:solidFill>
                          <a:effectLst/>
                          <a:latin typeface="Helvetica" pitchFamily="34" charset="0"/>
                          <a:ea typeface="宋体" pitchFamily="2" charset="-122"/>
                        </a:rPr>
                        <a:t>.</a:t>
                      </a:r>
                      <a:r>
                        <a:rPr kumimoji="0" lang="en-US" altLang="zh-CN" sz="2800" b="0" i="0" u="none" strike="noStrike" cap="none" normalizeH="0" baseline="0" dirty="0" smtClean="0">
                          <a:ln>
                            <a:noFill/>
                          </a:ln>
                          <a:solidFill>
                            <a:schemeClr val="tx1"/>
                          </a:solidFill>
                          <a:effectLst/>
                          <a:latin typeface="Calibri" pitchFamily="34" charset="0"/>
                          <a:ea typeface="宋体" pitchFamily="2" charset="-122"/>
                        </a:rPr>
                        <a:t> </a:t>
                      </a:r>
                      <a:endParaRPr kumimoji="0" lang="zh-CN" altLang="en-US" sz="2800" b="0" i="0" u="none" strike="noStrike" cap="none" normalizeH="0" baseline="0" dirty="0" smtClean="0">
                        <a:ln>
                          <a:noFill/>
                        </a:ln>
                        <a:solidFill>
                          <a:schemeClr val="tx1"/>
                        </a:solidFill>
                        <a:effectLst/>
                        <a:latin typeface="Calibri" pitchFamily="34" charset="0"/>
                        <a:ea typeface="宋体" pitchFamily="2"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EF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dirty="0" smtClean="0">
                          <a:ln>
                            <a:noFill/>
                          </a:ln>
                          <a:solidFill>
                            <a:srgbClr val="000000"/>
                          </a:solidFill>
                          <a:effectLst/>
                          <a:latin typeface="Helvetica" pitchFamily="34" charset="0"/>
                          <a:ea typeface="宋体" pitchFamily="2" charset="-122"/>
                        </a:rPr>
                        <a:t>因某事而生气</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EFE9"/>
                    </a:solidFill>
                  </a:tcPr>
                </a:tc>
              </a:tr>
              <a:tr h="5278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smtClean="0">
                          <a:ln>
                            <a:noFill/>
                          </a:ln>
                          <a:solidFill>
                            <a:srgbClr val="000000"/>
                          </a:solidFill>
                          <a:effectLst/>
                          <a:latin typeface="Helvetica" pitchFamily="34" charset="0"/>
                          <a:ea typeface="宋体" pitchFamily="2" charset="-122"/>
                        </a:rPr>
                        <a:t>7. burst into </a:t>
                      </a:r>
                      <a:endParaRPr kumimoji="0" lang="zh-CN" altLang="en-US" sz="2600" b="0" i="0" u="none" strike="noStrike" cap="none" normalizeH="0" baseline="0" smtClean="0">
                        <a:ln>
                          <a:noFill/>
                        </a:ln>
                        <a:solidFill>
                          <a:srgbClr val="000000"/>
                        </a:solidFill>
                        <a:effectLst/>
                        <a:latin typeface="Helvetica" pitchFamily="34" charset="0"/>
                        <a:ea typeface="宋体" pitchFamily="2"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dirty="0" smtClean="0">
                          <a:ln>
                            <a:noFill/>
                          </a:ln>
                          <a:solidFill>
                            <a:srgbClr val="000000"/>
                          </a:solidFill>
                          <a:effectLst/>
                          <a:latin typeface="Helvetica" pitchFamily="34" charset="0"/>
                          <a:ea typeface="宋体" pitchFamily="2" charset="-122"/>
                        </a:rPr>
                        <a:t>突然迸发</a:t>
                      </a:r>
                      <a:endParaRPr kumimoji="0" lang="zh-CN" altLang="en-US" sz="2800" b="0" i="0" u="none" strike="noStrike" cap="none" normalizeH="0" baseline="0" dirty="0" smtClean="0">
                        <a:ln>
                          <a:noFill/>
                        </a:ln>
                        <a:solidFill>
                          <a:schemeClr val="tx1"/>
                        </a:solidFill>
                        <a:effectLst/>
                        <a:latin typeface="Calibri" pitchFamily="34" charset="0"/>
                        <a:ea typeface="宋体" pitchFamily="2" charset="-122"/>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r>
            </a:tbl>
          </a:graphicData>
        </a:graphic>
      </p:graphicFrame>
      <p:pic>
        <p:nvPicPr>
          <p:cNvPr id="60447"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60448" name="Picture 3" descr="H:\2015年修改\图片13.jpg"/>
          <p:cNvPicPr>
            <a:picLocks noChangeAspect="1" noChangeArrowheads="1"/>
          </p:cNvPicPr>
          <p:nvPr/>
        </p:nvPicPr>
        <p:blipFill>
          <a:blip r:embed="rId5"/>
          <a:srcRect/>
          <a:stretch>
            <a:fillRect/>
          </a:stretch>
        </p:blipFill>
        <p:spPr bwMode="auto">
          <a:xfrm>
            <a:off x="0" y="0"/>
            <a:ext cx="7070725" cy="1163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3"/>
          <a:srcRect l="7698" t="13989"/>
          <a:stretch>
            <a:fillRect/>
          </a:stretch>
        </p:blipFill>
        <p:spPr bwMode="auto">
          <a:xfrm>
            <a:off x="428625" y="2214563"/>
            <a:ext cx="8296275" cy="4521200"/>
          </a:xfrm>
          <a:prstGeom prst="rect">
            <a:avLst/>
          </a:prstGeom>
          <a:noFill/>
          <a:ln w="9525">
            <a:noFill/>
            <a:miter lim="800000"/>
            <a:headEnd/>
            <a:tailEnd/>
          </a:ln>
        </p:spPr>
      </p:pic>
      <p:sp>
        <p:nvSpPr>
          <p:cNvPr id="8" name="TextBox 7"/>
          <p:cNvSpPr txBox="1">
            <a:spLocks noChangeArrowheads="1"/>
          </p:cNvSpPr>
          <p:nvPr/>
        </p:nvSpPr>
        <p:spPr bwMode="auto">
          <a:xfrm>
            <a:off x="1016000" y="1436688"/>
            <a:ext cx="2541588" cy="822325"/>
          </a:xfrm>
          <a:prstGeom prst="rect">
            <a:avLst/>
          </a:prstGeom>
          <a:noFill/>
          <a:ln w="9525">
            <a:noFill/>
            <a:miter lim="800000"/>
            <a:headEnd/>
            <a:tailEnd/>
          </a:ln>
        </p:spPr>
        <p:txBody>
          <a:bodyPr>
            <a:spAutoFit/>
          </a:bodyPr>
          <a:lstStyle/>
          <a:p>
            <a:r>
              <a:rPr lang="zh-CN" altLang="en-US" sz="2400" b="1">
                <a:solidFill>
                  <a:srgbClr val="000000"/>
                </a:solidFill>
                <a:latin typeface="华文楷体" pitchFamily="2" charset="-122"/>
                <a:ea typeface="华文楷体" pitchFamily="2" charset="-122"/>
              </a:rPr>
              <a:t>愿意做某事；乐于做某事</a:t>
            </a:r>
          </a:p>
        </p:txBody>
      </p:sp>
      <p:sp>
        <p:nvSpPr>
          <p:cNvPr id="13" name="文本框 5"/>
          <p:cNvSpPr txBox="1"/>
          <p:nvPr/>
        </p:nvSpPr>
        <p:spPr>
          <a:xfrm>
            <a:off x="952452" y="4362451"/>
            <a:ext cx="7217057" cy="461665"/>
          </a:xfrm>
          <a:prstGeom prst="rect">
            <a:avLst/>
          </a:prstGeom>
          <a:solidFill>
            <a:srgbClr val="FFC000"/>
          </a:solidFill>
          <a:effectLst>
            <a:softEdge rad="127000"/>
          </a:effectLst>
        </p:spPr>
        <p:txBody>
          <a:bodyPr>
            <a:spAutoFit/>
          </a:bodyPr>
          <a:lstStyle/>
          <a:p>
            <a:pPr>
              <a:defRPr/>
            </a:pPr>
            <a:r>
              <a:rPr lang="en-US" altLang="zh-CN" sz="2400" dirty="0">
                <a:latin typeface="Calibri" pitchFamily="34" charset="0"/>
              </a:rPr>
              <a:t>(despite of parents’ disapproval  )</a:t>
            </a:r>
          </a:p>
        </p:txBody>
      </p:sp>
      <p:sp>
        <p:nvSpPr>
          <p:cNvPr id="14" name="TextBox 8"/>
          <p:cNvSpPr txBox="1">
            <a:spLocks noChangeArrowheads="1"/>
          </p:cNvSpPr>
          <p:nvPr/>
        </p:nvSpPr>
        <p:spPr bwMode="auto">
          <a:xfrm>
            <a:off x="1081088" y="4786313"/>
            <a:ext cx="6978650" cy="1606550"/>
          </a:xfrm>
          <a:prstGeom prst="rect">
            <a:avLst/>
          </a:prstGeom>
          <a:noFill/>
          <a:ln w="9525">
            <a:noFill/>
            <a:miter lim="800000"/>
            <a:headEnd/>
            <a:tailEnd/>
          </a:ln>
        </p:spPr>
        <p:txBody>
          <a:bodyPr>
            <a:spAutoFit/>
          </a:bodyPr>
          <a:lstStyle/>
          <a:p>
            <a:pPr>
              <a:lnSpc>
                <a:spcPct val="120000"/>
              </a:lnSpc>
              <a:spcBef>
                <a:spcPct val="50000"/>
              </a:spcBef>
            </a:pPr>
            <a:r>
              <a:rPr kumimoji="1" lang="en-US" altLang="zh-CN" sz="2400">
                <a:latin typeface="Helvetica" pitchFamily="2" charset="0"/>
              </a:rPr>
              <a:t>Despite of his parents’ disapproval, he repeated that he would also </a:t>
            </a:r>
            <a:r>
              <a:rPr kumimoji="1" lang="en-US" altLang="zh-CN" sz="2400" b="1" i="1">
                <a:solidFill>
                  <a:srgbClr val="FF6600"/>
                </a:solidFill>
                <a:latin typeface="Helvetica" pitchFamily="2" charset="0"/>
              </a:rPr>
              <a:t>be disposed to</a:t>
            </a:r>
            <a:r>
              <a:rPr kumimoji="1" lang="en-US" altLang="zh-CN" sz="2400">
                <a:latin typeface="Helvetica" pitchFamily="2" charset="0"/>
              </a:rPr>
              <a:t> stay.</a:t>
            </a:r>
          </a:p>
          <a:p>
            <a:pPr>
              <a:lnSpc>
                <a:spcPct val="120000"/>
              </a:lnSpc>
              <a:spcBef>
                <a:spcPct val="50000"/>
              </a:spcBef>
            </a:pPr>
            <a:endParaRPr kumimoji="1" lang="en-US" altLang="zh-CN" sz="2400">
              <a:latin typeface="Helvetica" pitchFamily="2" charset="0"/>
            </a:endParaRPr>
          </a:p>
        </p:txBody>
      </p:sp>
      <p:sp>
        <p:nvSpPr>
          <p:cNvPr id="16" name="TextBox 15"/>
          <p:cNvSpPr txBox="1">
            <a:spLocks noChangeArrowheads="1"/>
          </p:cNvSpPr>
          <p:nvPr/>
        </p:nvSpPr>
        <p:spPr bwMode="auto">
          <a:xfrm>
            <a:off x="5357813" y="1436688"/>
            <a:ext cx="4071937" cy="488950"/>
          </a:xfrm>
          <a:prstGeom prst="rect">
            <a:avLst/>
          </a:prstGeom>
          <a:noFill/>
          <a:ln w="9525">
            <a:noFill/>
            <a:miter lim="800000"/>
            <a:headEnd/>
            <a:tailEnd/>
          </a:ln>
        </p:spPr>
        <p:txBody>
          <a:bodyPr>
            <a:spAutoFit/>
          </a:bodyPr>
          <a:lstStyle/>
          <a:p>
            <a:pPr>
              <a:spcBef>
                <a:spcPct val="50000"/>
              </a:spcBef>
            </a:pPr>
            <a:r>
              <a:rPr lang="en-US" altLang="zh-CN" sz="2600" b="1">
                <a:latin typeface="Helvetica" pitchFamily="2" charset="0"/>
              </a:rPr>
              <a:t>be disposed to do sth.</a:t>
            </a:r>
          </a:p>
        </p:txBody>
      </p:sp>
      <p:sp>
        <p:nvSpPr>
          <p:cNvPr id="2" name="TextBox 1"/>
          <p:cNvSpPr txBox="1"/>
          <p:nvPr/>
        </p:nvSpPr>
        <p:spPr>
          <a:xfrm>
            <a:off x="3716338" y="1717675"/>
            <a:ext cx="1651000" cy="461963"/>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887413" y="2643188"/>
            <a:ext cx="1827212"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000125" y="3146425"/>
            <a:ext cx="6429375" cy="457200"/>
          </a:xfrm>
          <a:prstGeom prst="rect">
            <a:avLst/>
          </a:prstGeom>
          <a:noFill/>
          <a:ln w="9525">
            <a:noFill/>
            <a:miter lim="800000"/>
            <a:headEnd/>
            <a:tailEnd/>
          </a:ln>
        </p:spPr>
        <p:txBody>
          <a:bodyPr>
            <a:spAutoFit/>
          </a:bodyPr>
          <a:lstStyle/>
          <a:p>
            <a:r>
              <a:rPr lang="zh-CN" altLang="en-US" sz="2400">
                <a:latin typeface="华文行楷" pitchFamily="2" charset="-122"/>
                <a:ea typeface="华文行楷" pitchFamily="2" charset="-122"/>
              </a:rPr>
              <a:t>尽管父母反对，</a:t>
            </a:r>
            <a:r>
              <a:rPr lang="zh-CN" altLang="zh-CN" sz="2400">
                <a:latin typeface="华文行楷" pitchFamily="2" charset="-122"/>
                <a:ea typeface="华文行楷" pitchFamily="2" charset="-122"/>
              </a:rPr>
              <a:t>他反复强调他也乐意留下来</a:t>
            </a:r>
            <a:r>
              <a:rPr lang="zh-CN" altLang="en-US" sz="2400">
                <a:latin typeface="华文行楷" pitchFamily="2" charset="-122"/>
                <a:ea typeface="华文行楷" pitchFamily="2" charset="-122"/>
              </a:rPr>
              <a:t>。</a:t>
            </a:r>
          </a:p>
        </p:txBody>
      </p:sp>
      <p:sp>
        <p:nvSpPr>
          <p:cNvPr id="25" name="TextBox 24"/>
          <p:cNvSpPr txBox="1"/>
          <p:nvPr/>
        </p:nvSpPr>
        <p:spPr>
          <a:xfrm>
            <a:off x="928688" y="3900488"/>
            <a:ext cx="1649412"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61453"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61454" name="Picture 3" descr="H:\2015年修改\图片13.jpg"/>
          <p:cNvPicPr>
            <a:picLocks noChangeAspect="1" noChangeArrowheads="1"/>
          </p:cNvPicPr>
          <p:nvPr/>
        </p:nvPicPr>
        <p:blipFill>
          <a:blip r:embed="rId6"/>
          <a:srcRect/>
          <a:stretch>
            <a:fillRect/>
          </a:stretch>
        </p:blipFill>
        <p:spPr bwMode="auto">
          <a:xfrm>
            <a:off x="0" y="0"/>
            <a:ext cx="707072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a:srcRect l="7698" t="13989"/>
          <a:stretch>
            <a:fillRect/>
          </a:stretch>
        </p:blipFill>
        <p:spPr bwMode="auto">
          <a:xfrm>
            <a:off x="428625" y="2214563"/>
            <a:ext cx="8296275" cy="4521200"/>
          </a:xfrm>
          <a:prstGeom prst="rect">
            <a:avLst/>
          </a:prstGeom>
          <a:noFill/>
          <a:ln w="9525">
            <a:noFill/>
            <a:miter lim="800000"/>
            <a:headEnd/>
            <a:tailEnd/>
          </a:ln>
        </p:spPr>
      </p:pic>
      <p:sp>
        <p:nvSpPr>
          <p:cNvPr id="8" name="TextBox 7"/>
          <p:cNvSpPr txBox="1">
            <a:spLocks noChangeArrowheads="1"/>
          </p:cNvSpPr>
          <p:nvPr/>
        </p:nvSpPr>
        <p:spPr bwMode="auto">
          <a:xfrm>
            <a:off x="1476375" y="1446213"/>
            <a:ext cx="3159125" cy="457200"/>
          </a:xfrm>
          <a:prstGeom prst="rect">
            <a:avLst/>
          </a:prstGeom>
          <a:noFill/>
          <a:ln w="9525">
            <a:noFill/>
            <a:miter lim="800000"/>
            <a:headEnd/>
            <a:tailEnd/>
          </a:ln>
        </p:spPr>
        <p:txBody>
          <a:bodyPr>
            <a:spAutoFit/>
          </a:bodyPr>
          <a:lstStyle/>
          <a:p>
            <a:r>
              <a:rPr lang="zh-CN" altLang="zh-CN" sz="2400" b="1">
                <a:solidFill>
                  <a:srgbClr val="000000"/>
                </a:solidFill>
                <a:latin typeface="华文楷体" pitchFamily="2" charset="-122"/>
                <a:ea typeface="华文楷体" pitchFamily="2" charset="-122"/>
              </a:rPr>
              <a:t>在两个方面</a:t>
            </a:r>
            <a:endParaRPr lang="en-US" altLang="zh-CN" sz="2400" b="1">
              <a:solidFill>
                <a:srgbClr val="000000"/>
              </a:solidFill>
              <a:latin typeface="华文楷体" pitchFamily="2" charset="-122"/>
              <a:ea typeface="华文楷体" pitchFamily="2" charset="-122"/>
            </a:endParaRPr>
          </a:p>
        </p:txBody>
      </p:sp>
      <p:sp>
        <p:nvSpPr>
          <p:cNvPr id="13" name="文本框 5"/>
          <p:cNvSpPr txBox="1"/>
          <p:nvPr/>
        </p:nvSpPr>
        <p:spPr>
          <a:xfrm>
            <a:off x="1573071" y="4467533"/>
            <a:ext cx="4862830" cy="461665"/>
          </a:xfrm>
          <a:prstGeom prst="rect">
            <a:avLst/>
          </a:prstGeom>
          <a:solidFill>
            <a:srgbClr val="FFC000"/>
          </a:solidFill>
          <a:effectLst>
            <a:softEdge rad="127000"/>
          </a:effectLst>
        </p:spPr>
        <p:txBody>
          <a:bodyPr>
            <a:spAutoFit/>
          </a:bodyPr>
          <a:lstStyle/>
          <a:p>
            <a:pPr>
              <a:defRPr/>
            </a:pPr>
            <a:r>
              <a:rPr kumimoji="1" lang="en-US" altLang="zh-CN" sz="2400" dirty="0">
                <a:solidFill>
                  <a:srgbClr val="0D0A10"/>
                </a:solidFill>
                <a:latin typeface="Helvetica" pitchFamily="34" charset="0"/>
              </a:rPr>
              <a:t>(</a:t>
            </a:r>
            <a:r>
              <a:rPr lang="en-US" altLang="zh-CN" sz="2400" dirty="0">
                <a:latin typeface="Calibri" pitchFamily="34" charset="0"/>
              </a:rPr>
              <a:t>take it for granted that </a:t>
            </a:r>
            <a:r>
              <a:rPr kumimoji="1" lang="en-US" altLang="zh-CN" sz="2400" dirty="0">
                <a:solidFill>
                  <a:srgbClr val="0D0A10"/>
                </a:solidFill>
                <a:latin typeface="Helvetica" pitchFamily="34" charset="0"/>
              </a:rPr>
              <a:t>)</a:t>
            </a:r>
          </a:p>
        </p:txBody>
      </p:sp>
      <p:sp>
        <p:nvSpPr>
          <p:cNvPr id="14" name="TextBox 8"/>
          <p:cNvSpPr txBox="1">
            <a:spLocks noChangeArrowheads="1"/>
          </p:cNvSpPr>
          <p:nvPr/>
        </p:nvSpPr>
        <p:spPr bwMode="auto">
          <a:xfrm>
            <a:off x="1571625" y="5030788"/>
            <a:ext cx="6300788" cy="1754187"/>
          </a:xfrm>
          <a:prstGeom prst="rect">
            <a:avLst/>
          </a:prstGeom>
          <a:noFill/>
          <a:ln w="9525">
            <a:noFill/>
            <a:miter lim="800000"/>
            <a:headEnd/>
            <a:tailEnd/>
          </a:ln>
        </p:spPr>
        <p:txBody>
          <a:bodyPr>
            <a:spAutoFit/>
          </a:bodyPr>
          <a:lstStyle/>
          <a:p>
            <a:pPr>
              <a:spcBef>
                <a:spcPct val="50000"/>
              </a:spcBef>
            </a:pPr>
            <a:r>
              <a:rPr kumimoji="1" lang="en-US" altLang="zh-CN" sz="2400">
                <a:latin typeface="Helvetica" pitchFamily="2" charset="0"/>
              </a:rPr>
              <a:t>I</a:t>
            </a:r>
            <a:r>
              <a:rPr kumimoji="1" lang="en-US" altLang="zh-CN" sz="2400" b="1" i="1">
                <a:solidFill>
                  <a:srgbClr val="FF6600"/>
                </a:solidFill>
                <a:latin typeface="Helvetica" pitchFamily="2" charset="0"/>
              </a:rPr>
              <a:t> </a:t>
            </a:r>
            <a:r>
              <a:rPr kumimoji="1" lang="en-US" altLang="zh-CN" sz="2400">
                <a:latin typeface="Helvetica" pitchFamily="2" charset="0"/>
              </a:rPr>
              <a:t>took it for granted that  he was a kind and honest person, but I was wrong </a:t>
            </a:r>
            <a:r>
              <a:rPr kumimoji="1" lang="en-US" altLang="zh-CN" sz="2400" b="1" i="1">
                <a:solidFill>
                  <a:srgbClr val="FF6600"/>
                </a:solidFill>
                <a:latin typeface="Helvetica" pitchFamily="2" charset="0"/>
              </a:rPr>
              <a:t>on both counts</a:t>
            </a:r>
            <a:r>
              <a:rPr kumimoji="1" lang="en-US" altLang="zh-CN" sz="2400">
                <a:latin typeface="Helvetica" pitchFamily="2" charset="0"/>
              </a:rPr>
              <a:t>.</a:t>
            </a:r>
          </a:p>
          <a:p>
            <a:pPr>
              <a:spcBef>
                <a:spcPct val="50000"/>
              </a:spcBef>
            </a:pPr>
            <a:endParaRPr kumimoji="1" lang="en-US" altLang="zh-CN" sz="2400">
              <a:latin typeface="Helvetica" pitchFamily="2" charset="0"/>
            </a:endParaRPr>
          </a:p>
        </p:txBody>
      </p:sp>
      <p:sp>
        <p:nvSpPr>
          <p:cNvPr id="16" name="TextBox 15"/>
          <p:cNvSpPr txBox="1">
            <a:spLocks noChangeArrowheads="1"/>
          </p:cNvSpPr>
          <p:nvPr/>
        </p:nvSpPr>
        <p:spPr bwMode="auto">
          <a:xfrm>
            <a:off x="5338763" y="1446213"/>
            <a:ext cx="3562350" cy="488950"/>
          </a:xfrm>
          <a:prstGeom prst="rect">
            <a:avLst/>
          </a:prstGeom>
          <a:noFill/>
          <a:ln w="9525" algn="ctr">
            <a:noFill/>
            <a:miter lim="800000"/>
            <a:headEnd/>
            <a:tailEnd/>
          </a:ln>
        </p:spPr>
        <p:txBody>
          <a:bodyPr>
            <a:spAutoFit/>
          </a:bodyPr>
          <a:lstStyle/>
          <a:p>
            <a:r>
              <a:rPr lang="en-US" altLang="zh-CN" sz="2600" b="1">
                <a:latin typeface="Helvetica" pitchFamily="2" charset="0"/>
              </a:rPr>
              <a:t>on both counts</a:t>
            </a:r>
          </a:p>
        </p:txBody>
      </p:sp>
      <p:sp>
        <p:nvSpPr>
          <p:cNvPr id="2" name="TextBox 1"/>
          <p:cNvSpPr txBox="1"/>
          <p:nvPr/>
        </p:nvSpPr>
        <p:spPr>
          <a:xfrm>
            <a:off x="3687763"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571625" y="3170238"/>
            <a:ext cx="6516688" cy="830262"/>
          </a:xfrm>
          <a:prstGeom prst="rect">
            <a:avLst/>
          </a:prstGeom>
          <a:noFill/>
          <a:ln w="9525">
            <a:noFill/>
            <a:miter lim="800000"/>
            <a:headEnd/>
            <a:tailEnd/>
          </a:ln>
        </p:spPr>
        <p:txBody>
          <a:bodyPr>
            <a:spAutoFit/>
          </a:bodyPr>
          <a:lstStyle/>
          <a:p>
            <a:r>
              <a:rPr lang="zh-CN" altLang="en-US" sz="2400">
                <a:latin typeface="华文行楷" pitchFamily="2" charset="-122"/>
                <a:ea typeface="华文行楷" pitchFamily="2" charset="-122"/>
              </a:rPr>
              <a:t>我原以为他是个善良、诚实的人，但这两点我都想错了。</a:t>
            </a:r>
          </a:p>
        </p:txBody>
      </p:sp>
      <p:sp>
        <p:nvSpPr>
          <p:cNvPr id="25" name="TextBox 24"/>
          <p:cNvSpPr txBox="1"/>
          <p:nvPr/>
        </p:nvSpPr>
        <p:spPr>
          <a:xfrm>
            <a:off x="1476375" y="3937000"/>
            <a:ext cx="1649413"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62477"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62478" name="Picture 3" descr="H:\2015年修改\图片13.jpg"/>
          <p:cNvPicPr>
            <a:picLocks noChangeAspect="1" noChangeArrowheads="1"/>
          </p:cNvPicPr>
          <p:nvPr/>
        </p:nvPicPr>
        <p:blipFill>
          <a:blip r:embed="rId5"/>
          <a:srcRect/>
          <a:stretch>
            <a:fillRect/>
          </a:stretch>
        </p:blipFill>
        <p:spPr bwMode="auto">
          <a:xfrm>
            <a:off x="0" y="0"/>
            <a:ext cx="707072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a:srcRect l="7698" t="13989"/>
          <a:stretch>
            <a:fillRect/>
          </a:stretch>
        </p:blipFill>
        <p:spPr bwMode="auto">
          <a:xfrm>
            <a:off x="428625" y="2214563"/>
            <a:ext cx="8296275" cy="4521200"/>
          </a:xfrm>
          <a:prstGeom prst="rect">
            <a:avLst/>
          </a:prstGeom>
          <a:noFill/>
          <a:ln w="9525">
            <a:noFill/>
            <a:miter lim="800000"/>
            <a:headEnd/>
            <a:tailEnd/>
          </a:ln>
        </p:spPr>
      </p:pic>
      <p:sp>
        <p:nvSpPr>
          <p:cNvPr id="8" name="TextBox 7"/>
          <p:cNvSpPr txBox="1">
            <a:spLocks noChangeArrowheads="1"/>
          </p:cNvSpPr>
          <p:nvPr/>
        </p:nvSpPr>
        <p:spPr bwMode="auto">
          <a:xfrm>
            <a:off x="1103313" y="1500188"/>
            <a:ext cx="2892425" cy="822325"/>
          </a:xfrm>
          <a:prstGeom prst="rect">
            <a:avLst/>
          </a:prstGeom>
          <a:noFill/>
          <a:ln w="9525">
            <a:noFill/>
            <a:miter lim="800000"/>
            <a:headEnd/>
            <a:tailEnd/>
          </a:ln>
        </p:spPr>
        <p:txBody>
          <a:bodyPr>
            <a:spAutoFit/>
          </a:bodyPr>
          <a:lstStyle/>
          <a:p>
            <a:r>
              <a:rPr lang="zh-CN" altLang="zh-CN" sz="2400" b="1">
                <a:solidFill>
                  <a:srgbClr val="000000"/>
                </a:solidFill>
                <a:latin typeface="华文楷体" pitchFamily="2" charset="-122"/>
                <a:ea typeface="华文楷体" pitchFamily="2" charset="-122"/>
              </a:rPr>
              <a:t>（与某人在一起）感到放松，不拘束</a:t>
            </a:r>
            <a:endParaRPr lang="en-US" altLang="zh-CN" sz="2400" b="1">
              <a:solidFill>
                <a:srgbClr val="000000"/>
              </a:solidFill>
              <a:latin typeface="华文楷体" pitchFamily="2" charset="-122"/>
              <a:ea typeface="华文楷体" pitchFamily="2" charset="-122"/>
            </a:endParaRPr>
          </a:p>
        </p:txBody>
      </p:sp>
      <p:sp>
        <p:nvSpPr>
          <p:cNvPr id="13" name="文本框 5"/>
          <p:cNvSpPr txBox="1"/>
          <p:nvPr/>
        </p:nvSpPr>
        <p:spPr>
          <a:xfrm>
            <a:off x="1220372" y="4332594"/>
            <a:ext cx="5192113" cy="461666"/>
          </a:xfrm>
          <a:prstGeom prst="rect">
            <a:avLst/>
          </a:prstGeom>
          <a:solidFill>
            <a:srgbClr val="FFC000"/>
          </a:solidFill>
          <a:effectLst>
            <a:softEdge rad="127000"/>
          </a:effectLst>
        </p:spPr>
        <p:txBody>
          <a:bodyPr>
            <a:spAutoFit/>
          </a:bodyPr>
          <a:lstStyle/>
          <a:p>
            <a:pPr>
              <a:defRPr/>
            </a:pPr>
            <a:r>
              <a:rPr lang="en-US" altLang="zh-CN" sz="2400" dirty="0">
                <a:latin typeface="Calibri" pitchFamily="34" charset="0"/>
              </a:rPr>
              <a:t>(learning process /be </a:t>
            </a:r>
            <a:r>
              <a:rPr lang="en-US" altLang="zh-CN" sz="2400" dirty="0" smtClean="0">
                <a:latin typeface="Calibri" pitchFamily="34" charset="0"/>
              </a:rPr>
              <a:t>facilitated)</a:t>
            </a:r>
            <a:endParaRPr lang="en-US" altLang="zh-CN" sz="2400" dirty="0">
              <a:latin typeface="Calibri" pitchFamily="34" charset="0"/>
            </a:endParaRPr>
          </a:p>
        </p:txBody>
      </p:sp>
      <p:sp>
        <p:nvSpPr>
          <p:cNvPr id="14" name="TextBox 8"/>
          <p:cNvSpPr txBox="1">
            <a:spLocks noChangeArrowheads="1"/>
          </p:cNvSpPr>
          <p:nvPr/>
        </p:nvSpPr>
        <p:spPr bwMode="auto">
          <a:xfrm>
            <a:off x="1285875" y="4991100"/>
            <a:ext cx="6715125" cy="1384300"/>
          </a:xfrm>
          <a:prstGeom prst="rect">
            <a:avLst/>
          </a:prstGeom>
          <a:noFill/>
          <a:ln w="9525">
            <a:noFill/>
            <a:miter lim="800000"/>
            <a:headEnd/>
            <a:tailEnd/>
          </a:ln>
        </p:spPr>
        <p:txBody>
          <a:bodyPr>
            <a:spAutoFit/>
          </a:bodyPr>
          <a:lstStyle/>
          <a:p>
            <a:pPr algn="just">
              <a:spcBef>
                <a:spcPct val="50000"/>
              </a:spcBef>
            </a:pPr>
            <a:r>
              <a:rPr kumimoji="1" lang="en-US" altLang="zh-CN" sz="2400" dirty="0">
                <a:latin typeface="Helvetica" pitchFamily="2" charset="0"/>
              </a:rPr>
              <a:t>The learning process will be </a:t>
            </a:r>
            <a:r>
              <a:rPr kumimoji="1" lang="en-US" altLang="zh-CN" sz="2400" dirty="0" smtClean="0">
                <a:latin typeface="Helvetica" pitchFamily="2" charset="0"/>
              </a:rPr>
              <a:t>facilitated </a:t>
            </a:r>
            <a:r>
              <a:rPr kumimoji="1" lang="en-US" altLang="zh-CN" sz="2400" dirty="0">
                <a:latin typeface="Helvetica" pitchFamily="2" charset="0"/>
              </a:rPr>
              <a:t>if you </a:t>
            </a:r>
            <a:r>
              <a:rPr kumimoji="1" lang="en-US" altLang="zh-CN" sz="2400" b="1" i="1" dirty="0">
                <a:solidFill>
                  <a:srgbClr val="FF6600"/>
                </a:solidFill>
                <a:latin typeface="Helvetica" pitchFamily="2" charset="0"/>
              </a:rPr>
              <a:t>feel at ease with</a:t>
            </a:r>
            <a:r>
              <a:rPr kumimoji="1" lang="en-US" altLang="zh-CN" sz="2400" dirty="0">
                <a:latin typeface="Helvetica" pitchFamily="2" charset="0"/>
              </a:rPr>
              <a:t> your teacher. </a:t>
            </a:r>
          </a:p>
          <a:p>
            <a:pPr>
              <a:spcBef>
                <a:spcPct val="50000"/>
              </a:spcBef>
            </a:pPr>
            <a:endParaRPr kumimoji="1" lang="en-US" altLang="zh-CN" sz="2400" dirty="0">
              <a:latin typeface="Helvetica" pitchFamily="2" charset="0"/>
            </a:endParaRPr>
          </a:p>
        </p:txBody>
      </p:sp>
      <p:sp>
        <p:nvSpPr>
          <p:cNvPr id="16" name="TextBox 15"/>
          <p:cNvSpPr txBox="1">
            <a:spLocks noChangeArrowheads="1"/>
          </p:cNvSpPr>
          <p:nvPr/>
        </p:nvSpPr>
        <p:spPr bwMode="auto">
          <a:xfrm>
            <a:off x="5357813" y="1571625"/>
            <a:ext cx="3367087" cy="488950"/>
          </a:xfrm>
          <a:prstGeom prst="rect">
            <a:avLst/>
          </a:prstGeom>
          <a:noFill/>
          <a:ln w="9525" algn="ctr">
            <a:noFill/>
            <a:miter lim="800000"/>
            <a:headEnd/>
            <a:tailEnd/>
          </a:ln>
        </p:spPr>
        <p:txBody>
          <a:bodyPr>
            <a:spAutoFit/>
          </a:bodyPr>
          <a:lstStyle/>
          <a:p>
            <a:pPr algn="ctr"/>
            <a:r>
              <a:rPr lang="en-US" altLang="zh-CN" sz="2600" b="1">
                <a:latin typeface="Helvetica" pitchFamily="2" charset="0"/>
              </a:rPr>
              <a:t>feel at ease with sb</a:t>
            </a:r>
          </a:p>
        </p:txBody>
      </p:sp>
      <p:sp>
        <p:nvSpPr>
          <p:cNvPr id="2" name="TextBox 1"/>
          <p:cNvSpPr txBox="1"/>
          <p:nvPr/>
        </p:nvSpPr>
        <p:spPr>
          <a:xfrm>
            <a:off x="3687763"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214438" y="2708275"/>
            <a:ext cx="1649412"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214438" y="3252788"/>
            <a:ext cx="6516687" cy="457200"/>
          </a:xfrm>
          <a:prstGeom prst="rect">
            <a:avLst/>
          </a:prstGeom>
          <a:noFill/>
          <a:ln w="9525">
            <a:noFill/>
            <a:miter lim="800000"/>
            <a:headEnd/>
            <a:tailEnd/>
          </a:ln>
        </p:spPr>
        <p:txBody>
          <a:bodyPr>
            <a:spAutoFit/>
          </a:bodyPr>
          <a:lstStyle/>
          <a:p>
            <a:r>
              <a:rPr lang="zh-CN" altLang="en-US" sz="2400">
                <a:latin typeface="华文行楷" pitchFamily="2" charset="-122"/>
                <a:ea typeface="华文行楷" pitchFamily="2" charset="-122"/>
              </a:rPr>
              <a:t>与教师相处融洽有助于学习过程。</a:t>
            </a:r>
          </a:p>
        </p:txBody>
      </p:sp>
      <p:sp>
        <p:nvSpPr>
          <p:cNvPr id="25" name="TextBox 24"/>
          <p:cNvSpPr txBox="1"/>
          <p:nvPr/>
        </p:nvSpPr>
        <p:spPr>
          <a:xfrm>
            <a:off x="1214438" y="3794125"/>
            <a:ext cx="1649412"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63501"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63502" name="Picture 3" descr="H:\2015年修改\图片13.jpg"/>
          <p:cNvPicPr>
            <a:picLocks noChangeAspect="1" noChangeArrowheads="1"/>
          </p:cNvPicPr>
          <p:nvPr/>
        </p:nvPicPr>
        <p:blipFill>
          <a:blip r:embed="rId5"/>
          <a:srcRect/>
          <a:stretch>
            <a:fillRect/>
          </a:stretch>
        </p:blipFill>
        <p:spPr bwMode="auto">
          <a:xfrm>
            <a:off x="0" y="0"/>
            <a:ext cx="707072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1\jiangll\APPLIC~1\360se6\USERDA~1\Temp\078000~1.JPG"/>
          <p:cNvPicPr>
            <a:picLocks noChangeAspect="1" noChangeArrowheads="1"/>
          </p:cNvPicPr>
          <p:nvPr/>
        </p:nvPicPr>
        <p:blipFill>
          <a:blip r:embed="rId2" cstate="print"/>
          <a:stretch>
            <a:fillRect/>
          </a:stretch>
        </p:blipFill>
        <p:spPr bwMode="auto">
          <a:xfrm>
            <a:off x="958940" y="1795060"/>
            <a:ext cx="2972980" cy="4471361"/>
          </a:xfrm>
          <a:prstGeom prst="rect">
            <a:avLst/>
          </a:prstGeom>
          <a:ln>
            <a:noFill/>
          </a:ln>
          <a:effectLst>
            <a:softEdge rad="112500"/>
          </a:effectLst>
          <a:extLst/>
        </p:spPr>
      </p:pic>
      <p:pic>
        <p:nvPicPr>
          <p:cNvPr id="18435" name="Picture 3"/>
          <p:cNvPicPr>
            <a:picLocks noChangeAspect="1" noChangeArrowheads="1"/>
          </p:cNvPicPr>
          <p:nvPr/>
        </p:nvPicPr>
        <p:blipFill>
          <a:blip r:embed="rId3"/>
          <a:srcRect/>
          <a:stretch>
            <a:fillRect/>
          </a:stretch>
        </p:blipFill>
        <p:spPr bwMode="auto">
          <a:xfrm>
            <a:off x="1143000" y="3540125"/>
            <a:ext cx="889000" cy="400050"/>
          </a:xfrm>
          <a:prstGeom prst="rect">
            <a:avLst/>
          </a:prstGeom>
          <a:noFill/>
          <a:ln w="9525">
            <a:noFill/>
            <a:miter lim="800000"/>
            <a:headEnd/>
            <a:tailEnd/>
          </a:ln>
        </p:spPr>
      </p:pic>
      <p:grpSp>
        <p:nvGrpSpPr>
          <p:cNvPr id="18436" name="组合 20"/>
          <p:cNvGrpSpPr>
            <a:grpSpLocks/>
          </p:cNvGrpSpPr>
          <p:nvPr/>
        </p:nvGrpSpPr>
        <p:grpSpPr bwMode="auto">
          <a:xfrm>
            <a:off x="0" y="0"/>
            <a:ext cx="9248775" cy="6640513"/>
            <a:chOff x="0" y="0"/>
            <a:chExt cx="9248783" cy="6640513"/>
          </a:xfrm>
        </p:grpSpPr>
        <p:sp>
          <p:nvSpPr>
            <p:cNvPr id="11" name="Rectangle 10"/>
            <p:cNvSpPr/>
            <p:nvPr/>
          </p:nvSpPr>
          <p:spPr>
            <a:xfrm>
              <a:off x="0" y="0"/>
              <a:ext cx="9144008" cy="708025"/>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chemeClr val="bg2">
                    <a:lumMod val="50000"/>
                  </a:schemeClr>
                </a:solidFill>
              </a:endParaRPr>
            </a:p>
          </p:txBody>
        </p:sp>
        <p:pic>
          <p:nvPicPr>
            <p:cNvPr id="10" name="Picture 2"/>
            <p:cNvPicPr>
              <a:picLocks noChangeAspect="1" noChangeArrowheads="1"/>
            </p:cNvPicPr>
            <p:nvPr/>
          </p:nvPicPr>
          <p:blipFill>
            <a:blip r:embed="rId4"/>
            <a:srcRect/>
            <a:stretch>
              <a:fillRect/>
            </a:stretch>
          </p:blipFill>
          <p:spPr bwMode="auto">
            <a:xfrm>
              <a:off x="5514980" y="981075"/>
              <a:ext cx="3629028" cy="619125"/>
            </a:xfrm>
            <a:prstGeom prst="rect">
              <a:avLst/>
            </a:prstGeom>
            <a:ln>
              <a:noFill/>
            </a:ln>
            <a:effectLst>
              <a:outerShdw blurRad="292100" dist="139700" dir="2700000" algn="tl" rotWithShape="0">
                <a:srgbClr val="333333">
                  <a:alpha val="65000"/>
                </a:srgbClr>
              </a:outerShdw>
            </a:effectLst>
            <a:extLst/>
          </p:spPr>
        </p:pic>
        <p:sp>
          <p:nvSpPr>
            <p:cNvPr id="18443" name="Rectangle 6"/>
            <p:cNvSpPr>
              <a:spLocks noChangeArrowheads="1"/>
            </p:cNvSpPr>
            <p:nvPr/>
          </p:nvSpPr>
          <p:spPr bwMode="auto">
            <a:xfrm>
              <a:off x="5643570" y="1071546"/>
              <a:ext cx="3605213" cy="830997"/>
            </a:xfrm>
            <a:prstGeom prst="rect">
              <a:avLst/>
            </a:prstGeom>
            <a:noFill/>
            <a:ln w="9525">
              <a:noFill/>
              <a:miter lim="800000"/>
              <a:headEnd/>
              <a:tailEnd/>
            </a:ln>
          </p:spPr>
          <p:txBody>
            <a:bodyPr>
              <a:spAutoFit/>
            </a:bodyPr>
            <a:lstStyle/>
            <a:p>
              <a:pPr eaLnBrk="0" hangingPunct="0"/>
              <a:r>
                <a:rPr lang="en-US" altLang="zh-CN" sz="2400">
                  <a:solidFill>
                    <a:srgbClr val="000000"/>
                  </a:solidFill>
                  <a:latin typeface="Helvetica" pitchFamily="2" charset="0"/>
                </a:rPr>
                <a:t>Warming-up Activities</a:t>
              </a:r>
            </a:p>
            <a:p>
              <a:pPr eaLnBrk="0" hangingPunct="0"/>
              <a:endParaRPr lang="en-US" altLang="zh-CN" sz="2400">
                <a:solidFill>
                  <a:srgbClr val="000000"/>
                </a:solidFill>
                <a:latin typeface="Helvetica" pitchFamily="2" charset="0"/>
              </a:endParaRPr>
            </a:p>
          </p:txBody>
        </p:sp>
        <p:pic>
          <p:nvPicPr>
            <p:cNvPr id="18444" name="Picture 9"/>
            <p:cNvPicPr>
              <a:picLocks noChangeAspect="1" noChangeArrowheads="1"/>
            </p:cNvPicPr>
            <p:nvPr/>
          </p:nvPicPr>
          <p:blipFill>
            <a:blip r:embed="rId5"/>
            <a:srcRect/>
            <a:stretch>
              <a:fillRect/>
            </a:stretch>
          </p:blipFill>
          <p:spPr bwMode="auto">
            <a:xfrm>
              <a:off x="5581650" y="2428867"/>
              <a:ext cx="3346450" cy="1035057"/>
            </a:xfrm>
            <a:prstGeom prst="rect">
              <a:avLst/>
            </a:prstGeom>
            <a:noFill/>
            <a:ln w="9525">
              <a:noFill/>
              <a:miter lim="800000"/>
              <a:headEnd/>
              <a:tailEnd/>
            </a:ln>
          </p:spPr>
        </p:pic>
        <p:sp>
          <p:nvSpPr>
            <p:cNvPr id="18" name="TextBox 17">
              <a:hlinkClick r:id="rId6" action="ppaction://hlinksldjump"/>
            </p:cNvPr>
            <p:cNvSpPr txBox="1"/>
            <p:nvPr/>
          </p:nvSpPr>
          <p:spPr>
            <a:xfrm>
              <a:off x="6559556" y="2743200"/>
              <a:ext cx="1584326" cy="430213"/>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Lead-in</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pic>
          <p:nvPicPr>
            <p:cNvPr id="18446" name="Picture 9"/>
            <p:cNvPicPr>
              <a:picLocks noChangeAspect="1" noChangeArrowheads="1"/>
            </p:cNvPicPr>
            <p:nvPr/>
          </p:nvPicPr>
          <p:blipFill>
            <a:blip r:embed="rId5"/>
            <a:srcRect r="5479"/>
            <a:stretch>
              <a:fillRect/>
            </a:stretch>
          </p:blipFill>
          <p:spPr bwMode="auto">
            <a:xfrm>
              <a:off x="4214810" y="3948124"/>
              <a:ext cx="4929190" cy="1052512"/>
            </a:xfrm>
            <a:prstGeom prst="rect">
              <a:avLst/>
            </a:prstGeom>
            <a:noFill/>
            <a:ln w="9525">
              <a:noFill/>
              <a:miter lim="800000"/>
              <a:headEnd/>
              <a:tailEnd/>
            </a:ln>
          </p:spPr>
        </p:pic>
        <p:sp>
          <p:nvSpPr>
            <p:cNvPr id="22" name="TextBox 21">
              <a:hlinkClick r:id="rId7" action="ppaction://hlinksldjump"/>
            </p:cNvPr>
            <p:cNvSpPr txBox="1"/>
            <p:nvPr/>
          </p:nvSpPr>
          <p:spPr>
            <a:xfrm>
              <a:off x="5229230" y="4275138"/>
              <a:ext cx="3170241" cy="430212"/>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Pre-reading Activities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pic>
          <p:nvPicPr>
            <p:cNvPr id="18448" name="Picture 9"/>
            <p:cNvPicPr>
              <a:picLocks noChangeAspect="1" noChangeArrowheads="1"/>
            </p:cNvPicPr>
            <p:nvPr/>
          </p:nvPicPr>
          <p:blipFill>
            <a:blip r:embed="rId5"/>
            <a:srcRect/>
            <a:stretch>
              <a:fillRect/>
            </a:stretch>
          </p:blipFill>
          <p:spPr bwMode="auto">
            <a:xfrm>
              <a:off x="3714744" y="5588000"/>
              <a:ext cx="5119694" cy="1052513"/>
            </a:xfrm>
            <a:prstGeom prst="rect">
              <a:avLst/>
            </a:prstGeom>
            <a:noFill/>
            <a:ln w="9525">
              <a:noFill/>
              <a:miter lim="800000"/>
              <a:headEnd/>
              <a:tailEnd/>
            </a:ln>
          </p:spPr>
        </p:pic>
        <p:sp>
          <p:nvSpPr>
            <p:cNvPr id="2" name="TextBox 21">
              <a:hlinkClick r:id="rId8" action="ppaction://hlinksldjump"/>
            </p:cNvPr>
            <p:cNvSpPr txBox="1"/>
            <p:nvPr/>
          </p:nvSpPr>
          <p:spPr>
            <a:xfrm>
              <a:off x="4759329" y="5915025"/>
              <a:ext cx="3170241" cy="431800"/>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Cultural Background</a:t>
              </a:r>
            </a:p>
          </p:txBody>
        </p:sp>
        <p:pic>
          <p:nvPicPr>
            <p:cNvPr id="18450" name="Picture 4">
              <a:hlinkClick r:id="rId9" action="ppaction://hlinksldjump"/>
            </p:cNvPr>
            <p:cNvPicPr>
              <a:picLocks noChangeAspect="1" noChangeArrowheads="1"/>
            </p:cNvPicPr>
            <p:nvPr/>
          </p:nvPicPr>
          <p:blipFill>
            <a:blip r:embed="rId10"/>
            <a:srcRect/>
            <a:stretch>
              <a:fillRect/>
            </a:stretch>
          </p:blipFill>
          <p:spPr bwMode="auto">
            <a:xfrm>
              <a:off x="8399463" y="6181725"/>
              <a:ext cx="434975" cy="458788"/>
            </a:xfrm>
            <a:prstGeom prst="rect">
              <a:avLst/>
            </a:prstGeom>
            <a:noFill/>
            <a:ln w="9525">
              <a:noFill/>
              <a:miter lim="800000"/>
              <a:headEnd/>
              <a:tailEnd/>
            </a:ln>
          </p:spPr>
        </p:pic>
      </p:grpSp>
      <p:sp>
        <p:nvSpPr>
          <p:cNvPr id="19" name="TextBox 31"/>
          <p:cNvSpPr txBox="1">
            <a:spLocks noChangeArrowheads="1"/>
          </p:cNvSpPr>
          <p:nvPr/>
        </p:nvSpPr>
        <p:spPr bwMode="auto">
          <a:xfrm>
            <a:off x="1238232" y="71414"/>
            <a:ext cx="762000" cy="701676"/>
          </a:xfrm>
          <a:prstGeom prst="rect">
            <a:avLst/>
          </a:prstGeom>
          <a:noFill/>
          <a:ln w="9525">
            <a:noFill/>
            <a:miter lim="800000"/>
            <a:headEnd/>
            <a:tailEnd/>
          </a:ln>
        </p:spPr>
        <p:txBody>
          <a:bodyPr>
            <a:spAutoFit/>
          </a:bodyPr>
          <a:lstStyle/>
          <a:p>
            <a:r>
              <a:rPr lang="en-US" altLang="zh-CN" sz="4000" b="1" i="1" dirty="0">
                <a:latin typeface="Helvetica" pitchFamily="2" charset="0"/>
                <a:ea typeface="Arial Unicode MS" pitchFamily="34" charset="-122"/>
                <a:cs typeface="Helvetica Neue"/>
              </a:rPr>
              <a:t>A</a:t>
            </a:r>
          </a:p>
        </p:txBody>
      </p:sp>
      <p:sp>
        <p:nvSpPr>
          <p:cNvPr id="21" name="Isosceles Triangle 15"/>
          <p:cNvSpPr/>
          <p:nvPr/>
        </p:nvSpPr>
        <p:spPr bwMode="auto">
          <a:xfrm flipV="1">
            <a:off x="1736706" y="514326"/>
            <a:ext cx="192088" cy="115888"/>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TextBox 22"/>
          <p:cNvSpPr txBox="1"/>
          <p:nvPr/>
        </p:nvSpPr>
        <p:spPr bwMode="auto">
          <a:xfrm>
            <a:off x="2520979" y="176192"/>
            <a:ext cx="6122987" cy="954088"/>
          </a:xfrm>
          <a:prstGeom prst="rect">
            <a:avLst/>
          </a:prstGeom>
          <a:noFill/>
        </p:spPr>
        <p:txBody>
          <a:bodyPr wrap="none">
            <a:spAutoFit/>
          </a:bodyPr>
          <a:lstStyle/>
          <a:p>
            <a:pPr>
              <a:defRPr/>
            </a:pPr>
            <a:r>
              <a:rPr lang="en-US" altLang="zh-CN" sz="2800" dirty="0">
                <a:solidFill>
                  <a:srgbClr val="FFFFFF"/>
                </a:solidFill>
                <a:effectLst>
                  <a:outerShdw blurRad="38100" dist="38100" dir="2700000" algn="tl">
                    <a:srgbClr val="C0C0C0"/>
                  </a:outerShdw>
                </a:effectLst>
                <a:latin typeface="Cooper Black" pitchFamily="18" charset="0"/>
                <a:ea typeface="Arial Unicode MS" pitchFamily="34" charset="-122"/>
                <a:cs typeface="Helvetica Neue"/>
              </a:rPr>
              <a:t>Women at the Management Level</a:t>
            </a:r>
          </a:p>
          <a:p>
            <a:pPr>
              <a:defRPr/>
            </a:pPr>
            <a:endParaRPr lang="en-US" altLang="zh-CN" sz="2800" dirty="0">
              <a:solidFill>
                <a:srgbClr val="FFFFFF"/>
              </a:solidFill>
              <a:effectLst>
                <a:outerShdw blurRad="38100" dist="38100" dir="2700000" algn="tl">
                  <a:srgbClr val="C0C0C0"/>
                </a:outerShdw>
              </a:effectLst>
              <a:latin typeface="Cooper Black" pitchFamily="18" charset="0"/>
              <a:ea typeface="Arial Unicode MS" pitchFamily="34" charset="-122"/>
              <a:cs typeface="Helvetica Neue"/>
            </a:endParaRPr>
          </a:p>
        </p:txBody>
      </p:sp>
      <p:sp>
        <p:nvSpPr>
          <p:cNvPr id="24" name="TextBox 35"/>
          <p:cNvSpPr txBox="1">
            <a:spLocks noChangeArrowheads="1"/>
          </p:cNvSpPr>
          <p:nvPr/>
        </p:nvSpPr>
        <p:spPr bwMode="auto">
          <a:xfrm>
            <a:off x="285720" y="363098"/>
            <a:ext cx="1095172" cy="338554"/>
          </a:xfrm>
          <a:prstGeom prst="rect">
            <a:avLst/>
          </a:prstGeom>
          <a:noFill/>
          <a:ln w="9525">
            <a:noFill/>
            <a:miter lim="800000"/>
            <a:headEnd/>
            <a:tailEnd/>
          </a:ln>
        </p:spPr>
        <p:txBody>
          <a:bodyPr wrap="none">
            <a:spAutoFit/>
          </a:bodyPr>
          <a:lstStyle/>
          <a:p>
            <a:r>
              <a:rPr lang="en-US" altLang="zh-CN" sz="1600" b="1" i="1" dirty="0" smtClean="0">
                <a:latin typeface="Helvetica" pitchFamily="2" charset="0"/>
                <a:ea typeface="Helvetica Neue"/>
                <a:cs typeface="Helvetica Neue"/>
              </a:rPr>
              <a:t>SECTION</a:t>
            </a:r>
            <a:endParaRPr lang="en-US" altLang="zh-CN" sz="1600" b="1" i="1" dirty="0">
              <a:latin typeface="Helvetica" pitchFamily="2" charset="0"/>
              <a:ea typeface="Helvetica Neue"/>
              <a:cs typeface="Helvetica Neue"/>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a:srcRect l="7698" t="13989"/>
          <a:stretch>
            <a:fillRect/>
          </a:stretch>
        </p:blipFill>
        <p:spPr bwMode="auto">
          <a:xfrm>
            <a:off x="428625" y="2214563"/>
            <a:ext cx="8296275" cy="4521200"/>
          </a:xfrm>
          <a:prstGeom prst="rect">
            <a:avLst/>
          </a:prstGeom>
          <a:noFill/>
          <a:ln w="9525">
            <a:noFill/>
            <a:miter lim="800000"/>
            <a:headEnd/>
            <a:tailEnd/>
          </a:ln>
        </p:spPr>
      </p:pic>
      <p:sp>
        <p:nvSpPr>
          <p:cNvPr id="8" name="TextBox 7"/>
          <p:cNvSpPr txBox="1">
            <a:spLocks noChangeArrowheads="1"/>
          </p:cNvSpPr>
          <p:nvPr/>
        </p:nvSpPr>
        <p:spPr bwMode="auto">
          <a:xfrm>
            <a:off x="679450" y="1500188"/>
            <a:ext cx="2952750" cy="822325"/>
          </a:xfrm>
          <a:prstGeom prst="rect">
            <a:avLst/>
          </a:prstGeom>
          <a:noFill/>
          <a:ln w="9525">
            <a:noFill/>
            <a:miter lim="800000"/>
            <a:headEnd/>
            <a:tailEnd/>
          </a:ln>
        </p:spPr>
        <p:txBody>
          <a:bodyPr>
            <a:spAutoFit/>
          </a:bodyPr>
          <a:lstStyle/>
          <a:p>
            <a:r>
              <a:rPr kumimoji="1" lang="zh-CN" altLang="zh-CN" sz="2400" b="1">
                <a:solidFill>
                  <a:srgbClr val="0D0A10"/>
                </a:solidFill>
                <a:latin typeface="华文楷体" pitchFamily="2" charset="-122"/>
                <a:ea typeface="华文楷体" pitchFamily="2" charset="-122"/>
              </a:rPr>
              <a:t>为对某事或某想法取得一致意见作出妥协</a:t>
            </a:r>
            <a:endParaRPr kumimoji="1" lang="en-US" altLang="zh-CN" sz="2400" b="1">
              <a:solidFill>
                <a:srgbClr val="0D0A10"/>
              </a:solidFill>
              <a:latin typeface="华文楷体" pitchFamily="2" charset="-122"/>
              <a:ea typeface="华文楷体" pitchFamily="2" charset="-122"/>
            </a:endParaRPr>
          </a:p>
        </p:txBody>
      </p:sp>
      <p:sp>
        <p:nvSpPr>
          <p:cNvPr id="13" name="文本框 5"/>
          <p:cNvSpPr txBox="1"/>
          <p:nvPr/>
        </p:nvSpPr>
        <p:spPr>
          <a:xfrm>
            <a:off x="1453423" y="4359282"/>
            <a:ext cx="4111962" cy="461664"/>
          </a:xfrm>
          <a:prstGeom prst="rect">
            <a:avLst/>
          </a:prstGeom>
          <a:solidFill>
            <a:srgbClr val="FFC000"/>
          </a:solidFill>
          <a:effectLst>
            <a:softEdge rad="127000"/>
          </a:effectLst>
        </p:spPr>
        <p:txBody>
          <a:bodyPr>
            <a:spAutoFit/>
          </a:bodyPr>
          <a:lstStyle/>
          <a:p>
            <a:pPr>
              <a:defRPr/>
            </a:pPr>
            <a:r>
              <a:rPr lang="en-US" altLang="zh-CN" sz="2400">
                <a:latin typeface="Calibri" pitchFamily="34" charset="0"/>
              </a:rPr>
              <a:t>(reach a settlement / as usual)</a:t>
            </a:r>
            <a:endParaRPr kumimoji="1" lang="en-US" altLang="zh-CN" sz="2400">
              <a:solidFill>
                <a:srgbClr val="0D0A10"/>
              </a:solidFill>
              <a:latin typeface="Helvetica" pitchFamily="34" charset="0"/>
            </a:endParaRPr>
          </a:p>
        </p:txBody>
      </p:sp>
      <p:sp>
        <p:nvSpPr>
          <p:cNvPr id="14" name="TextBox 8"/>
          <p:cNvSpPr txBox="1">
            <a:spLocks noChangeArrowheads="1"/>
          </p:cNvSpPr>
          <p:nvPr/>
        </p:nvSpPr>
        <p:spPr bwMode="auto">
          <a:xfrm>
            <a:off x="1450975" y="4652963"/>
            <a:ext cx="5978525" cy="25304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2400">
                <a:latin typeface="Helvetica" pitchFamily="2" charset="0"/>
              </a:rPr>
              <a:t>Our company has </a:t>
            </a:r>
            <a:r>
              <a:rPr kumimoji="1" lang="en-US" altLang="zh-CN" sz="2400" b="1" i="1">
                <a:solidFill>
                  <a:srgbClr val="FF6600"/>
                </a:solidFill>
                <a:latin typeface="Helvetica" pitchFamily="2" charset="0"/>
              </a:rPr>
              <a:t>made a concession to</a:t>
            </a:r>
            <a:r>
              <a:rPr kumimoji="1" lang="en-US" altLang="zh-CN" sz="2400">
                <a:latin typeface="Helvetica" pitchFamily="2" charset="0"/>
              </a:rPr>
              <a:t> them in order to reach a settlement and to continue with business as usual.</a:t>
            </a:r>
          </a:p>
          <a:p>
            <a:pPr>
              <a:spcBef>
                <a:spcPct val="50000"/>
              </a:spcBef>
            </a:pPr>
            <a:endParaRPr kumimoji="1" lang="en-US" altLang="zh-CN" sz="2400">
              <a:latin typeface="Helvetica" pitchFamily="2" charset="0"/>
            </a:endParaRPr>
          </a:p>
          <a:p>
            <a:pPr>
              <a:spcBef>
                <a:spcPct val="50000"/>
              </a:spcBef>
            </a:pPr>
            <a:endParaRPr kumimoji="1" lang="en-US" altLang="zh-CN" sz="2400">
              <a:latin typeface="Helvetica" pitchFamily="2" charset="0"/>
            </a:endParaRPr>
          </a:p>
        </p:txBody>
      </p:sp>
      <p:sp>
        <p:nvSpPr>
          <p:cNvPr id="16" name="TextBox 15"/>
          <p:cNvSpPr txBox="1">
            <a:spLocks noChangeArrowheads="1"/>
          </p:cNvSpPr>
          <p:nvPr/>
        </p:nvSpPr>
        <p:spPr bwMode="auto">
          <a:xfrm>
            <a:off x="5162550" y="1500188"/>
            <a:ext cx="3767138" cy="885825"/>
          </a:xfrm>
          <a:prstGeom prst="rect">
            <a:avLst/>
          </a:prstGeom>
          <a:noFill/>
          <a:ln w="9525" algn="ctr">
            <a:noFill/>
            <a:miter lim="800000"/>
            <a:headEnd/>
            <a:tailEnd/>
          </a:ln>
        </p:spPr>
        <p:txBody>
          <a:bodyPr>
            <a:spAutoFit/>
          </a:bodyPr>
          <a:lstStyle/>
          <a:p>
            <a:r>
              <a:rPr lang="en-US" altLang="zh-CN" sz="2400" b="1">
                <a:latin typeface="Calibri" pitchFamily="34" charset="0"/>
              </a:rPr>
              <a:t> </a:t>
            </a:r>
            <a:r>
              <a:rPr lang="en-US" altLang="zh-CN" sz="2600" b="1">
                <a:latin typeface="Helvetica" pitchFamily="2" charset="0"/>
              </a:rPr>
              <a:t>make a concession /concessions to</a:t>
            </a:r>
          </a:p>
        </p:txBody>
      </p:sp>
      <p:sp>
        <p:nvSpPr>
          <p:cNvPr id="2" name="TextBox 1"/>
          <p:cNvSpPr txBox="1"/>
          <p:nvPr/>
        </p:nvSpPr>
        <p:spPr>
          <a:xfrm>
            <a:off x="3511550" y="1681163"/>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619250" y="3141663"/>
            <a:ext cx="6516688" cy="822325"/>
          </a:xfrm>
          <a:prstGeom prst="rect">
            <a:avLst/>
          </a:prstGeom>
          <a:noFill/>
          <a:ln w="9525">
            <a:noFill/>
            <a:miter lim="800000"/>
            <a:headEnd/>
            <a:tailEnd/>
          </a:ln>
        </p:spPr>
        <p:txBody>
          <a:bodyPr>
            <a:spAutoFit/>
          </a:bodyPr>
          <a:lstStyle/>
          <a:p>
            <a:r>
              <a:rPr lang="zh-CN" altLang="en-US" sz="2400">
                <a:latin typeface="华文行楷" pitchFamily="2" charset="-122"/>
                <a:ea typeface="华文行楷" pitchFamily="2" charset="-122"/>
              </a:rPr>
              <a:t>为了达成和解并继续往常的业务，我们公司已对他们作出妥协。</a:t>
            </a:r>
          </a:p>
        </p:txBody>
      </p:sp>
      <p:sp>
        <p:nvSpPr>
          <p:cNvPr id="25" name="TextBox 24"/>
          <p:cNvSpPr txBox="1"/>
          <p:nvPr/>
        </p:nvSpPr>
        <p:spPr>
          <a:xfrm>
            <a:off x="1476375" y="3857625"/>
            <a:ext cx="1649413"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64525"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64526" name="Picture 3" descr="H:\2015年修改\图片13.jpg"/>
          <p:cNvPicPr>
            <a:picLocks noChangeAspect="1" noChangeArrowheads="1"/>
          </p:cNvPicPr>
          <p:nvPr/>
        </p:nvPicPr>
        <p:blipFill>
          <a:blip r:embed="rId5"/>
          <a:srcRect/>
          <a:stretch>
            <a:fillRect/>
          </a:stretch>
        </p:blipFill>
        <p:spPr bwMode="auto">
          <a:xfrm>
            <a:off x="0" y="0"/>
            <a:ext cx="707072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a:srcRect l="7698" t="13989"/>
          <a:stretch>
            <a:fillRect/>
          </a:stretch>
        </p:blipFill>
        <p:spPr bwMode="auto">
          <a:xfrm>
            <a:off x="428625" y="2214563"/>
            <a:ext cx="8296275" cy="4521200"/>
          </a:xfrm>
          <a:prstGeom prst="rect">
            <a:avLst/>
          </a:prstGeom>
          <a:noFill/>
          <a:ln w="9525">
            <a:noFill/>
            <a:miter lim="800000"/>
            <a:headEnd/>
            <a:tailEnd/>
          </a:ln>
        </p:spPr>
      </p:pic>
      <p:sp>
        <p:nvSpPr>
          <p:cNvPr id="8" name="TextBox 7"/>
          <p:cNvSpPr txBox="1">
            <a:spLocks noChangeArrowheads="1"/>
          </p:cNvSpPr>
          <p:nvPr/>
        </p:nvSpPr>
        <p:spPr bwMode="auto">
          <a:xfrm>
            <a:off x="1584325" y="1571625"/>
            <a:ext cx="2630488" cy="457200"/>
          </a:xfrm>
          <a:prstGeom prst="rect">
            <a:avLst/>
          </a:prstGeom>
          <a:noFill/>
          <a:ln w="9525">
            <a:noFill/>
            <a:miter lim="800000"/>
            <a:headEnd/>
            <a:tailEnd/>
          </a:ln>
        </p:spPr>
        <p:txBody>
          <a:bodyPr>
            <a:spAutoFit/>
          </a:bodyPr>
          <a:lstStyle/>
          <a:p>
            <a:r>
              <a:rPr lang="zh-CN" altLang="zh-CN" sz="2400" b="1">
                <a:solidFill>
                  <a:srgbClr val="000000"/>
                </a:solidFill>
                <a:latin typeface="华文楷体" pitchFamily="2" charset="-122"/>
                <a:ea typeface="华文楷体" pitchFamily="2" charset="-122"/>
              </a:rPr>
              <a:t>归结为</a:t>
            </a:r>
            <a:endParaRPr lang="en-US" altLang="zh-CN" sz="2400" b="1">
              <a:solidFill>
                <a:srgbClr val="000000"/>
              </a:solidFill>
              <a:latin typeface="华文楷体" pitchFamily="2" charset="-122"/>
              <a:ea typeface="华文楷体" pitchFamily="2" charset="-122"/>
            </a:endParaRPr>
          </a:p>
        </p:txBody>
      </p:sp>
      <p:sp>
        <p:nvSpPr>
          <p:cNvPr id="13" name="文本框 5"/>
          <p:cNvSpPr txBox="1"/>
          <p:nvPr/>
        </p:nvSpPr>
        <p:spPr>
          <a:xfrm>
            <a:off x="1512097" y="4286256"/>
            <a:ext cx="6030834" cy="461665"/>
          </a:xfrm>
          <a:prstGeom prst="rect">
            <a:avLst/>
          </a:prstGeom>
          <a:solidFill>
            <a:srgbClr val="FFC000"/>
          </a:solidFill>
          <a:effectLst>
            <a:softEdge rad="127000"/>
          </a:effectLst>
        </p:spPr>
        <p:txBody>
          <a:bodyPr>
            <a:spAutoFit/>
          </a:bodyPr>
          <a:lstStyle/>
          <a:p>
            <a:pPr>
              <a:defRPr/>
            </a:pPr>
            <a:r>
              <a:rPr lang="en-US" altLang="zh-CN" sz="2400">
                <a:latin typeface="Calibri" pitchFamily="34" charset="0"/>
              </a:rPr>
              <a:t>(whether or not/ go on a vacation/ can afford) </a:t>
            </a:r>
          </a:p>
        </p:txBody>
      </p:sp>
      <p:sp>
        <p:nvSpPr>
          <p:cNvPr id="14" name="TextBox 8"/>
          <p:cNvSpPr txBox="1">
            <a:spLocks noChangeArrowheads="1"/>
          </p:cNvSpPr>
          <p:nvPr/>
        </p:nvSpPr>
        <p:spPr bwMode="auto">
          <a:xfrm>
            <a:off x="1431925" y="4754563"/>
            <a:ext cx="6827838" cy="1200150"/>
          </a:xfrm>
          <a:prstGeom prst="rect">
            <a:avLst/>
          </a:prstGeom>
          <a:noFill/>
          <a:ln w="9525">
            <a:noFill/>
            <a:miter lim="800000"/>
            <a:headEnd/>
            <a:tailEnd/>
          </a:ln>
        </p:spPr>
        <p:txBody>
          <a:bodyPr>
            <a:spAutoFit/>
          </a:bodyPr>
          <a:lstStyle/>
          <a:p>
            <a:pPr>
              <a:spcBef>
                <a:spcPct val="50000"/>
              </a:spcBef>
            </a:pPr>
            <a:r>
              <a:rPr kumimoji="1" lang="en-US" altLang="zh-CN" sz="2400">
                <a:latin typeface="Helvetica" pitchFamily="2" charset="0"/>
              </a:rPr>
              <a:t>The decision whether or not we can go on a vacation to Europe </a:t>
            </a:r>
            <a:r>
              <a:rPr kumimoji="1" lang="en-US" altLang="zh-CN" sz="2400" b="1" i="1">
                <a:solidFill>
                  <a:srgbClr val="FF6600"/>
                </a:solidFill>
                <a:latin typeface="Helvetica" pitchFamily="2" charset="0"/>
              </a:rPr>
              <a:t>comes down to</a:t>
            </a:r>
            <a:r>
              <a:rPr kumimoji="1" lang="en-US" altLang="zh-CN" sz="2400">
                <a:latin typeface="Helvetica" pitchFamily="2" charset="0"/>
              </a:rPr>
              <a:t> money in the end; that is, how much money we can afford.</a:t>
            </a:r>
          </a:p>
        </p:txBody>
      </p:sp>
      <p:sp>
        <p:nvSpPr>
          <p:cNvPr id="16" name="TextBox 15"/>
          <p:cNvSpPr txBox="1">
            <a:spLocks noChangeArrowheads="1"/>
          </p:cNvSpPr>
          <p:nvPr/>
        </p:nvSpPr>
        <p:spPr bwMode="auto">
          <a:xfrm>
            <a:off x="5286375" y="1428750"/>
            <a:ext cx="2973388" cy="488950"/>
          </a:xfrm>
          <a:prstGeom prst="rect">
            <a:avLst/>
          </a:prstGeom>
          <a:noFill/>
          <a:ln w="9525" algn="ctr">
            <a:noFill/>
            <a:miter lim="800000"/>
            <a:headEnd/>
            <a:tailEnd/>
          </a:ln>
        </p:spPr>
        <p:txBody>
          <a:bodyPr>
            <a:spAutoFit/>
          </a:bodyPr>
          <a:lstStyle/>
          <a:p>
            <a:pPr algn="ctr"/>
            <a:r>
              <a:rPr lang="en-US" altLang="zh-CN" sz="2600" b="1">
                <a:latin typeface="Helvetica" pitchFamily="2" charset="0"/>
              </a:rPr>
              <a:t>come down to</a:t>
            </a:r>
          </a:p>
        </p:txBody>
      </p:sp>
      <p:sp>
        <p:nvSpPr>
          <p:cNvPr id="2" name="TextBox 1"/>
          <p:cNvSpPr txBox="1"/>
          <p:nvPr/>
        </p:nvSpPr>
        <p:spPr>
          <a:xfrm>
            <a:off x="3643313"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619250" y="3105150"/>
            <a:ext cx="6516688" cy="1187450"/>
          </a:xfrm>
          <a:prstGeom prst="rect">
            <a:avLst/>
          </a:prstGeom>
          <a:noFill/>
          <a:ln w="9525">
            <a:noFill/>
            <a:miter lim="800000"/>
            <a:headEnd/>
            <a:tailEnd/>
          </a:ln>
        </p:spPr>
        <p:txBody>
          <a:bodyPr>
            <a:spAutoFit/>
          </a:bodyPr>
          <a:lstStyle/>
          <a:p>
            <a:r>
              <a:rPr lang="zh-CN" altLang="zh-CN" sz="2400">
                <a:latin typeface="华文行楷" pitchFamily="2" charset="-122"/>
                <a:ea typeface="华文行楷" pitchFamily="2" charset="-122"/>
              </a:rPr>
              <a:t>我们能不能去欧洲度假的决定最终都归结到钱，即我们能有多少钱。</a:t>
            </a:r>
            <a:endParaRPr lang="en-US" altLang="zh-CN" sz="2400">
              <a:latin typeface="华文行楷" pitchFamily="2" charset="-122"/>
              <a:ea typeface="华文行楷" pitchFamily="2" charset="-122"/>
            </a:endParaRPr>
          </a:p>
          <a:p>
            <a:endParaRPr lang="en-US" altLang="zh-CN" sz="2400">
              <a:latin typeface="华文行楷" pitchFamily="2" charset="-122"/>
              <a:ea typeface="华文行楷" pitchFamily="2" charset="-122"/>
            </a:endParaRPr>
          </a:p>
        </p:txBody>
      </p:sp>
      <p:sp>
        <p:nvSpPr>
          <p:cNvPr id="25" name="TextBox 24"/>
          <p:cNvSpPr txBox="1"/>
          <p:nvPr/>
        </p:nvSpPr>
        <p:spPr>
          <a:xfrm>
            <a:off x="1493838" y="3876675"/>
            <a:ext cx="1649412" cy="488950"/>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65549"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65550" name="Picture 3" descr="H:\2015年修改\图片13.jpg"/>
          <p:cNvPicPr>
            <a:picLocks noChangeAspect="1" noChangeArrowheads="1"/>
          </p:cNvPicPr>
          <p:nvPr/>
        </p:nvPicPr>
        <p:blipFill>
          <a:blip r:embed="rId5"/>
          <a:srcRect/>
          <a:stretch>
            <a:fillRect/>
          </a:stretch>
        </p:blipFill>
        <p:spPr bwMode="auto">
          <a:xfrm>
            <a:off x="0" y="0"/>
            <a:ext cx="707072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a:srcRect l="7698" t="13989"/>
          <a:stretch>
            <a:fillRect/>
          </a:stretch>
        </p:blipFill>
        <p:spPr bwMode="auto">
          <a:xfrm>
            <a:off x="428625" y="2214563"/>
            <a:ext cx="8296275" cy="4521200"/>
          </a:xfrm>
          <a:prstGeom prst="rect">
            <a:avLst/>
          </a:prstGeom>
          <a:noFill/>
          <a:ln w="9525">
            <a:noFill/>
            <a:miter lim="800000"/>
            <a:headEnd/>
            <a:tailEnd/>
          </a:ln>
        </p:spPr>
      </p:pic>
      <p:sp>
        <p:nvSpPr>
          <p:cNvPr id="8" name="TextBox 7"/>
          <p:cNvSpPr txBox="1">
            <a:spLocks noChangeArrowheads="1"/>
          </p:cNvSpPr>
          <p:nvPr/>
        </p:nvSpPr>
        <p:spPr bwMode="auto">
          <a:xfrm>
            <a:off x="827088" y="1500188"/>
            <a:ext cx="2630487" cy="822325"/>
          </a:xfrm>
          <a:prstGeom prst="rect">
            <a:avLst/>
          </a:prstGeom>
          <a:noFill/>
          <a:ln w="9525">
            <a:noFill/>
            <a:miter lim="800000"/>
            <a:headEnd/>
            <a:tailEnd/>
          </a:ln>
        </p:spPr>
        <p:txBody>
          <a:bodyPr>
            <a:spAutoFit/>
          </a:bodyPr>
          <a:lstStyle/>
          <a:p>
            <a:r>
              <a:rPr kumimoji="1" lang="zh-CN" altLang="zh-CN" sz="2400" b="1">
                <a:solidFill>
                  <a:srgbClr val="0D0A10"/>
                </a:solidFill>
                <a:latin typeface="华文楷体" pitchFamily="2" charset="-122"/>
                <a:ea typeface="华文楷体" pitchFamily="2" charset="-122"/>
              </a:rPr>
              <a:t>因某事而生气（烦恼</a:t>
            </a:r>
            <a:r>
              <a:rPr kumimoji="1" lang="zh-CN" altLang="en-US" sz="2400" b="1">
                <a:solidFill>
                  <a:srgbClr val="0D0A10"/>
                </a:solidFill>
                <a:latin typeface="华文楷体" pitchFamily="2" charset="-122"/>
                <a:ea typeface="华文楷体" pitchFamily="2" charset="-122"/>
              </a:rPr>
              <a:t>）</a:t>
            </a:r>
            <a:endParaRPr kumimoji="1" lang="en-US" altLang="zh-CN" sz="2400" b="1">
              <a:solidFill>
                <a:srgbClr val="0D0A10"/>
              </a:solidFill>
              <a:latin typeface="华文楷体" pitchFamily="2" charset="-122"/>
              <a:ea typeface="华文楷体" pitchFamily="2" charset="-122"/>
            </a:endParaRPr>
          </a:p>
        </p:txBody>
      </p:sp>
      <p:sp>
        <p:nvSpPr>
          <p:cNvPr id="13" name="文本框 5"/>
          <p:cNvSpPr txBox="1"/>
          <p:nvPr/>
        </p:nvSpPr>
        <p:spPr>
          <a:xfrm>
            <a:off x="1643042" y="4357694"/>
            <a:ext cx="5298349" cy="830997"/>
          </a:xfrm>
          <a:prstGeom prst="rect">
            <a:avLst/>
          </a:prstGeom>
          <a:solidFill>
            <a:srgbClr val="FFC000"/>
          </a:solidFill>
          <a:effectLst>
            <a:softEdge rad="127000"/>
          </a:effectLst>
        </p:spPr>
        <p:txBody>
          <a:bodyPr>
            <a:spAutoFit/>
          </a:bodyPr>
          <a:lstStyle/>
          <a:p>
            <a:pPr>
              <a:defRPr/>
            </a:pPr>
            <a:r>
              <a:rPr kumimoji="1" lang="en-US" altLang="zh-CN" sz="2400" dirty="0">
                <a:solidFill>
                  <a:srgbClr val="0D0A10"/>
                </a:solidFill>
                <a:latin typeface="Helvetica" pitchFamily="34" charset="0"/>
              </a:rPr>
              <a:t>(</a:t>
            </a:r>
            <a:r>
              <a:rPr lang="en-US" altLang="zh-CN" sz="2400" dirty="0">
                <a:latin typeface="Calibri" pitchFamily="34" charset="0"/>
              </a:rPr>
              <a:t>no privacy /social networks </a:t>
            </a:r>
            <a:r>
              <a:rPr lang="en-US" altLang="zh-CN" sz="2400" dirty="0" smtClean="0">
                <a:latin typeface="Calibri" pitchFamily="34" charset="0"/>
              </a:rPr>
              <a:t>/ be </a:t>
            </a:r>
            <a:r>
              <a:rPr lang="en-US" altLang="zh-CN" sz="2400" dirty="0">
                <a:latin typeface="Calibri" pitchFamily="34" charset="0"/>
              </a:rPr>
              <a:t>spied on</a:t>
            </a:r>
            <a:r>
              <a:rPr kumimoji="1" lang="en-US" altLang="zh-CN" sz="2400" dirty="0">
                <a:solidFill>
                  <a:srgbClr val="0D0A10"/>
                </a:solidFill>
                <a:latin typeface="Helvetica" pitchFamily="34" charset="0"/>
              </a:rPr>
              <a:t>) </a:t>
            </a:r>
          </a:p>
        </p:txBody>
      </p:sp>
      <p:sp>
        <p:nvSpPr>
          <p:cNvPr id="14" name="TextBox 8"/>
          <p:cNvSpPr txBox="1">
            <a:spLocks noChangeArrowheads="1"/>
          </p:cNvSpPr>
          <p:nvPr/>
        </p:nvSpPr>
        <p:spPr bwMode="auto">
          <a:xfrm>
            <a:off x="1665288" y="5000625"/>
            <a:ext cx="5978525" cy="20859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2400">
                <a:latin typeface="Helvetica" pitchFamily="2" charset="0"/>
              </a:rPr>
              <a:t>As there is no privacy in social networks, we </a:t>
            </a:r>
            <a:r>
              <a:rPr kumimoji="1" lang="en-US" altLang="zh-CN" sz="2400" b="1" i="1">
                <a:solidFill>
                  <a:srgbClr val="FF6600"/>
                </a:solidFill>
                <a:latin typeface="Helvetica" pitchFamily="2" charset="0"/>
              </a:rPr>
              <a:t>take exception to</a:t>
            </a:r>
            <a:r>
              <a:rPr kumimoji="1" lang="en-US" altLang="zh-CN" sz="2400">
                <a:latin typeface="Helvetica" pitchFamily="2" charset="0"/>
              </a:rPr>
              <a:t> being spied on.</a:t>
            </a:r>
          </a:p>
          <a:p>
            <a:pPr>
              <a:spcBef>
                <a:spcPct val="50000"/>
              </a:spcBef>
            </a:pPr>
            <a:endParaRPr kumimoji="1" lang="en-US" altLang="zh-CN" sz="2400">
              <a:latin typeface="Helvetica" pitchFamily="2" charset="0"/>
            </a:endParaRPr>
          </a:p>
          <a:p>
            <a:pPr>
              <a:spcBef>
                <a:spcPct val="50000"/>
              </a:spcBef>
            </a:pPr>
            <a:endParaRPr kumimoji="1" lang="en-US" altLang="zh-CN" sz="2400">
              <a:latin typeface="Helvetica" pitchFamily="2" charset="0"/>
            </a:endParaRPr>
          </a:p>
        </p:txBody>
      </p:sp>
      <p:sp>
        <p:nvSpPr>
          <p:cNvPr id="16" name="TextBox 15"/>
          <p:cNvSpPr txBox="1">
            <a:spLocks noChangeArrowheads="1"/>
          </p:cNvSpPr>
          <p:nvPr/>
        </p:nvSpPr>
        <p:spPr bwMode="auto">
          <a:xfrm>
            <a:off x="5162550" y="1500188"/>
            <a:ext cx="3767138" cy="488950"/>
          </a:xfrm>
          <a:prstGeom prst="rect">
            <a:avLst/>
          </a:prstGeom>
          <a:noFill/>
          <a:ln w="9525" algn="ctr">
            <a:noFill/>
            <a:miter lim="800000"/>
            <a:headEnd/>
            <a:tailEnd/>
          </a:ln>
        </p:spPr>
        <p:txBody>
          <a:bodyPr>
            <a:spAutoFit/>
          </a:bodyPr>
          <a:lstStyle/>
          <a:p>
            <a:r>
              <a:rPr lang="en-US" altLang="zh-CN" sz="2400" b="1">
                <a:latin typeface="Calibri" pitchFamily="34" charset="0"/>
              </a:rPr>
              <a:t> </a:t>
            </a:r>
            <a:r>
              <a:rPr lang="en-US" altLang="zh-CN" sz="2600" b="1">
                <a:latin typeface="Helvetica" pitchFamily="2" charset="0"/>
              </a:rPr>
              <a:t>take exception to sth.</a:t>
            </a:r>
          </a:p>
        </p:txBody>
      </p:sp>
      <p:sp>
        <p:nvSpPr>
          <p:cNvPr id="2" name="TextBox 1"/>
          <p:cNvSpPr txBox="1"/>
          <p:nvPr/>
        </p:nvSpPr>
        <p:spPr>
          <a:xfrm>
            <a:off x="3511550" y="1681163"/>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619250" y="3141663"/>
            <a:ext cx="6516688" cy="822325"/>
          </a:xfrm>
          <a:prstGeom prst="rect">
            <a:avLst/>
          </a:prstGeom>
          <a:noFill/>
          <a:ln w="9525">
            <a:noFill/>
            <a:miter lim="800000"/>
            <a:headEnd/>
            <a:tailEnd/>
          </a:ln>
        </p:spPr>
        <p:txBody>
          <a:bodyPr>
            <a:spAutoFit/>
          </a:bodyPr>
          <a:lstStyle/>
          <a:p>
            <a:r>
              <a:rPr lang="zh-CN" altLang="en-US" sz="2400">
                <a:latin typeface="华文行楷" pitchFamily="2" charset="-122"/>
                <a:ea typeface="华文行楷" pitchFamily="2" charset="-122"/>
              </a:rPr>
              <a:t>由于在社交网络上没有隐私可言，我们对自己受到监视很生气。</a:t>
            </a:r>
          </a:p>
        </p:txBody>
      </p:sp>
      <p:sp>
        <p:nvSpPr>
          <p:cNvPr id="25" name="TextBox 24"/>
          <p:cNvSpPr txBox="1"/>
          <p:nvPr/>
        </p:nvSpPr>
        <p:spPr>
          <a:xfrm>
            <a:off x="1476375" y="3857625"/>
            <a:ext cx="1649413"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66573"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66574" name="Picture 3" descr="H:\2015年修改\图片13.jpg"/>
          <p:cNvPicPr>
            <a:picLocks noChangeAspect="1" noChangeArrowheads="1"/>
          </p:cNvPicPr>
          <p:nvPr/>
        </p:nvPicPr>
        <p:blipFill>
          <a:blip r:embed="rId5"/>
          <a:srcRect/>
          <a:stretch>
            <a:fillRect/>
          </a:stretch>
        </p:blipFill>
        <p:spPr bwMode="auto">
          <a:xfrm>
            <a:off x="0" y="0"/>
            <a:ext cx="707072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a:srcRect l="7698" t="13989"/>
          <a:stretch>
            <a:fillRect/>
          </a:stretch>
        </p:blipFill>
        <p:spPr bwMode="auto">
          <a:xfrm>
            <a:off x="428625" y="2214563"/>
            <a:ext cx="8296275" cy="4521200"/>
          </a:xfrm>
          <a:prstGeom prst="rect">
            <a:avLst/>
          </a:prstGeom>
          <a:noFill/>
          <a:ln w="9525">
            <a:noFill/>
            <a:miter lim="800000"/>
            <a:headEnd/>
            <a:tailEnd/>
          </a:ln>
        </p:spPr>
      </p:pic>
      <p:sp>
        <p:nvSpPr>
          <p:cNvPr id="8" name="TextBox 7"/>
          <p:cNvSpPr txBox="1">
            <a:spLocks noChangeArrowheads="1"/>
          </p:cNvSpPr>
          <p:nvPr/>
        </p:nvSpPr>
        <p:spPr bwMode="auto">
          <a:xfrm>
            <a:off x="971550" y="1500188"/>
            <a:ext cx="2952750" cy="822325"/>
          </a:xfrm>
          <a:prstGeom prst="rect">
            <a:avLst/>
          </a:prstGeom>
          <a:noFill/>
          <a:ln w="9525">
            <a:noFill/>
            <a:miter lim="800000"/>
            <a:headEnd/>
            <a:tailEnd/>
          </a:ln>
        </p:spPr>
        <p:txBody>
          <a:bodyPr>
            <a:spAutoFit/>
          </a:bodyPr>
          <a:lstStyle/>
          <a:p>
            <a:r>
              <a:rPr lang="zh-CN" altLang="zh-CN" sz="2400" b="1">
                <a:latin typeface="华文楷体" pitchFamily="2" charset="-122"/>
                <a:ea typeface="华文楷体" pitchFamily="2" charset="-122"/>
              </a:rPr>
              <a:t>突然迸发（尤指开始唱歌、哭、笑等）</a:t>
            </a:r>
            <a:endParaRPr lang="en-US" altLang="zh-CN" sz="2400" b="1">
              <a:latin typeface="华文楷体" pitchFamily="2" charset="-122"/>
              <a:ea typeface="华文楷体" pitchFamily="2" charset="-122"/>
            </a:endParaRPr>
          </a:p>
        </p:txBody>
      </p:sp>
      <p:sp>
        <p:nvSpPr>
          <p:cNvPr id="13" name="文本框 5"/>
          <p:cNvSpPr txBox="1"/>
          <p:nvPr/>
        </p:nvSpPr>
        <p:spPr>
          <a:xfrm>
            <a:off x="1572119" y="4500570"/>
            <a:ext cx="3652344" cy="461665"/>
          </a:xfrm>
          <a:prstGeom prst="rect">
            <a:avLst/>
          </a:prstGeom>
          <a:solidFill>
            <a:srgbClr val="FFC000"/>
          </a:solidFill>
          <a:effectLst>
            <a:softEdge rad="127000"/>
          </a:effectLst>
        </p:spPr>
        <p:txBody>
          <a:bodyPr>
            <a:spAutoFit/>
          </a:bodyPr>
          <a:lstStyle/>
          <a:p>
            <a:pPr>
              <a:defRPr/>
            </a:pPr>
            <a:r>
              <a:rPr kumimoji="1" lang="en-US" altLang="zh-CN" sz="2400" dirty="0">
                <a:solidFill>
                  <a:srgbClr val="0D0A10"/>
                </a:solidFill>
                <a:latin typeface="Helvetica" pitchFamily="34" charset="0"/>
              </a:rPr>
              <a:t>(</a:t>
            </a:r>
            <a:r>
              <a:rPr lang="en-US" altLang="zh-CN" sz="2400" dirty="0">
                <a:latin typeface="Calibri" pitchFamily="34" charset="0"/>
              </a:rPr>
              <a:t>across playground </a:t>
            </a:r>
            <a:r>
              <a:rPr kumimoji="1" lang="en-US" altLang="zh-CN" sz="2400" dirty="0">
                <a:solidFill>
                  <a:srgbClr val="0D0A10"/>
                </a:solidFill>
                <a:latin typeface="Helvetica" pitchFamily="34" charset="0"/>
              </a:rPr>
              <a:t>) </a:t>
            </a:r>
          </a:p>
        </p:txBody>
      </p:sp>
      <p:sp>
        <p:nvSpPr>
          <p:cNvPr id="14" name="TextBox 8"/>
          <p:cNvSpPr txBox="1">
            <a:spLocks noChangeArrowheads="1"/>
          </p:cNvSpPr>
          <p:nvPr/>
        </p:nvSpPr>
        <p:spPr bwMode="auto">
          <a:xfrm>
            <a:off x="1571625" y="5037138"/>
            <a:ext cx="6572250" cy="1531937"/>
          </a:xfrm>
          <a:prstGeom prst="rect">
            <a:avLst/>
          </a:prstGeom>
          <a:noFill/>
          <a:ln w="9525">
            <a:noFill/>
            <a:miter lim="800000"/>
            <a:headEnd/>
            <a:tailEnd/>
          </a:ln>
        </p:spPr>
        <p:txBody>
          <a:bodyPr>
            <a:spAutoFit/>
          </a:bodyPr>
          <a:lstStyle/>
          <a:p>
            <a:pPr>
              <a:lnSpc>
                <a:spcPct val="120000"/>
              </a:lnSpc>
              <a:spcBef>
                <a:spcPct val="50000"/>
              </a:spcBef>
            </a:pPr>
            <a:r>
              <a:rPr kumimoji="1" lang="en-US" altLang="zh-CN" sz="2400">
                <a:latin typeface="Helvetica" pitchFamily="2" charset="0"/>
              </a:rPr>
              <a:t>Across the playground came a  good news and all the people </a:t>
            </a:r>
            <a:r>
              <a:rPr kumimoji="1" lang="en-US" altLang="zh-CN" sz="2400" b="1" i="1">
                <a:solidFill>
                  <a:srgbClr val="FF6600"/>
                </a:solidFill>
                <a:latin typeface="Helvetica" pitchFamily="2" charset="0"/>
              </a:rPr>
              <a:t>burst into excitement</a:t>
            </a:r>
            <a:r>
              <a:rPr kumimoji="1" lang="en-US" altLang="zh-CN" sz="2400">
                <a:latin typeface="Helvetica" pitchFamily="2" charset="0"/>
              </a:rPr>
              <a:t>.</a:t>
            </a:r>
          </a:p>
          <a:p>
            <a:pPr>
              <a:spcBef>
                <a:spcPct val="50000"/>
              </a:spcBef>
            </a:pPr>
            <a:endParaRPr kumimoji="1" lang="en-US" altLang="zh-CN" sz="2400">
              <a:latin typeface="Helvetica" pitchFamily="2" charset="0"/>
            </a:endParaRPr>
          </a:p>
        </p:txBody>
      </p:sp>
      <p:sp>
        <p:nvSpPr>
          <p:cNvPr id="16" name="TextBox 15"/>
          <p:cNvSpPr txBox="1">
            <a:spLocks noChangeArrowheads="1"/>
          </p:cNvSpPr>
          <p:nvPr/>
        </p:nvSpPr>
        <p:spPr bwMode="auto">
          <a:xfrm>
            <a:off x="5224463" y="1644650"/>
            <a:ext cx="3562350" cy="488950"/>
          </a:xfrm>
          <a:prstGeom prst="rect">
            <a:avLst/>
          </a:prstGeom>
          <a:noFill/>
          <a:ln w="9525" algn="ctr">
            <a:noFill/>
            <a:miter lim="800000"/>
            <a:headEnd/>
            <a:tailEnd/>
          </a:ln>
        </p:spPr>
        <p:txBody>
          <a:bodyPr>
            <a:spAutoFit/>
          </a:bodyPr>
          <a:lstStyle/>
          <a:p>
            <a:pPr algn="ctr"/>
            <a:r>
              <a:rPr lang="en-US" altLang="zh-CN" sz="2600" b="1">
                <a:latin typeface="Helvetica" pitchFamily="2" charset="0"/>
                <a:cs typeface="Times New Roman" pitchFamily="18" charset="0"/>
              </a:rPr>
              <a:t>burst</a:t>
            </a:r>
            <a:r>
              <a:rPr lang="en-US" altLang="zh-CN" sz="2600" b="1">
                <a:solidFill>
                  <a:srgbClr val="000000"/>
                </a:solidFill>
                <a:latin typeface="Times New Roman" pitchFamily="18" charset="0"/>
                <a:cs typeface="Times New Roman" pitchFamily="18" charset="0"/>
              </a:rPr>
              <a:t> </a:t>
            </a:r>
            <a:r>
              <a:rPr lang="en-US" altLang="zh-CN" sz="2600" b="1">
                <a:latin typeface="Helvetica" pitchFamily="2" charset="0"/>
                <a:cs typeface="Times New Roman" pitchFamily="18" charset="0"/>
              </a:rPr>
              <a:t>into</a:t>
            </a:r>
            <a:r>
              <a:rPr lang="en-US" altLang="zh-CN" sz="2600" b="1">
                <a:latin typeface="Helvetica" pitchFamily="2" charset="0"/>
              </a:rPr>
              <a:t> </a:t>
            </a:r>
          </a:p>
        </p:txBody>
      </p:sp>
      <p:sp>
        <p:nvSpPr>
          <p:cNvPr id="2" name="TextBox 1"/>
          <p:cNvSpPr txBox="1"/>
          <p:nvPr/>
        </p:nvSpPr>
        <p:spPr>
          <a:xfrm>
            <a:off x="3857625"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500188" y="3230563"/>
            <a:ext cx="5810250" cy="830262"/>
          </a:xfrm>
          <a:prstGeom prst="rect">
            <a:avLst/>
          </a:prstGeom>
          <a:noFill/>
          <a:ln w="9525">
            <a:noFill/>
            <a:miter lim="800000"/>
            <a:headEnd/>
            <a:tailEnd/>
          </a:ln>
        </p:spPr>
        <p:txBody>
          <a:bodyPr>
            <a:spAutoFit/>
          </a:bodyPr>
          <a:lstStyle/>
          <a:p>
            <a:r>
              <a:rPr lang="zh-CN" altLang="en-US" sz="2400">
                <a:latin typeface="华文行楷" pitchFamily="2" charset="-122"/>
                <a:ea typeface="华文行楷" pitchFamily="2" charset="-122"/>
              </a:rPr>
              <a:t>操场的对面，传来一个好消息，所有的人都激动起来。</a:t>
            </a:r>
          </a:p>
        </p:txBody>
      </p:sp>
      <p:sp>
        <p:nvSpPr>
          <p:cNvPr id="25" name="TextBox 24"/>
          <p:cNvSpPr txBox="1"/>
          <p:nvPr/>
        </p:nvSpPr>
        <p:spPr>
          <a:xfrm>
            <a:off x="1476375" y="4000500"/>
            <a:ext cx="1649413"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67597"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67598" name="Picture 3" descr="H:\2015年修改\图片13.jpg"/>
          <p:cNvPicPr>
            <a:picLocks noChangeAspect="1" noChangeArrowheads="1"/>
          </p:cNvPicPr>
          <p:nvPr/>
        </p:nvPicPr>
        <p:blipFill>
          <a:blip r:embed="rId5"/>
          <a:srcRect/>
          <a:stretch>
            <a:fillRect/>
          </a:stretch>
        </p:blipFill>
        <p:spPr bwMode="auto">
          <a:xfrm>
            <a:off x="0" y="0"/>
            <a:ext cx="707072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63" name="Group 35"/>
          <p:cNvGraphicFramePr>
            <a:graphicFrameLocks noGrp="1"/>
          </p:cNvGraphicFramePr>
          <p:nvPr/>
        </p:nvGraphicFramePr>
        <p:xfrm>
          <a:off x="357188" y="1285875"/>
          <a:ext cx="8501062" cy="5503916"/>
        </p:xfrm>
        <a:graphic>
          <a:graphicData uri="http://schemas.openxmlformats.org/drawingml/2006/table">
            <a:tbl>
              <a:tblPr/>
              <a:tblGrid>
                <a:gridCol w="4575175"/>
                <a:gridCol w="3925887"/>
              </a:tblGrid>
              <a:tr h="5317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FFFF"/>
                          </a:solidFill>
                          <a:effectLst>
                            <a:outerShdw blurRad="38100" dist="38100" dir="2700000" algn="tl">
                              <a:srgbClr val="000000"/>
                            </a:outerShdw>
                          </a:effectLst>
                          <a:latin typeface="Helvetica" pitchFamily="34" charset="0"/>
                          <a:ea typeface="宋体" pitchFamily="2" charset="-122"/>
                        </a:rPr>
                        <a:t>     Functional Patterns</a:t>
                      </a:r>
                      <a:endParaRPr kumimoji="0" lang="zh-CN" altLang="en-US" sz="2600" b="1" i="0" u="none" strike="noStrike" cap="none" normalizeH="0" baseline="0" dirty="0" smtClean="0">
                        <a:ln>
                          <a:noFill/>
                        </a:ln>
                        <a:solidFill>
                          <a:srgbClr val="FFFF00"/>
                        </a:solidFill>
                        <a:effectLst>
                          <a:outerShdw blurRad="38100" dist="38100" dir="2700000" algn="tl">
                            <a:srgbClr val="000000"/>
                          </a:outerShdw>
                        </a:effectLst>
                        <a:latin typeface="Helvetica"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7964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rgbClr val="FFFFFF"/>
                          </a:solidFill>
                          <a:effectLst>
                            <a:outerShdw blurRad="38100" dist="38100" dir="2700000" algn="tl">
                              <a:srgbClr val="000000"/>
                            </a:outerShdw>
                          </a:effectLst>
                          <a:latin typeface="Helvetica" pitchFamily="34" charset="0"/>
                          <a:ea typeface="宋体" pitchFamily="2" charset="-122"/>
                        </a:rPr>
                        <a:t> Functions &amp; Usages</a:t>
                      </a:r>
                      <a:endParaRPr kumimoji="0" lang="zh-CN" altLang="en-US" sz="2600" b="1" i="0" u="none" strike="noStrike" cap="none" normalizeH="0" baseline="0" smtClean="0">
                        <a:ln>
                          <a:noFill/>
                        </a:ln>
                        <a:solidFill>
                          <a:srgbClr val="FFFF00"/>
                        </a:solidFill>
                        <a:effectLst>
                          <a:outerShdw blurRad="38100" dist="38100" dir="2700000" algn="tl">
                            <a:srgbClr val="000000"/>
                          </a:outerShdw>
                        </a:effectLst>
                        <a:latin typeface="Helvetica"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79646"/>
                    </a:solidFill>
                  </a:tcPr>
                </a:tc>
              </a:tr>
              <a:tr h="1188690">
                <a:tc>
                  <a:txBody>
                    <a:bodyPr/>
                    <a:lstStyle/>
                    <a:p>
                      <a:pPr marL="457200" marR="0" lvl="0" indent="-457200" algn="l" defTabSz="914400" rtl="0" eaLnBrk="1" fontAlgn="base" latinLnBrk="0" hangingPunct="1">
                        <a:lnSpc>
                          <a:spcPct val="100000"/>
                        </a:lnSpc>
                        <a:spcBef>
                          <a:spcPct val="50000"/>
                        </a:spcBef>
                        <a:spcAft>
                          <a:spcPct val="0"/>
                        </a:spcAft>
                        <a:buClrTx/>
                        <a:buSzTx/>
                        <a:buFontTx/>
                        <a:buNone/>
                        <a:tabLst/>
                      </a:pPr>
                      <a:r>
                        <a:rPr kumimoji="1" lang="en-US" altLang="zh-CN" sz="2400" b="0" i="0" u="none" strike="noStrike" cap="none" normalizeH="0" baseline="0" dirty="0" smtClean="0">
                          <a:ln>
                            <a:noFill/>
                          </a:ln>
                          <a:solidFill>
                            <a:srgbClr val="000000"/>
                          </a:solidFill>
                          <a:effectLst/>
                          <a:latin typeface="Helvetica" pitchFamily="34" charset="0"/>
                          <a:ea typeface="宋体" pitchFamily="2" charset="-122"/>
                        </a:rPr>
                        <a:t>1. sb. would rather do </a:t>
                      </a:r>
                      <a:r>
                        <a:rPr kumimoji="1" lang="en-US" altLang="zh-CN" sz="2400" b="0" i="0" u="none" strike="noStrike" cap="none" normalizeH="0" baseline="0" dirty="0" err="1" smtClean="0">
                          <a:ln>
                            <a:noFill/>
                          </a:ln>
                          <a:solidFill>
                            <a:srgbClr val="000000"/>
                          </a:solidFill>
                          <a:effectLst/>
                          <a:latin typeface="Helvetica" pitchFamily="34" charset="0"/>
                          <a:ea typeface="宋体" pitchFamily="2" charset="-122"/>
                        </a:rPr>
                        <a:t>sth</a:t>
                      </a:r>
                      <a:r>
                        <a:rPr kumimoji="1" lang="en-US" altLang="zh-CN" sz="2400" b="0" i="0" u="none" strike="noStrike" cap="none" normalizeH="0" baseline="0" dirty="0" smtClean="0">
                          <a:ln>
                            <a:noFill/>
                          </a:ln>
                          <a:solidFill>
                            <a:srgbClr val="000000"/>
                          </a:solidFill>
                          <a:effectLst/>
                          <a:latin typeface="Helvetica" pitchFamily="34" charset="0"/>
                          <a:ea typeface="宋体" pitchFamily="2" charset="-122"/>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zh-CN" altLang="en-US" sz="2400" b="0" i="0" u="none" strike="noStrike" kern="1200" cap="none" normalizeH="0" baseline="0" dirty="0" smtClean="0">
                          <a:ln>
                            <a:noFill/>
                          </a:ln>
                          <a:solidFill>
                            <a:srgbClr val="000000"/>
                          </a:solidFill>
                          <a:effectLst/>
                          <a:latin typeface="华文楷体" pitchFamily="2" charset="-122"/>
                          <a:ea typeface="华文楷体" pitchFamily="2" charset="-122"/>
                          <a:cs typeface="+mn-cs"/>
                        </a:rPr>
                        <a:t>表达优先选择的一种方式，“表示宁愿；宁可；还是</a:t>
                      </a:r>
                      <a:r>
                        <a:rPr kumimoji="1" lang="en-US" altLang="zh-CN" sz="2400" b="0" i="0" u="none" strike="noStrike" kern="1200" cap="none" normalizeH="0" baseline="0" dirty="0" smtClean="0">
                          <a:ln>
                            <a:noFill/>
                          </a:ln>
                          <a:solidFill>
                            <a:srgbClr val="000000"/>
                          </a:solidFill>
                          <a:effectLst/>
                          <a:latin typeface="华文楷体" pitchFamily="2" charset="-122"/>
                          <a:ea typeface="华文楷体" pitchFamily="2" charset="-122"/>
                          <a:cs typeface="+mn-cs"/>
                        </a:rPr>
                        <a:t>…</a:t>
                      </a:r>
                      <a:r>
                        <a:rPr kumimoji="1" lang="zh-CN" altLang="en-US" sz="2400" b="0" i="0" u="none" strike="noStrike" kern="1200" cap="none" normalizeH="0" baseline="0" dirty="0" smtClean="0">
                          <a:ln>
                            <a:noFill/>
                          </a:ln>
                          <a:solidFill>
                            <a:srgbClr val="000000"/>
                          </a:solidFill>
                          <a:effectLst/>
                          <a:latin typeface="华文楷体" pitchFamily="2" charset="-122"/>
                          <a:ea typeface="华文楷体" pitchFamily="2" charset="-122"/>
                          <a:cs typeface="+mn-cs"/>
                        </a:rPr>
                        <a:t>为好”，后接动词原形</a:t>
                      </a:r>
                      <a:endParaRPr kumimoji="1" lang="en-US" altLang="zh-CN" sz="2400" b="0" i="0" u="none" strike="noStrike" kern="1200" cap="none" normalizeH="0" baseline="0" dirty="0" smtClean="0">
                        <a:ln>
                          <a:noFill/>
                        </a:ln>
                        <a:solidFill>
                          <a:srgbClr val="000000"/>
                        </a:solidFill>
                        <a:effectLst/>
                        <a:latin typeface="华文楷体" pitchFamily="2" charset="-122"/>
                        <a:ea typeface="华文楷体" pitchFamily="2" charset="-122"/>
                        <a:cs typeface="+mn-cs"/>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r>
              <a:tr h="11886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00"/>
                          </a:solidFill>
                          <a:effectLst/>
                          <a:latin typeface="Helvetica" pitchFamily="34" charset="0"/>
                          <a:ea typeface="宋体" pitchFamily="2" charset="-122"/>
                        </a:rPr>
                        <a:t>2. sb. do </a:t>
                      </a:r>
                      <a:r>
                        <a:rPr kumimoji="1" lang="en-US" altLang="zh-CN" sz="2400" b="0" i="0" u="none" strike="noStrike" cap="none" normalizeH="0" baseline="0" dirty="0" err="1" smtClean="0">
                          <a:ln>
                            <a:noFill/>
                          </a:ln>
                          <a:solidFill>
                            <a:srgbClr val="000000"/>
                          </a:solidFill>
                          <a:effectLst/>
                          <a:latin typeface="Helvetica" pitchFamily="34" charset="0"/>
                          <a:ea typeface="宋体" pitchFamily="2" charset="-122"/>
                        </a:rPr>
                        <a:t>sth</a:t>
                      </a:r>
                      <a:r>
                        <a:rPr kumimoji="1" lang="en-US" altLang="zh-CN" sz="2400" b="0" i="0" u="none" strike="noStrike" cap="none" normalizeH="0" baseline="0" dirty="0" smtClean="0">
                          <a:ln>
                            <a:noFill/>
                          </a:ln>
                          <a:solidFill>
                            <a:srgbClr val="000000"/>
                          </a:solidFill>
                          <a:effectLst/>
                          <a:latin typeface="Helvetica" pitchFamily="34" charset="0"/>
                          <a:ea typeface="宋体" pitchFamily="2" charset="-122"/>
                        </a:rPr>
                        <a:t>., by contrast, sb. else do </a:t>
                      </a:r>
                      <a:r>
                        <a:rPr kumimoji="1" lang="en-US" altLang="zh-CN" sz="2400" b="0" i="0" u="none" strike="noStrike" cap="none" normalizeH="0" baseline="0" dirty="0" err="1" smtClean="0">
                          <a:ln>
                            <a:noFill/>
                          </a:ln>
                          <a:solidFill>
                            <a:srgbClr val="000000"/>
                          </a:solidFill>
                          <a:effectLst/>
                          <a:latin typeface="Helvetica" pitchFamily="34" charset="0"/>
                          <a:ea typeface="宋体" pitchFamily="2" charset="-122"/>
                        </a:rPr>
                        <a:t>sth</a:t>
                      </a:r>
                      <a:r>
                        <a:rPr kumimoji="1" lang="en-US" altLang="zh-CN" sz="2400" b="0" i="0" u="none" strike="noStrike" cap="none" normalizeH="0" baseline="0" dirty="0" smtClean="0">
                          <a:ln>
                            <a:noFill/>
                          </a:ln>
                          <a:solidFill>
                            <a:srgbClr val="000000"/>
                          </a:solidFill>
                          <a:effectLst/>
                          <a:latin typeface="Helvetica" pitchFamily="34" charset="0"/>
                          <a:ea typeface="宋体" pitchFamily="2" charset="-122"/>
                        </a:rPr>
                        <a:t>. else.</a:t>
                      </a:r>
                      <a:endParaRPr kumimoji="1" lang="zh-CN" altLang="en-US" sz="2400" b="0" i="0" u="none" strike="noStrike" cap="none" normalizeH="0" baseline="0" dirty="0" smtClean="0">
                        <a:ln>
                          <a:noFill/>
                        </a:ln>
                        <a:solidFill>
                          <a:srgbClr val="000000"/>
                        </a:solidFill>
                        <a:effectLst/>
                        <a:latin typeface="Helvetica"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EF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rgbClr val="000000"/>
                          </a:solidFill>
                          <a:effectLst/>
                          <a:latin typeface="华文楷体" pitchFamily="2" charset="-122"/>
                          <a:ea typeface="华文楷体" pitchFamily="2" charset="-122"/>
                        </a:rPr>
                        <a:t>“表示与</a:t>
                      </a:r>
                      <a:r>
                        <a:rPr kumimoji="1" lang="en-US" altLang="zh-CN" sz="2400" b="0" i="0" u="none" strike="noStrike" cap="none" normalizeH="0" baseline="0" dirty="0" smtClean="0">
                          <a:ln>
                            <a:noFill/>
                          </a:ln>
                          <a:solidFill>
                            <a:srgbClr val="000000"/>
                          </a:solidFill>
                          <a:effectLst/>
                          <a:latin typeface="华文楷体" pitchFamily="2" charset="-122"/>
                          <a:ea typeface="华文楷体" pitchFamily="2" charset="-122"/>
                        </a:rPr>
                        <a:t>…</a:t>
                      </a:r>
                      <a:r>
                        <a:rPr kumimoji="1" lang="zh-CN" altLang="en-US" sz="2400" b="0" i="0" u="none" strike="noStrike" cap="none" normalizeH="0" baseline="0" dirty="0" smtClean="0">
                          <a:ln>
                            <a:noFill/>
                          </a:ln>
                          <a:solidFill>
                            <a:srgbClr val="000000"/>
                          </a:solidFill>
                          <a:effectLst/>
                          <a:latin typeface="华文楷体" pitchFamily="2" charset="-122"/>
                          <a:ea typeface="华文楷体" pitchFamily="2" charset="-122"/>
                        </a:rPr>
                        <a:t>相比之下” ，用于对比，以显示出两人或事物的差异。</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EFE9"/>
                    </a:solidFill>
                  </a:tcPr>
                </a:tc>
              </a:tr>
              <a:tr h="14630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00"/>
                          </a:solidFill>
                          <a:effectLst/>
                          <a:latin typeface="Helvetica" pitchFamily="34" charset="0"/>
                          <a:ea typeface="宋体" pitchFamily="2" charset="-122"/>
                        </a:rPr>
                        <a:t>3. Some proclaim / announce / reveal / state / propose / indicate / post / declare…</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00"/>
                          </a:solidFill>
                          <a:effectLst/>
                          <a:latin typeface="华文楷体" pitchFamily="2" charset="-122"/>
                          <a:ea typeface="华文楷体" pitchFamily="2" charset="-122"/>
                        </a:rPr>
                        <a:t>“表示某人宣称</a:t>
                      </a:r>
                      <a:r>
                        <a:rPr kumimoji="1" lang="en-US" altLang="zh-CN" sz="2400" b="0" i="0" u="none" strike="noStrike" cap="none" normalizeH="0" baseline="0" smtClean="0">
                          <a:ln>
                            <a:noFill/>
                          </a:ln>
                          <a:solidFill>
                            <a:srgbClr val="000000"/>
                          </a:solidFill>
                          <a:effectLst/>
                          <a:latin typeface="华文楷体" pitchFamily="2" charset="-122"/>
                          <a:ea typeface="华文楷体" pitchFamily="2" charset="-122"/>
                        </a:rPr>
                        <a:t>…(</a:t>
                      </a:r>
                      <a:r>
                        <a:rPr kumimoji="1" lang="zh-CN" altLang="en-US" sz="2400" b="0" i="0" u="none" strike="noStrike" cap="none" normalizeH="0" baseline="0" smtClean="0">
                          <a:ln>
                            <a:noFill/>
                          </a:ln>
                          <a:solidFill>
                            <a:srgbClr val="000000"/>
                          </a:solidFill>
                          <a:effectLst/>
                          <a:latin typeface="华文楷体" pitchFamily="2" charset="-122"/>
                          <a:ea typeface="华文楷体" pitchFamily="2" charset="-122"/>
                        </a:rPr>
                        <a:t>持有</a:t>
                      </a:r>
                      <a:r>
                        <a:rPr kumimoji="1" lang="en-US" altLang="zh-CN" sz="2400" b="0" i="0" u="none" strike="noStrike" cap="none" normalizeH="0" baseline="0" smtClean="0">
                          <a:ln>
                            <a:noFill/>
                          </a:ln>
                          <a:solidFill>
                            <a:srgbClr val="000000"/>
                          </a:solidFill>
                          <a:effectLst/>
                          <a:latin typeface="华文楷体" pitchFamily="2" charset="-122"/>
                          <a:ea typeface="华文楷体" pitchFamily="2" charset="-122"/>
                        </a:rPr>
                        <a:t>…</a:t>
                      </a:r>
                      <a:r>
                        <a:rPr kumimoji="1" lang="zh-CN" altLang="en-US" sz="2400" b="0" i="0" u="none" strike="noStrike" cap="none" normalizeH="0" baseline="0" smtClean="0">
                          <a:ln>
                            <a:noFill/>
                          </a:ln>
                          <a:solidFill>
                            <a:srgbClr val="000000"/>
                          </a:solidFill>
                          <a:effectLst/>
                          <a:latin typeface="华文楷体" pitchFamily="2" charset="-122"/>
                          <a:ea typeface="华文楷体" pitchFamily="2" charset="-122"/>
                        </a:rPr>
                        <a:t>样的观点</a:t>
                      </a:r>
                      <a:r>
                        <a:rPr kumimoji="1" lang="en-US" altLang="zh-CN" sz="2400" b="0" i="0" u="none" strike="noStrike" cap="none" normalizeH="0" baseline="0" smtClean="0">
                          <a:ln>
                            <a:noFill/>
                          </a:ln>
                          <a:solidFill>
                            <a:srgbClr val="000000"/>
                          </a:solidFill>
                          <a:effectLst/>
                          <a:latin typeface="华文楷体" pitchFamily="2" charset="-122"/>
                          <a:ea typeface="华文楷体" pitchFamily="2" charset="-122"/>
                        </a:rPr>
                        <a:t>)”</a:t>
                      </a:r>
                      <a:r>
                        <a:rPr kumimoji="1" lang="zh-CN" altLang="en-US" sz="2400" b="0" i="0" u="none" strike="noStrike" cap="none" normalizeH="0" baseline="0" smtClean="0">
                          <a:ln>
                            <a:noFill/>
                          </a:ln>
                          <a:solidFill>
                            <a:srgbClr val="000000"/>
                          </a:solidFill>
                          <a:effectLst/>
                          <a:latin typeface="华文楷体" pitchFamily="2" charset="-122"/>
                          <a:ea typeface="华文楷体" pitchFamily="2" charset="-122"/>
                        </a:rPr>
                        <a:t>，用来提出某人的立场、观点、想法等</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rgbClr val="000000"/>
                        </a:solidFill>
                        <a:effectLst/>
                        <a:latin typeface="华文楷体" pitchFamily="2" charset="-122"/>
                        <a:ea typeface="华文楷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r>
              <a:tr h="1131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rgbClr val="000000"/>
                          </a:solidFill>
                          <a:effectLst/>
                          <a:latin typeface="Helvetica" pitchFamily="34" charset="0"/>
                          <a:ea typeface="宋体" pitchFamily="2" charset="-122"/>
                        </a:rPr>
                        <a:t>4. </a:t>
                      </a:r>
                      <a:r>
                        <a:rPr kumimoji="1" lang="en-US" altLang="zh-CN" sz="2400" b="0" i="0" u="none" strike="noStrike" cap="none" normalizeH="0" baseline="0" dirty="0" smtClean="0">
                          <a:ln>
                            <a:noFill/>
                          </a:ln>
                          <a:solidFill>
                            <a:schemeClr val="tx1"/>
                          </a:solidFill>
                          <a:effectLst/>
                          <a:latin typeface="Helvetica" pitchFamily="34" charset="0"/>
                          <a:ea typeface="宋体" pitchFamily="2" charset="-122"/>
                        </a:rPr>
                        <a:t>There is no dispute that… </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EF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rgbClr val="000000"/>
                          </a:solidFill>
                          <a:effectLst/>
                          <a:latin typeface="华文楷体" pitchFamily="2" charset="-122"/>
                          <a:ea typeface="华文楷体" pitchFamily="2" charset="-122"/>
                        </a:rPr>
                        <a:t>“用来表示对某事没有争议” </a:t>
                      </a:r>
                    </a:p>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000000"/>
                        </a:solidFill>
                        <a:effectLst/>
                        <a:latin typeface="华文楷体" pitchFamily="2" charset="-122"/>
                        <a:ea typeface="华文楷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EFE9"/>
                    </a:solidFill>
                  </a:tcPr>
                </a:tc>
              </a:tr>
            </a:tbl>
          </a:graphicData>
        </a:graphic>
      </p:graphicFrame>
      <p:pic>
        <p:nvPicPr>
          <p:cNvPr id="68630"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68631" name="Picture 2" descr="H:\2015年修改\图片14.jpg"/>
          <p:cNvPicPr>
            <a:picLocks noChangeAspect="1" noChangeArrowheads="1"/>
          </p:cNvPicPr>
          <p:nvPr/>
        </p:nvPicPr>
        <p:blipFill>
          <a:blip r:embed="rId5"/>
          <a:srcRect/>
          <a:stretch>
            <a:fillRect/>
          </a:stretch>
        </p:blipFill>
        <p:spPr bwMode="auto">
          <a:xfrm>
            <a:off x="0" y="0"/>
            <a:ext cx="7229475" cy="1163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1"/>
          <p:cNvSpPr>
            <a:spLocks noChangeArrowheads="1"/>
          </p:cNvSpPr>
          <p:nvPr/>
        </p:nvSpPr>
        <p:spPr bwMode="auto">
          <a:xfrm>
            <a:off x="1538288" y="2047875"/>
            <a:ext cx="5976937" cy="1679575"/>
          </a:xfrm>
          <a:prstGeom prst="rect">
            <a:avLst/>
          </a:prstGeom>
          <a:noFill/>
          <a:ln w="9525">
            <a:noFill/>
            <a:miter lim="800000"/>
            <a:headEnd/>
            <a:tailEnd/>
          </a:ln>
        </p:spPr>
        <p:txBody>
          <a:bodyPr>
            <a:spAutoFit/>
          </a:bodyPr>
          <a:lstStyle/>
          <a:p>
            <a:r>
              <a:rPr lang="en-US" altLang="zh-CN" sz="2600">
                <a:solidFill>
                  <a:srgbClr val="161616"/>
                </a:solidFill>
                <a:latin typeface="华文行楷" pitchFamily="2" charset="-122"/>
                <a:ea typeface="华文行楷" pitchFamily="2" charset="-122"/>
              </a:rPr>
              <a:t>1971</a:t>
            </a:r>
            <a:r>
              <a:rPr lang="zh-CN" altLang="en-US" sz="2600">
                <a:solidFill>
                  <a:srgbClr val="161616"/>
                </a:solidFill>
                <a:latin typeface="华文行楷" pitchFamily="2" charset="-122"/>
                <a:ea typeface="华文行楷" pitchFamily="2" charset="-122"/>
              </a:rPr>
              <a:t>年，莫妮卡申请一个行政助理的工作时，她被问到：</a:t>
            </a:r>
            <a:r>
              <a:rPr lang="zh-CN" altLang="en-US" sz="2600">
                <a:solidFill>
                  <a:srgbClr val="C00000"/>
                </a:solidFill>
                <a:latin typeface="华文行楷" pitchFamily="2" charset="-122"/>
                <a:ea typeface="华文行楷" pitchFamily="2" charset="-122"/>
              </a:rPr>
              <a:t>想与</a:t>
            </a:r>
            <a:r>
              <a:rPr lang="zh-CN" altLang="en-US" sz="2600">
                <a:solidFill>
                  <a:srgbClr val="161616"/>
                </a:solidFill>
                <a:latin typeface="华文行楷" pitchFamily="2" charset="-122"/>
                <a:ea typeface="华文行楷" pitchFamily="2" charset="-122"/>
              </a:rPr>
              <a:t>男律师共事</a:t>
            </a:r>
            <a:r>
              <a:rPr lang="zh-CN" altLang="en-US" sz="2600">
                <a:solidFill>
                  <a:srgbClr val="C00000"/>
                </a:solidFill>
                <a:latin typeface="华文行楷" pitchFamily="2" charset="-122"/>
                <a:ea typeface="华文行楷" pitchFamily="2" charset="-122"/>
              </a:rPr>
              <a:t>还是与</a:t>
            </a:r>
            <a:r>
              <a:rPr lang="zh-CN" altLang="en-US" sz="2600">
                <a:solidFill>
                  <a:srgbClr val="161616"/>
                </a:solidFill>
                <a:latin typeface="华文行楷" pitchFamily="2" charset="-122"/>
                <a:ea typeface="华文行楷" pitchFamily="2" charset="-122"/>
              </a:rPr>
              <a:t>女律师共事。</a:t>
            </a:r>
            <a:endParaRPr kumimoji="1" lang="zh-CN" altLang="en-US" sz="2600" b="1">
              <a:solidFill>
                <a:srgbClr val="161616"/>
              </a:solidFill>
              <a:latin typeface="Calibri" pitchFamily="34" charset="0"/>
            </a:endParaRPr>
          </a:p>
          <a:p>
            <a:endParaRPr lang="zh-CN" altLang="en-US" sz="2600">
              <a:latin typeface="华文行楷" pitchFamily="2" charset="-122"/>
              <a:ea typeface="华文行楷" pitchFamily="2" charset="-122"/>
            </a:endParaRPr>
          </a:p>
        </p:txBody>
      </p:sp>
      <p:sp>
        <p:nvSpPr>
          <p:cNvPr id="69635" name="TextBox 4"/>
          <p:cNvSpPr txBox="1">
            <a:spLocks noChangeArrowheads="1"/>
          </p:cNvSpPr>
          <p:nvPr/>
        </p:nvSpPr>
        <p:spPr bwMode="auto">
          <a:xfrm>
            <a:off x="1538288" y="1231900"/>
            <a:ext cx="1952625" cy="523875"/>
          </a:xfrm>
          <a:prstGeom prst="rect">
            <a:avLst/>
          </a:prstGeom>
          <a:noFill/>
          <a:ln w="9525">
            <a:noFill/>
            <a:miter lim="800000"/>
            <a:headEnd/>
            <a:tailEnd/>
          </a:ln>
        </p:spPr>
        <p:txBody>
          <a:bodyPr>
            <a:spAutoFit/>
          </a:bodyPr>
          <a:lstStyle/>
          <a:p>
            <a:r>
              <a:rPr lang="zh-CN" altLang="en-US" sz="2800" b="1">
                <a:solidFill>
                  <a:srgbClr val="C00000"/>
                </a:solidFill>
                <a:latin typeface="华文行楷" pitchFamily="2" charset="-122"/>
                <a:ea typeface="华文行楷" pitchFamily="2" charset="-122"/>
              </a:rPr>
              <a:t>原句译文</a:t>
            </a:r>
          </a:p>
        </p:txBody>
      </p:sp>
      <p:sp>
        <p:nvSpPr>
          <p:cNvPr id="69636" name="TextBox 25"/>
          <p:cNvSpPr txBox="1">
            <a:spLocks noChangeArrowheads="1"/>
          </p:cNvSpPr>
          <p:nvPr/>
        </p:nvSpPr>
        <p:spPr bwMode="auto">
          <a:xfrm>
            <a:off x="1538288" y="3338513"/>
            <a:ext cx="1871662" cy="522287"/>
          </a:xfrm>
          <a:prstGeom prst="rect">
            <a:avLst/>
          </a:prstGeom>
          <a:noFill/>
          <a:ln w="9525">
            <a:noFill/>
            <a:miter lim="800000"/>
            <a:headEnd/>
            <a:tailEnd/>
          </a:ln>
        </p:spPr>
        <p:txBody>
          <a:bodyPr>
            <a:spAutoFit/>
          </a:bodyPr>
          <a:lstStyle/>
          <a:p>
            <a:r>
              <a:rPr lang="zh-CN" altLang="en-US" sz="2800" b="1">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579563" y="3879850"/>
            <a:ext cx="6088062" cy="1887538"/>
          </a:xfrm>
          <a:prstGeom prst="rect">
            <a:avLst/>
          </a:prstGeom>
          <a:noFill/>
          <a:ln w="9525">
            <a:noFill/>
            <a:miter lim="800000"/>
            <a:headEnd/>
            <a:tailEnd/>
          </a:ln>
        </p:spPr>
        <p:txBody>
          <a:bodyPr>
            <a:spAutoFit/>
          </a:bodyPr>
          <a:lstStyle/>
          <a:p>
            <a:pPr>
              <a:lnSpc>
                <a:spcPts val="2800"/>
              </a:lnSpc>
              <a:spcBef>
                <a:spcPct val="50000"/>
              </a:spcBef>
            </a:pPr>
            <a:r>
              <a:rPr lang="en-US" altLang="zh-CN" sz="2600" dirty="0">
                <a:latin typeface="Helvetica" pitchFamily="2" charset="0"/>
              </a:rPr>
              <a:t>When Monica applied for a job as an administrative assistant in 1971, she was asked whether she </a:t>
            </a:r>
            <a:r>
              <a:rPr lang="en-US" altLang="zh-CN" sz="2600" b="1" dirty="0">
                <a:solidFill>
                  <a:srgbClr val="FF6600"/>
                </a:solidFill>
                <a:latin typeface="Helvetica" pitchFamily="2" charset="0"/>
              </a:rPr>
              <a:t>would rather</a:t>
            </a:r>
            <a:r>
              <a:rPr lang="en-US" altLang="zh-CN" sz="2600" dirty="0">
                <a:latin typeface="Helvetica" pitchFamily="2" charset="0"/>
              </a:rPr>
              <a:t> </a:t>
            </a:r>
            <a:r>
              <a:rPr lang="en-US" altLang="zh-CN" sz="2600" b="1" dirty="0">
                <a:solidFill>
                  <a:srgbClr val="FF6600"/>
                </a:solidFill>
                <a:latin typeface="Helvetica" pitchFamily="2" charset="0"/>
              </a:rPr>
              <a:t>work</a:t>
            </a:r>
            <a:r>
              <a:rPr lang="en-US" altLang="zh-CN" sz="2600" dirty="0">
                <a:latin typeface="Helvetica" pitchFamily="2" charset="0"/>
              </a:rPr>
              <a:t> for a male or a female attorney. (Para.1. L.1)</a:t>
            </a:r>
          </a:p>
        </p:txBody>
      </p:sp>
      <p:cxnSp>
        <p:nvCxnSpPr>
          <p:cNvPr id="4" name="直接连接符 3"/>
          <p:cNvCxnSpPr/>
          <p:nvPr/>
        </p:nvCxnSpPr>
        <p:spPr>
          <a:xfrm>
            <a:off x="1558027" y="1714488"/>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92964" y="3786190"/>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TextBox 11">
            <a:hlinkClick r:id="" action="ppaction://hlinkshowjump?jump=nextslide"/>
          </p:cNvPr>
          <p:cNvSpPr txBox="1"/>
          <p:nvPr/>
        </p:nvSpPr>
        <p:spPr>
          <a:xfrm>
            <a:off x="5929313" y="5429250"/>
            <a:ext cx="1522412" cy="733425"/>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b="1" dirty="0"/>
              <a:t>句型提炼</a:t>
            </a:r>
          </a:p>
        </p:txBody>
      </p:sp>
      <p:pic>
        <p:nvPicPr>
          <p:cNvPr id="69641"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69642" name="Picture 2" descr="H:\2015年修改\图片14.jpg"/>
          <p:cNvPicPr>
            <a:picLocks noChangeAspect="1" noChangeArrowheads="1"/>
          </p:cNvPicPr>
          <p:nvPr/>
        </p:nvPicPr>
        <p:blipFill>
          <a:blip r:embed="rId5"/>
          <a:srcRect/>
          <a:stretch>
            <a:fillRect/>
          </a:stretch>
        </p:blipFill>
        <p:spPr bwMode="auto">
          <a:xfrm>
            <a:off x="0" y="0"/>
            <a:ext cx="722947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1"/>
          <p:cNvSpPr>
            <a:spLocks noChangeArrowheads="1"/>
          </p:cNvSpPr>
          <p:nvPr/>
        </p:nvSpPr>
        <p:spPr bwMode="auto">
          <a:xfrm>
            <a:off x="1538288" y="2189163"/>
            <a:ext cx="6273800" cy="447675"/>
          </a:xfrm>
          <a:prstGeom prst="rect">
            <a:avLst/>
          </a:prstGeom>
          <a:noFill/>
          <a:ln w="9525">
            <a:noFill/>
            <a:miter lim="800000"/>
            <a:headEnd/>
            <a:tailEnd/>
          </a:ln>
        </p:spPr>
        <p:txBody>
          <a:bodyPr>
            <a:spAutoFit/>
          </a:bodyPr>
          <a:lstStyle/>
          <a:p>
            <a:pPr>
              <a:lnSpc>
                <a:spcPts val="2800"/>
              </a:lnSpc>
            </a:pPr>
            <a:r>
              <a:rPr lang="en-US" altLang="zh-CN" sz="2600" b="1">
                <a:solidFill>
                  <a:srgbClr val="E46C0A"/>
                </a:solidFill>
                <a:latin typeface="Helvetica" pitchFamily="2" charset="0"/>
                <a:ea typeface="华文行楷" pitchFamily="2" charset="-122"/>
              </a:rPr>
              <a:t>sb. would rather do sth.</a:t>
            </a:r>
          </a:p>
        </p:txBody>
      </p:sp>
      <p:sp>
        <p:nvSpPr>
          <p:cNvPr id="5" name="TextBox 4"/>
          <p:cNvSpPr txBox="1"/>
          <p:nvPr/>
        </p:nvSpPr>
        <p:spPr>
          <a:xfrm>
            <a:off x="1538288" y="11969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70660" name="TextBox 25"/>
          <p:cNvSpPr txBox="1">
            <a:spLocks noChangeArrowheads="1"/>
          </p:cNvSpPr>
          <p:nvPr/>
        </p:nvSpPr>
        <p:spPr bwMode="auto">
          <a:xfrm>
            <a:off x="1538288" y="3013075"/>
            <a:ext cx="1871662" cy="523875"/>
          </a:xfrm>
          <a:prstGeom prst="rect">
            <a:avLst/>
          </a:prstGeom>
          <a:noFill/>
          <a:ln w="9525">
            <a:noFill/>
            <a:miter lim="800000"/>
            <a:headEnd/>
            <a:tailEnd/>
          </a:ln>
        </p:spPr>
        <p:txBody>
          <a:bodyPr>
            <a:spAutoFit/>
          </a:bodyPr>
          <a:lstStyle/>
          <a:p>
            <a:r>
              <a:rPr lang="zh-CN" altLang="en-US" sz="2800" b="1">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24000" y="3789363"/>
            <a:ext cx="6088063" cy="803275"/>
          </a:xfrm>
          <a:prstGeom prst="rect">
            <a:avLst/>
          </a:prstGeom>
          <a:noFill/>
          <a:ln w="9525">
            <a:noFill/>
            <a:miter lim="800000"/>
            <a:headEnd/>
            <a:tailEnd/>
          </a:ln>
        </p:spPr>
        <p:txBody>
          <a:bodyPr>
            <a:spAutoFit/>
          </a:bodyPr>
          <a:lstStyle/>
          <a:p>
            <a:pPr>
              <a:lnSpc>
                <a:spcPts val="2800"/>
              </a:lnSpc>
              <a:spcBef>
                <a:spcPct val="50000"/>
              </a:spcBef>
            </a:pPr>
            <a:r>
              <a:rPr lang="zh-CN" altLang="en-US" sz="2600">
                <a:latin typeface="华文行楷" pitchFamily="2" charset="-122"/>
                <a:ea typeface="华文行楷" pitchFamily="2" charset="-122"/>
              </a:rPr>
              <a:t>表达优先选择的一种方式，</a:t>
            </a:r>
            <a:r>
              <a:rPr lang="zh-CN" altLang="en-US" sz="2600">
                <a:solidFill>
                  <a:srgbClr val="71AE0E"/>
                </a:solidFill>
                <a:latin typeface="华文行楷" pitchFamily="2" charset="-122"/>
                <a:ea typeface="华文行楷" pitchFamily="2" charset="-122"/>
              </a:rPr>
              <a:t>“表示宁愿；宁可；还是</a:t>
            </a:r>
            <a:r>
              <a:rPr lang="en-US" altLang="zh-CN" sz="2600">
                <a:solidFill>
                  <a:srgbClr val="71AE0E"/>
                </a:solidFill>
                <a:latin typeface="华文行楷" pitchFamily="2" charset="-122"/>
                <a:ea typeface="华文行楷" pitchFamily="2" charset="-122"/>
              </a:rPr>
              <a:t>…</a:t>
            </a:r>
            <a:r>
              <a:rPr lang="zh-CN" altLang="en-US" sz="2600">
                <a:solidFill>
                  <a:srgbClr val="71AE0E"/>
                </a:solidFill>
                <a:latin typeface="华文行楷" pitchFamily="2" charset="-122"/>
                <a:ea typeface="华文行楷" pitchFamily="2" charset="-122"/>
              </a:rPr>
              <a:t>为好”</a:t>
            </a:r>
            <a:r>
              <a:rPr lang="zh-CN" altLang="en-US" sz="2600">
                <a:latin typeface="华文行楷" pitchFamily="2" charset="-122"/>
                <a:ea typeface="华文行楷" pitchFamily="2" charset="-122"/>
              </a:rPr>
              <a:t>，后接动词原形</a:t>
            </a:r>
          </a:p>
        </p:txBody>
      </p:sp>
      <p:cxnSp>
        <p:nvCxnSpPr>
          <p:cNvPr id="4" name="直接连接符 3"/>
          <p:cNvCxnSpPr/>
          <p:nvPr/>
        </p:nvCxnSpPr>
        <p:spPr>
          <a:xfrm>
            <a:off x="1621182" y="3500438"/>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58027" y="1643050"/>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70664" name="Picture 2"/>
          <p:cNvPicPr>
            <a:picLocks noChangeAspect="1" noChangeArrowheads="1"/>
          </p:cNvPicPr>
          <p:nvPr/>
        </p:nvPicPr>
        <p:blipFill>
          <a:blip r:embed="rId3"/>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13" y="5429250"/>
            <a:ext cx="1522412" cy="733425"/>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b="1" dirty="0"/>
              <a:t>句型应用</a:t>
            </a:r>
          </a:p>
        </p:txBody>
      </p:sp>
      <p:pic>
        <p:nvPicPr>
          <p:cNvPr id="70666"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70667" name="Picture 2" descr="H:\2015年修改\图片14.jpg"/>
          <p:cNvPicPr>
            <a:picLocks noChangeAspect="1" noChangeArrowheads="1"/>
          </p:cNvPicPr>
          <p:nvPr/>
        </p:nvPicPr>
        <p:blipFill>
          <a:blip r:embed="rId6"/>
          <a:srcRect/>
          <a:stretch>
            <a:fillRect/>
          </a:stretch>
        </p:blipFill>
        <p:spPr bwMode="auto">
          <a:xfrm>
            <a:off x="0" y="0"/>
            <a:ext cx="722947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2"/>
          <a:srcRect l="7280" t="15610"/>
          <a:stretch>
            <a:fillRect/>
          </a:stretch>
        </p:blipFill>
        <p:spPr bwMode="auto">
          <a:xfrm>
            <a:off x="857250" y="1484313"/>
            <a:ext cx="7745413" cy="5159375"/>
          </a:xfrm>
          <a:prstGeom prst="rect">
            <a:avLst/>
          </a:prstGeom>
          <a:noFill/>
          <a:ln w="9525">
            <a:noFill/>
            <a:miter lim="800000"/>
            <a:headEnd/>
            <a:tailEnd/>
          </a:ln>
        </p:spPr>
      </p:pic>
      <p:sp>
        <p:nvSpPr>
          <p:cNvPr id="13" name="文本框 5"/>
          <p:cNvSpPr txBox="1"/>
          <p:nvPr/>
        </p:nvSpPr>
        <p:spPr>
          <a:xfrm>
            <a:off x="1714480" y="3786190"/>
            <a:ext cx="6206158" cy="461665"/>
          </a:xfrm>
          <a:prstGeom prst="rect">
            <a:avLst/>
          </a:prstGeom>
          <a:solidFill>
            <a:srgbClr val="FFC000"/>
          </a:solidFill>
          <a:effectLst>
            <a:softEdge rad="127000"/>
          </a:effectLst>
        </p:spPr>
        <p:txBody>
          <a:bodyPr>
            <a:spAutoFit/>
          </a:bodyPr>
          <a:lstStyle/>
          <a:p>
            <a:pPr>
              <a:defRPr/>
            </a:pPr>
            <a:r>
              <a:rPr kumimoji="1" lang="en-US" altLang="zh-CN" sz="2400" dirty="0">
                <a:solidFill>
                  <a:srgbClr val="0D0A10"/>
                </a:solidFill>
                <a:latin typeface="Helvetica" pitchFamily="34" charset="0"/>
              </a:rPr>
              <a:t>(</a:t>
            </a:r>
            <a:r>
              <a:rPr lang="en-US" altLang="zh-CN" sz="2400" dirty="0">
                <a:latin typeface="Calibri" pitchFamily="34" charset="0"/>
              </a:rPr>
              <a:t>be </a:t>
            </a:r>
            <a:r>
              <a:rPr lang="en-US" altLang="zh-CN" sz="2400" dirty="0" smtClean="0">
                <a:latin typeface="Calibri" pitchFamily="34" charset="0"/>
              </a:rPr>
              <a:t>alone / as </a:t>
            </a:r>
            <a:r>
              <a:rPr lang="en-US" altLang="zh-CN" sz="2400" dirty="0">
                <a:latin typeface="Calibri" pitchFamily="34" charset="0"/>
              </a:rPr>
              <a:t>you please</a:t>
            </a:r>
            <a:r>
              <a:rPr kumimoji="1" lang="en-US" altLang="zh-CN" sz="2400" dirty="0">
                <a:solidFill>
                  <a:srgbClr val="0D0A10"/>
                </a:solidFill>
                <a:latin typeface="Helvetica" pitchFamily="34" charset="0"/>
              </a:rPr>
              <a:t>) </a:t>
            </a:r>
          </a:p>
        </p:txBody>
      </p:sp>
      <p:sp>
        <p:nvSpPr>
          <p:cNvPr id="23" name="TextBox 22"/>
          <p:cNvSpPr txBox="1"/>
          <p:nvPr/>
        </p:nvSpPr>
        <p:spPr>
          <a:xfrm>
            <a:off x="1403350" y="1844675"/>
            <a:ext cx="1651000"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典型例句</a:t>
            </a:r>
          </a:p>
        </p:txBody>
      </p:sp>
      <p:sp>
        <p:nvSpPr>
          <p:cNvPr id="3" name="TextBox 2"/>
          <p:cNvSpPr txBox="1">
            <a:spLocks noChangeArrowheads="1"/>
          </p:cNvSpPr>
          <p:nvPr/>
        </p:nvSpPr>
        <p:spPr bwMode="auto">
          <a:xfrm>
            <a:off x="1547813" y="2349500"/>
            <a:ext cx="6515100" cy="1089025"/>
          </a:xfrm>
          <a:prstGeom prst="rect">
            <a:avLst/>
          </a:prstGeom>
          <a:noFill/>
          <a:ln w="9525">
            <a:noFill/>
            <a:miter lim="800000"/>
            <a:headEnd/>
            <a:tailEnd/>
          </a:ln>
        </p:spPr>
        <p:txBody>
          <a:bodyPr>
            <a:spAutoFit/>
          </a:bodyPr>
          <a:lstStyle/>
          <a:p>
            <a:pPr>
              <a:lnSpc>
                <a:spcPct val="135000"/>
              </a:lnSpc>
              <a:spcBef>
                <a:spcPct val="50000"/>
              </a:spcBef>
            </a:pPr>
            <a:r>
              <a:rPr lang="zh-CN" altLang="en-US" sz="2400">
                <a:latin typeface="华文行楷" pitchFamily="2" charset="-122"/>
                <a:ea typeface="华文行楷" pitchFamily="2" charset="-122"/>
              </a:rPr>
              <a:t>如果你宁愿独自呆着，那我们如你所愿都离开这儿。</a:t>
            </a:r>
          </a:p>
        </p:txBody>
      </p:sp>
      <p:sp>
        <p:nvSpPr>
          <p:cNvPr id="25" name="TextBox 24"/>
          <p:cNvSpPr txBox="1"/>
          <p:nvPr/>
        </p:nvSpPr>
        <p:spPr>
          <a:xfrm>
            <a:off x="1403350" y="3290888"/>
            <a:ext cx="1651000"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sp>
        <p:nvSpPr>
          <p:cNvPr id="16" name="矩形 15"/>
          <p:cNvSpPr>
            <a:spLocks noChangeArrowheads="1"/>
          </p:cNvSpPr>
          <p:nvPr/>
        </p:nvSpPr>
        <p:spPr bwMode="auto">
          <a:xfrm>
            <a:off x="1579563" y="4357688"/>
            <a:ext cx="6088062" cy="803275"/>
          </a:xfrm>
          <a:prstGeom prst="rect">
            <a:avLst/>
          </a:prstGeom>
          <a:noFill/>
          <a:ln w="9525">
            <a:noFill/>
            <a:miter lim="800000"/>
            <a:headEnd/>
            <a:tailEnd/>
          </a:ln>
        </p:spPr>
        <p:txBody>
          <a:bodyPr>
            <a:spAutoFit/>
          </a:bodyPr>
          <a:lstStyle/>
          <a:p>
            <a:pPr>
              <a:lnSpc>
                <a:spcPts val="2800"/>
              </a:lnSpc>
              <a:spcBef>
                <a:spcPct val="50000"/>
              </a:spcBef>
            </a:pPr>
            <a:r>
              <a:rPr kumimoji="1" lang="en-US" altLang="zh-CN" sz="2400">
                <a:latin typeface="Helvetica" pitchFamily="2" charset="0"/>
              </a:rPr>
              <a:t>If you </a:t>
            </a:r>
            <a:r>
              <a:rPr lang="en-US" altLang="zh-CN" sz="2400" b="1">
                <a:solidFill>
                  <a:srgbClr val="E46C0A"/>
                </a:solidFill>
                <a:latin typeface="Helvetica" pitchFamily="2" charset="0"/>
                <a:ea typeface="华文行楷" pitchFamily="2" charset="-122"/>
              </a:rPr>
              <a:t>would rather</a:t>
            </a:r>
            <a:r>
              <a:rPr kumimoji="1" lang="en-US" altLang="zh-CN" sz="2400">
                <a:latin typeface="Helvetica" pitchFamily="2" charset="0"/>
              </a:rPr>
              <a:t> be alone, we’ll all</a:t>
            </a:r>
            <a:r>
              <a:rPr lang="en-US" altLang="zh-CN" sz="2400" b="1">
                <a:solidFill>
                  <a:srgbClr val="E46C0A"/>
                </a:solidFill>
                <a:latin typeface="Helvetica" pitchFamily="2" charset="0"/>
                <a:ea typeface="华文行楷" pitchFamily="2" charset="-122"/>
              </a:rPr>
              <a:t> </a:t>
            </a:r>
            <a:r>
              <a:rPr kumimoji="1" lang="en-US" altLang="zh-CN" sz="2400">
                <a:latin typeface="Helvetica" pitchFamily="2" charset="0"/>
              </a:rPr>
              <a:t>leave</a:t>
            </a:r>
            <a:r>
              <a:rPr lang="en-US" altLang="zh-CN" sz="2400" b="1">
                <a:solidFill>
                  <a:srgbClr val="E46C0A"/>
                </a:solidFill>
                <a:latin typeface="Helvetica" pitchFamily="2" charset="0"/>
                <a:ea typeface="华文行楷" pitchFamily="2" charset="-122"/>
              </a:rPr>
              <a:t> </a:t>
            </a:r>
            <a:r>
              <a:rPr kumimoji="1" lang="en-US" altLang="zh-CN" sz="2400">
                <a:latin typeface="Helvetica" pitchFamily="2" charset="0"/>
              </a:rPr>
              <a:t>here as you please.</a:t>
            </a:r>
          </a:p>
        </p:txBody>
      </p:sp>
      <p:pic>
        <p:nvPicPr>
          <p:cNvPr id="71690"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71691" name="Picture 2" descr="H:\2015年修改\图片14.jpg"/>
          <p:cNvPicPr>
            <a:picLocks noChangeAspect="1" noChangeArrowheads="1"/>
          </p:cNvPicPr>
          <p:nvPr/>
        </p:nvPicPr>
        <p:blipFill>
          <a:blip r:embed="rId5"/>
          <a:srcRect/>
          <a:stretch>
            <a:fillRect/>
          </a:stretch>
        </p:blipFill>
        <p:spPr bwMode="auto">
          <a:xfrm>
            <a:off x="0" y="0"/>
            <a:ext cx="722947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25" grpId="0"/>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1"/>
          <p:cNvSpPr>
            <a:spLocks noChangeArrowheads="1"/>
          </p:cNvSpPr>
          <p:nvPr/>
        </p:nvSpPr>
        <p:spPr bwMode="auto">
          <a:xfrm>
            <a:off x="1538288" y="1916113"/>
            <a:ext cx="5976937" cy="1282700"/>
          </a:xfrm>
          <a:prstGeom prst="rect">
            <a:avLst/>
          </a:prstGeom>
          <a:noFill/>
          <a:ln w="9525">
            <a:noFill/>
            <a:miter lim="800000"/>
            <a:headEnd/>
            <a:tailEnd/>
          </a:ln>
        </p:spPr>
        <p:txBody>
          <a:bodyPr>
            <a:spAutoFit/>
          </a:bodyPr>
          <a:lstStyle/>
          <a:p>
            <a:r>
              <a:rPr lang="zh-CN" altLang="en-US" sz="2600">
                <a:solidFill>
                  <a:srgbClr val="C00000"/>
                </a:solidFill>
                <a:latin typeface="华文行楷" pitchFamily="2" charset="-122"/>
                <a:ea typeface="华文行楷" pitchFamily="2" charset="-122"/>
              </a:rPr>
              <a:t>相反，</a:t>
            </a:r>
            <a:r>
              <a:rPr lang="zh-CN" altLang="en-US" sz="2600">
                <a:latin typeface="华文行楷" pitchFamily="2" charset="-122"/>
                <a:ea typeface="华文行楷" pitchFamily="2" charset="-122"/>
              </a:rPr>
              <a:t>女人则是灵活变通的，愿意分享权力。</a:t>
            </a:r>
          </a:p>
          <a:p>
            <a:endParaRPr lang="zh-CN" altLang="en-US" sz="2600">
              <a:latin typeface="华文行楷" pitchFamily="2" charset="-122"/>
              <a:ea typeface="华文行楷" pitchFamily="2" charset="-122"/>
            </a:endParaRPr>
          </a:p>
        </p:txBody>
      </p:sp>
      <p:sp>
        <p:nvSpPr>
          <p:cNvPr id="72707" name="TextBox 4"/>
          <p:cNvSpPr txBox="1">
            <a:spLocks noChangeArrowheads="1"/>
          </p:cNvSpPr>
          <p:nvPr/>
        </p:nvSpPr>
        <p:spPr bwMode="auto">
          <a:xfrm>
            <a:off x="1538288" y="1090613"/>
            <a:ext cx="1952625" cy="523875"/>
          </a:xfrm>
          <a:prstGeom prst="rect">
            <a:avLst/>
          </a:prstGeom>
          <a:noFill/>
          <a:ln w="9525">
            <a:noFill/>
            <a:miter lim="800000"/>
            <a:headEnd/>
            <a:tailEnd/>
          </a:ln>
        </p:spPr>
        <p:txBody>
          <a:bodyPr>
            <a:spAutoFit/>
          </a:bodyPr>
          <a:lstStyle/>
          <a:p>
            <a:r>
              <a:rPr lang="zh-CN" altLang="en-US" sz="2800" b="1">
                <a:solidFill>
                  <a:srgbClr val="C00000"/>
                </a:solidFill>
                <a:latin typeface="华文行楷" pitchFamily="2" charset="-122"/>
                <a:ea typeface="华文行楷" pitchFamily="2" charset="-122"/>
              </a:rPr>
              <a:t>原句译文</a:t>
            </a:r>
          </a:p>
        </p:txBody>
      </p:sp>
      <p:sp>
        <p:nvSpPr>
          <p:cNvPr id="72708" name="TextBox 25"/>
          <p:cNvSpPr txBox="1">
            <a:spLocks noChangeArrowheads="1"/>
          </p:cNvSpPr>
          <p:nvPr/>
        </p:nvSpPr>
        <p:spPr bwMode="auto">
          <a:xfrm>
            <a:off x="1547813" y="3011488"/>
            <a:ext cx="1871662" cy="522287"/>
          </a:xfrm>
          <a:prstGeom prst="rect">
            <a:avLst/>
          </a:prstGeom>
          <a:noFill/>
          <a:ln w="9525">
            <a:noFill/>
            <a:miter lim="800000"/>
            <a:headEnd/>
            <a:tailEnd/>
          </a:ln>
        </p:spPr>
        <p:txBody>
          <a:bodyPr>
            <a:spAutoFit/>
          </a:bodyPr>
          <a:lstStyle/>
          <a:p>
            <a:r>
              <a:rPr lang="zh-CN" altLang="en-US" sz="2800" b="1">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573213" y="3751263"/>
            <a:ext cx="6383337" cy="1282700"/>
          </a:xfrm>
          <a:prstGeom prst="rect">
            <a:avLst/>
          </a:prstGeom>
          <a:noFill/>
          <a:ln w="9525">
            <a:noFill/>
            <a:miter lim="800000"/>
            <a:headEnd/>
            <a:tailEnd/>
          </a:ln>
        </p:spPr>
        <p:txBody>
          <a:bodyPr>
            <a:spAutoFit/>
          </a:bodyPr>
          <a:lstStyle/>
          <a:p>
            <a:pPr>
              <a:spcBef>
                <a:spcPct val="50000"/>
              </a:spcBef>
            </a:pPr>
            <a:r>
              <a:rPr lang="en-US" altLang="zh-CN" sz="2600">
                <a:latin typeface="Helvetica" pitchFamily="2" charset="0"/>
              </a:rPr>
              <a:t>Women, </a:t>
            </a:r>
            <a:r>
              <a:rPr lang="en-US" altLang="zh-CN" sz="2600" b="1">
                <a:solidFill>
                  <a:srgbClr val="FF6600"/>
                </a:solidFill>
                <a:latin typeface="Helvetica" pitchFamily="2" charset="0"/>
              </a:rPr>
              <a:t>by contrast,</a:t>
            </a:r>
            <a:r>
              <a:rPr lang="en-US" altLang="zh-CN" sz="2600">
                <a:latin typeface="Helvetica" pitchFamily="2" charset="0"/>
              </a:rPr>
              <a:t> manage diplomatically, and share power. (Para.4. L.2)</a:t>
            </a:r>
          </a:p>
        </p:txBody>
      </p:sp>
      <p:cxnSp>
        <p:nvCxnSpPr>
          <p:cNvPr id="4" name="直接连接符 3"/>
          <p:cNvCxnSpPr/>
          <p:nvPr/>
        </p:nvCxnSpPr>
        <p:spPr>
          <a:xfrm>
            <a:off x="1538288" y="1571612"/>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47813" y="3429000"/>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TextBox 14">
            <a:hlinkClick r:id="" action="ppaction://hlinkshowjump?jump=nextslide"/>
          </p:cNvPr>
          <p:cNvSpPr txBox="1"/>
          <p:nvPr/>
        </p:nvSpPr>
        <p:spPr>
          <a:xfrm>
            <a:off x="5929313" y="5429250"/>
            <a:ext cx="1522412" cy="733425"/>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b="1" dirty="0"/>
              <a:t>句型提炼</a:t>
            </a:r>
          </a:p>
        </p:txBody>
      </p:sp>
      <p:pic>
        <p:nvPicPr>
          <p:cNvPr id="72713"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72714" name="Picture 2" descr="H:\2015年修改\图片14.jpg"/>
          <p:cNvPicPr>
            <a:picLocks noChangeAspect="1" noChangeArrowheads="1"/>
          </p:cNvPicPr>
          <p:nvPr/>
        </p:nvPicPr>
        <p:blipFill>
          <a:blip r:embed="rId5"/>
          <a:srcRect/>
          <a:stretch>
            <a:fillRect/>
          </a:stretch>
        </p:blipFill>
        <p:spPr bwMode="auto">
          <a:xfrm>
            <a:off x="0" y="0"/>
            <a:ext cx="722947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1"/>
          <p:cNvSpPr>
            <a:spLocks noChangeArrowheads="1"/>
          </p:cNvSpPr>
          <p:nvPr/>
        </p:nvSpPr>
        <p:spPr bwMode="auto">
          <a:xfrm>
            <a:off x="1538288" y="1982788"/>
            <a:ext cx="6273800" cy="1169987"/>
          </a:xfrm>
          <a:prstGeom prst="rect">
            <a:avLst/>
          </a:prstGeom>
          <a:noFill/>
          <a:ln w="9525">
            <a:noFill/>
            <a:miter lim="800000"/>
            <a:headEnd/>
            <a:tailEnd/>
          </a:ln>
        </p:spPr>
        <p:txBody>
          <a:bodyPr>
            <a:spAutoFit/>
          </a:bodyPr>
          <a:lstStyle/>
          <a:p>
            <a:pPr>
              <a:lnSpc>
                <a:spcPts val="2800"/>
              </a:lnSpc>
            </a:pPr>
            <a:r>
              <a:rPr lang="en-US" altLang="zh-CN" sz="2600" b="1">
                <a:solidFill>
                  <a:srgbClr val="E46C0A"/>
                </a:solidFill>
                <a:latin typeface="Helvetica" pitchFamily="2" charset="0"/>
                <a:ea typeface="华文行楷" pitchFamily="2" charset="-122"/>
              </a:rPr>
              <a:t>sb. do sth., by contrast, sb. do sth. else.</a:t>
            </a:r>
            <a:br>
              <a:rPr lang="en-US" altLang="zh-CN" sz="2600" b="1">
                <a:solidFill>
                  <a:srgbClr val="E46C0A"/>
                </a:solidFill>
                <a:latin typeface="Helvetica" pitchFamily="2" charset="0"/>
                <a:ea typeface="华文行楷" pitchFamily="2" charset="-122"/>
              </a:rPr>
            </a:br>
            <a:endParaRPr lang="en-US" altLang="zh-CN" sz="2600" b="1">
              <a:solidFill>
                <a:srgbClr val="E46C0A"/>
              </a:solidFill>
              <a:latin typeface="Helvetica" pitchFamily="2" charset="0"/>
              <a:ea typeface="华文行楷" pitchFamily="2" charset="-122"/>
            </a:endParaRPr>
          </a:p>
        </p:txBody>
      </p:sp>
      <p:sp>
        <p:nvSpPr>
          <p:cNvPr id="5" name="TextBox 4"/>
          <p:cNvSpPr txBox="1"/>
          <p:nvPr/>
        </p:nvSpPr>
        <p:spPr>
          <a:xfrm>
            <a:off x="1538288" y="11969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73732" name="TextBox 25"/>
          <p:cNvSpPr txBox="1">
            <a:spLocks noChangeArrowheads="1"/>
          </p:cNvSpPr>
          <p:nvPr/>
        </p:nvSpPr>
        <p:spPr bwMode="auto">
          <a:xfrm>
            <a:off x="1538288" y="2957513"/>
            <a:ext cx="1871662" cy="523875"/>
          </a:xfrm>
          <a:prstGeom prst="rect">
            <a:avLst/>
          </a:prstGeom>
          <a:noFill/>
          <a:ln w="9525">
            <a:noFill/>
            <a:miter lim="800000"/>
            <a:headEnd/>
            <a:tailEnd/>
          </a:ln>
        </p:spPr>
        <p:txBody>
          <a:bodyPr>
            <a:spAutoFit/>
          </a:bodyPr>
          <a:lstStyle/>
          <a:p>
            <a:r>
              <a:rPr lang="zh-CN" altLang="en-US" sz="2800" b="1">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79563" y="3836988"/>
            <a:ext cx="6088062" cy="1357312"/>
          </a:xfrm>
          <a:prstGeom prst="rect">
            <a:avLst/>
          </a:prstGeom>
          <a:noFill/>
          <a:ln w="9525">
            <a:noFill/>
            <a:miter lim="800000"/>
            <a:headEnd/>
            <a:tailEnd/>
          </a:ln>
        </p:spPr>
        <p:txBody>
          <a:bodyPr>
            <a:spAutoFit/>
          </a:bodyPr>
          <a:lstStyle/>
          <a:p>
            <a:pPr>
              <a:lnSpc>
                <a:spcPts val="2800"/>
              </a:lnSpc>
              <a:spcBef>
                <a:spcPct val="50000"/>
              </a:spcBef>
            </a:pPr>
            <a:r>
              <a:rPr lang="zh-CN" altLang="en-US" sz="2600">
                <a:latin typeface="华文行楷" pitchFamily="2" charset="-122"/>
                <a:ea typeface="华文行楷" pitchFamily="2" charset="-122"/>
              </a:rPr>
              <a:t> “</a:t>
            </a:r>
            <a:r>
              <a:rPr lang="zh-CN" altLang="en-US" sz="2600">
                <a:solidFill>
                  <a:srgbClr val="71AE0E"/>
                </a:solidFill>
                <a:latin typeface="华文行楷" pitchFamily="2" charset="-122"/>
                <a:ea typeface="华文行楷" pitchFamily="2" charset="-122"/>
              </a:rPr>
              <a:t>表示与</a:t>
            </a:r>
            <a:r>
              <a:rPr lang="en-US" altLang="zh-CN" sz="2600">
                <a:solidFill>
                  <a:srgbClr val="71AE0E"/>
                </a:solidFill>
                <a:latin typeface="华文行楷" pitchFamily="2" charset="-122"/>
                <a:ea typeface="华文行楷" pitchFamily="2" charset="-122"/>
              </a:rPr>
              <a:t>…</a:t>
            </a:r>
            <a:r>
              <a:rPr lang="zh-CN" altLang="en-US" sz="2600">
                <a:solidFill>
                  <a:srgbClr val="71AE0E"/>
                </a:solidFill>
                <a:latin typeface="华文行楷" pitchFamily="2" charset="-122"/>
                <a:ea typeface="华文行楷" pitchFamily="2" charset="-122"/>
              </a:rPr>
              <a:t>相比之下</a:t>
            </a:r>
            <a:r>
              <a:rPr lang="zh-CN" altLang="en-US" sz="2600">
                <a:latin typeface="华文行楷" pitchFamily="2" charset="-122"/>
                <a:ea typeface="华文行楷" pitchFamily="2" charset="-122"/>
              </a:rPr>
              <a:t>” ，用于对比，以显示出两人或事物的差异。</a:t>
            </a:r>
          </a:p>
          <a:p>
            <a:pPr>
              <a:lnSpc>
                <a:spcPts val="2800"/>
              </a:lnSpc>
              <a:spcBef>
                <a:spcPct val="50000"/>
              </a:spcBef>
            </a:pPr>
            <a:endParaRPr lang="zh-CN" altLang="en-US" sz="2600">
              <a:latin typeface="华文行楷" pitchFamily="2" charset="-122"/>
              <a:ea typeface="华文行楷" pitchFamily="2" charset="-122"/>
            </a:endParaRPr>
          </a:p>
        </p:txBody>
      </p:sp>
      <p:cxnSp>
        <p:nvCxnSpPr>
          <p:cNvPr id="4" name="直接连接符 3"/>
          <p:cNvCxnSpPr/>
          <p:nvPr/>
        </p:nvCxnSpPr>
        <p:spPr>
          <a:xfrm>
            <a:off x="1538288" y="3429000"/>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288" y="1643050"/>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73736" name="Picture 2"/>
          <p:cNvPicPr>
            <a:picLocks noChangeAspect="1" noChangeArrowheads="1"/>
          </p:cNvPicPr>
          <p:nvPr/>
        </p:nvPicPr>
        <p:blipFill>
          <a:blip r:embed="rId3"/>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13" y="5429250"/>
            <a:ext cx="1522412" cy="733425"/>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b="1" dirty="0"/>
              <a:t>句型应用</a:t>
            </a:r>
          </a:p>
        </p:txBody>
      </p:sp>
      <p:pic>
        <p:nvPicPr>
          <p:cNvPr id="73738"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73739" name="Picture 2" descr="H:\2015年修改\图片14.jpg"/>
          <p:cNvPicPr>
            <a:picLocks noChangeAspect="1" noChangeArrowheads="1"/>
          </p:cNvPicPr>
          <p:nvPr/>
        </p:nvPicPr>
        <p:blipFill>
          <a:blip r:embed="rId6"/>
          <a:srcRect/>
          <a:stretch>
            <a:fillRect/>
          </a:stretch>
        </p:blipFill>
        <p:spPr bwMode="auto">
          <a:xfrm>
            <a:off x="0" y="0"/>
            <a:ext cx="722947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6"/>
          <p:cNvGrpSpPr>
            <a:grpSpLocks/>
          </p:cNvGrpSpPr>
          <p:nvPr/>
        </p:nvGrpSpPr>
        <p:grpSpPr bwMode="auto">
          <a:xfrm>
            <a:off x="388938" y="1643063"/>
            <a:ext cx="8540750" cy="4357687"/>
            <a:chOff x="388910" y="1643050"/>
            <a:chExt cx="8540808" cy="4357718"/>
          </a:xfrm>
        </p:grpSpPr>
        <p:pic>
          <p:nvPicPr>
            <p:cNvPr id="19462" name="Picture 1" descr="H:\2015年修改\图片3.jpg"/>
            <p:cNvPicPr>
              <a:picLocks noChangeAspect="1" noChangeArrowheads="1"/>
            </p:cNvPicPr>
            <p:nvPr/>
          </p:nvPicPr>
          <p:blipFill>
            <a:blip r:embed="rId3"/>
            <a:srcRect/>
            <a:stretch>
              <a:fillRect/>
            </a:stretch>
          </p:blipFill>
          <p:spPr bwMode="auto">
            <a:xfrm>
              <a:off x="388910" y="2184418"/>
              <a:ext cx="8455025" cy="3816350"/>
            </a:xfrm>
            <a:prstGeom prst="rect">
              <a:avLst/>
            </a:prstGeom>
            <a:noFill/>
            <a:ln w="9525">
              <a:noFill/>
              <a:miter lim="800000"/>
              <a:headEnd/>
              <a:tailEnd/>
            </a:ln>
          </p:spPr>
        </p:pic>
        <p:sp>
          <p:nvSpPr>
            <p:cNvPr id="19463" name="TextBox 8"/>
            <p:cNvSpPr txBox="1">
              <a:spLocks noChangeArrowheads="1"/>
            </p:cNvSpPr>
            <p:nvPr/>
          </p:nvSpPr>
          <p:spPr bwMode="auto">
            <a:xfrm>
              <a:off x="800075" y="1643050"/>
              <a:ext cx="8129643" cy="457203"/>
            </a:xfrm>
            <a:prstGeom prst="rect">
              <a:avLst/>
            </a:prstGeom>
            <a:noFill/>
            <a:ln w="9525">
              <a:noFill/>
              <a:miter lim="800000"/>
              <a:headEnd/>
              <a:tailEnd/>
            </a:ln>
          </p:spPr>
          <p:txBody>
            <a:bodyPr>
              <a:spAutoFit/>
            </a:bodyPr>
            <a:lstStyle/>
            <a:p>
              <a:pPr marL="514350" indent="-514350" eaLnBrk="0" hangingPunct="0"/>
              <a:r>
                <a:rPr lang="en-US" altLang="zh-CN" sz="2400">
                  <a:latin typeface="Helvetica" pitchFamily="2" charset="0"/>
                  <a:ea typeface="Cambria Math" pitchFamily="18" charset="0"/>
                  <a:cs typeface="Arial" pitchFamily="34" charset="0"/>
                </a:rPr>
                <a:t>1. What is career woman?</a:t>
              </a:r>
            </a:p>
          </p:txBody>
        </p:sp>
      </p:grpSp>
      <p:sp>
        <p:nvSpPr>
          <p:cNvPr id="141323" name="TextBox 33"/>
          <p:cNvSpPr txBox="1">
            <a:spLocks noChangeArrowheads="1"/>
          </p:cNvSpPr>
          <p:nvPr/>
        </p:nvSpPr>
        <p:spPr bwMode="auto">
          <a:xfrm>
            <a:off x="800100" y="2997200"/>
            <a:ext cx="7812088" cy="3046413"/>
          </a:xfrm>
          <a:prstGeom prst="rect">
            <a:avLst/>
          </a:prstGeom>
          <a:noFill/>
          <a:ln w="9525">
            <a:noFill/>
            <a:miter lim="800000"/>
            <a:headEnd/>
            <a:tailEnd/>
          </a:ln>
        </p:spPr>
        <p:txBody>
          <a:bodyPr>
            <a:spAutoFit/>
          </a:bodyPr>
          <a:lstStyle/>
          <a:p>
            <a:pPr marL="514350" indent="-514350" eaLnBrk="0" hangingPunct="0">
              <a:buFont typeface="Arial" pitchFamily="34" charset="0"/>
              <a:buChar char="•"/>
            </a:pPr>
            <a:r>
              <a:rPr lang="en-US" altLang="zh-CN" sz="2400" dirty="0">
                <a:latin typeface="Helvetica" pitchFamily="2" charset="0"/>
                <a:cs typeface="Arial" pitchFamily="34" charset="0"/>
              </a:rPr>
              <a:t>pursue a career to make a living</a:t>
            </a:r>
          </a:p>
          <a:p>
            <a:pPr marL="514350" indent="-514350" eaLnBrk="0" hangingPunct="0">
              <a:buFont typeface="Arial" pitchFamily="34" charset="0"/>
              <a:buChar char="•"/>
            </a:pPr>
            <a:r>
              <a:rPr lang="en-US" altLang="zh-CN" sz="2400" dirty="0">
                <a:latin typeface="Helvetica" pitchFamily="2" charset="0"/>
                <a:cs typeface="Arial" pitchFamily="34" charset="0"/>
              </a:rPr>
              <a:t>work for a salaried living</a:t>
            </a:r>
          </a:p>
          <a:p>
            <a:pPr marL="514350" indent="-514350" eaLnBrk="0" hangingPunct="0">
              <a:buFont typeface="Arial" pitchFamily="34" charset="0"/>
              <a:buChar char="•"/>
            </a:pPr>
            <a:r>
              <a:rPr lang="en-US" altLang="zh-CN" sz="2400" dirty="0">
                <a:latin typeface="Helvetica" pitchFamily="2" charset="0"/>
                <a:cs typeface="Arial" pitchFamily="34" charset="0"/>
              </a:rPr>
              <a:t>seek for personal advancement</a:t>
            </a:r>
          </a:p>
          <a:p>
            <a:pPr marL="514350" indent="-514350" eaLnBrk="0" hangingPunct="0">
              <a:buFont typeface="Arial" pitchFamily="34" charset="0"/>
              <a:buChar char="•"/>
            </a:pPr>
            <a:r>
              <a:rPr lang="en-US" altLang="zh-CN" sz="2400" dirty="0">
                <a:latin typeface="Helvetica" pitchFamily="2" charset="0"/>
                <a:cs typeface="Arial" pitchFamily="34" charset="0"/>
              </a:rPr>
              <a:t>remain independent by seeking a career as a working woman</a:t>
            </a:r>
          </a:p>
          <a:p>
            <a:pPr marL="514350" indent="-514350" eaLnBrk="0" hangingPunct="0">
              <a:buFont typeface="Arial" pitchFamily="34" charset="0"/>
              <a:buChar char="•"/>
            </a:pPr>
            <a:r>
              <a:rPr lang="en-US" altLang="zh-CN" sz="2400" dirty="0">
                <a:latin typeface="Helvetica" pitchFamily="2" charset="0"/>
                <a:cs typeface="Arial" pitchFamily="34" charset="0"/>
              </a:rPr>
              <a:t>would rather </a:t>
            </a:r>
            <a:r>
              <a:rPr lang="en-US" altLang="zh-CN" sz="2400" dirty="0" smtClean="0">
                <a:latin typeface="Helvetica" pitchFamily="2" charset="0"/>
                <a:cs typeface="Arial" pitchFamily="34" charset="0"/>
              </a:rPr>
              <a:t>work than </a:t>
            </a:r>
            <a:r>
              <a:rPr lang="en-US" altLang="zh-CN" sz="2400" dirty="0">
                <a:latin typeface="Helvetica" pitchFamily="2" charset="0"/>
                <a:cs typeface="Arial" pitchFamily="34" charset="0"/>
              </a:rPr>
              <a:t>being a housewife without occupation</a:t>
            </a:r>
          </a:p>
          <a:p>
            <a:pPr marL="514350" indent="-514350" algn="just" eaLnBrk="0" hangingPunct="0">
              <a:buFont typeface="Arial" pitchFamily="34" charset="0"/>
              <a:buChar char="•"/>
            </a:pPr>
            <a:endParaRPr lang="en-US" altLang="zh-CN" sz="2400" dirty="0">
              <a:latin typeface="Helvetica" pitchFamily="2" charset="0"/>
              <a:cs typeface="Arial" pitchFamily="34" charset="0"/>
            </a:endParaRPr>
          </a:p>
        </p:txBody>
      </p:sp>
      <p:pic>
        <p:nvPicPr>
          <p:cNvPr id="19460" name="Picture 4">
            <a:hlinkClick r:id="rId4" action="ppaction://hlinksldjump"/>
          </p:cNvPr>
          <p:cNvPicPr>
            <a:picLocks noChangeAspect="1" noChangeArrowheads="1"/>
          </p:cNvPicPr>
          <p:nvPr/>
        </p:nvPicPr>
        <p:blipFill>
          <a:blip r:embed="rId5"/>
          <a:srcRect/>
          <a:stretch>
            <a:fillRect/>
          </a:stretch>
        </p:blipFill>
        <p:spPr bwMode="auto">
          <a:xfrm>
            <a:off x="8399463" y="6181725"/>
            <a:ext cx="434975" cy="458788"/>
          </a:xfrm>
          <a:prstGeom prst="rect">
            <a:avLst/>
          </a:prstGeom>
          <a:noFill/>
          <a:ln w="9525">
            <a:noFill/>
            <a:miter lim="800000"/>
            <a:headEnd/>
            <a:tailEnd/>
          </a:ln>
        </p:spPr>
      </p:pic>
      <p:pic>
        <p:nvPicPr>
          <p:cNvPr id="19461" name="Picture 1" descr="H:\2015年修改\图片6.jpg"/>
          <p:cNvPicPr>
            <a:picLocks noChangeAspect="1" noChangeArrowheads="1"/>
          </p:cNvPicPr>
          <p:nvPr/>
        </p:nvPicPr>
        <p:blipFill>
          <a:blip r:embed="rId6"/>
          <a:srcRect/>
          <a:stretch>
            <a:fillRect/>
          </a:stretch>
        </p:blipFill>
        <p:spPr bwMode="auto">
          <a:xfrm>
            <a:off x="0" y="0"/>
            <a:ext cx="7156450" cy="1212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1323"/>
                                        </p:tgtEl>
                                        <p:attrNameLst>
                                          <p:attrName>style.visibility</p:attrName>
                                        </p:attrNameLst>
                                      </p:cBhvr>
                                      <p:to>
                                        <p:strVal val="visible"/>
                                      </p:to>
                                    </p:set>
                                    <p:animEffect transition="in" filter="box(in)">
                                      <p:cBhvr>
                                        <p:cTn id="7" dur="500"/>
                                        <p:tgtEl>
                                          <p:spTgt spid="141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2"/>
          <a:srcRect l="7280" t="15610"/>
          <a:stretch>
            <a:fillRect/>
          </a:stretch>
        </p:blipFill>
        <p:spPr bwMode="auto">
          <a:xfrm>
            <a:off x="1003300" y="1484313"/>
            <a:ext cx="7745413" cy="4945062"/>
          </a:xfrm>
          <a:prstGeom prst="rect">
            <a:avLst/>
          </a:prstGeom>
          <a:noFill/>
          <a:ln w="9525">
            <a:noFill/>
            <a:miter lim="800000"/>
            <a:headEnd/>
            <a:tailEnd/>
          </a:ln>
        </p:spPr>
      </p:pic>
      <p:sp>
        <p:nvSpPr>
          <p:cNvPr id="13" name="文本框 5"/>
          <p:cNvSpPr txBox="1"/>
          <p:nvPr/>
        </p:nvSpPr>
        <p:spPr>
          <a:xfrm>
            <a:off x="1579564" y="3831455"/>
            <a:ext cx="6483950" cy="461665"/>
          </a:xfrm>
          <a:prstGeom prst="rect">
            <a:avLst/>
          </a:prstGeom>
          <a:solidFill>
            <a:srgbClr val="FFC000"/>
          </a:solidFill>
          <a:effectLst>
            <a:softEdge rad="127000"/>
          </a:effectLst>
        </p:spPr>
        <p:txBody>
          <a:bodyPr>
            <a:spAutoFit/>
          </a:bodyPr>
          <a:lstStyle/>
          <a:p>
            <a:pPr>
              <a:defRPr/>
            </a:pPr>
            <a:r>
              <a:rPr kumimoji="1" lang="en-US" altLang="zh-CN" sz="2400" dirty="0">
                <a:solidFill>
                  <a:srgbClr val="0D0A10"/>
                </a:solidFill>
                <a:latin typeface="Helvetica" pitchFamily="34" charset="0"/>
              </a:rPr>
              <a:t>(</a:t>
            </a:r>
            <a:r>
              <a:rPr lang="en-US" altLang="zh-CN" sz="2400" dirty="0">
                <a:latin typeface="Calibri" pitchFamily="34" charset="0"/>
              </a:rPr>
              <a:t> failed the exam</a:t>
            </a:r>
            <a:r>
              <a:rPr kumimoji="1" lang="en-US" altLang="zh-CN" sz="2400" dirty="0">
                <a:solidFill>
                  <a:srgbClr val="0D0A10"/>
                </a:solidFill>
                <a:latin typeface="Helvetica" pitchFamily="34" charset="0"/>
              </a:rPr>
              <a:t>) </a:t>
            </a:r>
          </a:p>
        </p:txBody>
      </p:sp>
      <p:sp>
        <p:nvSpPr>
          <p:cNvPr id="23" name="TextBox 22"/>
          <p:cNvSpPr txBox="1"/>
          <p:nvPr/>
        </p:nvSpPr>
        <p:spPr>
          <a:xfrm>
            <a:off x="1403350" y="1844675"/>
            <a:ext cx="1651000"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典型例句</a:t>
            </a:r>
          </a:p>
        </p:txBody>
      </p:sp>
      <p:sp>
        <p:nvSpPr>
          <p:cNvPr id="3" name="TextBox 2"/>
          <p:cNvSpPr txBox="1">
            <a:spLocks noChangeArrowheads="1"/>
          </p:cNvSpPr>
          <p:nvPr/>
        </p:nvSpPr>
        <p:spPr bwMode="auto">
          <a:xfrm>
            <a:off x="1547813" y="2268538"/>
            <a:ext cx="6515100" cy="1016000"/>
          </a:xfrm>
          <a:prstGeom prst="rect">
            <a:avLst/>
          </a:prstGeom>
          <a:noFill/>
          <a:ln w="9525">
            <a:noFill/>
            <a:miter lim="800000"/>
            <a:headEnd/>
            <a:tailEnd/>
          </a:ln>
        </p:spPr>
        <p:txBody>
          <a:bodyPr>
            <a:spAutoFit/>
          </a:bodyPr>
          <a:lstStyle/>
          <a:p>
            <a:pPr>
              <a:lnSpc>
                <a:spcPct val="135000"/>
              </a:lnSpc>
              <a:spcBef>
                <a:spcPct val="50000"/>
              </a:spcBef>
            </a:pPr>
            <a:r>
              <a:rPr lang="zh-CN" altLang="en-US" sz="2400">
                <a:latin typeface="华文行楷" pitchFamily="2" charset="-122"/>
                <a:ea typeface="华文行楷" pitchFamily="2" charset="-122"/>
              </a:rPr>
              <a:t>她考试差点不及格，相比之下，她的妹妹考得很好。</a:t>
            </a:r>
          </a:p>
        </p:txBody>
      </p:sp>
      <p:sp>
        <p:nvSpPr>
          <p:cNvPr id="25" name="TextBox 24"/>
          <p:cNvSpPr txBox="1"/>
          <p:nvPr/>
        </p:nvSpPr>
        <p:spPr>
          <a:xfrm>
            <a:off x="1403350" y="3297238"/>
            <a:ext cx="1651000"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sp>
        <p:nvSpPr>
          <p:cNvPr id="16" name="矩形 15"/>
          <p:cNvSpPr>
            <a:spLocks noChangeArrowheads="1"/>
          </p:cNvSpPr>
          <p:nvPr/>
        </p:nvSpPr>
        <p:spPr bwMode="auto">
          <a:xfrm>
            <a:off x="1571625" y="4497388"/>
            <a:ext cx="6143625" cy="803275"/>
          </a:xfrm>
          <a:prstGeom prst="rect">
            <a:avLst/>
          </a:prstGeom>
          <a:noFill/>
          <a:ln w="9525">
            <a:noFill/>
            <a:miter lim="800000"/>
            <a:headEnd/>
            <a:tailEnd/>
          </a:ln>
        </p:spPr>
        <p:txBody>
          <a:bodyPr>
            <a:spAutoFit/>
          </a:bodyPr>
          <a:lstStyle/>
          <a:p>
            <a:pPr algn="just">
              <a:lnSpc>
                <a:spcPts val="2800"/>
              </a:lnSpc>
              <a:spcBef>
                <a:spcPct val="50000"/>
              </a:spcBef>
            </a:pPr>
            <a:r>
              <a:rPr kumimoji="1" lang="en-US" altLang="zh-CN" sz="2400">
                <a:latin typeface="Helvetica" pitchFamily="2" charset="0"/>
              </a:rPr>
              <a:t>She had almost</a:t>
            </a:r>
            <a:r>
              <a:rPr lang="en-US" altLang="zh-CN" sz="2400" b="1">
                <a:solidFill>
                  <a:srgbClr val="E46C0A"/>
                </a:solidFill>
                <a:latin typeface="Helvetica" pitchFamily="2" charset="0"/>
                <a:ea typeface="华文行楷" pitchFamily="2" charset="-122"/>
              </a:rPr>
              <a:t> </a:t>
            </a:r>
            <a:r>
              <a:rPr kumimoji="1" lang="en-US" altLang="zh-CN" sz="2400">
                <a:latin typeface="Helvetica" pitchFamily="2" charset="0"/>
              </a:rPr>
              <a:t>failed the exam, but her sister, </a:t>
            </a:r>
            <a:r>
              <a:rPr lang="en-US" altLang="zh-CN" sz="2400" b="1">
                <a:solidFill>
                  <a:srgbClr val="E46C0A"/>
                </a:solidFill>
                <a:latin typeface="Helvetica" pitchFamily="2" charset="0"/>
                <a:ea typeface="华文行楷" pitchFamily="2" charset="-122"/>
              </a:rPr>
              <a:t>by contrast,</a:t>
            </a:r>
            <a:r>
              <a:rPr kumimoji="1" lang="en-US" altLang="zh-CN" sz="2400">
                <a:latin typeface="Helvetica" pitchFamily="2" charset="0"/>
              </a:rPr>
              <a:t> had done</a:t>
            </a:r>
            <a:r>
              <a:rPr lang="en-US" altLang="zh-CN" sz="2400" b="1">
                <a:solidFill>
                  <a:srgbClr val="E46C0A"/>
                </a:solidFill>
                <a:latin typeface="Helvetica" pitchFamily="2" charset="0"/>
                <a:ea typeface="华文行楷" pitchFamily="2" charset="-122"/>
              </a:rPr>
              <a:t> </a:t>
            </a:r>
            <a:r>
              <a:rPr kumimoji="1" lang="en-US" altLang="zh-CN" sz="2400">
                <a:latin typeface="Helvetica" pitchFamily="2" charset="0"/>
              </a:rPr>
              <a:t>very</a:t>
            </a:r>
            <a:r>
              <a:rPr lang="en-US" altLang="zh-CN" sz="2400" b="1">
                <a:solidFill>
                  <a:srgbClr val="E46C0A"/>
                </a:solidFill>
                <a:latin typeface="Helvetica" pitchFamily="2" charset="0"/>
                <a:ea typeface="华文行楷" pitchFamily="2" charset="-122"/>
              </a:rPr>
              <a:t> </a:t>
            </a:r>
            <a:r>
              <a:rPr kumimoji="1" lang="en-US" altLang="zh-CN" sz="2400">
                <a:latin typeface="Helvetica" pitchFamily="2" charset="0"/>
              </a:rPr>
              <a:t>well.</a:t>
            </a:r>
          </a:p>
        </p:txBody>
      </p:sp>
      <p:pic>
        <p:nvPicPr>
          <p:cNvPr id="74762"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74763" name="Picture 2" descr="H:\2015年修改\图片14.jpg"/>
          <p:cNvPicPr>
            <a:picLocks noChangeAspect="1" noChangeArrowheads="1"/>
          </p:cNvPicPr>
          <p:nvPr/>
        </p:nvPicPr>
        <p:blipFill>
          <a:blip r:embed="rId5"/>
          <a:srcRect/>
          <a:stretch>
            <a:fillRect/>
          </a:stretch>
        </p:blipFill>
        <p:spPr bwMode="auto">
          <a:xfrm>
            <a:off x="0" y="0"/>
            <a:ext cx="722947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25" grpId="0"/>
      <p:bldP spid="1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1"/>
          <p:cNvSpPr>
            <a:spLocks noChangeArrowheads="1"/>
          </p:cNvSpPr>
          <p:nvPr/>
        </p:nvSpPr>
        <p:spPr bwMode="auto">
          <a:xfrm>
            <a:off x="1538288" y="2049463"/>
            <a:ext cx="5976937" cy="2076450"/>
          </a:xfrm>
          <a:prstGeom prst="rect">
            <a:avLst/>
          </a:prstGeom>
          <a:noFill/>
          <a:ln w="9525">
            <a:noFill/>
            <a:miter lim="800000"/>
            <a:headEnd/>
            <a:tailEnd/>
          </a:ln>
        </p:spPr>
        <p:txBody>
          <a:bodyPr>
            <a:spAutoFit/>
          </a:bodyPr>
          <a:lstStyle/>
          <a:p>
            <a:r>
              <a:rPr lang="zh-CN" altLang="en-US" sz="2600">
                <a:solidFill>
                  <a:srgbClr val="C00000"/>
                </a:solidFill>
                <a:latin typeface="华文行楷" pitchFamily="2" charset="-122"/>
                <a:ea typeface="华文行楷" pitchFamily="2" charset="-122"/>
              </a:rPr>
              <a:t>有人宣称：</a:t>
            </a:r>
            <a:r>
              <a:rPr lang="zh-CN" altLang="en-US" sz="2600">
                <a:latin typeface="华文行楷" pitchFamily="2" charset="-122"/>
                <a:ea typeface="华文行楷" pitchFamily="2" charset="-122"/>
              </a:rPr>
              <a:t>有着类似背景、经验和抱负的男性和女性，基本上以同样的方式来进行管理。</a:t>
            </a:r>
          </a:p>
          <a:p>
            <a:endParaRPr lang="zh-CN" altLang="en-US" sz="2600">
              <a:latin typeface="华文行楷" pitchFamily="2" charset="-122"/>
              <a:ea typeface="华文行楷" pitchFamily="2" charset="-122"/>
            </a:endParaRPr>
          </a:p>
          <a:p>
            <a:endParaRPr lang="zh-CN" altLang="en-US" sz="2600">
              <a:latin typeface="华文行楷" pitchFamily="2" charset="-122"/>
              <a:ea typeface="华文行楷" pitchFamily="2" charset="-122"/>
            </a:endParaRPr>
          </a:p>
        </p:txBody>
      </p:sp>
      <p:sp>
        <p:nvSpPr>
          <p:cNvPr id="75779" name="TextBox 4"/>
          <p:cNvSpPr txBox="1">
            <a:spLocks noChangeArrowheads="1"/>
          </p:cNvSpPr>
          <p:nvPr/>
        </p:nvSpPr>
        <p:spPr bwMode="auto">
          <a:xfrm>
            <a:off x="1538288" y="1343025"/>
            <a:ext cx="1952625" cy="523875"/>
          </a:xfrm>
          <a:prstGeom prst="rect">
            <a:avLst/>
          </a:prstGeom>
          <a:noFill/>
          <a:ln w="9525">
            <a:noFill/>
            <a:miter lim="800000"/>
            <a:headEnd/>
            <a:tailEnd/>
          </a:ln>
        </p:spPr>
        <p:txBody>
          <a:bodyPr>
            <a:spAutoFit/>
          </a:bodyPr>
          <a:lstStyle/>
          <a:p>
            <a:r>
              <a:rPr lang="zh-CN" altLang="en-US" sz="2800" b="1">
                <a:solidFill>
                  <a:srgbClr val="C00000"/>
                </a:solidFill>
                <a:latin typeface="华文行楷" pitchFamily="2" charset="-122"/>
                <a:ea typeface="华文行楷" pitchFamily="2" charset="-122"/>
              </a:rPr>
              <a:t>原句译文</a:t>
            </a:r>
          </a:p>
        </p:txBody>
      </p:sp>
      <p:sp>
        <p:nvSpPr>
          <p:cNvPr id="75780" name="TextBox 25"/>
          <p:cNvSpPr txBox="1">
            <a:spLocks noChangeArrowheads="1"/>
          </p:cNvSpPr>
          <p:nvPr/>
        </p:nvSpPr>
        <p:spPr bwMode="auto">
          <a:xfrm>
            <a:off x="1538288" y="3438525"/>
            <a:ext cx="1871662" cy="522288"/>
          </a:xfrm>
          <a:prstGeom prst="rect">
            <a:avLst/>
          </a:prstGeom>
          <a:noFill/>
          <a:ln w="9525">
            <a:noFill/>
            <a:miter lim="800000"/>
            <a:headEnd/>
            <a:tailEnd/>
          </a:ln>
        </p:spPr>
        <p:txBody>
          <a:bodyPr>
            <a:spAutoFit/>
          </a:bodyPr>
          <a:lstStyle/>
          <a:p>
            <a:r>
              <a:rPr lang="zh-CN" altLang="en-US" sz="2800" b="1">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571625" y="4064000"/>
            <a:ext cx="6500813" cy="1679575"/>
          </a:xfrm>
          <a:prstGeom prst="rect">
            <a:avLst/>
          </a:prstGeom>
          <a:noFill/>
          <a:ln w="9525">
            <a:noFill/>
            <a:miter lim="800000"/>
            <a:headEnd/>
            <a:tailEnd/>
          </a:ln>
        </p:spPr>
        <p:txBody>
          <a:bodyPr>
            <a:spAutoFit/>
          </a:bodyPr>
          <a:lstStyle/>
          <a:p>
            <a:pPr>
              <a:spcBef>
                <a:spcPct val="50000"/>
              </a:spcBef>
            </a:pPr>
            <a:r>
              <a:rPr lang="en-US" altLang="zh-CN" sz="2600" b="1">
                <a:solidFill>
                  <a:srgbClr val="FF6600"/>
                </a:solidFill>
                <a:latin typeface="Helvetica" pitchFamily="2" charset="0"/>
              </a:rPr>
              <a:t>Some proclaim that</a:t>
            </a:r>
            <a:r>
              <a:rPr lang="en-US" altLang="zh-CN" sz="2600">
                <a:latin typeface="Helvetica" pitchFamily="2" charset="0"/>
              </a:rPr>
              <a:t> men and women of similar backgrounds, experience and aspirations basically manage in the same way. (Para.4. L.4)</a:t>
            </a:r>
          </a:p>
        </p:txBody>
      </p:sp>
      <p:cxnSp>
        <p:nvCxnSpPr>
          <p:cNvPr id="4" name="直接连接符 3"/>
          <p:cNvCxnSpPr/>
          <p:nvPr/>
        </p:nvCxnSpPr>
        <p:spPr>
          <a:xfrm>
            <a:off x="1558027" y="1785926"/>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288" y="3857628"/>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TextBox 14">
            <a:hlinkClick r:id="" action="ppaction://hlinkshowjump?jump=nextslide"/>
          </p:cNvPr>
          <p:cNvSpPr txBox="1"/>
          <p:nvPr/>
        </p:nvSpPr>
        <p:spPr>
          <a:xfrm>
            <a:off x="5929313" y="5429250"/>
            <a:ext cx="1522412" cy="733425"/>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b="1" dirty="0"/>
              <a:t>句型提炼</a:t>
            </a:r>
          </a:p>
        </p:txBody>
      </p:sp>
      <p:pic>
        <p:nvPicPr>
          <p:cNvPr id="75785"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75786" name="Picture 2" descr="H:\2015年修改\图片14.jpg"/>
          <p:cNvPicPr>
            <a:picLocks noChangeAspect="1" noChangeArrowheads="1"/>
          </p:cNvPicPr>
          <p:nvPr/>
        </p:nvPicPr>
        <p:blipFill>
          <a:blip r:embed="rId5"/>
          <a:srcRect/>
          <a:stretch>
            <a:fillRect/>
          </a:stretch>
        </p:blipFill>
        <p:spPr bwMode="auto">
          <a:xfrm>
            <a:off x="0" y="0"/>
            <a:ext cx="722947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1"/>
          <p:cNvSpPr>
            <a:spLocks noChangeArrowheads="1"/>
          </p:cNvSpPr>
          <p:nvPr/>
        </p:nvSpPr>
        <p:spPr bwMode="auto">
          <a:xfrm>
            <a:off x="1538288" y="1989138"/>
            <a:ext cx="6273800" cy="803275"/>
          </a:xfrm>
          <a:prstGeom prst="rect">
            <a:avLst/>
          </a:prstGeom>
          <a:noFill/>
          <a:ln w="9525">
            <a:noFill/>
            <a:miter lim="800000"/>
            <a:headEnd/>
            <a:tailEnd/>
          </a:ln>
        </p:spPr>
        <p:txBody>
          <a:bodyPr>
            <a:spAutoFit/>
          </a:bodyPr>
          <a:lstStyle/>
          <a:p>
            <a:pPr>
              <a:lnSpc>
                <a:spcPts val="2800"/>
              </a:lnSpc>
            </a:pPr>
            <a:r>
              <a:rPr lang="en-US" altLang="zh-CN" sz="2600" b="1" dirty="0">
                <a:solidFill>
                  <a:srgbClr val="E46C0A"/>
                </a:solidFill>
                <a:latin typeface="Helvetica" pitchFamily="2" charset="0"/>
                <a:ea typeface="华文行楷" pitchFamily="2" charset="-122"/>
              </a:rPr>
              <a:t>Some </a:t>
            </a:r>
            <a:r>
              <a:rPr lang="en-US" altLang="zh-CN" sz="2600" b="1" dirty="0" smtClean="0">
                <a:solidFill>
                  <a:srgbClr val="E46C0A"/>
                </a:solidFill>
                <a:latin typeface="Helvetica" pitchFamily="2" charset="0"/>
                <a:ea typeface="华文行楷" pitchFamily="2" charset="-122"/>
              </a:rPr>
              <a:t>proclaim / announce / reveal / state / propose / </a:t>
            </a:r>
            <a:r>
              <a:rPr lang="en-US" altLang="zh-CN" sz="2600" b="1" dirty="0">
                <a:solidFill>
                  <a:srgbClr val="E46C0A"/>
                </a:solidFill>
                <a:latin typeface="Helvetica" pitchFamily="2" charset="0"/>
                <a:ea typeface="华文行楷" pitchFamily="2" charset="-122"/>
              </a:rPr>
              <a:t>indicate/ declare …</a:t>
            </a:r>
          </a:p>
        </p:txBody>
      </p:sp>
      <p:sp>
        <p:nvSpPr>
          <p:cNvPr id="5" name="TextBox 4"/>
          <p:cNvSpPr txBox="1"/>
          <p:nvPr/>
        </p:nvSpPr>
        <p:spPr>
          <a:xfrm>
            <a:off x="1538288" y="1211263"/>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76804" name="TextBox 25"/>
          <p:cNvSpPr txBox="1">
            <a:spLocks noChangeArrowheads="1"/>
          </p:cNvSpPr>
          <p:nvPr/>
        </p:nvSpPr>
        <p:spPr bwMode="auto">
          <a:xfrm>
            <a:off x="1538288" y="2997200"/>
            <a:ext cx="1871662" cy="523875"/>
          </a:xfrm>
          <a:prstGeom prst="rect">
            <a:avLst/>
          </a:prstGeom>
          <a:noFill/>
          <a:ln w="9525">
            <a:noFill/>
            <a:miter lim="800000"/>
            <a:headEnd/>
            <a:tailEnd/>
          </a:ln>
        </p:spPr>
        <p:txBody>
          <a:bodyPr>
            <a:spAutoFit/>
          </a:bodyPr>
          <a:lstStyle/>
          <a:p>
            <a:r>
              <a:rPr lang="zh-CN" altLang="en-US" sz="2800" b="1">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403350" y="3857625"/>
            <a:ext cx="6408738" cy="803275"/>
          </a:xfrm>
          <a:prstGeom prst="rect">
            <a:avLst/>
          </a:prstGeom>
          <a:noFill/>
          <a:ln w="9525">
            <a:noFill/>
            <a:miter lim="800000"/>
            <a:headEnd/>
            <a:tailEnd/>
          </a:ln>
        </p:spPr>
        <p:txBody>
          <a:bodyPr>
            <a:spAutoFit/>
          </a:bodyPr>
          <a:lstStyle/>
          <a:p>
            <a:pPr>
              <a:lnSpc>
                <a:spcPts val="2800"/>
              </a:lnSpc>
              <a:spcBef>
                <a:spcPct val="50000"/>
              </a:spcBef>
            </a:pPr>
            <a:r>
              <a:rPr lang="zh-CN" altLang="en-US" sz="2600">
                <a:latin typeface="华文行楷" pitchFamily="2" charset="-122"/>
                <a:ea typeface="华文行楷" pitchFamily="2" charset="-122"/>
              </a:rPr>
              <a:t> “</a:t>
            </a:r>
            <a:r>
              <a:rPr lang="zh-CN" altLang="en-US" sz="2600">
                <a:solidFill>
                  <a:srgbClr val="71AE0E"/>
                </a:solidFill>
                <a:latin typeface="华文行楷" pitchFamily="2" charset="-122"/>
                <a:ea typeface="华文行楷" pitchFamily="2" charset="-122"/>
              </a:rPr>
              <a:t>表示某人宣称</a:t>
            </a:r>
            <a:r>
              <a:rPr lang="en-US" altLang="zh-CN" sz="2600">
                <a:solidFill>
                  <a:srgbClr val="71AE0E"/>
                </a:solidFill>
                <a:latin typeface="华文行楷" pitchFamily="2" charset="-122"/>
                <a:ea typeface="华文行楷" pitchFamily="2" charset="-122"/>
              </a:rPr>
              <a:t>…(</a:t>
            </a:r>
            <a:r>
              <a:rPr lang="zh-CN" altLang="en-US" sz="2600">
                <a:solidFill>
                  <a:srgbClr val="71AE0E"/>
                </a:solidFill>
                <a:latin typeface="华文行楷" pitchFamily="2" charset="-122"/>
                <a:ea typeface="华文行楷" pitchFamily="2" charset="-122"/>
              </a:rPr>
              <a:t>持有</a:t>
            </a:r>
            <a:r>
              <a:rPr lang="en-US" altLang="zh-CN" sz="2600">
                <a:solidFill>
                  <a:srgbClr val="71AE0E"/>
                </a:solidFill>
                <a:latin typeface="华文行楷" pitchFamily="2" charset="-122"/>
                <a:ea typeface="华文行楷" pitchFamily="2" charset="-122"/>
              </a:rPr>
              <a:t>…</a:t>
            </a:r>
            <a:r>
              <a:rPr lang="zh-CN" altLang="en-US" sz="2600">
                <a:solidFill>
                  <a:srgbClr val="71AE0E"/>
                </a:solidFill>
                <a:latin typeface="华文行楷" pitchFamily="2" charset="-122"/>
                <a:ea typeface="华文行楷" pitchFamily="2" charset="-122"/>
              </a:rPr>
              <a:t>样的观点</a:t>
            </a:r>
            <a:r>
              <a:rPr lang="en-US" altLang="zh-CN" sz="2600">
                <a:solidFill>
                  <a:srgbClr val="71AE0E"/>
                </a:solidFill>
                <a:latin typeface="华文行楷" pitchFamily="2" charset="-122"/>
                <a:ea typeface="华文行楷" pitchFamily="2" charset="-122"/>
              </a:rPr>
              <a:t>)</a:t>
            </a:r>
            <a:r>
              <a:rPr lang="en-US" altLang="zh-CN" sz="2600">
                <a:latin typeface="华文行楷" pitchFamily="2" charset="-122"/>
                <a:ea typeface="华文行楷" pitchFamily="2" charset="-122"/>
              </a:rPr>
              <a:t>”</a:t>
            </a:r>
            <a:r>
              <a:rPr lang="zh-CN" altLang="en-US" sz="2600">
                <a:latin typeface="华文行楷" pitchFamily="2" charset="-122"/>
                <a:ea typeface="华文行楷" pitchFamily="2" charset="-122"/>
              </a:rPr>
              <a:t>，用来提出某人的立场、观点、想法等</a:t>
            </a:r>
          </a:p>
        </p:txBody>
      </p:sp>
      <p:cxnSp>
        <p:nvCxnSpPr>
          <p:cNvPr id="4" name="直接连接符 3"/>
          <p:cNvCxnSpPr/>
          <p:nvPr/>
        </p:nvCxnSpPr>
        <p:spPr>
          <a:xfrm>
            <a:off x="1621299" y="3429000"/>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58027" y="1643050"/>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76808" name="Picture 2"/>
          <p:cNvPicPr>
            <a:picLocks noChangeAspect="1" noChangeArrowheads="1"/>
          </p:cNvPicPr>
          <p:nvPr/>
        </p:nvPicPr>
        <p:blipFill>
          <a:blip r:embed="rId3"/>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13" y="5429250"/>
            <a:ext cx="1522412" cy="733425"/>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b="1" dirty="0"/>
              <a:t>句型应用</a:t>
            </a:r>
          </a:p>
        </p:txBody>
      </p:sp>
      <p:pic>
        <p:nvPicPr>
          <p:cNvPr id="76810"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76811" name="Picture 2" descr="H:\2015年修改\图片14.jpg"/>
          <p:cNvPicPr>
            <a:picLocks noChangeAspect="1" noChangeArrowheads="1"/>
          </p:cNvPicPr>
          <p:nvPr/>
        </p:nvPicPr>
        <p:blipFill>
          <a:blip r:embed="rId6"/>
          <a:srcRect/>
          <a:stretch>
            <a:fillRect/>
          </a:stretch>
        </p:blipFill>
        <p:spPr bwMode="auto">
          <a:xfrm>
            <a:off x="0" y="0"/>
            <a:ext cx="722947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2"/>
          <a:srcRect l="7280" t="15610"/>
          <a:stretch>
            <a:fillRect/>
          </a:stretch>
        </p:blipFill>
        <p:spPr bwMode="auto">
          <a:xfrm>
            <a:off x="500063" y="1484313"/>
            <a:ext cx="8248650" cy="5016500"/>
          </a:xfrm>
          <a:prstGeom prst="rect">
            <a:avLst/>
          </a:prstGeom>
          <a:noFill/>
          <a:ln w="9525">
            <a:noFill/>
            <a:miter lim="800000"/>
            <a:headEnd/>
            <a:tailEnd/>
          </a:ln>
        </p:spPr>
      </p:pic>
      <p:sp>
        <p:nvSpPr>
          <p:cNvPr id="13" name="文本框 5"/>
          <p:cNvSpPr txBox="1"/>
          <p:nvPr/>
        </p:nvSpPr>
        <p:spPr>
          <a:xfrm>
            <a:off x="1214414" y="3643460"/>
            <a:ext cx="6483950" cy="535531"/>
          </a:xfrm>
          <a:prstGeom prst="rect">
            <a:avLst/>
          </a:prstGeom>
          <a:solidFill>
            <a:srgbClr val="FFC000"/>
          </a:solidFill>
          <a:effectLst>
            <a:softEdge rad="127000"/>
          </a:effectLst>
        </p:spPr>
        <p:txBody>
          <a:bodyPr>
            <a:spAutoFit/>
          </a:bodyPr>
          <a:lstStyle/>
          <a:p>
            <a:pPr>
              <a:lnSpc>
                <a:spcPct val="120000"/>
              </a:lnSpc>
              <a:spcBef>
                <a:spcPct val="50000"/>
              </a:spcBef>
              <a:defRPr/>
            </a:pPr>
            <a:r>
              <a:rPr kumimoji="1" lang="en-US" altLang="zh-CN" sz="2400" dirty="0">
                <a:solidFill>
                  <a:srgbClr val="000000"/>
                </a:solidFill>
                <a:latin typeface="Calibri" pitchFamily="34" charset="0"/>
              </a:rPr>
              <a:t>(</a:t>
            </a:r>
            <a:r>
              <a:rPr kumimoji="1" lang="en-US" altLang="zh-CN" sz="2400" dirty="0">
                <a:solidFill>
                  <a:srgbClr val="0D0A10"/>
                </a:solidFill>
                <a:latin typeface="Calibri" pitchFamily="34" charset="0"/>
              </a:rPr>
              <a:t>the </a:t>
            </a:r>
            <a:r>
              <a:rPr kumimoji="1" lang="en-US" altLang="zh-CN" sz="2400" dirty="0" smtClean="0">
                <a:solidFill>
                  <a:srgbClr val="0D0A10"/>
                </a:solidFill>
                <a:latin typeface="Calibri" pitchFamily="34" charset="0"/>
              </a:rPr>
              <a:t>accused / innocent / </a:t>
            </a:r>
            <a:r>
              <a:rPr kumimoji="1" lang="en-US" altLang="zh-CN" sz="2400" dirty="0">
                <a:solidFill>
                  <a:srgbClr val="0D0A10"/>
                </a:solidFill>
                <a:latin typeface="Calibri" pitchFamily="34" charset="0"/>
              </a:rPr>
              <a:t>not guilty</a:t>
            </a:r>
            <a:r>
              <a:rPr kumimoji="1" lang="en-US" altLang="zh-CN" sz="2400" dirty="0">
                <a:solidFill>
                  <a:srgbClr val="000000"/>
                </a:solidFill>
                <a:latin typeface="Calibri" pitchFamily="34" charset="0"/>
              </a:rPr>
              <a:t>)</a:t>
            </a:r>
          </a:p>
        </p:txBody>
      </p:sp>
      <p:sp>
        <p:nvSpPr>
          <p:cNvPr id="23" name="TextBox 22"/>
          <p:cNvSpPr txBox="1"/>
          <p:nvPr/>
        </p:nvSpPr>
        <p:spPr>
          <a:xfrm>
            <a:off x="1071563" y="1844675"/>
            <a:ext cx="1651000"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典型例句</a:t>
            </a:r>
          </a:p>
        </p:txBody>
      </p:sp>
      <p:sp>
        <p:nvSpPr>
          <p:cNvPr id="3" name="TextBox 2"/>
          <p:cNvSpPr txBox="1">
            <a:spLocks noChangeArrowheads="1"/>
          </p:cNvSpPr>
          <p:nvPr/>
        </p:nvSpPr>
        <p:spPr bwMode="auto">
          <a:xfrm>
            <a:off x="1143000" y="2338388"/>
            <a:ext cx="6515100" cy="592137"/>
          </a:xfrm>
          <a:prstGeom prst="rect">
            <a:avLst/>
          </a:prstGeom>
          <a:noFill/>
          <a:ln w="9525">
            <a:noFill/>
            <a:miter lim="800000"/>
            <a:headEnd/>
            <a:tailEnd/>
          </a:ln>
        </p:spPr>
        <p:txBody>
          <a:bodyPr>
            <a:spAutoFit/>
          </a:bodyPr>
          <a:lstStyle/>
          <a:p>
            <a:pPr>
              <a:lnSpc>
                <a:spcPct val="135000"/>
              </a:lnSpc>
              <a:spcBef>
                <a:spcPct val="50000"/>
              </a:spcBef>
            </a:pPr>
            <a:r>
              <a:rPr lang="zh-CN" altLang="en-US" sz="2400">
                <a:latin typeface="华文行楷" pitchFamily="2" charset="-122"/>
                <a:ea typeface="华文行楷" pitchFamily="2" charset="-122"/>
              </a:rPr>
              <a:t>在法庭上，被告宣称自己是无辜的。</a:t>
            </a:r>
          </a:p>
        </p:txBody>
      </p:sp>
      <p:sp>
        <p:nvSpPr>
          <p:cNvPr id="25" name="TextBox 24"/>
          <p:cNvSpPr txBox="1"/>
          <p:nvPr/>
        </p:nvSpPr>
        <p:spPr>
          <a:xfrm>
            <a:off x="1071563" y="3143250"/>
            <a:ext cx="1651000"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sp>
        <p:nvSpPr>
          <p:cNvPr id="16" name="矩形 15"/>
          <p:cNvSpPr>
            <a:spLocks noChangeArrowheads="1"/>
          </p:cNvSpPr>
          <p:nvPr/>
        </p:nvSpPr>
        <p:spPr bwMode="auto">
          <a:xfrm>
            <a:off x="1214438" y="4354513"/>
            <a:ext cx="6483350" cy="803275"/>
          </a:xfrm>
          <a:prstGeom prst="rect">
            <a:avLst/>
          </a:prstGeom>
          <a:noFill/>
          <a:ln w="9525">
            <a:noFill/>
            <a:miter lim="800000"/>
            <a:headEnd/>
            <a:tailEnd/>
          </a:ln>
        </p:spPr>
        <p:txBody>
          <a:bodyPr>
            <a:spAutoFit/>
          </a:bodyPr>
          <a:lstStyle/>
          <a:p>
            <a:pPr>
              <a:lnSpc>
                <a:spcPts val="2800"/>
              </a:lnSpc>
              <a:spcBef>
                <a:spcPct val="50000"/>
              </a:spcBef>
            </a:pPr>
            <a:r>
              <a:rPr kumimoji="1" lang="en-US" altLang="zh-CN" sz="2400" dirty="0">
                <a:latin typeface="Helvetica" pitchFamily="2" charset="0"/>
              </a:rPr>
              <a:t>At the court,</a:t>
            </a:r>
            <a:r>
              <a:rPr lang="en-US" altLang="zh-CN" sz="2400" b="1" dirty="0">
                <a:solidFill>
                  <a:srgbClr val="E46C0A"/>
                </a:solidFill>
                <a:latin typeface="Helvetica" pitchFamily="2" charset="0"/>
                <a:ea typeface="华文行楷" pitchFamily="2" charset="-122"/>
              </a:rPr>
              <a:t> </a:t>
            </a:r>
            <a:r>
              <a:rPr kumimoji="1" lang="en-US" altLang="zh-CN" sz="2400" dirty="0">
                <a:latin typeface="Helvetica" pitchFamily="2" charset="0"/>
              </a:rPr>
              <a:t>the accused </a:t>
            </a:r>
            <a:r>
              <a:rPr lang="en-US" altLang="zh-CN" sz="2400" b="1" dirty="0">
                <a:solidFill>
                  <a:srgbClr val="E46C0A"/>
                </a:solidFill>
                <a:latin typeface="Helvetica" pitchFamily="2" charset="0"/>
                <a:ea typeface="华文行楷" pitchFamily="2" charset="-122"/>
              </a:rPr>
              <a:t>proclaimed that</a:t>
            </a:r>
            <a:r>
              <a:rPr kumimoji="1" lang="en-US" altLang="zh-CN" sz="2400" dirty="0">
                <a:latin typeface="Helvetica" pitchFamily="2" charset="0"/>
              </a:rPr>
              <a:t> he was </a:t>
            </a:r>
            <a:r>
              <a:rPr kumimoji="1" lang="en-US" altLang="zh-CN" sz="2400" dirty="0" smtClean="0">
                <a:latin typeface="Helvetica" pitchFamily="2" charset="0"/>
              </a:rPr>
              <a:t>innocent / </a:t>
            </a:r>
            <a:r>
              <a:rPr kumimoji="1" lang="en-US" altLang="zh-CN" sz="2400" dirty="0">
                <a:latin typeface="Helvetica" pitchFamily="2" charset="0"/>
              </a:rPr>
              <a:t>not</a:t>
            </a:r>
            <a:r>
              <a:rPr lang="en-US" altLang="zh-CN" sz="2400" b="1" dirty="0">
                <a:solidFill>
                  <a:srgbClr val="E46C0A"/>
                </a:solidFill>
                <a:latin typeface="Helvetica" pitchFamily="2" charset="0"/>
                <a:ea typeface="华文行楷" pitchFamily="2" charset="-122"/>
              </a:rPr>
              <a:t> </a:t>
            </a:r>
            <a:r>
              <a:rPr kumimoji="1" lang="en-US" altLang="zh-CN" sz="2400" dirty="0">
                <a:latin typeface="Helvetica" pitchFamily="2" charset="0"/>
              </a:rPr>
              <a:t>guilty.</a:t>
            </a:r>
          </a:p>
        </p:txBody>
      </p:sp>
      <p:pic>
        <p:nvPicPr>
          <p:cNvPr id="77834"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77835" name="Picture 2" descr="H:\2015年修改\图片14.jpg"/>
          <p:cNvPicPr>
            <a:picLocks noChangeAspect="1" noChangeArrowheads="1"/>
          </p:cNvPicPr>
          <p:nvPr/>
        </p:nvPicPr>
        <p:blipFill>
          <a:blip r:embed="rId5"/>
          <a:srcRect/>
          <a:stretch>
            <a:fillRect/>
          </a:stretch>
        </p:blipFill>
        <p:spPr bwMode="auto">
          <a:xfrm>
            <a:off x="0" y="0"/>
            <a:ext cx="722947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25" grpId="0"/>
      <p:bldP spid="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1"/>
          <p:cNvSpPr>
            <a:spLocks noChangeArrowheads="1"/>
          </p:cNvSpPr>
          <p:nvPr/>
        </p:nvSpPr>
        <p:spPr bwMode="auto">
          <a:xfrm>
            <a:off x="1538288" y="2154238"/>
            <a:ext cx="5976937" cy="2574925"/>
          </a:xfrm>
          <a:prstGeom prst="rect">
            <a:avLst/>
          </a:prstGeom>
          <a:noFill/>
          <a:ln w="9525">
            <a:noFill/>
            <a:miter lim="800000"/>
            <a:headEnd/>
            <a:tailEnd/>
          </a:ln>
        </p:spPr>
        <p:txBody>
          <a:bodyPr>
            <a:spAutoFit/>
          </a:bodyPr>
          <a:lstStyle/>
          <a:p>
            <a:pPr>
              <a:lnSpc>
                <a:spcPct val="125000"/>
              </a:lnSpc>
              <a:spcBef>
                <a:spcPct val="50000"/>
              </a:spcBef>
            </a:pPr>
            <a:r>
              <a:rPr lang="zh-CN" altLang="en-US" sz="2600">
                <a:latin typeface="华文行楷" pitchFamily="2" charset="-122"/>
                <a:ea typeface="华文行楷" pitchFamily="2" charset="-122"/>
                <a:cs typeface="Times New Roman" pitchFamily="18" charset="0"/>
              </a:rPr>
              <a:t>另一方面，几十年前她们工作的地方几乎不可能有女上司，</a:t>
            </a:r>
            <a:r>
              <a:rPr lang="zh-CN" altLang="en-US" sz="2600">
                <a:solidFill>
                  <a:srgbClr val="C00000"/>
                </a:solidFill>
                <a:latin typeface="华文行楷" pitchFamily="2" charset="-122"/>
                <a:ea typeface="华文行楷" pitchFamily="2" charset="-122"/>
                <a:cs typeface="Times New Roman" pitchFamily="18" charset="0"/>
              </a:rPr>
              <a:t>这一点毫无争议</a:t>
            </a:r>
            <a:r>
              <a:rPr lang="zh-CN" altLang="en-US" sz="2600">
                <a:latin typeface="华文行楷" pitchFamily="2" charset="-122"/>
                <a:ea typeface="华文行楷" pitchFamily="2" charset="-122"/>
                <a:cs typeface="Times New Roman" pitchFamily="18" charset="0"/>
              </a:rPr>
              <a:t>。</a:t>
            </a:r>
            <a:r>
              <a:rPr kumimoji="1" lang="zh-CN" altLang="en-US" sz="2600">
                <a:solidFill>
                  <a:srgbClr val="C00000"/>
                </a:solidFill>
                <a:latin typeface="华文行楷" pitchFamily="2" charset="-122"/>
                <a:ea typeface="华文行楷" pitchFamily="2" charset="-122"/>
                <a:cs typeface="Times New Roman" pitchFamily="18" charset="0"/>
              </a:rPr>
              <a:t> </a:t>
            </a:r>
            <a:endParaRPr kumimoji="1" lang="zh-CN" altLang="en-US" sz="2600" b="1">
              <a:solidFill>
                <a:srgbClr val="000000"/>
              </a:solidFill>
              <a:latin typeface="Calibri" pitchFamily="34" charset="0"/>
              <a:ea typeface="华文行楷" pitchFamily="2" charset="-122"/>
              <a:cs typeface="Times New Roman" pitchFamily="18" charset="0"/>
            </a:endParaRPr>
          </a:p>
          <a:p>
            <a:pPr>
              <a:lnSpc>
                <a:spcPct val="125000"/>
              </a:lnSpc>
              <a:spcBef>
                <a:spcPct val="50000"/>
              </a:spcBef>
            </a:pPr>
            <a:endParaRPr lang="zh-CN" altLang="en-US" sz="2600">
              <a:latin typeface="华文行楷" pitchFamily="2" charset="-122"/>
              <a:ea typeface="华文行楷" pitchFamily="2" charset="-122"/>
              <a:cs typeface="Times New Roman" pitchFamily="18" charset="0"/>
            </a:endParaRPr>
          </a:p>
          <a:p>
            <a:endParaRPr lang="zh-CN" altLang="en-US" sz="2600">
              <a:latin typeface="华文行楷" pitchFamily="2" charset="-122"/>
              <a:ea typeface="华文行楷" pitchFamily="2" charset="-122"/>
              <a:cs typeface="Times New Roman" pitchFamily="18" charset="0"/>
            </a:endParaRPr>
          </a:p>
          <a:p>
            <a:endParaRPr lang="zh-CN" altLang="en-US" sz="2600">
              <a:latin typeface="华文行楷" pitchFamily="2" charset="-122"/>
              <a:ea typeface="华文行楷" pitchFamily="2" charset="-122"/>
              <a:cs typeface="Times New Roman" pitchFamily="18" charset="0"/>
            </a:endParaRPr>
          </a:p>
        </p:txBody>
      </p:sp>
      <p:sp>
        <p:nvSpPr>
          <p:cNvPr id="78851" name="TextBox 4"/>
          <p:cNvSpPr txBox="1">
            <a:spLocks noChangeArrowheads="1"/>
          </p:cNvSpPr>
          <p:nvPr/>
        </p:nvSpPr>
        <p:spPr bwMode="auto">
          <a:xfrm>
            <a:off x="1538288" y="1409700"/>
            <a:ext cx="1952625" cy="523875"/>
          </a:xfrm>
          <a:prstGeom prst="rect">
            <a:avLst/>
          </a:prstGeom>
          <a:noFill/>
          <a:ln w="9525">
            <a:noFill/>
            <a:miter lim="800000"/>
            <a:headEnd/>
            <a:tailEnd/>
          </a:ln>
        </p:spPr>
        <p:txBody>
          <a:bodyPr>
            <a:spAutoFit/>
          </a:bodyPr>
          <a:lstStyle/>
          <a:p>
            <a:r>
              <a:rPr lang="zh-CN" altLang="en-US" sz="2800" b="1">
                <a:solidFill>
                  <a:srgbClr val="C00000"/>
                </a:solidFill>
                <a:latin typeface="华文行楷" pitchFamily="2" charset="-122"/>
                <a:ea typeface="华文行楷" pitchFamily="2" charset="-122"/>
              </a:rPr>
              <a:t>原句译文</a:t>
            </a:r>
          </a:p>
        </p:txBody>
      </p:sp>
      <p:sp>
        <p:nvSpPr>
          <p:cNvPr id="78852" name="TextBox 25"/>
          <p:cNvSpPr txBox="1">
            <a:spLocks noChangeArrowheads="1"/>
          </p:cNvSpPr>
          <p:nvPr/>
        </p:nvSpPr>
        <p:spPr bwMode="auto">
          <a:xfrm>
            <a:off x="1538288" y="3249613"/>
            <a:ext cx="1871662" cy="522287"/>
          </a:xfrm>
          <a:prstGeom prst="rect">
            <a:avLst/>
          </a:prstGeom>
          <a:noFill/>
          <a:ln w="9525">
            <a:noFill/>
            <a:miter lim="800000"/>
            <a:headEnd/>
            <a:tailEnd/>
          </a:ln>
        </p:spPr>
        <p:txBody>
          <a:bodyPr>
            <a:spAutoFit/>
          </a:bodyPr>
          <a:lstStyle/>
          <a:p>
            <a:r>
              <a:rPr lang="zh-CN" altLang="en-US" sz="2800" b="1">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501775" y="4037013"/>
            <a:ext cx="6383338" cy="2274887"/>
          </a:xfrm>
          <a:prstGeom prst="rect">
            <a:avLst/>
          </a:prstGeom>
          <a:noFill/>
          <a:ln w="9525">
            <a:noFill/>
            <a:miter lim="800000"/>
            <a:headEnd/>
            <a:tailEnd/>
          </a:ln>
        </p:spPr>
        <p:txBody>
          <a:bodyPr>
            <a:spAutoFit/>
          </a:bodyPr>
          <a:lstStyle/>
          <a:p>
            <a:pPr>
              <a:spcBef>
                <a:spcPct val="50000"/>
              </a:spcBef>
            </a:pPr>
            <a:r>
              <a:rPr lang="en-US" altLang="zh-CN" sz="2600">
                <a:latin typeface="Helvetica" pitchFamily="2" charset="0"/>
              </a:rPr>
              <a:t>On the other hand, </a:t>
            </a:r>
            <a:r>
              <a:rPr lang="en-US" altLang="zh-CN" sz="2600" b="1">
                <a:solidFill>
                  <a:srgbClr val="FF6600"/>
                </a:solidFill>
                <a:latin typeface="Helvetica" pitchFamily="2" charset="0"/>
              </a:rPr>
              <a:t>there is no dispute that</a:t>
            </a:r>
            <a:r>
              <a:rPr lang="en-US" altLang="zh-CN" sz="2600">
                <a:latin typeface="Helvetica" pitchFamily="2" charset="0"/>
              </a:rPr>
              <a:t> a few decades ago they would rarely have had a female boss in the workplace. (Para.10. L.1)</a:t>
            </a:r>
          </a:p>
          <a:p>
            <a:pPr>
              <a:spcBef>
                <a:spcPct val="50000"/>
              </a:spcBef>
            </a:pPr>
            <a:endParaRPr lang="en-US" altLang="zh-CN" sz="2600">
              <a:latin typeface="Helvetica" pitchFamily="2" charset="0"/>
            </a:endParaRPr>
          </a:p>
        </p:txBody>
      </p:sp>
      <p:cxnSp>
        <p:nvCxnSpPr>
          <p:cNvPr id="4" name="直接连接符 3"/>
          <p:cNvCxnSpPr/>
          <p:nvPr/>
        </p:nvCxnSpPr>
        <p:spPr>
          <a:xfrm>
            <a:off x="1501775" y="1857364"/>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288" y="3687763"/>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TextBox 14">
            <a:hlinkClick r:id="" action="ppaction://hlinkshowjump?jump=nextslide"/>
          </p:cNvPr>
          <p:cNvSpPr txBox="1"/>
          <p:nvPr/>
        </p:nvSpPr>
        <p:spPr>
          <a:xfrm>
            <a:off x="5929313" y="5429250"/>
            <a:ext cx="1522412" cy="733425"/>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b="1" dirty="0"/>
              <a:t>句型提炼</a:t>
            </a:r>
          </a:p>
        </p:txBody>
      </p:sp>
      <p:pic>
        <p:nvPicPr>
          <p:cNvPr id="78857"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78858" name="Picture 2" descr="H:\2015年修改\图片14.jpg"/>
          <p:cNvPicPr>
            <a:picLocks noChangeAspect="1" noChangeArrowheads="1"/>
          </p:cNvPicPr>
          <p:nvPr/>
        </p:nvPicPr>
        <p:blipFill>
          <a:blip r:embed="rId5"/>
          <a:srcRect/>
          <a:stretch>
            <a:fillRect/>
          </a:stretch>
        </p:blipFill>
        <p:spPr bwMode="auto">
          <a:xfrm>
            <a:off x="0" y="0"/>
            <a:ext cx="722947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1"/>
          <p:cNvSpPr>
            <a:spLocks noChangeArrowheads="1"/>
          </p:cNvSpPr>
          <p:nvPr/>
        </p:nvSpPr>
        <p:spPr bwMode="auto">
          <a:xfrm>
            <a:off x="1538288" y="2198688"/>
            <a:ext cx="6273800" cy="1158875"/>
          </a:xfrm>
          <a:prstGeom prst="rect">
            <a:avLst/>
          </a:prstGeom>
          <a:noFill/>
          <a:ln w="9525">
            <a:noFill/>
            <a:miter lim="800000"/>
            <a:headEnd/>
            <a:tailEnd/>
          </a:ln>
        </p:spPr>
        <p:txBody>
          <a:bodyPr>
            <a:spAutoFit/>
          </a:bodyPr>
          <a:lstStyle/>
          <a:p>
            <a:pPr>
              <a:lnSpc>
                <a:spcPts val="2800"/>
              </a:lnSpc>
            </a:pPr>
            <a:r>
              <a:rPr lang="en-US" altLang="zh-CN" sz="2600" b="1">
                <a:solidFill>
                  <a:srgbClr val="E46C0A"/>
                </a:solidFill>
                <a:latin typeface="Helvetica" pitchFamily="2" charset="0"/>
                <a:ea typeface="华文行楷" pitchFamily="2" charset="-122"/>
              </a:rPr>
              <a:t>There is no dispute that…</a:t>
            </a:r>
          </a:p>
          <a:p>
            <a:pPr>
              <a:lnSpc>
                <a:spcPts val="2800"/>
              </a:lnSpc>
            </a:pPr>
            <a:endParaRPr lang="en-US" altLang="zh-CN" sz="2600">
              <a:latin typeface="Helvetica" pitchFamily="2" charset="0"/>
              <a:ea typeface="华文行楷" pitchFamily="2" charset="-122"/>
            </a:endParaRPr>
          </a:p>
          <a:p>
            <a:pPr>
              <a:lnSpc>
                <a:spcPts val="2800"/>
              </a:lnSpc>
            </a:pPr>
            <a:endParaRPr lang="en-US" altLang="zh-CN" sz="2600">
              <a:latin typeface="Helvetica" pitchFamily="2" charset="0"/>
              <a:ea typeface="华文行楷" pitchFamily="2" charset="-122"/>
            </a:endParaRPr>
          </a:p>
        </p:txBody>
      </p:sp>
      <p:sp>
        <p:nvSpPr>
          <p:cNvPr id="5" name="TextBox 4"/>
          <p:cNvSpPr txBox="1"/>
          <p:nvPr/>
        </p:nvSpPr>
        <p:spPr>
          <a:xfrm>
            <a:off x="1538288" y="1492250"/>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79876" name="TextBox 25"/>
          <p:cNvSpPr txBox="1">
            <a:spLocks noChangeArrowheads="1"/>
          </p:cNvSpPr>
          <p:nvPr/>
        </p:nvSpPr>
        <p:spPr bwMode="auto">
          <a:xfrm>
            <a:off x="1538288" y="3267075"/>
            <a:ext cx="1871662" cy="523875"/>
          </a:xfrm>
          <a:prstGeom prst="rect">
            <a:avLst/>
          </a:prstGeom>
          <a:noFill/>
          <a:ln w="9525">
            <a:noFill/>
            <a:miter lim="800000"/>
            <a:headEnd/>
            <a:tailEnd/>
          </a:ln>
        </p:spPr>
        <p:txBody>
          <a:bodyPr>
            <a:spAutoFit/>
          </a:bodyPr>
          <a:lstStyle/>
          <a:p>
            <a:r>
              <a:rPr lang="zh-CN" altLang="en-US" sz="2800" b="1">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79563" y="4059238"/>
            <a:ext cx="6088062" cy="1001712"/>
          </a:xfrm>
          <a:prstGeom prst="rect">
            <a:avLst/>
          </a:prstGeom>
          <a:noFill/>
          <a:ln w="9525">
            <a:noFill/>
            <a:miter lim="800000"/>
            <a:headEnd/>
            <a:tailEnd/>
          </a:ln>
        </p:spPr>
        <p:txBody>
          <a:bodyPr>
            <a:spAutoFit/>
          </a:bodyPr>
          <a:lstStyle/>
          <a:p>
            <a:pPr>
              <a:lnSpc>
                <a:spcPts val="2800"/>
              </a:lnSpc>
              <a:spcBef>
                <a:spcPct val="50000"/>
              </a:spcBef>
            </a:pPr>
            <a:r>
              <a:rPr lang="zh-CN" altLang="en-US" sz="2600">
                <a:latin typeface="华文行楷" pitchFamily="2" charset="-122"/>
                <a:ea typeface="华文行楷" pitchFamily="2" charset="-122"/>
              </a:rPr>
              <a:t>表示“</a:t>
            </a:r>
            <a:r>
              <a:rPr lang="zh-CN" altLang="en-US" sz="2600">
                <a:solidFill>
                  <a:srgbClr val="71AE0E"/>
                </a:solidFill>
                <a:latin typeface="华文行楷" pitchFamily="2" charset="-122"/>
                <a:ea typeface="华文行楷" pitchFamily="2" charset="-122"/>
              </a:rPr>
              <a:t>对某事没有争议</a:t>
            </a:r>
            <a:r>
              <a:rPr lang="zh-CN" altLang="en-US" sz="2600">
                <a:latin typeface="华文行楷" pitchFamily="2" charset="-122"/>
                <a:ea typeface="华文行楷" pitchFamily="2" charset="-122"/>
              </a:rPr>
              <a:t>”。</a:t>
            </a:r>
          </a:p>
          <a:p>
            <a:pPr>
              <a:lnSpc>
                <a:spcPts val="2800"/>
              </a:lnSpc>
              <a:spcBef>
                <a:spcPct val="50000"/>
              </a:spcBef>
            </a:pPr>
            <a:endParaRPr lang="zh-CN" altLang="en-US" sz="2600">
              <a:latin typeface="华文行楷" pitchFamily="2" charset="-122"/>
              <a:ea typeface="华文行楷" pitchFamily="2" charset="-122"/>
            </a:endParaRPr>
          </a:p>
        </p:txBody>
      </p:sp>
      <p:cxnSp>
        <p:nvCxnSpPr>
          <p:cNvPr id="4" name="直接连接符 3"/>
          <p:cNvCxnSpPr/>
          <p:nvPr/>
        </p:nvCxnSpPr>
        <p:spPr>
          <a:xfrm>
            <a:off x="1558027" y="3714752"/>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79563" y="192880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79880" name="Picture 2"/>
          <p:cNvPicPr>
            <a:picLocks noChangeAspect="1" noChangeArrowheads="1"/>
          </p:cNvPicPr>
          <p:nvPr/>
        </p:nvPicPr>
        <p:blipFill>
          <a:blip r:embed="rId3"/>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13" y="5429250"/>
            <a:ext cx="1522412" cy="733425"/>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a:spAutoFit/>
          </a:bodyPr>
          <a:lstStyle/>
          <a:p>
            <a:pPr fontAlgn="auto">
              <a:spcBef>
                <a:spcPts val="0"/>
              </a:spcBef>
              <a:spcAft>
                <a:spcPts val="0"/>
              </a:spcAft>
              <a:defRPr/>
            </a:pPr>
            <a:r>
              <a:rPr lang="zh-CN" altLang="en-US" b="1" dirty="0"/>
              <a:t>句型应用</a:t>
            </a:r>
          </a:p>
        </p:txBody>
      </p:sp>
      <p:pic>
        <p:nvPicPr>
          <p:cNvPr id="79882"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79883" name="Picture 2" descr="H:\2015年修改\图片14.jpg"/>
          <p:cNvPicPr>
            <a:picLocks noChangeAspect="1" noChangeArrowheads="1"/>
          </p:cNvPicPr>
          <p:nvPr/>
        </p:nvPicPr>
        <p:blipFill>
          <a:blip r:embed="rId6"/>
          <a:srcRect/>
          <a:stretch>
            <a:fillRect/>
          </a:stretch>
        </p:blipFill>
        <p:spPr bwMode="auto">
          <a:xfrm>
            <a:off x="0" y="0"/>
            <a:ext cx="722947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2"/>
          <a:srcRect l="7280" t="15610" b="1074"/>
          <a:stretch>
            <a:fillRect/>
          </a:stretch>
        </p:blipFill>
        <p:spPr bwMode="auto">
          <a:xfrm>
            <a:off x="428625" y="1312863"/>
            <a:ext cx="8578850" cy="5545137"/>
          </a:xfrm>
          <a:prstGeom prst="rect">
            <a:avLst/>
          </a:prstGeom>
          <a:noFill/>
          <a:ln w="9525">
            <a:noFill/>
            <a:miter lim="800000"/>
            <a:headEnd/>
            <a:tailEnd/>
          </a:ln>
        </p:spPr>
      </p:pic>
      <p:sp>
        <p:nvSpPr>
          <p:cNvPr id="13" name="文本框 5"/>
          <p:cNvSpPr txBox="1"/>
          <p:nvPr/>
        </p:nvSpPr>
        <p:spPr>
          <a:xfrm>
            <a:off x="1030484" y="3851898"/>
            <a:ext cx="5264448" cy="535531"/>
          </a:xfrm>
          <a:prstGeom prst="rect">
            <a:avLst/>
          </a:prstGeom>
          <a:solidFill>
            <a:srgbClr val="FFC000"/>
          </a:solidFill>
          <a:effectLst>
            <a:softEdge rad="127000"/>
          </a:effectLst>
        </p:spPr>
        <p:txBody>
          <a:bodyPr>
            <a:spAutoFit/>
          </a:bodyPr>
          <a:lstStyle/>
          <a:p>
            <a:pPr>
              <a:lnSpc>
                <a:spcPct val="120000"/>
              </a:lnSpc>
              <a:spcBef>
                <a:spcPct val="50000"/>
              </a:spcBef>
              <a:defRPr/>
            </a:pPr>
            <a:r>
              <a:rPr kumimoji="1" lang="en-US" altLang="zh-CN" sz="2400" dirty="0">
                <a:solidFill>
                  <a:srgbClr val="000000"/>
                </a:solidFill>
                <a:latin typeface="Calibri" pitchFamily="34" charset="0"/>
              </a:rPr>
              <a:t>(</a:t>
            </a:r>
            <a:r>
              <a:rPr kumimoji="1" lang="en-US" altLang="zh-CN" sz="2400" dirty="0">
                <a:solidFill>
                  <a:srgbClr val="0D0A10"/>
                </a:solidFill>
                <a:latin typeface="Calibri" pitchFamily="34" charset="0"/>
              </a:rPr>
              <a:t>primary </a:t>
            </a:r>
            <a:r>
              <a:rPr kumimoji="1" lang="en-US" altLang="zh-CN" sz="2400" dirty="0" smtClean="0">
                <a:solidFill>
                  <a:srgbClr val="0D0A10"/>
                </a:solidFill>
                <a:latin typeface="Calibri" pitchFamily="34" charset="0"/>
              </a:rPr>
              <a:t>source / senior </a:t>
            </a:r>
            <a:r>
              <a:rPr kumimoji="1" lang="en-US" altLang="zh-CN" sz="2400" dirty="0">
                <a:solidFill>
                  <a:srgbClr val="0D0A10"/>
                </a:solidFill>
                <a:latin typeface="Calibri" pitchFamily="34" charset="0"/>
              </a:rPr>
              <a:t>people</a:t>
            </a:r>
            <a:r>
              <a:rPr kumimoji="1" lang="en-US" altLang="zh-CN" sz="2400" dirty="0">
                <a:solidFill>
                  <a:srgbClr val="000000"/>
                </a:solidFill>
                <a:latin typeface="Calibri" pitchFamily="34" charset="0"/>
              </a:rPr>
              <a:t>)</a:t>
            </a:r>
          </a:p>
        </p:txBody>
      </p:sp>
      <p:sp>
        <p:nvSpPr>
          <p:cNvPr id="23" name="TextBox 22"/>
          <p:cNvSpPr txBox="1"/>
          <p:nvPr/>
        </p:nvSpPr>
        <p:spPr>
          <a:xfrm>
            <a:off x="1071563" y="1785938"/>
            <a:ext cx="1651000"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典型例句</a:t>
            </a:r>
          </a:p>
        </p:txBody>
      </p:sp>
      <p:sp>
        <p:nvSpPr>
          <p:cNvPr id="3" name="TextBox 2"/>
          <p:cNvSpPr txBox="1">
            <a:spLocks noChangeArrowheads="1"/>
          </p:cNvSpPr>
          <p:nvPr/>
        </p:nvSpPr>
        <p:spPr bwMode="auto">
          <a:xfrm>
            <a:off x="1000125" y="2351088"/>
            <a:ext cx="7072313" cy="1006475"/>
          </a:xfrm>
          <a:prstGeom prst="rect">
            <a:avLst/>
          </a:prstGeom>
          <a:noFill/>
          <a:ln w="9525">
            <a:noFill/>
            <a:miter lim="800000"/>
            <a:headEnd/>
            <a:tailEnd/>
          </a:ln>
        </p:spPr>
        <p:txBody>
          <a:bodyPr>
            <a:spAutoFit/>
          </a:bodyPr>
          <a:lstStyle/>
          <a:p>
            <a:pPr>
              <a:lnSpc>
                <a:spcPct val="125000"/>
              </a:lnSpc>
              <a:spcBef>
                <a:spcPct val="50000"/>
              </a:spcBef>
            </a:pPr>
            <a:r>
              <a:rPr lang="zh-CN" altLang="en-US" sz="2400">
                <a:latin typeface="华文行楷" pitchFamily="2" charset="-122"/>
                <a:ea typeface="华文行楷" pitchFamily="2" charset="-122"/>
              </a:rPr>
              <a:t>这是不争的事实：家人和亲属是居家老人的主要支持来源。</a:t>
            </a:r>
          </a:p>
        </p:txBody>
      </p:sp>
      <p:sp>
        <p:nvSpPr>
          <p:cNvPr id="25" name="TextBox 24"/>
          <p:cNvSpPr txBox="1"/>
          <p:nvPr/>
        </p:nvSpPr>
        <p:spPr>
          <a:xfrm>
            <a:off x="1071563" y="3436938"/>
            <a:ext cx="1651000" cy="492125"/>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sp>
        <p:nvSpPr>
          <p:cNvPr id="16" name="矩形 15"/>
          <p:cNvSpPr>
            <a:spLocks noChangeArrowheads="1"/>
          </p:cNvSpPr>
          <p:nvPr/>
        </p:nvSpPr>
        <p:spPr bwMode="auto">
          <a:xfrm>
            <a:off x="1031875" y="4478338"/>
            <a:ext cx="7612063" cy="830262"/>
          </a:xfrm>
          <a:prstGeom prst="rect">
            <a:avLst/>
          </a:prstGeom>
          <a:noFill/>
          <a:ln w="9525">
            <a:noFill/>
            <a:miter lim="800000"/>
            <a:headEnd/>
            <a:tailEnd/>
          </a:ln>
        </p:spPr>
        <p:txBody>
          <a:bodyPr>
            <a:spAutoFit/>
          </a:bodyPr>
          <a:lstStyle/>
          <a:p>
            <a:pPr>
              <a:spcBef>
                <a:spcPct val="50000"/>
              </a:spcBef>
            </a:pPr>
            <a:r>
              <a:rPr lang="en-US" altLang="zh-CN" sz="2400" b="1">
                <a:solidFill>
                  <a:srgbClr val="E46C0A"/>
                </a:solidFill>
                <a:latin typeface="Helvetica" pitchFamily="2" charset="0"/>
                <a:ea typeface="华文行楷" pitchFamily="2" charset="-122"/>
              </a:rPr>
              <a:t>There is no dispute that</a:t>
            </a:r>
            <a:r>
              <a:rPr lang="en-US" altLang="zh-CN" sz="2400">
                <a:latin typeface="Helvetica" pitchFamily="2" charset="0"/>
              </a:rPr>
              <a:t> family and relatives are the primary</a:t>
            </a:r>
            <a:r>
              <a:rPr lang="en-US" altLang="zh-CN" sz="2400" b="1">
                <a:solidFill>
                  <a:srgbClr val="E46C0A"/>
                </a:solidFill>
                <a:latin typeface="Helvetica" pitchFamily="2" charset="0"/>
                <a:ea typeface="华文行楷" pitchFamily="2" charset="-122"/>
              </a:rPr>
              <a:t> </a:t>
            </a:r>
            <a:r>
              <a:rPr lang="en-US" altLang="zh-CN" sz="2400">
                <a:latin typeface="Helvetica" pitchFamily="2" charset="0"/>
              </a:rPr>
              <a:t>source of support for senior people at home.</a:t>
            </a:r>
          </a:p>
        </p:txBody>
      </p:sp>
      <p:pic>
        <p:nvPicPr>
          <p:cNvPr id="80906"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80907" name="Picture 2" descr="H:\2015年修改\图片14.jpg"/>
          <p:cNvPicPr>
            <a:picLocks noChangeAspect="1" noChangeArrowheads="1"/>
          </p:cNvPicPr>
          <p:nvPr/>
        </p:nvPicPr>
        <p:blipFill>
          <a:blip r:embed="rId5"/>
          <a:srcRect/>
          <a:stretch>
            <a:fillRect/>
          </a:stretch>
        </p:blipFill>
        <p:spPr bwMode="auto">
          <a:xfrm>
            <a:off x="0" y="0"/>
            <a:ext cx="7229475"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25" grpId="0"/>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81922"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81923" name="Picture 2" descr="H:\2015年修改\图片15.jpg"/>
          <p:cNvPicPr>
            <a:picLocks noChangeAspect="1" noChangeArrowheads="1"/>
          </p:cNvPicPr>
          <p:nvPr/>
        </p:nvPicPr>
        <p:blipFill>
          <a:blip r:embed="rId6"/>
          <a:srcRect/>
          <a:stretch>
            <a:fillRect/>
          </a:stretch>
        </p:blipFill>
        <p:spPr bwMode="auto">
          <a:xfrm>
            <a:off x="0" y="0"/>
            <a:ext cx="8796338" cy="1163638"/>
          </a:xfrm>
          <a:prstGeom prst="rect">
            <a:avLst/>
          </a:prstGeom>
          <a:noFill/>
          <a:ln w="9525">
            <a:noFill/>
            <a:miter lim="800000"/>
            <a:headEnd/>
            <a:tailEnd/>
          </a:ln>
        </p:spPr>
      </p:pic>
      <p:grpSp>
        <p:nvGrpSpPr>
          <p:cNvPr id="2" name="Group 35"/>
          <p:cNvGrpSpPr>
            <a:grpSpLocks/>
          </p:cNvGrpSpPr>
          <p:nvPr/>
        </p:nvGrpSpPr>
        <p:grpSpPr bwMode="auto">
          <a:xfrm rot="-1117645">
            <a:off x="325438" y="2422525"/>
            <a:ext cx="5092700" cy="3116263"/>
            <a:chOff x="3388564" y="3501395"/>
            <a:chExt cx="1756176" cy="1572060"/>
          </a:xfrm>
        </p:grpSpPr>
        <p:grpSp>
          <p:nvGrpSpPr>
            <p:cNvPr id="81932" name="Group 21"/>
            <p:cNvGrpSpPr>
              <a:grpSpLocks/>
            </p:cNvGrpSpPr>
            <p:nvPr/>
          </p:nvGrpSpPr>
          <p:grpSpPr bwMode="auto">
            <a:xfrm rot="-396937">
              <a:off x="3388564" y="3501395"/>
              <a:ext cx="1756176" cy="1572060"/>
              <a:chOff x="777669" y="551874"/>
              <a:chExt cx="1756176" cy="1572060"/>
            </a:xfrm>
          </p:grpSpPr>
          <p:sp>
            <p:nvSpPr>
              <p:cNvPr id="17" name="Freeform 6"/>
              <p:cNvSpPr>
                <a:spLocks/>
              </p:cNvSpPr>
              <p:nvPr/>
            </p:nvSpPr>
            <p:spPr bwMode="auto">
              <a:xfrm rot="346487">
                <a:off x="792209" y="661226"/>
                <a:ext cx="1740300" cy="1460742"/>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kern="0">
                    <a:solidFill>
                      <a:sysClr val="windowText" lastClr="000000"/>
                    </a:solidFill>
                    <a:ea typeface="PMingLiU" pitchFamily="18" charset="-120"/>
                  </a:rPr>
                  <a:t>  </a:t>
                </a:r>
              </a:p>
            </p:txBody>
          </p:sp>
          <p:sp>
            <p:nvSpPr>
              <p:cNvPr id="18" name="Freeform 6"/>
              <p:cNvSpPr>
                <a:spLocks/>
              </p:cNvSpPr>
              <p:nvPr/>
            </p:nvSpPr>
            <p:spPr bwMode="auto">
              <a:xfrm rot="485220">
                <a:off x="777599" y="549400"/>
                <a:ext cx="1741943" cy="1535221"/>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7" cstate="print"/>
                <a:tile tx="0" ty="0" sx="100000" sy="100000" flip="none" algn="tl"/>
              </a:blipFill>
              <a:ln w="9525">
                <a:noFill/>
                <a:round/>
                <a:headEnd/>
                <a:tailEnd/>
              </a:ln>
            </p:spPr>
            <p:txBody>
              <a:bodyPr/>
              <a:lstStyle/>
              <a:p>
                <a:pPr fontAlgn="auto">
                  <a:spcBef>
                    <a:spcPts val="0"/>
                  </a:spcBef>
                  <a:spcAft>
                    <a:spcPts val="0"/>
                  </a:spcAft>
                  <a:defRPr/>
                </a:pPr>
                <a:endParaRPr lang="zh-CN" altLang="en-US" kern="0">
                  <a:solidFill>
                    <a:srgbClr val="8E0000"/>
                  </a:solidFill>
                  <a:ea typeface="楷体_GB2312" pitchFamily="49" charset="-122"/>
                </a:endParaRPr>
              </a:p>
            </p:txBody>
          </p:sp>
        </p:grpSp>
        <p:sp>
          <p:nvSpPr>
            <p:cNvPr id="81933" name="TextBox 28"/>
            <p:cNvSpPr txBox="1">
              <a:spLocks noChangeArrowheads="1"/>
            </p:cNvSpPr>
            <p:nvPr/>
          </p:nvSpPr>
          <p:spPr bwMode="auto">
            <a:xfrm rot="-60000">
              <a:off x="3488745" y="3696000"/>
              <a:ext cx="1534464" cy="1247718"/>
            </a:xfrm>
            <a:prstGeom prst="rect">
              <a:avLst/>
            </a:prstGeom>
            <a:noFill/>
            <a:ln w="9525">
              <a:noFill/>
              <a:miter lim="800000"/>
              <a:headEnd/>
              <a:tailEnd/>
            </a:ln>
          </p:spPr>
          <p:txBody>
            <a:bodyPr>
              <a:spAutoFit/>
            </a:bodyPr>
            <a:lstStyle/>
            <a:p>
              <a:pPr algn="just"/>
              <a:r>
                <a:rPr kumimoji="1" lang="en-US" altLang="zh-CN" sz="2600">
                  <a:solidFill>
                    <a:srgbClr val="8E0000"/>
                  </a:solidFill>
                  <a:latin typeface="Helvetica" pitchFamily="2" charset="0"/>
                  <a:ea typeface="楷体" pitchFamily="49" charset="-122"/>
                  <a:cs typeface="华文新魏" pitchFamily="2" charset="-122"/>
                </a:rPr>
                <a:t>a. People are happy and flourish because they have an input into decisions and they are not mere bystanders; their energies are harnessed.(Para.3, L7)</a:t>
              </a:r>
            </a:p>
          </p:txBody>
        </p:sp>
      </p:grpSp>
      <p:grpSp>
        <p:nvGrpSpPr>
          <p:cNvPr id="4" name="Group 35"/>
          <p:cNvGrpSpPr>
            <a:grpSpLocks/>
          </p:cNvGrpSpPr>
          <p:nvPr/>
        </p:nvGrpSpPr>
        <p:grpSpPr bwMode="auto">
          <a:xfrm rot="872659">
            <a:off x="5037138" y="1589088"/>
            <a:ext cx="3789362" cy="2438400"/>
            <a:chOff x="3387742" y="3567824"/>
            <a:chExt cx="1767998" cy="1516886"/>
          </a:xfrm>
        </p:grpSpPr>
        <p:grpSp>
          <p:nvGrpSpPr>
            <p:cNvPr id="81926" name="Group 21"/>
            <p:cNvGrpSpPr>
              <a:grpSpLocks/>
            </p:cNvGrpSpPr>
            <p:nvPr/>
          </p:nvGrpSpPr>
          <p:grpSpPr bwMode="auto">
            <a:xfrm rot="-396937">
              <a:off x="3387742" y="3567824"/>
              <a:ext cx="1767998" cy="1516886"/>
              <a:chOff x="772339" y="618631"/>
              <a:chExt cx="1767998" cy="1516886"/>
            </a:xfrm>
          </p:grpSpPr>
          <p:sp>
            <p:nvSpPr>
              <p:cNvPr id="28" name="Freeform 6"/>
              <p:cNvSpPr>
                <a:spLocks/>
              </p:cNvSpPr>
              <p:nvPr/>
            </p:nvSpPr>
            <p:spPr bwMode="auto">
              <a:xfrm rot="346487">
                <a:off x="800037" y="664470"/>
                <a:ext cx="1740300" cy="1303890"/>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ea typeface="PMingLiU" pitchFamily="18" charset="-120"/>
                  </a:rPr>
                  <a:t>  </a:t>
                </a:r>
              </a:p>
            </p:txBody>
          </p:sp>
          <p:sp>
            <p:nvSpPr>
              <p:cNvPr id="29" name="Freeform 6"/>
              <p:cNvSpPr>
                <a:spLocks/>
              </p:cNvSpPr>
              <p:nvPr/>
            </p:nvSpPr>
            <p:spPr bwMode="auto">
              <a:xfrm rot="485220">
                <a:off x="772160" y="618148"/>
                <a:ext cx="1741334" cy="1516886"/>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ea typeface="楷体_GB2312" pitchFamily="49" charset="-122"/>
                </a:endParaRPr>
              </a:p>
            </p:txBody>
          </p:sp>
        </p:grpSp>
        <p:sp>
          <p:nvSpPr>
            <p:cNvPr id="81927" name="TextBox 28"/>
            <p:cNvSpPr txBox="1">
              <a:spLocks noChangeArrowheads="1"/>
            </p:cNvSpPr>
            <p:nvPr/>
          </p:nvSpPr>
          <p:spPr bwMode="auto">
            <a:xfrm rot="-60000">
              <a:off x="3528773" y="3717571"/>
              <a:ext cx="1504317" cy="1124603"/>
            </a:xfrm>
            <a:prstGeom prst="rect">
              <a:avLst/>
            </a:prstGeom>
            <a:solidFill>
              <a:schemeClr val="bg1">
                <a:alpha val="89018"/>
              </a:schemeClr>
            </a:solidFill>
            <a:ln w="9525">
              <a:noFill/>
              <a:miter lim="800000"/>
              <a:headEnd/>
              <a:tailEnd/>
            </a:ln>
          </p:spPr>
          <p:txBody>
            <a:bodyPr>
              <a:spAutoFit/>
            </a:bodyPr>
            <a:lstStyle/>
            <a:p>
              <a:pPr algn="just" eaLnBrk="0" hangingPunct="0">
                <a:lnSpc>
                  <a:spcPct val="85000"/>
                </a:lnSpc>
              </a:pPr>
              <a:r>
                <a:rPr kumimoji="1" lang="zh-CN" altLang="en-US" sz="2600">
                  <a:solidFill>
                    <a:srgbClr val="000000"/>
                  </a:solidFill>
                  <a:latin typeface="华文行楷" pitchFamily="2" charset="-122"/>
                  <a:ea typeface="华文行楷" pitchFamily="2" charset="-122"/>
                </a:rPr>
                <a:t>大家都很开心，也有成就感，因为他们参与了决策，而不是单纯的旁观者。他们的能量得到了利用。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82946"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82947" name="Picture 2" descr="H:\2015年修改\图片15.jpg"/>
          <p:cNvPicPr>
            <a:picLocks noChangeAspect="1" noChangeArrowheads="1"/>
          </p:cNvPicPr>
          <p:nvPr/>
        </p:nvPicPr>
        <p:blipFill>
          <a:blip r:embed="rId6"/>
          <a:srcRect/>
          <a:stretch>
            <a:fillRect/>
          </a:stretch>
        </p:blipFill>
        <p:spPr bwMode="auto">
          <a:xfrm>
            <a:off x="0" y="0"/>
            <a:ext cx="8796338" cy="1163638"/>
          </a:xfrm>
          <a:prstGeom prst="rect">
            <a:avLst/>
          </a:prstGeom>
          <a:noFill/>
          <a:ln w="9525">
            <a:noFill/>
            <a:miter lim="800000"/>
            <a:headEnd/>
            <a:tailEnd/>
          </a:ln>
        </p:spPr>
      </p:pic>
      <p:grpSp>
        <p:nvGrpSpPr>
          <p:cNvPr id="2" name="Group 35"/>
          <p:cNvGrpSpPr>
            <a:grpSpLocks/>
          </p:cNvGrpSpPr>
          <p:nvPr/>
        </p:nvGrpSpPr>
        <p:grpSpPr bwMode="auto">
          <a:xfrm rot="-1117645">
            <a:off x="852488" y="2466975"/>
            <a:ext cx="4329112" cy="2665413"/>
            <a:chOff x="3388564" y="3501395"/>
            <a:chExt cx="1756176" cy="1572060"/>
          </a:xfrm>
        </p:grpSpPr>
        <p:grpSp>
          <p:nvGrpSpPr>
            <p:cNvPr id="82956" name="Group 21"/>
            <p:cNvGrpSpPr>
              <a:grpSpLocks/>
            </p:cNvGrpSpPr>
            <p:nvPr/>
          </p:nvGrpSpPr>
          <p:grpSpPr bwMode="auto">
            <a:xfrm rot="-396937">
              <a:off x="3388564" y="3501395"/>
              <a:ext cx="1756176" cy="1572060"/>
              <a:chOff x="777669" y="551874"/>
              <a:chExt cx="1756176" cy="1572060"/>
            </a:xfrm>
          </p:grpSpPr>
          <p:sp>
            <p:nvSpPr>
              <p:cNvPr id="21" name="Freeform 6"/>
              <p:cNvSpPr>
                <a:spLocks/>
              </p:cNvSpPr>
              <p:nvPr/>
            </p:nvSpPr>
            <p:spPr bwMode="auto">
              <a:xfrm rot="346487">
                <a:off x="792187" y="661189"/>
                <a:ext cx="1740076" cy="1460639"/>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kern="0">
                    <a:solidFill>
                      <a:sysClr val="windowText" lastClr="000000"/>
                    </a:solidFill>
                    <a:ea typeface="PMingLiU" pitchFamily="18" charset="-120"/>
                  </a:rPr>
                  <a:t>  </a:t>
                </a:r>
              </a:p>
            </p:txBody>
          </p:sp>
          <p:sp>
            <p:nvSpPr>
              <p:cNvPr id="22" name="Freeform 6"/>
              <p:cNvSpPr>
                <a:spLocks/>
              </p:cNvSpPr>
              <p:nvPr/>
            </p:nvSpPr>
            <p:spPr bwMode="auto">
              <a:xfrm rot="485220">
                <a:off x="776744" y="546527"/>
                <a:ext cx="1742009" cy="1535544"/>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7" cstate="print"/>
                <a:tile tx="0" ty="0" sx="100000" sy="100000" flip="none" algn="tl"/>
              </a:blipFill>
              <a:ln w="9525">
                <a:noFill/>
                <a:round/>
                <a:headEnd/>
                <a:tailEnd/>
              </a:ln>
            </p:spPr>
            <p:txBody>
              <a:bodyPr/>
              <a:lstStyle/>
              <a:p>
                <a:pPr fontAlgn="auto">
                  <a:spcBef>
                    <a:spcPts val="0"/>
                  </a:spcBef>
                  <a:spcAft>
                    <a:spcPts val="0"/>
                  </a:spcAft>
                  <a:defRPr/>
                </a:pPr>
                <a:endParaRPr lang="zh-CN" altLang="en-US" kern="0">
                  <a:solidFill>
                    <a:srgbClr val="8E0000"/>
                  </a:solidFill>
                  <a:ea typeface="楷体_GB2312" pitchFamily="49" charset="-122"/>
                </a:endParaRPr>
              </a:p>
            </p:txBody>
          </p:sp>
        </p:grpSp>
        <p:sp>
          <p:nvSpPr>
            <p:cNvPr id="82957" name="TextBox 28"/>
            <p:cNvSpPr txBox="1">
              <a:spLocks noChangeArrowheads="1"/>
            </p:cNvSpPr>
            <p:nvPr/>
          </p:nvSpPr>
          <p:spPr bwMode="auto">
            <a:xfrm rot="-60000">
              <a:off x="3486555" y="3694399"/>
              <a:ext cx="1534464" cy="1047506"/>
            </a:xfrm>
            <a:prstGeom prst="rect">
              <a:avLst/>
            </a:prstGeom>
            <a:noFill/>
            <a:ln w="9525">
              <a:noFill/>
              <a:miter lim="800000"/>
              <a:headEnd/>
              <a:tailEnd/>
            </a:ln>
          </p:spPr>
          <p:txBody>
            <a:bodyPr>
              <a:spAutoFit/>
            </a:bodyPr>
            <a:lstStyle/>
            <a:p>
              <a:pPr algn="just"/>
              <a:r>
                <a:rPr kumimoji="1" lang="en-US" altLang="zh-CN" sz="2600">
                  <a:solidFill>
                    <a:srgbClr val="8E0000"/>
                  </a:solidFill>
                  <a:latin typeface="Helvetica" pitchFamily="2" charset="0"/>
                  <a:ea typeface="楷体" pitchFamily="49" charset="-122"/>
                  <a:cs typeface="华文新魏" pitchFamily="2" charset="-122"/>
                </a:rPr>
                <a:t>b. </a:t>
              </a:r>
              <a:r>
                <a:rPr kumimoji="1" lang="en-US" altLang="zh-CN" sz="2600">
                  <a:solidFill>
                    <a:srgbClr val="8E0000"/>
                  </a:solidFill>
                  <a:latin typeface="Helvetica" pitchFamily="2" charset="0"/>
                  <a:ea typeface="楷体" pitchFamily="49" charset="-122"/>
                  <a:cs typeface="Times New Roman" pitchFamily="18" charset="0"/>
                </a:rPr>
                <a:t>Plausible studies suggest that men are typically hierarchical, goal-oriented and feel entitled. (Para.4, L1) </a:t>
              </a:r>
            </a:p>
            <a:p>
              <a:pPr algn="just"/>
              <a:endParaRPr kumimoji="1" lang="en-US" altLang="zh-CN" sz="2600">
                <a:solidFill>
                  <a:srgbClr val="8E0000"/>
                </a:solidFill>
                <a:latin typeface="Helvetica" pitchFamily="2" charset="0"/>
                <a:ea typeface="楷体" pitchFamily="49" charset="-122"/>
                <a:cs typeface="华文新魏" pitchFamily="2" charset="-122"/>
              </a:endParaRPr>
            </a:p>
          </p:txBody>
        </p:sp>
      </p:grpSp>
      <p:grpSp>
        <p:nvGrpSpPr>
          <p:cNvPr id="4" name="Group 35"/>
          <p:cNvGrpSpPr>
            <a:grpSpLocks/>
          </p:cNvGrpSpPr>
          <p:nvPr/>
        </p:nvGrpSpPr>
        <p:grpSpPr bwMode="auto">
          <a:xfrm rot="872659">
            <a:off x="5038725" y="2468563"/>
            <a:ext cx="3446463" cy="2438400"/>
            <a:chOff x="3387742" y="3567824"/>
            <a:chExt cx="1767998" cy="1516886"/>
          </a:xfrm>
        </p:grpSpPr>
        <p:grpSp>
          <p:nvGrpSpPr>
            <p:cNvPr id="82950" name="Group 21"/>
            <p:cNvGrpSpPr>
              <a:grpSpLocks/>
            </p:cNvGrpSpPr>
            <p:nvPr/>
          </p:nvGrpSpPr>
          <p:grpSpPr bwMode="auto">
            <a:xfrm rot="-396937">
              <a:off x="3387742" y="3567824"/>
              <a:ext cx="1767998" cy="1516886"/>
              <a:chOff x="772339" y="618631"/>
              <a:chExt cx="1767998" cy="1516886"/>
            </a:xfrm>
          </p:grpSpPr>
          <p:sp>
            <p:nvSpPr>
              <p:cNvPr id="27" name="Freeform 6"/>
              <p:cNvSpPr>
                <a:spLocks/>
              </p:cNvSpPr>
              <p:nvPr/>
            </p:nvSpPr>
            <p:spPr bwMode="auto">
              <a:xfrm rot="346487">
                <a:off x="800037" y="664470"/>
                <a:ext cx="1740300" cy="1303890"/>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ea typeface="PMingLiU" pitchFamily="18" charset="-120"/>
                  </a:rPr>
                  <a:t>  </a:t>
                </a:r>
              </a:p>
            </p:txBody>
          </p:sp>
          <p:sp>
            <p:nvSpPr>
              <p:cNvPr id="30" name="Freeform 6"/>
              <p:cNvSpPr>
                <a:spLocks/>
              </p:cNvSpPr>
              <p:nvPr/>
            </p:nvSpPr>
            <p:spPr bwMode="auto">
              <a:xfrm rot="485220">
                <a:off x="771906" y="615988"/>
                <a:ext cx="1741124" cy="1516886"/>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ea typeface="楷体_GB2312" pitchFamily="49" charset="-122"/>
                </a:endParaRPr>
              </a:p>
            </p:txBody>
          </p:sp>
        </p:grpSp>
        <p:sp>
          <p:nvSpPr>
            <p:cNvPr id="82951" name="TextBox 28"/>
            <p:cNvSpPr txBox="1">
              <a:spLocks noChangeArrowheads="1"/>
            </p:cNvSpPr>
            <p:nvPr/>
          </p:nvSpPr>
          <p:spPr bwMode="auto">
            <a:xfrm rot="-60000">
              <a:off x="3518101" y="3725833"/>
              <a:ext cx="1504317" cy="1109025"/>
            </a:xfrm>
            <a:prstGeom prst="rect">
              <a:avLst/>
            </a:prstGeom>
            <a:solidFill>
              <a:schemeClr val="bg1">
                <a:alpha val="89018"/>
              </a:schemeClr>
            </a:solidFill>
            <a:ln w="9525">
              <a:noFill/>
              <a:miter lim="800000"/>
              <a:headEnd/>
              <a:tailEnd/>
            </a:ln>
          </p:spPr>
          <p:txBody>
            <a:bodyPr>
              <a:spAutoFit/>
            </a:bodyPr>
            <a:lstStyle/>
            <a:p>
              <a:pPr algn="just" eaLnBrk="0" hangingPunct="0">
                <a:lnSpc>
                  <a:spcPct val="85000"/>
                </a:lnSpc>
              </a:pPr>
              <a:r>
                <a:rPr kumimoji="1" lang="zh-CN" altLang="en-US" sz="2600">
                  <a:solidFill>
                    <a:srgbClr val="000000"/>
                  </a:solidFill>
                  <a:latin typeface="华文行楷" pitchFamily="2" charset="-122"/>
                  <a:ea typeface="华文行楷" pitchFamily="2" charset="-122"/>
                </a:rPr>
                <a:t>可靠的研究指出，男人通常有等级观念，以目标为导向，喜欢有权力的感觉。</a:t>
              </a:r>
              <a:r>
                <a:rPr kumimoji="1" lang="zh-CN" altLang="en-US"/>
                <a:t> </a:t>
              </a:r>
              <a:endParaRPr kumimoji="1" lang="zh-CN" altLang="en-US" sz="2600">
                <a:solidFill>
                  <a:srgbClr val="000000"/>
                </a:solidFill>
                <a:latin typeface="华文行楷" pitchFamily="2" charset="-122"/>
                <a:ea typeface="华文行楷" pitchFamily="2" charset="-122"/>
                <a:cs typeface="华文新魏" pitchFamily="2" charset="-122"/>
              </a:endParaRPr>
            </a:p>
            <a:p>
              <a:pPr algn="just" eaLnBrk="0" hangingPunct="0">
                <a:lnSpc>
                  <a:spcPct val="85000"/>
                </a:lnSpc>
              </a:pPr>
              <a:endParaRPr kumimoji="1" lang="en-US" altLang="zh-CN" sz="2600">
                <a:solidFill>
                  <a:srgbClr val="000000"/>
                </a:solidFill>
                <a:latin typeface="华文行楷" pitchFamily="2" charset="-122"/>
                <a:ea typeface="华文行楷" pitchFamily="2" charset="-122"/>
                <a:cs typeface="华文新魏"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83970"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83971" name="Picture 2" descr="H:\2015年修改\图片15.jpg"/>
          <p:cNvPicPr>
            <a:picLocks noChangeAspect="1" noChangeArrowheads="1"/>
          </p:cNvPicPr>
          <p:nvPr/>
        </p:nvPicPr>
        <p:blipFill>
          <a:blip r:embed="rId6"/>
          <a:srcRect/>
          <a:stretch>
            <a:fillRect/>
          </a:stretch>
        </p:blipFill>
        <p:spPr bwMode="auto">
          <a:xfrm>
            <a:off x="0" y="0"/>
            <a:ext cx="8796338" cy="1163638"/>
          </a:xfrm>
          <a:prstGeom prst="rect">
            <a:avLst/>
          </a:prstGeom>
          <a:noFill/>
          <a:ln w="9525">
            <a:noFill/>
            <a:miter lim="800000"/>
            <a:headEnd/>
            <a:tailEnd/>
          </a:ln>
        </p:spPr>
      </p:pic>
      <p:grpSp>
        <p:nvGrpSpPr>
          <p:cNvPr id="2" name="Group 35"/>
          <p:cNvGrpSpPr>
            <a:grpSpLocks/>
          </p:cNvGrpSpPr>
          <p:nvPr/>
        </p:nvGrpSpPr>
        <p:grpSpPr bwMode="auto">
          <a:xfrm rot="-1117645">
            <a:off x="407988" y="2168525"/>
            <a:ext cx="4789487" cy="3116263"/>
            <a:chOff x="3388564" y="3501395"/>
            <a:chExt cx="1756176" cy="1572060"/>
          </a:xfrm>
        </p:grpSpPr>
        <p:grpSp>
          <p:nvGrpSpPr>
            <p:cNvPr id="83980" name="Group 21"/>
            <p:cNvGrpSpPr>
              <a:grpSpLocks/>
            </p:cNvGrpSpPr>
            <p:nvPr/>
          </p:nvGrpSpPr>
          <p:grpSpPr bwMode="auto">
            <a:xfrm rot="-396937">
              <a:off x="3388564" y="3501395"/>
              <a:ext cx="1756176" cy="1572060"/>
              <a:chOff x="777669" y="551874"/>
              <a:chExt cx="1756176" cy="1572060"/>
            </a:xfrm>
          </p:grpSpPr>
          <p:sp>
            <p:nvSpPr>
              <p:cNvPr id="17" name="Freeform 6"/>
              <p:cNvSpPr>
                <a:spLocks/>
              </p:cNvSpPr>
              <p:nvPr/>
            </p:nvSpPr>
            <p:spPr bwMode="auto">
              <a:xfrm rot="346487">
                <a:off x="792021" y="660884"/>
                <a:ext cx="1740460" cy="1460742"/>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kern="0">
                    <a:solidFill>
                      <a:sysClr val="windowText" lastClr="000000"/>
                    </a:solidFill>
                    <a:ea typeface="PMingLiU" pitchFamily="18" charset="-120"/>
                  </a:rPr>
                  <a:t>  </a:t>
                </a:r>
              </a:p>
            </p:txBody>
          </p:sp>
          <p:sp>
            <p:nvSpPr>
              <p:cNvPr id="18" name="Freeform 6"/>
              <p:cNvSpPr>
                <a:spLocks/>
              </p:cNvSpPr>
              <p:nvPr/>
            </p:nvSpPr>
            <p:spPr bwMode="auto">
              <a:xfrm rot="485220">
                <a:off x="777567" y="549571"/>
                <a:ext cx="1741624" cy="1535221"/>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7" cstate="print"/>
                <a:tile tx="0" ty="0" sx="100000" sy="100000" flip="none" algn="tl"/>
              </a:blipFill>
              <a:ln w="9525">
                <a:noFill/>
                <a:round/>
                <a:headEnd/>
                <a:tailEnd/>
              </a:ln>
            </p:spPr>
            <p:txBody>
              <a:bodyPr/>
              <a:lstStyle/>
              <a:p>
                <a:pPr fontAlgn="auto">
                  <a:spcBef>
                    <a:spcPts val="0"/>
                  </a:spcBef>
                  <a:spcAft>
                    <a:spcPts val="0"/>
                  </a:spcAft>
                  <a:defRPr/>
                </a:pPr>
                <a:endParaRPr lang="zh-CN" altLang="en-US" kern="0">
                  <a:solidFill>
                    <a:srgbClr val="8E0000"/>
                  </a:solidFill>
                  <a:ea typeface="楷体_GB2312" pitchFamily="49" charset="-122"/>
                </a:endParaRPr>
              </a:p>
            </p:txBody>
          </p:sp>
        </p:grpSp>
        <p:sp>
          <p:nvSpPr>
            <p:cNvPr id="83981" name="TextBox 28"/>
            <p:cNvSpPr txBox="1">
              <a:spLocks noChangeArrowheads="1"/>
            </p:cNvSpPr>
            <p:nvPr/>
          </p:nvSpPr>
          <p:spPr bwMode="auto">
            <a:xfrm rot="-60000">
              <a:off x="3487103" y="3692797"/>
              <a:ext cx="1534464" cy="1247718"/>
            </a:xfrm>
            <a:prstGeom prst="rect">
              <a:avLst/>
            </a:prstGeom>
            <a:noFill/>
            <a:ln w="9525">
              <a:noFill/>
              <a:miter lim="800000"/>
              <a:headEnd/>
              <a:tailEnd/>
            </a:ln>
          </p:spPr>
          <p:txBody>
            <a:bodyPr>
              <a:spAutoFit/>
            </a:bodyPr>
            <a:lstStyle/>
            <a:p>
              <a:pPr algn="just"/>
              <a:r>
                <a:rPr kumimoji="1" lang="en-US" altLang="zh-CN" sz="2600">
                  <a:solidFill>
                    <a:srgbClr val="8E0000"/>
                  </a:solidFill>
                  <a:latin typeface="Helvetica" pitchFamily="2" charset="0"/>
                  <a:ea typeface="楷体" pitchFamily="49" charset="-122"/>
                  <a:cs typeface="华文新魏" pitchFamily="2" charset="-122"/>
                </a:rPr>
                <a:t>c. </a:t>
              </a:r>
              <a:r>
                <a:rPr kumimoji="1" lang="en-US" altLang="zh-CN" sz="2600">
                  <a:solidFill>
                    <a:srgbClr val="8E0000"/>
                  </a:solidFill>
                  <a:latin typeface="Helvetica" pitchFamily="2" charset="0"/>
                  <a:ea typeface="楷体" pitchFamily="49" charset="-122"/>
                  <a:cs typeface="Times New Roman" pitchFamily="18" charset="0"/>
                </a:rPr>
                <a:t>While women may feel more at ease with a female boss, men often have to make concessions to the new working styles. (Para.5, L3)</a:t>
              </a:r>
            </a:p>
          </p:txBody>
        </p:sp>
      </p:grpSp>
      <p:grpSp>
        <p:nvGrpSpPr>
          <p:cNvPr id="4" name="Group 35"/>
          <p:cNvGrpSpPr>
            <a:grpSpLocks/>
          </p:cNvGrpSpPr>
          <p:nvPr/>
        </p:nvGrpSpPr>
        <p:grpSpPr bwMode="auto">
          <a:xfrm rot="872659">
            <a:off x="4781550" y="1604963"/>
            <a:ext cx="4098925" cy="3333750"/>
            <a:chOff x="3387300" y="3563757"/>
            <a:chExt cx="1830620" cy="1516886"/>
          </a:xfrm>
        </p:grpSpPr>
        <p:grpSp>
          <p:nvGrpSpPr>
            <p:cNvPr id="83974" name="Group 21"/>
            <p:cNvGrpSpPr>
              <a:grpSpLocks/>
            </p:cNvGrpSpPr>
            <p:nvPr/>
          </p:nvGrpSpPr>
          <p:grpSpPr bwMode="auto">
            <a:xfrm rot="-396937">
              <a:off x="3387300" y="3563757"/>
              <a:ext cx="1830620" cy="1516886"/>
              <a:chOff x="772160" y="618148"/>
              <a:chExt cx="1830620" cy="1516886"/>
            </a:xfrm>
          </p:grpSpPr>
          <p:sp>
            <p:nvSpPr>
              <p:cNvPr id="28" name="Freeform 6"/>
              <p:cNvSpPr>
                <a:spLocks/>
              </p:cNvSpPr>
              <p:nvPr/>
            </p:nvSpPr>
            <p:spPr bwMode="auto">
              <a:xfrm rot="346487">
                <a:off x="862480" y="655575"/>
                <a:ext cx="1740300" cy="1303890"/>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ea typeface="PMingLiU" pitchFamily="18" charset="-120"/>
                  </a:rPr>
                  <a:t>  </a:t>
                </a:r>
              </a:p>
            </p:txBody>
          </p:sp>
          <p:sp>
            <p:nvSpPr>
              <p:cNvPr id="29" name="Freeform 6"/>
              <p:cNvSpPr>
                <a:spLocks/>
              </p:cNvSpPr>
              <p:nvPr/>
            </p:nvSpPr>
            <p:spPr bwMode="auto">
              <a:xfrm rot="485220">
                <a:off x="770302" y="618185"/>
                <a:ext cx="1741287" cy="1516886"/>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ea typeface="楷体_GB2312" pitchFamily="49" charset="-122"/>
                </a:endParaRPr>
              </a:p>
            </p:txBody>
          </p:sp>
        </p:grpSp>
        <p:sp>
          <p:nvSpPr>
            <p:cNvPr id="83975" name="TextBox 28"/>
            <p:cNvSpPr txBox="1">
              <a:spLocks noChangeArrowheads="1"/>
            </p:cNvSpPr>
            <p:nvPr/>
          </p:nvSpPr>
          <p:spPr bwMode="auto">
            <a:xfrm rot="-60000">
              <a:off x="3517361" y="3724845"/>
              <a:ext cx="1504316" cy="1109026"/>
            </a:xfrm>
            <a:prstGeom prst="rect">
              <a:avLst/>
            </a:prstGeom>
            <a:solidFill>
              <a:schemeClr val="bg1">
                <a:alpha val="90195"/>
              </a:schemeClr>
            </a:solidFill>
            <a:ln w="9525">
              <a:noFill/>
              <a:miter lim="800000"/>
              <a:headEnd/>
              <a:tailEnd/>
            </a:ln>
          </p:spPr>
          <p:txBody>
            <a:bodyPr>
              <a:spAutoFit/>
            </a:bodyPr>
            <a:lstStyle/>
            <a:p>
              <a:pPr algn="just" eaLnBrk="0" hangingPunct="0">
                <a:lnSpc>
                  <a:spcPct val="85000"/>
                </a:lnSpc>
              </a:pPr>
              <a:r>
                <a:rPr kumimoji="1" lang="zh-CN" altLang="en-US" sz="2600">
                  <a:solidFill>
                    <a:srgbClr val="000000"/>
                  </a:solidFill>
                  <a:latin typeface="华文行楷" pitchFamily="2" charset="-122"/>
                  <a:ea typeface="华文行楷" pitchFamily="2" charset="-122"/>
                </a:rPr>
                <a:t>虽然女性可能会觉得与女上司相处时更自然，男性却往往不得不作出改变以适应女上司新的工作作风。</a:t>
              </a:r>
              <a:r>
                <a:rPr kumimoji="1" lang="zh-CN" altLang="en-US"/>
                <a:t> </a:t>
              </a:r>
              <a:endParaRPr kumimoji="1" lang="en-US" altLang="zh-C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6"/>
          <p:cNvGrpSpPr>
            <a:grpSpLocks/>
          </p:cNvGrpSpPr>
          <p:nvPr/>
        </p:nvGrpSpPr>
        <p:grpSpPr bwMode="auto">
          <a:xfrm>
            <a:off x="388938" y="1620838"/>
            <a:ext cx="8469312" cy="3594112"/>
            <a:chOff x="388910" y="1620272"/>
            <a:chExt cx="8469370" cy="4380496"/>
          </a:xfrm>
        </p:grpSpPr>
        <p:pic>
          <p:nvPicPr>
            <p:cNvPr id="20486" name="Picture 1" descr="H:\2015年修改\图片3.jpg"/>
            <p:cNvPicPr>
              <a:picLocks noChangeAspect="1" noChangeArrowheads="1"/>
            </p:cNvPicPr>
            <p:nvPr/>
          </p:nvPicPr>
          <p:blipFill>
            <a:blip r:embed="rId3"/>
            <a:srcRect/>
            <a:stretch>
              <a:fillRect/>
            </a:stretch>
          </p:blipFill>
          <p:spPr bwMode="auto">
            <a:xfrm>
              <a:off x="388910" y="2184418"/>
              <a:ext cx="8455025" cy="3816350"/>
            </a:xfrm>
            <a:prstGeom prst="rect">
              <a:avLst/>
            </a:prstGeom>
            <a:noFill/>
            <a:ln w="9525">
              <a:noFill/>
              <a:miter lim="800000"/>
              <a:headEnd/>
              <a:tailEnd/>
            </a:ln>
          </p:spPr>
        </p:pic>
        <p:sp>
          <p:nvSpPr>
            <p:cNvPr id="20487" name="TextBox 22"/>
            <p:cNvSpPr txBox="1">
              <a:spLocks noChangeArrowheads="1"/>
            </p:cNvSpPr>
            <p:nvPr/>
          </p:nvSpPr>
          <p:spPr bwMode="auto">
            <a:xfrm>
              <a:off x="785788" y="1620272"/>
              <a:ext cx="8072492" cy="447735"/>
            </a:xfrm>
            <a:prstGeom prst="rect">
              <a:avLst/>
            </a:prstGeom>
            <a:noFill/>
            <a:ln w="9525">
              <a:noFill/>
              <a:miter lim="800000"/>
              <a:headEnd/>
              <a:tailEnd/>
            </a:ln>
          </p:spPr>
          <p:txBody>
            <a:bodyPr>
              <a:spAutoFit/>
            </a:bodyPr>
            <a:lstStyle/>
            <a:p>
              <a:pPr marL="514350" indent="-514350" eaLnBrk="0" hangingPunct="0">
                <a:lnSpc>
                  <a:spcPts val="2800"/>
                </a:lnSpc>
              </a:pPr>
              <a:r>
                <a:rPr lang="en-US" altLang="zh-CN" sz="2400">
                  <a:latin typeface="Helvetica" pitchFamily="2" charset="0"/>
                  <a:ea typeface="Cambria Math" pitchFamily="18" charset="0"/>
                  <a:cs typeface="Arial" pitchFamily="34" charset="0"/>
                </a:rPr>
                <a:t>2. Should women stay home or work outside? Why?</a:t>
              </a:r>
              <a:r>
                <a:rPr lang="en-US" altLang="zh-CN">
                  <a:ea typeface="Cambria Math" pitchFamily="18" charset="0"/>
                  <a:cs typeface="Arial" pitchFamily="34" charset="0"/>
                </a:rPr>
                <a:t> </a:t>
              </a:r>
            </a:p>
          </p:txBody>
        </p:sp>
      </p:grpSp>
      <p:sp>
        <p:nvSpPr>
          <p:cNvPr id="11" name="TextBox 10"/>
          <p:cNvSpPr txBox="1">
            <a:spLocks noChangeArrowheads="1"/>
          </p:cNvSpPr>
          <p:nvPr/>
        </p:nvSpPr>
        <p:spPr bwMode="auto">
          <a:xfrm>
            <a:off x="1071563" y="3087395"/>
            <a:ext cx="7929562" cy="1698927"/>
          </a:xfrm>
          <a:prstGeom prst="rect">
            <a:avLst/>
          </a:prstGeom>
          <a:noFill/>
          <a:ln w="9525">
            <a:noFill/>
            <a:miter lim="800000"/>
            <a:headEnd/>
            <a:tailEnd/>
          </a:ln>
        </p:spPr>
        <p:txBody>
          <a:bodyPr>
            <a:spAutoFit/>
          </a:bodyPr>
          <a:lstStyle/>
          <a:p>
            <a:pPr>
              <a:lnSpc>
                <a:spcPct val="120000"/>
              </a:lnSpc>
            </a:pPr>
            <a:r>
              <a:rPr lang="en-US" altLang="zh-CN" sz="2400" dirty="0">
                <a:latin typeface="Helvetica" pitchFamily="2" charset="0"/>
                <a:ea typeface="Cambria Math" pitchFamily="18" charset="0"/>
                <a:cs typeface="Arial" pitchFamily="34" charset="0"/>
              </a:rPr>
              <a:t>  Stay home:</a:t>
            </a:r>
          </a:p>
          <a:p>
            <a:pPr>
              <a:lnSpc>
                <a:spcPct val="120000"/>
              </a:lnSpc>
              <a:buFont typeface="Arial" pitchFamily="34" charset="0"/>
              <a:buChar char="•"/>
            </a:pPr>
            <a:r>
              <a:rPr lang="en-US" altLang="zh-CN" sz="2400" dirty="0">
                <a:latin typeface="Helvetica" pitchFamily="2" charset="0"/>
                <a:ea typeface="Cambria Math" pitchFamily="18" charset="0"/>
                <a:cs typeface="Arial" pitchFamily="34" charset="0"/>
              </a:rPr>
              <a:t>To take good care of </a:t>
            </a:r>
            <a:r>
              <a:rPr lang="en-US" altLang="zh-CN" sz="2400" dirty="0" smtClean="0">
                <a:latin typeface="Helvetica" pitchFamily="2" charset="0"/>
                <a:ea typeface="Cambria Math" pitchFamily="18" charset="0"/>
                <a:cs typeface="Arial" pitchFamily="34" charset="0"/>
              </a:rPr>
              <a:t>children and parents</a:t>
            </a:r>
            <a:endParaRPr lang="zh-CN" altLang="en-US" sz="2400" dirty="0">
              <a:latin typeface="Helvetica" pitchFamily="2" charset="0"/>
              <a:ea typeface="Cambria Math" pitchFamily="18" charset="0"/>
              <a:cs typeface="Arial" pitchFamily="34" charset="0"/>
            </a:endParaRPr>
          </a:p>
          <a:p>
            <a:pPr>
              <a:lnSpc>
                <a:spcPct val="120000"/>
              </a:lnSpc>
              <a:buFont typeface="Arial" pitchFamily="34" charset="0"/>
              <a:buChar char="•"/>
            </a:pPr>
            <a:r>
              <a:rPr lang="en-US" altLang="zh-CN" sz="2400" dirty="0">
                <a:latin typeface="Helvetica" pitchFamily="2" charset="0"/>
                <a:ea typeface="Cambria Math" pitchFamily="18" charset="0"/>
                <a:cs typeface="Arial" pitchFamily="34" charset="0"/>
              </a:rPr>
              <a:t>To manage the household affairs</a:t>
            </a:r>
            <a:endParaRPr lang="zh-CN" altLang="en-US" sz="2400" dirty="0">
              <a:latin typeface="Helvetica" pitchFamily="2" charset="0"/>
              <a:ea typeface="Cambria Math" pitchFamily="18" charset="0"/>
              <a:cs typeface="Arial" pitchFamily="34" charset="0"/>
            </a:endParaRPr>
          </a:p>
          <a:p>
            <a:pPr>
              <a:spcAft>
                <a:spcPts val="1200"/>
              </a:spcAft>
              <a:buClr>
                <a:srgbClr val="0E9D80"/>
              </a:buClr>
            </a:pPr>
            <a:endParaRPr lang="en-US" altLang="zh-CN" dirty="0">
              <a:latin typeface="Helvetica" pitchFamily="2" charset="0"/>
              <a:ea typeface="Cambria Math" pitchFamily="18" charset="0"/>
              <a:cs typeface="Arial" pitchFamily="34" charset="0"/>
            </a:endParaRPr>
          </a:p>
        </p:txBody>
      </p:sp>
      <p:pic>
        <p:nvPicPr>
          <p:cNvPr id="20484" name="Picture 4">
            <a:hlinkClick r:id="rId4" action="ppaction://hlinksldjump"/>
          </p:cNvPr>
          <p:cNvPicPr>
            <a:picLocks noChangeAspect="1" noChangeArrowheads="1"/>
          </p:cNvPicPr>
          <p:nvPr/>
        </p:nvPicPr>
        <p:blipFill>
          <a:blip r:embed="rId5"/>
          <a:srcRect/>
          <a:stretch>
            <a:fillRect/>
          </a:stretch>
        </p:blipFill>
        <p:spPr bwMode="auto">
          <a:xfrm>
            <a:off x="8399463" y="6181725"/>
            <a:ext cx="434975" cy="458788"/>
          </a:xfrm>
          <a:prstGeom prst="rect">
            <a:avLst/>
          </a:prstGeom>
          <a:noFill/>
          <a:ln w="9525">
            <a:noFill/>
            <a:miter lim="800000"/>
            <a:headEnd/>
            <a:tailEnd/>
          </a:ln>
        </p:spPr>
      </p:pic>
      <p:pic>
        <p:nvPicPr>
          <p:cNvPr id="20485" name="Picture 1" descr="H:\2015年修改\图片6.jpg"/>
          <p:cNvPicPr>
            <a:picLocks noChangeAspect="1" noChangeArrowheads="1"/>
          </p:cNvPicPr>
          <p:nvPr/>
        </p:nvPicPr>
        <p:blipFill>
          <a:blip r:embed="rId6"/>
          <a:srcRect/>
          <a:stretch>
            <a:fillRect/>
          </a:stretch>
        </p:blipFill>
        <p:spPr bwMode="auto">
          <a:xfrm>
            <a:off x="0" y="0"/>
            <a:ext cx="7156450" cy="1212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84994"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84995" name="Picture 2" descr="H:\2015年修改\图片15.jpg"/>
          <p:cNvPicPr>
            <a:picLocks noChangeAspect="1" noChangeArrowheads="1"/>
          </p:cNvPicPr>
          <p:nvPr/>
        </p:nvPicPr>
        <p:blipFill>
          <a:blip r:embed="rId6"/>
          <a:srcRect/>
          <a:stretch>
            <a:fillRect/>
          </a:stretch>
        </p:blipFill>
        <p:spPr bwMode="auto">
          <a:xfrm>
            <a:off x="0" y="0"/>
            <a:ext cx="8796338" cy="1163638"/>
          </a:xfrm>
          <a:prstGeom prst="rect">
            <a:avLst/>
          </a:prstGeom>
          <a:noFill/>
          <a:ln w="9525">
            <a:noFill/>
            <a:miter lim="800000"/>
            <a:headEnd/>
            <a:tailEnd/>
          </a:ln>
        </p:spPr>
      </p:pic>
      <p:grpSp>
        <p:nvGrpSpPr>
          <p:cNvPr id="2" name="Group 35"/>
          <p:cNvGrpSpPr>
            <a:grpSpLocks/>
          </p:cNvGrpSpPr>
          <p:nvPr/>
        </p:nvGrpSpPr>
        <p:grpSpPr bwMode="auto">
          <a:xfrm rot="-1117645">
            <a:off x="419100" y="1824038"/>
            <a:ext cx="4638675" cy="3295650"/>
            <a:chOff x="3301553" y="3463592"/>
            <a:chExt cx="1747909" cy="1568086"/>
          </a:xfrm>
        </p:grpSpPr>
        <p:grpSp>
          <p:nvGrpSpPr>
            <p:cNvPr id="85004" name="Group 21"/>
            <p:cNvGrpSpPr>
              <a:grpSpLocks/>
            </p:cNvGrpSpPr>
            <p:nvPr/>
          </p:nvGrpSpPr>
          <p:grpSpPr bwMode="auto">
            <a:xfrm rot="-396937">
              <a:off x="3301553" y="3463592"/>
              <a:ext cx="1747909" cy="1568086"/>
              <a:chOff x="695849" y="503837"/>
              <a:chExt cx="1747909" cy="1568086"/>
            </a:xfrm>
          </p:grpSpPr>
          <p:sp>
            <p:nvSpPr>
              <p:cNvPr id="21" name="Freeform 6"/>
              <p:cNvSpPr>
                <a:spLocks/>
              </p:cNvSpPr>
              <p:nvPr/>
            </p:nvSpPr>
            <p:spPr bwMode="auto">
              <a:xfrm rot="346487">
                <a:off x="702783" y="608728"/>
                <a:ext cx="1740731" cy="146082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kern="0">
                    <a:solidFill>
                      <a:sysClr val="windowText" lastClr="000000"/>
                    </a:solidFill>
                    <a:ea typeface="PMingLiU" pitchFamily="18" charset="-120"/>
                  </a:rPr>
                  <a:t>  </a:t>
                </a:r>
              </a:p>
            </p:txBody>
          </p:sp>
          <p:sp>
            <p:nvSpPr>
              <p:cNvPr id="22" name="Freeform 6"/>
              <p:cNvSpPr>
                <a:spLocks/>
              </p:cNvSpPr>
              <p:nvPr/>
            </p:nvSpPr>
            <p:spPr bwMode="auto">
              <a:xfrm rot="485220">
                <a:off x="696013" y="502766"/>
                <a:ext cx="1741329" cy="153560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7" cstate="print"/>
                <a:tile tx="0" ty="0" sx="100000" sy="100000" flip="none" algn="tl"/>
              </a:blipFill>
              <a:ln w="9525">
                <a:noFill/>
                <a:round/>
                <a:headEnd/>
                <a:tailEnd/>
              </a:ln>
            </p:spPr>
            <p:txBody>
              <a:bodyPr/>
              <a:lstStyle/>
              <a:p>
                <a:pPr fontAlgn="auto">
                  <a:spcBef>
                    <a:spcPts val="0"/>
                  </a:spcBef>
                  <a:spcAft>
                    <a:spcPts val="0"/>
                  </a:spcAft>
                  <a:defRPr/>
                </a:pPr>
                <a:endParaRPr lang="zh-CN" altLang="en-US" kern="0">
                  <a:solidFill>
                    <a:srgbClr val="8E0000"/>
                  </a:solidFill>
                  <a:ea typeface="楷体_GB2312" pitchFamily="49" charset="-122"/>
                </a:endParaRPr>
              </a:p>
            </p:txBody>
          </p:sp>
        </p:grpSp>
        <p:sp>
          <p:nvSpPr>
            <p:cNvPr id="85005" name="TextBox 28"/>
            <p:cNvSpPr txBox="1">
              <a:spLocks noChangeArrowheads="1"/>
            </p:cNvSpPr>
            <p:nvPr/>
          </p:nvSpPr>
          <p:spPr bwMode="auto">
            <a:xfrm rot="-60000">
              <a:off x="3484570" y="3628928"/>
              <a:ext cx="1534969" cy="1376551"/>
            </a:xfrm>
            <a:prstGeom prst="rect">
              <a:avLst/>
            </a:prstGeom>
            <a:noFill/>
            <a:ln w="9525">
              <a:noFill/>
              <a:miter lim="800000"/>
              <a:headEnd/>
              <a:tailEnd/>
            </a:ln>
          </p:spPr>
          <p:txBody>
            <a:bodyPr>
              <a:spAutoFit/>
            </a:bodyPr>
            <a:lstStyle/>
            <a:p>
              <a:pPr algn="just"/>
              <a:r>
                <a:rPr kumimoji="1" lang="en-US" altLang="zh-CN" sz="2600">
                  <a:solidFill>
                    <a:srgbClr val="8E0000"/>
                  </a:solidFill>
                  <a:latin typeface="Helvetica" pitchFamily="2" charset="0"/>
                  <a:ea typeface="楷体" pitchFamily="49" charset="-122"/>
                  <a:cs typeface="华文新魏" pitchFamily="2" charset="-122"/>
                </a:rPr>
                <a:t>d. </a:t>
              </a:r>
              <a:r>
                <a:rPr kumimoji="1" lang="en-US" altLang="zh-CN" sz="2600">
                  <a:solidFill>
                    <a:srgbClr val="8E0000"/>
                  </a:solidFill>
                  <a:latin typeface="Helvetica" pitchFamily="2" charset="0"/>
                  <a:ea typeface="楷体" pitchFamily="49" charset="-122"/>
                  <a:cs typeface="Times New Roman" pitchFamily="18" charset="0"/>
                </a:rPr>
                <a:t>“I’m looking forward to the day, before I die, when we recognize that the best management styles will be composed of the best that both genders bring to the table ...” (Para.10, L3)</a:t>
              </a:r>
            </a:p>
          </p:txBody>
        </p:sp>
      </p:grpSp>
      <p:grpSp>
        <p:nvGrpSpPr>
          <p:cNvPr id="4" name="Group 35"/>
          <p:cNvGrpSpPr>
            <a:grpSpLocks/>
          </p:cNvGrpSpPr>
          <p:nvPr/>
        </p:nvGrpSpPr>
        <p:grpSpPr bwMode="auto">
          <a:xfrm rot="872659">
            <a:off x="4930775" y="1673225"/>
            <a:ext cx="3937000" cy="2746375"/>
            <a:chOff x="3387742" y="3567824"/>
            <a:chExt cx="1767998" cy="1516886"/>
          </a:xfrm>
        </p:grpSpPr>
        <p:grpSp>
          <p:nvGrpSpPr>
            <p:cNvPr id="84998" name="Group 21"/>
            <p:cNvGrpSpPr>
              <a:grpSpLocks/>
            </p:cNvGrpSpPr>
            <p:nvPr/>
          </p:nvGrpSpPr>
          <p:grpSpPr bwMode="auto">
            <a:xfrm rot="-396937">
              <a:off x="3387742" y="3567824"/>
              <a:ext cx="1767998" cy="1516886"/>
              <a:chOff x="772339" y="618631"/>
              <a:chExt cx="1767998" cy="1516886"/>
            </a:xfrm>
          </p:grpSpPr>
          <p:sp>
            <p:nvSpPr>
              <p:cNvPr id="27" name="Freeform 6"/>
              <p:cNvSpPr>
                <a:spLocks/>
              </p:cNvSpPr>
              <p:nvPr/>
            </p:nvSpPr>
            <p:spPr bwMode="auto">
              <a:xfrm rot="346487">
                <a:off x="800037" y="664470"/>
                <a:ext cx="1740300" cy="1303890"/>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ea typeface="PMingLiU" pitchFamily="18" charset="-120"/>
                  </a:rPr>
                  <a:t>  </a:t>
                </a:r>
              </a:p>
            </p:txBody>
          </p:sp>
          <p:sp>
            <p:nvSpPr>
              <p:cNvPr id="30" name="Freeform 6"/>
              <p:cNvSpPr>
                <a:spLocks/>
              </p:cNvSpPr>
              <p:nvPr/>
            </p:nvSpPr>
            <p:spPr bwMode="auto">
              <a:xfrm rot="485220">
                <a:off x="772075" y="617455"/>
                <a:ext cx="1740908" cy="1516886"/>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ea typeface="楷体_GB2312" pitchFamily="49" charset="-122"/>
                </a:endParaRPr>
              </a:p>
            </p:txBody>
          </p:sp>
        </p:grpSp>
        <p:sp>
          <p:nvSpPr>
            <p:cNvPr id="84999" name="TextBox 28"/>
            <p:cNvSpPr txBox="1">
              <a:spLocks noChangeArrowheads="1"/>
            </p:cNvSpPr>
            <p:nvPr/>
          </p:nvSpPr>
          <p:spPr bwMode="auto">
            <a:xfrm rot="-60000">
              <a:off x="3499873" y="3727568"/>
              <a:ext cx="1504317" cy="1124603"/>
            </a:xfrm>
            <a:prstGeom prst="rect">
              <a:avLst/>
            </a:prstGeom>
            <a:solidFill>
              <a:schemeClr val="bg1">
                <a:alpha val="90195"/>
              </a:schemeClr>
            </a:solidFill>
            <a:ln w="9525">
              <a:noFill/>
              <a:miter lim="800000"/>
              <a:headEnd/>
              <a:tailEnd/>
            </a:ln>
          </p:spPr>
          <p:txBody>
            <a:bodyPr>
              <a:spAutoFit/>
            </a:bodyPr>
            <a:lstStyle/>
            <a:p>
              <a:pPr algn="just" eaLnBrk="0" hangingPunct="0">
                <a:lnSpc>
                  <a:spcPct val="85000"/>
                </a:lnSpc>
              </a:pPr>
              <a:r>
                <a:rPr kumimoji="1" lang="zh-CN" altLang="en-US" sz="2600">
                  <a:solidFill>
                    <a:srgbClr val="000000"/>
                  </a:solidFill>
                  <a:latin typeface="华文行楷" pitchFamily="2" charset="-122"/>
                  <a:ea typeface="华文行楷" pitchFamily="2" charset="-122"/>
                </a:rPr>
                <a:t>“我期待某一天，在我临死之前，我们会意识到最好的管理风格是由男女双方带来的最佳组合</a:t>
              </a:r>
              <a:r>
                <a:rPr kumimoji="1" lang="en-US" altLang="zh-CN" sz="2600">
                  <a:solidFill>
                    <a:srgbClr val="000000"/>
                  </a:solidFill>
                  <a:latin typeface="华文行楷" pitchFamily="2" charset="-122"/>
                  <a:ea typeface="华文行楷" pitchFamily="2" charset="-122"/>
                </a:rPr>
                <a:t>……”</a:t>
              </a:r>
              <a:endParaRPr kumimoji="1" lang="zh-CN" altLang="en-US" sz="2600">
                <a:solidFill>
                  <a:srgbClr val="000000"/>
                </a:solidFill>
                <a:latin typeface="华文行楷" pitchFamily="2" charset="-122"/>
                <a:ea typeface="华文行楷" pitchFamily="2" charset="-122"/>
                <a:cs typeface="华文新魏"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3">
            <a:hlinkClick r:id="rId2" action="ppaction://hlinksldjump"/>
          </p:cNvPr>
          <p:cNvPicPr>
            <a:picLocks noChangeAspect="1" noChangeArrowheads="1"/>
          </p:cNvPicPr>
          <p:nvPr/>
        </p:nvPicPr>
        <p:blipFill>
          <a:blip r:embed="rId3"/>
          <a:srcRect/>
          <a:stretch>
            <a:fillRect/>
          </a:stretch>
        </p:blipFill>
        <p:spPr bwMode="auto">
          <a:xfrm>
            <a:off x="6875463" y="4032250"/>
            <a:ext cx="1068387" cy="1008063"/>
          </a:xfrm>
          <a:prstGeom prst="rect">
            <a:avLst/>
          </a:prstGeom>
          <a:noFill/>
          <a:ln w="9525">
            <a:noFill/>
            <a:miter lim="800000"/>
            <a:headEnd/>
            <a:tailEnd/>
          </a:ln>
        </p:spPr>
      </p:pic>
      <p:sp>
        <p:nvSpPr>
          <p:cNvPr id="86019" name="Text Box 18"/>
          <p:cNvSpPr txBox="1">
            <a:spLocks noChangeArrowheads="1"/>
          </p:cNvSpPr>
          <p:nvPr/>
        </p:nvSpPr>
        <p:spPr bwMode="auto">
          <a:xfrm>
            <a:off x="785813" y="1468438"/>
            <a:ext cx="7429500" cy="1282700"/>
          </a:xfrm>
          <a:prstGeom prst="rect">
            <a:avLst/>
          </a:prstGeom>
          <a:noFill/>
          <a:ln w="9525">
            <a:noFill/>
            <a:miter lim="800000"/>
            <a:headEnd/>
            <a:tailEnd/>
          </a:ln>
        </p:spPr>
        <p:txBody>
          <a:bodyPr>
            <a:spAutoFit/>
          </a:bodyPr>
          <a:lstStyle/>
          <a:p>
            <a:pPr marL="457200" indent="-457200">
              <a:buFontTx/>
              <a:buAutoNum type="arabicPlain"/>
            </a:pPr>
            <a:r>
              <a:rPr lang="en-US" altLang="zh-CN" sz="2600">
                <a:latin typeface="Helvetica" pitchFamily="2" charset="0"/>
                <a:ea typeface="楷体_GB2312" pitchFamily="49" charset="-122"/>
              </a:rPr>
              <a:t>To your best knowledge, what are the differences between men and women when it comes to their respective working styles?</a:t>
            </a:r>
          </a:p>
        </p:txBody>
      </p:sp>
      <p:sp>
        <p:nvSpPr>
          <p:cNvPr id="86020" name="Text Box 18"/>
          <p:cNvSpPr txBox="1">
            <a:spLocks noChangeArrowheads="1"/>
          </p:cNvSpPr>
          <p:nvPr/>
        </p:nvSpPr>
        <p:spPr bwMode="auto">
          <a:xfrm>
            <a:off x="785813" y="3622675"/>
            <a:ext cx="7429500" cy="885825"/>
          </a:xfrm>
          <a:prstGeom prst="rect">
            <a:avLst/>
          </a:prstGeom>
          <a:noFill/>
          <a:ln w="9525">
            <a:noFill/>
            <a:miter lim="800000"/>
            <a:headEnd/>
            <a:tailEnd/>
          </a:ln>
        </p:spPr>
        <p:txBody>
          <a:bodyPr>
            <a:spAutoFit/>
          </a:bodyPr>
          <a:lstStyle/>
          <a:p>
            <a:pPr marL="457200" indent="-457200">
              <a:buFontTx/>
              <a:buAutoNum type="arabicPlain" startAt="2"/>
            </a:pPr>
            <a:r>
              <a:rPr lang="en-US" altLang="zh-CN" sz="2600">
                <a:latin typeface="Helvetica" pitchFamily="2" charset="0"/>
                <a:ea typeface="楷体_GB2312" pitchFamily="49" charset="-122"/>
              </a:rPr>
              <a:t>Whose working style do you prefer? Men’s or women’s? Why?</a:t>
            </a:r>
          </a:p>
        </p:txBody>
      </p:sp>
      <p:sp>
        <p:nvSpPr>
          <p:cNvPr id="86021" name="Text Box 18"/>
          <p:cNvSpPr txBox="1">
            <a:spLocks noChangeArrowheads="1"/>
          </p:cNvSpPr>
          <p:nvPr/>
        </p:nvSpPr>
        <p:spPr bwMode="auto">
          <a:xfrm>
            <a:off x="785813" y="5024438"/>
            <a:ext cx="7429500" cy="885825"/>
          </a:xfrm>
          <a:prstGeom prst="rect">
            <a:avLst/>
          </a:prstGeom>
          <a:noFill/>
          <a:ln w="9525">
            <a:noFill/>
            <a:miter lim="800000"/>
            <a:headEnd/>
            <a:tailEnd/>
          </a:ln>
        </p:spPr>
        <p:txBody>
          <a:bodyPr>
            <a:spAutoFit/>
          </a:bodyPr>
          <a:lstStyle/>
          <a:p>
            <a:pPr marL="457200" indent="-457200" algn="just">
              <a:buFontTx/>
              <a:buAutoNum type="arabicPlain" startAt="3"/>
            </a:pPr>
            <a:r>
              <a:rPr lang="en-US" altLang="zh-CN" sz="2600">
                <a:latin typeface="Helvetica" pitchFamily="2" charset="0"/>
                <a:ea typeface="楷体_GB2312" pitchFamily="49" charset="-122"/>
              </a:rPr>
              <a:t>How would you perceive the women’s role at the management level in the future?</a:t>
            </a:r>
          </a:p>
        </p:txBody>
      </p:sp>
      <p:grpSp>
        <p:nvGrpSpPr>
          <p:cNvPr id="86022" name="Group 14"/>
          <p:cNvGrpSpPr>
            <a:grpSpLocks/>
          </p:cNvGrpSpPr>
          <p:nvPr/>
        </p:nvGrpSpPr>
        <p:grpSpPr bwMode="auto">
          <a:xfrm>
            <a:off x="6816725" y="2708275"/>
            <a:ext cx="1068388" cy="1008063"/>
            <a:chOff x="4294" y="1616"/>
            <a:chExt cx="673" cy="635"/>
          </a:xfrm>
        </p:grpSpPr>
        <p:pic>
          <p:nvPicPr>
            <p:cNvPr id="86028" name="Picture 3">
              <a:hlinkClick r:id="rId4" action="ppaction://hlinksldjump"/>
            </p:cNvPr>
            <p:cNvPicPr>
              <a:picLocks noChangeAspect="1" noChangeArrowheads="1"/>
            </p:cNvPicPr>
            <p:nvPr/>
          </p:nvPicPr>
          <p:blipFill>
            <a:blip r:embed="rId3"/>
            <a:srcRect/>
            <a:stretch>
              <a:fillRect/>
            </a:stretch>
          </p:blipFill>
          <p:spPr bwMode="auto">
            <a:xfrm>
              <a:off x="4294" y="1616"/>
              <a:ext cx="673" cy="635"/>
            </a:xfrm>
            <a:prstGeom prst="rect">
              <a:avLst/>
            </a:prstGeom>
            <a:noFill/>
            <a:ln w="9525">
              <a:noFill/>
              <a:miter lim="800000"/>
              <a:headEnd/>
              <a:tailEnd/>
            </a:ln>
          </p:spPr>
        </p:pic>
        <p:sp>
          <p:nvSpPr>
            <p:cNvPr id="19" name="TextBox 18">
              <a:hlinkClick r:id="rId4" action="ppaction://hlinksldjump"/>
            </p:cNvPr>
            <p:cNvSpPr txBox="1"/>
            <p:nvPr/>
          </p:nvSpPr>
          <p:spPr>
            <a:xfrm>
              <a:off x="4397" y="1819"/>
              <a:ext cx="494" cy="2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Tempus Sans ITC" pitchFamily="82" charset="0"/>
                  <a:ea typeface="+mn-ea"/>
                </a:rPr>
                <a:t>Tips</a:t>
              </a:r>
              <a:endParaRPr lang="zh-CN" altLang="en-US" sz="2000" b="1" dirty="0">
                <a:solidFill>
                  <a:schemeClr val="bg1"/>
                </a:solidFill>
                <a:effectLst>
                  <a:outerShdw blurRad="38100" dist="38100" dir="2700000" algn="tl">
                    <a:srgbClr val="000000">
                      <a:alpha val="43137"/>
                    </a:srgbClr>
                  </a:outerShdw>
                </a:effectLst>
                <a:latin typeface="Tempus Sans ITC" pitchFamily="82" charset="0"/>
                <a:ea typeface="+mn-ea"/>
              </a:endParaRPr>
            </a:p>
          </p:txBody>
        </p:sp>
      </p:grpSp>
      <p:sp>
        <p:nvSpPr>
          <p:cNvPr id="21" name="TextBox 20">
            <a:hlinkClick r:id="rId2" action="ppaction://hlinksldjump"/>
          </p:cNvPr>
          <p:cNvSpPr txBox="1"/>
          <p:nvPr/>
        </p:nvSpPr>
        <p:spPr>
          <a:xfrm>
            <a:off x="7019925" y="4360863"/>
            <a:ext cx="784225" cy="396875"/>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Tempus Sans ITC" pitchFamily="82" charset="0"/>
                <a:ea typeface="+mn-ea"/>
              </a:rPr>
              <a:t>Tips</a:t>
            </a:r>
            <a:endParaRPr lang="zh-CN" altLang="en-US" sz="2000" b="1" dirty="0">
              <a:solidFill>
                <a:schemeClr val="bg1"/>
              </a:solidFill>
              <a:effectLst>
                <a:outerShdw blurRad="38100" dist="38100" dir="2700000" algn="tl">
                  <a:srgbClr val="000000">
                    <a:alpha val="43137"/>
                  </a:srgbClr>
                </a:outerShdw>
              </a:effectLst>
              <a:latin typeface="Tempus Sans ITC" pitchFamily="82" charset="0"/>
              <a:ea typeface="+mn-ea"/>
            </a:endParaRPr>
          </a:p>
        </p:txBody>
      </p:sp>
      <p:pic>
        <p:nvPicPr>
          <p:cNvPr id="86024" name="Picture 3">
            <a:hlinkClick r:id="rId5" action="ppaction://hlinksldjump"/>
          </p:cNvPr>
          <p:cNvPicPr>
            <a:picLocks noChangeAspect="1" noChangeArrowheads="1"/>
          </p:cNvPicPr>
          <p:nvPr/>
        </p:nvPicPr>
        <p:blipFill>
          <a:blip r:embed="rId3"/>
          <a:srcRect/>
          <a:stretch>
            <a:fillRect/>
          </a:stretch>
        </p:blipFill>
        <p:spPr bwMode="auto">
          <a:xfrm>
            <a:off x="6980238" y="5505450"/>
            <a:ext cx="1066800" cy="1008063"/>
          </a:xfrm>
          <a:prstGeom prst="rect">
            <a:avLst/>
          </a:prstGeom>
          <a:noFill/>
          <a:ln w="9525">
            <a:noFill/>
            <a:miter lim="800000"/>
            <a:headEnd/>
            <a:tailEnd/>
          </a:ln>
        </p:spPr>
      </p:pic>
      <p:sp>
        <p:nvSpPr>
          <p:cNvPr id="24" name="TextBox 23">
            <a:hlinkClick r:id="rId5" action="ppaction://hlinksldjump"/>
          </p:cNvPr>
          <p:cNvSpPr txBox="1"/>
          <p:nvPr/>
        </p:nvSpPr>
        <p:spPr>
          <a:xfrm>
            <a:off x="7202488" y="5819775"/>
            <a:ext cx="785812" cy="396875"/>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Tempus Sans ITC" pitchFamily="82" charset="0"/>
                <a:ea typeface="+mn-ea"/>
              </a:rPr>
              <a:t>Tips</a:t>
            </a:r>
            <a:endParaRPr lang="zh-CN" altLang="en-US" sz="2000" b="1" dirty="0">
              <a:solidFill>
                <a:schemeClr val="bg1"/>
              </a:solidFill>
              <a:effectLst>
                <a:outerShdw blurRad="38100" dist="38100" dir="2700000" algn="tl">
                  <a:srgbClr val="000000">
                    <a:alpha val="43137"/>
                  </a:srgbClr>
                </a:outerShdw>
              </a:effectLst>
              <a:latin typeface="Tempus Sans ITC" pitchFamily="82" charset="0"/>
              <a:ea typeface="+mn-ea"/>
            </a:endParaRPr>
          </a:p>
        </p:txBody>
      </p:sp>
      <p:pic>
        <p:nvPicPr>
          <p:cNvPr id="86026" name="Picture 4">
            <a:hlinkClick r:id="rId6" action="ppaction://hlinksldjump"/>
          </p:cNvPr>
          <p:cNvPicPr>
            <a:picLocks noChangeAspect="1" noChangeArrowheads="1"/>
          </p:cNvPicPr>
          <p:nvPr/>
        </p:nvPicPr>
        <p:blipFill>
          <a:blip r:embed="rId7">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86027" name="Picture 2" descr="H:\2015年修改\图片16.jpg"/>
          <p:cNvPicPr>
            <a:picLocks noChangeAspect="1" noChangeArrowheads="1"/>
          </p:cNvPicPr>
          <p:nvPr/>
        </p:nvPicPr>
        <p:blipFill>
          <a:blip r:embed="rId8"/>
          <a:srcRect/>
          <a:stretch>
            <a:fillRect/>
          </a:stretch>
        </p:blipFill>
        <p:spPr bwMode="auto">
          <a:xfrm>
            <a:off x="0" y="0"/>
            <a:ext cx="7212013" cy="1163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descr="H:\2015年修改\图片4.jpg"/>
          <p:cNvPicPr>
            <a:picLocks noChangeAspect="1" noChangeArrowheads="1"/>
          </p:cNvPicPr>
          <p:nvPr/>
        </p:nvPicPr>
        <p:blipFill>
          <a:blip r:embed="rId2"/>
          <a:srcRect/>
          <a:stretch>
            <a:fillRect/>
          </a:stretch>
        </p:blipFill>
        <p:spPr bwMode="auto">
          <a:xfrm>
            <a:off x="647700" y="2306638"/>
            <a:ext cx="7926388" cy="3865562"/>
          </a:xfrm>
          <a:prstGeom prst="rect">
            <a:avLst/>
          </a:prstGeom>
          <a:noFill/>
          <a:ln w="9525">
            <a:noFill/>
            <a:miter lim="800000"/>
            <a:headEnd/>
            <a:tailEnd/>
          </a:ln>
        </p:spPr>
      </p:pic>
      <p:sp>
        <p:nvSpPr>
          <p:cNvPr id="10" name="TextBox 9"/>
          <p:cNvSpPr txBox="1">
            <a:spLocks noChangeArrowheads="1"/>
          </p:cNvSpPr>
          <p:nvPr/>
        </p:nvSpPr>
        <p:spPr bwMode="auto">
          <a:xfrm>
            <a:off x="809625" y="2789238"/>
            <a:ext cx="7291388" cy="3154362"/>
          </a:xfrm>
          <a:prstGeom prst="rect">
            <a:avLst/>
          </a:prstGeom>
          <a:noFill/>
          <a:ln w="9525">
            <a:noFill/>
            <a:miter lim="800000"/>
            <a:headEnd/>
            <a:tailEnd/>
          </a:ln>
        </p:spPr>
        <p:txBody>
          <a:bodyPr>
            <a:spAutoFit/>
          </a:bodyPr>
          <a:lstStyle/>
          <a:p>
            <a:pPr marL="514350" indent="-514350" algn="just">
              <a:lnSpc>
                <a:spcPct val="120000"/>
              </a:lnSpc>
            </a:pPr>
            <a:r>
              <a:rPr lang="en-US" altLang="zh-CN" sz="2300">
                <a:latin typeface="Helvetica" pitchFamily="2" charset="0"/>
                <a:ea typeface="楷体_GB2312" pitchFamily="49" charset="-122"/>
              </a:rPr>
              <a:t>      </a:t>
            </a:r>
            <a:r>
              <a:rPr lang="en-US" altLang="ko-KR" sz="2400">
                <a:latin typeface="Helvetica" pitchFamily="2" charset="0"/>
                <a:ea typeface="楷体_GB2312" pitchFamily="49" charset="-122"/>
              </a:rPr>
              <a:t>Men: strong, tough, stubborn, direct, hierarchical, distant, cold, impatient, rough, focus on result, goal-oriented. Men also </a:t>
            </a:r>
            <a:r>
              <a:rPr lang="en-US" altLang="ko-KR" sz="2400" u="sng">
                <a:latin typeface="Helvetica" pitchFamily="2" charset="0"/>
                <a:ea typeface="楷体_GB2312" pitchFamily="49" charset="-122"/>
              </a:rPr>
              <a:t>have a strong urge to</a:t>
            </a:r>
            <a:r>
              <a:rPr lang="en-US" altLang="ko-KR" sz="2400">
                <a:latin typeface="Helvetica" pitchFamily="2" charset="0"/>
                <a:ea typeface="楷体_GB2312" pitchFamily="49" charset="-122"/>
              </a:rPr>
              <a:t> control and </a:t>
            </a:r>
            <a:r>
              <a:rPr lang="en-US" altLang="ko-KR" sz="2400" u="sng">
                <a:latin typeface="Helvetica" pitchFamily="2" charset="0"/>
                <a:ea typeface="楷体_GB2312" pitchFamily="49" charset="-122"/>
              </a:rPr>
              <a:t>feel entitled</a:t>
            </a:r>
            <a:r>
              <a:rPr lang="en-US" altLang="ko-KR" sz="2400">
                <a:latin typeface="Helvetica" pitchFamily="2" charset="0"/>
                <a:ea typeface="楷体_GB2312" pitchFamily="49" charset="-122"/>
              </a:rPr>
              <a:t>.</a:t>
            </a:r>
          </a:p>
          <a:p>
            <a:pPr marL="514350" indent="-514350" algn="just">
              <a:lnSpc>
                <a:spcPct val="120000"/>
              </a:lnSpc>
            </a:pPr>
            <a:r>
              <a:rPr lang="en-US" altLang="zh-CN" sz="2400">
                <a:latin typeface="Helvetica" pitchFamily="2" charset="0"/>
                <a:ea typeface="楷体_GB2312" pitchFamily="49" charset="-122"/>
              </a:rPr>
              <a:t>      </a:t>
            </a:r>
            <a:r>
              <a:rPr lang="en-US" altLang="ko-KR" sz="2400">
                <a:latin typeface="Helvetica" pitchFamily="2" charset="0"/>
                <a:ea typeface="楷体_GB2312" pitchFamily="49" charset="-122"/>
              </a:rPr>
              <a:t>Women: more </a:t>
            </a:r>
            <a:r>
              <a:rPr lang="en-US" altLang="ko-KR" sz="2400" u="sng">
                <a:latin typeface="Helvetica" pitchFamily="2" charset="0"/>
                <a:ea typeface="楷体_GB2312" pitchFamily="49" charset="-122"/>
              </a:rPr>
              <a:t>flexible</a:t>
            </a:r>
            <a:r>
              <a:rPr lang="en-US" altLang="ko-KR" sz="2400">
                <a:latin typeface="Helvetica" pitchFamily="2" charset="0"/>
                <a:ea typeface="楷体_GB2312" pitchFamily="49" charset="-122"/>
              </a:rPr>
              <a:t> style, understanding, patient, detailed, warm, careful, considerate, indecisive, </a:t>
            </a:r>
            <a:r>
              <a:rPr lang="en-US" altLang="ko-KR" sz="2400" u="sng">
                <a:latin typeface="Helvetica" pitchFamily="2" charset="0"/>
                <a:ea typeface="楷体_GB2312" pitchFamily="49" charset="-122"/>
              </a:rPr>
              <a:t>diplomatic</a:t>
            </a:r>
            <a:r>
              <a:rPr lang="en-US" altLang="ko-KR" sz="2400">
                <a:latin typeface="Helvetica" pitchFamily="2" charset="0"/>
                <a:ea typeface="楷体_GB2312" pitchFamily="49" charset="-122"/>
              </a:rPr>
              <a:t>, team-oriented.</a:t>
            </a:r>
          </a:p>
        </p:txBody>
      </p:sp>
      <p:sp>
        <p:nvSpPr>
          <p:cNvPr id="87044" name="Text Box 18"/>
          <p:cNvSpPr txBox="1">
            <a:spLocks noChangeArrowheads="1"/>
          </p:cNvSpPr>
          <p:nvPr/>
        </p:nvSpPr>
        <p:spPr bwMode="auto">
          <a:xfrm>
            <a:off x="904875" y="1365250"/>
            <a:ext cx="7429500" cy="457200"/>
          </a:xfrm>
          <a:prstGeom prst="rect">
            <a:avLst/>
          </a:prstGeom>
          <a:noFill/>
          <a:ln w="9525">
            <a:noFill/>
            <a:miter lim="800000"/>
            <a:headEnd/>
            <a:tailEnd/>
          </a:ln>
        </p:spPr>
        <p:txBody>
          <a:bodyPr>
            <a:spAutoFit/>
          </a:bodyPr>
          <a:lstStyle/>
          <a:p>
            <a:pPr marL="120650" indent="-120650" algn="just"/>
            <a:endParaRPr lang="en-US" altLang="zh-CN" sz="2400">
              <a:latin typeface="Helvetica" pitchFamily="2" charset="0"/>
              <a:ea typeface="楷体_GB2312" pitchFamily="49" charset="-122"/>
              <a:cs typeface="Helvetica Neue Black Condensed"/>
            </a:endParaRPr>
          </a:p>
        </p:txBody>
      </p:sp>
      <p:sp>
        <p:nvSpPr>
          <p:cNvPr id="87045" name="Text Box 18"/>
          <p:cNvSpPr txBox="1">
            <a:spLocks noChangeArrowheads="1"/>
          </p:cNvSpPr>
          <p:nvPr/>
        </p:nvSpPr>
        <p:spPr bwMode="auto">
          <a:xfrm>
            <a:off x="1071563" y="1335088"/>
            <a:ext cx="7691437" cy="1187450"/>
          </a:xfrm>
          <a:prstGeom prst="rect">
            <a:avLst/>
          </a:prstGeom>
          <a:noFill/>
          <a:ln w="9525">
            <a:noFill/>
            <a:miter lim="800000"/>
            <a:headEnd/>
            <a:tailEnd/>
          </a:ln>
        </p:spPr>
        <p:txBody>
          <a:bodyPr>
            <a:spAutoFit/>
          </a:bodyPr>
          <a:lstStyle/>
          <a:p>
            <a:pPr marL="457200" indent="-457200" algn="just">
              <a:buFontTx/>
              <a:buAutoNum type="arabicPeriod"/>
            </a:pPr>
            <a:r>
              <a:rPr lang="en-US" altLang="zh-CN" sz="2400">
                <a:latin typeface="Helvetica" pitchFamily="2" charset="0"/>
                <a:ea typeface="楷体_GB2312" pitchFamily="49" charset="-122"/>
              </a:rPr>
              <a:t>To your best knowledge, what are the differences between men and women when it comes to their respective working styles?</a:t>
            </a:r>
            <a:endParaRPr lang="zh-CN" altLang="en-US" sz="2400">
              <a:latin typeface="Helvetica" pitchFamily="2" charset="0"/>
              <a:ea typeface="楷体_GB2312" pitchFamily="49" charset="-122"/>
            </a:endParaRPr>
          </a:p>
        </p:txBody>
      </p:sp>
      <p:pic>
        <p:nvPicPr>
          <p:cNvPr id="87046" name="Picture 4">
            <a:hlinkClick r:id="rId3" action="ppaction://hlinksldjump"/>
          </p:cNvPr>
          <p:cNvPicPr>
            <a:picLocks noChangeAspect="1" noChangeArrowheads="1"/>
          </p:cNvPicPr>
          <p:nvPr/>
        </p:nvPicPr>
        <p:blipFill>
          <a:blip r:embed="rId4"/>
          <a:srcRect/>
          <a:stretch>
            <a:fillRect/>
          </a:stretch>
        </p:blipFill>
        <p:spPr bwMode="auto">
          <a:xfrm>
            <a:off x="8399463" y="6181725"/>
            <a:ext cx="434975" cy="458788"/>
          </a:xfrm>
          <a:prstGeom prst="rect">
            <a:avLst/>
          </a:prstGeom>
          <a:noFill/>
          <a:ln w="9525">
            <a:noFill/>
            <a:miter lim="800000"/>
            <a:headEnd/>
            <a:tailEnd/>
          </a:ln>
        </p:spPr>
      </p:pic>
      <p:pic>
        <p:nvPicPr>
          <p:cNvPr id="87047" name="Picture 2" descr="H:\2015年修改\图片16.jpg"/>
          <p:cNvPicPr>
            <a:picLocks noChangeAspect="1" noChangeArrowheads="1"/>
          </p:cNvPicPr>
          <p:nvPr/>
        </p:nvPicPr>
        <p:blipFill>
          <a:blip r:embed="rId5"/>
          <a:srcRect/>
          <a:stretch>
            <a:fillRect/>
          </a:stretch>
        </p:blipFill>
        <p:spPr bwMode="auto">
          <a:xfrm>
            <a:off x="0" y="0"/>
            <a:ext cx="7212013"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descr="H:\2015年修改\图片4.jpg"/>
          <p:cNvPicPr>
            <a:picLocks noChangeAspect="1" noChangeArrowheads="1"/>
          </p:cNvPicPr>
          <p:nvPr/>
        </p:nvPicPr>
        <p:blipFill>
          <a:blip r:embed="rId2"/>
          <a:srcRect/>
          <a:stretch>
            <a:fillRect/>
          </a:stretch>
        </p:blipFill>
        <p:spPr bwMode="auto">
          <a:xfrm>
            <a:off x="244475" y="2009775"/>
            <a:ext cx="8613775" cy="3938588"/>
          </a:xfrm>
          <a:prstGeom prst="rect">
            <a:avLst/>
          </a:prstGeom>
          <a:noFill/>
          <a:ln w="9525">
            <a:noFill/>
            <a:miter lim="800000"/>
            <a:headEnd/>
            <a:tailEnd/>
          </a:ln>
        </p:spPr>
      </p:pic>
      <p:sp>
        <p:nvSpPr>
          <p:cNvPr id="88068" name="Text Box 18"/>
          <p:cNvSpPr txBox="1">
            <a:spLocks noChangeArrowheads="1"/>
          </p:cNvSpPr>
          <p:nvPr/>
        </p:nvSpPr>
        <p:spPr bwMode="auto">
          <a:xfrm>
            <a:off x="904875" y="1365250"/>
            <a:ext cx="7429500" cy="457200"/>
          </a:xfrm>
          <a:prstGeom prst="rect">
            <a:avLst/>
          </a:prstGeom>
          <a:noFill/>
          <a:ln w="9525">
            <a:noFill/>
            <a:miter lim="800000"/>
            <a:headEnd/>
            <a:tailEnd/>
          </a:ln>
        </p:spPr>
        <p:txBody>
          <a:bodyPr>
            <a:spAutoFit/>
          </a:bodyPr>
          <a:lstStyle/>
          <a:p>
            <a:pPr marL="120650" indent="-120650" algn="just"/>
            <a:endParaRPr lang="en-US" altLang="zh-CN" sz="2400">
              <a:latin typeface="Helvetica" pitchFamily="2" charset="0"/>
              <a:ea typeface="楷体_GB2312" pitchFamily="49" charset="-122"/>
              <a:cs typeface="Helvetica Neue Black Condensed"/>
            </a:endParaRPr>
          </a:p>
        </p:txBody>
      </p:sp>
      <p:sp>
        <p:nvSpPr>
          <p:cNvPr id="88069" name="Text Box 18"/>
          <p:cNvSpPr txBox="1">
            <a:spLocks noChangeArrowheads="1"/>
          </p:cNvSpPr>
          <p:nvPr/>
        </p:nvSpPr>
        <p:spPr bwMode="auto">
          <a:xfrm>
            <a:off x="1071563" y="1371600"/>
            <a:ext cx="7327900" cy="1187450"/>
          </a:xfrm>
          <a:prstGeom prst="rect">
            <a:avLst/>
          </a:prstGeom>
          <a:noFill/>
          <a:ln w="9525">
            <a:noFill/>
            <a:miter lim="800000"/>
            <a:headEnd/>
            <a:tailEnd/>
          </a:ln>
        </p:spPr>
        <p:txBody>
          <a:bodyPr>
            <a:spAutoFit/>
          </a:bodyPr>
          <a:lstStyle/>
          <a:p>
            <a:pPr marL="120650" indent="-120650" algn="just"/>
            <a:r>
              <a:rPr lang="en-US" altLang="zh-CN" sz="2400">
                <a:latin typeface="Helvetica" pitchFamily="2" charset="0"/>
                <a:ea typeface="楷体_GB2312" pitchFamily="49" charset="-122"/>
              </a:rPr>
              <a:t>2. Whose working style do you prefer? Men’s or women’s? Why?</a:t>
            </a:r>
          </a:p>
          <a:p>
            <a:pPr marL="120650" indent="-120650" algn="just"/>
            <a:endParaRPr lang="en-US" altLang="zh-CN" sz="2400">
              <a:solidFill>
                <a:srgbClr val="1C1C1C"/>
              </a:solidFill>
              <a:latin typeface="Calibri" pitchFamily="34" charset="0"/>
            </a:endParaRPr>
          </a:p>
        </p:txBody>
      </p:sp>
      <p:pic>
        <p:nvPicPr>
          <p:cNvPr id="88070" name="Picture 4">
            <a:hlinkClick r:id="rId3" action="ppaction://hlinksldjump"/>
          </p:cNvPr>
          <p:cNvPicPr>
            <a:picLocks noChangeAspect="1" noChangeArrowheads="1"/>
          </p:cNvPicPr>
          <p:nvPr/>
        </p:nvPicPr>
        <p:blipFill>
          <a:blip r:embed="rId4"/>
          <a:srcRect/>
          <a:stretch>
            <a:fillRect/>
          </a:stretch>
        </p:blipFill>
        <p:spPr bwMode="auto">
          <a:xfrm>
            <a:off x="8399463" y="6181725"/>
            <a:ext cx="434975" cy="458788"/>
          </a:xfrm>
          <a:prstGeom prst="rect">
            <a:avLst/>
          </a:prstGeom>
          <a:noFill/>
          <a:ln w="9525">
            <a:noFill/>
            <a:miter lim="800000"/>
            <a:headEnd/>
            <a:tailEnd/>
          </a:ln>
        </p:spPr>
      </p:pic>
      <p:sp>
        <p:nvSpPr>
          <p:cNvPr id="17" name="TextBox 16"/>
          <p:cNvSpPr txBox="1">
            <a:spLocks noChangeArrowheads="1"/>
          </p:cNvSpPr>
          <p:nvPr/>
        </p:nvSpPr>
        <p:spPr bwMode="auto">
          <a:xfrm>
            <a:off x="857250" y="2643188"/>
            <a:ext cx="7431088" cy="3305175"/>
          </a:xfrm>
          <a:prstGeom prst="rect">
            <a:avLst/>
          </a:prstGeom>
          <a:noFill/>
          <a:ln w="9525">
            <a:noFill/>
            <a:miter lim="800000"/>
            <a:headEnd/>
            <a:tailEnd/>
          </a:ln>
        </p:spPr>
        <p:txBody>
          <a:bodyPr>
            <a:spAutoFit/>
          </a:bodyPr>
          <a:lstStyle/>
          <a:p>
            <a:pPr algn="just">
              <a:lnSpc>
                <a:spcPct val="110000"/>
              </a:lnSpc>
            </a:pPr>
            <a:r>
              <a:rPr lang="en-US" altLang="zh-CN" sz="2400" dirty="0">
                <a:latin typeface="Helvetica" pitchFamily="2" charset="0"/>
                <a:ea typeface="楷体_GB2312" pitchFamily="49" charset="-122"/>
              </a:rPr>
              <a:t>Men’s: more direct and decisive </a:t>
            </a:r>
          </a:p>
          <a:p>
            <a:pPr algn="just">
              <a:lnSpc>
                <a:spcPct val="110000"/>
              </a:lnSpc>
            </a:pPr>
            <a:r>
              <a:rPr lang="en-US" altLang="zh-CN" sz="2400" dirty="0">
                <a:latin typeface="Helvetica" pitchFamily="2" charset="0"/>
                <a:ea typeface="楷体_GB2312" pitchFamily="49" charset="-122"/>
              </a:rPr>
              <a:t>Women’s: more accessible and reasonable, more understanding. Woman tends to </a:t>
            </a:r>
            <a:r>
              <a:rPr lang="en-US" altLang="zh-CN" sz="2400" u="sng" dirty="0">
                <a:latin typeface="Helvetica" pitchFamily="2" charset="0"/>
                <a:ea typeface="楷体_GB2312" pitchFamily="49" charset="-122"/>
              </a:rPr>
              <a:t>delegate more power</a:t>
            </a:r>
            <a:r>
              <a:rPr lang="en-US" altLang="zh-CN" sz="2400" dirty="0">
                <a:latin typeface="Helvetica" pitchFamily="2" charset="0"/>
                <a:ea typeface="楷体_GB2312" pitchFamily="49" charset="-122"/>
              </a:rPr>
              <a:t> and is always </a:t>
            </a:r>
            <a:r>
              <a:rPr lang="en-US" altLang="zh-CN" sz="2400" u="sng" dirty="0">
                <a:latin typeface="Helvetica" pitchFamily="2" charset="0"/>
                <a:ea typeface="楷体_GB2312" pitchFamily="49" charset="-122"/>
              </a:rPr>
              <a:t>looking for a consensus</a:t>
            </a:r>
            <a:r>
              <a:rPr lang="en-US" altLang="zh-CN" sz="2400" dirty="0">
                <a:latin typeface="Helvetica" pitchFamily="2" charset="0"/>
                <a:ea typeface="楷体_GB2312" pitchFamily="49" charset="-122"/>
              </a:rPr>
              <a:t>. Employees are happy and flourish because they have an input into decisions and they are not mere bystanders; their energies are harnessed.</a:t>
            </a:r>
          </a:p>
          <a:p>
            <a:pPr algn="just">
              <a:lnSpc>
                <a:spcPct val="110000"/>
              </a:lnSpc>
            </a:pPr>
            <a:endParaRPr lang="zh-CN" altLang="en-US" sz="2400" dirty="0">
              <a:latin typeface="Helvetica" pitchFamily="2" charset="0"/>
              <a:ea typeface="楷体_GB2312" pitchFamily="49" charset="-122"/>
            </a:endParaRPr>
          </a:p>
        </p:txBody>
      </p:sp>
      <p:pic>
        <p:nvPicPr>
          <p:cNvPr id="88072" name="Picture 2" descr="H:\2015年修改\图片16.jpg"/>
          <p:cNvPicPr>
            <a:picLocks noChangeAspect="1" noChangeArrowheads="1"/>
          </p:cNvPicPr>
          <p:nvPr/>
        </p:nvPicPr>
        <p:blipFill>
          <a:blip r:embed="rId5"/>
          <a:srcRect/>
          <a:stretch>
            <a:fillRect/>
          </a:stretch>
        </p:blipFill>
        <p:spPr bwMode="auto">
          <a:xfrm>
            <a:off x="0" y="0"/>
            <a:ext cx="7212013"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H:\2015年修改\图片4.jpg"/>
          <p:cNvPicPr>
            <a:picLocks noChangeAspect="1" noChangeArrowheads="1"/>
          </p:cNvPicPr>
          <p:nvPr/>
        </p:nvPicPr>
        <p:blipFill>
          <a:blip r:embed="rId2"/>
          <a:srcRect/>
          <a:stretch>
            <a:fillRect/>
          </a:stretch>
        </p:blipFill>
        <p:spPr bwMode="auto">
          <a:xfrm>
            <a:off x="244475" y="2009775"/>
            <a:ext cx="8613775" cy="4402138"/>
          </a:xfrm>
          <a:prstGeom prst="rect">
            <a:avLst/>
          </a:prstGeom>
          <a:noFill/>
          <a:ln w="9525">
            <a:noFill/>
            <a:miter lim="800000"/>
            <a:headEnd/>
            <a:tailEnd/>
          </a:ln>
        </p:spPr>
      </p:pic>
      <p:sp>
        <p:nvSpPr>
          <p:cNvPr id="10" name="TextBox 9"/>
          <p:cNvSpPr txBox="1">
            <a:spLocks noChangeArrowheads="1"/>
          </p:cNvSpPr>
          <p:nvPr/>
        </p:nvSpPr>
        <p:spPr bwMode="auto">
          <a:xfrm>
            <a:off x="968375" y="2847975"/>
            <a:ext cx="7664450" cy="3341688"/>
          </a:xfrm>
          <a:prstGeom prst="rect">
            <a:avLst/>
          </a:prstGeom>
          <a:noFill/>
          <a:ln w="9525">
            <a:noFill/>
            <a:miter lim="800000"/>
            <a:headEnd/>
            <a:tailEnd/>
          </a:ln>
        </p:spPr>
        <p:txBody>
          <a:bodyPr>
            <a:spAutoFit/>
          </a:bodyPr>
          <a:lstStyle/>
          <a:p>
            <a:pPr algn="just">
              <a:lnSpc>
                <a:spcPct val="110000"/>
              </a:lnSpc>
            </a:pPr>
            <a:r>
              <a:rPr lang="en-US" altLang="zh-CN" sz="2400" dirty="0">
                <a:latin typeface="Helvetica" pitchFamily="2" charset="0"/>
                <a:ea typeface="楷体_GB2312" pitchFamily="49" charset="-122"/>
              </a:rPr>
              <a:t>They will definitely </a:t>
            </a:r>
            <a:r>
              <a:rPr lang="en-US" altLang="zh-CN" sz="2400" u="sng" dirty="0">
                <a:latin typeface="Helvetica" pitchFamily="2" charset="0"/>
                <a:ea typeface="楷体_GB2312" pitchFamily="49" charset="-122"/>
              </a:rPr>
              <a:t>play an indispensable role</a:t>
            </a:r>
            <a:r>
              <a:rPr lang="en-US" altLang="zh-CN" sz="2400" dirty="0">
                <a:latin typeface="Helvetica" pitchFamily="2" charset="0"/>
                <a:ea typeface="楷体_GB2312" pitchFamily="49" charset="-122"/>
              </a:rPr>
              <a:t>; </a:t>
            </a:r>
          </a:p>
          <a:p>
            <a:pPr algn="just">
              <a:lnSpc>
                <a:spcPct val="110000"/>
              </a:lnSpc>
            </a:pPr>
            <a:r>
              <a:rPr lang="en-US" altLang="zh-CN" sz="2400" dirty="0">
                <a:latin typeface="Helvetica" pitchFamily="2" charset="0"/>
                <a:ea typeface="楷体_GB2312" pitchFamily="49" charset="-122"/>
              </a:rPr>
              <a:t>They will possibly </a:t>
            </a:r>
            <a:r>
              <a:rPr lang="en-US" altLang="zh-CN" sz="2400" u="sng" dirty="0">
                <a:latin typeface="Helvetica" pitchFamily="2" charset="0"/>
                <a:ea typeface="楷体_GB2312" pitchFamily="49" charset="-122"/>
              </a:rPr>
              <a:t>outweigh</a:t>
            </a:r>
            <a:r>
              <a:rPr lang="en-US" altLang="zh-CN" sz="2400" dirty="0">
                <a:latin typeface="Helvetica" pitchFamily="2" charset="0"/>
                <a:ea typeface="楷体_GB2312" pitchFamily="49" charset="-122"/>
              </a:rPr>
              <a:t> men in leadership;</a:t>
            </a:r>
          </a:p>
          <a:p>
            <a:pPr algn="just">
              <a:lnSpc>
                <a:spcPct val="110000"/>
              </a:lnSpc>
            </a:pPr>
            <a:r>
              <a:rPr lang="en-US" altLang="zh-CN" sz="2400" dirty="0">
                <a:latin typeface="Helvetica" pitchFamily="2" charset="0"/>
                <a:ea typeface="楷体_GB2312" pitchFamily="49" charset="-122"/>
              </a:rPr>
              <a:t>They will probably become tougher than before;</a:t>
            </a:r>
          </a:p>
          <a:p>
            <a:pPr algn="just">
              <a:lnSpc>
                <a:spcPct val="110000"/>
              </a:lnSpc>
            </a:pPr>
            <a:r>
              <a:rPr lang="en-US" altLang="zh-CN" sz="2400" dirty="0">
                <a:latin typeface="Helvetica" pitchFamily="2" charset="0"/>
                <a:ea typeface="楷体_GB2312" pitchFamily="49" charset="-122"/>
              </a:rPr>
              <a:t>They will still face challenges and </a:t>
            </a:r>
            <a:r>
              <a:rPr lang="en-US" altLang="zh-CN" sz="2400" u="sng" dirty="0">
                <a:latin typeface="Helvetica" pitchFamily="2" charset="0"/>
                <a:ea typeface="楷体_GB2312" pitchFamily="49" charset="-122"/>
              </a:rPr>
              <a:t>gender barriers.</a:t>
            </a:r>
          </a:p>
          <a:p>
            <a:pPr algn="just">
              <a:lnSpc>
                <a:spcPct val="110000"/>
              </a:lnSpc>
            </a:pPr>
            <a:r>
              <a:rPr lang="en-US" altLang="zh-CN" sz="2400" dirty="0">
                <a:latin typeface="Helvetica" pitchFamily="2" charset="0"/>
                <a:ea typeface="楷体_GB2312" pitchFamily="49" charset="-122"/>
              </a:rPr>
              <a:t>Female boss’s authority </a:t>
            </a:r>
            <a:r>
              <a:rPr lang="en-US" altLang="zh-CN" sz="2400" dirty="0" smtClean="0">
                <a:latin typeface="Helvetica" pitchFamily="2" charset="0"/>
                <a:ea typeface="楷体_GB2312" pitchFamily="49" charset="-122"/>
              </a:rPr>
              <a:t>will still be undermined sometimes by </a:t>
            </a:r>
            <a:r>
              <a:rPr lang="en-US" altLang="zh-CN" sz="2400" dirty="0">
                <a:latin typeface="Helvetica" pitchFamily="2" charset="0"/>
                <a:ea typeface="楷体_GB2312" pitchFamily="49" charset="-122"/>
              </a:rPr>
              <a:t>perceptions about her gender. </a:t>
            </a:r>
          </a:p>
          <a:p>
            <a:pPr algn="just">
              <a:lnSpc>
                <a:spcPct val="110000"/>
              </a:lnSpc>
            </a:pPr>
            <a:endParaRPr lang="ko-KR" altLang="ko-KR" sz="2400" dirty="0">
              <a:latin typeface="Helvetica" pitchFamily="2" charset="0"/>
              <a:ea typeface="楷体_GB2312" pitchFamily="49" charset="-122"/>
            </a:endParaRPr>
          </a:p>
          <a:p>
            <a:pPr algn="just" eaLnBrk="0" hangingPunct="0">
              <a:lnSpc>
                <a:spcPct val="110000"/>
              </a:lnSpc>
            </a:pPr>
            <a:endParaRPr lang="zh-CN" altLang="en-US" sz="2400" dirty="0">
              <a:latin typeface="Helvetica" pitchFamily="2" charset="0"/>
              <a:ea typeface="楷体_GB2312" pitchFamily="49" charset="-122"/>
            </a:endParaRPr>
          </a:p>
        </p:txBody>
      </p:sp>
      <p:sp>
        <p:nvSpPr>
          <p:cNvPr id="89092" name="Text Box 18"/>
          <p:cNvSpPr txBox="1">
            <a:spLocks noChangeArrowheads="1"/>
          </p:cNvSpPr>
          <p:nvPr/>
        </p:nvSpPr>
        <p:spPr bwMode="auto">
          <a:xfrm>
            <a:off x="904875" y="1365250"/>
            <a:ext cx="7429500" cy="457200"/>
          </a:xfrm>
          <a:prstGeom prst="rect">
            <a:avLst/>
          </a:prstGeom>
          <a:noFill/>
          <a:ln w="9525">
            <a:noFill/>
            <a:miter lim="800000"/>
            <a:headEnd/>
            <a:tailEnd/>
          </a:ln>
        </p:spPr>
        <p:txBody>
          <a:bodyPr>
            <a:spAutoFit/>
          </a:bodyPr>
          <a:lstStyle/>
          <a:p>
            <a:pPr marL="120650" indent="-120650" algn="just"/>
            <a:endParaRPr lang="en-US" altLang="zh-CN" sz="2400">
              <a:latin typeface="Helvetica" pitchFamily="2" charset="0"/>
              <a:ea typeface="楷体_GB2312" pitchFamily="49" charset="-122"/>
              <a:cs typeface="Helvetica Neue Black Condensed"/>
            </a:endParaRPr>
          </a:p>
        </p:txBody>
      </p:sp>
      <p:sp>
        <p:nvSpPr>
          <p:cNvPr id="89093" name="Text Box 18"/>
          <p:cNvSpPr txBox="1">
            <a:spLocks noChangeArrowheads="1"/>
          </p:cNvSpPr>
          <p:nvPr/>
        </p:nvSpPr>
        <p:spPr bwMode="auto">
          <a:xfrm>
            <a:off x="1104900" y="1287463"/>
            <a:ext cx="7396163" cy="1187450"/>
          </a:xfrm>
          <a:prstGeom prst="rect">
            <a:avLst/>
          </a:prstGeom>
          <a:noFill/>
          <a:ln w="9525">
            <a:noFill/>
            <a:miter lim="800000"/>
            <a:headEnd/>
            <a:tailEnd/>
          </a:ln>
        </p:spPr>
        <p:txBody>
          <a:bodyPr>
            <a:spAutoFit/>
          </a:bodyPr>
          <a:lstStyle/>
          <a:p>
            <a:pPr marL="120650" indent="-120650" algn="just"/>
            <a:r>
              <a:rPr lang="en-US" altLang="zh-CN" sz="2400">
                <a:latin typeface="Helvetica" pitchFamily="2" charset="0"/>
                <a:ea typeface="楷体_GB2312" pitchFamily="49" charset="-122"/>
              </a:rPr>
              <a:t>3. </a:t>
            </a:r>
            <a:r>
              <a:rPr lang="en-US" altLang="en-US" sz="2400">
                <a:latin typeface="Helvetica" pitchFamily="2" charset="0"/>
                <a:ea typeface="楷体_GB2312" pitchFamily="49" charset="-122"/>
              </a:rPr>
              <a:t>How would you perceive the women’s role at the management level in the future?</a:t>
            </a:r>
            <a:endParaRPr lang="zh-CN" altLang="en-US" sz="2400">
              <a:latin typeface="Helvetica" pitchFamily="2" charset="0"/>
              <a:ea typeface="楷体_GB2312" pitchFamily="49" charset="-122"/>
            </a:endParaRPr>
          </a:p>
          <a:p>
            <a:pPr marL="120650" indent="-120650" algn="just"/>
            <a:endParaRPr lang="en-US" altLang="zh-CN" sz="2400">
              <a:solidFill>
                <a:srgbClr val="1C1C1C"/>
              </a:solidFill>
              <a:latin typeface="Calibri" pitchFamily="34" charset="0"/>
            </a:endParaRPr>
          </a:p>
        </p:txBody>
      </p:sp>
      <p:pic>
        <p:nvPicPr>
          <p:cNvPr id="89094" name="Picture 4">
            <a:hlinkClick r:id="rId3" action="ppaction://hlinksldjump"/>
          </p:cNvPr>
          <p:cNvPicPr>
            <a:picLocks noChangeAspect="1" noChangeArrowheads="1"/>
          </p:cNvPicPr>
          <p:nvPr/>
        </p:nvPicPr>
        <p:blipFill>
          <a:blip r:embed="rId4"/>
          <a:srcRect/>
          <a:stretch>
            <a:fillRect/>
          </a:stretch>
        </p:blipFill>
        <p:spPr bwMode="auto">
          <a:xfrm>
            <a:off x="8399463" y="6181725"/>
            <a:ext cx="434975" cy="458788"/>
          </a:xfrm>
          <a:prstGeom prst="rect">
            <a:avLst/>
          </a:prstGeom>
          <a:noFill/>
          <a:ln w="9525">
            <a:noFill/>
            <a:miter lim="800000"/>
            <a:headEnd/>
            <a:tailEnd/>
          </a:ln>
        </p:spPr>
      </p:pic>
      <p:pic>
        <p:nvPicPr>
          <p:cNvPr id="89095" name="Picture 2" descr="H:\2015年修改\图片16.jpg"/>
          <p:cNvPicPr>
            <a:picLocks noChangeAspect="1" noChangeArrowheads="1"/>
          </p:cNvPicPr>
          <p:nvPr/>
        </p:nvPicPr>
        <p:blipFill>
          <a:blip r:embed="rId5"/>
          <a:srcRect/>
          <a:stretch>
            <a:fillRect/>
          </a:stretch>
        </p:blipFill>
        <p:spPr bwMode="auto">
          <a:xfrm>
            <a:off x="0" y="0"/>
            <a:ext cx="7212013"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descr="H:\2015年修改\图片4.jpg"/>
          <p:cNvPicPr>
            <a:picLocks noChangeAspect="1" noChangeArrowheads="1"/>
          </p:cNvPicPr>
          <p:nvPr/>
        </p:nvPicPr>
        <p:blipFill>
          <a:blip r:embed="rId3"/>
          <a:srcRect/>
          <a:stretch>
            <a:fillRect/>
          </a:stretch>
        </p:blipFill>
        <p:spPr bwMode="auto">
          <a:xfrm>
            <a:off x="244475" y="1844675"/>
            <a:ext cx="8613775" cy="4705350"/>
          </a:xfrm>
          <a:prstGeom prst="rect">
            <a:avLst/>
          </a:prstGeom>
          <a:noFill/>
          <a:ln w="9525">
            <a:noFill/>
            <a:miter lim="800000"/>
            <a:headEnd/>
            <a:tailEnd/>
          </a:ln>
        </p:spPr>
      </p:pic>
      <p:sp>
        <p:nvSpPr>
          <p:cNvPr id="90115" name="TextBox 8"/>
          <p:cNvSpPr txBox="1">
            <a:spLocks noChangeArrowheads="1"/>
          </p:cNvSpPr>
          <p:nvPr/>
        </p:nvSpPr>
        <p:spPr bwMode="auto">
          <a:xfrm>
            <a:off x="877888" y="1439863"/>
            <a:ext cx="755650" cy="366712"/>
          </a:xfrm>
          <a:prstGeom prst="rect">
            <a:avLst/>
          </a:prstGeom>
          <a:noFill/>
          <a:ln w="9525">
            <a:noFill/>
            <a:miter lim="800000"/>
            <a:headEnd/>
            <a:tailEnd/>
          </a:ln>
        </p:spPr>
        <p:txBody>
          <a:bodyPr>
            <a:spAutoFit/>
          </a:bodyPr>
          <a:lstStyle/>
          <a:p>
            <a:pPr marL="514350" indent="-514350" algn="just" eaLnBrk="0" hangingPunct="0"/>
            <a:r>
              <a:rPr lang="en-US" altLang="zh-CN" b="1">
                <a:solidFill>
                  <a:srgbClr val="0E9D80"/>
                </a:solidFill>
                <a:latin typeface="Helvetica" pitchFamily="2" charset="0"/>
                <a:ea typeface="Cambria Math" pitchFamily="18" charset="0"/>
                <a:cs typeface="Helvetica Neue Black Condensed"/>
              </a:rPr>
              <a:t>  </a:t>
            </a:r>
          </a:p>
        </p:txBody>
      </p:sp>
      <p:sp>
        <p:nvSpPr>
          <p:cNvPr id="90116" name="文本框 5"/>
          <p:cNvSpPr txBox="1">
            <a:spLocks noChangeArrowheads="1"/>
          </p:cNvSpPr>
          <p:nvPr/>
        </p:nvSpPr>
        <p:spPr bwMode="auto">
          <a:xfrm>
            <a:off x="877888" y="1143000"/>
            <a:ext cx="7789862" cy="803275"/>
          </a:xfrm>
          <a:prstGeom prst="rect">
            <a:avLst/>
          </a:prstGeom>
          <a:noFill/>
          <a:ln w="9525">
            <a:noFill/>
            <a:miter lim="800000"/>
            <a:headEnd/>
            <a:tailEnd/>
          </a:ln>
        </p:spPr>
        <p:txBody>
          <a:bodyPr>
            <a:spAutoFit/>
          </a:bodyPr>
          <a:lstStyle/>
          <a:p>
            <a:pPr algn="just">
              <a:lnSpc>
                <a:spcPts val="2800"/>
              </a:lnSpc>
            </a:pPr>
            <a:r>
              <a:rPr lang="en-US" altLang="zh-CN" sz="2400">
                <a:solidFill>
                  <a:srgbClr val="000000"/>
                </a:solidFill>
                <a:latin typeface="Helvetica" pitchFamily="2" charset="0"/>
              </a:rPr>
              <a:t>How do you understand women’s social status in the past and at present?</a:t>
            </a:r>
            <a:endParaRPr lang="zh-CN" altLang="en-US" sz="2400">
              <a:solidFill>
                <a:srgbClr val="000000"/>
              </a:solidFill>
              <a:latin typeface="Helvetica" pitchFamily="2" charset="0"/>
            </a:endParaRPr>
          </a:p>
        </p:txBody>
      </p:sp>
      <p:sp>
        <p:nvSpPr>
          <p:cNvPr id="11" name="矩形 10"/>
          <p:cNvSpPr>
            <a:spLocks noChangeArrowheads="1"/>
          </p:cNvSpPr>
          <p:nvPr/>
        </p:nvSpPr>
        <p:spPr bwMode="auto">
          <a:xfrm>
            <a:off x="877888" y="2474913"/>
            <a:ext cx="7366000" cy="3706812"/>
          </a:xfrm>
          <a:prstGeom prst="rect">
            <a:avLst/>
          </a:prstGeom>
          <a:noFill/>
          <a:ln w="9525">
            <a:noFill/>
            <a:miter lim="800000"/>
            <a:headEnd/>
            <a:tailEnd/>
          </a:ln>
        </p:spPr>
        <p:txBody>
          <a:bodyPr>
            <a:spAutoFit/>
          </a:bodyPr>
          <a:lstStyle/>
          <a:p>
            <a:pPr marL="120650" indent="-120650" algn="just">
              <a:lnSpc>
                <a:spcPct val="110000"/>
              </a:lnSpc>
            </a:pPr>
            <a:r>
              <a:rPr lang="en-US" altLang="zh-CN" sz="2400">
                <a:solidFill>
                  <a:srgbClr val="000000"/>
                </a:solidFill>
                <a:latin typeface="Helvetica" pitchFamily="2" charset="0"/>
              </a:rPr>
              <a:t>       Aristotle, the great philosopher in Greece, once raised that the purpose for a man to marry a woman was to produce offspring, and have the wife serve his parents and manage household affairs.</a:t>
            </a:r>
          </a:p>
          <a:p>
            <a:pPr marL="120650" indent="-120650" algn="just">
              <a:lnSpc>
                <a:spcPct val="110000"/>
              </a:lnSpc>
            </a:pPr>
            <a:r>
              <a:rPr lang="en-US" altLang="zh-CN" sz="2400">
                <a:solidFill>
                  <a:srgbClr val="000000"/>
                </a:solidFill>
                <a:latin typeface="Helvetica" pitchFamily="2" charset="0"/>
              </a:rPr>
              <a:t>       In feudal China, girls had to learn to follow the “rules for women” from an early age. </a:t>
            </a:r>
            <a:r>
              <a:rPr lang="en-US" altLang="zh-CN" sz="2400" i="1">
                <a:solidFill>
                  <a:srgbClr val="000000"/>
                </a:solidFill>
                <a:latin typeface="Helvetica" pitchFamily="2" charset="0"/>
              </a:rPr>
              <a:t>The Classic of Rites </a:t>
            </a:r>
            <a:r>
              <a:rPr lang="zh-CN" altLang="en-US" sz="2400" i="1">
                <a:solidFill>
                  <a:srgbClr val="000000"/>
                </a:solidFill>
                <a:latin typeface="Helvetica" pitchFamily="2" charset="0"/>
              </a:rPr>
              <a:t>（</a:t>
            </a:r>
            <a:r>
              <a:rPr lang="en-US" altLang="zh-CN" sz="2400" i="1">
                <a:solidFill>
                  <a:srgbClr val="000000"/>
                </a:solidFill>
                <a:latin typeface="Helvetica" pitchFamily="2" charset="0"/>
              </a:rPr>
              <a:t>《</a:t>
            </a:r>
            <a:r>
              <a:rPr lang="zh-CN" altLang="en-US" sz="2400" i="1">
                <a:solidFill>
                  <a:srgbClr val="000000"/>
                </a:solidFill>
                <a:latin typeface="Helvetica" pitchFamily="2" charset="0"/>
              </a:rPr>
              <a:t>礼记</a:t>
            </a:r>
            <a:r>
              <a:rPr lang="en-US" altLang="zh-CN" sz="2400" i="1">
                <a:solidFill>
                  <a:srgbClr val="000000"/>
                </a:solidFill>
                <a:latin typeface="Helvetica" pitchFamily="2" charset="0"/>
              </a:rPr>
              <a:t>》</a:t>
            </a:r>
            <a:r>
              <a:rPr lang="zh-CN" altLang="en-US" sz="2400" i="1">
                <a:solidFill>
                  <a:srgbClr val="000000"/>
                </a:solidFill>
                <a:latin typeface="Helvetica" pitchFamily="2" charset="0"/>
              </a:rPr>
              <a:t>）</a:t>
            </a:r>
            <a:r>
              <a:rPr lang="en-US" altLang="zh-CN" sz="2400" i="1">
                <a:solidFill>
                  <a:srgbClr val="000000"/>
                </a:solidFill>
                <a:latin typeface="Helvetica" pitchFamily="2" charset="0"/>
              </a:rPr>
              <a:t>describes that “ Boys reside in the outer part of the courtyard while girls the inner part to mind the house.”</a:t>
            </a:r>
            <a:endParaRPr lang="zh-CN" altLang="en-US" sz="2400" i="1">
              <a:solidFill>
                <a:srgbClr val="000000"/>
              </a:solidFill>
              <a:latin typeface="Helvetica" pitchFamily="2" charset="0"/>
            </a:endParaRPr>
          </a:p>
        </p:txBody>
      </p:sp>
      <p:pic>
        <p:nvPicPr>
          <p:cNvPr id="90118"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90119" name="Picture 4" descr="H:\2015年修改\图片21.jpg"/>
          <p:cNvPicPr>
            <a:picLocks noChangeAspect="1" noChangeArrowheads="1"/>
          </p:cNvPicPr>
          <p:nvPr/>
        </p:nvPicPr>
        <p:blipFill>
          <a:blip r:embed="rId6"/>
          <a:srcRect/>
          <a:stretch>
            <a:fillRect/>
          </a:stretch>
        </p:blipFill>
        <p:spPr bwMode="auto">
          <a:xfrm>
            <a:off x="0" y="0"/>
            <a:ext cx="7156450"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H:\2015年修改\图片4.jpg"/>
          <p:cNvPicPr>
            <a:picLocks noChangeAspect="1" noChangeArrowheads="1"/>
          </p:cNvPicPr>
          <p:nvPr/>
        </p:nvPicPr>
        <p:blipFill>
          <a:blip r:embed="rId3"/>
          <a:srcRect/>
          <a:stretch>
            <a:fillRect/>
          </a:stretch>
        </p:blipFill>
        <p:spPr bwMode="auto">
          <a:xfrm>
            <a:off x="244475" y="2009775"/>
            <a:ext cx="8613775" cy="4705350"/>
          </a:xfrm>
          <a:prstGeom prst="rect">
            <a:avLst/>
          </a:prstGeom>
          <a:noFill/>
          <a:ln w="9525">
            <a:noFill/>
            <a:miter lim="800000"/>
            <a:headEnd/>
            <a:tailEnd/>
          </a:ln>
        </p:spPr>
      </p:pic>
      <p:sp>
        <p:nvSpPr>
          <p:cNvPr id="91139" name="TextBox 8"/>
          <p:cNvSpPr txBox="1">
            <a:spLocks noChangeArrowheads="1"/>
          </p:cNvSpPr>
          <p:nvPr/>
        </p:nvSpPr>
        <p:spPr bwMode="auto">
          <a:xfrm>
            <a:off x="877888" y="1439863"/>
            <a:ext cx="755650" cy="366712"/>
          </a:xfrm>
          <a:prstGeom prst="rect">
            <a:avLst/>
          </a:prstGeom>
          <a:noFill/>
          <a:ln w="9525">
            <a:noFill/>
            <a:miter lim="800000"/>
            <a:headEnd/>
            <a:tailEnd/>
          </a:ln>
        </p:spPr>
        <p:txBody>
          <a:bodyPr>
            <a:spAutoFit/>
          </a:bodyPr>
          <a:lstStyle/>
          <a:p>
            <a:pPr marL="514350" indent="-514350" algn="just" eaLnBrk="0" hangingPunct="0"/>
            <a:r>
              <a:rPr lang="en-US" altLang="zh-CN" b="1">
                <a:solidFill>
                  <a:srgbClr val="0E9D80"/>
                </a:solidFill>
                <a:latin typeface="Helvetica" pitchFamily="2" charset="0"/>
                <a:ea typeface="Cambria Math" pitchFamily="18" charset="0"/>
                <a:cs typeface="Helvetica Neue Black Condensed"/>
              </a:rPr>
              <a:t>  </a:t>
            </a:r>
          </a:p>
        </p:txBody>
      </p:sp>
      <p:sp>
        <p:nvSpPr>
          <p:cNvPr id="91140" name="文本框 5"/>
          <p:cNvSpPr txBox="1">
            <a:spLocks noChangeArrowheads="1"/>
          </p:cNvSpPr>
          <p:nvPr/>
        </p:nvSpPr>
        <p:spPr bwMode="auto">
          <a:xfrm>
            <a:off x="877888" y="1143000"/>
            <a:ext cx="7789862" cy="803275"/>
          </a:xfrm>
          <a:prstGeom prst="rect">
            <a:avLst/>
          </a:prstGeom>
          <a:noFill/>
          <a:ln w="9525">
            <a:noFill/>
            <a:miter lim="800000"/>
            <a:headEnd/>
            <a:tailEnd/>
          </a:ln>
        </p:spPr>
        <p:txBody>
          <a:bodyPr>
            <a:spAutoFit/>
          </a:bodyPr>
          <a:lstStyle/>
          <a:p>
            <a:pPr algn="just">
              <a:lnSpc>
                <a:spcPts val="2800"/>
              </a:lnSpc>
            </a:pPr>
            <a:r>
              <a:rPr lang="en-US" altLang="zh-CN" sz="2400">
                <a:solidFill>
                  <a:srgbClr val="000000"/>
                </a:solidFill>
                <a:latin typeface="Helvetica" pitchFamily="2" charset="0"/>
              </a:rPr>
              <a:t>How do you understand women’s social status in the past and at present?</a:t>
            </a:r>
            <a:endParaRPr lang="zh-CN" altLang="en-US" sz="2400">
              <a:solidFill>
                <a:srgbClr val="000000"/>
              </a:solidFill>
              <a:latin typeface="Helvetica" pitchFamily="2" charset="0"/>
            </a:endParaRPr>
          </a:p>
        </p:txBody>
      </p:sp>
      <p:sp>
        <p:nvSpPr>
          <p:cNvPr id="11" name="矩形 10"/>
          <p:cNvSpPr>
            <a:spLocks noChangeArrowheads="1"/>
          </p:cNvSpPr>
          <p:nvPr/>
        </p:nvSpPr>
        <p:spPr bwMode="auto">
          <a:xfrm>
            <a:off x="920750" y="2786063"/>
            <a:ext cx="7366000" cy="2100262"/>
          </a:xfrm>
          <a:prstGeom prst="rect">
            <a:avLst/>
          </a:prstGeom>
          <a:noFill/>
          <a:ln w="9525">
            <a:noFill/>
            <a:miter lim="800000"/>
            <a:headEnd/>
            <a:tailEnd/>
          </a:ln>
        </p:spPr>
        <p:txBody>
          <a:bodyPr>
            <a:spAutoFit/>
          </a:bodyPr>
          <a:lstStyle/>
          <a:p>
            <a:pPr marL="120650" indent="-120650" algn="just">
              <a:lnSpc>
                <a:spcPct val="110000"/>
              </a:lnSpc>
            </a:pPr>
            <a:r>
              <a:rPr lang="en-US" altLang="zh-CN" sz="2400">
                <a:solidFill>
                  <a:srgbClr val="000000"/>
                </a:solidFill>
                <a:latin typeface="Helvetica" pitchFamily="2" charset="0"/>
              </a:rPr>
              <a:t>      Once, girls were discriminated ever since they were born. Hundreds of years later, however, everything has changed: “women are key to our future economic growth and stability”, said Secretary of State Hillary Clinton.</a:t>
            </a:r>
            <a:endParaRPr lang="en-US" altLang="zh-CN">
              <a:solidFill>
                <a:srgbClr val="000000"/>
              </a:solidFill>
            </a:endParaRPr>
          </a:p>
        </p:txBody>
      </p:sp>
      <p:pic>
        <p:nvPicPr>
          <p:cNvPr id="91142"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91143" name="Picture 4" descr="H:\2015年修改\图片21.jpg"/>
          <p:cNvPicPr>
            <a:picLocks noChangeAspect="1" noChangeArrowheads="1"/>
          </p:cNvPicPr>
          <p:nvPr/>
        </p:nvPicPr>
        <p:blipFill>
          <a:blip r:embed="rId6"/>
          <a:srcRect/>
          <a:stretch>
            <a:fillRect/>
          </a:stretch>
        </p:blipFill>
        <p:spPr bwMode="auto">
          <a:xfrm>
            <a:off x="0" y="0"/>
            <a:ext cx="7156450"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Box 8"/>
          <p:cNvSpPr txBox="1">
            <a:spLocks noChangeArrowheads="1"/>
          </p:cNvSpPr>
          <p:nvPr/>
        </p:nvSpPr>
        <p:spPr bwMode="auto">
          <a:xfrm>
            <a:off x="1149350" y="1484313"/>
            <a:ext cx="755650" cy="366712"/>
          </a:xfrm>
          <a:prstGeom prst="rect">
            <a:avLst/>
          </a:prstGeom>
          <a:noFill/>
          <a:ln w="9525">
            <a:noFill/>
            <a:miter lim="800000"/>
            <a:headEnd/>
            <a:tailEnd/>
          </a:ln>
        </p:spPr>
        <p:txBody>
          <a:bodyPr>
            <a:spAutoFit/>
          </a:bodyPr>
          <a:lstStyle/>
          <a:p>
            <a:pPr marL="514350" indent="-514350" algn="just" eaLnBrk="0" hangingPunct="0"/>
            <a:r>
              <a:rPr lang="en-US" altLang="zh-CN" b="1">
                <a:solidFill>
                  <a:srgbClr val="0E9D80"/>
                </a:solidFill>
                <a:latin typeface="Helvetica" pitchFamily="2" charset="0"/>
                <a:ea typeface="Cambria Math" pitchFamily="18" charset="0"/>
                <a:cs typeface="Helvetica Neue Black Condensed"/>
              </a:rPr>
              <a:t>  </a:t>
            </a:r>
          </a:p>
        </p:txBody>
      </p:sp>
      <p:grpSp>
        <p:nvGrpSpPr>
          <p:cNvPr id="92163" name="组合 17"/>
          <p:cNvGrpSpPr>
            <a:grpSpLocks/>
          </p:cNvGrpSpPr>
          <p:nvPr/>
        </p:nvGrpSpPr>
        <p:grpSpPr bwMode="auto">
          <a:xfrm>
            <a:off x="830263" y="1663700"/>
            <a:ext cx="7577137" cy="3346450"/>
            <a:chOff x="924275" y="1930589"/>
            <a:chExt cx="7576815" cy="3346903"/>
          </a:xfrm>
        </p:grpSpPr>
        <p:sp>
          <p:nvSpPr>
            <p:cNvPr id="92172" name="TextBox 6"/>
            <p:cNvSpPr txBox="1">
              <a:spLocks noChangeArrowheads="1"/>
            </p:cNvSpPr>
            <p:nvPr/>
          </p:nvSpPr>
          <p:spPr bwMode="auto">
            <a:xfrm>
              <a:off x="924275" y="2994677"/>
              <a:ext cx="7576815" cy="2282815"/>
            </a:xfrm>
            <a:prstGeom prst="rect">
              <a:avLst/>
            </a:prstGeom>
            <a:noFill/>
            <a:ln w="9525">
              <a:noFill/>
              <a:miter lim="800000"/>
              <a:headEnd/>
              <a:tailEnd/>
            </a:ln>
          </p:spPr>
          <p:txBody>
            <a:bodyPr>
              <a:spAutoFit/>
            </a:bodyPr>
            <a:lstStyle/>
            <a:p>
              <a:pPr>
                <a:lnSpc>
                  <a:spcPct val="150000"/>
                </a:lnSpc>
              </a:pPr>
              <a:r>
                <a:rPr lang="en-US" altLang="zh-CN" sz="2400">
                  <a:solidFill>
                    <a:srgbClr val="000000"/>
                  </a:solidFill>
                  <a:latin typeface="Helvetica" pitchFamily="2" charset="0"/>
                </a:rPr>
                <a:t>Q1. What are the main difficulties women may face in the workplace?</a:t>
              </a:r>
            </a:p>
            <a:p>
              <a:pPr>
                <a:lnSpc>
                  <a:spcPct val="150000"/>
                </a:lnSpc>
              </a:pPr>
              <a:r>
                <a:rPr lang="en-US" altLang="zh-CN" sz="2400">
                  <a:solidFill>
                    <a:srgbClr val="000000"/>
                  </a:solidFill>
                  <a:latin typeface="Helvetica" pitchFamily="2" charset="0"/>
                </a:rPr>
                <a:t>Q2. If you’re given a choice, would you choose a male or female boss? Why?</a:t>
              </a:r>
              <a:endParaRPr lang="zh-CN" altLang="en-US" sz="2400">
                <a:solidFill>
                  <a:srgbClr val="000000"/>
                </a:solidFill>
                <a:latin typeface="Helvetica" pitchFamily="2" charset="0"/>
              </a:endParaRPr>
            </a:p>
          </p:txBody>
        </p:sp>
        <p:sp>
          <p:nvSpPr>
            <p:cNvPr id="92173" name="矩形 10"/>
            <p:cNvSpPr>
              <a:spLocks noChangeArrowheads="1"/>
            </p:cNvSpPr>
            <p:nvPr/>
          </p:nvSpPr>
          <p:spPr bwMode="auto">
            <a:xfrm>
              <a:off x="1286210" y="1930589"/>
              <a:ext cx="5429019" cy="946146"/>
            </a:xfrm>
            <a:prstGeom prst="rect">
              <a:avLst/>
            </a:prstGeom>
            <a:noFill/>
            <a:ln w="9525">
              <a:noFill/>
              <a:miter lim="800000"/>
              <a:headEnd/>
              <a:tailEnd/>
            </a:ln>
          </p:spPr>
          <p:txBody>
            <a:bodyPr>
              <a:spAutoFit/>
            </a:bodyPr>
            <a:lstStyle/>
            <a:p>
              <a:pPr eaLnBrk="0" hangingPunct="0"/>
              <a:r>
                <a:rPr lang="en-US" altLang="zh-CN" sz="2800">
                  <a:solidFill>
                    <a:srgbClr val="000000"/>
                  </a:solidFill>
                  <a:latin typeface="Helvetica" pitchFamily="2" charset="0"/>
                </a:rPr>
                <a:t>Watch a video clip and discuss some questions.</a:t>
              </a:r>
            </a:p>
          </p:txBody>
        </p:sp>
      </p:grpSp>
      <p:sp>
        <p:nvSpPr>
          <p:cNvPr id="12" name="Text Box 1074">
            <a:hlinkClick r:id="" action="ppaction://hlinkshowjump?jump=nextslide"/>
          </p:cNvPr>
          <p:cNvSpPr txBox="1">
            <a:spLocks noChangeArrowheads="1"/>
          </p:cNvSpPr>
          <p:nvPr/>
        </p:nvSpPr>
        <p:spPr bwMode="auto">
          <a:xfrm>
            <a:off x="1116013" y="5715000"/>
            <a:ext cx="2767012" cy="457200"/>
          </a:xfrm>
          <a:prstGeom prst="rect">
            <a:avLst/>
          </a:prstGeom>
          <a:noFill/>
          <a:ln w="12700" cap="sq">
            <a:noFill/>
            <a:miter lim="800000"/>
            <a:headEnd type="none" w="sm" len="sm"/>
            <a:tailEnd type="none" w="sm" len="sm"/>
          </a:ln>
        </p:spPr>
        <p:txBody>
          <a:bodyPr>
            <a:spAutoFit/>
          </a:bodyPr>
          <a:lstStyle/>
          <a:p>
            <a:pPr fontAlgn="auto">
              <a:spcBef>
                <a:spcPts val="0"/>
              </a:spcBef>
              <a:spcAft>
                <a:spcPts val="0"/>
              </a:spcAft>
              <a:defRPr/>
            </a:pPr>
            <a:r>
              <a:rPr lang="en-US" altLang="zh-CN" sz="2400" b="1" dirty="0">
                <a:solidFill>
                  <a:schemeClr val="accent6">
                    <a:lumMod val="75000"/>
                  </a:schemeClr>
                </a:solidFill>
                <a:latin typeface="Helvetica" pitchFamily="34" charset="0"/>
                <a:ea typeface="+mn-ea"/>
                <a:cs typeface="Helvetica Neue"/>
              </a:rPr>
              <a:t>Video Watching</a:t>
            </a:r>
          </a:p>
        </p:txBody>
      </p:sp>
      <p:pic>
        <p:nvPicPr>
          <p:cNvPr id="92165" name="Picture 9" descr="13">
            <a:hlinkClick r:id="" action="ppaction://hlinkshowjump?jump=nextslide"/>
          </p:cNvPr>
          <p:cNvPicPr>
            <a:picLocks noChangeAspect="1" noChangeArrowheads="1" noCrop="1"/>
          </p:cNvPicPr>
          <p:nvPr/>
        </p:nvPicPr>
        <p:blipFill>
          <a:blip r:embed="rId3"/>
          <a:srcRect/>
          <a:stretch>
            <a:fillRect/>
          </a:stretch>
        </p:blipFill>
        <p:spPr bwMode="auto">
          <a:xfrm>
            <a:off x="3708400" y="5715000"/>
            <a:ext cx="1530350" cy="409575"/>
          </a:xfrm>
          <a:prstGeom prst="rect">
            <a:avLst/>
          </a:prstGeom>
          <a:noFill/>
          <a:ln w="9525">
            <a:noFill/>
            <a:miter lim="800000"/>
            <a:headEnd/>
            <a:tailEnd/>
          </a:ln>
        </p:spPr>
      </p:pic>
      <p:grpSp>
        <p:nvGrpSpPr>
          <p:cNvPr id="92167" name="组合 18"/>
          <p:cNvGrpSpPr>
            <a:grpSpLocks/>
          </p:cNvGrpSpPr>
          <p:nvPr/>
        </p:nvGrpSpPr>
        <p:grpSpPr bwMode="auto">
          <a:xfrm>
            <a:off x="6726238" y="4724400"/>
            <a:ext cx="1446212" cy="1365250"/>
            <a:chOff x="5697555" y="4278328"/>
            <a:chExt cx="1446213" cy="1365250"/>
          </a:xfrm>
        </p:grpSpPr>
        <p:pic>
          <p:nvPicPr>
            <p:cNvPr id="92170" name="Picture 3">
              <a:hlinkClick r:id="rId4" action="ppaction://hlinksldjump"/>
            </p:cNvPr>
            <p:cNvPicPr>
              <a:picLocks noChangeAspect="1" noChangeArrowheads="1"/>
            </p:cNvPicPr>
            <p:nvPr/>
          </p:nvPicPr>
          <p:blipFill>
            <a:blip r:embed="rId5"/>
            <a:srcRect/>
            <a:stretch>
              <a:fillRect/>
            </a:stretch>
          </p:blipFill>
          <p:spPr bwMode="auto">
            <a:xfrm>
              <a:off x="5697555" y="4278328"/>
              <a:ext cx="1446213" cy="1365250"/>
            </a:xfrm>
            <a:prstGeom prst="rect">
              <a:avLst/>
            </a:prstGeom>
            <a:noFill/>
            <a:ln w="9525">
              <a:noFill/>
              <a:miter lim="800000"/>
              <a:headEnd/>
              <a:tailEnd/>
            </a:ln>
          </p:spPr>
        </p:pic>
        <p:sp>
          <p:nvSpPr>
            <p:cNvPr id="17" name="TextBox 16">
              <a:hlinkClick r:id="rId4" action="ppaction://hlinksldjump"/>
            </p:cNvPr>
            <p:cNvSpPr txBox="1"/>
            <p:nvPr/>
          </p:nvSpPr>
          <p:spPr>
            <a:xfrm>
              <a:off x="6070617" y="4778391"/>
              <a:ext cx="1073151" cy="457200"/>
            </a:xfrm>
            <a:prstGeom prst="rect">
              <a:avLst/>
            </a:prstGeom>
            <a:noFill/>
          </p:spPr>
          <p:txBody>
            <a:bodyPr>
              <a:spAutoFit/>
            </a:bodyPr>
            <a:lstStyle/>
            <a:p>
              <a:pPr fontAlgn="auto">
                <a:spcBef>
                  <a:spcPts val="0"/>
                </a:spcBef>
                <a:spcAft>
                  <a:spcPts val="0"/>
                </a:spcAft>
                <a:defRPr/>
              </a:pPr>
              <a:r>
                <a:rPr lang="en-US" altLang="zh-CN" sz="2400" b="1" dirty="0">
                  <a:solidFill>
                    <a:schemeClr val="bg1"/>
                  </a:solidFill>
                  <a:effectLst>
                    <a:outerShdw blurRad="38100" dist="38100" dir="2700000" algn="tl">
                      <a:srgbClr val="000000">
                        <a:alpha val="43137"/>
                      </a:srgbClr>
                    </a:outerShdw>
                  </a:effectLst>
                  <a:latin typeface="Tempus Sans ITC" pitchFamily="82" charset="0"/>
                  <a:ea typeface="+mn-ea"/>
                </a:rPr>
                <a:t>Tips</a:t>
              </a:r>
              <a:endParaRPr lang="zh-CN" altLang="en-US" sz="2400" b="1" dirty="0">
                <a:solidFill>
                  <a:schemeClr val="bg1"/>
                </a:solidFill>
                <a:effectLst>
                  <a:outerShdw blurRad="38100" dist="38100" dir="2700000" algn="tl">
                    <a:srgbClr val="000000">
                      <a:alpha val="43137"/>
                    </a:srgbClr>
                  </a:outerShdw>
                </a:effectLst>
                <a:latin typeface="Tempus Sans ITC" pitchFamily="82" charset="0"/>
                <a:ea typeface="+mn-ea"/>
              </a:endParaRPr>
            </a:p>
          </p:txBody>
        </p:sp>
      </p:grpSp>
      <p:pic>
        <p:nvPicPr>
          <p:cNvPr id="92168" name="Picture 4">
            <a:hlinkClick r:id="rId6" action="ppaction://hlinksldjump"/>
          </p:cNvPr>
          <p:cNvPicPr>
            <a:picLocks noChangeAspect="1" noChangeArrowheads="1"/>
          </p:cNvPicPr>
          <p:nvPr/>
        </p:nvPicPr>
        <p:blipFill>
          <a:blip r:embed="rId7">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92169" name="Picture 2" descr="H:\2015年修改\图片17.jpg"/>
          <p:cNvPicPr>
            <a:picLocks noChangeAspect="1" noChangeArrowheads="1"/>
          </p:cNvPicPr>
          <p:nvPr/>
        </p:nvPicPr>
        <p:blipFill>
          <a:blip r:embed="rId8"/>
          <a:srcRect/>
          <a:stretch>
            <a:fillRect/>
          </a:stretch>
        </p:blipFill>
        <p:spPr bwMode="auto">
          <a:xfrm>
            <a:off x="0" y="0"/>
            <a:ext cx="8656638" cy="1163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Box 8"/>
          <p:cNvSpPr txBox="1">
            <a:spLocks noChangeArrowheads="1"/>
          </p:cNvSpPr>
          <p:nvPr/>
        </p:nvSpPr>
        <p:spPr bwMode="auto">
          <a:xfrm>
            <a:off x="1149350" y="1484313"/>
            <a:ext cx="755650" cy="366712"/>
          </a:xfrm>
          <a:prstGeom prst="rect">
            <a:avLst/>
          </a:prstGeom>
          <a:noFill/>
          <a:ln w="9525">
            <a:noFill/>
            <a:miter lim="800000"/>
            <a:headEnd/>
            <a:tailEnd/>
          </a:ln>
        </p:spPr>
        <p:txBody>
          <a:bodyPr>
            <a:spAutoFit/>
          </a:bodyPr>
          <a:lstStyle/>
          <a:p>
            <a:pPr marL="514350" indent="-514350" algn="just" eaLnBrk="0" hangingPunct="0"/>
            <a:r>
              <a:rPr lang="en-US" altLang="zh-CN" b="1">
                <a:solidFill>
                  <a:srgbClr val="0E9D80"/>
                </a:solidFill>
                <a:latin typeface="Helvetica" pitchFamily="2" charset="0"/>
                <a:ea typeface="Cambria Math" pitchFamily="18" charset="0"/>
                <a:cs typeface="Helvetica Neue Black Condensed"/>
              </a:rPr>
              <a:t>  </a:t>
            </a:r>
          </a:p>
        </p:txBody>
      </p:sp>
      <p:sp>
        <p:nvSpPr>
          <p:cNvPr id="93187" name="矩形 10"/>
          <p:cNvSpPr>
            <a:spLocks noChangeArrowheads="1"/>
          </p:cNvSpPr>
          <p:nvPr/>
        </p:nvSpPr>
        <p:spPr bwMode="auto">
          <a:xfrm>
            <a:off x="1905000" y="1484313"/>
            <a:ext cx="5881688" cy="430212"/>
          </a:xfrm>
          <a:prstGeom prst="rect">
            <a:avLst/>
          </a:prstGeom>
          <a:noFill/>
          <a:ln w="9525">
            <a:noFill/>
            <a:miter lim="800000"/>
            <a:headEnd/>
            <a:tailEnd/>
          </a:ln>
        </p:spPr>
        <p:txBody>
          <a:bodyPr>
            <a:spAutoFit/>
          </a:bodyPr>
          <a:lstStyle/>
          <a:p>
            <a:pPr eaLnBrk="0" hangingPunct="0"/>
            <a:endParaRPr lang="en-US" altLang="zh-CN" sz="2200">
              <a:solidFill>
                <a:srgbClr val="000000"/>
              </a:solidFill>
              <a:latin typeface="Helvetica" pitchFamily="2" charset="0"/>
            </a:endParaRPr>
          </a:p>
        </p:txBody>
      </p:sp>
      <p:pic>
        <p:nvPicPr>
          <p:cNvPr id="93188" name="Picture 21" descr="tv">
            <a:hlinkClick r:id="rId4" action="ppaction://hlinkfile"/>
          </p:cNvPr>
          <p:cNvPicPr>
            <a:picLocks noChangeAspect="1" noChangeArrowheads="1"/>
          </p:cNvPicPr>
          <p:nvPr/>
        </p:nvPicPr>
        <p:blipFill>
          <a:blip r:embed="rId5"/>
          <a:srcRect/>
          <a:stretch>
            <a:fillRect/>
          </a:stretch>
        </p:blipFill>
        <p:spPr bwMode="auto">
          <a:xfrm>
            <a:off x="971550" y="1214438"/>
            <a:ext cx="6815138" cy="4967287"/>
          </a:xfrm>
          <a:prstGeom prst="rect">
            <a:avLst/>
          </a:prstGeom>
          <a:noFill/>
          <a:ln w="9525">
            <a:noFill/>
            <a:miter lim="800000"/>
            <a:headEnd/>
            <a:tailEnd/>
          </a:ln>
        </p:spPr>
      </p:pic>
      <p:sp>
        <p:nvSpPr>
          <p:cNvPr id="19" name="AutoShape 11">
            <a:hlinkClick r:id="rId6" action="ppaction://hlinksldjump"/>
          </p:cNvPr>
          <p:cNvSpPr>
            <a:spLocks noChangeArrowheads="1"/>
          </p:cNvSpPr>
          <p:nvPr/>
        </p:nvSpPr>
        <p:spPr bwMode="auto">
          <a:xfrm>
            <a:off x="3651245" y="5205426"/>
            <a:ext cx="1399089" cy="730268"/>
          </a:xfrm>
          <a:prstGeom prst="diamond">
            <a:avLst/>
          </a:prstGeom>
          <a:solidFill>
            <a:schemeClr val="accent4">
              <a:lumMod val="10000"/>
            </a:schemeClr>
          </a:solidFill>
          <a:ln w="9525">
            <a:noFill/>
            <a:miter lim="800000"/>
            <a:headEnd/>
            <a:tailEnd/>
          </a:ln>
          <a:scene3d>
            <a:camera prst="orthographicFront"/>
            <a:lightRig rig="threePt" dir="t"/>
          </a:scene3d>
          <a:sp3d>
            <a:bevelT/>
          </a:sp3d>
        </p:spPr>
        <p:txBody>
          <a:bodyPr wrap="none" anchor="ctr"/>
          <a:lstStyle/>
          <a:p>
            <a:pPr algn="ctr" fontAlgn="auto">
              <a:lnSpc>
                <a:spcPct val="90000"/>
              </a:lnSpc>
              <a:spcBef>
                <a:spcPts val="0"/>
              </a:spcBef>
              <a:spcAft>
                <a:spcPts val="0"/>
              </a:spcAft>
              <a:defRPr/>
            </a:pPr>
            <a:r>
              <a:rPr lang="en-US" altLang="zh-CN" dirty="0">
                <a:solidFill>
                  <a:schemeClr val="tx2"/>
                </a:solidFill>
                <a:latin typeface="Times New Roman" pitchFamily="18" charset="0"/>
              </a:rPr>
              <a:t>Back</a:t>
            </a:r>
          </a:p>
        </p:txBody>
      </p:sp>
      <p:pic>
        <p:nvPicPr>
          <p:cNvPr id="93192" name="Picture 4">
            <a:hlinkClick r:id="" action="ppaction://hlinkshowjump?jump=previousslide"/>
          </p:cNvPr>
          <p:cNvPicPr>
            <a:picLocks noChangeAspect="1" noChangeArrowheads="1"/>
          </p:cNvPicPr>
          <p:nvPr/>
        </p:nvPicPr>
        <p:blipFill>
          <a:blip r:embed="rId7">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93193" name="Picture 2" descr="H:\2015年修改\图片17.jpg"/>
          <p:cNvPicPr>
            <a:picLocks noChangeAspect="1" noChangeArrowheads="1"/>
          </p:cNvPicPr>
          <p:nvPr/>
        </p:nvPicPr>
        <p:blipFill>
          <a:blip r:embed="rId8"/>
          <a:srcRect/>
          <a:stretch>
            <a:fillRect/>
          </a:stretch>
        </p:blipFill>
        <p:spPr bwMode="auto">
          <a:xfrm>
            <a:off x="0" y="0"/>
            <a:ext cx="8656638" cy="1163638"/>
          </a:xfrm>
          <a:prstGeom prst="rect">
            <a:avLst/>
          </a:prstGeom>
          <a:noFill/>
          <a:ln w="9525">
            <a:noFill/>
            <a:miter lim="800000"/>
            <a:headEnd/>
            <a:tailEnd/>
          </a:ln>
        </p:spPr>
      </p:pic>
      <p:pic>
        <p:nvPicPr>
          <p:cNvPr id="9" name="Desperate Housewives.wmv">
            <a:hlinkClick r:id="" action="ppaction://media"/>
          </p:cNvPr>
          <p:cNvPicPr>
            <a:picLocks noRot="1" noChangeAspect="1"/>
          </p:cNvPicPr>
          <p:nvPr>
            <a:videoFile r:link="rId1"/>
          </p:nvPr>
        </p:nvPicPr>
        <p:blipFill>
          <a:blip r:embed="rId9"/>
          <a:srcRect/>
          <a:stretch>
            <a:fillRect/>
          </a:stretch>
        </p:blipFill>
        <p:spPr bwMode="auto">
          <a:xfrm>
            <a:off x="1187450" y="1484313"/>
            <a:ext cx="6400800" cy="3581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28487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H:\2015年修改\图片5.jpg"/>
          <p:cNvPicPr>
            <a:picLocks noChangeAspect="1" noChangeArrowheads="1"/>
          </p:cNvPicPr>
          <p:nvPr/>
        </p:nvPicPr>
        <p:blipFill>
          <a:blip r:embed="rId3"/>
          <a:srcRect/>
          <a:stretch>
            <a:fillRect/>
          </a:stretch>
        </p:blipFill>
        <p:spPr bwMode="auto">
          <a:xfrm>
            <a:off x="214313" y="2205038"/>
            <a:ext cx="8594725" cy="3938587"/>
          </a:xfrm>
          <a:prstGeom prst="rect">
            <a:avLst/>
          </a:prstGeom>
          <a:noFill/>
          <a:ln w="9525">
            <a:noFill/>
            <a:miter lim="800000"/>
            <a:headEnd/>
            <a:tailEnd/>
          </a:ln>
        </p:spPr>
      </p:pic>
      <p:sp>
        <p:nvSpPr>
          <p:cNvPr id="94211" name="TextBox 8"/>
          <p:cNvSpPr txBox="1">
            <a:spLocks noChangeArrowheads="1"/>
          </p:cNvSpPr>
          <p:nvPr/>
        </p:nvSpPr>
        <p:spPr bwMode="auto">
          <a:xfrm>
            <a:off x="877888" y="1439863"/>
            <a:ext cx="755650" cy="366712"/>
          </a:xfrm>
          <a:prstGeom prst="rect">
            <a:avLst/>
          </a:prstGeom>
          <a:noFill/>
          <a:ln w="9525">
            <a:noFill/>
            <a:miter lim="800000"/>
            <a:headEnd/>
            <a:tailEnd/>
          </a:ln>
        </p:spPr>
        <p:txBody>
          <a:bodyPr>
            <a:spAutoFit/>
          </a:bodyPr>
          <a:lstStyle/>
          <a:p>
            <a:pPr marL="514350" indent="-514350" algn="just" eaLnBrk="0" hangingPunct="0"/>
            <a:r>
              <a:rPr lang="en-US" altLang="zh-CN" b="1">
                <a:solidFill>
                  <a:srgbClr val="0E9D80"/>
                </a:solidFill>
                <a:latin typeface="Helvetica" pitchFamily="2" charset="0"/>
                <a:ea typeface="Cambria Math" pitchFamily="18" charset="0"/>
                <a:cs typeface="Helvetica Neue Black Condensed"/>
              </a:rPr>
              <a:t>  </a:t>
            </a:r>
          </a:p>
        </p:txBody>
      </p:sp>
      <p:sp>
        <p:nvSpPr>
          <p:cNvPr id="94212" name="文本框 5"/>
          <p:cNvSpPr txBox="1">
            <a:spLocks noChangeArrowheads="1"/>
          </p:cNvSpPr>
          <p:nvPr/>
        </p:nvSpPr>
        <p:spPr bwMode="auto">
          <a:xfrm>
            <a:off x="877888" y="1165225"/>
            <a:ext cx="7113587" cy="1282700"/>
          </a:xfrm>
          <a:prstGeom prst="rect">
            <a:avLst/>
          </a:prstGeom>
          <a:noFill/>
          <a:ln w="9525">
            <a:noFill/>
            <a:miter lim="800000"/>
            <a:headEnd/>
            <a:tailEnd/>
          </a:ln>
        </p:spPr>
        <p:txBody>
          <a:bodyPr>
            <a:spAutoFit/>
          </a:bodyPr>
          <a:lstStyle/>
          <a:p>
            <a:pPr>
              <a:lnSpc>
                <a:spcPct val="150000"/>
              </a:lnSpc>
            </a:pPr>
            <a:r>
              <a:rPr lang="en-US" altLang="zh-CN" sz="2600">
                <a:latin typeface="Helvetica" pitchFamily="2" charset="0"/>
              </a:rPr>
              <a:t>Q1. What are the main difficulties women may face in the workplace?</a:t>
            </a:r>
          </a:p>
        </p:txBody>
      </p:sp>
      <p:sp>
        <p:nvSpPr>
          <p:cNvPr id="11" name="矩形 10"/>
          <p:cNvSpPr>
            <a:spLocks noChangeArrowheads="1"/>
          </p:cNvSpPr>
          <p:nvPr/>
        </p:nvSpPr>
        <p:spPr bwMode="auto">
          <a:xfrm>
            <a:off x="1403350" y="2852738"/>
            <a:ext cx="6996113" cy="3046988"/>
          </a:xfrm>
          <a:prstGeom prst="rect">
            <a:avLst/>
          </a:prstGeom>
          <a:noFill/>
          <a:ln w="9525">
            <a:noFill/>
            <a:miter lim="800000"/>
            <a:headEnd/>
            <a:tailEnd/>
          </a:ln>
        </p:spPr>
        <p:txBody>
          <a:bodyPr>
            <a:spAutoFit/>
          </a:bodyPr>
          <a:lstStyle/>
          <a:p>
            <a:pPr marL="271463" indent="-185738" algn="just">
              <a:defRPr/>
            </a:pPr>
            <a:r>
              <a:rPr lang="en-US" altLang="zh-CN" sz="2400" dirty="0">
                <a:solidFill>
                  <a:srgbClr val="25491F"/>
                </a:solidFill>
                <a:latin typeface="Calibri" pitchFamily="34" charset="0"/>
              </a:rPr>
              <a:t> </a:t>
            </a:r>
            <a:r>
              <a:rPr lang="en-US" altLang="zh-CN" sz="2400" dirty="0">
                <a:latin typeface="Helvetica" pitchFamily="2" charset="0"/>
              </a:rPr>
              <a:t> The road to success as a businesswoman is not an easy one.</a:t>
            </a:r>
          </a:p>
          <a:p>
            <a:pPr marL="271463" indent="-271463" algn="just">
              <a:buFont typeface="Arial" pitchFamily="34" charset="0"/>
              <a:buChar char="•"/>
              <a:defRPr/>
            </a:pPr>
            <a:r>
              <a:rPr lang="en-US" altLang="zh-CN" sz="2400" dirty="0">
                <a:latin typeface="Helvetica" pitchFamily="2" charset="0"/>
              </a:rPr>
              <a:t>a double standard of the behavior of men and    women</a:t>
            </a:r>
          </a:p>
          <a:p>
            <a:pPr marL="271463" indent="-271463" algn="just">
              <a:buFont typeface="Arial" pitchFamily="34" charset="0"/>
              <a:buChar char="•"/>
              <a:defRPr/>
            </a:pPr>
            <a:r>
              <a:rPr lang="en-US" altLang="zh-CN" sz="2400" dirty="0">
                <a:latin typeface="Helvetica" pitchFamily="2" charset="0"/>
              </a:rPr>
              <a:t>gender barriers</a:t>
            </a:r>
          </a:p>
          <a:p>
            <a:pPr marL="271463" indent="-271463" algn="just">
              <a:buFont typeface="Arial" pitchFamily="34" charset="0"/>
              <a:buChar char="•"/>
              <a:defRPr/>
            </a:pPr>
            <a:r>
              <a:rPr lang="en-US" altLang="zh-CN" sz="2400" dirty="0">
                <a:latin typeface="Helvetica" pitchFamily="2" charset="0"/>
              </a:rPr>
              <a:t>hard to strike a balance between work and </a:t>
            </a:r>
            <a:r>
              <a:rPr lang="en-US" altLang="zh-CN" sz="2400" dirty="0" smtClean="0">
                <a:latin typeface="Helvetica" pitchFamily="2" charset="0"/>
              </a:rPr>
              <a:t>family </a:t>
            </a:r>
            <a:r>
              <a:rPr lang="en-US" altLang="zh-CN" sz="2400" dirty="0">
                <a:latin typeface="Helvetica" pitchFamily="2" charset="0"/>
              </a:rPr>
              <a:t>life</a:t>
            </a:r>
          </a:p>
          <a:p>
            <a:pPr marL="271463" indent="-271463" algn="just">
              <a:buFont typeface="Arial" pitchFamily="34" charset="0"/>
              <a:buChar char="•"/>
              <a:defRPr/>
            </a:pPr>
            <a:r>
              <a:rPr lang="en-US" altLang="zh-CN" sz="2400" dirty="0">
                <a:latin typeface="Helvetica" pitchFamily="2" charset="0"/>
              </a:rPr>
              <a:t>a stereotyped “bimbo” title for women</a:t>
            </a:r>
          </a:p>
        </p:txBody>
      </p:sp>
      <p:sp>
        <p:nvSpPr>
          <p:cNvPr id="12" name="右箭头 11">
            <a:hlinkClick r:id="" action="ppaction://hlinkshowjump?jump=nextslide"/>
          </p:cNvPr>
          <p:cNvSpPr/>
          <p:nvPr/>
        </p:nvSpPr>
        <p:spPr>
          <a:xfrm>
            <a:off x="4986378" y="6129300"/>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94215"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94216" name="Picture 2" descr="H:\2015年修改\图片17.jpg"/>
          <p:cNvPicPr>
            <a:picLocks noChangeAspect="1" noChangeArrowheads="1"/>
          </p:cNvPicPr>
          <p:nvPr/>
        </p:nvPicPr>
        <p:blipFill>
          <a:blip r:embed="rId6"/>
          <a:srcRect/>
          <a:stretch>
            <a:fillRect/>
          </a:stretch>
        </p:blipFill>
        <p:spPr bwMode="auto">
          <a:xfrm>
            <a:off x="0" y="0"/>
            <a:ext cx="8656638"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组合 6"/>
          <p:cNvGrpSpPr>
            <a:grpSpLocks/>
          </p:cNvGrpSpPr>
          <p:nvPr/>
        </p:nvGrpSpPr>
        <p:grpSpPr bwMode="auto">
          <a:xfrm>
            <a:off x="388938" y="1620838"/>
            <a:ext cx="8469312" cy="4379912"/>
            <a:chOff x="388910" y="1620272"/>
            <a:chExt cx="8469370" cy="4380496"/>
          </a:xfrm>
        </p:grpSpPr>
        <p:pic>
          <p:nvPicPr>
            <p:cNvPr id="21510" name="Picture 1" descr="H:\2015年修改\图片3.jpg"/>
            <p:cNvPicPr>
              <a:picLocks noChangeAspect="1" noChangeArrowheads="1"/>
            </p:cNvPicPr>
            <p:nvPr/>
          </p:nvPicPr>
          <p:blipFill>
            <a:blip r:embed="rId3"/>
            <a:srcRect/>
            <a:stretch>
              <a:fillRect/>
            </a:stretch>
          </p:blipFill>
          <p:spPr bwMode="auto">
            <a:xfrm>
              <a:off x="388910" y="2184418"/>
              <a:ext cx="8455025" cy="3816350"/>
            </a:xfrm>
            <a:prstGeom prst="rect">
              <a:avLst/>
            </a:prstGeom>
            <a:noFill/>
            <a:ln w="9525">
              <a:noFill/>
              <a:miter lim="800000"/>
              <a:headEnd/>
              <a:tailEnd/>
            </a:ln>
          </p:spPr>
        </p:pic>
        <p:sp>
          <p:nvSpPr>
            <p:cNvPr id="21511" name="TextBox 22"/>
            <p:cNvSpPr txBox="1">
              <a:spLocks noChangeArrowheads="1"/>
            </p:cNvSpPr>
            <p:nvPr/>
          </p:nvSpPr>
          <p:spPr bwMode="auto">
            <a:xfrm>
              <a:off x="785788" y="1620272"/>
              <a:ext cx="8072492" cy="447735"/>
            </a:xfrm>
            <a:prstGeom prst="rect">
              <a:avLst/>
            </a:prstGeom>
            <a:noFill/>
            <a:ln w="9525">
              <a:noFill/>
              <a:miter lim="800000"/>
              <a:headEnd/>
              <a:tailEnd/>
            </a:ln>
          </p:spPr>
          <p:txBody>
            <a:bodyPr>
              <a:spAutoFit/>
            </a:bodyPr>
            <a:lstStyle/>
            <a:p>
              <a:pPr marL="514350" indent="-514350" eaLnBrk="0" hangingPunct="0">
                <a:lnSpc>
                  <a:spcPts val="2800"/>
                </a:lnSpc>
              </a:pPr>
              <a:r>
                <a:rPr lang="en-US" altLang="zh-CN" sz="2400">
                  <a:latin typeface="Helvetica" pitchFamily="2" charset="0"/>
                  <a:ea typeface="Cambria Math" pitchFamily="18" charset="0"/>
                  <a:cs typeface="Arial" pitchFamily="34" charset="0"/>
                </a:rPr>
                <a:t>2. Should women stay home or work outside? Why?</a:t>
              </a:r>
              <a:r>
                <a:rPr lang="en-US" altLang="zh-CN">
                  <a:ea typeface="Cambria Math" pitchFamily="18" charset="0"/>
                  <a:cs typeface="Arial" pitchFamily="34" charset="0"/>
                </a:rPr>
                <a:t> </a:t>
              </a:r>
            </a:p>
          </p:txBody>
        </p:sp>
      </p:grpSp>
      <p:sp>
        <p:nvSpPr>
          <p:cNvPr id="11" name="TextBox 10"/>
          <p:cNvSpPr txBox="1">
            <a:spLocks noChangeArrowheads="1"/>
          </p:cNvSpPr>
          <p:nvPr/>
        </p:nvSpPr>
        <p:spPr bwMode="auto">
          <a:xfrm>
            <a:off x="1071563" y="2906713"/>
            <a:ext cx="7929562" cy="3027362"/>
          </a:xfrm>
          <a:prstGeom prst="rect">
            <a:avLst/>
          </a:prstGeom>
          <a:noFill/>
          <a:ln w="9525">
            <a:noFill/>
            <a:miter lim="800000"/>
            <a:headEnd/>
            <a:tailEnd/>
          </a:ln>
        </p:spPr>
        <p:txBody>
          <a:bodyPr>
            <a:spAutoFit/>
          </a:bodyPr>
          <a:lstStyle/>
          <a:p>
            <a:pPr>
              <a:lnSpc>
                <a:spcPct val="120000"/>
              </a:lnSpc>
            </a:pPr>
            <a:r>
              <a:rPr lang="en-US" altLang="zh-CN" sz="2400" dirty="0">
                <a:latin typeface="Helvetica" pitchFamily="2" charset="0"/>
                <a:ea typeface="Cambria Math" pitchFamily="18" charset="0"/>
                <a:cs typeface="Arial" pitchFamily="34" charset="0"/>
              </a:rPr>
              <a:t> Work outside:</a:t>
            </a:r>
          </a:p>
          <a:p>
            <a:pPr>
              <a:lnSpc>
                <a:spcPct val="120000"/>
              </a:lnSpc>
              <a:buFont typeface="Arial" pitchFamily="34" charset="0"/>
              <a:buChar char="•"/>
            </a:pPr>
            <a:r>
              <a:rPr lang="en-US" altLang="zh-CN" sz="2400" dirty="0">
                <a:latin typeface="Helvetica" pitchFamily="2" charset="0"/>
                <a:ea typeface="Cambria Math" pitchFamily="18" charset="0"/>
                <a:cs typeface="Arial" pitchFamily="34" charset="0"/>
              </a:rPr>
              <a:t>To acquire more knowledge in different aspects</a:t>
            </a:r>
            <a:endParaRPr lang="zh-CN" altLang="en-US" sz="2400" dirty="0">
              <a:latin typeface="Helvetica" pitchFamily="2" charset="0"/>
              <a:ea typeface="Cambria Math" pitchFamily="18" charset="0"/>
              <a:cs typeface="Arial" pitchFamily="34" charset="0"/>
            </a:endParaRPr>
          </a:p>
          <a:p>
            <a:pPr>
              <a:lnSpc>
                <a:spcPct val="120000"/>
              </a:lnSpc>
              <a:buFont typeface="Arial" pitchFamily="34" charset="0"/>
              <a:buChar char="•"/>
            </a:pPr>
            <a:r>
              <a:rPr lang="en-US" altLang="zh-CN" sz="2400" dirty="0">
                <a:latin typeface="Helvetica" pitchFamily="2" charset="0"/>
                <a:ea typeface="Cambria Math" pitchFamily="18" charset="0"/>
                <a:cs typeface="Arial" pitchFamily="34" charset="0"/>
              </a:rPr>
              <a:t>To broaden </a:t>
            </a:r>
            <a:r>
              <a:rPr lang="en-US" altLang="zh-CN" sz="2400" dirty="0" smtClean="0">
                <a:latin typeface="Helvetica" pitchFamily="2" charset="0"/>
                <a:ea typeface="Cambria Math" pitchFamily="18" charset="0"/>
                <a:cs typeface="Arial" pitchFamily="34" charset="0"/>
              </a:rPr>
              <a:t>the </a:t>
            </a:r>
            <a:r>
              <a:rPr lang="en-US" altLang="zh-CN" sz="2400" dirty="0">
                <a:latin typeface="Helvetica" pitchFamily="2" charset="0"/>
                <a:ea typeface="Cambria Math" pitchFamily="18" charset="0"/>
                <a:cs typeface="Arial" pitchFamily="34" charset="0"/>
              </a:rPr>
              <a:t>horizon and enrich </a:t>
            </a:r>
            <a:r>
              <a:rPr lang="en-US" altLang="zh-CN" sz="2400" dirty="0" smtClean="0">
                <a:latin typeface="Helvetica" pitchFamily="2" charset="0"/>
                <a:ea typeface="Cambria Math" pitchFamily="18" charset="0"/>
                <a:cs typeface="Arial" pitchFamily="34" charset="0"/>
              </a:rPr>
              <a:t>the </a:t>
            </a:r>
            <a:r>
              <a:rPr lang="en-US" altLang="zh-CN" sz="2400" dirty="0">
                <a:latin typeface="Helvetica" pitchFamily="2" charset="0"/>
                <a:ea typeface="Cambria Math" pitchFamily="18" charset="0"/>
                <a:cs typeface="Arial" pitchFamily="34" charset="0"/>
              </a:rPr>
              <a:t>mind</a:t>
            </a:r>
            <a:endParaRPr lang="zh-CN" altLang="en-US" sz="2400" dirty="0">
              <a:latin typeface="Helvetica" pitchFamily="2" charset="0"/>
              <a:ea typeface="Cambria Math" pitchFamily="18" charset="0"/>
              <a:cs typeface="Arial" pitchFamily="34" charset="0"/>
            </a:endParaRPr>
          </a:p>
          <a:p>
            <a:pPr>
              <a:lnSpc>
                <a:spcPct val="120000"/>
              </a:lnSpc>
              <a:buFont typeface="Arial" pitchFamily="34" charset="0"/>
              <a:buChar char="•"/>
            </a:pPr>
            <a:r>
              <a:rPr lang="en-US" altLang="zh-CN" sz="2400" dirty="0">
                <a:latin typeface="Helvetica" pitchFamily="2" charset="0"/>
                <a:ea typeface="Cambria Math" pitchFamily="18" charset="0"/>
                <a:cs typeface="Arial" pitchFamily="34" charset="0"/>
              </a:rPr>
              <a:t>To develop </a:t>
            </a:r>
            <a:r>
              <a:rPr lang="en-US" altLang="zh-CN" sz="2400" dirty="0" smtClean="0">
                <a:latin typeface="Helvetica" pitchFamily="2" charset="0"/>
                <a:ea typeface="Cambria Math" pitchFamily="18" charset="0"/>
                <a:cs typeface="Arial" pitchFamily="34" charset="0"/>
              </a:rPr>
              <a:t>the </a:t>
            </a:r>
            <a:r>
              <a:rPr lang="en-US" altLang="zh-CN" sz="2400" dirty="0">
                <a:latin typeface="Helvetica" pitchFamily="2" charset="0"/>
                <a:ea typeface="Cambria Math" pitchFamily="18" charset="0"/>
                <a:cs typeface="Arial" pitchFamily="34" charset="0"/>
              </a:rPr>
              <a:t>creative thinking ability</a:t>
            </a:r>
            <a:endParaRPr lang="zh-CN" altLang="en-US" sz="2400" dirty="0">
              <a:latin typeface="Helvetica" pitchFamily="2" charset="0"/>
              <a:ea typeface="Cambria Math" pitchFamily="18" charset="0"/>
              <a:cs typeface="Arial" pitchFamily="34" charset="0"/>
            </a:endParaRPr>
          </a:p>
          <a:p>
            <a:pPr>
              <a:lnSpc>
                <a:spcPct val="120000"/>
              </a:lnSpc>
              <a:buFont typeface="Arial" pitchFamily="34" charset="0"/>
              <a:buChar char="•"/>
            </a:pPr>
            <a:r>
              <a:rPr lang="en-US" altLang="zh-CN" sz="2400" dirty="0">
                <a:latin typeface="Helvetica" pitchFamily="2" charset="0"/>
                <a:ea typeface="Cambria Math" pitchFamily="18" charset="0"/>
                <a:cs typeface="Arial" pitchFamily="34" charset="0"/>
              </a:rPr>
              <a:t>To make more new friends</a:t>
            </a:r>
            <a:endParaRPr lang="zh-CN" altLang="en-US" sz="2400" dirty="0">
              <a:latin typeface="Helvetica" pitchFamily="2" charset="0"/>
              <a:ea typeface="Cambria Math" pitchFamily="18" charset="0"/>
              <a:cs typeface="Arial" pitchFamily="34" charset="0"/>
            </a:endParaRPr>
          </a:p>
          <a:p>
            <a:pPr>
              <a:lnSpc>
                <a:spcPct val="120000"/>
              </a:lnSpc>
              <a:buFont typeface="Arial" pitchFamily="34" charset="0"/>
              <a:buChar char="•"/>
            </a:pPr>
            <a:r>
              <a:rPr lang="en-US" altLang="zh-CN" sz="2400" dirty="0">
                <a:latin typeface="Helvetica" pitchFamily="2" charset="0"/>
                <a:ea typeface="Cambria Math" pitchFamily="18" charset="0"/>
                <a:cs typeface="Arial" pitchFamily="34" charset="0"/>
              </a:rPr>
              <a:t>To participate in more social practice</a:t>
            </a:r>
            <a:endParaRPr lang="zh-CN" altLang="en-US" sz="2400" dirty="0">
              <a:latin typeface="Helvetica" pitchFamily="2" charset="0"/>
              <a:ea typeface="Cambria Math" pitchFamily="18" charset="0"/>
              <a:cs typeface="Arial" pitchFamily="34" charset="0"/>
            </a:endParaRPr>
          </a:p>
          <a:p>
            <a:pPr>
              <a:spcAft>
                <a:spcPts val="1200"/>
              </a:spcAft>
              <a:buClr>
                <a:srgbClr val="0E9D80"/>
              </a:buClr>
            </a:pPr>
            <a:endParaRPr lang="en-US" altLang="zh-CN" dirty="0">
              <a:latin typeface="Helvetica" pitchFamily="2" charset="0"/>
              <a:ea typeface="Cambria Math" pitchFamily="18" charset="0"/>
              <a:cs typeface="Arial" pitchFamily="34" charset="0"/>
            </a:endParaRPr>
          </a:p>
        </p:txBody>
      </p:sp>
      <p:pic>
        <p:nvPicPr>
          <p:cNvPr id="21508" name="Picture 4">
            <a:hlinkClick r:id="rId4" action="ppaction://hlinksldjump"/>
          </p:cNvPr>
          <p:cNvPicPr>
            <a:picLocks noChangeAspect="1" noChangeArrowheads="1"/>
          </p:cNvPicPr>
          <p:nvPr/>
        </p:nvPicPr>
        <p:blipFill>
          <a:blip r:embed="rId5"/>
          <a:srcRect/>
          <a:stretch>
            <a:fillRect/>
          </a:stretch>
        </p:blipFill>
        <p:spPr bwMode="auto">
          <a:xfrm>
            <a:off x="8399463" y="6181725"/>
            <a:ext cx="434975" cy="458788"/>
          </a:xfrm>
          <a:prstGeom prst="rect">
            <a:avLst/>
          </a:prstGeom>
          <a:noFill/>
          <a:ln w="9525">
            <a:noFill/>
            <a:miter lim="800000"/>
            <a:headEnd/>
            <a:tailEnd/>
          </a:ln>
        </p:spPr>
      </p:pic>
      <p:pic>
        <p:nvPicPr>
          <p:cNvPr id="21509" name="Picture 1" descr="H:\2015年修改\图片6.jpg"/>
          <p:cNvPicPr>
            <a:picLocks noChangeAspect="1" noChangeArrowheads="1"/>
          </p:cNvPicPr>
          <p:nvPr/>
        </p:nvPicPr>
        <p:blipFill>
          <a:blip r:embed="rId6"/>
          <a:srcRect/>
          <a:stretch>
            <a:fillRect/>
          </a:stretch>
        </p:blipFill>
        <p:spPr bwMode="auto">
          <a:xfrm>
            <a:off x="0" y="0"/>
            <a:ext cx="7156450" cy="1212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descr="H:\2015年修改\图片5.jpg"/>
          <p:cNvPicPr>
            <a:picLocks noChangeAspect="1" noChangeArrowheads="1"/>
          </p:cNvPicPr>
          <p:nvPr/>
        </p:nvPicPr>
        <p:blipFill>
          <a:blip r:embed="rId3"/>
          <a:srcRect/>
          <a:stretch>
            <a:fillRect/>
          </a:stretch>
        </p:blipFill>
        <p:spPr bwMode="auto">
          <a:xfrm>
            <a:off x="214313" y="2205038"/>
            <a:ext cx="8594725" cy="3938587"/>
          </a:xfrm>
          <a:prstGeom prst="rect">
            <a:avLst/>
          </a:prstGeom>
          <a:noFill/>
          <a:ln w="9525">
            <a:noFill/>
            <a:miter lim="800000"/>
            <a:headEnd/>
            <a:tailEnd/>
          </a:ln>
        </p:spPr>
      </p:pic>
      <p:sp>
        <p:nvSpPr>
          <p:cNvPr id="95235" name="TextBox 8"/>
          <p:cNvSpPr txBox="1">
            <a:spLocks noChangeArrowheads="1"/>
          </p:cNvSpPr>
          <p:nvPr/>
        </p:nvSpPr>
        <p:spPr bwMode="auto">
          <a:xfrm>
            <a:off x="877888" y="1439863"/>
            <a:ext cx="755650" cy="366712"/>
          </a:xfrm>
          <a:prstGeom prst="rect">
            <a:avLst/>
          </a:prstGeom>
          <a:noFill/>
          <a:ln w="9525">
            <a:noFill/>
            <a:miter lim="800000"/>
            <a:headEnd/>
            <a:tailEnd/>
          </a:ln>
        </p:spPr>
        <p:txBody>
          <a:bodyPr>
            <a:spAutoFit/>
          </a:bodyPr>
          <a:lstStyle/>
          <a:p>
            <a:pPr marL="514350" indent="-514350" algn="just" eaLnBrk="0" hangingPunct="0"/>
            <a:r>
              <a:rPr lang="en-US" altLang="zh-CN" b="1">
                <a:solidFill>
                  <a:srgbClr val="0E9D80"/>
                </a:solidFill>
                <a:latin typeface="Helvetica" pitchFamily="2" charset="0"/>
                <a:ea typeface="Cambria Math" pitchFamily="18" charset="0"/>
                <a:cs typeface="Helvetica Neue Black Condensed"/>
              </a:rPr>
              <a:t>  </a:t>
            </a:r>
          </a:p>
        </p:txBody>
      </p:sp>
      <p:sp>
        <p:nvSpPr>
          <p:cNvPr id="95236" name="文本框 5"/>
          <p:cNvSpPr txBox="1">
            <a:spLocks noChangeArrowheads="1"/>
          </p:cNvSpPr>
          <p:nvPr/>
        </p:nvSpPr>
        <p:spPr bwMode="auto">
          <a:xfrm>
            <a:off x="877888" y="1165225"/>
            <a:ext cx="7113587" cy="1282700"/>
          </a:xfrm>
          <a:prstGeom prst="rect">
            <a:avLst/>
          </a:prstGeom>
          <a:noFill/>
          <a:ln w="9525">
            <a:noFill/>
            <a:miter lim="800000"/>
            <a:headEnd/>
            <a:tailEnd/>
          </a:ln>
        </p:spPr>
        <p:txBody>
          <a:bodyPr>
            <a:spAutoFit/>
          </a:bodyPr>
          <a:lstStyle/>
          <a:p>
            <a:pPr>
              <a:lnSpc>
                <a:spcPct val="150000"/>
              </a:lnSpc>
            </a:pPr>
            <a:r>
              <a:rPr lang="en-US" altLang="zh-CN" sz="2600">
                <a:latin typeface="Helvetica" pitchFamily="2" charset="0"/>
              </a:rPr>
              <a:t>Q2. If you’re given a choice, would you choose a male or female boss? Why?</a:t>
            </a:r>
            <a:endParaRPr lang="zh-CN" altLang="en-US" sz="2600">
              <a:latin typeface="Helvetica" pitchFamily="2" charset="0"/>
            </a:endParaRPr>
          </a:p>
        </p:txBody>
      </p:sp>
      <p:sp>
        <p:nvSpPr>
          <p:cNvPr id="11" name="矩形 10"/>
          <p:cNvSpPr>
            <a:spLocks noChangeArrowheads="1"/>
          </p:cNvSpPr>
          <p:nvPr/>
        </p:nvSpPr>
        <p:spPr bwMode="auto">
          <a:xfrm>
            <a:off x="1214438" y="2708275"/>
            <a:ext cx="7223125" cy="1570038"/>
          </a:xfrm>
          <a:prstGeom prst="rect">
            <a:avLst/>
          </a:prstGeom>
          <a:noFill/>
          <a:ln w="9525">
            <a:noFill/>
            <a:miter lim="800000"/>
            <a:headEnd/>
            <a:tailEnd/>
          </a:ln>
        </p:spPr>
        <p:txBody>
          <a:bodyPr>
            <a:spAutoFit/>
          </a:bodyPr>
          <a:lstStyle/>
          <a:p>
            <a:pPr marL="85725"/>
            <a:r>
              <a:rPr lang="en-US" altLang="zh-CN" sz="2400" dirty="0">
                <a:latin typeface="Helvetica" pitchFamily="2" charset="0"/>
              </a:rPr>
              <a:t>A male boss:</a:t>
            </a:r>
          </a:p>
          <a:p>
            <a:pPr marL="85725"/>
            <a:r>
              <a:rPr lang="en-US" altLang="zh-CN" sz="2400" dirty="0">
                <a:latin typeface="Helvetica" pitchFamily="2" charset="0"/>
              </a:rPr>
              <a:t>A male boss is more </a:t>
            </a:r>
            <a:r>
              <a:rPr lang="en-US" altLang="zh-CN" sz="2400" dirty="0" smtClean="0">
                <a:latin typeface="Helvetica" pitchFamily="2" charset="0"/>
              </a:rPr>
              <a:t>decisive / efficient</a:t>
            </a:r>
            <a:r>
              <a:rPr lang="en-US" altLang="zh-CN" sz="2400" dirty="0">
                <a:latin typeface="Helvetica" pitchFamily="2" charset="0"/>
              </a:rPr>
              <a:t>.</a:t>
            </a:r>
          </a:p>
          <a:p>
            <a:pPr marL="85725"/>
            <a:r>
              <a:rPr lang="en-US" altLang="zh-CN" sz="2400" dirty="0">
                <a:latin typeface="Helvetica" pitchFamily="2" charset="0"/>
              </a:rPr>
              <a:t>A female boss is easy to get wrapped up in seeing another woman as a threat.</a:t>
            </a:r>
          </a:p>
        </p:txBody>
      </p:sp>
      <p:pic>
        <p:nvPicPr>
          <p:cNvPr id="95238"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95239" name="Picture 2" descr="H:\2015年修改\图片17.jpg"/>
          <p:cNvPicPr>
            <a:picLocks noChangeAspect="1" noChangeArrowheads="1"/>
          </p:cNvPicPr>
          <p:nvPr/>
        </p:nvPicPr>
        <p:blipFill>
          <a:blip r:embed="rId6"/>
          <a:srcRect/>
          <a:stretch>
            <a:fillRect/>
          </a:stretch>
        </p:blipFill>
        <p:spPr bwMode="auto">
          <a:xfrm>
            <a:off x="0" y="0"/>
            <a:ext cx="8656638" cy="1163638"/>
          </a:xfrm>
          <a:prstGeom prst="rect">
            <a:avLst/>
          </a:prstGeom>
          <a:noFill/>
          <a:ln w="9525">
            <a:noFill/>
            <a:miter lim="800000"/>
            <a:headEnd/>
            <a:tailEnd/>
          </a:ln>
        </p:spPr>
      </p:pic>
      <p:sp>
        <p:nvSpPr>
          <p:cNvPr id="8" name="矩形 7"/>
          <p:cNvSpPr>
            <a:spLocks noChangeArrowheads="1"/>
          </p:cNvSpPr>
          <p:nvPr/>
        </p:nvSpPr>
        <p:spPr bwMode="auto">
          <a:xfrm>
            <a:off x="1214438" y="4278313"/>
            <a:ext cx="7223125" cy="1570037"/>
          </a:xfrm>
          <a:prstGeom prst="rect">
            <a:avLst/>
          </a:prstGeom>
          <a:noFill/>
          <a:ln w="9525">
            <a:noFill/>
            <a:miter lim="800000"/>
            <a:headEnd/>
            <a:tailEnd/>
          </a:ln>
        </p:spPr>
        <p:txBody>
          <a:bodyPr>
            <a:spAutoFit/>
          </a:bodyPr>
          <a:lstStyle/>
          <a:p>
            <a:pPr marL="85725"/>
            <a:r>
              <a:rPr lang="en-US" altLang="zh-CN" sz="2400" dirty="0">
                <a:latin typeface="Helvetica" pitchFamily="2" charset="0"/>
              </a:rPr>
              <a:t>A female boss:</a:t>
            </a:r>
          </a:p>
          <a:p>
            <a:pPr marL="85725"/>
            <a:r>
              <a:rPr lang="en-US" altLang="zh-CN" sz="2400" dirty="0">
                <a:latin typeface="Helvetica" pitchFamily="2" charset="0"/>
              </a:rPr>
              <a:t>A male boss is </a:t>
            </a:r>
            <a:r>
              <a:rPr lang="en-US" altLang="zh-CN" sz="2400" dirty="0" smtClean="0">
                <a:latin typeface="Helvetica" pitchFamily="2" charset="0"/>
              </a:rPr>
              <a:t>colder / </a:t>
            </a:r>
            <a:r>
              <a:rPr lang="en-US" altLang="zh-CN" sz="2400" dirty="0">
                <a:latin typeface="Helvetica" pitchFamily="2" charset="0"/>
              </a:rPr>
              <a:t>bossier.</a:t>
            </a:r>
          </a:p>
          <a:p>
            <a:pPr marL="85725"/>
            <a:r>
              <a:rPr lang="en-US" altLang="zh-CN" sz="2400" dirty="0">
                <a:latin typeface="Helvetica" pitchFamily="2" charset="0"/>
              </a:rPr>
              <a:t>A female boss is more </a:t>
            </a:r>
            <a:r>
              <a:rPr lang="en-US" altLang="zh-CN" sz="2400" dirty="0" smtClean="0">
                <a:latin typeface="Helvetica" pitchFamily="2" charset="0"/>
              </a:rPr>
              <a:t>reasonable / more </a:t>
            </a:r>
            <a:r>
              <a:rPr lang="en-US" altLang="zh-CN" sz="2400" dirty="0">
                <a:latin typeface="Helvetica" pitchFamily="2" charset="0"/>
              </a:rPr>
              <a:t>considerate and </a:t>
            </a:r>
            <a:r>
              <a:rPr lang="en-US" altLang="zh-CN" sz="2400" dirty="0" smtClean="0">
                <a:latin typeface="Helvetica" pitchFamily="2" charset="0"/>
              </a:rPr>
              <a:t>nicer / accessible / </a:t>
            </a:r>
            <a:r>
              <a:rPr lang="en-US" altLang="zh-CN" sz="2400" dirty="0">
                <a:latin typeface="Helvetica" pitchFamily="2" charset="0"/>
              </a:rPr>
              <a:t>helpful.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Documents and Settings\jiangll\桌面\94C58PICdIp.jpg"/>
          <p:cNvPicPr>
            <a:picLocks noChangeAspect="1" noChangeArrowheads="1"/>
          </p:cNvPicPr>
          <p:nvPr/>
        </p:nvPicPr>
        <p:blipFill>
          <a:blip r:embed="rId4"/>
          <a:srcRect/>
          <a:stretch>
            <a:fillRect/>
          </a:stretch>
        </p:blipFill>
        <p:spPr bwMode="auto">
          <a:xfrm>
            <a:off x="4379913" y="3482975"/>
            <a:ext cx="4343400" cy="2438400"/>
          </a:xfrm>
          <a:prstGeom prst="rect">
            <a:avLst/>
          </a:prstGeom>
          <a:ln>
            <a:noFill/>
          </a:ln>
          <a:effectLst>
            <a:outerShdw blurRad="292100" dist="139700" dir="2700000" algn="tl" rotWithShape="0">
              <a:srgbClr val="333333">
                <a:alpha val="65000"/>
              </a:srgbClr>
            </a:outerShdw>
          </a:effectLst>
          <a:extLst/>
        </p:spPr>
      </p:pic>
      <p:grpSp>
        <p:nvGrpSpPr>
          <p:cNvPr id="96259" name="组合 26"/>
          <p:cNvGrpSpPr>
            <a:grpSpLocks/>
          </p:cNvGrpSpPr>
          <p:nvPr/>
        </p:nvGrpSpPr>
        <p:grpSpPr bwMode="auto">
          <a:xfrm>
            <a:off x="-225425" y="0"/>
            <a:ext cx="9369425" cy="6640513"/>
            <a:chOff x="-224786" y="0"/>
            <a:chExt cx="9368786" cy="6639957"/>
          </a:xfrm>
        </p:grpSpPr>
        <p:pic>
          <p:nvPicPr>
            <p:cNvPr id="96260" name="Picture 2"/>
            <p:cNvPicPr>
              <a:picLocks noChangeAspect="1" noChangeArrowheads="1"/>
            </p:cNvPicPr>
            <p:nvPr/>
          </p:nvPicPr>
          <p:blipFill>
            <a:blip r:embed="rId5"/>
            <a:srcRect/>
            <a:stretch>
              <a:fillRect/>
            </a:stretch>
          </p:blipFill>
          <p:spPr bwMode="auto">
            <a:xfrm rot="10800000">
              <a:off x="-33" y="4726288"/>
              <a:ext cx="4379963" cy="1152127"/>
            </a:xfrm>
            <a:prstGeom prst="rect">
              <a:avLst/>
            </a:prstGeom>
            <a:noFill/>
            <a:ln w="9525">
              <a:noFill/>
              <a:miter lim="800000"/>
              <a:headEnd/>
              <a:tailEnd/>
            </a:ln>
          </p:spPr>
        </p:pic>
        <p:pic>
          <p:nvPicPr>
            <p:cNvPr id="96261" name="Picture 2"/>
            <p:cNvPicPr>
              <a:picLocks noChangeAspect="1" noChangeArrowheads="1"/>
            </p:cNvPicPr>
            <p:nvPr/>
          </p:nvPicPr>
          <p:blipFill>
            <a:blip r:embed="rId5"/>
            <a:srcRect/>
            <a:stretch>
              <a:fillRect/>
            </a:stretch>
          </p:blipFill>
          <p:spPr bwMode="auto">
            <a:xfrm rot="10800000">
              <a:off x="318" y="3718177"/>
              <a:ext cx="4143053" cy="1152127"/>
            </a:xfrm>
            <a:prstGeom prst="rect">
              <a:avLst/>
            </a:prstGeom>
            <a:noFill/>
            <a:ln w="9525">
              <a:noFill/>
              <a:miter lim="800000"/>
              <a:headEnd/>
              <a:tailEnd/>
            </a:ln>
          </p:spPr>
        </p:pic>
        <p:sp>
          <p:nvSpPr>
            <p:cNvPr id="18" name="Rectangle 10"/>
            <p:cNvSpPr/>
            <p:nvPr/>
          </p:nvSpPr>
          <p:spPr>
            <a:xfrm>
              <a:off x="624" y="0"/>
              <a:ext cx="9143376" cy="707966"/>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chemeClr val="bg2">
                    <a:lumMod val="50000"/>
                  </a:schemeClr>
                </a:solidFill>
              </a:endParaRPr>
            </a:p>
          </p:txBody>
        </p:sp>
        <p:pic>
          <p:nvPicPr>
            <p:cNvPr id="15" name="Picture 4"/>
            <p:cNvPicPr>
              <a:picLocks noChangeAspect="1" noChangeArrowheads="1"/>
            </p:cNvPicPr>
            <p:nvPr/>
          </p:nvPicPr>
          <p:blipFill>
            <a:blip r:embed="rId6"/>
            <a:srcRect/>
            <a:stretch>
              <a:fillRect/>
            </a:stretch>
          </p:blipFill>
          <p:spPr bwMode="auto">
            <a:xfrm>
              <a:off x="19672" y="1142904"/>
              <a:ext cx="3633540" cy="619073"/>
            </a:xfrm>
            <a:prstGeom prst="rect">
              <a:avLst/>
            </a:prstGeom>
            <a:ln>
              <a:noFill/>
            </a:ln>
            <a:effectLst>
              <a:outerShdw blurRad="292100" dist="139700" dir="2700000" algn="tl" rotWithShape="0">
                <a:srgbClr val="333333">
                  <a:alpha val="65000"/>
                </a:srgbClr>
              </a:outerShdw>
            </a:effectLst>
            <a:extLst/>
          </p:spPr>
        </p:pic>
        <p:sp>
          <p:nvSpPr>
            <p:cNvPr id="96267" name="Rectangle 14"/>
            <p:cNvSpPr>
              <a:spLocks noChangeArrowheads="1"/>
            </p:cNvSpPr>
            <p:nvPr/>
          </p:nvSpPr>
          <p:spPr bwMode="auto">
            <a:xfrm>
              <a:off x="-224786" y="1214422"/>
              <a:ext cx="4082406" cy="461665"/>
            </a:xfrm>
            <a:prstGeom prst="rect">
              <a:avLst/>
            </a:prstGeom>
            <a:noFill/>
            <a:ln w="9525">
              <a:noFill/>
              <a:miter lim="800000"/>
              <a:headEnd/>
              <a:tailEnd/>
            </a:ln>
          </p:spPr>
          <p:txBody>
            <a:bodyPr>
              <a:spAutoFit/>
            </a:bodyPr>
            <a:lstStyle/>
            <a:p>
              <a:pPr eaLnBrk="0" hangingPunct="0"/>
              <a:r>
                <a:rPr lang="en-US" altLang="zh-CN" sz="2400">
                  <a:solidFill>
                    <a:srgbClr val="000000"/>
                  </a:solidFill>
                  <a:latin typeface="Helvetica" pitchFamily="2" charset="0"/>
                </a:rPr>
                <a:t>   Language Application</a:t>
              </a:r>
            </a:p>
          </p:txBody>
        </p:sp>
        <p:pic>
          <p:nvPicPr>
            <p:cNvPr id="96268" name="Picture 2"/>
            <p:cNvPicPr>
              <a:picLocks noChangeAspect="1" noChangeArrowheads="1"/>
            </p:cNvPicPr>
            <p:nvPr/>
          </p:nvPicPr>
          <p:blipFill>
            <a:blip r:embed="rId5"/>
            <a:srcRect/>
            <a:stretch>
              <a:fillRect/>
            </a:stretch>
          </p:blipFill>
          <p:spPr bwMode="auto">
            <a:xfrm rot="10800000">
              <a:off x="319" y="2714620"/>
              <a:ext cx="3779912" cy="1152127"/>
            </a:xfrm>
            <a:prstGeom prst="rect">
              <a:avLst/>
            </a:prstGeom>
            <a:noFill/>
            <a:ln w="9525">
              <a:noFill/>
              <a:miter lim="800000"/>
              <a:headEnd/>
              <a:tailEnd/>
            </a:ln>
          </p:spPr>
        </p:pic>
        <p:sp>
          <p:nvSpPr>
            <p:cNvPr id="26" name="TextBox 25">
              <a:hlinkClick r:id="rId7" action="ppaction://hlinksldjump"/>
            </p:cNvPr>
            <p:cNvSpPr txBox="1"/>
            <p:nvPr/>
          </p:nvSpPr>
          <p:spPr>
            <a:xfrm>
              <a:off x="200635" y="3214419"/>
              <a:ext cx="3481151" cy="431764"/>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Writing Devices</a:t>
              </a:r>
            </a:p>
          </p:txBody>
        </p:sp>
        <p:sp>
          <p:nvSpPr>
            <p:cNvPr id="32" name="TextBox 31">
              <a:hlinkClick r:id="rId8" action="ppaction://hlinksldjump"/>
            </p:cNvPr>
            <p:cNvSpPr txBox="1"/>
            <p:nvPr/>
          </p:nvSpPr>
          <p:spPr>
            <a:xfrm>
              <a:off x="206985" y="4212872"/>
              <a:ext cx="3481151" cy="430177"/>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Essay Writing</a:t>
              </a:r>
            </a:p>
          </p:txBody>
        </p:sp>
        <p:sp>
          <p:nvSpPr>
            <p:cNvPr id="34" name="TextBox 33">
              <a:hlinkClick r:id="rId9" action="ppaction://hlinksldjump"/>
            </p:cNvPr>
            <p:cNvSpPr txBox="1"/>
            <p:nvPr/>
          </p:nvSpPr>
          <p:spPr>
            <a:xfrm>
              <a:off x="49833" y="5212913"/>
              <a:ext cx="3603379" cy="430177"/>
            </a:xfrm>
            <a:prstGeom prst="rect">
              <a:avLst/>
            </a:prstGeom>
            <a:noFill/>
          </p:spPr>
          <p:txBody>
            <a:bodyPr>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Paragraph Translation</a:t>
              </a:r>
            </a:p>
          </p:txBody>
        </p:sp>
        <p:pic>
          <p:nvPicPr>
            <p:cNvPr id="96272" name="Picture 4">
              <a:hlinkClick r:id="rId10" action="ppaction://hlinksldjump"/>
            </p:cNvPr>
            <p:cNvPicPr>
              <a:picLocks noChangeAspect="1" noChangeArrowheads="1"/>
            </p:cNvPicPr>
            <p:nvPr/>
          </p:nvPicPr>
          <p:blipFill>
            <a:blip r:embed="rId11"/>
            <a:srcRect/>
            <a:stretch>
              <a:fillRect/>
            </a:stretch>
          </p:blipFill>
          <p:spPr bwMode="auto">
            <a:xfrm>
              <a:off x="8399716" y="6181129"/>
              <a:ext cx="435146" cy="458828"/>
            </a:xfrm>
            <a:prstGeom prst="rect">
              <a:avLst/>
            </a:prstGeom>
            <a:noFill/>
            <a:ln w="9525">
              <a:noFill/>
              <a:miter lim="800000"/>
              <a:headEnd/>
              <a:tailEnd/>
            </a:ln>
          </p:spPr>
        </p:pic>
        <p:sp>
          <p:nvSpPr>
            <p:cNvPr id="25" name="TextBox 24"/>
            <p:cNvSpPr txBox="1"/>
            <p:nvPr/>
          </p:nvSpPr>
          <p:spPr>
            <a:xfrm>
              <a:off x="1762659" y="142863"/>
              <a:ext cx="7238506" cy="523831"/>
            </a:xfrm>
            <a:prstGeom prst="rect">
              <a:avLst/>
            </a:prstGeom>
            <a:noFill/>
          </p:spPr>
          <p:txBody>
            <a:bodyPr wrap="none">
              <a:spAutoFit/>
            </a:bodyPr>
            <a:lstStyle>
              <a:defPPr>
                <a:defRPr lang="zh-CN"/>
              </a:defPPr>
              <a:lvl1pPr>
                <a:defRPr sz="4200" spc="300">
                  <a:solidFill>
                    <a:srgbClr val="FFFFFF"/>
                  </a:solidFill>
                  <a:effectLst>
                    <a:outerShdw blurRad="38100" dist="38100" dir="2700000" algn="tl">
                      <a:srgbClr val="000000">
                        <a:alpha val="43137"/>
                      </a:srgbClr>
                    </a:outerShdw>
                  </a:effectLst>
                  <a:latin typeface="Cooper Black" pitchFamily="18" charset="0"/>
                  <a:ea typeface="Arial Unicode MS" pitchFamily="34" charset="-122"/>
                  <a:cs typeface="Helvetica Neue"/>
                </a:defRPr>
              </a:lvl1pPr>
            </a:lstStyle>
            <a:p>
              <a:pPr fontAlgn="auto">
                <a:spcBef>
                  <a:spcPts val="0"/>
                </a:spcBef>
                <a:spcAft>
                  <a:spcPts val="0"/>
                </a:spcAft>
                <a:defRPr/>
              </a:pPr>
              <a:r>
                <a:rPr lang="en-US" altLang="zh-CN" sz="2800" dirty="0" smtClean="0">
                  <a:effectLst>
                    <a:glow rad="101600">
                      <a:schemeClr val="tx1">
                        <a:alpha val="60000"/>
                      </a:schemeClr>
                    </a:glow>
                    <a:outerShdw blurRad="38100" dist="38100" dir="2700000" algn="tl">
                      <a:srgbClr val="000000">
                        <a:alpha val="43137"/>
                      </a:srgbClr>
                    </a:outerShdw>
                  </a:effectLst>
                </a:rPr>
                <a:t>Women at the Management Level</a:t>
              </a:r>
              <a:endParaRPr lang="en-US" sz="2800" dirty="0">
                <a:effectLst>
                  <a:glow rad="101600">
                    <a:schemeClr val="tx1">
                      <a:alpha val="60000"/>
                    </a:schemeClr>
                  </a:glow>
                  <a:outerShdw blurRad="38100" dist="38100" dir="2700000" algn="tl">
                    <a:srgbClr val="000000">
                      <a:alpha val="43137"/>
                    </a:srgbClr>
                  </a:outerShdw>
                </a:effectLst>
              </a:endParaRPr>
            </a:p>
          </p:txBody>
        </p:sp>
      </p:grpSp>
      <p:sp>
        <p:nvSpPr>
          <p:cNvPr id="19" name="TextBox 31"/>
          <p:cNvSpPr txBox="1">
            <a:spLocks noChangeArrowheads="1"/>
          </p:cNvSpPr>
          <p:nvPr/>
        </p:nvSpPr>
        <p:spPr bwMode="auto">
          <a:xfrm>
            <a:off x="1023918" y="71414"/>
            <a:ext cx="762000" cy="701676"/>
          </a:xfrm>
          <a:prstGeom prst="rect">
            <a:avLst/>
          </a:prstGeom>
          <a:noFill/>
          <a:ln w="9525">
            <a:noFill/>
            <a:miter lim="800000"/>
            <a:headEnd/>
            <a:tailEnd/>
          </a:ln>
        </p:spPr>
        <p:txBody>
          <a:bodyPr>
            <a:spAutoFit/>
          </a:bodyPr>
          <a:lstStyle/>
          <a:p>
            <a:r>
              <a:rPr lang="en-US" altLang="zh-CN" sz="4000" b="1" i="1" dirty="0">
                <a:latin typeface="Helvetica" pitchFamily="2" charset="0"/>
                <a:ea typeface="Arial Unicode MS" pitchFamily="34" charset="-122"/>
                <a:cs typeface="Helvetica Neue"/>
              </a:rPr>
              <a:t>A</a:t>
            </a:r>
          </a:p>
        </p:txBody>
      </p:sp>
      <p:sp>
        <p:nvSpPr>
          <p:cNvPr id="21" name="Isosceles Triangle 15"/>
          <p:cNvSpPr/>
          <p:nvPr/>
        </p:nvSpPr>
        <p:spPr bwMode="auto">
          <a:xfrm flipV="1">
            <a:off x="1522392" y="500042"/>
            <a:ext cx="192088" cy="115888"/>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TextBox 35"/>
          <p:cNvSpPr txBox="1">
            <a:spLocks noChangeArrowheads="1"/>
          </p:cNvSpPr>
          <p:nvPr/>
        </p:nvSpPr>
        <p:spPr bwMode="auto">
          <a:xfrm>
            <a:off x="71406" y="357166"/>
            <a:ext cx="1095172" cy="338554"/>
          </a:xfrm>
          <a:prstGeom prst="rect">
            <a:avLst/>
          </a:prstGeom>
          <a:noFill/>
          <a:ln w="9525">
            <a:noFill/>
            <a:miter lim="800000"/>
            <a:headEnd/>
            <a:tailEnd/>
          </a:ln>
        </p:spPr>
        <p:txBody>
          <a:bodyPr wrap="none">
            <a:spAutoFit/>
          </a:bodyPr>
          <a:lstStyle/>
          <a:p>
            <a:r>
              <a:rPr lang="en-US" altLang="zh-CN" sz="1600" b="1" i="1" dirty="0" smtClean="0">
                <a:latin typeface="Helvetica" pitchFamily="2" charset="0"/>
                <a:ea typeface="Helvetica Neue"/>
                <a:cs typeface="Helvetica Neue"/>
              </a:rPr>
              <a:t>SECTION</a:t>
            </a:r>
            <a:endParaRPr lang="en-US" altLang="zh-CN" sz="1600" b="1" i="1" dirty="0">
              <a:latin typeface="Helvetica" pitchFamily="2" charset="0"/>
              <a:ea typeface="Helvetica Neue"/>
              <a:cs typeface="Helvetica Neue"/>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ChangeAspect="1" noChangeArrowheads="1"/>
          </p:cNvPicPr>
          <p:nvPr/>
        </p:nvPicPr>
        <p:blipFill>
          <a:blip r:embed="rId3"/>
          <a:srcRect/>
          <a:stretch>
            <a:fillRect/>
          </a:stretch>
        </p:blipFill>
        <p:spPr bwMode="auto">
          <a:xfrm>
            <a:off x="196850" y="1049338"/>
            <a:ext cx="8767763" cy="5619750"/>
          </a:xfrm>
          <a:prstGeom prst="rect">
            <a:avLst/>
          </a:prstGeom>
          <a:noFill/>
          <a:ln w="9525">
            <a:noFill/>
            <a:miter lim="800000"/>
            <a:headEnd/>
            <a:tailEnd/>
          </a:ln>
        </p:spPr>
      </p:pic>
      <p:sp>
        <p:nvSpPr>
          <p:cNvPr id="97283" name="TextBox 12"/>
          <p:cNvSpPr txBox="1">
            <a:spLocks noChangeArrowheads="1"/>
          </p:cNvSpPr>
          <p:nvPr/>
        </p:nvSpPr>
        <p:spPr bwMode="auto">
          <a:xfrm>
            <a:off x="642938" y="2071688"/>
            <a:ext cx="6192837" cy="3775075"/>
          </a:xfrm>
          <a:prstGeom prst="rect">
            <a:avLst/>
          </a:prstGeom>
          <a:noFill/>
          <a:ln w="9525">
            <a:noFill/>
            <a:miter lim="800000"/>
            <a:headEnd/>
            <a:tailEnd/>
          </a:ln>
        </p:spPr>
        <p:txBody>
          <a:bodyPr>
            <a:spAutoFit/>
          </a:bodyPr>
          <a:lstStyle/>
          <a:p>
            <a:pPr algn="just">
              <a:lnSpc>
                <a:spcPts val="2800"/>
              </a:lnSpc>
            </a:pPr>
            <a:r>
              <a:rPr lang="en-US" altLang="zh-CN" sz="2600">
                <a:solidFill>
                  <a:srgbClr val="FF6600"/>
                </a:solidFill>
                <a:latin typeface="Helvetica" pitchFamily="2" charset="0"/>
                <a:ea typeface="楷体_GB2312" pitchFamily="49" charset="-122"/>
              </a:rPr>
              <a:t>Learn how to write an example essay </a:t>
            </a:r>
            <a:r>
              <a:rPr lang="zh-CN" altLang="en-US" sz="2600">
                <a:solidFill>
                  <a:srgbClr val="FF6600"/>
                </a:solidFill>
                <a:latin typeface="Helvetica" pitchFamily="2" charset="0"/>
                <a:ea typeface="楷体_GB2312" pitchFamily="49" charset="-122"/>
              </a:rPr>
              <a:t>：</a:t>
            </a:r>
            <a:endParaRPr lang="en-US" altLang="zh-CN" sz="2600">
              <a:solidFill>
                <a:srgbClr val="FF6600"/>
              </a:solidFill>
              <a:latin typeface="Helvetica" pitchFamily="2" charset="0"/>
              <a:ea typeface="楷体_GB2312" pitchFamily="49" charset="-122"/>
            </a:endParaRPr>
          </a:p>
          <a:p>
            <a:pPr algn="just"/>
            <a:r>
              <a:rPr lang="en-US" altLang="zh-CN" sz="2400">
                <a:latin typeface="Helvetica" pitchFamily="2" charset="0"/>
                <a:ea typeface="Cambria Math" pitchFamily="18" charset="0"/>
                <a:cs typeface="Arial" pitchFamily="34" charset="0"/>
              </a:rPr>
              <a:t>      </a:t>
            </a:r>
            <a:r>
              <a:rPr lang="en-US" altLang="zh-CN" sz="2400">
                <a:latin typeface="Helvetica" pitchFamily="2" charset="0"/>
                <a:cs typeface="Arial" pitchFamily="34" charset="0"/>
              </a:rPr>
              <a:t>Features usually focus on particular people, places and events. They cover topics in depth, going further than news articles because they are not meant to report the latest breaking news but rather an in-depth look at a subject. A good feature requires many specific and lively examples, obtained from background research, interviews and observations.</a:t>
            </a:r>
          </a:p>
        </p:txBody>
      </p:sp>
      <p:pic>
        <p:nvPicPr>
          <p:cNvPr id="97284"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97285" name="Picture 2" descr="H:\2015年修改\图片18.jpg"/>
          <p:cNvPicPr>
            <a:picLocks noChangeAspect="1" noChangeArrowheads="1"/>
          </p:cNvPicPr>
          <p:nvPr/>
        </p:nvPicPr>
        <p:blipFill>
          <a:blip r:embed="rId6"/>
          <a:srcRect/>
          <a:stretch>
            <a:fillRect/>
          </a:stretch>
        </p:blipFill>
        <p:spPr bwMode="auto">
          <a:xfrm>
            <a:off x="0" y="0"/>
            <a:ext cx="7302500" cy="1163638"/>
          </a:xfrm>
          <a:prstGeom prst="rect">
            <a:avLst/>
          </a:prstGeom>
          <a:noFill/>
          <a:ln w="9525">
            <a:noFill/>
            <a:miter lim="800000"/>
            <a:headEnd/>
            <a:tailEnd/>
          </a:ln>
        </p:spPr>
      </p:pic>
      <p:sp>
        <p:nvSpPr>
          <p:cNvPr id="14" name="右箭头 13">
            <a:hlinkClick r:id="" action="ppaction://hlinkshowjump?jump=nextslide"/>
          </p:cNvPr>
          <p:cNvSpPr/>
          <p:nvPr/>
        </p:nvSpPr>
        <p:spPr>
          <a:xfrm>
            <a:off x="4500562" y="5709886"/>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3"/>
          <a:srcRect/>
          <a:stretch>
            <a:fillRect/>
          </a:stretch>
        </p:blipFill>
        <p:spPr bwMode="auto">
          <a:xfrm>
            <a:off x="196850" y="1049338"/>
            <a:ext cx="8767763" cy="5619750"/>
          </a:xfrm>
          <a:prstGeom prst="rect">
            <a:avLst/>
          </a:prstGeom>
          <a:noFill/>
          <a:ln w="9525">
            <a:noFill/>
            <a:miter lim="800000"/>
            <a:headEnd/>
            <a:tailEnd/>
          </a:ln>
        </p:spPr>
      </p:pic>
      <p:sp>
        <p:nvSpPr>
          <p:cNvPr id="98307" name="TextBox 12"/>
          <p:cNvSpPr txBox="1">
            <a:spLocks noChangeArrowheads="1"/>
          </p:cNvSpPr>
          <p:nvPr/>
        </p:nvSpPr>
        <p:spPr bwMode="auto">
          <a:xfrm>
            <a:off x="642938" y="1643063"/>
            <a:ext cx="6192837" cy="4144724"/>
          </a:xfrm>
          <a:prstGeom prst="rect">
            <a:avLst/>
          </a:prstGeom>
          <a:noFill/>
          <a:ln w="9525">
            <a:noFill/>
            <a:miter lim="800000"/>
            <a:headEnd/>
            <a:tailEnd/>
          </a:ln>
        </p:spPr>
        <p:txBody>
          <a:bodyPr>
            <a:spAutoFit/>
          </a:bodyPr>
          <a:lstStyle/>
          <a:p>
            <a:pPr algn="just">
              <a:lnSpc>
                <a:spcPts val="2800"/>
              </a:lnSpc>
            </a:pPr>
            <a:r>
              <a:rPr lang="en-US" altLang="zh-CN" sz="2600" dirty="0">
                <a:solidFill>
                  <a:srgbClr val="FF6600"/>
                </a:solidFill>
                <a:latin typeface="Helvetica" pitchFamily="2" charset="0"/>
                <a:ea typeface="楷体_GB2312" pitchFamily="49" charset="-122"/>
              </a:rPr>
              <a:t>Learn how to write an example essay </a:t>
            </a:r>
            <a:r>
              <a:rPr lang="zh-CN" altLang="en-US" sz="2600" dirty="0">
                <a:solidFill>
                  <a:srgbClr val="FF6600"/>
                </a:solidFill>
                <a:latin typeface="Helvetica" pitchFamily="2" charset="0"/>
                <a:ea typeface="楷体_GB2312" pitchFamily="49" charset="-122"/>
              </a:rPr>
              <a:t>：</a:t>
            </a:r>
            <a:endParaRPr lang="en-US" altLang="zh-CN" sz="2600" dirty="0">
              <a:solidFill>
                <a:srgbClr val="FF6600"/>
              </a:solidFill>
              <a:latin typeface="Helvetica" pitchFamily="2" charset="0"/>
              <a:ea typeface="楷体_GB2312" pitchFamily="49" charset="-122"/>
            </a:endParaRPr>
          </a:p>
          <a:p>
            <a:pPr algn="just"/>
            <a:r>
              <a:rPr lang="en-US" altLang="zh-CN" sz="2400" dirty="0">
                <a:latin typeface="Helvetica" pitchFamily="2" charset="0"/>
                <a:cs typeface="Arial" pitchFamily="34" charset="0"/>
              </a:rPr>
              <a:t>     In an example essay, you support your point by illustrating it with examples. How many examples you use in an example essay depends on the topic. Also, the examples you use to develop the thesis statement should be representative – fairly support your thesis. </a:t>
            </a:r>
          </a:p>
          <a:p>
            <a:pPr algn="just"/>
            <a:r>
              <a:rPr lang="en-US" altLang="zh-CN" sz="2400" dirty="0">
                <a:latin typeface="Helvetica" pitchFamily="2" charset="0"/>
                <a:cs typeface="Arial" pitchFamily="34" charset="0"/>
              </a:rPr>
              <a:t>     To make examples specific and impressive, you need to use descriptive words and direct speeches. </a:t>
            </a:r>
          </a:p>
        </p:txBody>
      </p:sp>
      <p:pic>
        <p:nvPicPr>
          <p:cNvPr id="98308"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98309" name="Picture 2" descr="H:\2015年修改\图片18.jpg"/>
          <p:cNvPicPr>
            <a:picLocks noChangeAspect="1" noChangeArrowheads="1"/>
          </p:cNvPicPr>
          <p:nvPr/>
        </p:nvPicPr>
        <p:blipFill>
          <a:blip r:embed="rId6"/>
          <a:srcRect/>
          <a:stretch>
            <a:fillRect/>
          </a:stretch>
        </p:blipFill>
        <p:spPr bwMode="auto">
          <a:xfrm>
            <a:off x="0" y="0"/>
            <a:ext cx="7302500" cy="1163638"/>
          </a:xfrm>
          <a:prstGeom prst="rect">
            <a:avLst/>
          </a:prstGeom>
          <a:noFill/>
          <a:ln w="9525">
            <a:noFill/>
            <a:miter lim="800000"/>
            <a:headEnd/>
            <a:tailEnd/>
          </a:ln>
        </p:spPr>
      </p:pic>
      <p:sp>
        <p:nvSpPr>
          <p:cNvPr id="14" name="右箭头 13">
            <a:hlinkClick r:id="" action="ppaction://hlinkshowjump?jump=nextslide"/>
          </p:cNvPr>
          <p:cNvSpPr/>
          <p:nvPr/>
        </p:nvSpPr>
        <p:spPr>
          <a:xfrm>
            <a:off x="4143372" y="6021288"/>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3"/>
          <a:srcRect/>
          <a:stretch>
            <a:fillRect/>
          </a:stretch>
        </p:blipFill>
        <p:spPr bwMode="auto">
          <a:xfrm>
            <a:off x="196850" y="1049338"/>
            <a:ext cx="8767763" cy="5619750"/>
          </a:xfrm>
          <a:prstGeom prst="rect">
            <a:avLst/>
          </a:prstGeom>
          <a:noFill/>
          <a:ln w="9525">
            <a:noFill/>
            <a:miter lim="800000"/>
            <a:headEnd/>
            <a:tailEnd/>
          </a:ln>
        </p:spPr>
      </p:pic>
      <p:sp>
        <p:nvSpPr>
          <p:cNvPr id="99331" name="TextBox 12"/>
          <p:cNvSpPr txBox="1">
            <a:spLocks noChangeArrowheads="1"/>
          </p:cNvSpPr>
          <p:nvPr/>
        </p:nvSpPr>
        <p:spPr bwMode="auto">
          <a:xfrm>
            <a:off x="642938" y="1643063"/>
            <a:ext cx="6357954" cy="4883388"/>
          </a:xfrm>
          <a:prstGeom prst="rect">
            <a:avLst/>
          </a:prstGeom>
          <a:noFill/>
          <a:ln w="9525">
            <a:noFill/>
            <a:miter lim="800000"/>
            <a:headEnd/>
            <a:tailEnd/>
          </a:ln>
        </p:spPr>
        <p:txBody>
          <a:bodyPr wrap="square">
            <a:spAutoFit/>
          </a:bodyPr>
          <a:lstStyle/>
          <a:p>
            <a:pPr algn="just">
              <a:lnSpc>
                <a:spcPts val="2800"/>
              </a:lnSpc>
            </a:pPr>
            <a:r>
              <a:rPr lang="en-US" altLang="zh-CN" sz="2600" dirty="0">
                <a:solidFill>
                  <a:srgbClr val="FF6600"/>
                </a:solidFill>
                <a:latin typeface="Helvetica" pitchFamily="2" charset="0"/>
                <a:ea typeface="楷体_GB2312" pitchFamily="49" charset="-122"/>
              </a:rPr>
              <a:t>Learn how to write an example essay </a:t>
            </a:r>
            <a:r>
              <a:rPr lang="zh-CN" altLang="en-US" sz="2600" dirty="0">
                <a:solidFill>
                  <a:srgbClr val="FF6600"/>
                </a:solidFill>
                <a:latin typeface="Helvetica" pitchFamily="2" charset="0"/>
                <a:ea typeface="楷体_GB2312" pitchFamily="49" charset="-122"/>
              </a:rPr>
              <a:t>：</a:t>
            </a:r>
            <a:endParaRPr lang="en-US" altLang="zh-CN" sz="2600" dirty="0">
              <a:solidFill>
                <a:srgbClr val="FF6600"/>
              </a:solidFill>
              <a:latin typeface="Helvetica" pitchFamily="2" charset="0"/>
              <a:ea typeface="楷体_GB2312" pitchFamily="49" charset="-122"/>
            </a:endParaRPr>
          </a:p>
          <a:p>
            <a:pPr algn="just"/>
            <a:r>
              <a:rPr lang="en-US" altLang="zh-CN" sz="2400" dirty="0" smtClean="0">
                <a:latin typeface="Helvetica" pitchFamily="2" charset="0"/>
                <a:cs typeface="Arial" pitchFamily="34" charset="0"/>
              </a:rPr>
              <a:t>In addition, to achieve coherence in your example essay, you </a:t>
            </a:r>
            <a:r>
              <a:rPr lang="en-US" altLang="zh-CN" sz="2400" dirty="0">
                <a:latin typeface="Helvetica" pitchFamily="2" charset="0"/>
                <a:cs typeface="Arial" pitchFamily="34" charset="0"/>
              </a:rPr>
              <a:t>need to pay attention to the order of examples and proper use of transitions. The examples in an example essay can be organized according to time, familiarity and importance. Meanwhile, body paragraphs in an example essay must be connected so that they can flow smoothly. In other words, the shift from one example to the next shouldn’t be abrupt so that the reader understands clearly the progression of thought.</a:t>
            </a:r>
          </a:p>
        </p:txBody>
      </p:sp>
      <p:pic>
        <p:nvPicPr>
          <p:cNvPr id="99332"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99333" name="Picture 2" descr="H:\2015年修改\图片18.jpg"/>
          <p:cNvPicPr>
            <a:picLocks noChangeAspect="1" noChangeArrowheads="1"/>
          </p:cNvPicPr>
          <p:nvPr/>
        </p:nvPicPr>
        <p:blipFill>
          <a:blip r:embed="rId6"/>
          <a:srcRect/>
          <a:stretch>
            <a:fillRect/>
          </a:stretch>
        </p:blipFill>
        <p:spPr bwMode="auto">
          <a:xfrm>
            <a:off x="0" y="0"/>
            <a:ext cx="7302500" cy="1163638"/>
          </a:xfrm>
          <a:prstGeom prst="rect">
            <a:avLst/>
          </a:prstGeom>
          <a:noFill/>
          <a:ln w="9525">
            <a:noFill/>
            <a:miter lim="800000"/>
            <a:headEnd/>
            <a:tailEnd/>
          </a:ln>
        </p:spPr>
      </p:pic>
      <p:sp>
        <p:nvSpPr>
          <p:cNvPr id="14" name="右箭头 13">
            <a:hlinkClick r:id="" action="ppaction://hlinkshowjump?jump=nextslide"/>
          </p:cNvPr>
          <p:cNvSpPr/>
          <p:nvPr/>
        </p:nvSpPr>
        <p:spPr>
          <a:xfrm>
            <a:off x="4143372" y="6021288"/>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E:\新视野\400_F_63459409_WrqNQgC3su8SnXaNEvGVxZu46Q44OFck.jpg"/>
          <p:cNvPicPr>
            <a:picLocks noChangeAspect="1" noChangeArrowheads="1"/>
          </p:cNvPicPr>
          <p:nvPr/>
        </p:nvPicPr>
        <p:blipFill>
          <a:blip r:embed="rId3" cstate="print"/>
          <a:stretch>
            <a:fillRect/>
          </a:stretch>
        </p:blipFill>
        <p:spPr bwMode="auto">
          <a:xfrm>
            <a:off x="7988300" y="83890"/>
            <a:ext cx="1116013" cy="1678483"/>
          </a:xfrm>
          <a:prstGeom prst="rect">
            <a:avLst/>
          </a:prstGeom>
          <a:noFill/>
          <a:ln w="9525">
            <a:noFill/>
            <a:miter lim="800000"/>
            <a:headEnd/>
            <a:tailEnd/>
          </a:ln>
        </p:spPr>
      </p:pic>
      <p:grpSp>
        <p:nvGrpSpPr>
          <p:cNvPr id="2" name="Group 29"/>
          <p:cNvGrpSpPr>
            <a:grpSpLocks/>
          </p:cNvGrpSpPr>
          <p:nvPr/>
        </p:nvGrpSpPr>
        <p:grpSpPr bwMode="auto">
          <a:xfrm>
            <a:off x="-73025" y="2284413"/>
            <a:ext cx="4140200" cy="2008187"/>
            <a:chOff x="139" y="1142"/>
            <a:chExt cx="2232" cy="1127"/>
          </a:xfrm>
        </p:grpSpPr>
        <p:grpSp>
          <p:nvGrpSpPr>
            <p:cNvPr id="100370" name="五边形 1"/>
            <p:cNvGrpSpPr>
              <a:grpSpLocks/>
            </p:cNvGrpSpPr>
            <p:nvPr/>
          </p:nvGrpSpPr>
          <p:grpSpPr bwMode="auto">
            <a:xfrm>
              <a:off x="139" y="1142"/>
              <a:ext cx="2057" cy="1127"/>
              <a:chOff x="238" y="1475"/>
              <a:chExt cx="1613" cy="1336"/>
            </a:xfrm>
          </p:grpSpPr>
          <p:pic>
            <p:nvPicPr>
              <p:cNvPr id="100372" name="五边形 1"/>
              <p:cNvPicPr>
                <a:picLocks noChangeArrowheads="1"/>
              </p:cNvPicPr>
              <p:nvPr/>
            </p:nvPicPr>
            <p:blipFill>
              <a:blip r:embed="rId4"/>
              <a:srcRect/>
              <a:stretch>
                <a:fillRect/>
              </a:stretch>
            </p:blipFill>
            <p:spPr bwMode="auto">
              <a:xfrm>
                <a:off x="238" y="1475"/>
                <a:ext cx="1613" cy="1336"/>
              </a:xfrm>
              <a:prstGeom prst="rect">
                <a:avLst/>
              </a:prstGeom>
              <a:noFill/>
              <a:ln w="9525">
                <a:noFill/>
                <a:miter lim="800000"/>
                <a:headEnd/>
                <a:tailEnd/>
              </a:ln>
            </p:spPr>
          </p:pic>
          <p:sp>
            <p:nvSpPr>
              <p:cNvPr id="100373" name="Text Box 9"/>
              <p:cNvSpPr txBox="1">
                <a:spLocks noChangeArrowheads="1"/>
              </p:cNvSpPr>
              <p:nvPr/>
            </p:nvSpPr>
            <p:spPr bwMode="auto">
              <a:xfrm rot="-5400000">
                <a:off x="499" y="1461"/>
                <a:ext cx="1087" cy="1497"/>
              </a:xfrm>
              <a:prstGeom prst="rect">
                <a:avLst/>
              </a:prstGeom>
              <a:noFill/>
              <a:ln w="9525">
                <a:noFill/>
                <a:miter lim="800000"/>
                <a:headEnd/>
                <a:tailEnd/>
              </a:ln>
            </p:spPr>
            <p:txBody>
              <a:bodyPr vert="eaVert" anchor="ctr"/>
              <a:lstStyle/>
              <a:p>
                <a:pPr algn="ctr"/>
                <a:endParaRPr lang="zh-CN" altLang="en-US">
                  <a:solidFill>
                    <a:srgbClr val="FFFFFF"/>
                  </a:solidFill>
                  <a:latin typeface="Calibri" pitchFamily="34" charset="0"/>
                </a:endParaRPr>
              </a:p>
            </p:txBody>
          </p:sp>
        </p:grpSp>
        <p:sp>
          <p:nvSpPr>
            <p:cNvPr id="100371" name="矩形 15"/>
            <p:cNvSpPr>
              <a:spLocks noChangeArrowheads="1"/>
            </p:cNvSpPr>
            <p:nvPr/>
          </p:nvSpPr>
          <p:spPr bwMode="auto">
            <a:xfrm>
              <a:off x="349" y="1309"/>
              <a:ext cx="2022" cy="871"/>
            </a:xfrm>
            <a:prstGeom prst="rect">
              <a:avLst/>
            </a:prstGeom>
            <a:noFill/>
            <a:ln w="9525">
              <a:noFill/>
              <a:miter lim="800000"/>
              <a:headEnd/>
              <a:tailEnd/>
            </a:ln>
          </p:spPr>
          <p:txBody>
            <a:bodyPr>
              <a:spAutoFit/>
            </a:bodyPr>
            <a:lstStyle/>
            <a:p>
              <a:r>
                <a:rPr kumimoji="1" lang="en-US" altLang="zh-CN" sz="2200">
                  <a:solidFill>
                    <a:srgbClr val="FFFF00"/>
                  </a:solidFill>
                </a:rPr>
                <a:t>      </a:t>
              </a:r>
              <a:r>
                <a:rPr kumimoji="1" lang="en-US" altLang="zh-CN" sz="2400" b="1">
                  <a:solidFill>
                    <a:srgbClr val="336600"/>
                  </a:solidFill>
                  <a:latin typeface="Calibri" pitchFamily="34" charset="0"/>
                </a:rPr>
                <a:t>Example 1: </a:t>
              </a:r>
            </a:p>
            <a:p>
              <a:r>
                <a:rPr kumimoji="1" lang="en-US" altLang="zh-CN" sz="2400">
                  <a:solidFill>
                    <a:srgbClr val="336600"/>
                  </a:solidFill>
                  <a:latin typeface="Calibri" pitchFamily="34" charset="0"/>
                </a:rPr>
                <a:t>One example of … is …</a:t>
              </a:r>
            </a:p>
            <a:p>
              <a:r>
                <a:rPr kumimoji="1" lang="en-US" altLang="zh-CN" sz="2400">
                  <a:solidFill>
                    <a:srgbClr val="336600"/>
                  </a:solidFill>
                  <a:latin typeface="Calibri" pitchFamily="34" charset="0"/>
                </a:rPr>
                <a:t>First, consider …</a:t>
              </a:r>
            </a:p>
            <a:p>
              <a:r>
                <a:rPr kumimoji="1" lang="en-US" altLang="zh-CN" sz="2400">
                  <a:solidFill>
                    <a:srgbClr val="336600"/>
                  </a:solidFill>
                  <a:latin typeface="Calibri" pitchFamily="34" charset="0"/>
                </a:rPr>
                <a:t>To begin with, …</a:t>
              </a:r>
            </a:p>
          </p:txBody>
        </p:sp>
      </p:grpSp>
      <p:grpSp>
        <p:nvGrpSpPr>
          <p:cNvPr id="4" name="Group 31"/>
          <p:cNvGrpSpPr>
            <a:grpSpLocks/>
          </p:cNvGrpSpPr>
          <p:nvPr/>
        </p:nvGrpSpPr>
        <p:grpSpPr bwMode="auto">
          <a:xfrm>
            <a:off x="4643438" y="4221163"/>
            <a:ext cx="4500562" cy="2130425"/>
            <a:chOff x="3152" y="2269"/>
            <a:chExt cx="2567" cy="1342"/>
          </a:xfrm>
        </p:grpSpPr>
        <p:grpSp>
          <p:nvGrpSpPr>
            <p:cNvPr id="100366" name="五边形 11"/>
            <p:cNvGrpSpPr>
              <a:grpSpLocks/>
            </p:cNvGrpSpPr>
            <p:nvPr/>
          </p:nvGrpSpPr>
          <p:grpSpPr bwMode="auto">
            <a:xfrm>
              <a:off x="3152" y="2269"/>
              <a:ext cx="2567" cy="1337"/>
              <a:chOff x="3683" y="1601"/>
              <a:chExt cx="1612" cy="1337"/>
            </a:xfrm>
          </p:grpSpPr>
          <p:pic>
            <p:nvPicPr>
              <p:cNvPr id="100368" name="五边形 11"/>
              <p:cNvPicPr>
                <a:picLocks noChangeArrowheads="1"/>
              </p:cNvPicPr>
              <p:nvPr/>
            </p:nvPicPr>
            <p:blipFill>
              <a:blip r:embed="rId5"/>
              <a:srcRect/>
              <a:stretch>
                <a:fillRect/>
              </a:stretch>
            </p:blipFill>
            <p:spPr bwMode="auto">
              <a:xfrm>
                <a:off x="3683" y="1601"/>
                <a:ext cx="1612" cy="1337"/>
              </a:xfrm>
              <a:prstGeom prst="rect">
                <a:avLst/>
              </a:prstGeom>
              <a:noFill/>
              <a:ln w="9525">
                <a:noFill/>
                <a:miter lim="800000"/>
                <a:headEnd/>
                <a:tailEnd/>
              </a:ln>
            </p:spPr>
          </p:pic>
          <p:sp>
            <p:nvSpPr>
              <p:cNvPr id="100369" name="Text Box 15"/>
              <p:cNvSpPr txBox="1">
                <a:spLocks noChangeArrowheads="1"/>
              </p:cNvSpPr>
              <p:nvPr/>
            </p:nvSpPr>
            <p:spPr bwMode="auto">
              <a:xfrm rot="-5400000">
                <a:off x="3947" y="1588"/>
                <a:ext cx="1087" cy="1497"/>
              </a:xfrm>
              <a:prstGeom prst="rect">
                <a:avLst/>
              </a:prstGeom>
              <a:noFill/>
              <a:ln w="9525">
                <a:noFill/>
                <a:miter lim="800000"/>
                <a:headEnd/>
                <a:tailEnd/>
              </a:ln>
            </p:spPr>
            <p:txBody>
              <a:bodyPr vert="eaVert" anchor="ctr"/>
              <a:lstStyle/>
              <a:p>
                <a:pPr algn="ctr"/>
                <a:endParaRPr lang="zh-CN" altLang="en-US">
                  <a:solidFill>
                    <a:srgbClr val="FFFFFF"/>
                  </a:solidFill>
                  <a:latin typeface="Calibri" pitchFamily="34" charset="0"/>
                </a:endParaRPr>
              </a:p>
            </p:txBody>
          </p:sp>
        </p:grpSp>
        <p:sp>
          <p:nvSpPr>
            <p:cNvPr id="100367" name="矩形 19"/>
            <p:cNvSpPr>
              <a:spLocks noChangeArrowheads="1"/>
            </p:cNvSpPr>
            <p:nvPr/>
          </p:nvSpPr>
          <p:spPr bwMode="auto">
            <a:xfrm>
              <a:off x="3246" y="2403"/>
              <a:ext cx="2384" cy="1208"/>
            </a:xfrm>
            <a:prstGeom prst="rect">
              <a:avLst/>
            </a:prstGeom>
            <a:noFill/>
            <a:ln w="9525">
              <a:noFill/>
              <a:miter lim="800000"/>
              <a:headEnd/>
              <a:tailEnd/>
            </a:ln>
          </p:spPr>
          <p:txBody>
            <a:bodyPr>
              <a:spAutoFit/>
            </a:bodyPr>
            <a:lstStyle/>
            <a:p>
              <a:pPr algn="ctr"/>
              <a:r>
                <a:rPr kumimoji="1" lang="en-US" altLang="zh-CN" sz="2200">
                  <a:solidFill>
                    <a:srgbClr val="FFFF00"/>
                  </a:solidFill>
                  <a:latin typeface="Calibri" pitchFamily="34" charset="0"/>
                </a:rPr>
                <a:t>    </a:t>
              </a:r>
              <a:r>
                <a:rPr kumimoji="1" lang="en-US" altLang="zh-CN" sz="2400" b="1">
                  <a:solidFill>
                    <a:srgbClr val="FF9900"/>
                  </a:solidFill>
                  <a:latin typeface="Calibri" pitchFamily="34" charset="0"/>
                </a:rPr>
                <a:t>Example  3: </a:t>
              </a:r>
            </a:p>
            <a:p>
              <a:r>
                <a:rPr kumimoji="1" lang="en-US" altLang="zh-CN" sz="2400" b="1">
                  <a:solidFill>
                    <a:srgbClr val="FF9900"/>
                  </a:solidFill>
                  <a:latin typeface="Calibri" pitchFamily="34" charset="0"/>
                </a:rPr>
                <a:t>Still another example of … is …</a:t>
              </a:r>
            </a:p>
            <a:p>
              <a:r>
                <a:rPr kumimoji="1" lang="en-US" altLang="zh-CN" sz="2400" b="1">
                  <a:solidFill>
                    <a:srgbClr val="FF9900"/>
                  </a:solidFill>
                  <a:latin typeface="Calibri" pitchFamily="34" charset="0"/>
                </a:rPr>
                <a:t>Third / Finally, consider …</a:t>
              </a:r>
            </a:p>
            <a:p>
              <a:r>
                <a:rPr kumimoji="1" lang="en-US" altLang="zh-CN" sz="2400" b="1">
                  <a:solidFill>
                    <a:srgbClr val="FF9900"/>
                  </a:solidFill>
                  <a:latin typeface="Calibri" pitchFamily="34" charset="0"/>
                </a:rPr>
                <a:t>The most significant example of … is …</a:t>
              </a:r>
              <a:endParaRPr kumimoji="1" lang="zh-CN" altLang="en-US" sz="2400" b="1">
                <a:solidFill>
                  <a:srgbClr val="FF9900"/>
                </a:solidFill>
                <a:latin typeface="Calibri" pitchFamily="34" charset="0"/>
              </a:endParaRPr>
            </a:p>
          </p:txBody>
        </p:sp>
      </p:grpSp>
      <p:pic>
        <p:nvPicPr>
          <p:cNvPr id="100357" name="Picture 2"/>
          <p:cNvPicPr>
            <a:picLocks noChangeAspect="1" noChangeArrowheads="1"/>
          </p:cNvPicPr>
          <p:nvPr/>
        </p:nvPicPr>
        <p:blipFill>
          <a:blip r:embed="rId6"/>
          <a:srcRect/>
          <a:stretch>
            <a:fillRect/>
          </a:stretch>
        </p:blipFill>
        <p:spPr bwMode="auto">
          <a:xfrm>
            <a:off x="-3175" y="61913"/>
            <a:ext cx="3779838" cy="1152525"/>
          </a:xfrm>
          <a:prstGeom prst="rect">
            <a:avLst/>
          </a:prstGeom>
          <a:noFill/>
          <a:ln w="9525">
            <a:noFill/>
            <a:miter lim="800000"/>
            <a:headEnd/>
            <a:tailEnd/>
          </a:ln>
        </p:spPr>
      </p:pic>
      <p:sp>
        <p:nvSpPr>
          <p:cNvPr id="100358" name="TextBox 23"/>
          <p:cNvSpPr txBox="1">
            <a:spLocks noChangeArrowheads="1"/>
          </p:cNvSpPr>
          <p:nvPr/>
        </p:nvSpPr>
        <p:spPr bwMode="auto">
          <a:xfrm>
            <a:off x="3749675" y="752475"/>
            <a:ext cx="3465513" cy="457200"/>
          </a:xfrm>
          <a:prstGeom prst="rect">
            <a:avLst/>
          </a:prstGeom>
          <a:noFill/>
          <a:ln w="9525">
            <a:noFill/>
            <a:miter lim="800000"/>
            <a:headEnd/>
            <a:tailEnd/>
          </a:ln>
        </p:spPr>
        <p:txBody>
          <a:bodyPr>
            <a:spAutoFit/>
          </a:bodyPr>
          <a:lstStyle/>
          <a:p>
            <a:r>
              <a:rPr lang="en-US" altLang="zh-CN" sz="2400">
                <a:solidFill>
                  <a:srgbClr val="FF6600"/>
                </a:solidFill>
                <a:latin typeface="Helvetica" pitchFamily="2" charset="0"/>
                <a:ea typeface="楷体_GB2312" pitchFamily="49" charset="-122"/>
              </a:rPr>
              <a:t>Essay Writing </a:t>
            </a:r>
            <a:endParaRPr lang="zh-CN" altLang="en-US" sz="2400">
              <a:solidFill>
                <a:srgbClr val="FF6600"/>
              </a:solidFill>
              <a:latin typeface="Calibri" pitchFamily="34" charset="0"/>
            </a:endParaRPr>
          </a:p>
        </p:txBody>
      </p:sp>
      <p:sp>
        <p:nvSpPr>
          <p:cNvPr id="25" name="TextBox 24"/>
          <p:cNvSpPr txBox="1"/>
          <p:nvPr/>
        </p:nvSpPr>
        <p:spPr>
          <a:xfrm>
            <a:off x="196850" y="6000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Writing Devices</a:t>
            </a:r>
          </a:p>
        </p:txBody>
      </p:sp>
      <p:sp>
        <p:nvSpPr>
          <p:cNvPr id="336924" name="Rectangle 28"/>
          <p:cNvSpPr>
            <a:spLocks noChangeArrowheads="1"/>
          </p:cNvSpPr>
          <p:nvPr/>
        </p:nvSpPr>
        <p:spPr bwMode="auto">
          <a:xfrm>
            <a:off x="1258888" y="1398588"/>
            <a:ext cx="6149975" cy="854075"/>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wrap="none">
            <a:spAutoFit/>
          </a:bodyPr>
          <a:lstStyle/>
          <a:p>
            <a:pPr>
              <a:defRPr/>
            </a:pPr>
            <a:r>
              <a:rPr lang="en-US" altLang="zh-CN" sz="2600">
                <a:solidFill>
                  <a:srgbClr val="FF6600"/>
                </a:solidFill>
                <a:latin typeface="Helvetica" pitchFamily="34" charset="0"/>
                <a:ea typeface="楷体_GB2312" pitchFamily="49" charset="-122"/>
              </a:rPr>
              <a:t>Learn how to write an example essay </a:t>
            </a:r>
            <a:r>
              <a:rPr lang="zh-CN" altLang="en-US" sz="2600">
                <a:solidFill>
                  <a:srgbClr val="FF6600"/>
                </a:solidFill>
                <a:latin typeface="Helvetica" pitchFamily="34" charset="0"/>
                <a:ea typeface="楷体_GB2312" pitchFamily="49" charset="-122"/>
              </a:rPr>
              <a:t>：</a:t>
            </a:r>
            <a:r>
              <a:rPr lang="en-US" altLang="zh-CN" sz="2400">
                <a:latin typeface="Helvetica" pitchFamily="34" charset="0"/>
                <a:cs typeface="Arial" pitchFamily="34" charset="0"/>
              </a:rPr>
              <a:t> </a:t>
            </a:r>
          </a:p>
          <a:p>
            <a:pPr>
              <a:defRPr/>
            </a:pPr>
            <a:r>
              <a:rPr lang="en-US" altLang="zh-CN" sz="2400">
                <a:latin typeface="Helvetica" pitchFamily="34" charset="0"/>
                <a:cs typeface="Arial" pitchFamily="34" charset="0"/>
              </a:rPr>
              <a:t>Transitions to introduce examples include:</a:t>
            </a:r>
            <a:endParaRPr lang="zh-CN" altLang="en-US" sz="2400">
              <a:latin typeface="Helvetica" pitchFamily="34" charset="0"/>
              <a:cs typeface="Arial" pitchFamily="34" charset="0"/>
            </a:endParaRPr>
          </a:p>
        </p:txBody>
      </p:sp>
      <p:grpSp>
        <p:nvGrpSpPr>
          <p:cNvPr id="6" name="Group 30"/>
          <p:cNvGrpSpPr>
            <a:grpSpLocks/>
          </p:cNvGrpSpPr>
          <p:nvPr/>
        </p:nvGrpSpPr>
        <p:grpSpPr bwMode="auto">
          <a:xfrm>
            <a:off x="2411413" y="2924175"/>
            <a:ext cx="4137025" cy="1846263"/>
            <a:chOff x="2004" y="1475"/>
            <a:chExt cx="2373" cy="1139"/>
          </a:xfrm>
        </p:grpSpPr>
        <p:grpSp>
          <p:nvGrpSpPr>
            <p:cNvPr id="100362" name="五边形 10"/>
            <p:cNvGrpSpPr>
              <a:grpSpLocks/>
            </p:cNvGrpSpPr>
            <p:nvPr/>
          </p:nvGrpSpPr>
          <p:grpSpPr bwMode="auto">
            <a:xfrm>
              <a:off x="2004" y="1475"/>
              <a:ext cx="2373" cy="1139"/>
              <a:chOff x="2004" y="1475"/>
              <a:chExt cx="1613" cy="1336"/>
            </a:xfrm>
          </p:grpSpPr>
          <p:pic>
            <p:nvPicPr>
              <p:cNvPr id="100364" name="五边形 10"/>
              <p:cNvPicPr>
                <a:picLocks noChangeArrowheads="1"/>
              </p:cNvPicPr>
              <p:nvPr/>
            </p:nvPicPr>
            <p:blipFill>
              <a:blip r:embed="rId7"/>
              <a:srcRect/>
              <a:stretch>
                <a:fillRect/>
              </a:stretch>
            </p:blipFill>
            <p:spPr bwMode="auto">
              <a:xfrm>
                <a:off x="2004" y="1475"/>
                <a:ext cx="1613" cy="1336"/>
              </a:xfrm>
              <a:prstGeom prst="rect">
                <a:avLst/>
              </a:prstGeom>
              <a:noFill/>
              <a:ln w="9525">
                <a:noFill/>
                <a:miter lim="800000"/>
                <a:headEnd/>
                <a:tailEnd/>
              </a:ln>
            </p:spPr>
          </p:pic>
          <p:sp>
            <p:nvSpPr>
              <p:cNvPr id="100365" name="Text Box 12"/>
              <p:cNvSpPr txBox="1">
                <a:spLocks noChangeArrowheads="1"/>
              </p:cNvSpPr>
              <p:nvPr/>
            </p:nvSpPr>
            <p:spPr bwMode="auto">
              <a:xfrm rot="-5400000">
                <a:off x="2268" y="1461"/>
                <a:ext cx="1087" cy="1497"/>
              </a:xfrm>
              <a:prstGeom prst="rect">
                <a:avLst/>
              </a:prstGeom>
              <a:noFill/>
              <a:ln w="9525">
                <a:noFill/>
                <a:miter lim="800000"/>
                <a:headEnd/>
                <a:tailEnd/>
              </a:ln>
            </p:spPr>
            <p:txBody>
              <a:bodyPr vert="eaVert" anchor="ctr"/>
              <a:lstStyle/>
              <a:p>
                <a:pPr algn="ctr"/>
                <a:endParaRPr lang="zh-CN" altLang="en-US">
                  <a:solidFill>
                    <a:srgbClr val="FFFFFF"/>
                  </a:solidFill>
                  <a:latin typeface="Calibri" pitchFamily="34" charset="0"/>
                </a:endParaRPr>
              </a:p>
            </p:txBody>
          </p:sp>
        </p:grpSp>
        <p:sp>
          <p:nvSpPr>
            <p:cNvPr id="100363" name="矩形 17"/>
            <p:cNvSpPr>
              <a:spLocks noChangeArrowheads="1"/>
            </p:cNvSpPr>
            <p:nvPr/>
          </p:nvSpPr>
          <p:spPr bwMode="auto">
            <a:xfrm>
              <a:off x="2140" y="1600"/>
              <a:ext cx="2237" cy="958"/>
            </a:xfrm>
            <a:prstGeom prst="rect">
              <a:avLst/>
            </a:prstGeom>
            <a:noFill/>
            <a:ln w="9525">
              <a:noFill/>
              <a:miter lim="800000"/>
              <a:headEnd/>
              <a:tailEnd/>
            </a:ln>
          </p:spPr>
          <p:txBody>
            <a:bodyPr>
              <a:spAutoFit/>
            </a:bodyPr>
            <a:lstStyle/>
            <a:p>
              <a:pPr algn="ctr"/>
              <a:r>
                <a:rPr kumimoji="1" lang="en-US" altLang="zh-CN" sz="2400" b="1">
                  <a:solidFill>
                    <a:srgbClr val="7030A0"/>
                  </a:solidFill>
                  <a:latin typeface="Calibri" pitchFamily="34" charset="0"/>
                </a:rPr>
                <a:t>Example2: </a:t>
              </a:r>
            </a:p>
            <a:p>
              <a:r>
                <a:rPr kumimoji="1" lang="en-US" altLang="zh-CN" sz="2400" b="1">
                  <a:solidFill>
                    <a:srgbClr val="7030A0"/>
                  </a:solidFill>
                  <a:latin typeface="Calibri" pitchFamily="34" charset="0"/>
                </a:rPr>
                <a:t>Another example of … is …</a:t>
              </a:r>
            </a:p>
            <a:p>
              <a:r>
                <a:rPr kumimoji="1" lang="en-US" altLang="zh-CN" sz="2400" b="1">
                  <a:solidFill>
                    <a:srgbClr val="7030A0"/>
                  </a:solidFill>
                  <a:latin typeface="Calibri" pitchFamily="34" charset="0"/>
                </a:rPr>
                <a:t>An additional example is …</a:t>
              </a:r>
            </a:p>
            <a:p>
              <a:r>
                <a:rPr kumimoji="1" lang="en-US" altLang="zh-CN" sz="2400" b="1">
                  <a:solidFill>
                    <a:srgbClr val="7030A0"/>
                  </a:solidFill>
                  <a:latin typeface="Calibri" pitchFamily="34" charset="0"/>
                </a:rPr>
                <a:t>Second / Next, consider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descr="E:\新视野\400_F_63459409_WrqNQgC3su8SnXaNEvGVxZu46Q44OFck.jpg"/>
          <p:cNvPicPr>
            <a:picLocks noChangeAspect="1" noChangeArrowheads="1"/>
          </p:cNvPicPr>
          <p:nvPr/>
        </p:nvPicPr>
        <p:blipFill>
          <a:blip r:embed="rId3" cstate="print"/>
          <a:stretch>
            <a:fillRect/>
          </a:stretch>
        </p:blipFill>
        <p:spPr bwMode="auto">
          <a:xfrm>
            <a:off x="5508625" y="1316704"/>
            <a:ext cx="3635375" cy="5467604"/>
          </a:xfrm>
          <a:prstGeom prst="rect">
            <a:avLst/>
          </a:prstGeom>
          <a:noFill/>
          <a:ln w="9525">
            <a:noFill/>
            <a:miter lim="800000"/>
            <a:headEnd/>
            <a:tailEnd/>
          </a:ln>
        </p:spPr>
      </p:pic>
      <p:pic>
        <p:nvPicPr>
          <p:cNvPr id="101379"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sp>
        <p:nvSpPr>
          <p:cNvPr id="101380" name="矩形 6"/>
          <p:cNvSpPr>
            <a:spLocks noChangeArrowheads="1"/>
          </p:cNvSpPr>
          <p:nvPr/>
        </p:nvSpPr>
        <p:spPr bwMode="auto">
          <a:xfrm>
            <a:off x="285750" y="2547938"/>
            <a:ext cx="5429250" cy="2282825"/>
          </a:xfrm>
          <a:prstGeom prst="rect">
            <a:avLst/>
          </a:prstGeom>
          <a:noFill/>
          <a:ln w="9525">
            <a:noFill/>
            <a:miter lim="800000"/>
            <a:headEnd/>
            <a:tailEnd/>
          </a:ln>
        </p:spPr>
        <p:txBody>
          <a:bodyPr>
            <a:spAutoFit/>
          </a:bodyPr>
          <a:lstStyle/>
          <a:p>
            <a:pPr>
              <a:lnSpc>
                <a:spcPct val="150000"/>
              </a:lnSpc>
            </a:pPr>
            <a:r>
              <a:rPr lang="en-US" altLang="zh-CN" sz="2400" b="1" i="1">
                <a:latin typeface="Helvetica" pitchFamily="2" charset="0"/>
                <a:ea typeface="Cambria Math" pitchFamily="18" charset="0"/>
                <a:cs typeface="Arial" pitchFamily="34" charset="0"/>
              </a:rPr>
              <a:t>         Let’s look at Paragraph 6 from Text A to see how </a:t>
            </a:r>
            <a:r>
              <a:rPr lang="en-US" altLang="en-US" sz="2400" b="1" i="1">
                <a:latin typeface="Helvetica" pitchFamily="2" charset="0"/>
                <a:ea typeface="Cambria Math" pitchFamily="18" charset="0"/>
                <a:cs typeface="Arial" pitchFamily="34" charset="0"/>
              </a:rPr>
              <a:t>to support a thesis statement with a specific and detailed example: </a:t>
            </a:r>
            <a:endParaRPr lang="zh-CN" altLang="en-US" sz="2400" b="1" i="1">
              <a:latin typeface="Helvetica" pitchFamily="2" charset="0"/>
              <a:ea typeface="Cambria Math" pitchFamily="18" charset="0"/>
              <a:cs typeface="Arial" pitchFamily="34" charset="0"/>
            </a:endParaRPr>
          </a:p>
        </p:txBody>
      </p:sp>
      <p:pic>
        <p:nvPicPr>
          <p:cNvPr id="101381" name="Picture 2" descr="H:\2015年修改\图片18.jpg"/>
          <p:cNvPicPr>
            <a:picLocks noChangeAspect="1" noChangeArrowheads="1"/>
          </p:cNvPicPr>
          <p:nvPr/>
        </p:nvPicPr>
        <p:blipFill>
          <a:blip r:embed="rId6"/>
          <a:srcRect/>
          <a:stretch>
            <a:fillRect/>
          </a:stretch>
        </p:blipFill>
        <p:spPr bwMode="auto">
          <a:xfrm>
            <a:off x="0" y="0"/>
            <a:ext cx="7302500" cy="1163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DOCUME~1\jiangll\APPLIC~1\360se6\USERDA~1\Temp\IS860-~1.JPG"/>
          <p:cNvPicPr>
            <a:picLocks noChangeAspect="1" noChangeArrowheads="1"/>
          </p:cNvPicPr>
          <p:nvPr/>
        </p:nvPicPr>
        <p:blipFill rotWithShape="1">
          <a:blip r:embed="rId3" cstate="print">
            <a:extLst/>
          </a:blip>
          <a:srcRect l="12950" t="53714" b="6871"/>
          <a:stretch/>
        </p:blipFill>
        <p:spPr bwMode="auto">
          <a:xfrm>
            <a:off x="9144000" y="4652439"/>
            <a:ext cx="3155123" cy="2230409"/>
          </a:xfrm>
          <a:prstGeom prst="rect">
            <a:avLst/>
          </a:prstGeom>
          <a:ln>
            <a:noFill/>
          </a:ln>
          <a:effectLst>
            <a:softEdge rad="112500"/>
          </a:effectLst>
          <a:extLst/>
        </p:spPr>
      </p:pic>
      <p:pic>
        <p:nvPicPr>
          <p:cNvPr id="102403"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02404" name="Picture 2" descr="H:\2015年修改\图片18.jpg"/>
          <p:cNvPicPr>
            <a:picLocks noChangeAspect="1" noChangeArrowheads="1"/>
          </p:cNvPicPr>
          <p:nvPr/>
        </p:nvPicPr>
        <p:blipFill>
          <a:blip r:embed="rId6"/>
          <a:srcRect/>
          <a:stretch>
            <a:fillRect/>
          </a:stretch>
        </p:blipFill>
        <p:spPr bwMode="auto">
          <a:xfrm>
            <a:off x="0" y="0"/>
            <a:ext cx="7302500" cy="1163638"/>
          </a:xfrm>
          <a:prstGeom prst="rect">
            <a:avLst/>
          </a:prstGeom>
          <a:noFill/>
          <a:ln w="9525">
            <a:noFill/>
            <a:miter lim="800000"/>
            <a:headEnd/>
            <a:tailEnd/>
          </a:ln>
        </p:spPr>
      </p:pic>
      <p:sp>
        <p:nvSpPr>
          <p:cNvPr id="12" name="圆角矩形 11"/>
          <p:cNvSpPr/>
          <p:nvPr/>
        </p:nvSpPr>
        <p:spPr>
          <a:xfrm>
            <a:off x="491606" y="1445617"/>
            <a:ext cx="7907858" cy="5036093"/>
          </a:xfrm>
          <a:prstGeom prst="roundRect">
            <a:avLst/>
          </a:prstGeom>
          <a:noFill/>
          <a:ln>
            <a:solidFill>
              <a:schemeClr val="accent6">
                <a:lumMod val="75000"/>
              </a:schemeClr>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408" name="矩形 15"/>
          <p:cNvSpPr>
            <a:spLocks noChangeArrowheads="1"/>
          </p:cNvSpPr>
          <p:nvPr/>
        </p:nvSpPr>
        <p:spPr bwMode="auto">
          <a:xfrm>
            <a:off x="852488" y="1528763"/>
            <a:ext cx="7108825" cy="4892675"/>
          </a:xfrm>
          <a:prstGeom prst="rect">
            <a:avLst/>
          </a:prstGeom>
          <a:noFill/>
          <a:ln w="9525">
            <a:noFill/>
            <a:miter lim="800000"/>
            <a:headEnd/>
            <a:tailEnd/>
          </a:ln>
        </p:spPr>
        <p:txBody>
          <a:bodyPr>
            <a:spAutoFit/>
          </a:bodyPr>
          <a:lstStyle/>
          <a:p>
            <a:pPr algn="just"/>
            <a:r>
              <a:rPr lang="en-US" altLang="zh-CN" sz="1900">
                <a:latin typeface="Calibri" pitchFamily="34" charset="0"/>
              </a:rPr>
              <a:t>     </a:t>
            </a:r>
            <a:r>
              <a:rPr lang="en-US" altLang="zh-CN" sz="2400">
                <a:latin typeface="Helvetica" pitchFamily="2" charset="0"/>
              </a:rPr>
              <a:t>To some extent, the male-female</a:t>
            </a:r>
            <a:r>
              <a:rPr lang="en-US" altLang="zh-CN" sz="2400" i="1">
                <a:latin typeface="Helvetica" pitchFamily="2" charset="0"/>
              </a:rPr>
              <a:t> </a:t>
            </a:r>
            <a:r>
              <a:rPr lang="en-US" altLang="zh-CN" sz="2400">
                <a:latin typeface="Helvetica" pitchFamily="2" charset="0"/>
              </a:rPr>
              <a:t>differences come down to conflicting styles. One female vice-president discussed the time she burst into tears during a meeting. “Men think that tears are a nuclear weapon in a conventional war. They take exception to a woman crying, inferring that she’s feeling unhappy or violated.” The men failed to understand that what prompted her tears was not hurt but genuine rage. “When we cry, it’s because we have all this valid rage that has no appropriate release,” she says. “Women cry; men get relief by going on with the offense or by veiling their feelings to appear composed.” (Para.6)</a:t>
            </a:r>
            <a:endParaRPr lang="zh-CN" altLang="en-US" sz="2400">
              <a:latin typeface="Helvetica" pitchFamily="2" charset="0"/>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descr="E:\新视野\400_F_63459409_WrqNQgC3su8SnXaNEvGVxZu46Q44OFck.jpg"/>
          <p:cNvPicPr>
            <a:picLocks noChangeAspect="1" noChangeArrowheads="1"/>
          </p:cNvPicPr>
          <p:nvPr/>
        </p:nvPicPr>
        <p:blipFill>
          <a:blip r:embed="rId3" cstate="print"/>
          <a:stretch>
            <a:fillRect/>
          </a:stretch>
        </p:blipFill>
        <p:spPr bwMode="auto">
          <a:xfrm>
            <a:off x="5508625" y="1316704"/>
            <a:ext cx="3635375" cy="5467604"/>
          </a:xfrm>
          <a:prstGeom prst="rect">
            <a:avLst/>
          </a:prstGeom>
          <a:noFill/>
          <a:ln w="9525">
            <a:noFill/>
            <a:miter lim="800000"/>
            <a:headEnd/>
            <a:tailEnd/>
          </a:ln>
        </p:spPr>
      </p:pic>
      <p:pic>
        <p:nvPicPr>
          <p:cNvPr id="103427"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sp>
        <p:nvSpPr>
          <p:cNvPr id="103428" name="矩形 6"/>
          <p:cNvSpPr>
            <a:spLocks noChangeArrowheads="1"/>
          </p:cNvSpPr>
          <p:nvPr/>
        </p:nvSpPr>
        <p:spPr bwMode="auto">
          <a:xfrm>
            <a:off x="349250" y="2857500"/>
            <a:ext cx="5222875" cy="1735138"/>
          </a:xfrm>
          <a:prstGeom prst="rect">
            <a:avLst/>
          </a:prstGeom>
          <a:noFill/>
          <a:ln w="9525">
            <a:noFill/>
            <a:miter lim="800000"/>
            <a:headEnd/>
            <a:tailEnd/>
          </a:ln>
        </p:spPr>
        <p:txBody>
          <a:bodyPr>
            <a:spAutoFit/>
          </a:bodyPr>
          <a:lstStyle/>
          <a:p>
            <a:pPr algn="just">
              <a:lnSpc>
                <a:spcPct val="150000"/>
              </a:lnSpc>
            </a:pPr>
            <a:r>
              <a:rPr lang="en-US" altLang="zh-CN" sz="2400" b="1" i="1">
                <a:latin typeface="Helvetica" pitchFamily="2" charset="0"/>
                <a:ea typeface="Cambria Math" pitchFamily="18" charset="0"/>
                <a:cs typeface="Arial" pitchFamily="34" charset="0"/>
              </a:rPr>
              <a:t>       Read the sample essay and see how it develops with examples.</a:t>
            </a:r>
            <a:endParaRPr lang="zh-CN" altLang="en-US" sz="2400" b="1" i="1">
              <a:latin typeface="Helvetica" pitchFamily="2" charset="0"/>
              <a:ea typeface="Cambria Math" pitchFamily="18" charset="0"/>
              <a:cs typeface="Arial" pitchFamily="34" charset="0"/>
            </a:endParaRPr>
          </a:p>
        </p:txBody>
      </p:sp>
      <p:pic>
        <p:nvPicPr>
          <p:cNvPr id="103429" name="Picture 2" descr="H:\2015年修改\图片18.jpg"/>
          <p:cNvPicPr>
            <a:picLocks noChangeAspect="1" noChangeArrowheads="1"/>
          </p:cNvPicPr>
          <p:nvPr/>
        </p:nvPicPr>
        <p:blipFill>
          <a:blip r:embed="rId6"/>
          <a:srcRect/>
          <a:stretch>
            <a:fillRect/>
          </a:stretch>
        </p:blipFill>
        <p:spPr bwMode="auto">
          <a:xfrm>
            <a:off x="0" y="0"/>
            <a:ext cx="7302500" cy="1163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5"/>
          <p:cNvPicPr>
            <a:picLocks noChangeAspect="1" noChangeArrowheads="1"/>
          </p:cNvPicPr>
          <p:nvPr/>
        </p:nvPicPr>
        <p:blipFill>
          <a:blip r:embed="rId3"/>
          <a:srcRect l="7698" t="13989"/>
          <a:stretch>
            <a:fillRect/>
          </a:stretch>
        </p:blipFill>
        <p:spPr bwMode="auto">
          <a:xfrm>
            <a:off x="860425" y="1685925"/>
            <a:ext cx="7708900" cy="5184775"/>
          </a:xfrm>
          <a:prstGeom prst="rect">
            <a:avLst/>
          </a:prstGeom>
          <a:noFill/>
          <a:ln w="9525">
            <a:noFill/>
            <a:miter lim="800000"/>
            <a:headEnd/>
            <a:tailEnd/>
          </a:ln>
        </p:spPr>
      </p:pic>
      <p:sp>
        <p:nvSpPr>
          <p:cNvPr id="104451" name="Text Box 23"/>
          <p:cNvSpPr txBox="1">
            <a:spLocks noChangeArrowheads="1"/>
          </p:cNvSpPr>
          <p:nvPr/>
        </p:nvSpPr>
        <p:spPr bwMode="auto">
          <a:xfrm>
            <a:off x="1428750" y="2143125"/>
            <a:ext cx="6715125" cy="3324225"/>
          </a:xfrm>
          <a:prstGeom prst="rect">
            <a:avLst/>
          </a:prstGeom>
          <a:noFill/>
          <a:ln w="9525">
            <a:noFill/>
            <a:miter lim="800000"/>
            <a:headEnd/>
            <a:tailEnd/>
          </a:ln>
        </p:spPr>
        <p:txBody>
          <a:bodyPr>
            <a:spAutoFit/>
          </a:bodyPr>
          <a:lstStyle/>
          <a:p>
            <a:pPr eaLnBrk="0" hangingPunct="0">
              <a:lnSpc>
                <a:spcPct val="150000"/>
              </a:lnSpc>
            </a:pPr>
            <a:r>
              <a:rPr lang="en-US" altLang="zh-CN" sz="2800" b="1">
                <a:latin typeface="Helvetica" pitchFamily="2" charset="0"/>
              </a:rPr>
              <a:t>Topic:</a:t>
            </a:r>
          </a:p>
          <a:p>
            <a:pPr eaLnBrk="0" hangingPunct="0">
              <a:lnSpc>
                <a:spcPct val="150000"/>
              </a:lnSpc>
            </a:pPr>
            <a:r>
              <a:rPr lang="en-US" altLang="zh-CN" sz="2800">
                <a:latin typeface="Helvetica" pitchFamily="2" charset="0"/>
              </a:rPr>
              <a:t>Gender barriers still exists</a:t>
            </a:r>
          </a:p>
          <a:p>
            <a:pPr eaLnBrk="0" hangingPunct="0">
              <a:lnSpc>
                <a:spcPct val="150000"/>
              </a:lnSpc>
            </a:pPr>
            <a:r>
              <a:rPr lang="en-US" altLang="zh-CN" sz="2800" b="1">
                <a:latin typeface="Helvetica" pitchFamily="2" charset="0"/>
              </a:rPr>
              <a:t>Introduction:</a:t>
            </a:r>
          </a:p>
          <a:p>
            <a:r>
              <a:rPr lang="en-US" altLang="zh-CN" sz="2800">
                <a:latin typeface="Helvetica" pitchFamily="2" charset="0"/>
              </a:rPr>
              <a:t>Thesis statement: Female managers today are still facing many challenges, especially gender barriers.</a:t>
            </a:r>
            <a:endParaRPr lang="zh-CN" altLang="en-US" sz="2800">
              <a:latin typeface="Helvetica" pitchFamily="2" charset="0"/>
            </a:endParaRPr>
          </a:p>
        </p:txBody>
      </p:sp>
      <p:pic>
        <p:nvPicPr>
          <p:cNvPr id="104452"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04453" name="Picture 2" descr="H:\2015年修改\图片18.jpg"/>
          <p:cNvPicPr>
            <a:picLocks noChangeAspect="1" noChangeArrowheads="1"/>
          </p:cNvPicPr>
          <p:nvPr/>
        </p:nvPicPr>
        <p:blipFill>
          <a:blip r:embed="rId6"/>
          <a:srcRect/>
          <a:stretch>
            <a:fillRect/>
          </a:stretch>
        </p:blipFill>
        <p:spPr bwMode="auto">
          <a:xfrm>
            <a:off x="0" y="0"/>
            <a:ext cx="7302500" cy="1163638"/>
          </a:xfrm>
          <a:prstGeom prst="rect">
            <a:avLst/>
          </a:prstGeom>
          <a:noFill/>
          <a:ln w="9525">
            <a:noFill/>
            <a:miter lim="800000"/>
            <a:headEnd/>
            <a:tailEnd/>
          </a:ln>
        </p:spPr>
      </p:pic>
      <p:sp>
        <p:nvSpPr>
          <p:cNvPr id="8" name="右箭头 7">
            <a:hlinkClick r:id="" action="ppaction://hlinkshowjump?jump=nextslide"/>
          </p:cNvPr>
          <p:cNvSpPr/>
          <p:nvPr/>
        </p:nvSpPr>
        <p:spPr>
          <a:xfrm>
            <a:off x="5072066" y="6209952"/>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4">
            <a:hlinkClick r:id="rId3" action="ppaction://hlinksldjump"/>
          </p:cNvPr>
          <p:cNvPicPr>
            <a:picLocks noChangeAspect="1" noChangeArrowheads="1"/>
          </p:cNvPicPr>
          <p:nvPr/>
        </p:nvPicPr>
        <p:blipFill>
          <a:blip r:embed="rId4"/>
          <a:srcRect/>
          <a:stretch>
            <a:fillRect/>
          </a:stretch>
        </p:blipFill>
        <p:spPr bwMode="auto">
          <a:xfrm>
            <a:off x="8399463" y="6181725"/>
            <a:ext cx="434975" cy="458788"/>
          </a:xfrm>
          <a:prstGeom prst="rect">
            <a:avLst/>
          </a:prstGeom>
          <a:noFill/>
          <a:ln w="9525">
            <a:noFill/>
            <a:miter lim="800000"/>
            <a:headEnd/>
            <a:tailEnd/>
          </a:ln>
        </p:spPr>
      </p:pic>
      <p:grpSp>
        <p:nvGrpSpPr>
          <p:cNvPr id="2" name="组合 5"/>
          <p:cNvGrpSpPr>
            <a:grpSpLocks/>
          </p:cNvGrpSpPr>
          <p:nvPr/>
        </p:nvGrpSpPr>
        <p:grpSpPr bwMode="auto">
          <a:xfrm>
            <a:off x="-26988" y="2989263"/>
            <a:ext cx="2409826" cy="922337"/>
            <a:chOff x="112767" y="3258241"/>
            <a:chExt cx="2189047" cy="921998"/>
          </a:xfrm>
        </p:grpSpPr>
        <p:sp>
          <p:nvSpPr>
            <p:cNvPr id="15" name="圆角矩形 14"/>
            <p:cNvSpPr/>
            <p:nvPr/>
          </p:nvSpPr>
          <p:spPr bwMode="auto">
            <a:xfrm>
              <a:off x="194468" y="3258241"/>
              <a:ext cx="2023520" cy="921998"/>
            </a:xfrm>
            <a:prstGeom prst="roundRect">
              <a:avLst/>
            </a:prstGeom>
            <a:noFill/>
            <a:ln>
              <a:solidFill>
                <a:srgbClr val="99CC00"/>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57" name="TextBox 18"/>
            <p:cNvSpPr txBox="1">
              <a:spLocks noChangeArrowheads="1"/>
            </p:cNvSpPr>
            <p:nvPr/>
          </p:nvSpPr>
          <p:spPr bwMode="auto">
            <a:xfrm>
              <a:off x="112767" y="3321442"/>
              <a:ext cx="2189047" cy="830914"/>
            </a:xfrm>
            <a:prstGeom prst="rect">
              <a:avLst/>
            </a:prstGeom>
            <a:noFill/>
            <a:ln w="9525">
              <a:noFill/>
              <a:miter lim="800000"/>
              <a:headEnd/>
              <a:tailEnd/>
            </a:ln>
          </p:spPr>
          <p:txBody>
            <a:bodyPr>
              <a:spAutoFit/>
            </a:bodyPr>
            <a:lstStyle/>
            <a:p>
              <a:pPr algn="ctr"/>
              <a:r>
                <a:rPr lang="en-US" altLang="zh-CN" sz="2400" b="1">
                  <a:solidFill>
                    <a:srgbClr val="FF6600"/>
                  </a:solidFill>
                </a:rPr>
                <a:t>overwhelmed</a:t>
              </a:r>
            </a:p>
            <a:p>
              <a:pPr algn="ctr"/>
              <a:r>
                <a:rPr lang="en-US" altLang="zh-CN" sz="2400" b="1">
                  <a:solidFill>
                    <a:srgbClr val="FF6600"/>
                  </a:solidFill>
                </a:rPr>
                <a:t>/ frustrated</a:t>
              </a:r>
              <a:endParaRPr lang="zh-CN" altLang="en-US" sz="2400" b="1">
                <a:solidFill>
                  <a:srgbClr val="FF6600"/>
                </a:solidFill>
              </a:endParaRPr>
            </a:p>
          </p:txBody>
        </p:sp>
      </p:grpSp>
      <p:sp>
        <p:nvSpPr>
          <p:cNvPr id="16" name="圆角矩形 15"/>
          <p:cNvSpPr/>
          <p:nvPr/>
        </p:nvSpPr>
        <p:spPr bwMode="auto">
          <a:xfrm>
            <a:off x="194469" y="4865907"/>
            <a:ext cx="2050256" cy="788214"/>
          </a:xfrm>
          <a:prstGeom prst="roundRect">
            <a:avLst/>
          </a:prstGeom>
          <a:noFill/>
          <a:ln>
            <a:solidFill>
              <a:srgbClr val="99CC00"/>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6600"/>
                </a:solidFill>
                <a:latin typeface="Arial" pitchFamily="34" charset="0"/>
              </a:rPr>
              <a:t>confident    / contented</a:t>
            </a:r>
            <a:endParaRPr lang="zh-CN" altLang="en-US" sz="2400" dirty="0">
              <a:solidFill>
                <a:srgbClr val="FF6600"/>
              </a:solidFill>
              <a:latin typeface="Arial" pitchFamily="34" charset="0"/>
            </a:endParaRPr>
          </a:p>
        </p:txBody>
      </p:sp>
      <p:sp>
        <p:nvSpPr>
          <p:cNvPr id="22536" name="TextBox 20"/>
          <p:cNvSpPr txBox="1">
            <a:spLocks noChangeArrowheads="1"/>
          </p:cNvSpPr>
          <p:nvPr/>
        </p:nvSpPr>
        <p:spPr bwMode="auto">
          <a:xfrm>
            <a:off x="400050" y="5006975"/>
            <a:ext cx="1844675" cy="366713"/>
          </a:xfrm>
          <a:prstGeom prst="rect">
            <a:avLst/>
          </a:prstGeom>
          <a:noFill/>
          <a:ln w="9525">
            <a:noFill/>
            <a:miter lim="800000"/>
            <a:headEnd/>
            <a:tailEnd/>
          </a:ln>
        </p:spPr>
        <p:txBody>
          <a:bodyPr>
            <a:spAutoFit/>
          </a:bodyPr>
          <a:lstStyle/>
          <a:p>
            <a:pPr algn="ctr"/>
            <a:endParaRPr lang="zh-CN" altLang="en-US"/>
          </a:p>
        </p:txBody>
      </p:sp>
      <p:grpSp>
        <p:nvGrpSpPr>
          <p:cNvPr id="3" name="组合 19"/>
          <p:cNvGrpSpPr>
            <a:grpSpLocks/>
          </p:cNvGrpSpPr>
          <p:nvPr/>
        </p:nvGrpSpPr>
        <p:grpSpPr bwMode="auto">
          <a:xfrm>
            <a:off x="7024688" y="4957763"/>
            <a:ext cx="1422400" cy="803275"/>
            <a:chOff x="7024707" y="4957571"/>
            <a:chExt cx="1810765" cy="804118"/>
          </a:xfrm>
        </p:grpSpPr>
        <p:sp>
          <p:nvSpPr>
            <p:cNvPr id="17" name="圆角矩形 16"/>
            <p:cNvSpPr/>
            <p:nvPr/>
          </p:nvSpPr>
          <p:spPr>
            <a:xfrm>
              <a:off x="7024707" y="4957571"/>
              <a:ext cx="1810765" cy="804118"/>
            </a:xfrm>
            <a:prstGeom prst="roundRect">
              <a:avLst/>
            </a:prstGeom>
            <a:noFill/>
            <a:ln>
              <a:solidFill>
                <a:srgbClr val="99CC00"/>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53" name="TextBox 22"/>
            <p:cNvSpPr txBox="1">
              <a:spLocks noChangeArrowheads="1"/>
            </p:cNvSpPr>
            <p:nvPr/>
          </p:nvSpPr>
          <p:spPr bwMode="auto">
            <a:xfrm>
              <a:off x="7243764" y="5078413"/>
              <a:ext cx="1574800" cy="457200"/>
            </a:xfrm>
            <a:prstGeom prst="rect">
              <a:avLst/>
            </a:prstGeom>
            <a:noFill/>
            <a:ln w="9525">
              <a:noFill/>
              <a:miter lim="800000"/>
              <a:headEnd/>
              <a:tailEnd/>
            </a:ln>
          </p:spPr>
          <p:txBody>
            <a:bodyPr>
              <a:spAutoFit/>
            </a:bodyPr>
            <a:lstStyle/>
            <a:p>
              <a:r>
                <a:rPr lang="en-US" altLang="zh-CN" sz="2400" b="1">
                  <a:solidFill>
                    <a:srgbClr val="FF6600"/>
                  </a:solidFill>
                </a:rPr>
                <a:t>strong</a:t>
              </a:r>
              <a:endParaRPr lang="zh-CN" altLang="en-US" sz="2400" b="1">
                <a:solidFill>
                  <a:srgbClr val="FF6600"/>
                </a:solidFill>
              </a:endParaRPr>
            </a:p>
          </p:txBody>
        </p:sp>
      </p:grpSp>
      <p:grpSp>
        <p:nvGrpSpPr>
          <p:cNvPr id="4" name="组合 18"/>
          <p:cNvGrpSpPr>
            <a:grpSpLocks/>
          </p:cNvGrpSpPr>
          <p:nvPr/>
        </p:nvGrpSpPr>
        <p:grpSpPr bwMode="auto">
          <a:xfrm>
            <a:off x="7067550" y="2970213"/>
            <a:ext cx="1379538" cy="866775"/>
            <a:chOff x="7067171" y="2969553"/>
            <a:chExt cx="1983795" cy="866741"/>
          </a:xfrm>
        </p:grpSpPr>
        <p:sp>
          <p:nvSpPr>
            <p:cNvPr id="18" name="圆角矩形 17"/>
            <p:cNvSpPr/>
            <p:nvPr/>
          </p:nvSpPr>
          <p:spPr>
            <a:xfrm>
              <a:off x="7067171" y="2969553"/>
              <a:ext cx="1914318" cy="866741"/>
            </a:xfrm>
            <a:prstGeom prst="roundRect">
              <a:avLst/>
            </a:prstGeom>
            <a:noFill/>
            <a:ln>
              <a:solidFill>
                <a:srgbClr val="99CC00"/>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549" name="TextBox 23"/>
            <p:cNvSpPr txBox="1">
              <a:spLocks noChangeArrowheads="1"/>
            </p:cNvSpPr>
            <p:nvPr/>
          </p:nvSpPr>
          <p:spPr bwMode="auto">
            <a:xfrm>
              <a:off x="7293604" y="3133725"/>
              <a:ext cx="1757362" cy="457200"/>
            </a:xfrm>
            <a:prstGeom prst="rect">
              <a:avLst/>
            </a:prstGeom>
            <a:noFill/>
            <a:ln w="9525">
              <a:noFill/>
              <a:miter lim="800000"/>
              <a:headEnd/>
              <a:tailEnd/>
            </a:ln>
          </p:spPr>
          <p:txBody>
            <a:bodyPr>
              <a:spAutoFit/>
            </a:bodyPr>
            <a:lstStyle/>
            <a:p>
              <a:r>
                <a:rPr lang="en-US" altLang="zh-CN" sz="2400" b="1">
                  <a:solidFill>
                    <a:srgbClr val="FF6600"/>
                  </a:solidFill>
                </a:rPr>
                <a:t>happy</a:t>
              </a:r>
              <a:endParaRPr lang="zh-CN" altLang="en-US" sz="2400" b="1">
                <a:solidFill>
                  <a:srgbClr val="FF6600"/>
                </a:solidFill>
              </a:endParaRPr>
            </a:p>
          </p:txBody>
        </p:sp>
      </p:grpSp>
      <p:pic>
        <p:nvPicPr>
          <p:cNvPr id="10249" name="Picture 47" descr="自信女"/>
          <p:cNvPicPr>
            <a:picLocks noChangeAspect="1" noChangeArrowheads="1"/>
          </p:cNvPicPr>
          <p:nvPr/>
        </p:nvPicPr>
        <p:blipFill>
          <a:blip r:embed="rId5" cstate="print">
            <a:extLst/>
          </a:blip>
          <a:srcRect/>
          <a:stretch>
            <a:fillRect/>
          </a:stretch>
        </p:blipFill>
        <p:spPr bwMode="auto">
          <a:xfrm>
            <a:off x="2208213" y="4221163"/>
            <a:ext cx="2298700" cy="1727200"/>
          </a:xfrm>
          <a:prstGeom prst="rect">
            <a:avLst/>
          </a:prstGeom>
          <a:ln>
            <a:noFill/>
          </a:ln>
          <a:effectLst>
            <a:softEdge rad="112500"/>
          </a:effectLst>
          <a:extLst/>
        </p:spPr>
      </p:pic>
      <p:pic>
        <p:nvPicPr>
          <p:cNvPr id="10250" name="Picture 48" descr="开心女"/>
          <p:cNvPicPr>
            <a:picLocks noChangeAspect="1" noChangeArrowheads="1"/>
          </p:cNvPicPr>
          <p:nvPr/>
        </p:nvPicPr>
        <p:blipFill>
          <a:blip r:embed="rId6" cstate="print">
            <a:extLst/>
          </a:blip>
          <a:srcRect/>
          <a:stretch>
            <a:fillRect/>
          </a:stretch>
        </p:blipFill>
        <p:spPr bwMode="auto">
          <a:xfrm>
            <a:off x="4592638" y="2565400"/>
            <a:ext cx="2427287" cy="1617663"/>
          </a:xfrm>
          <a:prstGeom prst="rect">
            <a:avLst/>
          </a:prstGeom>
          <a:ln>
            <a:noFill/>
          </a:ln>
          <a:effectLst>
            <a:softEdge rad="112500"/>
          </a:effectLst>
          <a:extLst/>
        </p:spPr>
      </p:pic>
      <p:pic>
        <p:nvPicPr>
          <p:cNvPr id="10252" name="Picture 50" descr="受挫女"/>
          <p:cNvPicPr>
            <a:picLocks noChangeAspect="1" noChangeArrowheads="1"/>
          </p:cNvPicPr>
          <p:nvPr/>
        </p:nvPicPr>
        <p:blipFill>
          <a:blip r:embed="rId7" cstate="print">
            <a:extLst/>
          </a:blip>
          <a:srcRect/>
          <a:stretch>
            <a:fillRect/>
          </a:stretch>
        </p:blipFill>
        <p:spPr bwMode="auto">
          <a:xfrm>
            <a:off x="2266950" y="2565400"/>
            <a:ext cx="2305050" cy="1630363"/>
          </a:xfrm>
          <a:prstGeom prst="rect">
            <a:avLst/>
          </a:prstGeom>
          <a:ln>
            <a:noFill/>
          </a:ln>
          <a:effectLst>
            <a:softEdge rad="112500"/>
          </a:effectLst>
          <a:extLst/>
        </p:spPr>
      </p:pic>
      <p:sp>
        <p:nvSpPr>
          <p:cNvPr id="22542" name="矩形 20"/>
          <p:cNvSpPr>
            <a:spLocks noChangeArrowheads="1"/>
          </p:cNvSpPr>
          <p:nvPr/>
        </p:nvSpPr>
        <p:spPr bwMode="auto">
          <a:xfrm>
            <a:off x="4640263" y="427038"/>
            <a:ext cx="2860675" cy="573087"/>
          </a:xfrm>
          <a:prstGeom prst="rect">
            <a:avLst/>
          </a:prstGeom>
          <a:noFill/>
          <a:ln w="9525">
            <a:noFill/>
            <a:miter lim="800000"/>
            <a:headEnd/>
            <a:tailEnd/>
          </a:ln>
        </p:spPr>
        <p:txBody>
          <a:bodyPr>
            <a:spAutoFit/>
          </a:bodyPr>
          <a:lstStyle/>
          <a:p>
            <a:pPr algn="just">
              <a:lnSpc>
                <a:spcPct val="130000"/>
              </a:lnSpc>
            </a:pPr>
            <a:r>
              <a:rPr lang="en-US" altLang="zh-CN" sz="2400" b="1">
                <a:solidFill>
                  <a:srgbClr val="0070C0"/>
                </a:solidFill>
                <a:latin typeface="Helvetica" pitchFamily="2" charset="0"/>
                <a:ea typeface="Helvetica Neue"/>
                <a:cs typeface="Helvetica Neue"/>
              </a:rPr>
              <a:t>Look and Talk</a:t>
            </a:r>
            <a:endParaRPr lang="zh-CN" altLang="en-US" sz="2400" b="1">
              <a:solidFill>
                <a:srgbClr val="0070C0"/>
              </a:solidFill>
              <a:latin typeface="Helvetica" pitchFamily="2" charset="0"/>
              <a:ea typeface="Helvetica Neue"/>
              <a:cs typeface="Helvetica Neue"/>
            </a:endParaRPr>
          </a:p>
        </p:txBody>
      </p:sp>
      <p:pic>
        <p:nvPicPr>
          <p:cNvPr id="22543" name="Picture 3"/>
          <p:cNvPicPr>
            <a:picLocks noChangeAspect="1" noChangeArrowheads="1"/>
          </p:cNvPicPr>
          <p:nvPr/>
        </p:nvPicPr>
        <p:blipFill>
          <a:blip r:embed="rId8"/>
          <a:srcRect/>
          <a:stretch>
            <a:fillRect/>
          </a:stretch>
        </p:blipFill>
        <p:spPr bwMode="auto">
          <a:xfrm>
            <a:off x="-7938" y="9525"/>
            <a:ext cx="4645026" cy="1187450"/>
          </a:xfrm>
          <a:prstGeom prst="rect">
            <a:avLst/>
          </a:prstGeom>
          <a:noFill/>
          <a:ln w="9525">
            <a:noFill/>
            <a:miter lim="800000"/>
            <a:headEnd/>
            <a:tailEnd/>
          </a:ln>
        </p:spPr>
      </p:pic>
      <p:sp>
        <p:nvSpPr>
          <p:cNvPr id="23" name="TextBox 22"/>
          <p:cNvSpPr txBox="1"/>
          <p:nvPr/>
        </p:nvSpPr>
        <p:spPr>
          <a:xfrm>
            <a:off x="666750" y="3333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Pre-reading Activities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pic>
        <p:nvPicPr>
          <p:cNvPr id="22" name="图片 21" descr="strong.jpg"/>
          <p:cNvPicPr>
            <a:picLocks noChangeAspect="1"/>
          </p:cNvPicPr>
          <p:nvPr/>
        </p:nvPicPr>
        <p:blipFill>
          <a:blip r:embed="rId9" cstate="print"/>
          <a:stretch>
            <a:fillRect/>
          </a:stretch>
        </p:blipFill>
        <p:spPr>
          <a:xfrm>
            <a:off x="4640263" y="4243114"/>
            <a:ext cx="2379662" cy="1710383"/>
          </a:xfrm>
          <a:prstGeom prst="rect">
            <a:avLst/>
          </a:prstGeom>
          <a:effectLst>
            <a:softEdge rad="127000"/>
          </a:effectLst>
        </p:spPr>
      </p:pic>
      <p:sp>
        <p:nvSpPr>
          <p:cNvPr id="22530" name="矩形 10"/>
          <p:cNvSpPr>
            <a:spLocks noChangeArrowheads="1"/>
          </p:cNvSpPr>
          <p:nvPr/>
        </p:nvSpPr>
        <p:spPr bwMode="auto">
          <a:xfrm>
            <a:off x="1143000" y="1052513"/>
            <a:ext cx="7145338" cy="1552575"/>
          </a:xfrm>
          <a:prstGeom prst="rect">
            <a:avLst/>
          </a:prstGeom>
          <a:noFill/>
          <a:ln w="9525">
            <a:noFill/>
            <a:miter lim="800000"/>
            <a:headEnd/>
            <a:tailEnd/>
          </a:ln>
        </p:spPr>
        <p:txBody>
          <a:bodyPr>
            <a:spAutoFit/>
          </a:bodyPr>
          <a:lstStyle/>
          <a:p>
            <a:pPr algn="just"/>
            <a:r>
              <a:rPr lang="en-US" altLang="en-US" sz="2400" b="1" dirty="0">
                <a:latin typeface="Helvetica" pitchFamily="2" charset="0"/>
                <a:ea typeface="Helvetica Neue"/>
                <a:cs typeface="Helvetica Neue"/>
              </a:rPr>
              <a:t>Look at the set of pictures regarding the topic of women and workplace. Use an adjective to describe each picture and discuss the questions</a:t>
            </a:r>
            <a:r>
              <a:rPr lang="en-US" altLang="zh-CN" sz="2400" b="1" dirty="0">
                <a:latin typeface="Helvetica" pitchFamily="2" charset="0"/>
                <a:ea typeface="Helvetica Neue"/>
                <a:cs typeface="Helvetica Neue"/>
              </a:rPr>
              <a:t>.</a:t>
            </a:r>
            <a:endParaRPr lang="zh-CN" altLang="en-US" sz="2400" b="1" dirty="0">
              <a:latin typeface="Helvetica" pitchFamily="2" charset="0"/>
              <a:ea typeface="Helvetica Neue"/>
              <a:cs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5"/>
          <p:cNvPicPr>
            <a:picLocks noChangeAspect="1" noChangeArrowheads="1"/>
          </p:cNvPicPr>
          <p:nvPr/>
        </p:nvPicPr>
        <p:blipFill>
          <a:blip r:embed="rId3"/>
          <a:srcRect l="7698" t="13989"/>
          <a:stretch>
            <a:fillRect/>
          </a:stretch>
        </p:blipFill>
        <p:spPr bwMode="auto">
          <a:xfrm>
            <a:off x="860425" y="1685925"/>
            <a:ext cx="7708900" cy="5184775"/>
          </a:xfrm>
          <a:prstGeom prst="rect">
            <a:avLst/>
          </a:prstGeom>
          <a:noFill/>
          <a:ln w="9525">
            <a:noFill/>
            <a:miter lim="800000"/>
            <a:headEnd/>
            <a:tailEnd/>
          </a:ln>
        </p:spPr>
      </p:pic>
      <p:sp>
        <p:nvSpPr>
          <p:cNvPr id="105475" name="Text Box 23"/>
          <p:cNvSpPr txBox="1">
            <a:spLocks noChangeArrowheads="1"/>
          </p:cNvSpPr>
          <p:nvPr/>
        </p:nvSpPr>
        <p:spPr bwMode="auto">
          <a:xfrm>
            <a:off x="1428750" y="2466975"/>
            <a:ext cx="6383338" cy="2566988"/>
          </a:xfrm>
          <a:prstGeom prst="rect">
            <a:avLst/>
          </a:prstGeom>
          <a:noFill/>
          <a:ln w="9525">
            <a:noFill/>
            <a:miter lim="800000"/>
            <a:headEnd/>
            <a:tailEnd/>
          </a:ln>
        </p:spPr>
        <p:txBody>
          <a:bodyPr>
            <a:spAutoFit/>
          </a:bodyPr>
          <a:lstStyle/>
          <a:p>
            <a:pPr eaLnBrk="0" hangingPunct="0">
              <a:lnSpc>
                <a:spcPct val="110000"/>
              </a:lnSpc>
            </a:pPr>
            <a:r>
              <a:rPr lang="en-US" altLang="zh-CN" sz="2800" b="1">
                <a:latin typeface="Helvetica" pitchFamily="2" charset="0"/>
              </a:rPr>
              <a:t>Body:</a:t>
            </a:r>
          </a:p>
          <a:p>
            <a:r>
              <a:rPr lang="en-US" altLang="zh-CN" sz="2600" i="1">
                <a:latin typeface="Helvetica" pitchFamily="2" charset="0"/>
              </a:rPr>
              <a:t>Example 1:</a:t>
            </a:r>
            <a:r>
              <a:rPr lang="en-US" altLang="zh-CN">
                <a:latin typeface="Helvetica" pitchFamily="2" charset="0"/>
              </a:rPr>
              <a:t> </a:t>
            </a:r>
            <a:r>
              <a:rPr lang="en-US" altLang="zh-CN" sz="2600">
                <a:latin typeface="Helvetica" pitchFamily="2" charset="0"/>
              </a:rPr>
              <a:t>A double standard of the behavior of men and women</a:t>
            </a:r>
          </a:p>
          <a:p>
            <a:endParaRPr lang="en-US" altLang="zh-CN" sz="2600">
              <a:latin typeface="Helvetica" pitchFamily="2" charset="0"/>
            </a:endParaRPr>
          </a:p>
          <a:p>
            <a:r>
              <a:rPr lang="en-US" altLang="zh-CN" sz="2600" i="1">
                <a:latin typeface="Helvetica" pitchFamily="2" charset="0"/>
              </a:rPr>
              <a:t>Example 2:</a:t>
            </a:r>
            <a:r>
              <a:rPr lang="en-US" altLang="zh-CN">
                <a:latin typeface="Helvetica" pitchFamily="2" charset="0"/>
              </a:rPr>
              <a:t> </a:t>
            </a:r>
            <a:r>
              <a:rPr lang="en-US" altLang="zh-CN" sz="2600">
                <a:latin typeface="Helvetica" pitchFamily="2" charset="0"/>
              </a:rPr>
              <a:t>A stereotyped “bimbo” title for women</a:t>
            </a:r>
            <a:endParaRPr lang="zh-CN" altLang="en-US" sz="2600">
              <a:latin typeface="Helvetica" pitchFamily="2" charset="0"/>
            </a:endParaRPr>
          </a:p>
        </p:txBody>
      </p:sp>
      <p:pic>
        <p:nvPicPr>
          <p:cNvPr id="105476"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05477" name="Picture 2" descr="H:\2015年修改\图片18.jpg"/>
          <p:cNvPicPr>
            <a:picLocks noChangeAspect="1" noChangeArrowheads="1"/>
          </p:cNvPicPr>
          <p:nvPr/>
        </p:nvPicPr>
        <p:blipFill>
          <a:blip r:embed="rId6"/>
          <a:srcRect/>
          <a:stretch>
            <a:fillRect/>
          </a:stretch>
        </p:blipFill>
        <p:spPr bwMode="auto">
          <a:xfrm>
            <a:off x="0" y="0"/>
            <a:ext cx="7302500" cy="1163638"/>
          </a:xfrm>
          <a:prstGeom prst="rect">
            <a:avLst/>
          </a:prstGeom>
          <a:noFill/>
          <a:ln w="9525">
            <a:noFill/>
            <a:miter lim="800000"/>
            <a:headEnd/>
            <a:tailEnd/>
          </a:ln>
        </p:spPr>
      </p:pic>
      <p:sp>
        <p:nvSpPr>
          <p:cNvPr id="6" name="右箭头 5">
            <a:hlinkClick r:id="" action="ppaction://hlinkshowjump?jump=nextslide"/>
          </p:cNvPr>
          <p:cNvSpPr/>
          <p:nvPr/>
        </p:nvSpPr>
        <p:spPr>
          <a:xfrm>
            <a:off x="5072066" y="6209952"/>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5"/>
          <p:cNvPicPr>
            <a:picLocks noChangeAspect="1" noChangeArrowheads="1"/>
          </p:cNvPicPr>
          <p:nvPr/>
        </p:nvPicPr>
        <p:blipFill>
          <a:blip r:embed="rId3"/>
          <a:srcRect l="7698" t="13989"/>
          <a:stretch>
            <a:fillRect/>
          </a:stretch>
        </p:blipFill>
        <p:spPr bwMode="auto">
          <a:xfrm>
            <a:off x="860425" y="1685925"/>
            <a:ext cx="7708900" cy="5184775"/>
          </a:xfrm>
          <a:prstGeom prst="rect">
            <a:avLst/>
          </a:prstGeom>
          <a:noFill/>
          <a:ln w="9525">
            <a:noFill/>
            <a:miter lim="800000"/>
            <a:headEnd/>
            <a:tailEnd/>
          </a:ln>
        </p:spPr>
      </p:pic>
      <p:sp>
        <p:nvSpPr>
          <p:cNvPr id="106499" name="Text Box 23"/>
          <p:cNvSpPr txBox="1">
            <a:spLocks noChangeArrowheads="1"/>
          </p:cNvSpPr>
          <p:nvPr/>
        </p:nvSpPr>
        <p:spPr bwMode="auto">
          <a:xfrm>
            <a:off x="1643063" y="2636838"/>
            <a:ext cx="6072187" cy="2032000"/>
          </a:xfrm>
          <a:prstGeom prst="rect">
            <a:avLst/>
          </a:prstGeom>
          <a:noFill/>
          <a:ln w="9525">
            <a:noFill/>
            <a:miter lim="800000"/>
            <a:headEnd/>
            <a:tailEnd/>
          </a:ln>
        </p:spPr>
        <p:txBody>
          <a:bodyPr>
            <a:spAutoFit/>
          </a:bodyPr>
          <a:lstStyle/>
          <a:p>
            <a:pPr eaLnBrk="0" hangingPunct="0">
              <a:lnSpc>
                <a:spcPct val="150000"/>
              </a:lnSpc>
            </a:pPr>
            <a:r>
              <a:rPr lang="en-US" altLang="zh-CN" sz="2800" b="1">
                <a:latin typeface="Helvetica" pitchFamily="2" charset="0"/>
              </a:rPr>
              <a:t>Conclusion:</a:t>
            </a:r>
          </a:p>
          <a:p>
            <a:r>
              <a:rPr lang="en-US" altLang="zh-CN" sz="2800">
                <a:latin typeface="Helvetica" pitchFamily="2" charset="0"/>
              </a:rPr>
              <a:t>Female managers can be made to feel more insecure at work because</a:t>
            </a:r>
          </a:p>
          <a:p>
            <a:r>
              <a:rPr lang="en-US" altLang="zh-CN" sz="2800">
                <a:latin typeface="Helvetica" pitchFamily="2" charset="0"/>
              </a:rPr>
              <a:t>of gender barriers.</a:t>
            </a:r>
            <a:endParaRPr lang="zh-CN" altLang="en-US" sz="2800">
              <a:latin typeface="Helvetica" pitchFamily="2" charset="0"/>
            </a:endParaRPr>
          </a:p>
        </p:txBody>
      </p:sp>
      <p:pic>
        <p:nvPicPr>
          <p:cNvPr id="106500"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06501" name="Picture 2" descr="H:\2015年修改\图片18.jpg"/>
          <p:cNvPicPr>
            <a:picLocks noChangeAspect="1" noChangeArrowheads="1"/>
          </p:cNvPicPr>
          <p:nvPr/>
        </p:nvPicPr>
        <p:blipFill>
          <a:blip r:embed="rId6"/>
          <a:srcRect/>
          <a:stretch>
            <a:fillRect/>
          </a:stretch>
        </p:blipFill>
        <p:spPr bwMode="auto">
          <a:xfrm>
            <a:off x="0" y="0"/>
            <a:ext cx="7302500" cy="1163638"/>
          </a:xfrm>
          <a:prstGeom prst="rect">
            <a:avLst/>
          </a:prstGeom>
          <a:noFill/>
          <a:ln w="9525">
            <a:noFill/>
            <a:miter lim="800000"/>
            <a:headEnd/>
            <a:tailEnd/>
          </a:ln>
        </p:spPr>
      </p:pic>
      <p:sp>
        <p:nvSpPr>
          <p:cNvPr id="8" name="右箭头 7">
            <a:hlinkClick r:id="" action="ppaction://hlinkshowjump?jump=nextslide"/>
          </p:cNvPr>
          <p:cNvSpPr/>
          <p:nvPr/>
        </p:nvSpPr>
        <p:spPr>
          <a:xfrm>
            <a:off x="5072066" y="6209952"/>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ChangeAspect="1" noChangeArrowheads="1"/>
          </p:cNvPicPr>
          <p:nvPr/>
        </p:nvPicPr>
        <p:blipFill>
          <a:blip r:embed="rId3"/>
          <a:srcRect/>
          <a:stretch>
            <a:fillRect/>
          </a:stretch>
        </p:blipFill>
        <p:spPr bwMode="auto">
          <a:xfrm>
            <a:off x="125413" y="928688"/>
            <a:ext cx="8947150" cy="5643562"/>
          </a:xfrm>
          <a:prstGeom prst="rect">
            <a:avLst/>
          </a:prstGeom>
          <a:noFill/>
          <a:ln w="9525">
            <a:noFill/>
            <a:miter lim="800000"/>
            <a:headEnd/>
            <a:tailEnd/>
          </a:ln>
        </p:spPr>
      </p:pic>
      <p:sp>
        <p:nvSpPr>
          <p:cNvPr id="18" name="TextBox 17"/>
          <p:cNvSpPr txBox="1">
            <a:spLocks noChangeArrowheads="1"/>
          </p:cNvSpPr>
          <p:nvPr/>
        </p:nvSpPr>
        <p:spPr bwMode="auto">
          <a:xfrm>
            <a:off x="663575" y="1477963"/>
            <a:ext cx="6286500" cy="4635500"/>
          </a:xfrm>
          <a:prstGeom prst="rect">
            <a:avLst/>
          </a:prstGeom>
          <a:noFill/>
          <a:ln w="9525">
            <a:noFill/>
            <a:miter lim="800000"/>
            <a:headEnd/>
            <a:tailEnd/>
          </a:ln>
        </p:spPr>
        <p:txBody>
          <a:bodyPr>
            <a:spAutoFit/>
          </a:bodyPr>
          <a:lstStyle/>
          <a:p>
            <a:pPr algn="just">
              <a:lnSpc>
                <a:spcPct val="120000"/>
              </a:lnSpc>
            </a:pPr>
            <a:r>
              <a:rPr lang="en-US" altLang="zh-CN" sz="2600" b="1">
                <a:solidFill>
                  <a:srgbClr val="E46C0A"/>
                </a:solidFill>
                <a:latin typeface="Helvetica" pitchFamily="2" charset="0"/>
                <a:ea typeface="华文楷体" pitchFamily="2" charset="-122"/>
                <a:cs typeface="Arial" pitchFamily="34" charset="0"/>
              </a:rPr>
              <a:t>Sample</a:t>
            </a:r>
            <a:r>
              <a:rPr lang="en-US" altLang="en-US" sz="2600" b="1">
                <a:solidFill>
                  <a:srgbClr val="E46C0A"/>
                </a:solidFill>
                <a:latin typeface="Helvetica" pitchFamily="2" charset="0"/>
                <a:ea typeface="华文楷体" pitchFamily="2" charset="-122"/>
                <a:cs typeface="Arial" pitchFamily="34" charset="0"/>
              </a:rPr>
              <a:t>: </a:t>
            </a:r>
          </a:p>
          <a:p>
            <a:pPr algn="just"/>
            <a:r>
              <a:rPr lang="en-US" altLang="zh-CN" sz="2400">
                <a:latin typeface="Helvetica" pitchFamily="2" charset="0"/>
                <a:ea typeface="华文楷体" pitchFamily="2" charset="-122"/>
                <a:cs typeface="Arial" pitchFamily="34" charset="0"/>
              </a:rPr>
              <a:t>    Throughout history, women have been hard workers who place high value on achievement. They often judge their personal worth based upon their accomplishments rather than how much money they make. At the management level, women are also considered better managers than men because of their unique working styles. However, female managers today are still facing many challenges, especially gender barriers.</a:t>
            </a:r>
          </a:p>
        </p:txBody>
      </p:sp>
      <p:sp>
        <p:nvSpPr>
          <p:cNvPr id="8" name="右箭头 7">
            <a:hlinkClick r:id="" action="ppaction://hlinkshowjump?jump=nextslide"/>
          </p:cNvPr>
          <p:cNvSpPr/>
          <p:nvPr/>
        </p:nvSpPr>
        <p:spPr>
          <a:xfrm>
            <a:off x="3677916" y="6209952"/>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107525"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07526" name="Picture 2" descr="H:\2015年修改\图片18.jpg"/>
          <p:cNvPicPr>
            <a:picLocks noChangeAspect="1" noChangeArrowheads="1"/>
          </p:cNvPicPr>
          <p:nvPr/>
        </p:nvPicPr>
        <p:blipFill>
          <a:blip r:embed="rId6"/>
          <a:srcRect/>
          <a:stretch>
            <a:fillRect/>
          </a:stretch>
        </p:blipFill>
        <p:spPr bwMode="auto">
          <a:xfrm>
            <a:off x="0" y="0"/>
            <a:ext cx="7302500"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ChangeAspect="1" noChangeArrowheads="1"/>
          </p:cNvPicPr>
          <p:nvPr/>
        </p:nvPicPr>
        <p:blipFill>
          <a:blip r:embed="rId3"/>
          <a:srcRect/>
          <a:stretch>
            <a:fillRect/>
          </a:stretch>
        </p:blipFill>
        <p:spPr bwMode="auto">
          <a:xfrm>
            <a:off x="125413" y="928688"/>
            <a:ext cx="8947150" cy="5643562"/>
          </a:xfrm>
          <a:prstGeom prst="rect">
            <a:avLst/>
          </a:prstGeom>
          <a:noFill/>
          <a:ln w="9525">
            <a:noFill/>
            <a:miter lim="800000"/>
            <a:headEnd/>
            <a:tailEnd/>
          </a:ln>
        </p:spPr>
      </p:pic>
      <p:sp>
        <p:nvSpPr>
          <p:cNvPr id="18" name="TextBox 17"/>
          <p:cNvSpPr txBox="1">
            <a:spLocks noChangeArrowheads="1"/>
          </p:cNvSpPr>
          <p:nvPr/>
        </p:nvSpPr>
        <p:spPr bwMode="auto">
          <a:xfrm>
            <a:off x="428625" y="1428750"/>
            <a:ext cx="6731000" cy="4595813"/>
          </a:xfrm>
          <a:prstGeom prst="rect">
            <a:avLst/>
          </a:prstGeom>
          <a:noFill/>
          <a:ln w="9525">
            <a:noFill/>
            <a:miter lim="800000"/>
            <a:headEnd/>
            <a:tailEnd/>
          </a:ln>
        </p:spPr>
        <p:txBody>
          <a:bodyPr>
            <a:spAutoFit/>
          </a:bodyPr>
          <a:lstStyle/>
          <a:p>
            <a:pPr algn="just">
              <a:lnSpc>
                <a:spcPct val="110000"/>
              </a:lnSpc>
            </a:pPr>
            <a:r>
              <a:rPr lang="en-US" altLang="zh-CN" sz="2600" b="1">
                <a:solidFill>
                  <a:srgbClr val="E46C0A"/>
                </a:solidFill>
                <a:latin typeface="Helvetica" pitchFamily="2" charset="0"/>
                <a:ea typeface="华文楷体" pitchFamily="2" charset="-122"/>
                <a:cs typeface="Arial" pitchFamily="34" charset="0"/>
              </a:rPr>
              <a:t>Sample</a:t>
            </a:r>
            <a:r>
              <a:rPr lang="en-US" altLang="en-US" sz="2600" b="1">
                <a:solidFill>
                  <a:srgbClr val="E46C0A"/>
                </a:solidFill>
                <a:latin typeface="Helvetica" pitchFamily="2" charset="0"/>
                <a:ea typeface="华文楷体" pitchFamily="2" charset="-122"/>
                <a:cs typeface="Arial" pitchFamily="34" charset="0"/>
              </a:rPr>
              <a:t>: </a:t>
            </a:r>
          </a:p>
          <a:p>
            <a:pPr algn="just"/>
            <a:r>
              <a:rPr lang="en-US" altLang="zh-CN" sz="2400">
                <a:latin typeface="Helvetica" pitchFamily="2" charset="0"/>
                <a:ea typeface="华文楷体" pitchFamily="2" charset="-122"/>
                <a:cs typeface="Arial" pitchFamily="34" charset="0"/>
              </a:rPr>
              <a:t>      To begin with, a double standard occurs when the behavior of men and women are labeled. Like it or not, we still have some notions of what is an acceptable female behavior. Those women who work extra hard, make no allowances for failure, and don’t believe in weaknesses are considered cold-hearted. When a woman shows strength of character in a meeting, for instance, she may be seen as “aggressive” whereas her male counterpart is seen as “assertive”.</a:t>
            </a:r>
          </a:p>
        </p:txBody>
      </p:sp>
      <p:sp>
        <p:nvSpPr>
          <p:cNvPr id="8" name="右箭头 7">
            <a:hlinkClick r:id="" action="ppaction://hlinkshowjump?jump=nextslide"/>
          </p:cNvPr>
          <p:cNvSpPr/>
          <p:nvPr/>
        </p:nvSpPr>
        <p:spPr>
          <a:xfrm>
            <a:off x="3677916" y="6209952"/>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108549"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08550" name="Picture 2" descr="H:\2015年修改\图片18.jpg"/>
          <p:cNvPicPr>
            <a:picLocks noChangeAspect="1" noChangeArrowheads="1"/>
          </p:cNvPicPr>
          <p:nvPr/>
        </p:nvPicPr>
        <p:blipFill>
          <a:blip r:embed="rId6"/>
          <a:srcRect/>
          <a:stretch>
            <a:fillRect/>
          </a:stretch>
        </p:blipFill>
        <p:spPr bwMode="auto">
          <a:xfrm>
            <a:off x="0" y="0"/>
            <a:ext cx="7302500"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p:cNvPicPr>
            <a:picLocks noChangeAspect="1" noChangeArrowheads="1"/>
          </p:cNvPicPr>
          <p:nvPr/>
        </p:nvPicPr>
        <p:blipFill>
          <a:blip r:embed="rId3"/>
          <a:srcRect/>
          <a:stretch>
            <a:fillRect/>
          </a:stretch>
        </p:blipFill>
        <p:spPr bwMode="auto">
          <a:xfrm>
            <a:off x="125413" y="928688"/>
            <a:ext cx="8947150" cy="5643562"/>
          </a:xfrm>
          <a:prstGeom prst="rect">
            <a:avLst/>
          </a:prstGeom>
          <a:noFill/>
          <a:ln w="9525">
            <a:noFill/>
            <a:miter lim="800000"/>
            <a:headEnd/>
            <a:tailEnd/>
          </a:ln>
        </p:spPr>
      </p:pic>
      <p:sp>
        <p:nvSpPr>
          <p:cNvPr id="18" name="TextBox 17"/>
          <p:cNvSpPr txBox="1">
            <a:spLocks noChangeArrowheads="1"/>
          </p:cNvSpPr>
          <p:nvPr/>
        </p:nvSpPr>
        <p:spPr bwMode="auto">
          <a:xfrm>
            <a:off x="500063" y="1412875"/>
            <a:ext cx="6500812" cy="4595813"/>
          </a:xfrm>
          <a:prstGeom prst="rect">
            <a:avLst/>
          </a:prstGeom>
          <a:noFill/>
          <a:ln w="9525">
            <a:noFill/>
            <a:miter lim="800000"/>
            <a:headEnd/>
            <a:tailEnd/>
          </a:ln>
        </p:spPr>
        <p:txBody>
          <a:bodyPr>
            <a:spAutoFit/>
          </a:bodyPr>
          <a:lstStyle/>
          <a:p>
            <a:pPr algn="just">
              <a:lnSpc>
                <a:spcPct val="110000"/>
              </a:lnSpc>
            </a:pPr>
            <a:r>
              <a:rPr lang="en-US" altLang="zh-CN" sz="2600" b="1">
                <a:solidFill>
                  <a:srgbClr val="E46C0A"/>
                </a:solidFill>
                <a:latin typeface="Helvetica" pitchFamily="2" charset="0"/>
                <a:ea typeface="华文楷体" pitchFamily="2" charset="-122"/>
                <a:cs typeface="Arial" pitchFamily="34" charset="0"/>
              </a:rPr>
              <a:t>Sample</a:t>
            </a:r>
            <a:r>
              <a:rPr lang="en-US" altLang="en-US" sz="2600" b="1">
                <a:solidFill>
                  <a:srgbClr val="E46C0A"/>
                </a:solidFill>
                <a:latin typeface="Helvetica" pitchFamily="2" charset="0"/>
                <a:ea typeface="华文楷体" pitchFamily="2" charset="-122"/>
                <a:cs typeface="Arial" pitchFamily="34" charset="0"/>
              </a:rPr>
              <a:t>: </a:t>
            </a:r>
          </a:p>
          <a:p>
            <a:pPr algn="just"/>
            <a:r>
              <a:rPr lang="en-US" altLang="zh-CN" sz="2400">
                <a:latin typeface="Helvetica" pitchFamily="2" charset="0"/>
                <a:ea typeface="华文楷体" pitchFamily="2" charset="-122"/>
                <a:cs typeface="Arial" pitchFamily="34" charset="0"/>
              </a:rPr>
              <a:t>      An additional example of gender barriers for women in the workplace is the “bimbo” title, which is used to describe a woman who got her position by playing a game of her female tricks. For this kind of woman, she is pretty but not necessarily intelligent. So, the general concept is that women are incompetent and that they remain in the position only by means of their charm on the male bosses. But it could all be just a matter of our own perceptions of what’s normal for a man and a woman.</a:t>
            </a:r>
          </a:p>
        </p:txBody>
      </p:sp>
      <p:sp>
        <p:nvSpPr>
          <p:cNvPr id="8" name="右箭头 7">
            <a:hlinkClick r:id="" action="ppaction://hlinkshowjump?jump=nextslide"/>
          </p:cNvPr>
          <p:cNvSpPr/>
          <p:nvPr/>
        </p:nvSpPr>
        <p:spPr>
          <a:xfrm>
            <a:off x="3677916" y="6209952"/>
            <a:ext cx="1800200" cy="648072"/>
          </a:xfrm>
          <a:prstGeom prst="rightArrow">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dirty="0">
                <a:ln>
                  <a:solidFill>
                    <a:schemeClr val="tx1"/>
                  </a:solidFill>
                </a:ln>
                <a:solidFill>
                  <a:schemeClr val="tx1"/>
                </a:solidFill>
              </a:rPr>
              <a:t>to be continued</a:t>
            </a:r>
            <a:endParaRPr lang="zh-CN" altLang="en-US" sz="1600" dirty="0">
              <a:ln>
                <a:solidFill>
                  <a:schemeClr val="tx1"/>
                </a:solidFill>
              </a:ln>
              <a:solidFill>
                <a:schemeClr val="tx1"/>
              </a:solidFill>
            </a:endParaRPr>
          </a:p>
        </p:txBody>
      </p:sp>
      <p:pic>
        <p:nvPicPr>
          <p:cNvPr id="109573"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09574" name="Picture 2" descr="H:\2015年修改\图片18.jpg"/>
          <p:cNvPicPr>
            <a:picLocks noChangeAspect="1" noChangeArrowheads="1"/>
          </p:cNvPicPr>
          <p:nvPr/>
        </p:nvPicPr>
        <p:blipFill>
          <a:blip r:embed="rId6"/>
          <a:srcRect/>
          <a:stretch>
            <a:fillRect/>
          </a:stretch>
        </p:blipFill>
        <p:spPr bwMode="auto">
          <a:xfrm>
            <a:off x="0" y="0"/>
            <a:ext cx="7302500"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p:cNvPicPr>
            <a:picLocks noChangeAspect="1" noChangeArrowheads="1"/>
          </p:cNvPicPr>
          <p:nvPr/>
        </p:nvPicPr>
        <p:blipFill>
          <a:blip r:embed="rId3"/>
          <a:srcRect/>
          <a:stretch>
            <a:fillRect/>
          </a:stretch>
        </p:blipFill>
        <p:spPr bwMode="auto">
          <a:xfrm>
            <a:off x="125413" y="928688"/>
            <a:ext cx="8947150" cy="5643562"/>
          </a:xfrm>
          <a:prstGeom prst="rect">
            <a:avLst/>
          </a:prstGeom>
          <a:noFill/>
          <a:ln w="9525">
            <a:noFill/>
            <a:miter lim="800000"/>
            <a:headEnd/>
            <a:tailEnd/>
          </a:ln>
        </p:spPr>
      </p:pic>
      <p:sp>
        <p:nvSpPr>
          <p:cNvPr id="18" name="TextBox 17"/>
          <p:cNvSpPr txBox="1">
            <a:spLocks noChangeArrowheads="1"/>
          </p:cNvSpPr>
          <p:nvPr/>
        </p:nvSpPr>
        <p:spPr bwMode="auto">
          <a:xfrm>
            <a:off x="611188" y="1857375"/>
            <a:ext cx="6072187" cy="2908300"/>
          </a:xfrm>
          <a:prstGeom prst="rect">
            <a:avLst/>
          </a:prstGeom>
          <a:noFill/>
          <a:ln w="9525">
            <a:noFill/>
            <a:miter lim="800000"/>
            <a:headEnd/>
            <a:tailEnd/>
          </a:ln>
        </p:spPr>
        <p:txBody>
          <a:bodyPr>
            <a:spAutoFit/>
          </a:bodyPr>
          <a:lstStyle/>
          <a:p>
            <a:pPr algn="just">
              <a:lnSpc>
                <a:spcPct val="150000"/>
              </a:lnSpc>
            </a:pPr>
            <a:r>
              <a:rPr lang="en-US" altLang="zh-CN" sz="2600" b="1">
                <a:solidFill>
                  <a:srgbClr val="E46C0A"/>
                </a:solidFill>
                <a:latin typeface="Helvetica" pitchFamily="2" charset="0"/>
                <a:ea typeface="华文楷体" pitchFamily="2" charset="-122"/>
                <a:cs typeface="Arial" pitchFamily="34" charset="0"/>
              </a:rPr>
              <a:t>Sample</a:t>
            </a:r>
            <a:r>
              <a:rPr lang="en-US" altLang="en-US" sz="2600" b="1">
                <a:solidFill>
                  <a:srgbClr val="E46C0A"/>
                </a:solidFill>
                <a:latin typeface="Helvetica" pitchFamily="2" charset="0"/>
                <a:ea typeface="华文楷体" pitchFamily="2" charset="-122"/>
                <a:cs typeface="Arial" pitchFamily="34" charset="0"/>
              </a:rPr>
              <a:t>: </a:t>
            </a:r>
          </a:p>
          <a:p>
            <a:pPr algn="just"/>
            <a:r>
              <a:rPr lang="en-US" altLang="zh-CN" sz="2400">
                <a:latin typeface="Helvetica" pitchFamily="2" charset="0"/>
                <a:ea typeface="Cambria Math" pitchFamily="18" charset="0"/>
                <a:cs typeface="Arial" pitchFamily="34" charset="0"/>
              </a:rPr>
              <a:t>      </a:t>
            </a:r>
            <a:r>
              <a:rPr lang="en-US" altLang="zh-CN" sz="2400">
                <a:latin typeface="Helvetica" pitchFamily="2" charset="0"/>
                <a:cs typeface="Arial" pitchFamily="34" charset="0"/>
              </a:rPr>
              <a:t>To conclude, female managers can be made to feel more insecure at work because of gender barriers. They have to face a double standard of the behavior of men and women; they also worry about some negative stereotypes of women.</a:t>
            </a:r>
          </a:p>
        </p:txBody>
      </p:sp>
      <p:pic>
        <p:nvPicPr>
          <p:cNvPr id="110596"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10597" name="Picture 2" descr="H:\2015年修改\图片18.jpg"/>
          <p:cNvPicPr>
            <a:picLocks noChangeAspect="1" noChangeArrowheads="1"/>
          </p:cNvPicPr>
          <p:nvPr/>
        </p:nvPicPr>
        <p:blipFill>
          <a:blip r:embed="rId6"/>
          <a:srcRect/>
          <a:stretch>
            <a:fillRect/>
          </a:stretch>
        </p:blipFill>
        <p:spPr bwMode="auto">
          <a:xfrm>
            <a:off x="0" y="0"/>
            <a:ext cx="7302500" cy="116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descr="E:\新视野\400_F_63459409_WrqNQgC3su8SnXaNEvGVxZu46Q44OFck.jpg"/>
          <p:cNvPicPr>
            <a:picLocks noChangeAspect="1" noChangeArrowheads="1"/>
          </p:cNvPicPr>
          <p:nvPr/>
        </p:nvPicPr>
        <p:blipFill>
          <a:blip r:embed="rId3" cstate="print"/>
          <a:stretch>
            <a:fillRect/>
          </a:stretch>
        </p:blipFill>
        <p:spPr bwMode="auto">
          <a:xfrm>
            <a:off x="5484812" y="1316704"/>
            <a:ext cx="3635375" cy="5467604"/>
          </a:xfrm>
          <a:prstGeom prst="rect">
            <a:avLst/>
          </a:prstGeom>
          <a:noFill/>
          <a:ln w="9525">
            <a:noFill/>
            <a:miter lim="800000"/>
            <a:headEnd/>
            <a:tailEnd/>
          </a:ln>
        </p:spPr>
      </p:pic>
      <p:sp>
        <p:nvSpPr>
          <p:cNvPr id="24" name="TextBox 23"/>
          <p:cNvSpPr txBox="1"/>
          <p:nvPr/>
        </p:nvSpPr>
        <p:spPr>
          <a:xfrm>
            <a:off x="562824" y="1579235"/>
            <a:ext cx="3115092" cy="492443"/>
          </a:xfrm>
          <a:prstGeom prst="rect">
            <a:avLst/>
          </a:prstGeom>
          <a:noFill/>
          <a:ln>
            <a:solidFill>
              <a:srgbClr val="FF6600"/>
            </a:solidFill>
          </a:ln>
          <a:effectLst>
            <a:glow rad="63500">
              <a:schemeClr val="accent6">
                <a:satMod val="175000"/>
                <a:alpha val="40000"/>
              </a:schemeClr>
            </a:glow>
          </a:effectLst>
        </p:spPr>
        <p:txBody>
          <a:bodyPr>
            <a:spAutoFit/>
          </a:bodyPr>
          <a:lstStyle/>
          <a:p>
            <a:pPr fontAlgn="auto">
              <a:spcBef>
                <a:spcPts val="0"/>
              </a:spcBef>
              <a:spcAft>
                <a:spcPts val="0"/>
              </a:spcAft>
              <a:defRPr/>
            </a:pPr>
            <a:r>
              <a:rPr lang="en-US" altLang="zh-CN" sz="2600" b="1" dirty="0">
                <a:latin typeface="Helvetica" pitchFamily="34" charset="0"/>
                <a:ea typeface="楷体_GB2312" pitchFamily="49" charset="-122"/>
              </a:rPr>
              <a:t>Writing practice</a:t>
            </a:r>
            <a:endParaRPr lang="zh-CN" altLang="en-US" sz="2600" b="1" dirty="0">
              <a:latin typeface="+mn-lt"/>
              <a:ea typeface="+mn-ea"/>
            </a:endParaRPr>
          </a:p>
        </p:txBody>
      </p:sp>
      <p:sp>
        <p:nvSpPr>
          <p:cNvPr id="25" name="Rectangle 1"/>
          <p:cNvSpPr>
            <a:spLocks noChangeArrowheads="1"/>
          </p:cNvSpPr>
          <p:nvPr/>
        </p:nvSpPr>
        <p:spPr bwMode="auto">
          <a:xfrm>
            <a:off x="428625" y="2906713"/>
            <a:ext cx="5295900" cy="2282825"/>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nchor="ctr">
            <a:spAutoFit/>
          </a:bodyPr>
          <a:lstStyle/>
          <a:p>
            <a:pPr eaLnBrk="0" fontAlgn="auto" hangingPunct="0">
              <a:lnSpc>
                <a:spcPct val="150000"/>
              </a:lnSpc>
              <a:spcBef>
                <a:spcPts val="0"/>
              </a:spcBef>
              <a:spcAft>
                <a:spcPts val="0"/>
              </a:spcAft>
              <a:defRPr/>
            </a:pPr>
            <a:r>
              <a:rPr lang="en-US" altLang="zh-CN" sz="2400" b="1" i="1" dirty="0">
                <a:latin typeface="Helvetica" pitchFamily="34" charset="0"/>
                <a:ea typeface="Cambria Math" pitchFamily="18" charset="0"/>
                <a:cs typeface="Arial" pitchFamily="34" charset="0"/>
              </a:rPr>
              <a:t>Directions:  </a:t>
            </a:r>
            <a:r>
              <a:rPr lang="en-US" altLang="zh-CN" sz="2400" i="1" dirty="0">
                <a:latin typeface="Helvetica" pitchFamily="34" charset="0"/>
                <a:ea typeface="Cambria Math" pitchFamily="18" charset="0"/>
                <a:cs typeface="Arial" pitchFamily="34" charset="0"/>
              </a:rPr>
              <a:t>Write an essay of no less than 150 words on one of the following topics. One topic has an outline you can follow.</a:t>
            </a:r>
          </a:p>
        </p:txBody>
      </p:sp>
      <p:pic>
        <p:nvPicPr>
          <p:cNvPr id="111623"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11624" name="Picture 2" descr="H:\2015年修改\图片18.jpg"/>
          <p:cNvPicPr>
            <a:picLocks noChangeAspect="1" noChangeArrowheads="1"/>
          </p:cNvPicPr>
          <p:nvPr/>
        </p:nvPicPr>
        <p:blipFill>
          <a:blip r:embed="rId6"/>
          <a:srcRect/>
          <a:stretch>
            <a:fillRect/>
          </a:stretch>
        </p:blipFill>
        <p:spPr bwMode="auto">
          <a:xfrm>
            <a:off x="0" y="0"/>
            <a:ext cx="7302500" cy="1163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4">
            <a:hlinkClick r:id="rId3" action="ppaction://hlinksldjump"/>
          </p:cNvPr>
          <p:cNvPicPr>
            <a:picLocks noChangeAspect="1" noChangeArrowheads="1"/>
          </p:cNvPicPr>
          <p:nvPr/>
        </p:nvPicPr>
        <p:blipFill>
          <a:blip r:embed="rId4">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12643" name="Picture 2" descr="H:\2015年修改\图片18.jpg"/>
          <p:cNvPicPr>
            <a:picLocks noChangeAspect="1" noChangeArrowheads="1"/>
          </p:cNvPicPr>
          <p:nvPr/>
        </p:nvPicPr>
        <p:blipFill>
          <a:blip r:embed="rId5"/>
          <a:srcRect/>
          <a:stretch>
            <a:fillRect/>
          </a:stretch>
        </p:blipFill>
        <p:spPr bwMode="auto">
          <a:xfrm>
            <a:off x="0" y="0"/>
            <a:ext cx="7302500" cy="1163638"/>
          </a:xfrm>
          <a:prstGeom prst="rect">
            <a:avLst/>
          </a:prstGeom>
          <a:noFill/>
          <a:ln w="9525">
            <a:noFill/>
            <a:miter lim="800000"/>
            <a:headEnd/>
            <a:tailEnd/>
          </a:ln>
        </p:spPr>
      </p:pic>
      <p:grpSp>
        <p:nvGrpSpPr>
          <p:cNvPr id="112644" name="组合 22"/>
          <p:cNvGrpSpPr>
            <a:grpSpLocks/>
          </p:cNvGrpSpPr>
          <p:nvPr/>
        </p:nvGrpSpPr>
        <p:grpSpPr bwMode="auto">
          <a:xfrm>
            <a:off x="238125" y="1249363"/>
            <a:ext cx="8620125" cy="4824412"/>
            <a:chOff x="214282" y="1249723"/>
            <a:chExt cx="8620156" cy="4824426"/>
          </a:xfrm>
        </p:grpSpPr>
        <p:sp>
          <p:nvSpPr>
            <p:cNvPr id="8" name="矩形 7"/>
            <p:cNvSpPr/>
            <p:nvPr/>
          </p:nvSpPr>
          <p:spPr>
            <a:xfrm>
              <a:off x="214282" y="1249723"/>
              <a:ext cx="8620156" cy="4824426"/>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nSpc>
                  <a:spcPct val="110000"/>
                </a:lnSpc>
                <a:defRPr/>
              </a:pPr>
              <a:r>
                <a:rPr lang="en-US" altLang="zh-CN" sz="2400" b="1" dirty="0">
                  <a:solidFill>
                    <a:srgbClr val="000000"/>
                  </a:solidFill>
                  <a:latin typeface="Helvetica" pitchFamily="2" charset="0"/>
                </a:rPr>
                <a:t>Topic:  </a:t>
              </a:r>
              <a:r>
                <a:rPr lang="en-US" altLang="zh-CN" sz="2400" dirty="0">
                  <a:solidFill>
                    <a:srgbClr val="000000"/>
                  </a:solidFill>
                  <a:latin typeface="Helvetica" pitchFamily="2" charset="0"/>
                </a:rPr>
                <a:t>Women’s management style</a:t>
              </a:r>
            </a:p>
            <a:p>
              <a:pPr>
                <a:lnSpc>
                  <a:spcPct val="110000"/>
                </a:lnSpc>
                <a:defRPr/>
              </a:pPr>
              <a:r>
                <a:rPr lang="en-US" altLang="zh-CN" sz="2400" b="1" dirty="0">
                  <a:solidFill>
                    <a:srgbClr val="000000"/>
                  </a:solidFill>
                  <a:latin typeface="Helvetica" pitchFamily="2" charset="0"/>
                </a:rPr>
                <a:t>Introduction:   </a:t>
              </a:r>
              <a:r>
                <a:rPr lang="en-US" altLang="zh-CN" sz="2400" dirty="0">
                  <a:solidFill>
                    <a:srgbClr val="000000"/>
                  </a:solidFill>
                  <a:latin typeface="Helvetica" pitchFamily="2" charset="0"/>
                </a:rPr>
                <a:t>Thesis statement: Women’s  management style tends to be more communicative and relationship-oriented.</a:t>
              </a:r>
            </a:p>
            <a:p>
              <a:pPr>
                <a:lnSpc>
                  <a:spcPct val="110000"/>
                </a:lnSpc>
                <a:defRPr/>
              </a:pPr>
              <a:r>
                <a:rPr lang="en-US" altLang="zh-CN" sz="2400" b="1" dirty="0">
                  <a:solidFill>
                    <a:srgbClr val="000000"/>
                  </a:solidFill>
                  <a:latin typeface="Helvetica" pitchFamily="2" charset="0"/>
                </a:rPr>
                <a:t>Body:</a:t>
              </a:r>
            </a:p>
            <a:p>
              <a:pPr>
                <a:lnSpc>
                  <a:spcPct val="110000"/>
                </a:lnSpc>
                <a:defRPr/>
              </a:pPr>
              <a:r>
                <a:rPr lang="en-US" altLang="zh-CN" sz="2400" dirty="0">
                  <a:solidFill>
                    <a:srgbClr val="000000"/>
                  </a:solidFill>
                  <a:latin typeface="Helvetica" pitchFamily="2" charset="0"/>
                </a:rPr>
                <a:t>Example 1: Being more communicative</a:t>
              </a:r>
            </a:p>
            <a:p>
              <a:pPr>
                <a:lnSpc>
                  <a:spcPct val="110000"/>
                </a:lnSpc>
                <a:defRPr/>
              </a:pPr>
              <a:r>
                <a:rPr lang="en-US" altLang="zh-CN" sz="2400" dirty="0">
                  <a:solidFill>
                    <a:srgbClr val="000000"/>
                  </a:solidFill>
                  <a:latin typeface="Helvetica" pitchFamily="2" charset="0"/>
                </a:rPr>
                <a:t>Example 2: Being more relationship-oriented</a:t>
              </a:r>
            </a:p>
            <a:p>
              <a:pPr>
                <a:lnSpc>
                  <a:spcPct val="110000"/>
                </a:lnSpc>
                <a:defRPr/>
              </a:pPr>
              <a:r>
                <a:rPr lang="en-US" altLang="zh-CN" sz="2400" b="1" dirty="0">
                  <a:solidFill>
                    <a:srgbClr val="000000"/>
                  </a:solidFill>
                  <a:latin typeface="Helvetica" pitchFamily="2" charset="0"/>
                </a:rPr>
                <a:t>Conclusion:  </a:t>
              </a:r>
              <a:r>
                <a:rPr lang="en-US" altLang="zh-CN" sz="2400" dirty="0">
                  <a:solidFill>
                    <a:srgbClr val="000000"/>
                  </a:solidFill>
                  <a:latin typeface="Helvetica" pitchFamily="2" charset="0"/>
                </a:rPr>
                <a:t>Women’ natural management style helps them succeed in their workplace.</a:t>
              </a:r>
              <a:endParaRPr lang="zh-CN" altLang="en-US" sz="2400" dirty="0">
                <a:solidFill>
                  <a:srgbClr val="000000"/>
                </a:solidFill>
                <a:latin typeface="Helvetica" pitchFamily="2" charset="0"/>
              </a:endParaRPr>
            </a:p>
          </p:txBody>
        </p:sp>
        <p:cxnSp>
          <p:nvCxnSpPr>
            <p:cNvPr id="10" name="直接连接符 9"/>
            <p:cNvCxnSpPr/>
            <p:nvPr/>
          </p:nvCxnSpPr>
          <p:spPr>
            <a:xfrm>
              <a:off x="214282" y="1784712"/>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14282" y="2143488"/>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14282" y="2572114"/>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14282" y="3000740"/>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4282" y="3429366"/>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14282" y="3857993"/>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14282" y="4215182"/>
              <a:ext cx="8620156" cy="1587"/>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4282" y="4643808"/>
              <a:ext cx="8620156" cy="1587"/>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14282" y="5000996"/>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14282" y="5429622"/>
              <a:ext cx="8620156" cy="158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14282" y="5786811"/>
              <a:ext cx="8620156" cy="1587"/>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1714480" y="1556792"/>
            <a:ext cx="5518506" cy="3287302"/>
          </a:xfrm>
          <a:prstGeom prst="roundRect">
            <a:avLst/>
          </a:prstGeom>
          <a:noFill/>
          <a:ln>
            <a:solidFill>
              <a:schemeClr val="accent6">
                <a:lumMod val="75000"/>
              </a:schemeClr>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3" name="Picture 7" descr="c:\DOCUME~1\jiangll\APPLIC~1\360se6\USERDA~1\Temp\IS776-~1.JPG"/>
          <p:cNvPicPr>
            <a:picLocks noChangeAspect="1" noChangeArrowheads="1"/>
          </p:cNvPicPr>
          <p:nvPr/>
        </p:nvPicPr>
        <p:blipFill>
          <a:blip r:embed="rId3" cstate="print">
            <a:extLst/>
          </a:blip>
          <a:srcRect/>
          <a:stretch>
            <a:fillRect/>
          </a:stretch>
        </p:blipFill>
        <p:spPr bwMode="auto">
          <a:xfrm>
            <a:off x="2462116" y="4143380"/>
            <a:ext cx="4104456" cy="2092523"/>
          </a:xfrm>
          <a:prstGeom prst="rect">
            <a:avLst/>
          </a:prstGeom>
          <a:ln>
            <a:noFill/>
          </a:ln>
          <a:effectLst>
            <a:softEdge rad="112500"/>
          </a:effectLst>
          <a:extLst/>
        </p:spPr>
      </p:pic>
      <p:sp>
        <p:nvSpPr>
          <p:cNvPr id="113670" name="TextBox 13"/>
          <p:cNvSpPr txBox="1">
            <a:spLocks noChangeArrowheads="1"/>
          </p:cNvSpPr>
          <p:nvPr/>
        </p:nvSpPr>
        <p:spPr bwMode="auto">
          <a:xfrm>
            <a:off x="2000250" y="1928813"/>
            <a:ext cx="5143500" cy="2657475"/>
          </a:xfrm>
          <a:prstGeom prst="rect">
            <a:avLst/>
          </a:prstGeom>
          <a:noFill/>
          <a:ln w="9525">
            <a:noFill/>
            <a:miter lim="800000"/>
            <a:headEnd/>
            <a:tailEnd/>
          </a:ln>
        </p:spPr>
        <p:txBody>
          <a:bodyPr>
            <a:spAutoFit/>
          </a:bodyPr>
          <a:lstStyle/>
          <a:p>
            <a:pPr algn="just">
              <a:lnSpc>
                <a:spcPct val="150000"/>
              </a:lnSpc>
            </a:pPr>
            <a:r>
              <a:rPr lang="en-US" altLang="zh-CN" sz="2800" b="1">
                <a:solidFill>
                  <a:srgbClr val="FF6600"/>
                </a:solidFill>
                <a:latin typeface="Helvetica" pitchFamily="2" charset="0"/>
                <a:ea typeface="Cambria Math" pitchFamily="18" charset="0"/>
                <a:cs typeface="Arial" pitchFamily="34" charset="0"/>
              </a:rPr>
              <a:t>More topics:</a:t>
            </a:r>
            <a:endParaRPr lang="en-US" altLang="zh-CN" sz="2800">
              <a:latin typeface="Helvetica" pitchFamily="2" charset="0"/>
              <a:ea typeface="Cambria Math" pitchFamily="18" charset="0"/>
              <a:cs typeface="Arial" pitchFamily="34" charset="0"/>
            </a:endParaRPr>
          </a:p>
          <a:p>
            <a:pPr algn="just">
              <a:lnSpc>
                <a:spcPct val="150000"/>
              </a:lnSpc>
            </a:pPr>
            <a:r>
              <a:rPr lang="en-US" altLang="zh-CN" sz="2800">
                <a:latin typeface="Helvetica" pitchFamily="2" charset="0"/>
                <a:ea typeface="Cambria Math" pitchFamily="18" charset="0"/>
                <a:cs typeface="Arial" pitchFamily="34" charset="0"/>
              </a:rPr>
              <a:t>• Women leadership in China</a:t>
            </a:r>
          </a:p>
          <a:p>
            <a:pPr algn="just">
              <a:lnSpc>
                <a:spcPct val="150000"/>
              </a:lnSpc>
            </a:pPr>
            <a:r>
              <a:rPr lang="en-US" altLang="zh-CN" sz="2800">
                <a:latin typeface="Helvetica" pitchFamily="2" charset="0"/>
                <a:ea typeface="Cambria Math" pitchFamily="18" charset="0"/>
                <a:cs typeface="Arial" pitchFamily="34" charset="0"/>
              </a:rPr>
              <a:t>• Female teacher in my eyes</a:t>
            </a:r>
          </a:p>
          <a:p>
            <a:pPr algn="just">
              <a:lnSpc>
                <a:spcPct val="150000"/>
              </a:lnSpc>
            </a:pPr>
            <a:endParaRPr lang="en-US" altLang="zh-CN" sz="2800">
              <a:latin typeface="Helvetica" pitchFamily="2" charset="0"/>
              <a:ea typeface="Cambria Math" pitchFamily="18" charset="0"/>
              <a:cs typeface="Arial" pitchFamily="34" charset="0"/>
            </a:endParaRPr>
          </a:p>
        </p:txBody>
      </p:sp>
      <p:pic>
        <p:nvPicPr>
          <p:cNvPr id="113671" name="Picture 4">
            <a:hlinkClick r:id="rId4" action="ppaction://hlinksldjump"/>
          </p:cNvPr>
          <p:cNvPicPr>
            <a:picLocks noChangeAspect="1" noChangeArrowheads="1"/>
          </p:cNvPicPr>
          <p:nvPr/>
        </p:nvPicPr>
        <p:blipFill>
          <a:blip r:embed="rId5">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13672" name="Picture 2" descr="H:\2015年修改\图片18.jpg"/>
          <p:cNvPicPr>
            <a:picLocks noChangeAspect="1" noChangeArrowheads="1"/>
          </p:cNvPicPr>
          <p:nvPr/>
        </p:nvPicPr>
        <p:blipFill>
          <a:blip r:embed="rId6"/>
          <a:srcRect/>
          <a:stretch>
            <a:fillRect/>
          </a:stretch>
        </p:blipFill>
        <p:spPr bwMode="auto">
          <a:xfrm>
            <a:off x="0" y="0"/>
            <a:ext cx="7302500" cy="1163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descr="E:\新视野\400_F_63459409_WrqNQgC3su8SnXaNEvGVxZu46Q44OFck.jpg"/>
          <p:cNvPicPr>
            <a:picLocks noChangeAspect="1" noChangeArrowheads="1"/>
          </p:cNvPicPr>
          <p:nvPr/>
        </p:nvPicPr>
        <p:blipFill>
          <a:blip r:embed="rId3" cstate="print"/>
          <a:stretch>
            <a:fillRect/>
          </a:stretch>
        </p:blipFill>
        <p:spPr bwMode="auto">
          <a:xfrm>
            <a:off x="5508625" y="1316704"/>
            <a:ext cx="3635375" cy="5467604"/>
          </a:xfrm>
          <a:prstGeom prst="rect">
            <a:avLst/>
          </a:prstGeom>
          <a:noFill/>
          <a:ln w="9525">
            <a:noFill/>
            <a:miter lim="800000"/>
            <a:headEnd/>
            <a:tailEnd/>
          </a:ln>
        </p:spPr>
      </p:pic>
      <p:sp>
        <p:nvSpPr>
          <p:cNvPr id="13" name="Rectangle 1"/>
          <p:cNvSpPr>
            <a:spLocks noChangeArrowheads="1"/>
          </p:cNvSpPr>
          <p:nvPr/>
        </p:nvSpPr>
        <p:spPr bwMode="auto">
          <a:xfrm>
            <a:off x="428625" y="3159125"/>
            <a:ext cx="5222875" cy="2092325"/>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nchor="ctr">
            <a:spAutoFit/>
          </a:bodyPr>
          <a:lstStyle/>
          <a:p>
            <a:pPr marL="457200" indent="-457200" algn="just" eaLnBrk="0" hangingPunct="0">
              <a:defRPr/>
            </a:pPr>
            <a:r>
              <a:rPr lang="en-US" altLang="zh-CN" sz="2600" b="1" i="1" dirty="0">
                <a:solidFill>
                  <a:srgbClr val="FF6600"/>
                </a:solidFill>
                <a:latin typeface="Helvetica" pitchFamily="34" charset="0"/>
                <a:cs typeface="Times New Roman" pitchFamily="18" charset="0"/>
              </a:rPr>
              <a:t>     </a:t>
            </a:r>
            <a:r>
              <a:rPr lang="en-US" altLang="zh-CN" sz="2600" b="1" i="1" dirty="0">
                <a:latin typeface="Helvetica" pitchFamily="34" charset="0"/>
                <a:cs typeface="Times New Roman" pitchFamily="18" charset="0"/>
              </a:rPr>
              <a:t>Write an essay entitled with </a:t>
            </a:r>
            <a:r>
              <a:rPr lang="en-US" altLang="zh-CN" sz="2600" b="1" i="1" dirty="0">
                <a:solidFill>
                  <a:srgbClr val="FF6600"/>
                </a:solidFill>
                <a:latin typeface="Helvetica" pitchFamily="34" charset="0"/>
                <a:cs typeface="Times New Roman" pitchFamily="18" charset="0"/>
              </a:rPr>
              <a:t>Women’s Management Style.</a:t>
            </a:r>
            <a:r>
              <a:rPr lang="en-US" altLang="zh-CN" sz="2600" b="1" i="1" dirty="0">
                <a:latin typeface="Helvetica" pitchFamily="34" charset="0"/>
                <a:cs typeface="Times New Roman" pitchFamily="18" charset="0"/>
              </a:rPr>
              <a:t> You may apply as many expressions from the text as possible to your writing.</a:t>
            </a:r>
            <a:endParaRPr lang="zh-CN" altLang="en-US" sz="2600" b="1" i="1" dirty="0">
              <a:latin typeface="Helvetica" pitchFamily="34" charset="0"/>
              <a:cs typeface="Times New Roman" pitchFamily="18" charset="0"/>
            </a:endParaRPr>
          </a:p>
        </p:txBody>
      </p:sp>
      <p:sp>
        <p:nvSpPr>
          <p:cNvPr id="9" name="Rectangle 1"/>
          <p:cNvSpPr>
            <a:spLocks noChangeArrowheads="1"/>
          </p:cNvSpPr>
          <p:nvPr/>
        </p:nvSpPr>
        <p:spPr bwMode="auto">
          <a:xfrm>
            <a:off x="-71438" y="2000250"/>
            <a:ext cx="6303963" cy="584200"/>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nchor="ctr">
            <a:spAutoFit/>
          </a:bodyPr>
          <a:lstStyle/>
          <a:p>
            <a:pPr indent="501650" algn="just" eaLnBrk="0" fontAlgn="auto" hangingPunct="0">
              <a:spcBef>
                <a:spcPts val="0"/>
              </a:spcBef>
              <a:spcAft>
                <a:spcPts val="0"/>
              </a:spcAft>
              <a:defRPr/>
            </a:pPr>
            <a:r>
              <a:rPr kumimoji="1" lang="en-US" altLang="zh-CN" sz="3200" b="1" i="1" dirty="0">
                <a:solidFill>
                  <a:srgbClr val="C00000"/>
                </a:solidFill>
                <a:latin typeface="华文彩云" pitchFamily="2" charset="-122"/>
                <a:ea typeface="华文彩云" pitchFamily="2" charset="-122"/>
              </a:rPr>
              <a:t>W</a:t>
            </a:r>
            <a:r>
              <a:rPr kumimoji="1" lang="en-US" altLang="zh-CN" sz="2800" b="1" i="1" dirty="0">
                <a:latin typeface="+mn-lt"/>
                <a:ea typeface="+mn-ea"/>
              </a:rPr>
              <a:t>rite an essay on the following topic.</a:t>
            </a:r>
            <a:r>
              <a:rPr lang="en-US" altLang="zh-CN" sz="2800" b="1" i="1" dirty="0">
                <a:solidFill>
                  <a:srgbClr val="0070C0"/>
                </a:solidFill>
                <a:latin typeface="+mn-lt"/>
              </a:rPr>
              <a:t> </a:t>
            </a:r>
          </a:p>
        </p:txBody>
      </p:sp>
      <p:pic>
        <p:nvPicPr>
          <p:cNvPr id="114693" name="Picture 2"/>
          <p:cNvPicPr>
            <a:picLocks noChangeAspect="1" noChangeArrowheads="1"/>
          </p:cNvPicPr>
          <p:nvPr/>
        </p:nvPicPr>
        <p:blipFill>
          <a:blip r:embed="rId4"/>
          <a:srcRect/>
          <a:stretch>
            <a:fillRect/>
          </a:stretch>
        </p:blipFill>
        <p:spPr bwMode="auto">
          <a:xfrm>
            <a:off x="-3175" y="61913"/>
            <a:ext cx="3779838" cy="1152525"/>
          </a:xfrm>
          <a:prstGeom prst="rect">
            <a:avLst/>
          </a:prstGeom>
          <a:noFill/>
          <a:ln w="9525">
            <a:noFill/>
            <a:miter lim="800000"/>
            <a:headEnd/>
            <a:tailEnd/>
          </a:ln>
        </p:spPr>
      </p:pic>
      <p:sp>
        <p:nvSpPr>
          <p:cNvPr id="114694" name="TextBox 18"/>
          <p:cNvSpPr txBox="1">
            <a:spLocks noChangeArrowheads="1"/>
          </p:cNvSpPr>
          <p:nvPr/>
        </p:nvSpPr>
        <p:spPr bwMode="auto">
          <a:xfrm>
            <a:off x="3963988" y="620713"/>
            <a:ext cx="3536950" cy="461962"/>
          </a:xfrm>
          <a:prstGeom prst="rect">
            <a:avLst/>
          </a:prstGeom>
          <a:noFill/>
          <a:ln w="9525">
            <a:noFill/>
            <a:miter lim="800000"/>
            <a:headEnd/>
            <a:tailEnd/>
          </a:ln>
        </p:spPr>
        <p:txBody>
          <a:bodyPr>
            <a:spAutoFit/>
          </a:bodyPr>
          <a:lstStyle/>
          <a:p>
            <a:pPr algn="ctr"/>
            <a:r>
              <a:rPr lang="en-US" altLang="zh-CN" sz="2400" b="1">
                <a:solidFill>
                  <a:srgbClr val="FF6600"/>
                </a:solidFill>
                <a:latin typeface="Helvetica" pitchFamily="2" charset="0"/>
                <a:ea typeface="楷体_GB2312" pitchFamily="49" charset="-122"/>
              </a:rPr>
              <a:t>Essay Writing</a:t>
            </a:r>
            <a:endParaRPr lang="zh-CN" altLang="en-US" sz="2400" b="1">
              <a:solidFill>
                <a:srgbClr val="FF6600"/>
              </a:solidFill>
              <a:latin typeface="Helvetica" pitchFamily="2" charset="0"/>
              <a:ea typeface="楷体_GB2312" pitchFamily="49" charset="-122"/>
            </a:endParaRPr>
          </a:p>
        </p:txBody>
      </p:sp>
      <p:sp>
        <p:nvSpPr>
          <p:cNvPr id="8" name="TextBox 7"/>
          <p:cNvSpPr txBox="1"/>
          <p:nvPr/>
        </p:nvSpPr>
        <p:spPr>
          <a:xfrm>
            <a:off x="196850" y="6000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Essay Writing</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8303</TotalTime>
  <Words>6310</Words>
  <Application>Microsoft Office PowerPoint</Application>
  <PresentationFormat>全屏显示(4:3)</PresentationFormat>
  <Paragraphs>759</Paragraphs>
  <Slides>113</Slides>
  <Notes>90</Notes>
  <HiddenSlides>0</HiddenSlides>
  <MMClips>6</MMClips>
  <ScaleCrop>false</ScaleCrop>
  <HeadingPairs>
    <vt:vector size="4" baseType="variant">
      <vt:variant>
        <vt:lpstr>主题</vt:lpstr>
      </vt:variant>
      <vt:variant>
        <vt:i4>2</vt:i4>
      </vt:variant>
      <vt:variant>
        <vt:lpstr>幻灯片标题</vt:lpstr>
      </vt:variant>
      <vt:variant>
        <vt:i4>113</vt:i4>
      </vt:variant>
    </vt:vector>
  </HeadingPairs>
  <TitlesOfParts>
    <vt:vector size="115" baseType="lpstr">
      <vt:lpstr>Office 主题</vt:lpstr>
      <vt:lpstr>2_Office 主题</vt:lpstr>
      <vt:lpstr>PowerPoint 演示文稿</vt:lpstr>
      <vt:lpstr>PowerPoint 演示文稿</vt:lpstr>
      <vt:lpstr>Section 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张益菲</dc:creator>
  <cp:lastModifiedBy>jackie</cp:lastModifiedBy>
  <cp:revision>491</cp:revision>
  <dcterms:modified xsi:type="dcterms:W3CDTF">2018-01-13T08:11:36Z</dcterms:modified>
</cp:coreProperties>
</file>