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12" r:id="rId3"/>
    <p:sldId id="37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CF5F2"/>
    <a:srgbClr val="FF9933"/>
    <a:srgbClr val="F6E0D6"/>
    <a:srgbClr val="CCFFFF"/>
    <a:srgbClr val="99FF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94" autoAdjust="0"/>
  </p:normalViewPr>
  <p:slideViewPr>
    <p:cSldViewPr>
      <p:cViewPr varScale="1">
        <p:scale>
          <a:sx n="68" d="100"/>
          <a:sy n="68" d="100"/>
        </p:scale>
        <p:origin x="1080" y="48"/>
      </p:cViewPr>
      <p:guideLst>
        <p:guide orient="horz" pos="22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2E46BB-BD6B-43EB-A532-F3F1CE724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4B292C-A1B0-41D8-B3C9-97492277D5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4B0ACE01-A758-42CF-AF4E-66D072A0F715}" type="datetimeFigureOut">
              <a:rPr lang="zh-CN" altLang="en-US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5AF92-5B93-4541-AAC1-D21CD7EA5C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358E4-D727-47C1-8B64-16684433EE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3C0F82-647E-48D4-AFFB-BB0C856F6D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DE3E255-988A-44BD-8FF2-A72BCA4795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CEF31F-D681-495A-B1A6-58F6FBAEE0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E4D62B6-EF25-41B8-A172-3DE4C1B735F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85D1C08-E3B9-4A4A-8CDA-D0063A6A0C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362E9E2-2C8B-4EEE-A33A-23529C2354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9A4CF8B-A249-4138-9E3A-F24BEBC02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89C91F-6C0C-4623-8EAF-D846F1CD2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146DAB6-5A11-4D79-95DF-8CA56762B2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CBE229B-7921-4A41-8539-076D0A5C1D2B}" type="slidenum">
              <a:rPr lang="en-US" altLang="zh-CN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7F39C5A-2F50-4F49-8909-EBE1480949E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F169C6E-256E-4602-B212-587F19E2D7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C8EC832-3531-41EB-BD75-3CA01DC07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3026A5-9ECF-4293-A161-0CAA45609351}" type="slidenum">
              <a:rPr lang="en-US" altLang="zh-CN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B6E58A-53BE-4FF7-8288-52C268D82A8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11A489E-59C9-422F-90FF-D2F235B289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336B23D-8E1C-420D-81A9-75885D1E8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48892-0BAB-4822-956D-4557693F2516}" type="slidenum">
              <a:rPr lang="en-US" altLang="zh-CN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E9BB539-624D-4E4D-A50A-4A77B089959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6795969-3F6F-4DD5-9B35-7FF44A214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EC5A2E2-00EE-4579-8954-2F3D1679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0 w 1000"/>
              <a:gd name="T11" fmla="*/ 0 h 1000"/>
              <a:gd name="T12" fmla="*/ 7772400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A2548-F65B-4503-A541-40CD91143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8662-C4F4-487B-89AD-D8D627987051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B8746C-3F44-4DC4-B858-D22E116689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5982E2-4229-46CC-837D-D6A49140C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43983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570D55-EC4F-48E8-81CC-CF855708A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EA05-8C4B-4588-91D3-A71A00CBC182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54875AC-9A01-43DA-AE3F-B80971C22A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473CE-6BEA-4C79-AAE6-C40E854C9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84674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8C7AFD-18AF-42D8-9DA6-43DE4260B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C7EC9-6B6B-42F5-A9E7-A29A6DE6CAED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82A9B97-3323-4B84-903E-D767AAC0B8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2790-B563-4E01-8B22-0CB903220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50453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65DA98-98A1-44E9-9E78-44011F9A1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86D3B-CB88-4A1C-8E10-0AE58C05860B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796FB56-5699-4235-A33B-67A775ED0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F3F88-F7BC-4F06-A431-FFC7C6718D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69504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EC9A7F-CB4A-4B11-8C0C-58E25FA76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AE6C-860E-48E7-BDC5-5A3729094B9F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DA4C8EF-D4CE-444E-9FEC-C8A1DEF84A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5CBFE-64B0-4FC1-A412-8FEDB2833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34579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A2266-7B7E-442D-8845-ACED34232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5937-ADA3-45B7-9421-602F7B760CC5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FFA7AF9-F2B0-4999-8BE6-FC23DFC376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26110-F3D6-43AC-A931-55E71D22FA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16646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191BC-18FB-40D5-A817-7E0126D12B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EC177-D192-4625-B13C-50E56C643D8E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EE76202-43D8-49BD-8777-1437F9DA7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B58D5-4F64-4386-9591-57B78C0C88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9786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7B769FB-6DC3-46D8-A2DD-CF8585E39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5CD0-3F27-4960-A5C1-44B2CE1B8BA2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3CDDF6A-008E-49D2-8B26-E4577B036A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022B2-2827-4462-A9CB-4D4359B05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41596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D9BC283-E21D-4FFC-8CF3-789EF6894F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C8C6-53AA-451B-8186-A6CCA0B7D7CC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6393053-A784-4F39-A006-815CD23DD8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C9858-714E-4298-869A-CBC8FE562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71147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42ADBE-0382-4A86-B076-F324F6100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D05AE-9196-4486-A82B-B3CDE898553C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9FF7D64-7DBC-431A-91CC-B1D3CBCF9D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04C8-4D92-42F0-99B2-CE9FDE23AE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62202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7EDDE1-B942-4BCD-91F4-E59CFA856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915B7-A45C-4357-AF8C-4CFA8C0C74E0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EDF365-1D98-4209-A2C1-36970CAD4D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6C587-5B99-4CA4-9260-67A5285725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9809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70A506-3B27-4BAA-8D9E-7EE79AFDEA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125D28-0DEA-488D-A96D-9D55449244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916A6C51-02F0-4D1A-9B3B-894947F7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0 w 1000"/>
              <a:gd name="T11" fmla="*/ 0 h 1000"/>
              <a:gd name="T12" fmla="*/ 7958138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D127C6C0-22DA-44A6-BBC7-B0E5D0ED4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DC692BF-9229-413F-B2CE-CEE65FB9D2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fld id="{8E30AFB5-7CC5-4DCD-89BF-262005FCFA01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86AFC76D-B79F-440C-B7A7-B2F596ADEE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69FEAB4-526E-4256-A991-CDEA62DFEB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rgbClr val="660066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838BF2F0-7D4D-4A92-9FD1-4A266E30B5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6D0C15-6F5B-4305-AC97-CEBA34DC3E0B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FA441129-8115-494A-8CFD-88943D05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r="71458" b="85204"/>
          <a:stretch>
            <a:fillRect/>
          </a:stretch>
        </p:blipFill>
        <p:spPr bwMode="auto">
          <a:xfrm>
            <a:off x="814388" y="139700"/>
            <a:ext cx="25257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027">
            <a:extLst>
              <a:ext uri="{FF2B5EF4-FFF2-40B4-BE49-F238E27FC236}">
                <a16:creationId xmlns:a16="http://schemas.microsoft.com/office/drawing/2014/main" id="{0E084A4B-A83D-4339-B1A0-46DAF4AADCBA}"/>
              </a:ext>
            </a:extLst>
          </p:cNvPr>
          <p:cNvSpPr txBox="1"/>
          <p:nvPr/>
        </p:nvSpPr>
        <p:spPr>
          <a:xfrm>
            <a:off x="401638" y="1081088"/>
            <a:ext cx="3665537" cy="4533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marL="363855" indent="-363855"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南利平等．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None/>
              <a:defRPr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     通信原理简明教程（第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版） 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None/>
              <a:defRPr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     清华大学出版社，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2014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endParaRPr lang="en-US" altLang="zh-CN" sz="2400" b="1" noProof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63855" indent="-363855" algn="just" eaLnBrk="1" hangingPunct="1">
              <a:lnSpc>
                <a:spcPct val="120000"/>
              </a:lnSpc>
              <a:spcBef>
                <a:spcPts val="2400"/>
              </a:spcBef>
              <a:buFont typeface="Wingdings" panose="05000000000000000000" charset="0"/>
              <a:buChar char="Ø"/>
              <a:defRPr/>
            </a:pPr>
            <a:r>
              <a:rPr lang="zh-CN" altLang="en-US" sz="2400" b="1" noProof="1">
                <a:latin typeface="Times New Roman" panose="02020603050405020304" pitchFamily="18" charset="0"/>
              </a:rPr>
              <a:t>黄葆华．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b="1" noProof="1">
                <a:latin typeface="Times New Roman" panose="02020603050405020304" pitchFamily="18" charset="0"/>
              </a:rPr>
              <a:t>     通信原理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b="1" noProof="1">
                <a:latin typeface="Times New Roman" panose="02020603050405020304" pitchFamily="18" charset="0"/>
              </a:rPr>
              <a:t>     西安电子科技大学出版社，</a:t>
            </a:r>
            <a:r>
              <a:rPr lang="en-US" altLang="zh-CN" sz="2400" b="1" noProof="1">
                <a:latin typeface="Times New Roman" panose="02020603050405020304" pitchFamily="18" charset="0"/>
              </a:rPr>
              <a:t>2007 </a:t>
            </a:r>
            <a:r>
              <a:rPr lang="zh-CN" altLang="en-US" sz="2400" b="1" noProof="1">
                <a:latin typeface="Times New Roman" panose="02020603050405020304" pitchFamily="18" charset="0"/>
              </a:rPr>
              <a:t>．</a:t>
            </a:r>
            <a:endParaRPr lang="en-US" altLang="zh-CN" sz="2400" b="1" noProof="1">
              <a:latin typeface="Times New Roman" panose="02020603050405020304" pitchFamily="18" charset="0"/>
            </a:endParaRPr>
          </a:p>
        </p:txBody>
      </p:sp>
      <p:pic>
        <p:nvPicPr>
          <p:cNvPr id="5125" name="图片 1">
            <a:extLst>
              <a:ext uri="{FF2B5EF4-FFF2-40B4-BE49-F238E27FC236}">
                <a16:creationId xmlns:a16="http://schemas.microsoft.com/office/drawing/2014/main" id="{89A93B24-CDA6-4342-B775-3A2C7A09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9482" r="5598" b="21066"/>
          <a:stretch>
            <a:fillRect/>
          </a:stretch>
        </p:blipFill>
        <p:spPr bwMode="auto">
          <a:xfrm>
            <a:off x="4205288" y="79375"/>
            <a:ext cx="4668837" cy="664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6192ABAC-9AF9-48AC-8318-2CD7F2C1C4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16AA27-D760-4F13-A6DA-722AE7EB8387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7171" name="组合 19">
            <a:extLst>
              <a:ext uri="{FF2B5EF4-FFF2-40B4-BE49-F238E27FC236}">
                <a16:creationId xmlns:a16="http://schemas.microsoft.com/office/drawing/2014/main" id="{589A7896-7879-43B8-837B-EE9500817DE6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3689350"/>
            <a:ext cx="4175125" cy="2592388"/>
            <a:chOff x="6893" y="5288"/>
            <a:chExt cx="6576" cy="408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BE40D03-CFDB-46C7-A5A6-4A3EEBBB69FF}"/>
                </a:ext>
              </a:extLst>
            </p:cNvPr>
            <p:cNvSpPr/>
            <p:nvPr/>
          </p:nvSpPr>
          <p:spPr>
            <a:xfrm>
              <a:off x="6893" y="5288"/>
              <a:ext cx="6577" cy="4082"/>
            </a:xfrm>
            <a:prstGeom prst="ellipse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18900000" scaled="0"/>
            </a:gradFill>
            <a:ln w="63500" cmpd="tri">
              <a:solidFill>
                <a:srgbClr val="99FF66">
                  <a:alpha val="57000"/>
                </a:srgbClr>
              </a:solidFill>
              <a:prstDash val="lgDashDot"/>
              <a:miter lim="800000"/>
              <a:headEnd type="none"/>
              <a:tailEnd type="arrow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CN" noProof="1">
                  <a:solidFill>
                    <a:srgbClr val="FF0000"/>
                  </a:solidFill>
                </a:rPr>
                <a:t>About Practice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4C8863-FE5C-4B1B-A156-859BC32D17D2}"/>
                </a:ext>
              </a:extLst>
            </p:cNvPr>
            <p:cNvSpPr/>
            <p:nvPr/>
          </p:nvSpPr>
          <p:spPr>
            <a:xfrm>
              <a:off x="7267" y="6918"/>
              <a:ext cx="2872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相互讨论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8FA4DA-0682-4890-9B2A-DB8AD0BB596C}"/>
                </a:ext>
              </a:extLst>
            </p:cNvPr>
            <p:cNvSpPr/>
            <p:nvPr/>
          </p:nvSpPr>
          <p:spPr>
            <a:xfrm>
              <a:off x="10383" y="6918"/>
              <a:ext cx="2872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独立完成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B2A25B-E93E-4298-BE88-80918CFDC69F}"/>
                </a:ext>
              </a:extLst>
            </p:cNvPr>
            <p:cNvSpPr/>
            <p:nvPr/>
          </p:nvSpPr>
          <p:spPr>
            <a:xfrm>
              <a:off x="8746" y="7986"/>
              <a:ext cx="2872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习题打印</a:t>
              </a:r>
            </a:p>
          </p:txBody>
        </p:sp>
      </p:grpSp>
      <p:grpSp>
        <p:nvGrpSpPr>
          <p:cNvPr id="7172" name="组合 17">
            <a:extLst>
              <a:ext uri="{FF2B5EF4-FFF2-40B4-BE49-F238E27FC236}">
                <a16:creationId xmlns:a16="http://schemas.microsoft.com/office/drawing/2014/main" id="{7DFB052C-A5D8-45EB-A31B-C8B441AFA775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304800"/>
            <a:ext cx="4176712" cy="2590800"/>
            <a:chOff x="760" y="1034"/>
            <a:chExt cx="6577" cy="40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D6EAC4-B7A9-4A54-B8FA-64BAAC867077}"/>
                </a:ext>
              </a:extLst>
            </p:cNvPr>
            <p:cNvSpPr/>
            <p:nvPr/>
          </p:nvSpPr>
          <p:spPr>
            <a:xfrm>
              <a:off x="760" y="1034"/>
              <a:ext cx="6577" cy="408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63500" cmpd="tri">
              <a:solidFill>
                <a:srgbClr val="99FF66">
                  <a:alpha val="57000"/>
                </a:srgbClr>
              </a:solidFill>
              <a:prstDash val="lgDashDot"/>
              <a:miter lim="800000"/>
              <a:headEnd type="none"/>
              <a:tailEnd type="arrow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CN" noProof="1">
                  <a:solidFill>
                    <a:srgbClr val="FF0000"/>
                  </a:solidFill>
                </a:rPr>
                <a:t>About Class Lesson 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7008BB-13DC-4D8E-918D-0FBDCF4E286E}"/>
                </a:ext>
              </a:extLst>
            </p:cNvPr>
            <p:cNvSpPr/>
            <p:nvPr/>
          </p:nvSpPr>
          <p:spPr>
            <a:xfrm>
              <a:off x="2759" y="3813"/>
              <a:ext cx="2872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extrusionH="120650" prstMaterial="matte"/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 scaled="1"/>
                    </a:gradFill>
                    <a:round/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</a:rPr>
                <a:t>课堂测验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C8BC18A-CC2E-4FAC-B66E-C16C7332C7B5}"/>
                </a:ext>
              </a:extLst>
            </p:cNvPr>
            <p:cNvSpPr/>
            <p:nvPr/>
          </p:nvSpPr>
          <p:spPr>
            <a:xfrm>
              <a:off x="1305" y="2664"/>
              <a:ext cx="2872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extrusionH="120650" prstMaterial="matte"/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 scaled="1"/>
                    </a:gradFill>
                    <a:round/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</a:rPr>
                <a:t>教案打印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F8E90D-16A7-469F-A08C-09FE5183FD09}"/>
                </a:ext>
              </a:extLst>
            </p:cNvPr>
            <p:cNvSpPr/>
            <p:nvPr/>
          </p:nvSpPr>
          <p:spPr>
            <a:xfrm>
              <a:off x="4063" y="2664"/>
              <a:ext cx="2872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extrusionH="120650" prstMaterial="matte"/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 scaled="1"/>
                    </a:gradFill>
                    <a:round/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</a:rPr>
                <a:t>补充笔记</a:t>
              </a:r>
            </a:p>
          </p:txBody>
        </p:sp>
      </p:grpSp>
      <p:grpSp>
        <p:nvGrpSpPr>
          <p:cNvPr id="7173" name="组合 20">
            <a:extLst>
              <a:ext uri="{FF2B5EF4-FFF2-40B4-BE49-F238E27FC236}">
                <a16:creationId xmlns:a16="http://schemas.microsoft.com/office/drawing/2014/main" id="{3ACEF544-2E09-41BE-AD51-49E0D061A684}"/>
              </a:ext>
            </a:extLst>
          </p:cNvPr>
          <p:cNvGrpSpPr>
            <a:grpSpLocks/>
          </p:cNvGrpSpPr>
          <p:nvPr/>
        </p:nvGrpSpPr>
        <p:grpSpPr bwMode="auto">
          <a:xfrm>
            <a:off x="4584700" y="2133600"/>
            <a:ext cx="4176713" cy="2590800"/>
            <a:chOff x="177" y="6413"/>
            <a:chExt cx="6576" cy="408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0B7C028-DCD8-4176-A0F3-601C5D3E20A8}"/>
                </a:ext>
              </a:extLst>
            </p:cNvPr>
            <p:cNvSpPr/>
            <p:nvPr/>
          </p:nvSpPr>
          <p:spPr>
            <a:xfrm>
              <a:off x="177" y="6413"/>
              <a:ext cx="6577" cy="4082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18900000"/>
            </a:gradFill>
            <a:ln w="63500" cmpd="tri">
              <a:solidFill>
                <a:srgbClr val="99FF66">
                  <a:alpha val="57000"/>
                </a:srgbClr>
              </a:solidFill>
              <a:prstDash val="lgDashDot"/>
              <a:miter lim="800000"/>
              <a:headEnd type="none"/>
              <a:tailEnd type="arrow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CN" noProof="1">
                  <a:solidFill>
                    <a:srgbClr val="FF0000"/>
                  </a:solidFill>
                </a:rPr>
                <a:t>About Experiment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7D6311-26C6-4762-878F-F8EF1C111CFC}"/>
                </a:ext>
              </a:extLst>
            </p:cNvPr>
            <p:cNvSpPr/>
            <p:nvPr/>
          </p:nvSpPr>
          <p:spPr>
            <a:xfrm>
              <a:off x="551" y="8043"/>
              <a:ext cx="5688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服从实验室安排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53C563-D5F5-4026-BF21-BB5BC8574946}"/>
                </a:ext>
              </a:extLst>
            </p:cNvPr>
            <p:cNvSpPr/>
            <p:nvPr/>
          </p:nvSpPr>
          <p:spPr>
            <a:xfrm>
              <a:off x="1917" y="9111"/>
              <a:ext cx="2872" cy="8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eaLnBrk="1" hangingPunct="1">
                <a:defRPr/>
              </a:pPr>
              <a:r>
                <a:rPr lang="zh-CN" altLang="en-US" sz="2800" b="1" noProof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不得缺席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F9712F30-A1E3-45E4-A733-A18444935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C332FC-9AFB-455A-8939-126F1BF6F9B5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9219" name="图片 1">
            <a:extLst>
              <a:ext uri="{FF2B5EF4-FFF2-40B4-BE49-F238E27FC236}">
                <a16:creationId xmlns:a16="http://schemas.microsoft.com/office/drawing/2014/main" id="{D58F3561-EBCA-4098-B3DA-CDBD9D5A9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7050"/>
            <a:ext cx="8961438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61</Words>
  <Application>Microsoft Office PowerPoint</Application>
  <PresentationFormat>全屏显示(4:3)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Verdana</vt:lpstr>
      <vt:lpstr>宋体</vt:lpstr>
      <vt:lpstr>Arial</vt:lpstr>
      <vt:lpstr>Wingdings</vt:lpstr>
      <vt:lpstr>Times New Roman</vt:lpstr>
      <vt:lpstr>Profile</vt:lpstr>
      <vt:lpstr>PowerPoint 演示文稿</vt:lpstr>
      <vt:lpstr>PowerPoint 演示文稿</vt:lpstr>
      <vt:lpstr>PowerPoint 演示文稿</vt:lpstr>
    </vt:vector>
  </TitlesOfParts>
  <Company>jujumao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小黑</cp:lastModifiedBy>
  <cp:revision>235</cp:revision>
  <dcterms:created xsi:type="dcterms:W3CDTF">2005-12-12T01:47:00Z</dcterms:created>
  <dcterms:modified xsi:type="dcterms:W3CDTF">2020-09-20T06:35:31Z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